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7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91" r:id="rId13"/>
    <p:sldId id="292" r:id="rId14"/>
    <p:sldId id="341" r:id="rId15"/>
    <p:sldId id="303" r:id="rId16"/>
    <p:sldId id="323" r:id="rId17"/>
    <p:sldId id="294" r:id="rId18"/>
    <p:sldId id="312" r:id="rId19"/>
    <p:sldId id="324" r:id="rId20"/>
    <p:sldId id="333" r:id="rId21"/>
    <p:sldId id="320" r:id="rId22"/>
    <p:sldId id="321" r:id="rId23"/>
    <p:sldId id="328" r:id="rId24"/>
    <p:sldId id="332" r:id="rId25"/>
    <p:sldId id="331" r:id="rId26"/>
    <p:sldId id="329" r:id="rId27"/>
    <p:sldId id="325" r:id="rId28"/>
    <p:sldId id="301" r:id="rId29"/>
    <p:sldId id="336" r:id="rId30"/>
    <p:sldId id="334" r:id="rId31"/>
    <p:sldId id="340" r:id="rId32"/>
    <p:sldId id="326" r:id="rId33"/>
    <p:sldId id="327" r:id="rId34"/>
    <p:sldId id="337" r:id="rId35"/>
    <p:sldId id="338" r:id="rId36"/>
    <p:sldId id="311" r:id="rId37"/>
    <p:sldId id="319" r:id="rId38"/>
    <p:sldId id="314" r:id="rId39"/>
    <p:sldId id="315" r:id="rId40"/>
    <p:sldId id="317" r:id="rId41"/>
    <p:sldId id="302" r:id="rId42"/>
    <p:sldId id="305" r:id="rId43"/>
    <p:sldId id="307" r:id="rId44"/>
    <p:sldId id="299" r:id="rId45"/>
    <p:sldId id="304" r:id="rId4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3807"/>
  </p:normalViewPr>
  <p:slideViewPr>
    <p:cSldViewPr snapToGrid="0" snapToObjects="1">
      <p:cViewPr varScale="1">
        <p:scale>
          <a:sx n="90" d="100"/>
          <a:sy n="90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08.07.20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endParaRPr lang="de-DE" b="1" dirty="0"/>
          </a:p>
          <a:p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61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Truncated</a:t>
            </a:r>
            <a:r>
              <a:rPr lang="de-DE" b="1" dirty="0"/>
              <a:t> SVD + Normalisierung</a:t>
            </a:r>
            <a:r>
              <a:rPr lang="de-DE" b="0" dirty="0"/>
              <a:t> (PCA sehr ähnliche Ergebnisse)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404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52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endParaRPr lang="de-DE" b="1" dirty="0"/>
          </a:p>
          <a:p>
            <a:endParaRPr lang="de-DE" b="0" dirty="0"/>
          </a:p>
          <a:p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.</a:t>
            </a:r>
          </a:p>
          <a:p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04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078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9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1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1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31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 mit 3 Dimensionen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64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E8F2E-9211-6F40-8FCA-364954FDC01E}"/>
              </a:ext>
            </a:extLst>
          </p:cNvPr>
          <p:cNvSpPr txBox="1"/>
          <p:nvPr/>
        </p:nvSpPr>
        <p:spPr>
          <a:xfrm>
            <a:off x="819498" y="936618"/>
            <a:ext cx="10644868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gut</a:t>
            </a:r>
            <a:r>
              <a:rPr lang="de-DE" sz="3600" dirty="0"/>
              <a:t> fürs 	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nicht</a:t>
            </a:r>
            <a:r>
              <a:rPr lang="de-DE" sz="3600" dirty="0"/>
              <a:t> fürs 	Clustering?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372400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4.1.  Aufbau</a:t>
            </a:r>
            <a:endParaRPr 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240959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Adjusted</a:t>
            </a:r>
            <a:r>
              <a:rPr lang="de-DE" dirty="0"/>
              <a:t> Rand Index 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r>
              <a:rPr lang="de-DE" dirty="0"/>
              <a:t>V-</a:t>
            </a:r>
            <a:r>
              <a:rPr lang="de-DE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/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/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Zusammenfassung von 			   Gedichten eines Dichters 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 dirty="0" err="1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Experimente</a:t>
            </a:r>
          </a:p>
          <a:p>
            <a:pPr marL="514350" indent="-514350">
              <a:buAutoNum type="arabicPeriod"/>
            </a:pPr>
            <a:r>
              <a:rPr lang="en-DE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176DC5-CFA2-4F41-A762-79189CA18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" t="4627" r="7042"/>
          <a:stretch/>
        </p:blipFill>
        <p:spPr>
          <a:xfrm>
            <a:off x="1517276" y="105394"/>
            <a:ext cx="9157447" cy="66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6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UMAP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7981" y="2536440"/>
            <a:ext cx="3933306" cy="354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Epochen</a:t>
            </a:r>
            <a:endParaRPr lang="en-US" sz="2800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Einteilung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b="1" dirty="0"/>
              <a:t>AMANN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Gedichte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dirty="0" err="1"/>
              <a:t>Dichtern</a:t>
            </a:r>
            <a:r>
              <a:rPr lang="en-US" sz="2800" dirty="0"/>
              <a:t> </a:t>
            </a:r>
            <a:r>
              <a:rPr lang="en-US" sz="2800" dirty="0" err="1"/>
              <a:t>zusammengefügt</a:t>
            </a:r>
            <a:endParaRPr lang="en-US" sz="2800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2000" b="1" dirty="0"/>
          </a:p>
        </p:txBody>
      </p:sp>
      <p:pic>
        <p:nvPicPr>
          <p:cNvPr id="21" name="Picture 2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253686A-529B-684A-B451-2EAE2DF58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21" t="6249" r="1664" b="10709"/>
          <a:stretch/>
        </p:blipFill>
        <p:spPr>
          <a:xfrm>
            <a:off x="4778951" y="657437"/>
            <a:ext cx="7366218" cy="55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53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378108-EC7D-AB40-8145-AFE170AA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0" t="6471" r="1496" b="5294"/>
          <a:stretch/>
        </p:blipFill>
        <p:spPr>
          <a:xfrm>
            <a:off x="4107520" y="367602"/>
            <a:ext cx="7756427" cy="581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685646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21816" y="5716498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83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Epochen</a:t>
            </a:r>
            <a:endParaRPr lang="en-US" sz="4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578652" y="4834887"/>
            <a:ext cx="3724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 0.185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0.363</a:t>
            </a:r>
            <a:endParaRPr lang="de-DE" sz="2400" b="1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67CF2B1-68CA-1241-9530-1778C27A5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2" t="6258" r="14696" b="9737"/>
          <a:stretch/>
        </p:blipFill>
        <p:spPr>
          <a:xfrm>
            <a:off x="4570356" y="35077"/>
            <a:ext cx="7643633" cy="68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52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1D0AD9-E862-4F4D-A146-524D71A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873687" cy="117957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(+ Dimensionsreduktion)</a:t>
            </a:r>
            <a:br>
              <a:rPr lang="de-DE" b="1" dirty="0"/>
            </a:br>
            <a:r>
              <a:rPr lang="de-DE" dirty="0"/>
              <a:t>alle Epochen</a:t>
            </a:r>
            <a:endParaRPr lang="de-D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82671-E491-4C4E-96BF-73A1B9B9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06790"/>
            <a:ext cx="4937760" cy="545362"/>
          </a:xfrm>
        </p:spPr>
        <p:txBody>
          <a:bodyPr/>
          <a:lstStyle/>
          <a:p>
            <a:r>
              <a:rPr lang="de-DE" dirty="0"/>
              <a:t>Reduzierte Daten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99E1CA-FEF8-D14A-AE83-40AEC314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06790"/>
            <a:ext cx="4937760" cy="545362"/>
          </a:xfrm>
        </p:spPr>
        <p:txBody>
          <a:bodyPr/>
          <a:lstStyle/>
          <a:p>
            <a:r>
              <a:rPr lang="de-DE" dirty="0"/>
              <a:t>Clustering mit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EC7226-5351-504F-99F1-7879032B0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1" t="5941" b="9886"/>
          <a:stretch/>
        </p:blipFill>
        <p:spPr>
          <a:xfrm>
            <a:off x="761785" y="2801746"/>
            <a:ext cx="5437847" cy="405149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3486DF5-ECF8-2E4D-A2D2-7CD149C52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1" t="5941" r="13077" b="9886"/>
          <a:stretch/>
        </p:blipFill>
        <p:spPr>
          <a:xfrm>
            <a:off x="6345936" y="2752152"/>
            <a:ext cx="4642340" cy="4051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5A204-67CE-954A-9F1C-9AAB87C36D24}"/>
              </a:ext>
            </a:extLst>
          </p:cNvPr>
          <p:cNvSpPr txBox="1"/>
          <p:nvPr/>
        </p:nvSpPr>
        <p:spPr>
          <a:xfrm>
            <a:off x="9158068" y="527887"/>
            <a:ext cx="2391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ari</a:t>
            </a:r>
            <a:r>
              <a:rPr lang="de-DE" sz="3600" dirty="0"/>
              <a:t>:  0.177</a:t>
            </a:r>
          </a:p>
          <a:p>
            <a:r>
              <a:rPr lang="de-DE" sz="3600" b="1" dirty="0" err="1"/>
              <a:t>vm</a:t>
            </a:r>
            <a:r>
              <a:rPr lang="de-DE" sz="3600" dirty="0"/>
              <a:t>: 0.384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686803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 Clustering von jeweils</a:t>
            </a:r>
            <a:br>
              <a:rPr lang="de-DE" sz="4400" b="1" dirty="0"/>
            </a:br>
            <a:r>
              <a:rPr lang="de-DE" sz="4400" b="1" dirty="0"/>
              <a:t>	   zwei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6860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83584"/>
              </p:ext>
            </p:extLst>
          </p:nvPr>
        </p:nvGraphicFramePr>
        <p:xfrm>
          <a:off x="618423" y="2833916"/>
          <a:ext cx="11103438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70992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802835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0.805490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0.746453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0.411893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0.444248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0.773402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0.729663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0.515060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0.531504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0.745326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0.621077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0.131620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0.155326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Barock/Klassik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0.688026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0.651029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0.491301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0.499456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Barock/Aufklärung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0.541105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0.530550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0.374712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0.380885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37929" y="2820469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4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Dimensionsreduktion</a:t>
            </a:r>
          </a:p>
          <a:p>
            <a:pPr marL="228600">
              <a:spcAft>
                <a:spcPts val="600"/>
              </a:spcAft>
            </a:pPr>
            <a:r>
              <a:rPr lang="de-DE" b="1" dirty="0"/>
              <a:t>    (auf 3 Dimensionen)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33896"/>
              </p:ext>
            </p:extLst>
          </p:nvPr>
        </p:nvGraphicFramePr>
        <p:xfrm>
          <a:off x="618424" y="2843047"/>
          <a:ext cx="11103438" cy="38507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832355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641472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244728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811380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0.860581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0.811946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0.756305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0.712015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Barock/Klassik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0.836902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0.784668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0.707729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0.635589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Romantik/Expressionismus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0.788889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0.752666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0.483238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0.589333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Barock/Biedermeier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0.775286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0.729576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0.568653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0.551779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0.660430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0.605890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0.806515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0.729329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0452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78270" y="2833916"/>
            <a:ext cx="0" cy="38598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07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sz="2700" dirty="0"/>
              <a:t>Häufigsten 10 Worte des besten </a:t>
            </a:r>
            <a:r>
              <a:rPr lang="de-DE" sz="2700" dirty="0" err="1"/>
              <a:t>Clusterings</a:t>
            </a:r>
            <a:r>
              <a:rPr lang="de-DE" sz="2700" dirty="0"/>
              <a:t>: </a:t>
            </a:r>
            <a:r>
              <a:rPr lang="en-GB" sz="2700" b="1" i="1" dirty="0" err="1"/>
              <a:t>Barock</a:t>
            </a:r>
            <a:r>
              <a:rPr lang="en-GB" sz="2700" b="1" i="1" dirty="0"/>
              <a:t>/</a:t>
            </a:r>
            <a:r>
              <a:rPr lang="en-GB" sz="2700" b="1" i="1" dirty="0" err="1"/>
              <a:t>Realismus</a:t>
            </a:r>
            <a:endParaRPr lang="de-D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C8CDDA-2DB0-2A45-8D56-96D247A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18" y="2410007"/>
            <a:ext cx="5600610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A91CB4-4E4E-1341-8A7A-0E1757A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18" y="3203688"/>
            <a:ext cx="5600610" cy="2968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	</a:t>
            </a:r>
            <a:r>
              <a:rPr lang="en-GB" sz="2800" b="1" dirty="0" err="1"/>
              <a:t>mädchen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sehnsucht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duft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not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leis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ew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rasch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sanft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dunklen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drin</a:t>
            </a:r>
            <a:endParaRPr lang="de-DE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382A0-16F0-7D41-AC5F-F7DFEB86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424519"/>
            <a:ext cx="5393346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9D71FF-5572-C546-8EAD-6A3C8184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5393346" cy="296851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auff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vnd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sey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diß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wil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hertz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wol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auß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hertzen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jhr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 K-</a:t>
            </a:r>
            <a:r>
              <a:rPr lang="de-DE" sz="4400" b="1" dirty="0" err="1"/>
              <a:t>Means</a:t>
            </a:r>
            <a:r>
              <a:rPr lang="de-DE" sz="4400" b="1" dirty="0"/>
              <a:t> </a:t>
            </a:r>
            <a:r>
              <a:rPr lang="de-DE" sz="4400" b="1" dirty="0" err="1"/>
              <a:t>vs</a:t>
            </a:r>
            <a:r>
              <a:rPr lang="de-DE" sz="4400" b="1" dirty="0"/>
              <a:t> K-</a:t>
            </a:r>
            <a:r>
              <a:rPr lang="de-DE" sz="4400" b="1" dirty="0" err="1"/>
              <a:t>Medoids</a:t>
            </a:r>
            <a:br>
              <a:rPr lang="de-DE" sz="4400" b="1" dirty="0"/>
            </a:b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49105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</a:t>
            </a:r>
            <a:br>
              <a:rPr lang="en-US" sz="3200" b="1" dirty="0"/>
            </a:br>
            <a:r>
              <a:rPr lang="en-US" sz="3200" b="1" dirty="0"/>
              <a:t>K-Medoids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Euklidische </a:t>
            </a:r>
            <a:r>
              <a:rPr lang="de-DE" b="1" dirty="0" err="1"/>
              <a:t>vs</a:t>
            </a:r>
            <a:r>
              <a:rPr lang="de-DE" b="1" dirty="0"/>
              <a:t> Kosinus Distanz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44377"/>
              </p:ext>
            </p:extLst>
          </p:nvPr>
        </p:nvGraphicFramePr>
        <p:xfrm>
          <a:off x="618423" y="2833916"/>
          <a:ext cx="11103438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70992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802835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chemeClr val="bg1"/>
                          </a:solidFill>
                          <a:effectLst/>
                        </a:rPr>
                        <a:t>K-Medoids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Klassik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0" dirty="0">
                          <a:effectLst/>
                        </a:rPr>
                        <a:t>0.723914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0" dirty="0">
                          <a:effectLst/>
                        </a:rPr>
                        <a:t>0.681082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0.836902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0.784668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0.651314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0.629702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0.860581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0.811946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0.575708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0.480125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-0.014611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0.197276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Barock/Aufklärung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0.541778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0.461887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0.430008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0.35397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Klassik/Naturalismus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0.478888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0.485033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-0.001892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0.013878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37929" y="2820469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17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4.4.  Genauere Analyse der 	 		   </a:t>
            </a:r>
            <a:r>
              <a:rPr lang="de-DE" sz="4400" b="1" dirty="0" err="1"/>
              <a:t>Clusterings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304185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DD9-6C29-3E43-A218-EC0292B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Epochen, die sich am besten clustern lassen</a:t>
            </a:r>
            <a:endParaRPr lang="de-D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F94742-D375-934A-A3A1-E9B4A4280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33326"/>
              </p:ext>
            </p:extLst>
          </p:nvPr>
        </p:nvGraphicFramePr>
        <p:xfrm>
          <a:off x="2246312" y="2206627"/>
          <a:ext cx="76993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88">
                  <a:extLst>
                    <a:ext uri="{9D8B030D-6E8A-4147-A177-3AD203B41FA5}">
                      <a16:colId xmlns:a16="http://schemas.microsoft.com/office/drawing/2014/main" val="2480454394"/>
                    </a:ext>
                  </a:extLst>
                </a:gridCol>
                <a:gridCol w="3849688">
                  <a:extLst>
                    <a:ext uri="{9D8B030D-6E8A-4147-A177-3AD203B41FA5}">
                      <a16:colId xmlns:a16="http://schemas.microsoft.com/office/drawing/2014/main" val="8402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Epochen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Anteil an den besten</a:t>
                      </a:r>
                    </a:p>
                    <a:p>
                      <a:pPr algn="ctr"/>
                      <a:r>
                        <a:rPr lang="de-DE" sz="2400" dirty="0"/>
                        <a:t>Ergebnissen*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5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err="1"/>
                        <a:t>Barock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31%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4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Realismus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0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Naturalismus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5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Aufklärung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2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Klassik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1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Expressionismus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1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Biedermeier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2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Romantik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798471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0676B5-7783-9F47-9444-A90D4351817F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096000" y="2206627"/>
            <a:ext cx="7026" cy="44805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51FBBC-DA8A-E545-B9F9-A40E81A5358E}"/>
              </a:ext>
            </a:extLst>
          </p:cNvPr>
          <p:cNvSpPr txBox="1"/>
          <p:nvPr/>
        </p:nvSpPr>
        <p:spPr>
          <a:xfrm>
            <a:off x="10069257" y="2406652"/>
            <a:ext cx="1979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*:    </a:t>
            </a:r>
            <a:r>
              <a:rPr lang="de-DE" sz="2000" b="1" dirty="0" err="1"/>
              <a:t>ari</a:t>
            </a:r>
            <a:r>
              <a:rPr lang="de-DE" sz="2000" dirty="0"/>
              <a:t> &gt;= 0.7</a:t>
            </a:r>
          </a:p>
        </p:txBody>
      </p:sp>
    </p:spTree>
    <p:extLst>
      <p:ext uri="{BB962C8B-B14F-4D97-AF65-F5344CB8AC3E}">
        <p14:creationId xmlns:p14="http://schemas.microsoft.com/office/powerpoint/2010/main" val="3607265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64C1-BB68-F748-BB86-1C0705BD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931C-F7EC-2344-B73C-F5A7A2B78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CA4F-AC4A-4D47-9985-3D3931F69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7FD-75BA-B942-ABFA-EE4711B7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E021-045A-4142-A4AE-9AA02E362F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51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64C1-BB68-F748-BB86-1C0705BD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931C-F7EC-2344-B73C-F5A7A2B78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CA4F-AC4A-4D47-9985-3D3931F69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7FD-75BA-B942-ABFA-EE4711B7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E021-045A-4142-A4AE-9AA02E362F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545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64C1-BB68-F748-BB86-1C0705BD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931C-F7EC-2344-B73C-F5A7A2B78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CA4F-AC4A-4D47-9985-3D3931F69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7FD-75BA-B942-ABFA-EE4711B7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E021-045A-4142-A4AE-9AA02E362F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092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3583" y="2263628"/>
            <a:ext cx="4279383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88958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clustern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b="1" dirty="0"/>
              <a:t>4.2.  Noise Entfernung mit</a:t>
            </a:r>
            <a:br>
              <a:rPr lang="de-DE" sz="4800" b="1" dirty="0"/>
            </a:br>
            <a:r>
              <a:rPr lang="de-DE" sz="4800" b="1" dirty="0"/>
              <a:t>	    </a:t>
            </a:r>
            <a:r>
              <a:rPr lang="de-DE" sz="4800" b="1" dirty="0" err="1"/>
              <a:t>Agglomerativem</a:t>
            </a:r>
            <a:r>
              <a:rPr lang="de-DE" sz="4800" b="1" dirty="0"/>
              <a:t> Clustering </a:t>
            </a:r>
          </a:p>
        </p:txBody>
      </p:sp>
    </p:spTree>
    <p:extLst>
      <p:ext uri="{BB962C8B-B14F-4D97-AF65-F5344CB8AC3E}">
        <p14:creationId xmlns:p14="http://schemas.microsoft.com/office/powerpoint/2010/main" val="2441517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DA47D-9D6C-2940-A07F-54E10EBB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32742"/>
            <a:ext cx="4937760" cy="96382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Mit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en-DE" b="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B6127-1DCB-7E4B-AC3F-1C6565294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0.584472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0.457452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0B989-5657-884A-B280-5A64AF9B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70924"/>
            <a:ext cx="4937760" cy="9256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Ohne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93359-0461-7443-A84D-4EC24765BF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</p:spTree>
    <p:extLst>
      <p:ext uri="{BB962C8B-B14F-4D97-AF65-F5344CB8AC3E}">
        <p14:creationId xmlns:p14="http://schemas.microsoft.com/office/powerpoint/2010/main" val="3137594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() </a:t>
            </a:r>
            <a:br>
              <a:rPr lang="de-DE" b="1" dirty="0"/>
            </a:br>
            <a:r>
              <a:rPr lang="de-DE" dirty="0"/>
              <a:t>Top Worte der besten drei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37117" y="2311421"/>
          <a:ext cx="2674938" cy="419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7724987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herz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liebe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schon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wohl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79945" y="2311421"/>
          <a:ext cx="2674938" cy="419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3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4869490"/>
                    </a:ext>
                  </a:extLst>
                </a:gridCol>
              </a:tblGrid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seyn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muß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646773" y="388560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9354883" y="388560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27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1460</Words>
  <Application>Microsoft Macintosh PowerPoint</Application>
  <PresentationFormat>Widescreen</PresentationFormat>
  <Paragraphs>394</Paragraphs>
  <Slides>45</Slides>
  <Notes>21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PowerPoint Presentation</vt:lpstr>
      <vt:lpstr>PowerPoint Presentation</vt:lpstr>
      <vt:lpstr>3.  Fragestellungen</vt:lpstr>
      <vt:lpstr>PowerPoint Presentation</vt:lpstr>
      <vt:lpstr>PowerPoint Presentation</vt:lpstr>
      <vt:lpstr>4.  Experimente</vt:lpstr>
      <vt:lpstr>4.1.  Aufbau</vt:lpstr>
      <vt:lpstr>PowerPoint Presentation</vt:lpstr>
      <vt:lpstr>Evaluationsmaße</vt:lpstr>
      <vt:lpstr>4.2.  Zusammenfassung von       Gedichten eines Dichters </vt:lpstr>
      <vt:lpstr>PowerPoint Presentation</vt:lpstr>
      <vt:lpstr>UMAP</vt:lpstr>
      <vt:lpstr>PowerPoint Presentation</vt:lpstr>
      <vt:lpstr>K-Means alle Epochen</vt:lpstr>
      <vt:lpstr>K-Means (+ Dimensionsreduktion) alle Epochen</vt:lpstr>
      <vt:lpstr>4.3.  Clustering von jeweils     zwei Epochen</vt:lpstr>
      <vt:lpstr>K-Means   (I)  DBSCAN</vt:lpstr>
      <vt:lpstr>K-Means   (II)  DBSCAN</vt:lpstr>
      <vt:lpstr>K-Means (II)  Häufigsten 10 Worte des besten Clusterings: Barock/Realismus</vt:lpstr>
      <vt:lpstr>4.3.  K-Means vs K-Medoids </vt:lpstr>
      <vt:lpstr>K-Means    K-Medoids</vt:lpstr>
      <vt:lpstr>4.4.  Genauere Analyse der        Clusterings</vt:lpstr>
      <vt:lpstr>Epochen, die sich am besten clustern lassen</vt:lpstr>
      <vt:lpstr>PowerPoint Presentation</vt:lpstr>
      <vt:lpstr>PowerPoint Presentation</vt:lpstr>
      <vt:lpstr>PowerPoint Presentation</vt:lpstr>
      <vt:lpstr>K-Means (III):  Barock/Realismus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4.2.  Noise Entfernung mit      Agglomerativem Clustering </vt:lpstr>
      <vt:lpstr>K-Means (III)</vt:lpstr>
      <vt:lpstr>K-Means ()  Top Worte der besten drei Clusterings</vt:lpstr>
      <vt:lpstr>5.  Schlussbetrachtung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2</cp:revision>
  <dcterms:created xsi:type="dcterms:W3CDTF">2020-07-08T09:28:33Z</dcterms:created>
  <dcterms:modified xsi:type="dcterms:W3CDTF">2020-07-08T09:30:30Z</dcterms:modified>
</cp:coreProperties>
</file>