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4" r:id="rId10"/>
    <p:sldId id="266" r:id="rId11"/>
    <p:sldId id="270" r:id="rId12"/>
    <p:sldId id="267" r:id="rId13"/>
    <p:sldId id="291" r:id="rId14"/>
    <p:sldId id="292" r:id="rId15"/>
    <p:sldId id="303" r:id="rId16"/>
    <p:sldId id="294" r:id="rId17"/>
    <p:sldId id="296" r:id="rId18"/>
    <p:sldId id="295" r:id="rId19"/>
    <p:sldId id="300" r:id="rId20"/>
    <p:sldId id="297" r:id="rId21"/>
    <p:sldId id="301" r:id="rId22"/>
    <p:sldId id="305" r:id="rId23"/>
    <p:sldId id="306" r:id="rId24"/>
    <p:sldId id="307" r:id="rId25"/>
    <p:sldId id="302" r:id="rId26"/>
    <p:sldId id="299" r:id="rId27"/>
    <p:sldId id="304" r:id="rId2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82227"/>
  </p:normalViewPr>
  <p:slideViewPr>
    <p:cSldViewPr snapToGrid="0" snapToObjects="1">
      <p:cViewPr varScale="1">
        <p:scale>
          <a:sx n="88" d="100"/>
          <a:sy n="88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29.06.20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r>
              <a:rPr lang="de-DE" sz="1800" b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Orthographie: </a:t>
            </a:r>
            <a:r>
              <a:rPr lang="de-DE" sz="1800" b="0" dirty="0"/>
              <a:t>dies ist gewollt, da eine unterschiedliche Orthographie für Cluster Bildung helfen kann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6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63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9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9B2BD-0A8D-2C43-B54D-835D2D2E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E46A1-625C-4740-BA44-580E0FB7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5" y="0"/>
            <a:ext cx="10263189" cy="6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9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47454D-DD74-0348-801B-C67C57E0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6" y="0"/>
            <a:ext cx="11790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 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EFAF6-A09F-B541-96F4-FF5D59E38125}"/>
              </a:ext>
            </a:extLst>
          </p:cNvPr>
          <p:cNvSpPr txBox="1"/>
          <p:nvPr/>
        </p:nvSpPr>
        <p:spPr>
          <a:xfrm>
            <a:off x="413657" y="870857"/>
            <a:ext cx="11364686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gut fürs 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Kann durch ein Clustering eine 	Epocheneinteilung eines 	Literaturwissenschaftlers </a:t>
            </a:r>
            <a:r>
              <a:rPr lang="de-DE" sz="3600" b="1" i="1" dirty="0"/>
              <a:t>verifiziert</a:t>
            </a:r>
            <a:r>
              <a:rPr lang="de-DE" sz="3600" dirty="0"/>
              <a:t> werden?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  Experimente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44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950685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978400" y="5374917"/>
            <a:ext cx="12627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6556825" y="2723906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6556825" y="4713197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7884883" y="354779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629146" y="3005528"/>
            <a:ext cx="1716317" cy="15482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7536540" y="-441360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5250315" y="814822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4.1.  K-</a:t>
            </a:r>
            <a:r>
              <a:rPr lang="de-DE" b="1" dirty="0" err="1"/>
              <a:t>Means</a:t>
            </a:r>
            <a:r>
              <a:rPr lang="de-DE" b="1" dirty="0"/>
              <a:t> Experimente</a:t>
            </a:r>
          </a:p>
        </p:txBody>
      </p:sp>
    </p:spTree>
    <p:extLst>
      <p:ext uri="{BB962C8B-B14F-4D97-AF65-F5344CB8AC3E}">
        <p14:creationId xmlns:p14="http://schemas.microsoft.com/office/powerpoint/2010/main" val="3778911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14889" y="586822"/>
            <a:ext cx="6538912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Dimensionsreduktion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8BFA67-ADB1-AE47-98AA-9EA5447A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95765"/>
              </p:ext>
            </p:extLst>
          </p:nvPr>
        </p:nvGraphicFramePr>
        <p:xfrm>
          <a:off x="1473573" y="2734056"/>
          <a:ext cx="9333248" cy="34838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24803">
                  <a:extLst>
                    <a:ext uri="{9D8B030D-6E8A-4147-A177-3AD203B41FA5}">
                      <a16:colId xmlns:a16="http://schemas.microsoft.com/office/drawing/2014/main" val="3738905305"/>
                    </a:ext>
                  </a:extLst>
                </a:gridCol>
                <a:gridCol w="2060788">
                  <a:extLst>
                    <a:ext uri="{9D8B030D-6E8A-4147-A177-3AD203B41FA5}">
                      <a16:colId xmlns:a16="http://schemas.microsoft.com/office/drawing/2014/main" val="4078394901"/>
                    </a:ext>
                  </a:extLst>
                </a:gridCol>
                <a:gridCol w="1947657">
                  <a:extLst>
                    <a:ext uri="{9D8B030D-6E8A-4147-A177-3AD203B41FA5}">
                      <a16:colId xmlns:a16="http://schemas.microsoft.com/office/drawing/2014/main" val="1891394321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pPr algn="r" fontAlgn="ctr"/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ari</a:t>
                      </a:r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700" dirty="0" err="1"/>
                        <a:t>vm</a:t>
                      </a:r>
                      <a:endParaRPr lang="de-DE" sz="2700" dirty="0"/>
                    </a:p>
                  </a:txBody>
                  <a:tcPr marL="127214" marR="127214" marT="63606" marB="63606"/>
                </a:tc>
                <a:extLst>
                  <a:ext uri="{0D108BD9-81ED-4DB2-BD59-A6C34878D82A}">
                    <a16:rowId xmlns:a16="http://schemas.microsoft.com/office/drawing/2014/main" val="184320637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/Biedermeier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0.427786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0.353732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70701351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0.397801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0.354273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71046625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0" dirty="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119220361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-0.060318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0.059248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003024306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>
                          <a:effectLst/>
                        </a:rPr>
                        <a:t>Barock/Moderne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-0.068474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0.028013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74975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01ED263-CE8F-1D48-BBDC-C72FEC934413}"/>
              </a:ext>
            </a:extLst>
          </p:cNvPr>
          <p:cNvSpPr txBox="1"/>
          <p:nvPr/>
        </p:nvSpPr>
        <p:spPr>
          <a:xfrm>
            <a:off x="35002" y="3303500"/>
            <a:ext cx="1350177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Beinahe</a:t>
            </a:r>
          </a:p>
          <a:p>
            <a:r>
              <a:rPr lang="de-DE" dirty="0"/>
              <a:t>identische</a:t>
            </a:r>
          </a:p>
          <a:p>
            <a:r>
              <a:rPr lang="de-DE" dirty="0" err="1"/>
              <a:t>Scores</a:t>
            </a:r>
            <a:endParaRPr lang="de-DE" dirty="0"/>
          </a:p>
          <a:p>
            <a:r>
              <a:rPr lang="de-DE" dirty="0"/>
              <a:t>bei GMM</a:t>
            </a:r>
          </a:p>
          <a:p>
            <a:endParaRPr lang="de-D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DD09AE-3699-064E-BDA0-4B309B147AC0}"/>
              </a:ext>
            </a:extLst>
          </p:cNvPr>
          <p:cNvCxnSpPr>
            <a:cxnSpLocks/>
          </p:cNvCxnSpPr>
          <p:nvPr/>
        </p:nvCxnSpPr>
        <p:spPr>
          <a:xfrm>
            <a:off x="1385179" y="3586162"/>
            <a:ext cx="4007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(I) </a:t>
            </a:r>
            <a:br>
              <a:rPr lang="de-DE" b="1" dirty="0"/>
            </a:br>
            <a:r>
              <a:rPr lang="de-DE" dirty="0"/>
              <a:t>Häufigsten 10 Worte des besten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4844451"/>
              </p:ext>
            </p:extLst>
          </p:nvPr>
        </p:nvGraphicFramePr>
        <p:xfrm>
          <a:off x="3688867" y="2181282"/>
          <a:ext cx="1925036" cy="4453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80">
                  <a:extLst>
                    <a:ext uri="{9D8B030D-6E8A-4147-A177-3AD203B41FA5}">
                      <a16:colId xmlns:a16="http://schemas.microsoft.com/office/drawing/2014/main" val="2599860606"/>
                    </a:ext>
                  </a:extLst>
                </a:gridCol>
                <a:gridCol w="1442956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gott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herz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wohl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schon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7877118"/>
              </p:ext>
            </p:extLst>
          </p:nvPr>
        </p:nvGraphicFramePr>
        <p:xfrm>
          <a:off x="6568573" y="2181282"/>
          <a:ext cx="1925032" cy="443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6">
                  <a:extLst>
                    <a:ext uri="{9D8B030D-6E8A-4147-A177-3AD203B41FA5}">
                      <a16:colId xmlns:a16="http://schemas.microsoft.com/office/drawing/2014/main" val="3618807907"/>
                    </a:ext>
                  </a:extLst>
                </a:gridCol>
                <a:gridCol w="1338826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</a:tblGrid>
              <a:tr h="469406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kan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seyn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jch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muß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jn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1263357" y="3885008"/>
            <a:ext cx="22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8685576" y="3885008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35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DE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dirty="0"/>
              <a:t>Das Korpus</a:t>
            </a:r>
          </a:p>
          <a:p>
            <a:pPr marL="514350" indent="-514350">
              <a:buAutoNum type="arabicPeriod"/>
            </a:pPr>
            <a:r>
              <a:rPr lang="en-GB" dirty="0" err="1"/>
              <a:t>Fragestellungen</a:t>
            </a:r>
            <a:endParaRPr lang="en-DE" dirty="0"/>
          </a:p>
          <a:p>
            <a:pPr marL="514350" indent="-514350">
              <a:buAutoNum type="arabicPeriod"/>
            </a:pPr>
            <a:r>
              <a:rPr lang="en-DE" dirty="0"/>
              <a:t>Experimente</a:t>
            </a:r>
          </a:p>
          <a:p>
            <a:pPr marL="514350" indent="-514350">
              <a:buAutoNum type="arabicPeriod"/>
            </a:pPr>
            <a:r>
              <a:rPr lang="en-DE" dirty="0"/>
              <a:t>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Dimensionsreduktion</a:t>
            </a:r>
            <a:endParaRPr lang="en-US" b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8BFA67-ADB1-AE47-98AA-9EA5447A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66844"/>
              </p:ext>
            </p:extLst>
          </p:nvPr>
        </p:nvGraphicFramePr>
        <p:xfrm>
          <a:off x="1528900" y="2734056"/>
          <a:ext cx="9222593" cy="34838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61673">
                  <a:extLst>
                    <a:ext uri="{9D8B030D-6E8A-4147-A177-3AD203B41FA5}">
                      <a16:colId xmlns:a16="http://schemas.microsoft.com/office/drawing/2014/main" val="3738905305"/>
                    </a:ext>
                  </a:extLst>
                </a:gridCol>
                <a:gridCol w="2036355">
                  <a:extLst>
                    <a:ext uri="{9D8B030D-6E8A-4147-A177-3AD203B41FA5}">
                      <a16:colId xmlns:a16="http://schemas.microsoft.com/office/drawing/2014/main" val="4078394901"/>
                    </a:ext>
                  </a:extLst>
                </a:gridCol>
                <a:gridCol w="1924565">
                  <a:extLst>
                    <a:ext uri="{9D8B030D-6E8A-4147-A177-3AD203B41FA5}">
                      <a16:colId xmlns:a16="http://schemas.microsoft.com/office/drawing/2014/main" val="1891394321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pPr algn="r" fontAlgn="ctr"/>
                      <a:endParaRPr lang="en-GB" sz="29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ari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700" dirty="0" err="1"/>
                        <a:t>vm</a:t>
                      </a:r>
                      <a:endParaRPr lang="de-DE" sz="2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20637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0.584472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0.457452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01351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0.517758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0.439188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6625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584613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-0.044559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0.014667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73702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Barock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-0.065423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0.022024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20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532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dirty="0"/>
              <a:t>Häufigsten 10 Worte des besten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5170844"/>
              </p:ext>
            </p:extLst>
          </p:nvPr>
        </p:nvGraphicFramePr>
        <p:xfrm>
          <a:off x="3688867" y="2181282"/>
          <a:ext cx="1925036" cy="4453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80">
                  <a:extLst>
                    <a:ext uri="{9D8B030D-6E8A-4147-A177-3AD203B41FA5}">
                      <a16:colId xmlns:a16="http://schemas.microsoft.com/office/drawing/2014/main" val="2599860606"/>
                    </a:ext>
                  </a:extLst>
                </a:gridCol>
                <a:gridCol w="1442956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herz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nacht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schon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seele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immer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sah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0592160"/>
              </p:ext>
            </p:extLst>
          </p:nvPr>
        </p:nvGraphicFramePr>
        <p:xfrm>
          <a:off x="6568573" y="2181282"/>
          <a:ext cx="1925032" cy="443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6">
                  <a:extLst>
                    <a:ext uri="{9D8B030D-6E8A-4147-A177-3AD203B41FA5}">
                      <a16:colId xmlns:a16="http://schemas.microsoft.com/office/drawing/2014/main" val="3618807907"/>
                    </a:ext>
                  </a:extLst>
                </a:gridCol>
                <a:gridCol w="1338826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</a:tblGrid>
              <a:tr h="469406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gott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kan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seyn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muß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geist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1263357" y="3885008"/>
            <a:ext cx="22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8685576" y="3885008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ß"/>
            </a:pPr>
            <a:r>
              <a:rPr lang="de-DE" sz="2800" b="1" dirty="0"/>
              <a:t>Cluster 2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b="1" dirty="0"/>
              <a:t>4.2.  Noise Entfernung mit</a:t>
            </a:r>
            <a:br>
              <a:rPr lang="de-DE" sz="4800" b="1" dirty="0"/>
            </a:br>
            <a:r>
              <a:rPr lang="de-DE" sz="4800" b="1" dirty="0"/>
              <a:t>	    </a:t>
            </a:r>
            <a:r>
              <a:rPr lang="de-DE" sz="4800" b="1" dirty="0" err="1"/>
              <a:t>Agglomerativem</a:t>
            </a:r>
            <a:r>
              <a:rPr lang="de-DE" sz="4800" b="1" dirty="0"/>
              <a:t> Clustering </a:t>
            </a:r>
          </a:p>
        </p:txBody>
      </p:sp>
    </p:spTree>
    <p:extLst>
      <p:ext uri="{BB962C8B-B14F-4D97-AF65-F5344CB8AC3E}">
        <p14:creationId xmlns:p14="http://schemas.microsoft.com/office/powerpoint/2010/main" val="2441517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DEA8DA-AE04-A342-A8D2-E8B85507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AA9B6-D7D9-3D46-B258-7C700B33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521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DA47D-9D6C-2940-A07F-54E10EBB0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32742"/>
            <a:ext cx="4937760" cy="96382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Mit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en-DE" b="0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B6127-1DCB-7E4B-AC3F-1C6565294E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0.584472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0.457452</a:t>
            </a:r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0B989-5657-884A-B280-5A64AF9B1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70924"/>
            <a:ext cx="4937760" cy="9256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Ohne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593359-0461-7443-A84D-4EC24765BF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Dimensionsreduktion</a:t>
            </a:r>
            <a:endParaRPr lang="en-US" b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</p:spTree>
    <p:extLst>
      <p:ext uri="{BB962C8B-B14F-4D97-AF65-F5344CB8AC3E}">
        <p14:creationId xmlns:p14="http://schemas.microsoft.com/office/powerpoint/2010/main" val="3137594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FFB06-5C6D-5E47-86E7-69D8477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To</a:t>
            </a:r>
            <a:r>
              <a:rPr lang="de-DE" dirty="0"/>
              <a:t>-Dos: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664A-FE4A-3445-8CA1-BF179C75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Noise </a:t>
            </a:r>
            <a:r>
              <a:rPr lang="de-DE" dirty="0"/>
              <a:t>entdecken durch Hierarchisches Clustering inkl. Epochenzuteilungen</a:t>
            </a:r>
          </a:p>
          <a:p>
            <a:r>
              <a:rPr lang="de-DE" dirty="0"/>
              <a:t>Gedichte </a:t>
            </a:r>
            <a:r>
              <a:rPr lang="de-DE" b="1" dirty="0"/>
              <a:t>anreichern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Gedichte eines Jahres eines Dichter in einem Gedicht zusammenfassen</a:t>
            </a:r>
          </a:p>
          <a:p>
            <a:r>
              <a:rPr lang="de-DE" dirty="0">
                <a:sym typeface="Wingdings" pitchFamily="2" charset="2"/>
              </a:rPr>
              <a:t>Problematische Gedichte finden (Umkehrschluss: Gedichte/Dichter finden, die sich gut </a:t>
            </a:r>
            <a:r>
              <a:rPr lang="de-DE" dirty="0" err="1">
                <a:sym typeface="Wingdings" pitchFamily="2" charset="2"/>
              </a:rPr>
              <a:t>clustern</a:t>
            </a:r>
            <a:r>
              <a:rPr lang="de-DE" dirty="0">
                <a:sym typeface="Wingdings" pitchFamily="2" charset="2"/>
              </a:rPr>
              <a:t> lassen)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903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() </a:t>
            </a:r>
            <a:br>
              <a:rPr lang="de-DE" b="1" dirty="0"/>
            </a:br>
            <a:r>
              <a:rPr lang="de-DE" dirty="0"/>
              <a:t>Top Worte der besten drei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837117" y="2311421"/>
          <a:ext cx="2674938" cy="419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8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97724987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gott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herz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liebe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err="1">
                          <a:effectLst/>
                        </a:rPr>
                        <a:t>schon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wohl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79945" y="2311421"/>
          <a:ext cx="2674938" cy="419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413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394869490"/>
                    </a:ext>
                  </a:extLst>
                </a:gridCol>
              </a:tblGrid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kan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seyn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muß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646773" y="3885604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9354883" y="3885604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27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 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405226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 Epochenbegriff und –	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 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E4D60-F8BD-354D-BD38-C17DB08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Metadaten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A964A-A00B-8646-A6C2-C622FA5C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1" y="2757488"/>
            <a:ext cx="11181460" cy="311467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E5F9A-FEAE-2C4B-9288-589192D80299}"/>
              </a:ext>
            </a:extLst>
          </p:cNvPr>
          <p:cNvSpPr/>
          <p:nvPr/>
        </p:nvSpPr>
        <p:spPr>
          <a:xfrm>
            <a:off x="572212" y="2757488"/>
            <a:ext cx="7000164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BA49-9133-A44D-B0E1-68BDD8433318}"/>
              </a:ext>
            </a:extLst>
          </p:cNvPr>
          <p:cNvSpPr/>
          <p:nvPr/>
        </p:nvSpPr>
        <p:spPr>
          <a:xfrm>
            <a:off x="10558463" y="2693194"/>
            <a:ext cx="1633537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Jahre sind </a:t>
            </a:r>
            <a:r>
              <a:rPr lang="de-DE" b="1" dirty="0"/>
              <a:t>Erstveröffentlichungsjahr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808</Words>
  <Application>Microsoft Macintosh PowerPoint</Application>
  <PresentationFormat>Widescreen</PresentationFormat>
  <Paragraphs>266</Paragraphs>
  <Slides>27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Avenir Next LT Pro</vt:lpstr>
      <vt:lpstr>Calibri</vt:lpstr>
      <vt:lpstr>Wingdings</vt:lpstr>
      <vt:lpstr>AccentBoxVTI</vt:lpstr>
      <vt:lpstr>Clustering nach literarischen Epochen</vt:lpstr>
      <vt:lpstr>Übersicht</vt:lpstr>
      <vt:lpstr>1.  Epochenbegriff und – einteilung</vt:lpstr>
      <vt:lpstr>Epochenbegriff</vt:lpstr>
      <vt:lpstr>Problematik der Epocheneinteilung</vt:lpstr>
      <vt:lpstr>Literarische Epochen  (1600-1920)</vt:lpstr>
      <vt:lpstr>2.  Das Korpus</vt:lpstr>
      <vt:lpstr>Metadaten</vt:lpstr>
      <vt:lpstr>Besonderheiten</vt:lpstr>
      <vt:lpstr>PowerPoint Presentation</vt:lpstr>
      <vt:lpstr>PowerPoint Presentation</vt:lpstr>
      <vt:lpstr>PowerPoint Presentation</vt:lpstr>
      <vt:lpstr>3.  Fragestellungen</vt:lpstr>
      <vt:lpstr>PowerPoint Presentation</vt:lpstr>
      <vt:lpstr>4.  Experimente</vt:lpstr>
      <vt:lpstr>PowerPoint Presentation</vt:lpstr>
      <vt:lpstr>4.1.  K-Means Experimente</vt:lpstr>
      <vt:lpstr>K-Means (I)</vt:lpstr>
      <vt:lpstr>K-Means (I)  Häufigsten 10 Worte des besten Clusterings</vt:lpstr>
      <vt:lpstr>K-Means (II)</vt:lpstr>
      <vt:lpstr>K-Means (II)  Häufigsten 10 Worte des besten Clusterings</vt:lpstr>
      <vt:lpstr>4.2.  Noise Entfernung mit      Agglomerativem Clustering </vt:lpstr>
      <vt:lpstr>PowerPoint Presentation</vt:lpstr>
      <vt:lpstr>K-Means (III)</vt:lpstr>
      <vt:lpstr>Weitere To-Dos:</vt:lpstr>
      <vt:lpstr>K-Means ()  Top Worte der besten drei Clusterings</vt:lpstr>
      <vt:lpstr>5.  Schlussbetrachtung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33</cp:revision>
  <dcterms:created xsi:type="dcterms:W3CDTF">2020-06-23T14:30:30Z</dcterms:created>
  <dcterms:modified xsi:type="dcterms:W3CDTF">2020-06-29T16:27:40Z</dcterms:modified>
</cp:coreProperties>
</file>