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1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8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9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4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9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6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8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0B28A-31CB-CB42-A505-EA5A59D7D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4452888"/>
          </a:xfrm>
        </p:spPr>
        <p:txBody>
          <a:bodyPr anchor="ctr"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HTML: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Trash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Treasure</a:t>
            </a:r>
            <a:r>
              <a:rPr lang="de-DE" dirty="0">
                <a:solidFill>
                  <a:schemeClr val="tx1"/>
                </a:solidFill>
              </a:rPr>
              <a:t>?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cap="none" dirty="0">
                <a:solidFill>
                  <a:schemeClr val="tx1"/>
                </a:solidFill>
              </a:rPr>
              <a:t>PART II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i="1" cap="none" dirty="0" err="1">
                <a:solidFill>
                  <a:schemeClr val="tx1"/>
                </a:solidFill>
              </a:rPr>
              <a:t>Results</a:t>
            </a:r>
            <a:r>
              <a:rPr lang="de-DE" i="1" cap="none" dirty="0">
                <a:solidFill>
                  <a:schemeClr val="tx1"/>
                </a:solidFill>
              </a:rPr>
              <a:t> </a:t>
            </a:r>
            <a:r>
              <a:rPr lang="de-DE" i="1" cap="none" dirty="0" err="1">
                <a:solidFill>
                  <a:schemeClr val="tx1"/>
                </a:solidFill>
              </a:rPr>
              <a:t>and</a:t>
            </a:r>
            <a:r>
              <a:rPr lang="de-DE" i="1" cap="none" dirty="0">
                <a:solidFill>
                  <a:schemeClr val="tx1"/>
                </a:solidFill>
              </a:rPr>
              <a:t> </a:t>
            </a:r>
            <a:r>
              <a:rPr lang="de-DE" i="1" cap="none" dirty="0" err="1">
                <a:solidFill>
                  <a:schemeClr val="tx1"/>
                </a:solidFill>
              </a:rPr>
              <a:t>Lessons</a:t>
            </a:r>
            <a:r>
              <a:rPr lang="de-DE" i="1" cap="none" dirty="0">
                <a:solidFill>
                  <a:schemeClr val="tx1"/>
                </a:solidFill>
              </a:rPr>
              <a:t> </a:t>
            </a:r>
            <a:r>
              <a:rPr lang="de-DE" i="1" cap="none" dirty="0" err="1">
                <a:solidFill>
                  <a:schemeClr val="tx1"/>
                </a:solidFill>
              </a:rPr>
              <a:t>Learned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6DF7-1D3C-074A-A91C-7193869D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4" y="5513764"/>
            <a:ext cx="3511233" cy="1147054"/>
          </a:xfrm>
        </p:spPr>
        <p:txBody>
          <a:bodyPr anchor="t">
            <a:normAutofit/>
          </a:bodyPr>
          <a:lstStyle/>
          <a:p>
            <a:r>
              <a:rPr lang="de-DE" sz="2000" dirty="0"/>
              <a:t>Von Jan Paulus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6A8A7-533C-4323-85E6-05EC07580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1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76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AFB4-978B-F645-A0EC-ECF6D22F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Fragestellung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5F57-F49D-2148-9B8D-970E68F4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HTML Informationen für die Klassifizierung von Branchen interessant?</a:t>
            </a:r>
          </a:p>
          <a:p>
            <a:r>
              <a:rPr lang="de-DE" sz="2400" b="1" dirty="0"/>
              <a:t>Ziel</a:t>
            </a:r>
            <a:r>
              <a:rPr lang="de-DE" sz="2400" dirty="0"/>
              <a:t>: (Signifikant) bessere Klassifizierungsgenauigkeit als auf aktuellen „reinen“ Textdaten</a:t>
            </a:r>
          </a:p>
          <a:p>
            <a:r>
              <a:rPr lang="de-DE" sz="2400" dirty="0"/>
              <a:t>Genaue Evaluation</a:t>
            </a:r>
          </a:p>
          <a:p>
            <a:pPr lvl="1"/>
            <a:r>
              <a:rPr lang="de-DE" sz="2100" dirty="0"/>
              <a:t>Precision</a:t>
            </a:r>
          </a:p>
          <a:p>
            <a:pPr lvl="1"/>
            <a:r>
              <a:rPr lang="de-DE" sz="2100" dirty="0" err="1"/>
              <a:t>Confusion</a:t>
            </a:r>
            <a:r>
              <a:rPr lang="de-DE" sz="2100" dirty="0"/>
              <a:t> Matrices</a:t>
            </a:r>
          </a:p>
          <a:p>
            <a:pPr lvl="1"/>
            <a:r>
              <a:rPr lang="de-DE" sz="2100" dirty="0"/>
              <a:t>Feature </a:t>
            </a:r>
            <a:r>
              <a:rPr lang="de-DE" sz="2100" dirty="0" err="1"/>
              <a:t>Importance</a:t>
            </a:r>
            <a:r>
              <a:rPr lang="de-DE" sz="2100" dirty="0"/>
              <a:t> (</a:t>
            </a:r>
            <a:r>
              <a:rPr lang="de-DE" sz="2100" dirty="0" err="1"/>
              <a:t>Splitpoints</a:t>
            </a:r>
            <a:r>
              <a:rPr lang="de-DE" sz="2100" dirty="0"/>
              <a:t>, </a:t>
            </a:r>
            <a:r>
              <a:rPr lang="de-DE" sz="2100" i="1" dirty="0" err="1"/>
              <a:t>clf.coefs</a:t>
            </a:r>
            <a:r>
              <a:rPr lang="de-DE" sz="2100" i="1" dirty="0"/>
              <a:t>_</a:t>
            </a:r>
            <a:r>
              <a:rPr lang="de-DE" sz="2100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31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F635-1461-4D45-97C8-B2409415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Schwieriger Datensatz</a:t>
            </a:r>
            <a:br>
              <a:rPr lang="de-DE" dirty="0"/>
            </a:b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8A500-5A0A-8F4D-9084-267BC2D5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" y="1763021"/>
            <a:ext cx="5820428" cy="4365321"/>
          </a:xfrm>
          <a:prstGeom prst="rect">
            <a:avLst/>
          </a:prstGeom>
        </p:spPr>
      </p:pic>
      <p:pic>
        <p:nvPicPr>
          <p:cNvPr id="7" name="Picture 6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8A6EAE94-7961-FE44-8A29-62A4B1A6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12" y="1763022"/>
            <a:ext cx="5820426" cy="4365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A8474-E2AE-894F-BF26-5A4B21B0A33B}"/>
              </a:ext>
            </a:extLst>
          </p:cNvPr>
          <p:cNvSpPr txBox="1"/>
          <p:nvPr/>
        </p:nvSpPr>
        <p:spPr>
          <a:xfrm>
            <a:off x="1852729" y="6173373"/>
            <a:ext cx="235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Imbalanced</a:t>
            </a:r>
            <a:endParaRPr lang="de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E67A5-DD36-5A46-9868-DDCA8C7191BB}"/>
              </a:ext>
            </a:extLst>
          </p:cNvPr>
          <p:cNvSpPr txBox="1"/>
          <p:nvPr/>
        </p:nvSpPr>
        <p:spPr>
          <a:xfrm>
            <a:off x="7984380" y="6128342"/>
            <a:ext cx="235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Multilingual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0111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50A1-41F1-3746-94A2-4E0DF53A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Elemente</a:t>
            </a:r>
            <a:br>
              <a:rPr lang="de-DE" dirty="0"/>
            </a:br>
            <a:r>
              <a:rPr lang="de-DE" dirty="0"/>
              <a:t>(</a:t>
            </a:r>
            <a:r>
              <a:rPr lang="de-DE" cap="none" dirty="0"/>
              <a:t>Inspiriert durch Forschung</a:t>
            </a:r>
            <a:r>
              <a:rPr lang="de-DE" dirty="0"/>
              <a:t>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66CB20-3A33-3A46-985E-9F09E2F7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09" y="1717990"/>
            <a:ext cx="9043785" cy="49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5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6868-919B-0E48-BA0B-E5CD68C4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AF0B8-DA12-4F4A-9E8B-2ED671DEC246}"/>
              </a:ext>
            </a:extLst>
          </p:cNvPr>
          <p:cNvSpPr txBox="1"/>
          <p:nvPr/>
        </p:nvSpPr>
        <p:spPr>
          <a:xfrm>
            <a:off x="4572000" y="3317966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TODO!!</a:t>
            </a:r>
          </a:p>
        </p:txBody>
      </p:sp>
    </p:spTree>
    <p:extLst>
      <p:ext uri="{BB962C8B-B14F-4D97-AF65-F5344CB8AC3E}">
        <p14:creationId xmlns:p14="http://schemas.microsoft.com/office/powerpoint/2010/main" val="23258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ACF4-B72E-B046-8EEF-09D15B90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7610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74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Schoolbook</vt:lpstr>
      <vt:lpstr>Franklin Gothic Book</vt:lpstr>
      <vt:lpstr>Gill Sans MT</vt:lpstr>
      <vt:lpstr>Wingdings 2</vt:lpstr>
      <vt:lpstr>DividendVTI</vt:lpstr>
      <vt:lpstr>HTML: Trash or Treasure?  PART II  Results and Lessons Learned</vt:lpstr>
      <vt:lpstr>Fragestellung </vt:lpstr>
      <vt:lpstr>Schwieriger Datensatz </vt:lpstr>
      <vt:lpstr>Elemente (Inspiriert durch Forschung)</vt:lpstr>
      <vt:lpstr>Ergebnisse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s337437</dc:creator>
  <cp:lastModifiedBy>s337437</cp:lastModifiedBy>
  <cp:revision>13</cp:revision>
  <dcterms:created xsi:type="dcterms:W3CDTF">2021-06-16T11:42:43Z</dcterms:created>
  <dcterms:modified xsi:type="dcterms:W3CDTF">2021-06-16T15:48:43Z</dcterms:modified>
</cp:coreProperties>
</file>