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6" r:id="rId7"/>
    <p:sldId id="275" r:id="rId8"/>
    <p:sldId id="261" r:id="rId9"/>
    <p:sldId id="263" r:id="rId10"/>
    <p:sldId id="265" r:id="rId11"/>
    <p:sldId id="264" r:id="rId12"/>
    <p:sldId id="266" r:id="rId13"/>
    <p:sldId id="267" r:id="rId14"/>
    <p:sldId id="269" r:id="rId15"/>
    <p:sldId id="268" r:id="rId16"/>
    <p:sldId id="277" r:id="rId17"/>
    <p:sldId id="274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553131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6370" autoAdjust="0"/>
  </p:normalViewPr>
  <p:slideViewPr>
    <p:cSldViewPr snapToGrid="0">
      <p:cViewPr varScale="1">
        <p:scale>
          <a:sx n="92" d="100"/>
          <a:sy n="92" d="100"/>
        </p:scale>
        <p:origin x="12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Accuracy on 100 Images for Each Class (400 total images)</a:t>
            </a:r>
          </a:p>
        </c:rich>
      </c:tx>
      <c:layout>
        <c:manualLayout>
          <c:xMode val="edge"/>
          <c:yMode val="edge"/>
          <c:x val="0.13994776757100913"/>
          <c:y val="0.824966401586236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605443285354689"/>
          <c:y val="4.052411213051467E-2"/>
          <c:w val="0.68789113429290616"/>
          <c:h val="0.6797916131043588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100 Images for Each Class (400 total images)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ACB0-4A40-85FC-6F127D6BDB85}"/>
              </c:ext>
            </c:extLst>
          </c:dPt>
          <c:dPt>
            <c:idx val="1"/>
            <c:bubble3D val="0"/>
            <c:spPr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CB0-4A40-85FC-6F127D6BDB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Correct Clas</c:v>
                </c:pt>
                <c:pt idx="1">
                  <c:v>Incorrect Class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0.76</c:v>
                </c:pt>
                <c:pt idx="1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B0-4A40-85FC-6F127D6BDB8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Accuracy</a:t>
            </a:r>
            <a:r>
              <a:rPr lang="en-US" sz="1800" baseline="0" dirty="0"/>
              <a:t> on </a:t>
            </a:r>
            <a:r>
              <a:rPr lang="en-US" sz="1800" dirty="0"/>
              <a:t>100 Images for Each Class (400 total images)</a:t>
            </a:r>
          </a:p>
        </c:rich>
      </c:tx>
      <c:layout>
        <c:manualLayout>
          <c:xMode val="edge"/>
          <c:yMode val="edge"/>
          <c:x val="0.11342336844771421"/>
          <c:y val="0.734895155286530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733715958230464"/>
          <c:y val="4.052411213051467E-2"/>
          <c:w val="0.64520191108160641"/>
          <c:h val="0.6405516328709456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100 Images for Each Class (400 total images)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135-46A4-B6FC-B1422A5F7558}"/>
              </c:ext>
            </c:extLst>
          </c:dPt>
          <c:dPt>
            <c:idx val="1"/>
            <c:bubble3D val="0"/>
            <c:spPr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135-46A4-B6FC-B1422A5F7558}"/>
              </c:ext>
            </c:extLst>
          </c:dPt>
          <c:dLbls>
            <c:dLbl>
              <c:idx val="0"/>
              <c:layout>
                <c:manualLayout>
                  <c:x val="-2.1282652053057724E-2"/>
                  <c:y val="-0.2559314033534912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095002502926066"/>
                      <c:h val="0.1927863972388431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135-46A4-B6FC-B1422A5F75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Correct Clas</c:v>
                </c:pt>
                <c:pt idx="1">
                  <c:v>Incorrect Class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0.98699999999999999</c:v>
                </c:pt>
                <c:pt idx="1">
                  <c:v>1.2999999999999999E-2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135-46A4-B6FC-B1422A5F755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faced-cpu-real-time-face-detection-using-deep-learning-1488681c160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imagesearch.com/2017/05/22/face-alignment-with-opencv-and-python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pyimagesearch.com/2017/05/22/face-alignment-with-opencv-and-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pyimagesearch.com/2017/05/22/face-alignment-with-opencv-and-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1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LLZr9IjPc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4B49D-E83A-4228-8E1E-7FCA60A44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Smartphone Screen Orientation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495B1-4245-4159-81D8-044BC0004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Barrett Honors Thesis</a:t>
            </a:r>
          </a:p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Riley Tallman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11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8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50" name="Rectangle 9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0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9903C-D718-4ED1-85B7-8107DDC4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682175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Solution 2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Pre-trained Models Without 68/5 point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0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903C-D718-4ED1-85B7-8107DDC4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Solution 2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Hack the system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E09370-334F-488C-8815-2EAFAD084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07" y="2274751"/>
            <a:ext cx="1686687" cy="1606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937BC7-2A45-451C-95B8-DBBA43A07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265874" y="2274750"/>
            <a:ext cx="1686687" cy="1606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E16F1D-B9C1-4A11-A95F-81177835F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315136" y="4177263"/>
            <a:ext cx="1686687" cy="1606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8B442A-480B-40C3-977C-7EA91EE74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225544" y="4177263"/>
            <a:ext cx="1686687" cy="1606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705869-AA3B-46E0-A513-3C3EE85C9ABF}"/>
              </a:ext>
            </a:extLst>
          </p:cNvPr>
          <p:cNvSpPr/>
          <p:nvPr/>
        </p:nvSpPr>
        <p:spPr>
          <a:xfrm>
            <a:off x="2673141" y="2644195"/>
            <a:ext cx="781396" cy="909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56B46-F77B-4E52-A56B-50A11B801652}"/>
              </a:ext>
            </a:extLst>
          </p:cNvPr>
          <p:cNvSpPr txBox="1"/>
          <p:nvPr/>
        </p:nvSpPr>
        <p:spPr>
          <a:xfrm>
            <a:off x="4265874" y="2659559"/>
            <a:ext cx="1686687" cy="769441"/>
          </a:xfrm>
          <a:prstGeom prst="rect">
            <a:avLst/>
          </a:prstGeom>
          <a:solidFill>
            <a:srgbClr val="553131">
              <a:alpha val="61961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9742DF-A514-4025-96C7-766B9CF76A8D}"/>
              </a:ext>
            </a:extLst>
          </p:cNvPr>
          <p:cNvSpPr txBox="1"/>
          <p:nvPr/>
        </p:nvSpPr>
        <p:spPr>
          <a:xfrm>
            <a:off x="2355465" y="4595556"/>
            <a:ext cx="1606030" cy="769441"/>
          </a:xfrm>
          <a:prstGeom prst="rect">
            <a:avLst/>
          </a:prstGeom>
          <a:solidFill>
            <a:srgbClr val="553131">
              <a:alpha val="61961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CBCE4A-D63E-48AD-8539-47472A9A591C}"/>
              </a:ext>
            </a:extLst>
          </p:cNvPr>
          <p:cNvSpPr txBox="1"/>
          <p:nvPr/>
        </p:nvSpPr>
        <p:spPr>
          <a:xfrm>
            <a:off x="4265872" y="4595555"/>
            <a:ext cx="1606030" cy="769441"/>
          </a:xfrm>
          <a:prstGeom prst="rect">
            <a:avLst/>
          </a:prstGeom>
          <a:solidFill>
            <a:srgbClr val="553131">
              <a:alpha val="61961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54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903C-D718-4ED1-85B7-8107DDC4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Solution 2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it works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E09370-334F-488C-8815-2EAFAD084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52149" y="3331724"/>
            <a:ext cx="1226280" cy="1167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8E3CD0-6D98-4F3E-A1B6-7DD9D982CC60}"/>
              </a:ext>
            </a:extLst>
          </p:cNvPr>
          <p:cNvSpPr txBox="1"/>
          <p:nvPr/>
        </p:nvSpPr>
        <p:spPr>
          <a:xfrm>
            <a:off x="677334" y="2557987"/>
            <a:ext cx="1392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Input Image from camera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023F5F-435F-4C47-ADF3-C1FE3C7C7518}"/>
              </a:ext>
            </a:extLst>
          </p:cNvPr>
          <p:cNvSpPr txBox="1"/>
          <p:nvPr/>
        </p:nvSpPr>
        <p:spPr>
          <a:xfrm>
            <a:off x="4917478" y="2084157"/>
            <a:ext cx="1587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Vertical-only face detector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4DFEA0F-9E95-416A-A36B-F31396A62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843283" y="2557986"/>
            <a:ext cx="971295" cy="924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C4A6F2-DD61-4CA3-B9CC-D229579A1708}"/>
              </a:ext>
            </a:extLst>
          </p:cNvPr>
          <p:cNvSpPr txBox="1"/>
          <p:nvPr/>
        </p:nvSpPr>
        <p:spPr>
          <a:xfrm>
            <a:off x="2843283" y="2082907"/>
            <a:ext cx="1392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Rotations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04A7AB-36B8-41DF-8C57-644035D4E5B1}"/>
              </a:ext>
            </a:extLst>
          </p:cNvPr>
          <p:cNvCxnSpPr>
            <a:cxnSpLocks/>
          </p:cNvCxnSpPr>
          <p:nvPr/>
        </p:nvCxnSpPr>
        <p:spPr>
          <a:xfrm>
            <a:off x="4095644" y="3904940"/>
            <a:ext cx="546683" cy="0"/>
          </a:xfrm>
          <a:prstGeom prst="straightConnector1">
            <a:avLst/>
          </a:prstGeom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EB805C-DA8F-486F-BE57-B2B71AEE29E2}"/>
              </a:ext>
            </a:extLst>
          </p:cNvPr>
          <p:cNvCxnSpPr>
            <a:cxnSpLocks/>
          </p:cNvCxnSpPr>
          <p:nvPr/>
        </p:nvCxnSpPr>
        <p:spPr>
          <a:xfrm>
            <a:off x="2428701" y="3753271"/>
            <a:ext cx="0" cy="303339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CE9B33-1C10-4EFE-BCF3-C6E0C1444D51}"/>
              </a:ext>
            </a:extLst>
          </p:cNvPr>
          <p:cNvCxnSpPr>
            <a:cxnSpLocks/>
          </p:cNvCxnSpPr>
          <p:nvPr/>
        </p:nvCxnSpPr>
        <p:spPr>
          <a:xfrm>
            <a:off x="2272145" y="3915667"/>
            <a:ext cx="313113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24D78765-4CA2-4C0A-96CB-2516DAC45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843282" y="3574516"/>
            <a:ext cx="971295" cy="924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7357B74-0484-4F76-8754-B9515930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81" y="4591046"/>
            <a:ext cx="971295" cy="924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Image result for opencv">
            <a:extLst>
              <a:ext uri="{FF2B5EF4-FFF2-40B4-BE49-F238E27FC236}">
                <a16:creationId xmlns:a16="http://schemas.microsoft.com/office/drawing/2014/main" id="{32192710-C086-4173-AAE0-F0D5C1118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669" y="2939871"/>
            <a:ext cx="924848" cy="11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C275580-C188-4539-B63A-6926657B8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382" y="4350058"/>
            <a:ext cx="1838567" cy="975337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6B60137-E031-4550-B8B2-EDD7AE12BC9B}"/>
              </a:ext>
            </a:extLst>
          </p:cNvPr>
          <p:cNvCxnSpPr>
            <a:cxnSpLocks/>
          </p:cNvCxnSpPr>
          <p:nvPr/>
        </p:nvCxnSpPr>
        <p:spPr>
          <a:xfrm>
            <a:off x="6797279" y="3904940"/>
            <a:ext cx="546683" cy="0"/>
          </a:xfrm>
          <a:prstGeom prst="straightConnector1">
            <a:avLst/>
          </a:prstGeom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7" name="Picture 36" descr="A close up of a screen&#10;&#10;Description automatically generated">
            <a:extLst>
              <a:ext uri="{FF2B5EF4-FFF2-40B4-BE49-F238E27FC236}">
                <a16:creationId xmlns:a16="http://schemas.microsoft.com/office/drawing/2014/main" id="{EE8783EC-C025-47CD-90A1-6D0396E97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8623" y="3310716"/>
            <a:ext cx="1738457" cy="132080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892A6B3-17F1-4421-93BE-D8CB1B3CA507}"/>
              </a:ext>
            </a:extLst>
          </p:cNvPr>
          <p:cNvSpPr txBox="1"/>
          <p:nvPr/>
        </p:nvSpPr>
        <p:spPr>
          <a:xfrm>
            <a:off x="7898663" y="3768234"/>
            <a:ext cx="1498376" cy="36933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Orientation!</a:t>
            </a:r>
          </a:p>
        </p:txBody>
      </p:sp>
    </p:spTree>
    <p:extLst>
      <p:ext uri="{BB962C8B-B14F-4D97-AF65-F5344CB8AC3E}">
        <p14:creationId xmlns:p14="http://schemas.microsoft.com/office/powerpoint/2010/main" val="2199628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903C-D718-4ED1-85B7-8107DDC4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Solution 2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Faced Results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5011F6-BEC6-4282-8EF8-E2B30ED13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870" y="3223957"/>
            <a:ext cx="1968696" cy="1044369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F633CE0-387E-47AB-870D-74C0F08FE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4614887"/>
              </p:ext>
            </p:extLst>
          </p:nvPr>
        </p:nvGraphicFramePr>
        <p:xfrm>
          <a:off x="2123767" y="2078628"/>
          <a:ext cx="4177111" cy="3853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2E17497-803A-443F-BBC6-64A43237DA9B}"/>
              </a:ext>
            </a:extLst>
          </p:cNvPr>
          <p:cNvSpPr txBox="1">
            <a:spLocks/>
          </p:cNvSpPr>
          <p:nvPr/>
        </p:nvSpPr>
        <p:spPr>
          <a:xfrm>
            <a:off x="677334" y="6343428"/>
            <a:ext cx="8596668" cy="352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/>
              </a:rPr>
              <a:t>https://towardsdatascience.com/faced-cpu-real-time-face-detection-using-deep-learning-1488681c1602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9995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8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50" name="Rectangle 9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0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9903C-D718-4ED1-85B7-8107DDC4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682175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Solution 3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DIY – design my own😁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12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903C-D718-4ED1-85B7-8107DDC4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Solution 3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DDEEC9-9E5B-41D3-8BF3-88CA20825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67" y="2160589"/>
            <a:ext cx="8596668" cy="4534851"/>
          </a:xfrm>
        </p:spPr>
        <p:txBody>
          <a:bodyPr>
            <a:normAutofit/>
          </a:bodyPr>
          <a:lstStyle/>
          <a:p>
            <a:r>
              <a:rPr lang="en-US" dirty="0"/>
              <a:t>4-Class Classification, simple!</a:t>
            </a:r>
          </a:p>
          <a:p>
            <a:pPr lvl="1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3C07A8E-563A-48E1-BF39-413FFF055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80749" y="3627809"/>
            <a:ext cx="1226280" cy="1167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27E525-232B-45D8-BE0A-1590F828F8BE}"/>
              </a:ext>
            </a:extLst>
          </p:cNvPr>
          <p:cNvSpPr txBox="1"/>
          <p:nvPr/>
        </p:nvSpPr>
        <p:spPr>
          <a:xfrm>
            <a:off x="905934" y="2854072"/>
            <a:ext cx="1392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Input Image from camera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D126A2-DF35-4555-A6F1-690C16B55528}"/>
              </a:ext>
            </a:extLst>
          </p:cNvPr>
          <p:cNvCxnSpPr>
            <a:cxnSpLocks/>
          </p:cNvCxnSpPr>
          <p:nvPr/>
        </p:nvCxnSpPr>
        <p:spPr>
          <a:xfrm>
            <a:off x="2474662" y="4211628"/>
            <a:ext cx="546683" cy="0"/>
          </a:xfrm>
          <a:prstGeom prst="straightConnector1">
            <a:avLst/>
          </a:prstGeom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D67315-1E54-4D95-9250-F281A723C7DD}"/>
              </a:ext>
            </a:extLst>
          </p:cNvPr>
          <p:cNvGrpSpPr/>
          <p:nvPr/>
        </p:nvGrpSpPr>
        <p:grpSpPr>
          <a:xfrm>
            <a:off x="7245453" y="2402378"/>
            <a:ext cx="1738457" cy="1320801"/>
            <a:chOff x="8007223" y="3606801"/>
            <a:chExt cx="1738457" cy="1320801"/>
          </a:xfrm>
        </p:grpSpPr>
        <p:pic>
          <p:nvPicPr>
            <p:cNvPr id="18" name="Picture 17" descr="A close up of a screen&#10;&#10;Description automatically generated">
              <a:extLst>
                <a:ext uri="{FF2B5EF4-FFF2-40B4-BE49-F238E27FC236}">
                  <a16:creationId xmlns:a16="http://schemas.microsoft.com/office/drawing/2014/main" id="{B4394584-2183-44A7-A24A-A40560E70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7223" y="3606801"/>
              <a:ext cx="1738457" cy="132080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962A83-B6B7-4B45-8FA8-4048746F4796}"/>
                </a:ext>
              </a:extLst>
            </p:cNvPr>
            <p:cNvSpPr txBox="1"/>
            <p:nvPr/>
          </p:nvSpPr>
          <p:spPr>
            <a:xfrm>
              <a:off x="8127263" y="4064319"/>
              <a:ext cx="1498376" cy="36933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Orientation!</a:t>
              </a:r>
            </a:p>
          </p:txBody>
        </p:sp>
      </p:grpSp>
      <p:pic>
        <p:nvPicPr>
          <p:cNvPr id="3083" name="Picture 11" descr="Image result for convolutional neural network">
            <a:extLst>
              <a:ext uri="{FF2B5EF4-FFF2-40B4-BE49-F238E27FC236}">
                <a16:creationId xmlns:a16="http://schemas.microsoft.com/office/drawing/2014/main" id="{02AFC85F-6B25-4B9A-AD00-8C8D359B3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5" t="29039"/>
          <a:stretch/>
        </p:blipFill>
        <p:spPr bwMode="auto">
          <a:xfrm>
            <a:off x="3483757" y="3490805"/>
            <a:ext cx="4920769" cy="165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940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903C-D718-4ED1-85B7-8107DDC4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Solution 3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DDEEC9-9E5B-41D3-8BF3-88CA20825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67" y="2160589"/>
            <a:ext cx="8596668" cy="4534851"/>
          </a:xfrm>
        </p:spPr>
        <p:txBody>
          <a:bodyPr>
            <a:normAutofit/>
          </a:bodyPr>
          <a:lstStyle/>
          <a:p>
            <a:r>
              <a:rPr lang="en-US" dirty="0"/>
              <a:t>Helen dataset – looks like selfies</a:t>
            </a:r>
          </a:p>
          <a:p>
            <a:r>
              <a:rPr lang="en-US" dirty="0"/>
              <a:t>Total params: 104,996</a:t>
            </a:r>
          </a:p>
          <a:p>
            <a:r>
              <a:rPr lang="en-US" dirty="0"/>
              <a:t>VGG style:</a:t>
            </a:r>
          </a:p>
          <a:p>
            <a:pPr lvl="1"/>
            <a:r>
              <a:rPr lang="en-US" dirty="0"/>
              <a:t>Conv – Conv – Pool - Dropout</a:t>
            </a:r>
          </a:p>
          <a:p>
            <a:pPr lvl="1"/>
            <a:r>
              <a:rPr lang="en-US" dirty="0"/>
              <a:t>Conv – Conv – Pool – Dropout</a:t>
            </a:r>
          </a:p>
          <a:p>
            <a:pPr lvl="1"/>
            <a:r>
              <a:rPr lang="en-US" dirty="0"/>
              <a:t>Conv – Conv – Pool – Dropout</a:t>
            </a:r>
          </a:p>
          <a:p>
            <a:pPr lvl="1"/>
            <a:r>
              <a:rPr lang="en-US" dirty="0"/>
              <a:t>Dense(256)</a:t>
            </a:r>
          </a:p>
          <a:p>
            <a:pPr lvl="1"/>
            <a:endParaRPr lang="en-US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4B24A42-B856-4D43-B3F0-AB24F6DE9C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712193"/>
              </p:ext>
            </p:extLst>
          </p:nvPr>
        </p:nvGraphicFramePr>
        <p:xfrm>
          <a:off x="5009761" y="1593596"/>
          <a:ext cx="4177111" cy="4207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6364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903C-D718-4ED1-85B7-8107DDC4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Solution 3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 Steps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DDEEC9-9E5B-41D3-8BF3-88CA20825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34851"/>
          </a:xfrm>
        </p:spPr>
        <p:txBody>
          <a:bodyPr>
            <a:normAutofit/>
          </a:bodyPr>
          <a:lstStyle/>
          <a:p>
            <a:r>
              <a:rPr lang="en-US" dirty="0"/>
              <a:t>Test interpolation techniques</a:t>
            </a:r>
          </a:p>
          <a:p>
            <a:r>
              <a:rPr lang="en-US" dirty="0"/>
              <a:t>Random Image augmentation</a:t>
            </a:r>
          </a:p>
          <a:p>
            <a:pPr lvl="1"/>
            <a:r>
              <a:rPr lang="en-US" dirty="0"/>
              <a:t>Rotations</a:t>
            </a:r>
          </a:p>
          <a:p>
            <a:pPr lvl="1"/>
            <a:r>
              <a:rPr lang="en-US" dirty="0"/>
              <a:t>lighting</a:t>
            </a:r>
          </a:p>
          <a:p>
            <a:r>
              <a:rPr lang="en-US" dirty="0"/>
              <a:t>Tune Hyperparameters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96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8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50" name="Rectangle 9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0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9903C-D718-4ED1-85B7-8107DDC4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682175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Speed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What is fastest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2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903C-D718-4ED1-85B7-8107DDC4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Smartphone Performance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effects performance?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DDEEC9-9E5B-41D3-8BF3-88CA20825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34851"/>
          </a:xfrm>
        </p:spPr>
        <p:txBody>
          <a:bodyPr>
            <a:normAutofit/>
          </a:bodyPr>
          <a:lstStyle/>
          <a:p>
            <a:r>
              <a:rPr lang="en-US" dirty="0"/>
              <a:t>Model Size?</a:t>
            </a:r>
          </a:p>
          <a:p>
            <a:r>
              <a:rPr lang="en-US" dirty="0"/>
              <a:t>Frames per second?</a:t>
            </a:r>
          </a:p>
          <a:p>
            <a:r>
              <a:rPr lang="en-US" dirty="0"/>
              <a:t>Grayscale vs. RGB?</a:t>
            </a:r>
          </a:p>
          <a:p>
            <a:endParaRPr lang="en-US" dirty="0"/>
          </a:p>
          <a:p>
            <a:r>
              <a:rPr lang="en-US" dirty="0"/>
              <a:t>iPhone 6, iPhone XS to test with</a:t>
            </a:r>
          </a:p>
          <a:p>
            <a:r>
              <a:rPr lang="en-US" dirty="0" err="1"/>
              <a:t>Xcode</a:t>
            </a:r>
            <a:r>
              <a:rPr lang="en-US" dirty="0"/>
              <a:t> – swift</a:t>
            </a:r>
          </a:p>
          <a:p>
            <a:pPr lvl="1"/>
            <a:r>
              <a:rPr lang="en-US" dirty="0"/>
              <a:t>Working camera application</a:t>
            </a:r>
          </a:p>
          <a:p>
            <a:r>
              <a:rPr lang="en-US" dirty="0"/>
              <a:t>Battery life!</a:t>
            </a:r>
          </a:p>
          <a:p>
            <a:pPr lvl="1"/>
            <a:r>
              <a:rPr lang="en-US" dirty="0"/>
              <a:t>How much battery does the current solution use?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AA3D2F-56DF-4FB3-9D4B-12FA726B0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091" y="2311762"/>
            <a:ext cx="3129353" cy="248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1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903C-D718-4ED1-85B7-8107DDC4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 background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181B-84A9-40A6-982A-011C7E7D5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34851"/>
          </a:xfrm>
        </p:spPr>
        <p:txBody>
          <a:bodyPr>
            <a:normAutofit/>
          </a:bodyPr>
          <a:lstStyle/>
          <a:p>
            <a:r>
              <a:rPr lang="en-US" dirty="0"/>
              <a:t>Graduating this semester with undergrad, then 4+1 </a:t>
            </a:r>
          </a:p>
          <a:p>
            <a:r>
              <a:rPr lang="en-US" dirty="0"/>
              <a:t>CSE 471 Intro to AI (Prof Gil)</a:t>
            </a:r>
          </a:p>
          <a:p>
            <a:r>
              <a:rPr lang="en-US" dirty="0"/>
              <a:t>CSE 494 AI In Cyber Security</a:t>
            </a:r>
          </a:p>
          <a:p>
            <a:r>
              <a:rPr lang="en-US" dirty="0"/>
              <a:t>CSE 494 Machine Learning</a:t>
            </a:r>
          </a:p>
          <a:p>
            <a:r>
              <a:rPr lang="en-US" dirty="0"/>
              <a:t>CSE 571 Artificial Intelligence</a:t>
            </a:r>
          </a:p>
          <a:p>
            <a:r>
              <a:rPr lang="en-US" dirty="0"/>
              <a:t>CSE 494 Intro to Robotics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Computer Vision</a:t>
            </a:r>
          </a:p>
          <a:p>
            <a:r>
              <a:rPr lang="en-US" dirty="0"/>
              <a:t>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4108628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8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50" name="Rectangle 9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0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9903C-D718-4ED1-85B7-8107DDC4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682175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Questions?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Suggestions for me?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Thanks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69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903C-D718-4ED1-85B7-8107DDC4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Problem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181B-84A9-40A6-982A-011C7E7D5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3485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6" name="Picture 2" descr="Image result for couch with smartphone">
            <a:extLst>
              <a:ext uri="{FF2B5EF4-FFF2-40B4-BE49-F238E27FC236}">
                <a16:creationId xmlns:a16="http://schemas.microsoft.com/office/drawing/2014/main" id="{A6148278-397B-4549-9FA4-D3ECB5067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15" y="2022679"/>
            <a:ext cx="7384012" cy="416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05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8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50" name="Rectangle 9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0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9903C-D718-4ED1-85B7-8107DDC4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Solution 1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Pre-trained Models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78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5C0C4C5-7A74-467A-BBED-A77053252F80}"/>
              </a:ext>
            </a:extLst>
          </p:cNvPr>
          <p:cNvSpPr/>
          <p:nvPr/>
        </p:nvSpPr>
        <p:spPr>
          <a:xfrm rot="21226319">
            <a:off x="8276081" y="-270796"/>
            <a:ext cx="3301844" cy="7553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F8DD77DF-DC87-4938-80D1-7A32D9452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" b="1"/>
          <a:stretch/>
        </p:blipFill>
        <p:spPr bwMode="auto">
          <a:xfrm>
            <a:off x="7692571" y="1133393"/>
            <a:ext cx="3371850" cy="474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D9903C-D718-4ED1-85B7-8107DDC4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4433"/>
            <a:ext cx="8596668" cy="1320800"/>
          </a:xfrm>
        </p:spPr>
        <p:txBody>
          <a:bodyPr/>
          <a:lstStyle/>
          <a:p>
            <a:r>
              <a:rPr lang="en-US" dirty="0"/>
              <a:t>Solution 1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Pre-trained Models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181B-84A9-40A6-982A-011C7E7D5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343428"/>
            <a:ext cx="8596668" cy="352012"/>
          </a:xfrm>
        </p:spPr>
        <p:txBody>
          <a:bodyPr>
            <a:normAutofit/>
          </a:bodyPr>
          <a:lstStyle/>
          <a:p>
            <a:r>
              <a:rPr lang="en-US" sz="1400" dirty="0">
                <a:hlinkClick r:id="rId3"/>
              </a:rPr>
              <a:t>https://www.pyimagesearch.com/2017/05/22/face-alignment-with-opencv-and-python/</a:t>
            </a:r>
            <a:endParaRPr lang="en-US" sz="1400" dirty="0"/>
          </a:p>
        </p:txBody>
      </p:sp>
      <p:pic>
        <p:nvPicPr>
          <p:cNvPr id="2052" name="Picture 4" descr="Image result for face recognition opencv">
            <a:extLst>
              <a:ext uri="{FF2B5EF4-FFF2-40B4-BE49-F238E27FC236}">
                <a16:creationId xmlns:a16="http://schemas.microsoft.com/office/drawing/2014/main" id="{B51BDF0A-5D21-4D00-B55B-775A0BDBE6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8" t="8861" r="9835" b="13340"/>
          <a:stretch/>
        </p:blipFill>
        <p:spPr bwMode="auto">
          <a:xfrm>
            <a:off x="1037248" y="3074286"/>
            <a:ext cx="2286497" cy="2272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1D61777-A085-4691-8817-182A91055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171" y="3165734"/>
            <a:ext cx="2592347" cy="2089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D6E3B1-777A-49CC-AFEE-4CFA63721923}"/>
              </a:ext>
            </a:extLst>
          </p:cNvPr>
          <p:cNvSpPr txBox="1"/>
          <p:nvPr/>
        </p:nvSpPr>
        <p:spPr>
          <a:xfrm>
            <a:off x="4356287" y="2231559"/>
            <a:ext cx="2286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dlib</a:t>
            </a:r>
            <a:r>
              <a:rPr lang="en-US" dirty="0"/>
              <a:t> 68/5-point  landmark detector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0C344-2192-4BAA-9FF1-9021F7BB7F22}"/>
              </a:ext>
            </a:extLst>
          </p:cNvPr>
          <p:cNvSpPr txBox="1"/>
          <p:nvPr/>
        </p:nvSpPr>
        <p:spPr>
          <a:xfrm>
            <a:off x="8709059" y="625188"/>
            <a:ext cx="149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Orientation!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ED410C-7F48-48B6-B182-31D698F7E222}"/>
              </a:ext>
            </a:extLst>
          </p:cNvPr>
          <p:cNvCxnSpPr>
            <a:cxnSpLocks/>
          </p:cNvCxnSpPr>
          <p:nvPr/>
        </p:nvCxnSpPr>
        <p:spPr>
          <a:xfrm>
            <a:off x="6926416" y="4587916"/>
            <a:ext cx="546683" cy="0"/>
          </a:xfrm>
          <a:prstGeom prst="straightConnector1">
            <a:avLst/>
          </a:prstGeom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4A4628-2DE8-40A0-BE2B-03C25ED0C32F}"/>
              </a:ext>
            </a:extLst>
          </p:cNvPr>
          <p:cNvCxnSpPr>
            <a:cxnSpLocks/>
          </p:cNvCxnSpPr>
          <p:nvPr/>
        </p:nvCxnSpPr>
        <p:spPr>
          <a:xfrm>
            <a:off x="3484174" y="4210411"/>
            <a:ext cx="546683" cy="0"/>
          </a:xfrm>
          <a:prstGeom prst="straightConnector1">
            <a:avLst/>
          </a:prstGeom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13EF58-02AA-4CC6-8BD8-EDDA3330A047}"/>
              </a:ext>
            </a:extLst>
          </p:cNvPr>
          <p:cNvCxnSpPr>
            <a:cxnSpLocks/>
          </p:cNvCxnSpPr>
          <p:nvPr/>
        </p:nvCxnSpPr>
        <p:spPr>
          <a:xfrm flipV="1">
            <a:off x="6915272" y="3026914"/>
            <a:ext cx="864066" cy="413924"/>
          </a:xfrm>
          <a:prstGeom prst="straightConnector1">
            <a:avLst/>
          </a:prstGeom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Picture 2" descr="Image result for opencv">
            <a:extLst>
              <a:ext uri="{FF2B5EF4-FFF2-40B4-BE49-F238E27FC236}">
                <a16:creationId xmlns:a16="http://schemas.microsoft.com/office/drawing/2014/main" id="{FDE1241B-2D1B-4B4C-9069-D63C901BC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47" y="2044536"/>
            <a:ext cx="684413" cy="8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Image result for dlib">
            <a:extLst>
              <a:ext uri="{FF2B5EF4-FFF2-40B4-BE49-F238E27FC236}">
                <a16:creationId xmlns:a16="http://schemas.microsoft.com/office/drawing/2014/main" id="{1EA5DE22-CA7F-4C34-A1CF-359A75D8F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15" y="2205514"/>
            <a:ext cx="814358" cy="5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2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5FE931-5785-4F46-9146-119B115A68AE}"/>
              </a:ext>
            </a:extLst>
          </p:cNvPr>
          <p:cNvSpPr/>
          <p:nvPr/>
        </p:nvSpPr>
        <p:spPr>
          <a:xfrm>
            <a:off x="477203" y="2236038"/>
            <a:ext cx="4665132" cy="2565167"/>
          </a:xfrm>
          <a:prstGeom prst="roundRect">
            <a:avLst>
              <a:gd name="adj" fmla="val 13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C0C4C5-7A74-467A-BBED-A77053252F80}"/>
              </a:ext>
            </a:extLst>
          </p:cNvPr>
          <p:cNvSpPr/>
          <p:nvPr/>
        </p:nvSpPr>
        <p:spPr>
          <a:xfrm rot="21226319">
            <a:off x="8276081" y="-270796"/>
            <a:ext cx="3301844" cy="7553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CF05C29-726D-4B79-99E8-2BFEE9B43F8F}"/>
              </a:ext>
            </a:extLst>
          </p:cNvPr>
          <p:cNvSpPr/>
          <p:nvPr/>
        </p:nvSpPr>
        <p:spPr>
          <a:xfrm>
            <a:off x="5687803" y="2236038"/>
            <a:ext cx="4665132" cy="2565167"/>
          </a:xfrm>
          <a:prstGeom prst="roundRect">
            <a:avLst>
              <a:gd name="adj" fmla="val 1336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9903C-D718-4ED1-85B7-8107DDC4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4433"/>
            <a:ext cx="8596668" cy="1320800"/>
          </a:xfrm>
        </p:spPr>
        <p:txBody>
          <a:bodyPr/>
          <a:lstStyle/>
          <a:p>
            <a:r>
              <a:rPr lang="en-US" dirty="0"/>
              <a:t>Solution 1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Pre-trained Models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181B-84A9-40A6-982A-011C7E7D5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343428"/>
            <a:ext cx="8596668" cy="352012"/>
          </a:xfrm>
        </p:spPr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https://www.pyimagesearch.com/2017/05/22/face-alignment-with-opencv-and-python/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57F78-9746-4A1D-BAE4-F4C5A4CC87CF}"/>
              </a:ext>
            </a:extLst>
          </p:cNvPr>
          <p:cNvSpPr txBox="1"/>
          <p:nvPr/>
        </p:nvSpPr>
        <p:spPr>
          <a:xfrm>
            <a:off x="2248947" y="2314006"/>
            <a:ext cx="170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OpenCV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CE8BF4-01B2-48E2-9E2F-431D8CAB71A1}"/>
              </a:ext>
            </a:extLst>
          </p:cNvPr>
          <p:cNvSpPr txBox="1"/>
          <p:nvPr/>
        </p:nvSpPr>
        <p:spPr>
          <a:xfrm>
            <a:off x="7631212" y="2314006"/>
            <a:ext cx="80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dlib</a:t>
            </a:r>
            <a:endParaRPr lang="en-US" dirty="0"/>
          </a:p>
        </p:txBody>
      </p:sp>
      <p:pic>
        <p:nvPicPr>
          <p:cNvPr id="6" name="Picture 5" descr="A picture containing person, indoor, laying, wall&#10;&#10;Description automatically generated">
            <a:extLst>
              <a:ext uri="{FF2B5EF4-FFF2-40B4-BE49-F238E27FC236}">
                <a16:creationId xmlns:a16="http://schemas.microsoft.com/office/drawing/2014/main" id="{999B45D1-AB73-46D3-8D8D-3712F525A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259" y="2908713"/>
            <a:ext cx="1931142" cy="1596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picture containing person, photo, indoor&#10;&#10;Description automatically generated">
            <a:extLst>
              <a:ext uri="{FF2B5EF4-FFF2-40B4-BE49-F238E27FC236}">
                <a16:creationId xmlns:a16="http://schemas.microsoft.com/office/drawing/2014/main" id="{97215464-13F8-4D73-8E02-C4AA06EAC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955" y="2908713"/>
            <a:ext cx="1931142" cy="1596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A screen shot of a person&#10;&#10;Description automatically generated">
            <a:extLst>
              <a:ext uri="{FF2B5EF4-FFF2-40B4-BE49-F238E27FC236}">
                <a16:creationId xmlns:a16="http://schemas.microsoft.com/office/drawing/2014/main" id="{1A36533A-F309-4386-AE8F-47B72D1FE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675" y="2908713"/>
            <a:ext cx="1931142" cy="1596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 descr="A picture containing person, indoor, photo&#10;&#10;Description automatically generated">
            <a:extLst>
              <a:ext uri="{FF2B5EF4-FFF2-40B4-BE49-F238E27FC236}">
                <a16:creationId xmlns:a16="http://schemas.microsoft.com/office/drawing/2014/main" id="{490B3FCA-554C-4D2B-A50E-85B9E812E0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8367" y="2908713"/>
            <a:ext cx="1931142" cy="1596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679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5C0C4C5-7A74-467A-BBED-A77053252F80}"/>
              </a:ext>
            </a:extLst>
          </p:cNvPr>
          <p:cNvSpPr/>
          <p:nvPr/>
        </p:nvSpPr>
        <p:spPr>
          <a:xfrm rot="21226319">
            <a:off x="8278599" y="-347796"/>
            <a:ext cx="3301844" cy="7553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9903C-D718-4ED1-85B7-8107DDC4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4433"/>
            <a:ext cx="8596668" cy="1320800"/>
          </a:xfrm>
        </p:spPr>
        <p:txBody>
          <a:bodyPr/>
          <a:lstStyle/>
          <a:p>
            <a:r>
              <a:rPr lang="en-US" dirty="0"/>
              <a:t>Solution 1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Pre-trained Models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181B-84A9-40A6-982A-011C7E7D5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343428"/>
            <a:ext cx="8596668" cy="352012"/>
          </a:xfrm>
        </p:spPr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https://www.pyimagesearch.com/2017/05/22/face-alignment-with-opencv-and-python/</a:t>
            </a:r>
            <a:endParaRPr lang="en-US" sz="1400" dirty="0"/>
          </a:p>
        </p:txBody>
      </p:sp>
      <p:pic>
        <p:nvPicPr>
          <p:cNvPr id="2052" name="Picture 4" descr="Image result for face recognition opencv">
            <a:extLst>
              <a:ext uri="{FF2B5EF4-FFF2-40B4-BE49-F238E27FC236}">
                <a16:creationId xmlns:a16="http://schemas.microsoft.com/office/drawing/2014/main" id="{B51BDF0A-5D21-4D00-B55B-775A0BDBE6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8" t="8861" r="9835" b="13340"/>
          <a:stretch/>
        </p:blipFill>
        <p:spPr bwMode="auto">
          <a:xfrm>
            <a:off x="964218" y="3021360"/>
            <a:ext cx="1143247" cy="1136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257F78-9746-4A1D-BAE4-F4C5A4CC87CF}"/>
              </a:ext>
            </a:extLst>
          </p:cNvPr>
          <p:cNvSpPr txBox="1"/>
          <p:nvPr/>
        </p:nvSpPr>
        <p:spPr>
          <a:xfrm>
            <a:off x="1670833" y="2370059"/>
            <a:ext cx="101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OpenCV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1D61777-A085-4691-8817-182A91055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301" y="3165734"/>
            <a:ext cx="2592347" cy="2089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D6E3B1-777A-49CC-AFEE-4CFA63721923}"/>
              </a:ext>
            </a:extLst>
          </p:cNvPr>
          <p:cNvSpPr txBox="1"/>
          <p:nvPr/>
        </p:nvSpPr>
        <p:spPr>
          <a:xfrm>
            <a:off x="4439417" y="2231559"/>
            <a:ext cx="2286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dlib</a:t>
            </a:r>
            <a:r>
              <a:rPr lang="en-US" dirty="0"/>
              <a:t> 5-point  landmark detector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0C344-2192-4BAA-9FF1-9021F7BB7F22}"/>
              </a:ext>
            </a:extLst>
          </p:cNvPr>
          <p:cNvSpPr txBox="1"/>
          <p:nvPr/>
        </p:nvSpPr>
        <p:spPr>
          <a:xfrm>
            <a:off x="8591970" y="2350817"/>
            <a:ext cx="149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Orientation!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ED410C-7F48-48B6-B182-31D698F7E222}"/>
              </a:ext>
            </a:extLst>
          </p:cNvPr>
          <p:cNvCxnSpPr>
            <a:cxnSpLocks/>
          </p:cNvCxnSpPr>
          <p:nvPr/>
        </p:nvCxnSpPr>
        <p:spPr>
          <a:xfrm>
            <a:off x="6999824" y="4189110"/>
            <a:ext cx="546683" cy="0"/>
          </a:xfrm>
          <a:prstGeom prst="straightConnector1">
            <a:avLst/>
          </a:prstGeom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4A4628-2DE8-40A0-BE2B-03C25ED0C32F}"/>
              </a:ext>
            </a:extLst>
          </p:cNvPr>
          <p:cNvCxnSpPr>
            <a:cxnSpLocks/>
          </p:cNvCxnSpPr>
          <p:nvPr/>
        </p:nvCxnSpPr>
        <p:spPr>
          <a:xfrm>
            <a:off x="3567304" y="4210411"/>
            <a:ext cx="546683" cy="0"/>
          </a:xfrm>
          <a:prstGeom prst="straightConnector1">
            <a:avLst/>
          </a:prstGeom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6" name="Picture 8" descr="Image result for red circle cross">
            <a:extLst>
              <a:ext uri="{FF2B5EF4-FFF2-40B4-BE49-F238E27FC236}">
                <a16:creationId xmlns:a16="http://schemas.microsoft.com/office/drawing/2014/main" id="{46A02815-915F-49D0-A260-3CAC1FF2A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39" y="2967607"/>
            <a:ext cx="2443007" cy="244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8DD77DF-DC87-4938-80D1-7A32D9452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02" b="1"/>
          <a:stretch/>
        </p:blipFill>
        <p:spPr bwMode="auto">
          <a:xfrm>
            <a:off x="7695655" y="3301381"/>
            <a:ext cx="3371850" cy="184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face recognition opencv">
            <a:extLst>
              <a:ext uri="{FF2B5EF4-FFF2-40B4-BE49-F238E27FC236}">
                <a16:creationId xmlns:a16="http://schemas.microsoft.com/office/drawing/2014/main" id="{65D56DDD-7F33-4AE5-AA6E-010C360B76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8" t="8861" r="9835" b="13340"/>
          <a:stretch/>
        </p:blipFill>
        <p:spPr bwMode="auto">
          <a:xfrm rot="5400000">
            <a:off x="2252047" y="3017799"/>
            <a:ext cx="1143247" cy="1136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face recognition opencv">
            <a:extLst>
              <a:ext uri="{FF2B5EF4-FFF2-40B4-BE49-F238E27FC236}">
                <a16:creationId xmlns:a16="http://schemas.microsoft.com/office/drawing/2014/main" id="{822C2E55-6038-43A4-B976-BE0C603A62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8" t="8861" r="9835" b="13340"/>
          <a:stretch/>
        </p:blipFill>
        <p:spPr bwMode="auto">
          <a:xfrm rot="10800000">
            <a:off x="967779" y="4324072"/>
            <a:ext cx="1143247" cy="1136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face recognition opencv">
            <a:extLst>
              <a:ext uri="{FF2B5EF4-FFF2-40B4-BE49-F238E27FC236}">
                <a16:creationId xmlns:a16="http://schemas.microsoft.com/office/drawing/2014/main" id="{0C1B32E7-7657-4CD4-85E2-675C80BDC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8" t="8861" r="9835" b="13340"/>
          <a:stretch/>
        </p:blipFill>
        <p:spPr bwMode="auto">
          <a:xfrm rot="16200000">
            <a:off x="2255608" y="4324072"/>
            <a:ext cx="1143247" cy="1136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26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5C0C4C5-7A74-467A-BBED-A77053252F80}"/>
              </a:ext>
            </a:extLst>
          </p:cNvPr>
          <p:cNvSpPr/>
          <p:nvPr/>
        </p:nvSpPr>
        <p:spPr>
          <a:xfrm rot="21226319">
            <a:off x="8276081" y="-270796"/>
            <a:ext cx="3301844" cy="7553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9903C-D718-4ED1-85B7-8107DDC4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Solution 1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Pre-trained Models – Failure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3D755-E25E-40E6-8AC4-9B80D7F0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24" y="2340664"/>
            <a:ext cx="5577409" cy="1461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2771F30-B208-46E9-ACB2-4335AD53A43C}"/>
              </a:ext>
            </a:extLst>
          </p:cNvPr>
          <p:cNvSpPr txBox="1">
            <a:spLocks/>
          </p:cNvSpPr>
          <p:nvPr/>
        </p:nvSpPr>
        <p:spPr>
          <a:xfrm>
            <a:off x="677334" y="6343428"/>
            <a:ext cx="8596668" cy="352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/>
              </a:rPr>
              <a:t>https://www.youtube.com/watch?v=SLLZr9IjPcE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5F785E-7F0A-47C1-B9A9-78A4FA5E1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657" y="2340664"/>
            <a:ext cx="6086690" cy="1456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A70124-D7D6-44B6-AEAA-0A8C570EE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870" y="4231128"/>
            <a:ext cx="7679502" cy="15132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174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903C-D718-4ED1-85B7-8107DDC4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Solution 1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Pre-trained Models – Failure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C83942-4172-4466-B4C8-6ED2AC6E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07" y="2274751"/>
            <a:ext cx="1686687" cy="1606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5D39C6-3784-419C-801E-988C59E18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265874" y="2274750"/>
            <a:ext cx="1686687" cy="1606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B91B5D-001A-4D0D-AB69-A35414365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315136" y="4177263"/>
            <a:ext cx="1686687" cy="1606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E0FF2A-63F0-4383-8922-A92FED6C2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225544" y="4177263"/>
            <a:ext cx="1686687" cy="1606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217F3A-9773-4BF6-A4F7-5B5A0C1E4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75" b="94792" l="6383" r="94326">
                        <a14:foregroundMark x1="6383" y1="28819" x2="6383" y2="28819"/>
                        <a14:foregroundMark x1="37234" y1="91319" x2="37234" y2="91319"/>
                        <a14:foregroundMark x1="52128" y1="94792" x2="52128" y2="94792"/>
                        <a14:foregroundMark x1="63475" y1="93056" x2="63475" y2="93056"/>
                        <a14:foregroundMark x1="94326" y1="45139" x2="94326" y2="45139"/>
                        <a14:foregroundMark x1="59220" y1="36458" x2="59220" y2="36458"/>
                        <a14:foregroundMark x1="49645" y1="42361" x2="49645" y2="42361"/>
                        <a14:foregroundMark x1="32624" y1="23611" x2="32624" y2="23611"/>
                        <a14:foregroundMark x1="29787" y1="12153" x2="29787" y2="12153"/>
                        <a14:foregroundMark x1="70567" y1="18750" x2="70567" y2="18750"/>
                        <a14:foregroundMark x1="72340" y1="10069" x2="72340" y2="10069"/>
                        <a14:foregroundMark x1="45390" y1="72569" x2="45390" y2="72569"/>
                        <a14:backgroundMark x1="27660" y1="10069" x2="27660" y2="10069"/>
                        <a14:backgroundMark x1="27305" y1="21181" x2="27305" y2="21181"/>
                        <a14:backgroundMark x1="33688" y1="20486" x2="33688" y2="20486"/>
                        <a14:backgroundMark x1="67730" y1="20139" x2="67730" y2="20139"/>
                        <a14:backgroundMark x1="73759" y1="20139" x2="73759" y2="20139"/>
                        <a14:backgroundMark x1="72695" y1="10069" x2="72695" y2="10069"/>
                        <a14:backgroundMark x1="74468" y1="8333" x2="74468" y2="8333"/>
                        <a14:backgroundMark x1="81206" y1="10764" x2="81206" y2="10764"/>
                        <a14:backgroundMark x1="49645" y1="64236" x2="49645" y2="64236"/>
                        <a14:backgroundMark x1="50709" y1="70833" x2="50709" y2="70833"/>
                        <a14:backgroundMark x1="47163" y1="59722" x2="47163" y2="59722"/>
                        <a14:backgroundMark x1="63475" y1="60764" x2="63475" y2="60764"/>
                        <a14:backgroundMark x1="41844" y1="60417" x2="41844" y2="60417"/>
                        <a14:backgroundMark x1="39007" y1="65972" x2="39007" y2="65972"/>
                        <a14:backgroundMark x1="51064" y1="47569" x2="51064" y2="47569"/>
                        <a14:backgroundMark x1="52482" y1="94097" x2="52482" y2="940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4469" y="2600979"/>
            <a:ext cx="1052207" cy="10745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C74436-79A4-4D33-A60F-327F657C7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75" b="94792" l="6383" r="94326">
                        <a14:foregroundMark x1="6383" y1="28819" x2="6383" y2="28819"/>
                        <a14:foregroundMark x1="37234" y1="91319" x2="37234" y2="91319"/>
                        <a14:foregroundMark x1="52128" y1="94792" x2="52128" y2="94792"/>
                        <a14:foregroundMark x1="63475" y1="93056" x2="63475" y2="93056"/>
                        <a14:foregroundMark x1="94326" y1="45139" x2="94326" y2="45139"/>
                        <a14:foregroundMark x1="59220" y1="36458" x2="59220" y2="36458"/>
                        <a14:foregroundMark x1="49645" y1="42361" x2="49645" y2="42361"/>
                        <a14:foregroundMark x1="32624" y1="23611" x2="32624" y2="23611"/>
                        <a14:foregroundMark x1="29787" y1="12153" x2="29787" y2="12153"/>
                        <a14:foregroundMark x1="70567" y1="18750" x2="70567" y2="18750"/>
                        <a14:foregroundMark x1="72340" y1="10069" x2="72340" y2="10069"/>
                        <a14:foregroundMark x1="45390" y1="72569" x2="45390" y2="72569"/>
                        <a14:backgroundMark x1="27660" y1="10069" x2="27660" y2="10069"/>
                        <a14:backgroundMark x1="27305" y1="21181" x2="27305" y2="21181"/>
                        <a14:backgroundMark x1="33688" y1="20486" x2="33688" y2="20486"/>
                        <a14:backgroundMark x1="67730" y1="20139" x2="67730" y2="20139"/>
                        <a14:backgroundMark x1="73759" y1="20139" x2="73759" y2="20139"/>
                        <a14:backgroundMark x1="72695" y1="10069" x2="72695" y2="10069"/>
                        <a14:backgroundMark x1="74468" y1="8333" x2="74468" y2="8333"/>
                        <a14:backgroundMark x1="81206" y1="10764" x2="81206" y2="10764"/>
                        <a14:backgroundMark x1="49645" y1="64236" x2="49645" y2="64236"/>
                        <a14:backgroundMark x1="50709" y1="70833" x2="50709" y2="70833"/>
                        <a14:backgroundMark x1="47163" y1="59722" x2="47163" y2="59722"/>
                        <a14:backgroundMark x1="63475" y1="60764" x2="63475" y2="60764"/>
                        <a14:backgroundMark x1="41844" y1="60417" x2="41844" y2="60417"/>
                        <a14:backgroundMark x1="39007" y1="65972" x2="39007" y2="65972"/>
                        <a14:backgroundMark x1="51064" y1="47569" x2="51064" y2="47569"/>
                        <a14:backgroundMark x1="52482" y1="94097" x2="52482" y2="940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2783" y="4503491"/>
            <a:ext cx="1052207" cy="10745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236EBE-9AFF-4609-985E-6D09450B8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75" b="94792" l="6383" r="94326">
                        <a14:foregroundMark x1="6383" y1="28819" x2="6383" y2="28819"/>
                        <a14:foregroundMark x1="37234" y1="91319" x2="37234" y2="91319"/>
                        <a14:foregroundMark x1="52128" y1="94792" x2="52128" y2="94792"/>
                        <a14:foregroundMark x1="63475" y1="93056" x2="63475" y2="93056"/>
                        <a14:foregroundMark x1="94326" y1="45139" x2="94326" y2="45139"/>
                        <a14:foregroundMark x1="59220" y1="36458" x2="59220" y2="36458"/>
                        <a14:foregroundMark x1="49645" y1="42361" x2="49645" y2="42361"/>
                        <a14:foregroundMark x1="32624" y1="23611" x2="32624" y2="23611"/>
                        <a14:foregroundMark x1="29787" y1="12153" x2="29787" y2="12153"/>
                        <a14:foregroundMark x1="70567" y1="18750" x2="70567" y2="18750"/>
                        <a14:foregroundMark x1="72340" y1="10069" x2="72340" y2="10069"/>
                        <a14:foregroundMark x1="45390" y1="72569" x2="45390" y2="72569"/>
                        <a14:backgroundMark x1="27660" y1="10069" x2="27660" y2="10069"/>
                        <a14:backgroundMark x1="27305" y1="21181" x2="27305" y2="21181"/>
                        <a14:backgroundMark x1="33688" y1="20486" x2="33688" y2="20486"/>
                        <a14:backgroundMark x1="67730" y1="20139" x2="67730" y2="20139"/>
                        <a14:backgroundMark x1="73759" y1="20139" x2="73759" y2="20139"/>
                        <a14:backgroundMark x1="72695" y1="10069" x2="72695" y2="10069"/>
                        <a14:backgroundMark x1="74468" y1="8333" x2="74468" y2="8333"/>
                        <a14:backgroundMark x1="81206" y1="10764" x2="81206" y2="10764"/>
                        <a14:backgroundMark x1="49645" y1="64236" x2="49645" y2="64236"/>
                        <a14:backgroundMark x1="50709" y1="70833" x2="50709" y2="70833"/>
                        <a14:backgroundMark x1="47163" y1="59722" x2="47163" y2="59722"/>
                        <a14:backgroundMark x1="63475" y1="60764" x2="63475" y2="60764"/>
                        <a14:backgroundMark x1="41844" y1="60417" x2="41844" y2="60417"/>
                        <a14:backgroundMark x1="39007" y1="65972" x2="39007" y2="65972"/>
                        <a14:backgroundMark x1="51064" y1="47569" x2="51064" y2="47569"/>
                        <a14:backgroundMark x1="52482" y1="94097" x2="52482" y2="940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83113" y="2632003"/>
            <a:ext cx="1052207" cy="10745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BA4D66-E4DA-44E2-ADBD-19A429D30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75" b="94792" l="6383" r="94326">
                        <a14:foregroundMark x1="6383" y1="28819" x2="6383" y2="28819"/>
                        <a14:foregroundMark x1="37234" y1="91319" x2="37234" y2="91319"/>
                        <a14:foregroundMark x1="52128" y1="94792" x2="52128" y2="94792"/>
                        <a14:foregroundMark x1="63475" y1="93056" x2="63475" y2="93056"/>
                        <a14:foregroundMark x1="94326" y1="45139" x2="94326" y2="45139"/>
                        <a14:foregroundMark x1="59220" y1="36458" x2="59220" y2="36458"/>
                        <a14:foregroundMark x1="49645" y1="42361" x2="49645" y2="42361"/>
                        <a14:foregroundMark x1="32624" y1="23611" x2="32624" y2="23611"/>
                        <a14:foregroundMark x1="29787" y1="12153" x2="29787" y2="12153"/>
                        <a14:foregroundMark x1="70567" y1="18750" x2="70567" y2="18750"/>
                        <a14:foregroundMark x1="72340" y1="10069" x2="72340" y2="10069"/>
                        <a14:foregroundMark x1="45390" y1="72569" x2="45390" y2="72569"/>
                        <a14:backgroundMark x1="27660" y1="10069" x2="27660" y2="10069"/>
                        <a14:backgroundMark x1="27305" y1="21181" x2="27305" y2="21181"/>
                        <a14:backgroundMark x1="33688" y1="20486" x2="33688" y2="20486"/>
                        <a14:backgroundMark x1="67730" y1="20139" x2="67730" y2="20139"/>
                        <a14:backgroundMark x1="73759" y1="20139" x2="73759" y2="20139"/>
                        <a14:backgroundMark x1="72695" y1="10069" x2="72695" y2="10069"/>
                        <a14:backgroundMark x1="74468" y1="8333" x2="74468" y2="8333"/>
                        <a14:backgroundMark x1="81206" y1="10764" x2="81206" y2="10764"/>
                        <a14:backgroundMark x1="49645" y1="64236" x2="49645" y2="64236"/>
                        <a14:backgroundMark x1="50709" y1="70833" x2="50709" y2="70833"/>
                        <a14:backgroundMark x1="47163" y1="59722" x2="47163" y2="59722"/>
                        <a14:backgroundMark x1="63475" y1="60764" x2="63475" y2="60764"/>
                        <a14:backgroundMark x1="41844" y1="60417" x2="41844" y2="60417"/>
                        <a14:backgroundMark x1="39007" y1="65972" x2="39007" y2="65972"/>
                        <a14:backgroundMark x1="51064" y1="47569" x2="51064" y2="47569"/>
                        <a14:backgroundMark x1="52482" y1="94097" x2="52482" y2="940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2375" y="4442979"/>
            <a:ext cx="1052207" cy="107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3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290</Words>
  <Application>Microsoft Office PowerPoint</Application>
  <PresentationFormat>Widescreen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Smartphone Screen Orientation</vt:lpstr>
      <vt:lpstr>Introduction My background</vt:lpstr>
      <vt:lpstr>Introduction The Problem</vt:lpstr>
      <vt:lpstr>Solution 1 Pre-trained Models</vt:lpstr>
      <vt:lpstr>Solution 1 Pre-trained Models</vt:lpstr>
      <vt:lpstr>Solution 1 Pre-trained Models</vt:lpstr>
      <vt:lpstr>Solution 1 Pre-trained Models</vt:lpstr>
      <vt:lpstr>Solution 1 Pre-trained Models – Failure</vt:lpstr>
      <vt:lpstr>Solution 1 Pre-trained Models – Failure</vt:lpstr>
      <vt:lpstr>Solution 2 Pre-trained Models Without 68/5 point</vt:lpstr>
      <vt:lpstr>Solution 2 Hack the system</vt:lpstr>
      <vt:lpstr>Solution 2 How it works</vt:lpstr>
      <vt:lpstr>Solution 2 Faced Results</vt:lpstr>
      <vt:lpstr>Solution 3 DIY – design my own😁</vt:lpstr>
      <vt:lpstr>Solution 3 DIY</vt:lpstr>
      <vt:lpstr>Solution 3 DIY</vt:lpstr>
      <vt:lpstr>Solution 3 Next Steps</vt:lpstr>
      <vt:lpstr>Speed What is fastest</vt:lpstr>
      <vt:lpstr>Smartphone Performance What effects performance?</vt:lpstr>
      <vt:lpstr>Questions? Suggestions for me?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 Screen Orientation</dc:title>
  <dc:creator>Kendyl Douglas</dc:creator>
  <cp:lastModifiedBy>Kendyl Douglas</cp:lastModifiedBy>
  <cp:revision>47</cp:revision>
  <dcterms:created xsi:type="dcterms:W3CDTF">2019-08-23T18:54:39Z</dcterms:created>
  <dcterms:modified xsi:type="dcterms:W3CDTF">2019-08-24T01:29:33Z</dcterms:modified>
</cp:coreProperties>
</file>