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376" r:id="rId3"/>
    <p:sldId id="403" r:id="rId4"/>
    <p:sldId id="383" r:id="rId5"/>
    <p:sldId id="404" r:id="rId6"/>
    <p:sldId id="405" r:id="rId7"/>
    <p:sldId id="410" r:id="rId8"/>
    <p:sldId id="406" r:id="rId9"/>
    <p:sldId id="407" r:id="rId10"/>
    <p:sldId id="408" r:id="rId11"/>
    <p:sldId id="409" r:id="rId12"/>
    <p:sldId id="411" r:id="rId13"/>
    <p:sldId id="412" r:id="rId14"/>
    <p:sldId id="413" r:id="rId15"/>
    <p:sldId id="397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FFC627"/>
    <a:srgbClr val="5C6670"/>
    <a:srgbClr val="000000"/>
    <a:srgbClr val="FFC425"/>
    <a:srgbClr val="8C1D40"/>
    <a:srgbClr val="FFB310"/>
    <a:srgbClr val="FFFFFF"/>
    <a:srgbClr val="4F5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4" autoAdjust="0"/>
    <p:restoredTop sz="96370" autoAdjust="0"/>
  </p:normalViewPr>
  <p:slideViewPr>
    <p:cSldViewPr snapToGrid="0" snapToObjects="1">
      <p:cViewPr>
        <p:scale>
          <a:sx n="100" d="100"/>
          <a:sy n="100" d="100"/>
        </p:scale>
        <p:origin x="12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 is Faster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iPhone 6</c:v>
                </c:pt>
                <c:pt idx="1">
                  <c:v>iPhone XS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0-458B-B25A-4E75BF87FC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iLieDown is Faster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iPhone 6</c:v>
                </c:pt>
                <c:pt idx="1">
                  <c:v>iPhone XS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0-458B-B25A-4E75BF87FC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Same Speed</c:v>
                </c:pt>
              </c:strCache>
            </c:strRef>
          </c:tx>
          <c:spPr>
            <a:solidFill>
              <a:schemeClr val="accent3"/>
            </a:solidFill>
            <a:ln w="476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iPhone 6</c:v>
                </c:pt>
                <c:pt idx="1">
                  <c:v>iPhone XS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13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E0-458B-B25A-4E75BF87FC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6"/>
        <c:overlap val="-24"/>
        <c:axId val="1996754176"/>
        <c:axId val="2045228544"/>
      </c:barChart>
      <c:catAx>
        <c:axId val="1996754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45228544"/>
        <c:crosses val="autoZero"/>
        <c:auto val="1"/>
        <c:lblAlgn val="ctr"/>
        <c:lblOffset val="100"/>
        <c:noMultiLvlLbl val="0"/>
      </c:catAx>
      <c:valAx>
        <c:axId val="2045228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67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F710229-4D45-4872-AFFD-54636330810B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48741B-5953-40C1-9924-CF136179C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B1D556-5396-4983-838B-3EF41D5F5D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4A39E5-758D-4AB9-8DD5-18E99CA4F62B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50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789603-D70E-4030-BE56-5C665792267C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9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789603-D70E-4030-BE56-5C665792267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9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4A39E5-758D-4AB9-8DD5-18E99CA4F62B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74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4A39E5-758D-4AB9-8DD5-18E99CA4F62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46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  <a:cs typeface="+mn-cs"/>
              </a:rPr>
              <a:t> some companies have a history of negligence and/or intentional misuse of users’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48741B-5953-40C1-9924-CF136179C28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22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48741B-5953-40C1-9924-CF136179C28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35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705B56-D071-4AC8-B72E-C30AD75C8029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1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F759-3580-4F07-973A-D24A7CA72404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39000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95A8-705B-4DC9-997E-C17E78792008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59016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2B28E-25E3-4D9D-BE11-0A3A475BFC13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9024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362-0D2D-4C20-BE9B-253092BE41BD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18027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115AB-1B58-4A37-87E1-0996203DA4EE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7980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E1DB-C9A4-4B9B-9D7D-DF6593DB21E6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7180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5C10-9E41-4D12-9CF7-FC52B366257D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2395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0A31-ED3E-46E3-A63E-DB0F74F173FB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5125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3DDA-321B-4251-ABBC-784A692E6550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28622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EB04C-A831-40B7-A97E-768446AE4AB0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120397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EBE9-303D-40CA-80BF-DF10BB80D4C6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6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906A35-E3F3-4858-9D3E-F80C6DFF1710}" type="datetimeFigureOut">
              <a:rPr lang="en-US" altLang="en-US"/>
              <a:pPr>
                <a:defRPr/>
              </a:pPr>
              <a:t>10/21/2019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/>
  </p:transition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e.gov/video/?videoid=607615670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93712" y="2065593"/>
            <a:ext cx="11083095" cy="123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en-US" sz="3600" b="1" dirty="0" err="1"/>
              <a:t>iLieDown</a:t>
            </a:r>
            <a:r>
              <a:rPr lang="en-US" altLang="en-US" sz="3600" b="1" dirty="0"/>
              <a:t>: </a:t>
            </a:r>
            <a:r>
              <a:rPr lang="en-US" altLang="en-US" b="1" dirty="0"/>
              <a:t>Improved Display Orientation for Handheld Devices Using Convolutional Neural Networks</a:t>
            </a:r>
            <a:endParaRPr lang="en-US" altLang="en-US" sz="40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E39D9C-B38F-455B-96BF-BDF80EFA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4" y="5639452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611188" y="1504180"/>
            <a:ext cx="2979300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Barrett Honors Thesis</a:t>
            </a: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500392" y="4179336"/>
            <a:ext cx="2241098" cy="838200"/>
          </a:xfrm>
        </p:spPr>
        <p:txBody>
          <a:bodyPr/>
          <a:lstStyle/>
          <a:p>
            <a:pPr algn="l"/>
            <a:r>
              <a:rPr lang="en-US" altLang="en-US" sz="2500" dirty="0">
                <a:solidFill>
                  <a:schemeClr val="tx1"/>
                </a:solidFill>
              </a:rPr>
              <a:t>Riley Tallman</a:t>
            </a:r>
          </a:p>
          <a:p>
            <a:pPr algn="l"/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rtallman@asu.edu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F1A1BD0-FF0F-4972-95D6-9F34FBACC699}"/>
              </a:ext>
            </a:extLst>
          </p:cNvPr>
          <p:cNvSpPr txBox="1">
            <a:spLocks/>
          </p:cNvSpPr>
          <p:nvPr/>
        </p:nvSpPr>
        <p:spPr bwMode="auto">
          <a:xfrm>
            <a:off x="4454716" y="4193492"/>
            <a:ext cx="208869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00" dirty="0">
                <a:solidFill>
                  <a:schemeClr val="tx1"/>
                </a:solidFill>
              </a:rPr>
              <a:t>Professor </a:t>
            </a:r>
            <a:r>
              <a:rPr lang="en-US" altLang="en-US" sz="2500" dirty="0" err="1">
                <a:solidFill>
                  <a:schemeClr val="tx1"/>
                </a:solidFill>
              </a:rPr>
              <a:t>Yezhou</a:t>
            </a:r>
            <a:r>
              <a:rPr lang="en-US" altLang="en-US" sz="2500" dirty="0">
                <a:solidFill>
                  <a:schemeClr val="tx1"/>
                </a:solidFill>
              </a:rPr>
              <a:t> Yang</a:t>
            </a:r>
          </a:p>
          <a:p>
            <a:pPr algn="l"/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yz.yang@asu.edu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7CF62E3-3358-4B99-9777-3BC42251992A}"/>
              </a:ext>
            </a:extLst>
          </p:cNvPr>
          <p:cNvSpPr txBox="1">
            <a:spLocks/>
          </p:cNvSpPr>
          <p:nvPr/>
        </p:nvSpPr>
        <p:spPr bwMode="auto">
          <a:xfrm>
            <a:off x="7256639" y="4193492"/>
            <a:ext cx="21544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00" dirty="0" err="1">
                <a:solidFill>
                  <a:schemeClr val="tx1"/>
                </a:solidFill>
              </a:rPr>
              <a:t>Zhiyuan</a:t>
            </a:r>
            <a:r>
              <a:rPr lang="en-US" altLang="en-US" sz="2500" dirty="0">
                <a:solidFill>
                  <a:schemeClr val="tx1"/>
                </a:solidFill>
              </a:rPr>
              <a:t> Fang</a:t>
            </a:r>
          </a:p>
          <a:p>
            <a:pPr algn="l"/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zfang29@asu.edu</a:t>
            </a: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b="1" dirty="0" err="1">
                <a:latin typeface="+mn-lt"/>
              </a:rPr>
              <a:t>iLieDown</a:t>
            </a:r>
            <a:endParaRPr lang="es-MX" altLang="es-MX" b="1" dirty="0">
              <a:latin typeface="+mn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146D-DAFB-4D05-B1CE-168481B4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28" y="98978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levision, screen, food, man&#10;&#10;Description automatically generated">
            <a:extLst>
              <a:ext uri="{FF2B5EF4-FFF2-40B4-BE49-F238E27FC236}">
                <a16:creationId xmlns:a16="http://schemas.microsoft.com/office/drawing/2014/main" id="{24E2CF63-3A31-45F0-A302-235828CB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315466"/>
            <a:ext cx="10439400" cy="306024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7B1BF4BC-3D08-4397-B0DF-3E8A9A77702E}"/>
              </a:ext>
            </a:extLst>
          </p:cNvPr>
          <p:cNvSpPr txBox="1">
            <a:spLocks/>
          </p:cNvSpPr>
          <p:nvPr/>
        </p:nvSpPr>
        <p:spPr bwMode="auto">
          <a:xfrm>
            <a:off x="609600" y="1303682"/>
            <a:ext cx="3667125" cy="46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Efficient solution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4585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33525" y="2525713"/>
            <a:ext cx="858520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FFFFFF"/>
                </a:solidFill>
              </a:rPr>
              <a:t>Part III: </a:t>
            </a:r>
            <a:r>
              <a:rPr lang="en-US" altLang="en-US" sz="6500" b="1" dirty="0">
                <a:solidFill>
                  <a:srgbClr val="000000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366208562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b="1" dirty="0">
                <a:latin typeface="+mn-lt"/>
              </a:rPr>
              <a:t>Feasibility Test</a:t>
            </a:r>
            <a:endParaRPr lang="es-MX" altLang="es-MX" b="1" dirty="0">
              <a:latin typeface="+mn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146D-DAFB-4D05-B1CE-168481B4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28" y="98978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7B1BF4BC-3D08-4397-B0DF-3E8A9A77702E}"/>
              </a:ext>
            </a:extLst>
          </p:cNvPr>
          <p:cNvSpPr txBox="1">
            <a:spLocks/>
          </p:cNvSpPr>
          <p:nvPr/>
        </p:nvSpPr>
        <p:spPr bwMode="auto">
          <a:xfrm>
            <a:off x="609600" y="1303682"/>
            <a:ext cx="5248275" cy="47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Does it work?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02F39C-6465-4269-A210-28C2477B50D7}"/>
              </a:ext>
            </a:extLst>
          </p:cNvPr>
          <p:cNvSpPr txBox="1">
            <a:spLocks/>
          </p:cNvSpPr>
          <p:nvPr/>
        </p:nvSpPr>
        <p:spPr bwMode="auto">
          <a:xfrm>
            <a:off x="609600" y="2332382"/>
            <a:ext cx="8400176" cy="17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20 users were tested in different environments and lighting conditions with an iPhone 6</a:t>
            </a:r>
          </a:p>
          <a:p>
            <a:r>
              <a:rPr lang="en-US" sz="2400" b="1" dirty="0"/>
              <a:t>Users were unaware of the application and given a reading task to simulate real-world device use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760B79F-F1F3-46F0-B414-A72137C9C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918" y="4382349"/>
            <a:ext cx="4348163" cy="646331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61% Success Rate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CC08AE-0E03-445B-97F7-1F24EB05C281}"/>
              </a:ext>
            </a:extLst>
          </p:cNvPr>
          <p:cNvSpPr txBox="1">
            <a:spLocks/>
          </p:cNvSpPr>
          <p:nvPr/>
        </p:nvSpPr>
        <p:spPr bwMode="auto">
          <a:xfrm>
            <a:off x="609600" y="5524500"/>
            <a:ext cx="8400176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6x improvement over previous solution [1]</a:t>
            </a:r>
          </a:p>
        </p:txBody>
      </p:sp>
    </p:spTree>
    <p:extLst>
      <p:ext uri="{BB962C8B-B14F-4D97-AF65-F5344CB8AC3E}">
        <p14:creationId xmlns:p14="http://schemas.microsoft.com/office/powerpoint/2010/main" val="328363148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b="1" dirty="0">
                <a:latin typeface="+mn-lt"/>
              </a:rPr>
              <a:t>Privacy Survey</a:t>
            </a:r>
            <a:endParaRPr lang="es-MX" altLang="es-MX" b="1" dirty="0">
              <a:latin typeface="+mn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146D-DAFB-4D05-B1CE-168481B4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28" y="98978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7B1BF4BC-3D08-4397-B0DF-3E8A9A77702E}"/>
              </a:ext>
            </a:extLst>
          </p:cNvPr>
          <p:cNvSpPr txBox="1">
            <a:spLocks/>
          </p:cNvSpPr>
          <p:nvPr/>
        </p:nvSpPr>
        <p:spPr bwMode="auto">
          <a:xfrm>
            <a:off x="609600" y="1303682"/>
            <a:ext cx="5248275" cy="47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/>
              <a:t>Camera access required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02F39C-6465-4269-A210-28C2477B50D7}"/>
              </a:ext>
            </a:extLst>
          </p:cNvPr>
          <p:cNvSpPr txBox="1">
            <a:spLocks/>
          </p:cNvSpPr>
          <p:nvPr/>
        </p:nvSpPr>
        <p:spPr bwMode="auto">
          <a:xfrm>
            <a:off x="609600" y="2332382"/>
            <a:ext cx="8400176" cy="17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If </a:t>
            </a:r>
            <a:r>
              <a:rPr lang="en-US" sz="2400" b="1" dirty="0" err="1"/>
              <a:t>iLieDown</a:t>
            </a:r>
            <a:r>
              <a:rPr lang="en-US" sz="2400" b="1" dirty="0"/>
              <a:t> was a feature integrated into the OS, it would take pictures every time the device was rotated. 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760B79F-F1F3-46F0-B414-A72137C9C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869" y="3743324"/>
            <a:ext cx="4672012" cy="646331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100% Would use 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CC08AE-0E03-445B-97F7-1F24EB05C281}"/>
              </a:ext>
            </a:extLst>
          </p:cNvPr>
          <p:cNvSpPr txBox="1">
            <a:spLocks/>
          </p:cNvSpPr>
          <p:nvPr/>
        </p:nvSpPr>
        <p:spPr bwMode="auto">
          <a:xfrm>
            <a:off x="609600" y="4900717"/>
            <a:ext cx="8400176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2 users said only if the company was reputable</a:t>
            </a:r>
          </a:p>
        </p:txBody>
      </p:sp>
      <p:sp>
        <p:nvSpPr>
          <p:cNvPr id="10" name="Rectangle 9">
            <a:hlinkClick r:id="rId4"/>
            <a:extLst>
              <a:ext uri="{FF2B5EF4-FFF2-40B4-BE49-F238E27FC236}">
                <a16:creationId xmlns:a16="http://schemas.microsoft.com/office/drawing/2014/main" id="{E6596941-7DD9-409D-BBC3-5DAF1101D983}"/>
              </a:ext>
            </a:extLst>
          </p:cNvPr>
          <p:cNvSpPr/>
          <p:nvPr/>
        </p:nvSpPr>
        <p:spPr>
          <a:xfrm>
            <a:off x="0" y="6248400"/>
            <a:ext cx="12192000" cy="609599"/>
          </a:xfrm>
          <a:prstGeom prst="rect">
            <a:avLst/>
          </a:prstGeom>
          <a:solidFill>
            <a:srgbClr val="5C66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cs typeface="Arial" pitchFamily="34" charset="0"/>
              </a:rPr>
              <a:t>10 users were okay with anonymous collection of images</a:t>
            </a:r>
          </a:p>
        </p:txBody>
      </p:sp>
    </p:spTree>
    <p:extLst>
      <p:ext uri="{BB962C8B-B14F-4D97-AF65-F5344CB8AC3E}">
        <p14:creationId xmlns:p14="http://schemas.microsoft.com/office/powerpoint/2010/main" val="36436550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A67B51-68DE-4BB3-A076-FBAB943D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b="1" dirty="0">
                <a:solidFill>
                  <a:schemeClr val="bg1"/>
                </a:solidFill>
                <a:latin typeface="+mn-lt"/>
              </a:rPr>
              <a:t>Noticeable Lag Test</a:t>
            </a:r>
            <a:endParaRPr lang="es-MX" alt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1BF4BC-3D08-4397-B0DF-3E8A9A77702E}"/>
              </a:ext>
            </a:extLst>
          </p:cNvPr>
          <p:cNvSpPr txBox="1">
            <a:spLocks/>
          </p:cNvSpPr>
          <p:nvPr/>
        </p:nvSpPr>
        <p:spPr bwMode="auto">
          <a:xfrm>
            <a:off x="609600" y="1303682"/>
            <a:ext cx="5248275" cy="47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/>
              <a:t>Camera access required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02F39C-6465-4269-A210-28C2477B50D7}"/>
              </a:ext>
            </a:extLst>
          </p:cNvPr>
          <p:cNvSpPr txBox="1">
            <a:spLocks/>
          </p:cNvSpPr>
          <p:nvPr/>
        </p:nvSpPr>
        <p:spPr bwMode="auto">
          <a:xfrm>
            <a:off x="609600" y="2332382"/>
            <a:ext cx="5086350" cy="195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Users were given native orientation and </a:t>
            </a:r>
            <a:r>
              <a:rPr lang="en-US" sz="2400" b="1" dirty="0" err="1">
                <a:solidFill>
                  <a:schemeClr val="bg1"/>
                </a:solidFill>
              </a:rPr>
              <a:t>iLieDown</a:t>
            </a:r>
            <a:r>
              <a:rPr lang="en-US" sz="2400" b="1" dirty="0">
                <a:solidFill>
                  <a:schemeClr val="bg1"/>
                </a:solidFill>
              </a:rPr>
              <a:t> and asked to determine if one was faster than the other 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760B79F-F1F3-46F0-B414-A72137C9C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42980"/>
            <a:ext cx="3350419" cy="1077218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b="1" dirty="0"/>
              <a:t>70% Reported Same Speed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426389-0391-4BBC-94DD-4120DA231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145311"/>
              </p:ext>
            </p:extLst>
          </p:nvPr>
        </p:nvGraphicFramePr>
        <p:xfrm>
          <a:off x="5695950" y="1541192"/>
          <a:ext cx="5598319" cy="420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ubtitle 2">
            <a:extLst>
              <a:ext uri="{FF2B5EF4-FFF2-40B4-BE49-F238E27FC236}">
                <a16:creationId xmlns:a16="http://schemas.microsoft.com/office/drawing/2014/main" id="{0F5BB12D-DF03-426D-808A-5D40EC0CBDB6}"/>
              </a:ext>
            </a:extLst>
          </p:cNvPr>
          <p:cNvSpPr txBox="1">
            <a:spLocks/>
          </p:cNvSpPr>
          <p:nvPr/>
        </p:nvSpPr>
        <p:spPr bwMode="auto">
          <a:xfrm>
            <a:off x="6592492" y="5743309"/>
            <a:ext cx="1602581" cy="47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iPhone 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3E94814-A4AA-4770-962B-6527C8E7B490}"/>
              </a:ext>
            </a:extLst>
          </p:cNvPr>
          <p:cNvSpPr txBox="1">
            <a:spLocks/>
          </p:cNvSpPr>
          <p:nvPr/>
        </p:nvSpPr>
        <p:spPr bwMode="auto">
          <a:xfrm>
            <a:off x="9197578" y="5738413"/>
            <a:ext cx="1794272" cy="47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iPhone XS</a:t>
            </a:r>
          </a:p>
        </p:txBody>
      </p:sp>
    </p:spTree>
    <p:extLst>
      <p:ext uri="{BB962C8B-B14F-4D97-AF65-F5344CB8AC3E}">
        <p14:creationId xmlns:p14="http://schemas.microsoft.com/office/powerpoint/2010/main" val="428933655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493713" y="1951038"/>
            <a:ext cx="83058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7000" b="1" dirty="0"/>
              <a:t>Thank you</a:t>
            </a:r>
          </a:p>
        </p:txBody>
      </p:sp>
      <p:sp>
        <p:nvSpPr>
          <p:cNvPr id="63491" name="Subtitle 2"/>
          <p:cNvSpPr>
            <a:spLocks noGrp="1"/>
          </p:cNvSpPr>
          <p:nvPr>
            <p:ph type="subTitle" idx="1"/>
          </p:nvPr>
        </p:nvSpPr>
        <p:spPr>
          <a:xfrm>
            <a:off x="619126" y="3169444"/>
            <a:ext cx="5600700" cy="519112"/>
          </a:xfrm>
          <a:solidFill>
            <a:srgbClr val="FFC425"/>
          </a:solidFill>
        </p:spPr>
        <p:txBody>
          <a:bodyPr/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</a:rPr>
              <a:t>https://rptallman.github.io/portfolio/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6EC050-5AAD-4E21-9E09-9E00DBB7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4" y="5116189"/>
            <a:ext cx="3729042" cy="135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33525" y="2966053"/>
            <a:ext cx="858520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FFFFFF"/>
                </a:solidFill>
              </a:rPr>
              <a:t>Part I: </a:t>
            </a:r>
            <a:r>
              <a:rPr lang="en-US" altLang="en-US" sz="6500" b="1" dirty="0">
                <a:solidFill>
                  <a:srgbClr val="000000"/>
                </a:solidFill>
              </a:rPr>
              <a:t>The Problem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traffic&#10;&#10;Description automatically generated">
            <a:extLst>
              <a:ext uri="{FF2B5EF4-FFF2-40B4-BE49-F238E27FC236}">
                <a16:creationId xmlns:a16="http://schemas.microsoft.com/office/drawing/2014/main" id="{8F6C32F6-B45C-41DD-BBE4-7D2E20A0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28" y="1761448"/>
            <a:ext cx="7825098" cy="3335103"/>
          </a:xfrm>
          <a:prstGeom prst="rect">
            <a:avLst/>
          </a:prstGeom>
        </p:spPr>
      </p:pic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b="1" dirty="0">
                <a:latin typeface="+mn-lt"/>
              </a:rPr>
              <a:t>The Problem</a:t>
            </a:r>
            <a:endParaRPr lang="es-MX" altLang="es-MX" b="1" dirty="0">
              <a:latin typeface="+mn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6AA48F-83CA-42F4-A8A8-4DD6820A2E4F}"/>
              </a:ext>
            </a:extLst>
          </p:cNvPr>
          <p:cNvSpPr txBox="1">
            <a:spLocks/>
          </p:cNvSpPr>
          <p:nvPr/>
        </p:nvSpPr>
        <p:spPr bwMode="auto">
          <a:xfrm>
            <a:off x="1825131" y="5450062"/>
            <a:ext cx="820193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Correct vs Incorrect Rotation.</a:t>
            </a:r>
            <a:r>
              <a:rPr lang="en-US" sz="2400" dirty="0"/>
              <a:t>  The user lies down and the screen rotates incorrectly in (a), but correctly in (b).</a:t>
            </a:r>
          </a:p>
          <a:p>
            <a:pPr marL="0" indent="0"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146D-DAFB-4D05-B1CE-168481B4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28" y="98978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33626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0" y="2132491"/>
            <a:ext cx="9144000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FFC627"/>
                </a:solidFill>
              </a:rPr>
              <a:t>91%</a:t>
            </a:r>
            <a:r>
              <a:rPr lang="en-US" altLang="en-US" sz="6500" b="1" dirty="0">
                <a:solidFill>
                  <a:srgbClr val="FFB310"/>
                </a:solidFill>
              </a:rPr>
              <a:t> </a:t>
            </a:r>
            <a:r>
              <a:rPr lang="en-US" altLang="en-US" sz="6500" b="1" dirty="0">
                <a:solidFill>
                  <a:schemeClr val="bg1"/>
                </a:solidFill>
              </a:rPr>
              <a:t>of users experience incorrect autorotation [1].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26AA48F-83CA-42F4-A8A8-4DD6820A2E4F}"/>
              </a:ext>
            </a:extLst>
          </p:cNvPr>
          <p:cNvSpPr txBox="1">
            <a:spLocks/>
          </p:cNvSpPr>
          <p:nvPr/>
        </p:nvSpPr>
        <p:spPr bwMode="auto">
          <a:xfrm>
            <a:off x="1936178" y="5922607"/>
            <a:ext cx="2528755" cy="5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Physical switch </a:t>
            </a:r>
            <a:endParaRPr lang="en-US" sz="2400" dirty="0"/>
          </a:p>
          <a:p>
            <a:pPr marL="0" indent="0"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146D-DAFB-4D05-B1CE-168481B4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28" y="98978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2" name="Picture 4" descr="See the source image">
            <a:extLst>
              <a:ext uri="{FF2B5EF4-FFF2-40B4-BE49-F238E27FC236}">
                <a16:creationId xmlns:a16="http://schemas.microsoft.com/office/drawing/2014/main" id="{38D8FBB7-24DB-43D7-8560-3D62E1E7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40" y="2311508"/>
            <a:ext cx="4076633" cy="324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4" name="Picture 6" descr="See the source image">
            <a:extLst>
              <a:ext uri="{FF2B5EF4-FFF2-40B4-BE49-F238E27FC236}">
                <a16:creationId xmlns:a16="http://schemas.microsoft.com/office/drawing/2014/main" id="{2C1946CB-14CC-487F-BF75-9FF72C694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29" y="2467394"/>
            <a:ext cx="3494093" cy="30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B4BE926-0A2C-42FC-9C56-A95F9F1F92A5}"/>
              </a:ext>
            </a:extLst>
          </p:cNvPr>
          <p:cNvSpPr txBox="1">
            <a:spLocks/>
          </p:cNvSpPr>
          <p:nvPr/>
        </p:nvSpPr>
        <p:spPr bwMode="auto">
          <a:xfrm>
            <a:off x="7244397" y="5911073"/>
            <a:ext cx="2528755" cy="5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Software switch </a:t>
            </a:r>
            <a:endParaRPr lang="en-US" sz="2400" dirty="0"/>
          </a:p>
          <a:p>
            <a:pPr marL="0" indent="0"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CA7B3F-07F1-407F-8023-88D3D5276C9B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s-MX" b="1" dirty="0">
                <a:latin typeface="+mn-lt"/>
              </a:rPr>
              <a:t>Current Solution </a:t>
            </a:r>
            <a:endParaRPr lang="es-MX" altLang="es-MX" b="1" dirty="0">
              <a:latin typeface="+mn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82706D9-23A6-46A1-8BAE-B41E5A96DEA8}"/>
              </a:ext>
            </a:extLst>
          </p:cNvPr>
          <p:cNvSpPr txBox="1">
            <a:spLocks/>
          </p:cNvSpPr>
          <p:nvPr/>
        </p:nvSpPr>
        <p:spPr bwMode="auto">
          <a:xfrm>
            <a:off x="609600" y="1303682"/>
            <a:ext cx="8400176" cy="63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Manual Orientation Lock</a:t>
            </a:r>
          </a:p>
        </p:txBody>
      </p:sp>
    </p:spTree>
    <p:extLst>
      <p:ext uri="{BB962C8B-B14F-4D97-AF65-F5344CB8AC3E}">
        <p14:creationId xmlns:p14="http://schemas.microsoft.com/office/powerpoint/2010/main" val="142551593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0" y="2132491"/>
            <a:ext cx="9144000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FFC627"/>
                </a:solidFill>
              </a:rPr>
              <a:t>27%</a:t>
            </a:r>
            <a:r>
              <a:rPr lang="en-US" altLang="en-US" sz="6500" b="1" dirty="0">
                <a:solidFill>
                  <a:srgbClr val="FFB310"/>
                </a:solidFill>
              </a:rPr>
              <a:t> </a:t>
            </a:r>
            <a:r>
              <a:rPr lang="en-US" altLang="en-US" sz="6500" b="1" dirty="0">
                <a:solidFill>
                  <a:schemeClr val="bg1"/>
                </a:solidFill>
              </a:rPr>
              <a:t>of users are unaware of rotation lock [1].</a:t>
            </a:r>
          </a:p>
        </p:txBody>
      </p:sp>
    </p:spTree>
    <p:extLst>
      <p:ext uri="{BB962C8B-B14F-4D97-AF65-F5344CB8AC3E}">
        <p14:creationId xmlns:p14="http://schemas.microsoft.com/office/powerpoint/2010/main" val="1878084421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33525" y="2966053"/>
            <a:ext cx="858520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FFFFFF"/>
                </a:solidFill>
              </a:rPr>
              <a:t>Part II: </a:t>
            </a:r>
            <a:r>
              <a:rPr lang="en-US" altLang="en-US" sz="6500" b="1" dirty="0"/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416256907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b="1" dirty="0" err="1">
                <a:latin typeface="+mn-lt"/>
              </a:rPr>
              <a:t>iLieDown</a:t>
            </a:r>
            <a:endParaRPr lang="es-MX" altLang="es-MX" b="1" dirty="0">
              <a:latin typeface="+mn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6AA48F-83CA-42F4-A8A8-4DD6820A2E4F}"/>
              </a:ext>
            </a:extLst>
          </p:cNvPr>
          <p:cNvSpPr txBox="1">
            <a:spLocks/>
          </p:cNvSpPr>
          <p:nvPr/>
        </p:nvSpPr>
        <p:spPr bwMode="auto">
          <a:xfrm>
            <a:off x="609600" y="3549701"/>
            <a:ext cx="8400176" cy="287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b="1" dirty="0"/>
              <a:t>Capture images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Analyze</a:t>
            </a:r>
          </a:p>
          <a:p>
            <a:pPr marL="457200" indent="-457200">
              <a:buAutoNum type="arabicPeriod"/>
            </a:pPr>
            <a:r>
              <a:rPr lang="en-US" sz="2400" b="1" dirty="0"/>
              <a:t>Orient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Repeat 30 times per second?</a:t>
            </a:r>
          </a:p>
          <a:p>
            <a:pPr marL="0" indent="0"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146D-DAFB-4D05-B1CE-168481B4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28" y="98978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4E0D72A3-C2E6-4FFE-8AC0-9562436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48703"/>
            <a:ext cx="5484813" cy="830997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The user’s face will always show the correct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190588641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b="1" dirty="0" err="1">
                <a:latin typeface="+mn-lt"/>
              </a:rPr>
              <a:t>iLieDown</a:t>
            </a:r>
            <a:endParaRPr lang="es-MX" altLang="es-MX" b="1" dirty="0">
              <a:latin typeface="+mn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6AA48F-83CA-42F4-A8A8-4DD6820A2E4F}"/>
              </a:ext>
            </a:extLst>
          </p:cNvPr>
          <p:cNvSpPr txBox="1">
            <a:spLocks/>
          </p:cNvSpPr>
          <p:nvPr/>
        </p:nvSpPr>
        <p:spPr bwMode="auto">
          <a:xfrm>
            <a:off x="609600" y="1303682"/>
            <a:ext cx="8400176" cy="63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CPU utilization during CNN* analysis at </a:t>
            </a:r>
            <a:r>
              <a:rPr lang="en-US" sz="2400" b="1" dirty="0">
                <a:highlight>
                  <a:srgbClr val="FFC627"/>
                </a:highlight>
              </a:rPr>
              <a:t>30FPS</a:t>
            </a:r>
            <a:r>
              <a:rPr lang="en-US" sz="2400" b="1" dirty="0"/>
              <a:t>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146D-DAFB-4D05-B1CE-168481B4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28" y="98978"/>
            <a:ext cx="2734476" cy="9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51D5AC8-D255-4452-93F8-FB7C618D882F}"/>
              </a:ext>
            </a:extLst>
          </p:cNvPr>
          <p:cNvGrpSpPr/>
          <p:nvPr/>
        </p:nvGrpSpPr>
        <p:grpSpPr>
          <a:xfrm>
            <a:off x="1438599" y="2481565"/>
            <a:ext cx="3989734" cy="2823733"/>
            <a:chOff x="943299" y="2468812"/>
            <a:chExt cx="3989734" cy="28237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B2CA45-41B1-4BB1-A6AE-C16082E8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902365" y="1509746"/>
              <a:ext cx="2071601" cy="3989734"/>
            </a:xfrm>
            <a:prstGeom prst="rect">
              <a:avLst/>
            </a:prstGeom>
          </p:spPr>
        </p:pic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357E989-5CF4-4C9F-BC17-A15BDD5096C5}"/>
                </a:ext>
              </a:extLst>
            </p:cNvPr>
            <p:cNvSpPr/>
            <p:nvPr/>
          </p:nvSpPr>
          <p:spPr>
            <a:xfrm rot="18258172">
              <a:off x="2066474" y="2792672"/>
              <a:ext cx="79670" cy="21760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588C0FF7-8234-4AE0-B301-51C5C1196EA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78011" y="4823784"/>
              <a:ext cx="1520308" cy="46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20%</a:t>
              </a:r>
            </a:p>
            <a:p>
              <a:pPr marL="0" indent="0" algn="ctr">
                <a:buNone/>
              </a:pPr>
              <a:r>
                <a:rPr lang="en-US" sz="2400" b="1" dirty="0"/>
                <a:t>iPhone 6</a:t>
              </a:r>
            </a:p>
            <a:p>
              <a:pPr marL="0" indent="0" algn="ctr">
                <a:buNone/>
              </a:pPr>
              <a:endParaRPr lang="en-US" alt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BA42A8-36F1-4F01-A6EB-6619CA6821E4}"/>
              </a:ext>
            </a:extLst>
          </p:cNvPr>
          <p:cNvGrpSpPr/>
          <p:nvPr/>
        </p:nvGrpSpPr>
        <p:grpSpPr>
          <a:xfrm>
            <a:off x="6304142" y="2508231"/>
            <a:ext cx="4178593" cy="2797067"/>
            <a:chOff x="6475592" y="2508231"/>
            <a:chExt cx="4178593" cy="2797067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2C022FC-C5D6-4611-B389-F320904D44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81940" y="4836537"/>
              <a:ext cx="1708417" cy="46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7%</a:t>
              </a:r>
            </a:p>
            <a:p>
              <a:pPr marL="0" indent="0" algn="ctr">
                <a:buNone/>
              </a:pPr>
              <a:r>
                <a:rPr lang="en-US" sz="2400" b="1" dirty="0"/>
                <a:t>iPhone XS</a:t>
              </a:r>
            </a:p>
            <a:p>
              <a:pPr marL="0" indent="0" algn="ctr">
                <a:buNone/>
              </a:pPr>
              <a:endParaRPr lang="en-US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DC0E7FB-5A70-4836-BDB3-C6111F6A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608790" y="1495018"/>
              <a:ext cx="2032182" cy="4058608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6B4FE50-7297-4241-8CB9-B6FFB1DE04B6}"/>
                </a:ext>
              </a:extLst>
            </p:cNvPr>
            <p:cNvSpPr/>
            <p:nvPr/>
          </p:nvSpPr>
          <p:spPr>
            <a:xfrm rot="16919331">
              <a:off x="7523764" y="3226996"/>
              <a:ext cx="79670" cy="21760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BFE53CB8-59B7-429A-8741-5C5079562797}"/>
              </a:ext>
            </a:extLst>
          </p:cNvPr>
          <p:cNvSpPr txBox="1">
            <a:spLocks/>
          </p:cNvSpPr>
          <p:nvPr/>
        </p:nvSpPr>
        <p:spPr bwMode="auto">
          <a:xfrm>
            <a:off x="609600" y="6144504"/>
            <a:ext cx="4076700" cy="4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*</a:t>
            </a:r>
            <a:r>
              <a:rPr lang="en-US" sz="1800" i="1" dirty="0"/>
              <a:t>CNN with 23,090 parameters</a:t>
            </a:r>
          </a:p>
        </p:txBody>
      </p:sp>
    </p:spTree>
    <p:extLst>
      <p:ext uri="{BB962C8B-B14F-4D97-AF65-F5344CB8AC3E}">
        <p14:creationId xmlns:p14="http://schemas.microsoft.com/office/powerpoint/2010/main" val="20282366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Guide for PowerPoint v.1 (16x9)</Template>
  <TotalTime>655</TotalTime>
  <Words>324</Words>
  <Application>Microsoft Office PowerPoint</Application>
  <PresentationFormat>Widescreen</PresentationFormat>
  <Paragraphs>64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ASU-BrandColors</vt:lpstr>
      <vt:lpstr>PowerPoint Presentation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iLieDown</vt:lpstr>
      <vt:lpstr>iLieDown</vt:lpstr>
      <vt:lpstr>iLieDown</vt:lpstr>
      <vt:lpstr>PowerPoint Presentation</vt:lpstr>
      <vt:lpstr>Feasibility Test</vt:lpstr>
      <vt:lpstr>Privacy Survey</vt:lpstr>
      <vt:lpstr>Noticeable Lag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Finden</dc:creator>
  <cp:lastModifiedBy>Riley Tallman</cp:lastModifiedBy>
  <cp:revision>43</cp:revision>
  <dcterms:created xsi:type="dcterms:W3CDTF">2017-04-25T16:06:11Z</dcterms:created>
  <dcterms:modified xsi:type="dcterms:W3CDTF">2019-10-21T23:23:53Z</dcterms:modified>
</cp:coreProperties>
</file>