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Lst>
  <p:sldSz cy="6858000" cx="9144000"/>
  <p:notesSz cx="6858000" cy="9144000"/>
  <p:embeddedFontLst>
    <p:embeddedFont>
      <p:font typeface="Nunito"/>
      <p:regular r:id="rId81"/>
      <p:bold r:id="rId82"/>
      <p:italic r:id="rId83"/>
      <p:boldItalic r:id="rId84"/>
    </p:embeddedFont>
    <p:embeddedFont>
      <p:font typeface="Pacifico"/>
      <p:regular r:id="rId85"/>
    </p:embeddedFont>
    <p:embeddedFont>
      <p:font typeface="Roboto Mono"/>
      <p:regular r:id="rId86"/>
      <p:bold r:id="rId87"/>
      <p:italic r:id="rId88"/>
      <p:boldItalic r:id="rId8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34FBF27-2FEA-41ED-B009-6F2B79216C7C}">
  <a:tblStyle styleId="{734FBF27-2FEA-41ED-B009-6F2B79216C7C}"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Nunito-boldItalic.fntdata"/><Relationship Id="rId83" Type="http://schemas.openxmlformats.org/officeDocument/2006/relationships/font" Target="fonts/Nunito-italic.fntdata"/><Relationship Id="rId42" Type="http://schemas.openxmlformats.org/officeDocument/2006/relationships/slide" Target="slides/slide37.xml"/><Relationship Id="rId86" Type="http://schemas.openxmlformats.org/officeDocument/2006/relationships/font" Target="fonts/RobotoMono-regular.fntdata"/><Relationship Id="rId41" Type="http://schemas.openxmlformats.org/officeDocument/2006/relationships/slide" Target="slides/slide36.xml"/><Relationship Id="rId85" Type="http://schemas.openxmlformats.org/officeDocument/2006/relationships/font" Target="fonts/Pacifico-regular.fntdata"/><Relationship Id="rId44" Type="http://schemas.openxmlformats.org/officeDocument/2006/relationships/slide" Target="slides/slide39.xml"/><Relationship Id="rId88" Type="http://schemas.openxmlformats.org/officeDocument/2006/relationships/font" Target="fonts/RobotoMono-italic.fntdata"/><Relationship Id="rId43" Type="http://schemas.openxmlformats.org/officeDocument/2006/relationships/slide" Target="slides/slide38.xml"/><Relationship Id="rId87" Type="http://schemas.openxmlformats.org/officeDocument/2006/relationships/font" Target="fonts/RobotoMono-bold.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RobotoMono-boldItalic.fntdata"/><Relationship Id="rId80" Type="http://schemas.openxmlformats.org/officeDocument/2006/relationships/slide" Target="slides/slide75.xml"/><Relationship Id="rId82" Type="http://schemas.openxmlformats.org/officeDocument/2006/relationships/font" Target="fonts/Nunito-bold.fntdata"/><Relationship Id="rId81"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7586e98b3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7586e98b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8028e9a919_0_2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8028e9a919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8028e9a919_0_2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8028e9a919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9051b162c_1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69051b162c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8028e9a919_0_3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8028e9a919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made in recording: </a:t>
            </a:r>
            <a:r>
              <a:rPr b="1" lang="en"/>
              <a:t>exec does not use copy-on-write!</a:t>
            </a:r>
            <a:endParaRPr b="1"/>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8028e9a919_0_3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8028e9a919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8028e9a919_0_3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8028e9a919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8028e9a919_0_3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8028e9a919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8028e9a919_0_3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8028e9a919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8028e9a919_0_3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8028e9a919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ead72963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ead7296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8028e9a919_0_3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8028e9a919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8028e9a919_0_3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8028e9a919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8028e9a919_0_3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8028e9a919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8028e9a919_0_3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8028e9a919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8028e9a919_0_3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8028e9a919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8028e9a919_0_4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8028e9a919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8028e9a919_0_4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8028e9a919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8028e9a919_0_4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8028e9a919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8db757211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8db75721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8db7572116_0_1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8db7572116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c9d800987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c9d80098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8db7572116_0_1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8db7572116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Threads also have separate stacks, but they’re accessible. The child thread is using the same data. It’s confusing because they named the pointer data as well.</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8db7572116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8db757211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Threads also have separate stacks, but they’re accessible. The child thread is using the same data. It’s confusing because they named the pointer data as well.</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8db7572116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8db757211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fork() makes a copy of the address space. The child has x in its heap, at the same address. But when it changes the value of x, that change isn’t reflected in the parent process.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81f3815741_0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81f381574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fork() makes a copy of the address space. The child has x in its heap, at the same address. But when it changes the value of x, that change isn’t reflected in the parent process.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8db7572116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8db757211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address here is not the address of the malloc’d memory in heap (if we printed out that, then all the addresses would be the same). We are printing out the address of x, which is on the stack. The address for x on the main thread stack is different than the address for x on the helper thread stack.</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81f3815741_0_1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81f381574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address here is not the address of the malloc’d memory in heap (if we printed out that, then all the addresses would be the same). We are printing out the address of x, which is on the stack. The address for x on the main thread stack is different than the address for x on the helper thread stack.</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8db7572116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8db757211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8db7572116_0_1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8db757211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8db7572116_0_1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8db7572116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Threads share file descriptors, so the second close is invalid</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8db7572116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8db757211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Threads share file descriptors, so the second close is invalid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639a176db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39a176db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8db7572116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8db757211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8db7572116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8db757211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Princessprincess is because buffer can be overwritten, princess is because main thread can exit early</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82a50b4a0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82a50b4a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8db7572116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8db757211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8028e9a919_0_4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8028e9a919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8028e9a919_0_4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8028e9a919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8028e9a919_0_4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8028e9a919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8028e9a919_0_4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8028e9a919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Pros: Machine receives interrupts, User can use this lock</a:t>
            </a:r>
            <a:endParaRPr/>
          </a:p>
          <a:p>
            <a:pPr indent="0" lvl="0" marL="0" rtl="0" algn="l">
              <a:spcBef>
                <a:spcPts val="0"/>
              </a:spcBef>
              <a:spcAft>
                <a:spcPts val="0"/>
              </a:spcAft>
              <a:buNone/>
            </a:pPr>
            <a:r>
              <a:rPr lang="en"/>
              <a:t>Cons: Thread inefficient, priority inversion (higher priority will take away cycles from other threads → no progress)</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8028e9a919_0_4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8028e9a919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8028e9a919_0_4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8028e9a919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8028e9a919_0_2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8028e9a919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Referee: Referee Manage protection, isolation, and sharing of resources</a:t>
            </a:r>
            <a:endParaRPr/>
          </a:p>
          <a:p>
            <a:pPr indent="0" lvl="0" marL="0" rtl="0" algn="l">
              <a:spcBef>
                <a:spcPts val="0"/>
              </a:spcBef>
              <a:spcAft>
                <a:spcPts val="0"/>
              </a:spcAft>
              <a:buNone/>
            </a:pPr>
            <a:r>
              <a:rPr lang="en"/>
              <a:t>Illusionist: Provide clean, easy-to-use abstractions of physical resources</a:t>
            </a:r>
            <a:endParaRPr/>
          </a:p>
          <a:p>
            <a:pPr indent="0" lvl="0" marL="0" rtl="0" algn="l">
              <a:spcBef>
                <a:spcPts val="0"/>
              </a:spcBef>
              <a:spcAft>
                <a:spcPts val="0"/>
              </a:spcAft>
              <a:buNone/>
            </a:pPr>
            <a:r>
              <a:rPr lang="en"/>
              <a:t>Glue: Provides a set of common services</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806b0f7e7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2806b0f7e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8028e9a919_0_4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8028e9a919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8028e9a919_0_4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28028e9a919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81f381574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281f38157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81f3815741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81f381574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3064907ad5b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3064907ad5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81f3815741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281f381574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281f3815741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281f381574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81f3815741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281f381574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281f3815741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281f381574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8028e9a919_0_2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8028e9a919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81f3815741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281f381574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281f3815741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281f381574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81f3815741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281f381574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8db7572116_0_1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28db7572116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8db7572116_0_1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28db7572116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281f3815741_0_1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281f3815741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281f3815741_0_1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281f381574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28db7572116_0_1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28db7572116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281f3815741_0_1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281f3815741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281f3815741_0_1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281f3815741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8028e9a919_0_2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8028e9a919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281f3815741_0_1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281f3815741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281f3815741_0_1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281f3815741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281f3815741_0_2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281f3815741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281f3815741_0_1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281f3815741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281f3815741_0_1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281f3815741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281f3815741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281f381574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8028e9a919_0_2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8028e9a919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8028e9a919_0_2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8028e9a919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3766000"/>
            <a:ext cx="7370400" cy="30921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2067600"/>
            <a:ext cx="5561400" cy="47904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100"/>
            <a:ext cx="4085100" cy="27369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790"/>
            <a:ext cx="2250363" cy="1392365"/>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790"/>
            <a:ext cx="2250363" cy="1392365"/>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6784"/>
            <a:ext cx="1851282" cy="1002839"/>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5623802"/>
            <a:ext cx="2389068" cy="123431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5407536"/>
            <a:ext cx="2795414" cy="1444382"/>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2430444"/>
            <a:ext cx="5361300" cy="1930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4550878"/>
            <a:ext cx="5361300" cy="69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3778767"/>
            <a:ext cx="3574800" cy="30792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5492768"/>
            <a:ext cx="2520952" cy="1365553"/>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3"/>
            <a:ext cx="2795414" cy="1444382"/>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845133"/>
            <a:ext cx="6372300" cy="18396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3818467"/>
            <a:ext cx="6372300" cy="8547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3079200"/>
            <a:ext cx="4386900" cy="37788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5281486"/>
            <a:ext cx="2910145" cy="1576482"/>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3"/>
            <a:ext cx="2795414" cy="1444382"/>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2328133"/>
            <a:ext cx="5377500" cy="2194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3766000"/>
            <a:ext cx="7370400" cy="30921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1127467"/>
            <a:ext cx="7505700" cy="12729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2654300"/>
            <a:ext cx="7505700" cy="3264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3766000"/>
            <a:ext cx="7370400" cy="30921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1127467"/>
            <a:ext cx="7505700" cy="12729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2654300"/>
            <a:ext cx="3686100" cy="3264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2654300"/>
            <a:ext cx="3686100" cy="3264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3766000"/>
            <a:ext cx="7370400" cy="30921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1127467"/>
            <a:ext cx="7505700" cy="12729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3766000"/>
            <a:ext cx="7370400" cy="3092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1127467"/>
            <a:ext cx="3709200" cy="18441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3092067"/>
            <a:ext cx="3709200" cy="28263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3764192"/>
            <a:ext cx="7369200" cy="30891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2072150"/>
            <a:ext cx="5560500" cy="47859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
            <a:ext cx="2251347" cy="1391229"/>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6029501"/>
            <a:ext cx="1593306" cy="822734"/>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657"/>
            <a:ext cx="3257455" cy="1681990"/>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734861"/>
            <a:ext cx="6366900" cy="33855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3766000"/>
            <a:ext cx="7370400" cy="30921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1127467"/>
            <a:ext cx="6424200" cy="9399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2067600"/>
            <a:ext cx="5859900" cy="524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3289400"/>
            <a:ext cx="5859900" cy="2793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3766000"/>
            <a:ext cx="7370400" cy="30921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2067600"/>
            <a:ext cx="5561400" cy="4790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5551333"/>
            <a:ext cx="7415100" cy="8067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536633"/>
            <a:ext cx="8520600" cy="45216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6058224"/>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8.png"/><Relationship Id="rId4" Type="http://schemas.openxmlformats.org/officeDocument/2006/relationships/image" Target="../media/image2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6.png"/><Relationship Id="rId4"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0.png"/><Relationship Id="rId4" Type="http://schemas.openxmlformats.org/officeDocument/2006/relationships/image" Target="../media/image13.png"/><Relationship Id="rId5" Type="http://schemas.openxmlformats.org/officeDocument/2006/relationships/image" Target="../media/image1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7.jpg"/><Relationship Id="rId4" Type="http://schemas.openxmlformats.org/officeDocument/2006/relationships/image" Target="../media/image18.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7.jpg"/><Relationship Id="rId4" Type="http://schemas.openxmlformats.org/officeDocument/2006/relationships/image" Target="../media/image18.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27" name="Shape 127"/>
        <p:cNvGrpSpPr/>
        <p:nvPr/>
      </p:nvGrpSpPr>
      <p:grpSpPr>
        <a:xfrm>
          <a:off x="0" y="0"/>
          <a:ext cx="0" cy="0"/>
          <a:chOff x="0" y="0"/>
          <a:chExt cx="0" cy="0"/>
        </a:xfrm>
      </p:grpSpPr>
      <p:sp>
        <p:nvSpPr>
          <p:cNvPr id="128" name="Google Shape;128;p13"/>
          <p:cNvSpPr txBox="1"/>
          <p:nvPr>
            <p:ph type="ctrTitle"/>
          </p:nvPr>
        </p:nvSpPr>
        <p:spPr>
          <a:xfrm>
            <a:off x="685800" y="3521273"/>
            <a:ext cx="7772400" cy="1546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000">
                <a:latin typeface="Arial"/>
                <a:ea typeface="Arial"/>
                <a:cs typeface="Arial"/>
                <a:sym typeface="Arial"/>
              </a:rPr>
              <a:t>CS 162 Midterm 1 Review</a:t>
            </a:r>
            <a:endParaRPr sz="4000">
              <a:latin typeface="Arial"/>
              <a:ea typeface="Arial"/>
              <a:cs typeface="Arial"/>
              <a:sym typeface="Arial"/>
            </a:endParaRPr>
          </a:p>
        </p:txBody>
      </p:sp>
      <p:sp>
        <p:nvSpPr>
          <p:cNvPr id="129" name="Google Shape;129;p13"/>
          <p:cNvSpPr txBox="1"/>
          <p:nvPr>
            <p:ph idx="1" type="subTitle"/>
          </p:nvPr>
        </p:nvSpPr>
        <p:spPr>
          <a:xfrm>
            <a:off x="685800" y="4633638"/>
            <a:ext cx="7772400" cy="104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000">
                <a:latin typeface="Arial"/>
                <a:ea typeface="Arial"/>
                <a:cs typeface="Arial"/>
                <a:sym typeface="Arial"/>
              </a:rPr>
              <a:t>Fall</a:t>
            </a:r>
            <a:r>
              <a:rPr lang="en" sz="4000">
                <a:latin typeface="Arial"/>
                <a:ea typeface="Arial"/>
                <a:cs typeface="Arial"/>
                <a:sym typeface="Arial"/>
              </a:rPr>
              <a:t> 2024</a:t>
            </a:r>
            <a:endParaRPr sz="4000">
              <a:latin typeface="Arial"/>
              <a:ea typeface="Arial"/>
              <a:cs typeface="Arial"/>
              <a:sym typeface="Arial"/>
            </a:endParaRPr>
          </a:p>
        </p:txBody>
      </p:sp>
      <p:sp>
        <p:nvSpPr>
          <p:cNvPr id="130" name="Google Shape;130;p13"/>
          <p:cNvSpPr txBox="1"/>
          <p:nvPr/>
        </p:nvSpPr>
        <p:spPr>
          <a:xfrm>
            <a:off x="575975" y="6255250"/>
            <a:ext cx="23709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1" name="Google Shape;131;p13"/>
          <p:cNvPicPr preferRelativeResize="0"/>
          <p:nvPr/>
        </p:nvPicPr>
        <p:blipFill>
          <a:blip r:embed="rId3">
            <a:alphaModFix/>
          </a:blip>
          <a:stretch>
            <a:fillRect/>
          </a:stretch>
        </p:blipFill>
        <p:spPr>
          <a:xfrm>
            <a:off x="3305863" y="701000"/>
            <a:ext cx="2532275" cy="2735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92" name="Shape 192"/>
        <p:cNvGrpSpPr/>
        <p:nvPr/>
      </p:nvGrpSpPr>
      <p:grpSpPr>
        <a:xfrm>
          <a:off x="0" y="0"/>
          <a:ext cx="0" cy="0"/>
          <a:chOff x="0" y="0"/>
          <a:chExt cx="0" cy="0"/>
        </a:xfrm>
      </p:grpSpPr>
      <p:sp>
        <p:nvSpPr>
          <p:cNvPr id="193" name="Google Shape;193;p22"/>
          <p:cNvSpPr txBox="1"/>
          <p:nvPr>
            <p:ph type="ctrTitle"/>
          </p:nvPr>
        </p:nvSpPr>
        <p:spPr>
          <a:xfrm>
            <a:off x="1891350" y="351950"/>
            <a:ext cx="5361300" cy="1025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000">
                <a:latin typeface="Arial"/>
                <a:ea typeface="Arial"/>
                <a:cs typeface="Arial"/>
                <a:sym typeface="Arial"/>
              </a:rPr>
              <a:t>Processes</a:t>
            </a:r>
            <a:endParaRPr sz="4000">
              <a:latin typeface="Arial"/>
              <a:ea typeface="Arial"/>
              <a:cs typeface="Arial"/>
              <a:sym typeface="Arial"/>
            </a:endParaRPr>
          </a:p>
        </p:txBody>
      </p:sp>
      <p:sp>
        <p:nvSpPr>
          <p:cNvPr id="194" name="Google Shape;194;p22"/>
          <p:cNvSpPr txBox="1"/>
          <p:nvPr>
            <p:ph idx="4294967295" type="body"/>
          </p:nvPr>
        </p:nvSpPr>
        <p:spPr>
          <a:xfrm>
            <a:off x="342750" y="1538625"/>
            <a:ext cx="8358000" cy="50253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000000"/>
              </a:buClr>
              <a:buSzPts val="2100"/>
              <a:buFont typeface="Arial"/>
              <a:buChar char="●"/>
            </a:pPr>
            <a:r>
              <a:rPr lang="en" sz="2100">
                <a:solidFill>
                  <a:srgbClr val="000000"/>
                </a:solidFill>
                <a:latin typeface="Arial"/>
                <a:ea typeface="Arial"/>
                <a:cs typeface="Arial"/>
                <a:sym typeface="Arial"/>
              </a:rPr>
              <a:t>I</a:t>
            </a:r>
            <a:r>
              <a:rPr lang="en" sz="2100">
                <a:solidFill>
                  <a:srgbClr val="000000"/>
                </a:solidFill>
                <a:latin typeface="Arial"/>
                <a:ea typeface="Arial"/>
                <a:cs typeface="Arial"/>
                <a:sym typeface="Arial"/>
              </a:rPr>
              <a:t>nstances</a:t>
            </a:r>
            <a:r>
              <a:rPr lang="en" sz="2100">
                <a:solidFill>
                  <a:srgbClr val="000000"/>
                </a:solidFill>
                <a:latin typeface="Arial"/>
                <a:ea typeface="Arial"/>
                <a:cs typeface="Arial"/>
                <a:sym typeface="Arial"/>
              </a:rPr>
              <a:t> of a running program</a:t>
            </a:r>
            <a:endParaRPr sz="2100">
              <a:solidFill>
                <a:srgbClr val="000000"/>
              </a:solidFill>
              <a:latin typeface="Arial"/>
              <a:ea typeface="Arial"/>
              <a:cs typeface="Arial"/>
              <a:sym typeface="Arial"/>
            </a:endParaRPr>
          </a:p>
          <a:p>
            <a:pPr indent="-361950" lvl="1" marL="914400" rtl="0" algn="l">
              <a:spcBef>
                <a:spcPts val="0"/>
              </a:spcBef>
              <a:spcAft>
                <a:spcPts val="0"/>
              </a:spcAft>
              <a:buClr>
                <a:srgbClr val="000000"/>
              </a:buClr>
              <a:buSzPts val="2100"/>
              <a:buFont typeface="Arial"/>
              <a:buChar char="○"/>
            </a:pPr>
            <a:r>
              <a:rPr lang="en" sz="2100">
                <a:solidFill>
                  <a:srgbClr val="000000"/>
                </a:solidFill>
                <a:latin typeface="Arial"/>
                <a:ea typeface="Arial"/>
                <a:cs typeface="Arial"/>
                <a:sym typeface="Arial"/>
              </a:rPr>
              <a:t>Process Control Block (PCB) in OS that stores necessary metadata such as process state, PID, open files list, memory limits, PTBR (1 page table per process), etc.</a:t>
            </a:r>
            <a:endParaRPr sz="2100">
              <a:solidFill>
                <a:srgbClr val="000000"/>
              </a:solidFill>
              <a:latin typeface="Arial"/>
              <a:ea typeface="Arial"/>
              <a:cs typeface="Arial"/>
              <a:sym typeface="Arial"/>
            </a:endParaRPr>
          </a:p>
          <a:p>
            <a:pPr indent="-361950" lvl="1" marL="914400" rtl="0" algn="l">
              <a:spcBef>
                <a:spcPts val="0"/>
              </a:spcBef>
              <a:spcAft>
                <a:spcPts val="0"/>
              </a:spcAft>
              <a:buClr>
                <a:srgbClr val="000000"/>
              </a:buClr>
              <a:buSzPts val="2100"/>
              <a:buFont typeface="Arial"/>
              <a:buChar char="○"/>
            </a:pPr>
            <a:r>
              <a:rPr lang="en" sz="2100">
                <a:solidFill>
                  <a:srgbClr val="000000"/>
                </a:solidFill>
                <a:latin typeface="Arial"/>
                <a:ea typeface="Arial"/>
                <a:cs typeface="Arial"/>
                <a:sym typeface="Arial"/>
              </a:rPr>
              <a:t>An executing program with restricted rights </a:t>
            </a:r>
            <a:endParaRPr sz="2100">
              <a:solidFill>
                <a:srgbClr val="000000"/>
              </a:solidFill>
              <a:latin typeface="Arial"/>
              <a:ea typeface="Arial"/>
              <a:cs typeface="Arial"/>
              <a:sym typeface="Arial"/>
            </a:endParaRPr>
          </a:p>
          <a:p>
            <a:pPr indent="0" lvl="0" marL="914400" rtl="0" algn="l">
              <a:spcBef>
                <a:spcPts val="1200"/>
              </a:spcBef>
              <a:spcAft>
                <a:spcPts val="0"/>
              </a:spcAft>
              <a:buNone/>
            </a:pPr>
            <a:r>
              <a:t/>
            </a:r>
            <a:endParaRPr sz="2100">
              <a:solidFill>
                <a:srgbClr val="000000"/>
              </a:solidFill>
              <a:latin typeface="Arial"/>
              <a:ea typeface="Arial"/>
              <a:cs typeface="Arial"/>
              <a:sym typeface="Arial"/>
            </a:endParaRPr>
          </a:p>
          <a:p>
            <a:pPr indent="-361950" lvl="0" marL="457200" rtl="0" algn="l">
              <a:spcBef>
                <a:spcPts val="1200"/>
              </a:spcBef>
              <a:spcAft>
                <a:spcPts val="0"/>
              </a:spcAft>
              <a:buClr>
                <a:srgbClr val="000000"/>
              </a:buClr>
              <a:buSzPts val="2100"/>
              <a:buFont typeface="Arial"/>
              <a:buChar char="●"/>
            </a:pPr>
            <a:r>
              <a:rPr lang="en" sz="2100">
                <a:solidFill>
                  <a:srgbClr val="000000"/>
                </a:solidFill>
                <a:latin typeface="Arial"/>
                <a:ea typeface="Arial"/>
                <a:cs typeface="Arial"/>
                <a:sym typeface="Arial"/>
              </a:rPr>
              <a:t>OS is in charge of:</a:t>
            </a:r>
            <a:endParaRPr sz="2100">
              <a:solidFill>
                <a:srgbClr val="000000"/>
              </a:solidFill>
              <a:latin typeface="Arial"/>
              <a:ea typeface="Arial"/>
              <a:cs typeface="Arial"/>
              <a:sym typeface="Arial"/>
            </a:endParaRPr>
          </a:p>
          <a:p>
            <a:pPr indent="-361950" lvl="1" marL="914400" rtl="0" algn="l">
              <a:spcBef>
                <a:spcPts val="0"/>
              </a:spcBef>
              <a:spcAft>
                <a:spcPts val="0"/>
              </a:spcAft>
              <a:buClr>
                <a:srgbClr val="000000"/>
              </a:buClr>
              <a:buSzPts val="2100"/>
              <a:buFont typeface="Arial"/>
              <a:buChar char="○"/>
            </a:pPr>
            <a:r>
              <a:rPr lang="en" sz="2100">
                <a:solidFill>
                  <a:srgbClr val="000000"/>
                </a:solidFill>
                <a:latin typeface="Arial"/>
                <a:ea typeface="Arial"/>
                <a:cs typeface="Arial"/>
                <a:sym typeface="Arial"/>
              </a:rPr>
              <a:t>Giving every process the illusion of running on a private CPU </a:t>
            </a:r>
            <a:endParaRPr sz="2100">
              <a:solidFill>
                <a:srgbClr val="000000"/>
              </a:solidFill>
              <a:latin typeface="Arial"/>
              <a:ea typeface="Arial"/>
              <a:cs typeface="Arial"/>
              <a:sym typeface="Arial"/>
            </a:endParaRPr>
          </a:p>
          <a:p>
            <a:pPr indent="-361950" lvl="1" marL="914400" rtl="0" algn="l">
              <a:spcBef>
                <a:spcPts val="0"/>
              </a:spcBef>
              <a:spcAft>
                <a:spcPts val="0"/>
              </a:spcAft>
              <a:buClr>
                <a:srgbClr val="000000"/>
              </a:buClr>
              <a:buSzPts val="2100"/>
              <a:buFont typeface="Arial"/>
              <a:buChar char="○"/>
            </a:pPr>
            <a:r>
              <a:rPr lang="en" sz="2100">
                <a:solidFill>
                  <a:srgbClr val="000000"/>
                </a:solidFill>
                <a:latin typeface="Arial"/>
                <a:ea typeface="Arial"/>
                <a:cs typeface="Arial"/>
                <a:sym typeface="Arial"/>
              </a:rPr>
              <a:t>Giving every process the illusion of running on private memory</a:t>
            </a:r>
            <a:endParaRPr sz="2100">
              <a:solidFill>
                <a:srgbClr val="000000"/>
              </a:solidFill>
              <a:latin typeface="Arial"/>
              <a:ea typeface="Arial"/>
              <a:cs typeface="Arial"/>
              <a:sym typeface="Arial"/>
            </a:endParaRPr>
          </a:p>
          <a:p>
            <a:pPr indent="-361950" lvl="1" marL="914400" rtl="0" algn="l">
              <a:spcBef>
                <a:spcPts val="0"/>
              </a:spcBef>
              <a:spcAft>
                <a:spcPts val="0"/>
              </a:spcAft>
              <a:buClr>
                <a:srgbClr val="000000"/>
              </a:buClr>
              <a:buSzPts val="2100"/>
              <a:buFont typeface="Arial"/>
              <a:buChar char="○"/>
            </a:pPr>
            <a:r>
              <a:rPr lang="en" sz="2100">
                <a:solidFill>
                  <a:srgbClr val="000000"/>
                </a:solidFill>
                <a:latin typeface="Arial"/>
                <a:ea typeface="Arial"/>
                <a:cs typeface="Arial"/>
                <a:sym typeface="Arial"/>
              </a:rPr>
              <a:t>Managing resources to allocate to each process </a:t>
            </a:r>
            <a:endParaRPr sz="2100">
              <a:solidFill>
                <a:srgbClr val="000000"/>
              </a:solidFill>
              <a:latin typeface="Arial"/>
              <a:ea typeface="Arial"/>
              <a:cs typeface="Arial"/>
              <a:sym typeface="Arial"/>
            </a:endParaRPr>
          </a:p>
          <a:p>
            <a:pPr indent="-361950" lvl="1" marL="914400" rtl="0" algn="l">
              <a:spcBef>
                <a:spcPts val="0"/>
              </a:spcBef>
              <a:spcAft>
                <a:spcPts val="0"/>
              </a:spcAft>
              <a:buClr>
                <a:srgbClr val="000000"/>
              </a:buClr>
              <a:buSzPts val="2100"/>
              <a:buFont typeface="Arial"/>
              <a:buChar char="○"/>
            </a:pPr>
            <a:r>
              <a:rPr lang="en" sz="2100">
                <a:solidFill>
                  <a:srgbClr val="000000"/>
                </a:solidFill>
                <a:latin typeface="Arial"/>
                <a:ea typeface="Arial"/>
                <a:cs typeface="Arial"/>
                <a:sym typeface="Arial"/>
              </a:rPr>
              <a:t>Isolating processes from all other processes and protect OS</a:t>
            </a:r>
            <a:endParaRPr sz="21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156650" y="538375"/>
            <a:ext cx="6830700" cy="8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latin typeface="Arial"/>
                <a:ea typeface="Arial"/>
                <a:cs typeface="Arial"/>
                <a:sym typeface="Arial"/>
              </a:rPr>
              <a:t>Process Management API</a:t>
            </a:r>
            <a:endParaRPr sz="4000">
              <a:latin typeface="Arial"/>
              <a:ea typeface="Arial"/>
              <a:cs typeface="Arial"/>
              <a:sym typeface="Arial"/>
            </a:endParaRPr>
          </a:p>
        </p:txBody>
      </p:sp>
      <p:sp>
        <p:nvSpPr>
          <p:cNvPr id="200" name="Google Shape;200;p23"/>
          <p:cNvSpPr txBox="1"/>
          <p:nvPr>
            <p:ph idx="1" type="body"/>
          </p:nvPr>
        </p:nvSpPr>
        <p:spPr>
          <a:xfrm>
            <a:off x="377975" y="1978525"/>
            <a:ext cx="8431800" cy="3649500"/>
          </a:xfrm>
          <a:prstGeom prst="rect">
            <a:avLst/>
          </a:prstGeom>
        </p:spPr>
        <p:txBody>
          <a:bodyPr anchorCtr="0" anchor="t" bIns="91425" lIns="91425" spcFirstLastPara="1" rIns="91425" wrap="square" tIns="91425">
            <a:normAutofit/>
          </a:bodyPr>
          <a:lstStyle/>
          <a:p>
            <a:pPr indent="-355600" lvl="0" marL="457200" rtl="0" algn="l">
              <a:lnSpc>
                <a:spcPct val="200000"/>
              </a:lnSpc>
              <a:spcBef>
                <a:spcPts val="0"/>
              </a:spcBef>
              <a:spcAft>
                <a:spcPts val="0"/>
              </a:spcAft>
              <a:buSzPts val="2000"/>
              <a:buFont typeface="Arial"/>
              <a:buChar char="●"/>
            </a:pPr>
            <a:r>
              <a:rPr b="1" lang="en" sz="2000">
                <a:latin typeface="Arial"/>
                <a:ea typeface="Arial"/>
                <a:cs typeface="Arial"/>
                <a:sym typeface="Arial"/>
              </a:rPr>
              <a:t>exit</a:t>
            </a:r>
            <a:r>
              <a:rPr lang="en" sz="2000">
                <a:latin typeface="Arial"/>
                <a:ea typeface="Arial"/>
                <a:cs typeface="Arial"/>
                <a:sym typeface="Arial"/>
              </a:rPr>
              <a:t> – terminate a process 💀 </a:t>
            </a:r>
            <a:endParaRPr sz="2800">
              <a:latin typeface="Arial"/>
              <a:ea typeface="Arial"/>
              <a:cs typeface="Arial"/>
              <a:sym typeface="Arial"/>
            </a:endParaRPr>
          </a:p>
          <a:p>
            <a:pPr indent="-355600" lvl="0" marL="457200" rtl="0" algn="l">
              <a:lnSpc>
                <a:spcPct val="200000"/>
              </a:lnSpc>
              <a:spcBef>
                <a:spcPts val="0"/>
              </a:spcBef>
              <a:spcAft>
                <a:spcPts val="0"/>
              </a:spcAft>
              <a:buSzPts val="2000"/>
              <a:buFont typeface="Arial"/>
              <a:buChar char="●"/>
            </a:pPr>
            <a:r>
              <a:rPr b="1" lang="en" sz="2000">
                <a:latin typeface="Arial"/>
                <a:ea typeface="Arial"/>
                <a:cs typeface="Arial"/>
                <a:sym typeface="Arial"/>
              </a:rPr>
              <a:t>fork</a:t>
            </a:r>
            <a:r>
              <a:rPr lang="en" sz="2000">
                <a:latin typeface="Arial"/>
                <a:ea typeface="Arial"/>
                <a:cs typeface="Arial"/>
                <a:sym typeface="Arial"/>
              </a:rPr>
              <a:t> – copy the current process 👤 → 👤</a:t>
            </a:r>
            <a:endParaRPr sz="2000">
              <a:latin typeface="Arial"/>
              <a:ea typeface="Arial"/>
              <a:cs typeface="Arial"/>
              <a:sym typeface="Arial"/>
            </a:endParaRPr>
          </a:p>
          <a:p>
            <a:pPr indent="-355600" lvl="0" marL="457200" rtl="0" algn="l">
              <a:lnSpc>
                <a:spcPct val="200000"/>
              </a:lnSpc>
              <a:spcBef>
                <a:spcPts val="0"/>
              </a:spcBef>
              <a:spcAft>
                <a:spcPts val="0"/>
              </a:spcAft>
              <a:buSzPts val="2000"/>
              <a:buFont typeface="Arial"/>
              <a:buChar char="●"/>
            </a:pPr>
            <a:r>
              <a:rPr b="1" lang="en" sz="2000">
                <a:latin typeface="Arial"/>
                <a:ea typeface="Arial"/>
                <a:cs typeface="Arial"/>
                <a:sym typeface="Arial"/>
              </a:rPr>
              <a:t>exec</a:t>
            </a:r>
            <a:r>
              <a:rPr lang="en" sz="2000">
                <a:latin typeface="Arial"/>
                <a:ea typeface="Arial"/>
                <a:cs typeface="Arial"/>
                <a:sym typeface="Arial"/>
              </a:rPr>
              <a:t> – change the program being run by the current process </a:t>
            </a:r>
            <a:endParaRPr sz="2000">
              <a:latin typeface="Arial"/>
              <a:ea typeface="Arial"/>
              <a:cs typeface="Arial"/>
              <a:sym typeface="Arial"/>
            </a:endParaRPr>
          </a:p>
          <a:p>
            <a:pPr indent="-355600" lvl="0" marL="457200" rtl="0" algn="l">
              <a:lnSpc>
                <a:spcPct val="200000"/>
              </a:lnSpc>
              <a:spcBef>
                <a:spcPts val="0"/>
              </a:spcBef>
              <a:spcAft>
                <a:spcPts val="0"/>
              </a:spcAft>
              <a:buSzPts val="2000"/>
              <a:buFont typeface="Arial"/>
              <a:buChar char="●"/>
            </a:pPr>
            <a:r>
              <a:rPr b="1" lang="en" sz="2000">
                <a:latin typeface="Arial"/>
                <a:ea typeface="Arial"/>
                <a:cs typeface="Arial"/>
                <a:sym typeface="Arial"/>
              </a:rPr>
              <a:t>wait</a:t>
            </a:r>
            <a:r>
              <a:rPr lang="en" sz="2000">
                <a:latin typeface="Arial"/>
                <a:ea typeface="Arial"/>
                <a:cs typeface="Arial"/>
                <a:sym typeface="Arial"/>
              </a:rPr>
              <a:t> – wait for a process to finish 😴</a:t>
            </a:r>
            <a:endParaRPr sz="2000">
              <a:latin typeface="Arial"/>
              <a:ea typeface="Arial"/>
              <a:cs typeface="Arial"/>
              <a:sym typeface="Arial"/>
            </a:endParaRPr>
          </a:p>
          <a:p>
            <a:pPr indent="-355600" lvl="0" marL="457200" rtl="0" algn="l">
              <a:lnSpc>
                <a:spcPct val="200000"/>
              </a:lnSpc>
              <a:spcBef>
                <a:spcPts val="0"/>
              </a:spcBef>
              <a:spcAft>
                <a:spcPts val="0"/>
              </a:spcAft>
              <a:buSzPts val="2000"/>
              <a:buFont typeface="Arial"/>
              <a:buChar char="●"/>
            </a:pPr>
            <a:r>
              <a:rPr b="1" lang="en" sz="2000">
                <a:latin typeface="Arial"/>
                <a:ea typeface="Arial"/>
                <a:cs typeface="Arial"/>
                <a:sym typeface="Arial"/>
              </a:rPr>
              <a:t>kill</a:t>
            </a:r>
            <a:r>
              <a:rPr lang="en" sz="2000">
                <a:latin typeface="Arial"/>
                <a:ea typeface="Arial"/>
                <a:cs typeface="Arial"/>
                <a:sym typeface="Arial"/>
              </a:rPr>
              <a:t> – send a signal (interrupt-like notification) to another process </a:t>
            </a:r>
            <a:endParaRPr sz="2000">
              <a:latin typeface="Arial"/>
              <a:ea typeface="Arial"/>
              <a:cs typeface="Arial"/>
              <a:sym typeface="Arial"/>
            </a:endParaRPr>
          </a:p>
          <a:p>
            <a:pPr indent="-355600" lvl="0" marL="457200" rtl="0" algn="l">
              <a:lnSpc>
                <a:spcPct val="200000"/>
              </a:lnSpc>
              <a:spcBef>
                <a:spcPts val="0"/>
              </a:spcBef>
              <a:spcAft>
                <a:spcPts val="0"/>
              </a:spcAft>
              <a:buSzPts val="2000"/>
              <a:buFont typeface="Arial"/>
              <a:buChar char="●"/>
            </a:pPr>
            <a:r>
              <a:rPr b="1" lang="en" sz="2000">
                <a:latin typeface="Arial"/>
                <a:ea typeface="Arial"/>
                <a:cs typeface="Arial"/>
                <a:sym typeface="Arial"/>
              </a:rPr>
              <a:t>sigaction</a:t>
            </a:r>
            <a:r>
              <a:rPr lang="en" sz="2000">
                <a:latin typeface="Arial"/>
                <a:ea typeface="Arial"/>
                <a:cs typeface="Arial"/>
                <a:sym typeface="Arial"/>
              </a:rPr>
              <a:t> – set handlers for signals </a:t>
            </a:r>
            <a:endParaRPr sz="2000">
              <a:latin typeface="Arial"/>
              <a:ea typeface="Arial"/>
              <a:cs typeface="Arial"/>
              <a:sym typeface="Arial"/>
            </a:endParaRPr>
          </a:p>
        </p:txBody>
      </p:sp>
      <p:sp>
        <p:nvSpPr>
          <p:cNvPr id="201" name="Google Shape;201;p23"/>
          <p:cNvSpPr txBox="1"/>
          <p:nvPr/>
        </p:nvSpPr>
        <p:spPr>
          <a:xfrm>
            <a:off x="1058400" y="5777650"/>
            <a:ext cx="7027200" cy="5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Not an exhaustive list, but some of the more common ones</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idx="1" type="body"/>
          </p:nvPr>
        </p:nvSpPr>
        <p:spPr>
          <a:xfrm>
            <a:off x="516600" y="1523975"/>
            <a:ext cx="8110800" cy="47802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Font typeface="Arial"/>
              <a:buChar char="●"/>
            </a:pPr>
            <a:r>
              <a:rPr lang="en" sz="2000">
                <a:latin typeface="Arial"/>
                <a:ea typeface="Arial"/>
                <a:cs typeface="Arial"/>
                <a:sym typeface="Arial"/>
              </a:rPr>
              <a:t>Creates a new child process, a copy of the original parent process</a:t>
            </a:r>
            <a:endParaRPr sz="2000">
              <a:latin typeface="Arial"/>
              <a:ea typeface="Arial"/>
              <a:cs typeface="Arial"/>
              <a:sym typeface="Arial"/>
            </a:endParaRPr>
          </a:p>
          <a:p>
            <a:pPr indent="-355600" lvl="1" marL="914400" rtl="0" algn="l">
              <a:lnSpc>
                <a:spcPct val="150000"/>
              </a:lnSpc>
              <a:spcBef>
                <a:spcPts val="0"/>
              </a:spcBef>
              <a:spcAft>
                <a:spcPts val="0"/>
              </a:spcAft>
              <a:buSzPts val="2000"/>
              <a:buFont typeface="Arial"/>
              <a:buChar char="○"/>
            </a:pPr>
            <a:r>
              <a:rPr lang="en" sz="2000">
                <a:latin typeface="Arial"/>
                <a:ea typeface="Arial"/>
                <a:cs typeface="Arial"/>
                <a:sym typeface="Arial"/>
              </a:rPr>
              <a:t>Allocate a new PCB for the new process with duplicated memory context </a:t>
            </a:r>
            <a:endParaRPr sz="2000">
              <a:latin typeface="Arial"/>
              <a:ea typeface="Arial"/>
              <a:cs typeface="Arial"/>
              <a:sym typeface="Arial"/>
            </a:endParaRPr>
          </a:p>
          <a:p>
            <a:pPr indent="-355600" lvl="0" marL="457200" rtl="0" algn="l">
              <a:lnSpc>
                <a:spcPct val="150000"/>
              </a:lnSpc>
              <a:spcBef>
                <a:spcPts val="0"/>
              </a:spcBef>
              <a:spcAft>
                <a:spcPts val="0"/>
              </a:spcAft>
              <a:buSzPts val="2000"/>
              <a:buFont typeface="Arial"/>
              <a:buChar char="●"/>
            </a:pPr>
            <a:r>
              <a:rPr lang="en" sz="2000">
                <a:latin typeface="Arial"/>
                <a:ea typeface="Arial"/>
                <a:cs typeface="Arial"/>
                <a:sym typeface="Arial"/>
              </a:rPr>
              <a:t>Makes complete copy of process state:</a:t>
            </a:r>
            <a:endParaRPr sz="2000">
              <a:latin typeface="Arial"/>
              <a:ea typeface="Arial"/>
              <a:cs typeface="Arial"/>
              <a:sym typeface="Arial"/>
            </a:endParaRPr>
          </a:p>
          <a:p>
            <a:pPr indent="-355600" lvl="1" marL="914400" rtl="0" algn="l">
              <a:lnSpc>
                <a:spcPct val="150000"/>
              </a:lnSpc>
              <a:spcBef>
                <a:spcPts val="0"/>
              </a:spcBef>
              <a:spcAft>
                <a:spcPts val="0"/>
              </a:spcAft>
              <a:buSzPts val="2000"/>
              <a:buFont typeface="Arial"/>
              <a:buChar char="○"/>
            </a:pPr>
            <a:r>
              <a:rPr lang="en" sz="2000">
                <a:latin typeface="Arial"/>
                <a:ea typeface="Arial"/>
                <a:cs typeface="Arial"/>
                <a:sym typeface="Arial"/>
              </a:rPr>
              <a:t>Address Space, Code/Data Segments, Registers, Stack, </a:t>
            </a:r>
            <a:r>
              <a:rPr lang="en" sz="2000">
                <a:latin typeface="Arial"/>
                <a:ea typeface="Arial"/>
                <a:cs typeface="Arial"/>
                <a:sym typeface="Arial"/>
              </a:rPr>
              <a:t>Open Files, </a:t>
            </a:r>
            <a:r>
              <a:rPr lang="en" sz="2000">
                <a:latin typeface="Arial"/>
                <a:ea typeface="Arial"/>
                <a:cs typeface="Arial"/>
                <a:sym typeface="Arial"/>
              </a:rPr>
              <a:t>Pointers to Files/IO </a:t>
            </a:r>
            <a:endParaRPr sz="2000">
              <a:latin typeface="Arial"/>
              <a:ea typeface="Arial"/>
              <a:cs typeface="Arial"/>
              <a:sym typeface="Arial"/>
            </a:endParaRPr>
          </a:p>
          <a:p>
            <a:pPr indent="-355600" lvl="1" marL="914400" rtl="0" algn="l">
              <a:lnSpc>
                <a:spcPct val="150000"/>
              </a:lnSpc>
              <a:spcBef>
                <a:spcPts val="0"/>
              </a:spcBef>
              <a:spcAft>
                <a:spcPts val="0"/>
              </a:spcAft>
              <a:buSzPts val="2000"/>
              <a:buFont typeface="Arial"/>
              <a:buChar char="○"/>
            </a:pPr>
            <a:r>
              <a:rPr lang="en" sz="2000">
                <a:latin typeface="Arial"/>
                <a:ea typeface="Arial"/>
                <a:cs typeface="Arial"/>
                <a:sym typeface="Arial"/>
              </a:rPr>
              <a:t>Uses </a:t>
            </a:r>
            <a:r>
              <a:rPr b="1" lang="en" sz="2000">
                <a:latin typeface="Arial"/>
                <a:ea typeface="Arial"/>
                <a:cs typeface="Arial"/>
                <a:sym typeface="Arial"/>
              </a:rPr>
              <a:t>copy-on-write</a:t>
            </a:r>
            <a:r>
              <a:rPr lang="en" sz="2000">
                <a:latin typeface="Arial"/>
                <a:ea typeface="Arial"/>
                <a:cs typeface="Arial"/>
                <a:sym typeface="Arial"/>
              </a:rPr>
              <a:t> to make duplication more efficient</a:t>
            </a:r>
            <a:endParaRPr sz="2000">
              <a:latin typeface="Arial"/>
              <a:ea typeface="Arial"/>
              <a:cs typeface="Arial"/>
              <a:sym typeface="Arial"/>
            </a:endParaRPr>
          </a:p>
          <a:p>
            <a:pPr indent="-355600" lvl="0" marL="457200" rtl="0" algn="l">
              <a:lnSpc>
                <a:spcPct val="150000"/>
              </a:lnSpc>
              <a:spcBef>
                <a:spcPts val="0"/>
              </a:spcBef>
              <a:spcAft>
                <a:spcPts val="0"/>
              </a:spcAft>
              <a:buSzPts val="2000"/>
              <a:buFont typeface="Arial"/>
              <a:buChar char="●"/>
            </a:pPr>
            <a:r>
              <a:rPr lang="en" sz="2000">
                <a:latin typeface="Arial"/>
                <a:ea typeface="Arial"/>
                <a:cs typeface="Arial"/>
                <a:sym typeface="Arial"/>
              </a:rPr>
              <a:t>Allocates new PID and saves the same EIP as the parent process</a:t>
            </a:r>
            <a:endParaRPr sz="2000">
              <a:latin typeface="Arial"/>
              <a:ea typeface="Arial"/>
              <a:cs typeface="Arial"/>
              <a:sym typeface="Arial"/>
            </a:endParaRPr>
          </a:p>
          <a:p>
            <a:pPr indent="-355600" lvl="0" marL="457200" rtl="0" algn="l">
              <a:lnSpc>
                <a:spcPct val="150000"/>
              </a:lnSpc>
              <a:spcBef>
                <a:spcPts val="0"/>
              </a:spcBef>
              <a:spcAft>
                <a:spcPts val="0"/>
              </a:spcAft>
              <a:buSzPts val="2000"/>
              <a:buFont typeface="Arial"/>
              <a:buChar char="●"/>
            </a:pPr>
            <a:r>
              <a:rPr lang="en" sz="2000">
                <a:latin typeface="Arial"/>
                <a:ea typeface="Arial"/>
                <a:cs typeface="Arial"/>
                <a:sym typeface="Arial"/>
              </a:rPr>
              <a:t>OS can schedule either child or parent process </a:t>
            </a:r>
            <a:endParaRPr sz="2000">
              <a:latin typeface="Arial"/>
              <a:ea typeface="Arial"/>
              <a:cs typeface="Arial"/>
              <a:sym typeface="Arial"/>
            </a:endParaRPr>
          </a:p>
          <a:p>
            <a:pPr indent="-355600" lvl="0" marL="457200" rtl="0" algn="l">
              <a:lnSpc>
                <a:spcPct val="150000"/>
              </a:lnSpc>
              <a:spcBef>
                <a:spcPts val="0"/>
              </a:spcBef>
              <a:spcAft>
                <a:spcPts val="0"/>
              </a:spcAft>
              <a:buSzPts val="2000"/>
              <a:buFont typeface="Arial"/>
              <a:buChar char="●"/>
            </a:pPr>
            <a:r>
              <a:rPr lang="en" sz="2000">
                <a:latin typeface="Arial"/>
                <a:ea typeface="Arial"/>
                <a:cs typeface="Arial"/>
                <a:sym typeface="Arial"/>
              </a:rPr>
              <a:t>To distinguish, returns 0 for child and &gt; 0 for parent</a:t>
            </a:r>
            <a:endParaRPr sz="2000">
              <a:latin typeface="Arial"/>
              <a:ea typeface="Arial"/>
              <a:cs typeface="Arial"/>
              <a:sym typeface="Arial"/>
            </a:endParaRPr>
          </a:p>
        </p:txBody>
      </p:sp>
      <p:sp>
        <p:nvSpPr>
          <p:cNvPr id="207" name="Google Shape;207;p24"/>
          <p:cNvSpPr txBox="1"/>
          <p:nvPr>
            <p:ph type="title"/>
          </p:nvPr>
        </p:nvSpPr>
        <p:spPr>
          <a:xfrm>
            <a:off x="4215863" y="459100"/>
            <a:ext cx="1604100" cy="7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latin typeface="Arial"/>
                <a:ea typeface="Arial"/>
                <a:cs typeface="Arial"/>
                <a:sym typeface="Arial"/>
              </a:rPr>
              <a:t>fork()</a:t>
            </a:r>
            <a:endParaRPr sz="4000">
              <a:latin typeface="Arial"/>
              <a:ea typeface="Arial"/>
              <a:cs typeface="Arial"/>
              <a:sym typeface="Arial"/>
            </a:endParaRPr>
          </a:p>
        </p:txBody>
      </p:sp>
      <p:pic>
        <p:nvPicPr>
          <p:cNvPr id="208" name="Google Shape;208;p24"/>
          <p:cNvPicPr preferRelativeResize="0"/>
          <p:nvPr/>
        </p:nvPicPr>
        <p:blipFill>
          <a:blip r:embed="rId3">
            <a:alphaModFix/>
          </a:blip>
          <a:stretch>
            <a:fillRect/>
          </a:stretch>
        </p:blipFill>
        <p:spPr>
          <a:xfrm>
            <a:off x="3324038" y="378938"/>
            <a:ext cx="824975" cy="891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idx="1" type="body"/>
          </p:nvPr>
        </p:nvSpPr>
        <p:spPr>
          <a:xfrm>
            <a:off x="516600" y="1523975"/>
            <a:ext cx="8110800" cy="47802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Arial"/>
              <a:buChar char="●"/>
            </a:pPr>
            <a:r>
              <a:rPr lang="en" sz="2000">
                <a:latin typeface="Arial"/>
                <a:ea typeface="Arial"/>
                <a:cs typeface="Arial"/>
                <a:sym typeface="Arial"/>
              </a:rPr>
              <a:t>i</a:t>
            </a:r>
            <a:r>
              <a:rPr lang="en" sz="2000">
                <a:latin typeface="Arial"/>
                <a:ea typeface="Arial"/>
                <a:cs typeface="Arial"/>
                <a:sym typeface="Arial"/>
              </a:rPr>
              <a:t>nt void main() {</a:t>
            </a:r>
            <a:br>
              <a:rPr lang="en" sz="2000">
                <a:latin typeface="Arial"/>
                <a:ea typeface="Arial"/>
                <a:cs typeface="Arial"/>
                <a:sym typeface="Arial"/>
              </a:rPr>
            </a:br>
            <a:r>
              <a:rPr lang="en" sz="2000">
                <a:latin typeface="Arial"/>
                <a:ea typeface="Arial"/>
                <a:cs typeface="Arial"/>
                <a:sym typeface="Arial"/>
              </a:rPr>
              <a:t>	</a:t>
            </a:r>
            <a:r>
              <a:rPr lang="en" sz="2000">
                <a:latin typeface="Arial"/>
                <a:ea typeface="Arial"/>
                <a:cs typeface="Arial"/>
                <a:sym typeface="Arial"/>
              </a:rPr>
              <a:t>i</a:t>
            </a:r>
            <a:r>
              <a:rPr lang="en" sz="2000">
                <a:latin typeface="Arial"/>
                <a:ea typeface="Arial"/>
                <a:cs typeface="Arial"/>
                <a:sym typeface="Arial"/>
              </a:rPr>
              <a:t>nt data = 3;</a:t>
            </a:r>
            <a:br>
              <a:rPr lang="en" sz="2000">
                <a:latin typeface="Arial"/>
                <a:ea typeface="Arial"/>
                <a:cs typeface="Arial"/>
                <a:sym typeface="Arial"/>
              </a:rPr>
            </a:br>
            <a:r>
              <a:rPr lang="en" sz="2000">
                <a:latin typeface="Arial"/>
                <a:ea typeface="Arial"/>
                <a:cs typeface="Arial"/>
                <a:sym typeface="Arial"/>
              </a:rPr>
              <a:t>	</a:t>
            </a:r>
            <a:r>
              <a:rPr lang="en" sz="2000">
                <a:latin typeface="Arial"/>
                <a:ea typeface="Arial"/>
                <a:cs typeface="Arial"/>
                <a:sym typeface="Arial"/>
              </a:rPr>
              <a:t>i</a:t>
            </a:r>
            <a:r>
              <a:rPr lang="en" sz="2000">
                <a:latin typeface="Arial"/>
                <a:ea typeface="Arial"/>
                <a:cs typeface="Arial"/>
                <a:sym typeface="Arial"/>
              </a:rPr>
              <a:t>nt success = fork();</a:t>
            </a:r>
            <a:br>
              <a:rPr lang="en" sz="2000">
                <a:latin typeface="Arial"/>
                <a:ea typeface="Arial"/>
                <a:cs typeface="Arial"/>
                <a:sym typeface="Arial"/>
              </a:rPr>
            </a:br>
            <a:r>
              <a:rPr lang="en" sz="2000">
                <a:latin typeface="Arial"/>
                <a:ea typeface="Arial"/>
                <a:cs typeface="Arial"/>
                <a:sym typeface="Arial"/>
              </a:rPr>
              <a:t>	</a:t>
            </a:r>
            <a:r>
              <a:rPr lang="en" sz="2000">
                <a:latin typeface="Arial"/>
                <a:ea typeface="Arial"/>
                <a:cs typeface="Arial"/>
                <a:sym typeface="Arial"/>
              </a:rPr>
              <a:t>i</a:t>
            </a:r>
            <a:r>
              <a:rPr lang="en" sz="2000">
                <a:latin typeface="Arial"/>
                <a:ea typeface="Arial"/>
                <a:cs typeface="Arial"/>
                <a:sym typeface="Arial"/>
              </a:rPr>
              <a:t>f (success == -1) {</a:t>
            </a:r>
            <a:br>
              <a:rPr lang="en" sz="2000">
                <a:latin typeface="Arial"/>
                <a:ea typeface="Arial"/>
                <a:cs typeface="Arial"/>
                <a:sym typeface="Arial"/>
              </a:rPr>
            </a:br>
            <a:r>
              <a:rPr lang="en" sz="2000">
                <a:latin typeface="Arial"/>
                <a:ea typeface="Arial"/>
                <a:cs typeface="Arial"/>
                <a:sym typeface="Arial"/>
              </a:rPr>
              <a:t>		</a:t>
            </a:r>
            <a:r>
              <a:rPr lang="en" sz="2000">
                <a:latin typeface="Arial"/>
                <a:ea typeface="Arial"/>
                <a:cs typeface="Arial"/>
                <a:sym typeface="Arial"/>
              </a:rPr>
              <a:t>r</a:t>
            </a:r>
            <a:r>
              <a:rPr lang="en" sz="2000">
                <a:latin typeface="Arial"/>
                <a:ea typeface="Arial"/>
                <a:cs typeface="Arial"/>
                <a:sym typeface="Arial"/>
              </a:rPr>
              <a:t>eturn 1;</a:t>
            </a:r>
            <a:br>
              <a:rPr lang="en" sz="2000">
                <a:latin typeface="Arial"/>
                <a:ea typeface="Arial"/>
                <a:cs typeface="Arial"/>
                <a:sym typeface="Arial"/>
              </a:rPr>
            </a:br>
            <a:r>
              <a:rPr lang="en" sz="2000">
                <a:latin typeface="Arial"/>
                <a:ea typeface="Arial"/>
                <a:cs typeface="Arial"/>
                <a:sym typeface="Arial"/>
              </a:rPr>
              <a:t>	} else if (success == 0) {</a:t>
            </a:r>
            <a:br>
              <a:rPr lang="en" sz="2000">
                <a:latin typeface="Arial"/>
                <a:ea typeface="Arial"/>
                <a:cs typeface="Arial"/>
                <a:sym typeface="Arial"/>
              </a:rPr>
            </a:br>
            <a:r>
              <a:rPr lang="en" sz="2000">
                <a:latin typeface="Arial"/>
                <a:ea typeface="Arial"/>
                <a:cs typeface="Arial"/>
                <a:sym typeface="Arial"/>
              </a:rPr>
              <a:t>		// Execute child logic</a:t>
            </a:r>
            <a:br>
              <a:rPr lang="en" sz="2000">
                <a:latin typeface="Arial"/>
                <a:ea typeface="Arial"/>
                <a:cs typeface="Arial"/>
                <a:sym typeface="Arial"/>
              </a:rPr>
            </a:br>
            <a:r>
              <a:rPr lang="en" sz="2000">
                <a:latin typeface="Arial"/>
                <a:ea typeface="Arial"/>
                <a:cs typeface="Arial"/>
                <a:sym typeface="Arial"/>
              </a:rPr>
              <a:t>	} else {</a:t>
            </a:r>
            <a:br>
              <a:rPr lang="en" sz="2000">
                <a:latin typeface="Arial"/>
                <a:ea typeface="Arial"/>
                <a:cs typeface="Arial"/>
                <a:sym typeface="Arial"/>
              </a:rPr>
            </a:br>
            <a:r>
              <a:rPr lang="en" sz="2000">
                <a:latin typeface="Arial"/>
                <a:ea typeface="Arial"/>
                <a:cs typeface="Arial"/>
                <a:sym typeface="Arial"/>
              </a:rPr>
              <a:t>		</a:t>
            </a:r>
            <a:r>
              <a:rPr lang="en" sz="2000">
                <a:latin typeface="Arial"/>
                <a:ea typeface="Arial"/>
                <a:cs typeface="Arial"/>
                <a:sym typeface="Arial"/>
              </a:rPr>
              <a:t>i</a:t>
            </a:r>
            <a:r>
              <a:rPr lang="en" sz="2000">
                <a:latin typeface="Arial"/>
                <a:ea typeface="Arial"/>
                <a:cs typeface="Arial"/>
                <a:sym typeface="Arial"/>
              </a:rPr>
              <a:t>nt child_pid = success;     // pid &gt; 0</a:t>
            </a:r>
            <a:br>
              <a:rPr lang="en" sz="2000">
                <a:latin typeface="Arial"/>
                <a:ea typeface="Arial"/>
                <a:cs typeface="Arial"/>
                <a:sym typeface="Arial"/>
              </a:rPr>
            </a:br>
            <a:r>
              <a:rPr lang="en" sz="2000">
                <a:latin typeface="Arial"/>
                <a:ea typeface="Arial"/>
                <a:cs typeface="Arial"/>
                <a:sym typeface="Arial"/>
              </a:rPr>
              <a:t>		// Execute parent logic</a:t>
            </a:r>
            <a:br>
              <a:rPr lang="en" sz="2000">
                <a:latin typeface="Arial"/>
                <a:ea typeface="Arial"/>
                <a:cs typeface="Arial"/>
                <a:sym typeface="Arial"/>
              </a:rPr>
            </a:br>
            <a:r>
              <a:rPr lang="en" sz="2000">
                <a:latin typeface="Arial"/>
                <a:ea typeface="Arial"/>
                <a:cs typeface="Arial"/>
                <a:sym typeface="Arial"/>
              </a:rPr>
              <a:t>	}</a:t>
            </a:r>
            <a:br>
              <a:rPr lang="en" sz="2000">
                <a:latin typeface="Arial"/>
                <a:ea typeface="Arial"/>
                <a:cs typeface="Arial"/>
                <a:sym typeface="Arial"/>
              </a:rPr>
            </a:br>
            <a:r>
              <a:rPr lang="en" sz="2000">
                <a:latin typeface="Arial"/>
                <a:ea typeface="Arial"/>
                <a:cs typeface="Arial"/>
                <a:sym typeface="Arial"/>
              </a:rPr>
              <a:t>	return 0;</a:t>
            </a:r>
            <a:br>
              <a:rPr lang="en" sz="2000">
                <a:latin typeface="Arial"/>
                <a:ea typeface="Arial"/>
                <a:cs typeface="Arial"/>
                <a:sym typeface="Arial"/>
              </a:rPr>
            </a:br>
            <a:r>
              <a:rPr lang="en" sz="2000">
                <a:latin typeface="Arial"/>
                <a:ea typeface="Arial"/>
                <a:cs typeface="Arial"/>
                <a:sym typeface="Arial"/>
              </a:rPr>
              <a:t>}</a:t>
            </a:r>
            <a:endParaRPr sz="2000">
              <a:latin typeface="Arial"/>
              <a:ea typeface="Arial"/>
              <a:cs typeface="Arial"/>
              <a:sym typeface="Arial"/>
            </a:endParaRPr>
          </a:p>
        </p:txBody>
      </p:sp>
      <p:sp>
        <p:nvSpPr>
          <p:cNvPr id="214" name="Google Shape;214;p25"/>
          <p:cNvSpPr txBox="1"/>
          <p:nvPr>
            <p:ph type="title"/>
          </p:nvPr>
        </p:nvSpPr>
        <p:spPr>
          <a:xfrm>
            <a:off x="4215884" y="459100"/>
            <a:ext cx="2736900" cy="7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latin typeface="Arial"/>
                <a:ea typeface="Arial"/>
                <a:cs typeface="Arial"/>
                <a:sym typeface="Arial"/>
              </a:rPr>
              <a:t>fork() ex.</a:t>
            </a:r>
            <a:endParaRPr sz="4000">
              <a:latin typeface="Arial"/>
              <a:ea typeface="Arial"/>
              <a:cs typeface="Arial"/>
              <a:sym typeface="Arial"/>
            </a:endParaRPr>
          </a:p>
        </p:txBody>
      </p:sp>
      <p:pic>
        <p:nvPicPr>
          <p:cNvPr id="215" name="Google Shape;215;p25"/>
          <p:cNvPicPr preferRelativeResize="0"/>
          <p:nvPr/>
        </p:nvPicPr>
        <p:blipFill>
          <a:blip r:embed="rId3">
            <a:alphaModFix/>
          </a:blip>
          <a:stretch>
            <a:fillRect/>
          </a:stretch>
        </p:blipFill>
        <p:spPr>
          <a:xfrm>
            <a:off x="3324038" y="378938"/>
            <a:ext cx="824975" cy="891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3408952" y="459100"/>
            <a:ext cx="1849500" cy="83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000">
                <a:latin typeface="Arial"/>
                <a:ea typeface="Arial"/>
                <a:cs typeface="Arial"/>
                <a:sym typeface="Arial"/>
              </a:rPr>
              <a:t>exec</a:t>
            </a:r>
            <a:r>
              <a:rPr lang="en" sz="4000">
                <a:latin typeface="Arial"/>
                <a:ea typeface="Arial"/>
                <a:cs typeface="Arial"/>
                <a:sym typeface="Arial"/>
              </a:rPr>
              <a:t>()</a:t>
            </a:r>
            <a:endParaRPr sz="4000">
              <a:latin typeface="Arial"/>
              <a:ea typeface="Arial"/>
              <a:cs typeface="Arial"/>
              <a:sym typeface="Arial"/>
            </a:endParaRPr>
          </a:p>
        </p:txBody>
      </p:sp>
      <p:sp>
        <p:nvSpPr>
          <p:cNvPr id="221" name="Google Shape;221;p26"/>
          <p:cNvSpPr txBox="1"/>
          <p:nvPr>
            <p:ph idx="1" type="body"/>
          </p:nvPr>
        </p:nvSpPr>
        <p:spPr>
          <a:xfrm>
            <a:off x="516600" y="1390275"/>
            <a:ext cx="8110800" cy="51201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Font typeface="Arial"/>
              <a:buChar char="●"/>
            </a:pPr>
            <a:r>
              <a:rPr lang="en" sz="2000">
                <a:latin typeface="Arial"/>
                <a:ea typeface="Arial"/>
                <a:cs typeface="Arial"/>
                <a:sym typeface="Arial"/>
              </a:rPr>
              <a:t>Call to Unix exec() replaces running program! </a:t>
            </a:r>
            <a:endParaRPr sz="2000">
              <a:latin typeface="Arial"/>
              <a:ea typeface="Arial"/>
              <a:cs typeface="Arial"/>
              <a:sym typeface="Arial"/>
            </a:endParaRPr>
          </a:p>
          <a:p>
            <a:pPr indent="-355600" lvl="0" marL="457200" rtl="0" algn="l">
              <a:lnSpc>
                <a:spcPct val="150000"/>
              </a:lnSpc>
              <a:spcBef>
                <a:spcPts val="0"/>
              </a:spcBef>
              <a:spcAft>
                <a:spcPts val="0"/>
              </a:spcAft>
              <a:buSzPts val="2000"/>
              <a:buFont typeface="Arial"/>
              <a:buChar char="●"/>
            </a:pPr>
            <a:r>
              <a:rPr lang="en" sz="2000">
                <a:latin typeface="Arial"/>
                <a:ea typeface="Arial"/>
                <a:cs typeface="Arial"/>
                <a:sym typeface="Arial"/>
              </a:rPr>
              <a:t>exec() System Call handler will: </a:t>
            </a:r>
            <a:endParaRPr sz="2000">
              <a:latin typeface="Arial"/>
              <a:ea typeface="Arial"/>
              <a:cs typeface="Arial"/>
              <a:sym typeface="Arial"/>
            </a:endParaRPr>
          </a:p>
          <a:p>
            <a:pPr indent="-355600" lvl="0" marL="914400" rtl="0" algn="l">
              <a:lnSpc>
                <a:spcPct val="150000"/>
              </a:lnSpc>
              <a:spcBef>
                <a:spcPts val="0"/>
              </a:spcBef>
              <a:spcAft>
                <a:spcPts val="0"/>
              </a:spcAft>
              <a:buSzPts val="2000"/>
              <a:buFont typeface="Arial"/>
              <a:buAutoNum type="arabicParenR"/>
            </a:pPr>
            <a:r>
              <a:rPr lang="en" sz="2000">
                <a:latin typeface="Arial"/>
                <a:ea typeface="Arial"/>
                <a:cs typeface="Arial"/>
                <a:sym typeface="Arial"/>
              </a:rPr>
              <a:t>Replace the code and data segment </a:t>
            </a:r>
            <a:endParaRPr sz="2000">
              <a:latin typeface="Arial"/>
              <a:ea typeface="Arial"/>
              <a:cs typeface="Arial"/>
              <a:sym typeface="Arial"/>
            </a:endParaRPr>
          </a:p>
          <a:p>
            <a:pPr indent="-355600" lvl="0" marL="914400" rtl="0" algn="l">
              <a:lnSpc>
                <a:spcPct val="150000"/>
              </a:lnSpc>
              <a:spcBef>
                <a:spcPts val="0"/>
              </a:spcBef>
              <a:spcAft>
                <a:spcPts val="0"/>
              </a:spcAft>
              <a:buSzPts val="2000"/>
              <a:buFont typeface="Arial"/>
              <a:buAutoNum type="arabicParenR"/>
            </a:pPr>
            <a:r>
              <a:rPr lang="en" sz="2000">
                <a:latin typeface="Arial"/>
                <a:ea typeface="Arial"/>
                <a:cs typeface="Arial"/>
                <a:sym typeface="Arial"/>
              </a:rPr>
              <a:t>Set EIP to point to start of new program/reinitialize SP and </a:t>
            </a:r>
            <a:r>
              <a:rPr lang="en" sz="2000">
                <a:latin typeface="Arial"/>
                <a:ea typeface="Arial"/>
                <a:cs typeface="Arial"/>
                <a:sym typeface="Arial"/>
              </a:rPr>
              <a:t>FP</a:t>
            </a:r>
            <a:endParaRPr sz="2000">
              <a:latin typeface="Arial"/>
              <a:ea typeface="Arial"/>
              <a:cs typeface="Arial"/>
              <a:sym typeface="Arial"/>
            </a:endParaRPr>
          </a:p>
          <a:p>
            <a:pPr indent="-355600" lvl="0" marL="914400" rtl="0" algn="l">
              <a:lnSpc>
                <a:spcPct val="150000"/>
              </a:lnSpc>
              <a:spcBef>
                <a:spcPts val="0"/>
              </a:spcBef>
              <a:spcAft>
                <a:spcPts val="0"/>
              </a:spcAft>
              <a:buSzPts val="2000"/>
              <a:buFont typeface="Arial"/>
              <a:buAutoNum type="arabicParenR"/>
            </a:pPr>
            <a:r>
              <a:rPr lang="en" sz="2000">
                <a:latin typeface="Arial"/>
                <a:ea typeface="Arial"/>
                <a:cs typeface="Arial"/>
                <a:sym typeface="Arial"/>
              </a:rPr>
              <a:t>Push arguments to program onto stack.</a:t>
            </a:r>
            <a:endParaRPr sz="20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3176100" y="427525"/>
            <a:ext cx="2791800" cy="87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latin typeface="Arial"/>
                <a:ea typeface="Arial"/>
                <a:cs typeface="Arial"/>
                <a:sym typeface="Arial"/>
              </a:rPr>
              <a:t>sigaction()</a:t>
            </a:r>
            <a:endParaRPr sz="4000">
              <a:latin typeface="Arial"/>
              <a:ea typeface="Arial"/>
              <a:cs typeface="Arial"/>
              <a:sym typeface="Arial"/>
            </a:endParaRPr>
          </a:p>
        </p:txBody>
      </p:sp>
      <p:sp>
        <p:nvSpPr>
          <p:cNvPr id="227" name="Google Shape;227;p27"/>
          <p:cNvSpPr txBox="1"/>
          <p:nvPr>
            <p:ph idx="1" type="body"/>
          </p:nvPr>
        </p:nvSpPr>
        <p:spPr>
          <a:xfrm>
            <a:off x="334200" y="1305325"/>
            <a:ext cx="8475600" cy="50178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Font typeface="Arial"/>
              <a:buChar char="●"/>
            </a:pPr>
            <a:r>
              <a:rPr lang="en" sz="2000">
                <a:latin typeface="Arial"/>
                <a:ea typeface="Arial"/>
                <a:cs typeface="Arial"/>
                <a:sym typeface="Arial"/>
              </a:rPr>
              <a:t>Signal: </a:t>
            </a:r>
            <a:r>
              <a:rPr lang="en" sz="2000">
                <a:latin typeface="Arial"/>
                <a:ea typeface="Arial"/>
                <a:cs typeface="Arial"/>
                <a:sym typeface="Arial"/>
              </a:rPr>
              <a:t>very short message that may be sent to a process or a group of processes. (ex. SIGKILL, SIGTSTOP, SIGCONT, … see HW 2)</a:t>
            </a:r>
            <a:endParaRPr sz="2000">
              <a:latin typeface="Arial"/>
              <a:ea typeface="Arial"/>
              <a:cs typeface="Arial"/>
              <a:sym typeface="Arial"/>
            </a:endParaRPr>
          </a:p>
          <a:p>
            <a:pPr indent="-355600" lvl="1" marL="914400" rtl="0" algn="l">
              <a:lnSpc>
                <a:spcPct val="150000"/>
              </a:lnSpc>
              <a:spcBef>
                <a:spcPts val="0"/>
              </a:spcBef>
              <a:spcAft>
                <a:spcPts val="0"/>
              </a:spcAft>
              <a:buSzPts val="2000"/>
              <a:buFont typeface="Arial"/>
              <a:buChar char="○"/>
            </a:pPr>
            <a:r>
              <a:rPr lang="en" sz="2000">
                <a:latin typeface="Arial"/>
                <a:ea typeface="Arial"/>
                <a:cs typeface="Arial"/>
                <a:sym typeface="Arial"/>
              </a:rPr>
              <a:t>Each process has unique ID (pid) and a shared group id (pgid)</a:t>
            </a:r>
            <a:endParaRPr sz="2000">
              <a:latin typeface="Arial"/>
              <a:ea typeface="Arial"/>
              <a:cs typeface="Arial"/>
              <a:sym typeface="Arial"/>
            </a:endParaRPr>
          </a:p>
          <a:p>
            <a:pPr indent="-355600" lvl="1" marL="914400" rtl="0" algn="l">
              <a:lnSpc>
                <a:spcPct val="150000"/>
              </a:lnSpc>
              <a:spcBef>
                <a:spcPts val="0"/>
              </a:spcBef>
              <a:spcAft>
                <a:spcPts val="0"/>
              </a:spcAft>
              <a:buSzPts val="2000"/>
              <a:buFont typeface="Arial"/>
              <a:buChar char="○"/>
            </a:pPr>
            <a:r>
              <a:rPr lang="en" sz="2000">
                <a:latin typeface="Arial"/>
                <a:ea typeface="Arial"/>
                <a:cs typeface="Arial"/>
                <a:sym typeface="Arial"/>
              </a:rPr>
              <a:t>Used to make process aware that specific event has occurred </a:t>
            </a:r>
            <a:endParaRPr sz="2000">
              <a:latin typeface="Arial"/>
              <a:ea typeface="Arial"/>
              <a:cs typeface="Arial"/>
              <a:sym typeface="Arial"/>
            </a:endParaRPr>
          </a:p>
          <a:p>
            <a:pPr indent="-355600" lvl="1" marL="914400" rtl="0" algn="l">
              <a:lnSpc>
                <a:spcPct val="150000"/>
              </a:lnSpc>
              <a:spcBef>
                <a:spcPts val="0"/>
              </a:spcBef>
              <a:spcAft>
                <a:spcPts val="0"/>
              </a:spcAft>
              <a:buSzPts val="2000"/>
              <a:buFont typeface="Arial"/>
              <a:buChar char="○"/>
            </a:pPr>
            <a:r>
              <a:rPr lang="en" sz="2000">
                <a:latin typeface="Arial"/>
                <a:ea typeface="Arial"/>
                <a:cs typeface="Arial"/>
                <a:sym typeface="Arial"/>
              </a:rPr>
              <a:t>Allow process to execute a signal handler function when event has occurred</a:t>
            </a:r>
            <a:endParaRPr sz="2000">
              <a:latin typeface="Arial"/>
              <a:ea typeface="Arial"/>
              <a:cs typeface="Arial"/>
              <a:sym typeface="Arial"/>
            </a:endParaRPr>
          </a:p>
          <a:p>
            <a:pPr indent="-355600" lvl="0" marL="457200" rtl="0" algn="l">
              <a:lnSpc>
                <a:spcPct val="150000"/>
              </a:lnSpc>
              <a:spcBef>
                <a:spcPts val="0"/>
              </a:spcBef>
              <a:spcAft>
                <a:spcPts val="0"/>
              </a:spcAft>
              <a:buSzPts val="2000"/>
              <a:buFont typeface="Arial"/>
              <a:buChar char="●"/>
            </a:pPr>
            <a:r>
              <a:rPr lang="en" sz="2000">
                <a:latin typeface="Arial"/>
                <a:ea typeface="Arial"/>
                <a:cs typeface="Arial"/>
                <a:sym typeface="Arial"/>
              </a:rPr>
              <a:t>Each signal has a default action</a:t>
            </a:r>
            <a:endParaRPr sz="2000">
              <a:latin typeface="Arial"/>
              <a:ea typeface="Arial"/>
              <a:cs typeface="Arial"/>
              <a:sym typeface="Arial"/>
            </a:endParaRPr>
          </a:p>
          <a:p>
            <a:pPr indent="-355600" lvl="1" marL="914400" rtl="0" algn="l">
              <a:lnSpc>
                <a:spcPct val="150000"/>
              </a:lnSpc>
              <a:spcBef>
                <a:spcPts val="0"/>
              </a:spcBef>
              <a:spcAft>
                <a:spcPts val="0"/>
              </a:spcAft>
              <a:buSzPts val="2000"/>
              <a:buFont typeface="Arial"/>
              <a:buChar char="○"/>
            </a:pPr>
            <a:r>
              <a:rPr lang="en" sz="2000">
                <a:latin typeface="Arial"/>
                <a:ea typeface="Arial"/>
                <a:cs typeface="Arial"/>
                <a:sym typeface="Arial"/>
              </a:rPr>
              <a:t>Can use sigaction() to override default action with signal handler </a:t>
            </a:r>
            <a:endParaRPr sz="2000">
              <a:latin typeface="Arial"/>
              <a:ea typeface="Arial"/>
              <a:cs typeface="Arial"/>
              <a:sym typeface="Arial"/>
            </a:endParaRPr>
          </a:p>
          <a:p>
            <a:pPr indent="-355600" lvl="1" marL="914400" rtl="0" algn="l">
              <a:lnSpc>
                <a:spcPct val="150000"/>
              </a:lnSpc>
              <a:spcBef>
                <a:spcPts val="0"/>
              </a:spcBef>
              <a:spcAft>
                <a:spcPts val="0"/>
              </a:spcAft>
              <a:buSzPts val="2000"/>
              <a:buFont typeface="Arial"/>
              <a:buChar char="○"/>
            </a:pPr>
            <a:r>
              <a:rPr lang="en" sz="2000">
                <a:latin typeface="Arial"/>
                <a:ea typeface="Arial"/>
                <a:cs typeface="Arial"/>
                <a:sym typeface="Arial"/>
              </a:rPr>
              <a:t>When signal is caught, program jumps to signal handler function</a:t>
            </a:r>
            <a:endParaRPr sz="2000">
              <a:latin typeface="Arial"/>
              <a:ea typeface="Arial"/>
              <a:cs typeface="Arial"/>
              <a:sym typeface="Arial"/>
            </a:endParaRPr>
          </a:p>
          <a:p>
            <a:pPr indent="-355600" lvl="1" marL="914400" rtl="0" algn="l">
              <a:lnSpc>
                <a:spcPct val="150000"/>
              </a:lnSpc>
              <a:spcBef>
                <a:spcPts val="0"/>
              </a:spcBef>
              <a:spcAft>
                <a:spcPts val="0"/>
              </a:spcAft>
              <a:buSzPts val="2000"/>
              <a:buFont typeface="Arial"/>
              <a:buChar char="○"/>
            </a:pPr>
            <a:r>
              <a:rPr lang="en" sz="2000">
                <a:latin typeface="Arial"/>
                <a:ea typeface="Arial"/>
                <a:cs typeface="Arial"/>
                <a:sym typeface="Arial"/>
              </a:rPr>
              <a:t>Control of the program resumes at the previously interrupted instructions</a:t>
            </a:r>
            <a:endParaRPr sz="20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2326100" y="512550"/>
            <a:ext cx="4358100" cy="7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Unix I/O and Files</a:t>
            </a:r>
            <a:endParaRPr sz="4000"/>
          </a:p>
        </p:txBody>
      </p:sp>
      <p:sp>
        <p:nvSpPr>
          <p:cNvPr id="233" name="Google Shape;233;p28"/>
          <p:cNvSpPr txBox="1"/>
          <p:nvPr>
            <p:ph idx="1" type="body"/>
          </p:nvPr>
        </p:nvSpPr>
        <p:spPr>
          <a:xfrm>
            <a:off x="645400" y="1529650"/>
            <a:ext cx="8190300" cy="4472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Arial"/>
              <a:buChar char="●"/>
            </a:pPr>
            <a:r>
              <a:rPr lang="en" sz="2000">
                <a:latin typeface="Arial"/>
                <a:ea typeface="Arial"/>
                <a:cs typeface="Arial"/>
                <a:sym typeface="Arial"/>
              </a:rPr>
              <a:t>Uniformity </a:t>
            </a:r>
            <a:endParaRPr sz="2000">
              <a:latin typeface="Arial"/>
              <a:ea typeface="Arial"/>
              <a:cs typeface="Arial"/>
              <a:sym typeface="Arial"/>
            </a:endParaRPr>
          </a:p>
          <a:p>
            <a:pPr indent="-355600" lvl="1" marL="914400" rtl="0" algn="l">
              <a:spcBef>
                <a:spcPts val="0"/>
              </a:spcBef>
              <a:spcAft>
                <a:spcPts val="0"/>
              </a:spcAft>
              <a:buSzPts val="2000"/>
              <a:buFont typeface="Arial"/>
              <a:buChar char="○"/>
            </a:pPr>
            <a:r>
              <a:rPr lang="en" sz="2000">
                <a:latin typeface="Arial"/>
                <a:ea typeface="Arial"/>
                <a:cs typeface="Arial"/>
                <a:sym typeface="Arial"/>
              </a:rPr>
              <a:t>Same set of system calls open, read, write, close </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Explicit Open Before Use, Close After Use</a:t>
            </a:r>
            <a:endParaRPr sz="2000">
              <a:latin typeface="Arial"/>
              <a:ea typeface="Arial"/>
              <a:cs typeface="Arial"/>
              <a:sym typeface="Arial"/>
            </a:endParaRPr>
          </a:p>
          <a:p>
            <a:pPr indent="-355600" lvl="1" marL="914400" rtl="0" algn="l">
              <a:spcBef>
                <a:spcPts val="0"/>
              </a:spcBef>
              <a:spcAft>
                <a:spcPts val="0"/>
              </a:spcAft>
              <a:buSzPts val="2000"/>
              <a:buFont typeface="Arial"/>
              <a:buChar char="○"/>
            </a:pPr>
            <a:r>
              <a:rPr lang="en" sz="2000">
                <a:latin typeface="Arial"/>
                <a:ea typeface="Arial"/>
                <a:cs typeface="Arial"/>
                <a:sym typeface="Arial"/>
              </a:rPr>
              <a:t>Must explicitly open file/device/channel </a:t>
            </a:r>
            <a:endParaRPr sz="2000">
              <a:latin typeface="Arial"/>
              <a:ea typeface="Arial"/>
              <a:cs typeface="Arial"/>
              <a:sym typeface="Arial"/>
            </a:endParaRPr>
          </a:p>
          <a:p>
            <a:pPr indent="-355600" lvl="1" marL="914400" rtl="0" algn="l">
              <a:spcBef>
                <a:spcPts val="0"/>
              </a:spcBef>
              <a:spcAft>
                <a:spcPts val="0"/>
              </a:spcAft>
              <a:buSzPts val="2000"/>
              <a:buFont typeface="Arial"/>
              <a:buChar char="○"/>
            </a:pPr>
            <a:r>
              <a:rPr lang="en" sz="2000">
                <a:latin typeface="Arial"/>
                <a:ea typeface="Arial"/>
                <a:cs typeface="Arial"/>
                <a:sym typeface="Arial"/>
              </a:rPr>
              <a:t>Must explicitly close resource (or memory is leaked)</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Kernel Buffered Reads/Writes </a:t>
            </a:r>
            <a:endParaRPr sz="2000">
              <a:latin typeface="Arial"/>
              <a:ea typeface="Arial"/>
              <a:cs typeface="Arial"/>
              <a:sym typeface="Arial"/>
            </a:endParaRPr>
          </a:p>
          <a:p>
            <a:pPr indent="-355600" lvl="1" marL="914400" rtl="0" algn="l">
              <a:spcBef>
                <a:spcPts val="0"/>
              </a:spcBef>
              <a:spcAft>
                <a:spcPts val="0"/>
              </a:spcAft>
              <a:buSzPts val="2000"/>
              <a:buFont typeface="Arial"/>
              <a:buChar char="○"/>
            </a:pPr>
            <a:r>
              <a:rPr lang="en" sz="2000">
                <a:latin typeface="Arial"/>
                <a:ea typeface="Arial"/>
                <a:cs typeface="Arial"/>
                <a:sym typeface="Arial"/>
              </a:rPr>
              <a:t>Data is buffered in kernel to decouple internals from application</a:t>
            </a:r>
            <a:endParaRPr sz="20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ph type="title"/>
          </p:nvPr>
        </p:nvSpPr>
        <p:spPr>
          <a:xfrm>
            <a:off x="2499900" y="525900"/>
            <a:ext cx="3876900" cy="9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latin typeface="Arial"/>
                <a:ea typeface="Arial"/>
                <a:cs typeface="Arial"/>
                <a:sym typeface="Arial"/>
              </a:rPr>
              <a:t>File Descriptors</a:t>
            </a:r>
            <a:endParaRPr sz="4000">
              <a:latin typeface="Arial"/>
              <a:ea typeface="Arial"/>
              <a:cs typeface="Arial"/>
              <a:sym typeface="Arial"/>
            </a:endParaRPr>
          </a:p>
        </p:txBody>
      </p:sp>
      <p:sp>
        <p:nvSpPr>
          <p:cNvPr id="239" name="Google Shape;239;p29"/>
          <p:cNvSpPr txBox="1"/>
          <p:nvPr>
            <p:ph idx="1" type="body"/>
          </p:nvPr>
        </p:nvSpPr>
        <p:spPr>
          <a:xfrm>
            <a:off x="712200" y="1422675"/>
            <a:ext cx="7857000" cy="4713300"/>
          </a:xfrm>
          <a:prstGeom prst="rect">
            <a:avLst/>
          </a:prstGeom>
        </p:spPr>
        <p:txBody>
          <a:bodyPr anchorCtr="0" anchor="t" bIns="91425" lIns="91425" spcFirstLastPara="1" rIns="91425" wrap="square" tIns="91425">
            <a:normAutofit lnSpcReduction="20000"/>
          </a:bodyPr>
          <a:lstStyle/>
          <a:p>
            <a:pPr indent="-355600" lvl="0" marL="457200" rtl="0" algn="l">
              <a:spcBef>
                <a:spcPts val="0"/>
              </a:spcBef>
              <a:spcAft>
                <a:spcPts val="0"/>
              </a:spcAft>
              <a:buSzPts val="2000"/>
              <a:buChar char="●"/>
            </a:pPr>
            <a:r>
              <a:rPr lang="en" sz="2000"/>
              <a:t>Integer &gt;= 0 that uniquely identifies an open IO resource in the OS</a:t>
            </a:r>
            <a:endParaRPr sz="2000"/>
          </a:p>
          <a:p>
            <a:pPr indent="-355600" lvl="0" marL="457200" rtl="0" algn="l">
              <a:spcBef>
                <a:spcPts val="0"/>
              </a:spcBef>
              <a:spcAft>
                <a:spcPts val="0"/>
              </a:spcAft>
              <a:buSzPts val="2000"/>
              <a:buChar char="●"/>
            </a:pPr>
            <a:r>
              <a:rPr lang="en" sz="2000"/>
              <a:t>Used to index into a per-process file descriptor table</a:t>
            </a:r>
            <a:endParaRPr sz="2000"/>
          </a:p>
          <a:p>
            <a:pPr indent="-355600" lvl="0" marL="457200" rtl="0" algn="l">
              <a:spcBef>
                <a:spcPts val="0"/>
              </a:spcBef>
              <a:spcAft>
                <a:spcPts val="0"/>
              </a:spcAft>
              <a:buSzPts val="2000"/>
              <a:buChar char="●"/>
            </a:pPr>
            <a:r>
              <a:rPr lang="en" sz="2000"/>
              <a:t>Each FD points to an open file description in a global table of open file descriptions</a:t>
            </a:r>
            <a:endParaRPr sz="2000"/>
          </a:p>
          <a:p>
            <a:pPr indent="-355600" lvl="0" marL="457200" rtl="0" algn="l">
              <a:spcBef>
                <a:spcPts val="0"/>
              </a:spcBef>
              <a:spcAft>
                <a:spcPts val="0"/>
              </a:spcAft>
              <a:buSzPts val="2000"/>
              <a:buChar char="●"/>
            </a:pPr>
            <a:r>
              <a:rPr lang="en" sz="2000"/>
              <a:t>Each file description in the table contains: </a:t>
            </a:r>
            <a:endParaRPr sz="2000"/>
          </a:p>
          <a:p>
            <a:pPr indent="-355600" lvl="1" marL="914400" rtl="0" algn="l">
              <a:spcBef>
                <a:spcPts val="0"/>
              </a:spcBef>
              <a:spcAft>
                <a:spcPts val="0"/>
              </a:spcAft>
              <a:buSzPts val="2000"/>
              <a:buChar char="○"/>
            </a:pPr>
            <a:r>
              <a:rPr lang="en" sz="2000"/>
              <a:t>File offset </a:t>
            </a:r>
            <a:endParaRPr sz="2000"/>
          </a:p>
          <a:p>
            <a:pPr indent="-355600" lvl="1" marL="914400" rtl="0" algn="l">
              <a:spcBef>
                <a:spcPts val="0"/>
              </a:spcBef>
              <a:spcAft>
                <a:spcPts val="0"/>
              </a:spcAft>
              <a:buSzPts val="2000"/>
              <a:buChar char="○"/>
            </a:pPr>
            <a:r>
              <a:rPr lang="en" sz="2000"/>
              <a:t>File access mode (from open()) </a:t>
            </a:r>
            <a:endParaRPr sz="2000"/>
          </a:p>
          <a:p>
            <a:pPr indent="-355600" lvl="1" marL="914400" rtl="0" algn="l">
              <a:spcBef>
                <a:spcPts val="0"/>
              </a:spcBef>
              <a:spcAft>
                <a:spcPts val="0"/>
              </a:spcAft>
              <a:buSzPts val="2000"/>
              <a:buChar char="○"/>
            </a:pPr>
            <a:r>
              <a:rPr lang="en" sz="2000"/>
              <a:t>File status flags (from open())</a:t>
            </a:r>
            <a:endParaRPr sz="2000"/>
          </a:p>
          <a:p>
            <a:pPr indent="-355600" lvl="2" marL="1371600" rtl="0" algn="l">
              <a:spcBef>
                <a:spcPts val="0"/>
              </a:spcBef>
              <a:spcAft>
                <a:spcPts val="0"/>
              </a:spcAft>
              <a:buSzPts val="2000"/>
              <a:buChar char="■"/>
            </a:pPr>
            <a:r>
              <a:rPr lang="en" sz="2000"/>
              <a:t>ORD_ONLY, OWR_ONLY, O_RDWR (see </a:t>
            </a:r>
            <a:r>
              <a:rPr b="1" lang="en" sz="2000"/>
              <a:t>man open</a:t>
            </a:r>
            <a:r>
              <a:rPr lang="en" sz="2000"/>
              <a:t>)</a:t>
            </a:r>
            <a:endParaRPr sz="2000"/>
          </a:p>
          <a:p>
            <a:pPr indent="-355600" lvl="1" marL="914400" rtl="0" algn="l">
              <a:spcBef>
                <a:spcPts val="0"/>
              </a:spcBef>
              <a:spcAft>
                <a:spcPts val="0"/>
              </a:spcAft>
              <a:buSzPts val="2000"/>
              <a:buChar char="○"/>
            </a:pPr>
            <a:r>
              <a:rPr lang="en" sz="2000"/>
              <a:t>Reference to physical location </a:t>
            </a:r>
            <a:endParaRPr sz="2000"/>
          </a:p>
          <a:p>
            <a:pPr indent="-355600" lvl="1" marL="914400" rtl="0" algn="l">
              <a:spcBef>
                <a:spcPts val="0"/>
              </a:spcBef>
              <a:spcAft>
                <a:spcPts val="0"/>
              </a:spcAft>
              <a:buSzPts val="2000"/>
              <a:buChar char="○"/>
            </a:pPr>
            <a:r>
              <a:rPr lang="en" sz="2000"/>
              <a:t>Number of times opened</a:t>
            </a:r>
            <a:endParaRPr sz="2000"/>
          </a:p>
          <a:p>
            <a:pPr indent="-355600" lvl="0" marL="457200" rtl="0" algn="l">
              <a:spcBef>
                <a:spcPts val="0"/>
              </a:spcBef>
              <a:spcAft>
                <a:spcPts val="0"/>
              </a:spcAft>
              <a:buSzPts val="2000"/>
              <a:buChar char="●"/>
            </a:pPr>
            <a:r>
              <a:rPr lang="en" sz="2000"/>
              <a:t>Can duplicate an FD to have multiple FDs point to the same file (</a:t>
            </a:r>
            <a:r>
              <a:rPr b="1" lang="en" sz="2000"/>
              <a:t>dup</a:t>
            </a:r>
            <a:r>
              <a:rPr lang="en" sz="2000"/>
              <a:t>)</a:t>
            </a:r>
            <a:endParaRPr sz="2000"/>
          </a:p>
          <a:p>
            <a:pPr indent="-355600" lvl="1" marL="914400" rtl="0" algn="l">
              <a:spcBef>
                <a:spcPts val="0"/>
              </a:spcBef>
              <a:spcAft>
                <a:spcPts val="0"/>
              </a:spcAft>
              <a:buSzPts val="2000"/>
              <a:buChar char="○"/>
            </a:pPr>
            <a:r>
              <a:rPr lang="en" sz="2000"/>
              <a:t>Open file description remains alive until no file descriptors refer to it</a:t>
            </a:r>
            <a:endParaRPr sz="2000"/>
          </a:p>
          <a:p>
            <a:pPr indent="-355600" lvl="1" marL="914400" rtl="0" algn="l">
              <a:spcBef>
                <a:spcPts val="0"/>
              </a:spcBef>
              <a:spcAft>
                <a:spcPts val="0"/>
              </a:spcAft>
              <a:buSzPts val="2000"/>
              <a:buChar char="○"/>
            </a:pPr>
            <a:r>
              <a:rPr b="1" lang="en" sz="2000"/>
              <a:t>d</a:t>
            </a:r>
            <a:r>
              <a:rPr b="1" lang="en" sz="2000"/>
              <a:t>up2 </a:t>
            </a:r>
            <a:r>
              <a:rPr lang="en" sz="2000"/>
              <a:t>- can replace an already-existing fd</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ph type="title"/>
          </p:nvPr>
        </p:nvSpPr>
        <p:spPr>
          <a:xfrm>
            <a:off x="3773925" y="399750"/>
            <a:ext cx="1720200" cy="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latin typeface="Arial"/>
                <a:ea typeface="Arial"/>
                <a:cs typeface="Arial"/>
                <a:sym typeface="Arial"/>
              </a:rPr>
              <a:t>Pipes</a:t>
            </a:r>
            <a:endParaRPr sz="4000">
              <a:latin typeface="Arial"/>
              <a:ea typeface="Arial"/>
              <a:cs typeface="Arial"/>
              <a:sym typeface="Arial"/>
            </a:endParaRPr>
          </a:p>
        </p:txBody>
      </p:sp>
      <p:sp>
        <p:nvSpPr>
          <p:cNvPr id="245" name="Google Shape;245;p30"/>
          <p:cNvSpPr txBox="1"/>
          <p:nvPr>
            <p:ph idx="1" type="body"/>
          </p:nvPr>
        </p:nvSpPr>
        <p:spPr>
          <a:xfrm>
            <a:off x="765675" y="1256550"/>
            <a:ext cx="7736700" cy="44082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 sz="2000"/>
              <a:t>i</a:t>
            </a:r>
            <a:r>
              <a:rPr lang="en" sz="2000"/>
              <a:t>nt pipe(int pipedfd[2])</a:t>
            </a:r>
            <a:endParaRPr sz="2000"/>
          </a:p>
          <a:p>
            <a:pPr indent="-355600" lvl="0" marL="457200" rtl="0" algn="l">
              <a:lnSpc>
                <a:spcPct val="150000"/>
              </a:lnSpc>
              <a:spcBef>
                <a:spcPts val="0"/>
              </a:spcBef>
              <a:spcAft>
                <a:spcPts val="0"/>
              </a:spcAft>
              <a:buSzPts val="2000"/>
              <a:buChar char="●"/>
            </a:pPr>
            <a:r>
              <a:rPr lang="en" sz="2000"/>
              <a:t>One-way communication between two processes on the same physical machine</a:t>
            </a:r>
            <a:endParaRPr sz="2000"/>
          </a:p>
          <a:p>
            <a:pPr indent="-355600" lvl="0" marL="457200" rtl="0" algn="l">
              <a:lnSpc>
                <a:spcPct val="150000"/>
              </a:lnSpc>
              <a:spcBef>
                <a:spcPts val="0"/>
              </a:spcBef>
              <a:spcAft>
                <a:spcPts val="0"/>
              </a:spcAft>
              <a:buSzPts val="2000"/>
              <a:buChar char="●"/>
            </a:pPr>
            <a:r>
              <a:rPr b="1" lang="en" sz="2000"/>
              <a:t>Read-only</a:t>
            </a:r>
            <a:r>
              <a:rPr lang="en" sz="2000"/>
              <a:t> end (pipedfd[0]) and </a:t>
            </a:r>
            <a:r>
              <a:rPr b="1" lang="en" sz="2000"/>
              <a:t>write-only</a:t>
            </a:r>
            <a:r>
              <a:rPr lang="en" sz="2000"/>
              <a:t> end (pipedfd[1])</a:t>
            </a:r>
            <a:endParaRPr sz="2000"/>
          </a:p>
          <a:p>
            <a:pPr indent="-355600" lvl="0" marL="457200" rtl="0" algn="l">
              <a:lnSpc>
                <a:spcPct val="150000"/>
              </a:lnSpc>
              <a:spcBef>
                <a:spcPts val="0"/>
              </a:spcBef>
              <a:spcAft>
                <a:spcPts val="0"/>
              </a:spcAft>
              <a:buSzPts val="2000"/>
              <a:buChar char="●"/>
            </a:pPr>
            <a:r>
              <a:rPr lang="en" sz="2000"/>
              <a:t>Limited buffer space - B</a:t>
            </a:r>
            <a:r>
              <a:rPr lang="en" sz="2000"/>
              <a:t>locks if </a:t>
            </a:r>
            <a:r>
              <a:rPr b="1" lang="en" sz="2000"/>
              <a:t>write</a:t>
            </a:r>
            <a:r>
              <a:rPr lang="en" sz="2000"/>
              <a:t> is called on a full pipe. Blocks if </a:t>
            </a:r>
            <a:r>
              <a:rPr b="1" lang="en" sz="2000"/>
              <a:t>read </a:t>
            </a:r>
            <a:r>
              <a:rPr lang="en" sz="2000"/>
              <a:t>is called on </a:t>
            </a:r>
            <a:r>
              <a:rPr lang="en" sz="2000"/>
              <a:t>empty</a:t>
            </a:r>
            <a:r>
              <a:rPr lang="en" sz="2000"/>
              <a:t> pipe.</a:t>
            </a:r>
            <a:endParaRPr sz="2000"/>
          </a:p>
          <a:p>
            <a:pPr indent="-355600" lvl="0" marL="457200" rtl="0" algn="l">
              <a:lnSpc>
                <a:spcPct val="150000"/>
              </a:lnSpc>
              <a:spcBef>
                <a:spcPts val="0"/>
              </a:spcBef>
              <a:spcAft>
                <a:spcPts val="0"/>
              </a:spcAft>
              <a:buSzPts val="2000"/>
              <a:buChar char="●"/>
            </a:pPr>
            <a:r>
              <a:rPr lang="en" sz="2000"/>
              <a:t>After last “write” descriptor is closed, pipe is effectively closed and reads return only “EOF”</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31"/>
          <p:cNvPicPr preferRelativeResize="0"/>
          <p:nvPr/>
        </p:nvPicPr>
        <p:blipFill rotWithShape="1">
          <a:blip r:embed="rId3">
            <a:alphaModFix/>
          </a:blip>
          <a:srcRect b="25341" l="14036" r="24560" t="29234"/>
          <a:stretch/>
        </p:blipFill>
        <p:spPr>
          <a:xfrm>
            <a:off x="1894800" y="337250"/>
            <a:ext cx="5354391" cy="2970601"/>
          </a:xfrm>
          <a:prstGeom prst="rect">
            <a:avLst/>
          </a:prstGeom>
          <a:noFill/>
          <a:ln>
            <a:noFill/>
          </a:ln>
        </p:spPr>
      </p:pic>
      <p:sp>
        <p:nvSpPr>
          <p:cNvPr id="251" name="Google Shape;251;p31"/>
          <p:cNvSpPr txBox="1"/>
          <p:nvPr/>
        </p:nvSpPr>
        <p:spPr>
          <a:xfrm>
            <a:off x="557275" y="2940625"/>
            <a:ext cx="7369500" cy="332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2000">
                <a:solidFill>
                  <a:schemeClr val="dk2"/>
                </a:solidFill>
                <a:latin typeface="Calibri"/>
                <a:ea typeface="Calibri"/>
                <a:cs typeface="Calibri"/>
                <a:sym typeface="Calibri"/>
              </a:rPr>
              <a:t>int fds[2];</a:t>
            </a:r>
            <a:br>
              <a:rPr lang="en" sz="2000">
                <a:solidFill>
                  <a:schemeClr val="dk2"/>
                </a:solidFill>
                <a:latin typeface="Calibri"/>
                <a:ea typeface="Calibri"/>
                <a:cs typeface="Calibri"/>
                <a:sym typeface="Calibri"/>
              </a:rPr>
            </a:br>
            <a:r>
              <a:rPr lang="en" sz="2000">
                <a:solidFill>
                  <a:schemeClr val="dk2"/>
                </a:solidFill>
                <a:latin typeface="Calibri"/>
                <a:ea typeface="Calibri"/>
                <a:cs typeface="Calibri"/>
                <a:sym typeface="Calibri"/>
              </a:rPr>
              <a:t>pipe(fds); 				// Validation checking omitted for brevity</a:t>
            </a:r>
            <a:br>
              <a:rPr lang="en" sz="2000">
                <a:solidFill>
                  <a:schemeClr val="dk2"/>
                </a:solidFill>
                <a:latin typeface="Calibri"/>
                <a:ea typeface="Calibri"/>
                <a:cs typeface="Calibri"/>
                <a:sym typeface="Calibri"/>
              </a:rPr>
            </a:br>
            <a:r>
              <a:rPr lang="en" sz="2000">
                <a:solidFill>
                  <a:schemeClr val="dk2"/>
                </a:solidFill>
                <a:latin typeface="Calibri"/>
                <a:ea typeface="Calibri"/>
                <a:cs typeface="Calibri"/>
                <a:sym typeface="Calibri"/>
              </a:rPr>
              <a:t>if (fork() != 0) {</a:t>
            </a:r>
            <a:br>
              <a:rPr lang="en" sz="2000">
                <a:solidFill>
                  <a:schemeClr val="dk2"/>
                </a:solidFill>
                <a:latin typeface="Calibri"/>
                <a:ea typeface="Calibri"/>
                <a:cs typeface="Calibri"/>
                <a:sym typeface="Calibri"/>
              </a:rPr>
            </a:br>
            <a:r>
              <a:rPr lang="en" sz="2000">
                <a:solidFill>
                  <a:schemeClr val="dk2"/>
                </a:solidFill>
                <a:latin typeface="Calibri"/>
                <a:ea typeface="Calibri"/>
                <a:cs typeface="Calibri"/>
                <a:sym typeface="Calibri"/>
              </a:rPr>
              <a:t>	close(fds[1]);				// Parent is read-only</a:t>
            </a:r>
            <a:br>
              <a:rPr lang="en" sz="2000">
                <a:solidFill>
                  <a:schemeClr val="dk2"/>
                </a:solidFill>
                <a:latin typeface="Calibri"/>
                <a:ea typeface="Calibri"/>
                <a:cs typeface="Calibri"/>
                <a:sym typeface="Calibri"/>
              </a:rPr>
            </a:br>
            <a:r>
              <a:rPr lang="en" sz="2000">
                <a:solidFill>
                  <a:schemeClr val="dk2"/>
                </a:solidFill>
                <a:latin typeface="Calibri"/>
                <a:ea typeface="Calibri"/>
                <a:cs typeface="Calibri"/>
                <a:sym typeface="Calibri"/>
              </a:rPr>
              <a:t>	read(fds[0], outbuf, n);	// Parent reads from pipe to outbuf</a:t>
            </a:r>
            <a:br>
              <a:rPr lang="en" sz="2000">
                <a:solidFill>
                  <a:schemeClr val="dk2"/>
                </a:solidFill>
                <a:latin typeface="Calibri"/>
                <a:ea typeface="Calibri"/>
                <a:cs typeface="Calibri"/>
                <a:sym typeface="Calibri"/>
              </a:rPr>
            </a:br>
            <a:r>
              <a:rPr lang="en" sz="2000">
                <a:solidFill>
                  <a:schemeClr val="dk2"/>
                </a:solidFill>
                <a:latin typeface="Calibri"/>
                <a:ea typeface="Calibri"/>
                <a:cs typeface="Calibri"/>
                <a:sym typeface="Calibri"/>
              </a:rPr>
              <a:t>} else {</a:t>
            </a:r>
            <a:br>
              <a:rPr lang="en" sz="2000">
                <a:solidFill>
                  <a:schemeClr val="dk2"/>
                </a:solidFill>
                <a:latin typeface="Calibri"/>
                <a:ea typeface="Calibri"/>
                <a:cs typeface="Calibri"/>
                <a:sym typeface="Calibri"/>
              </a:rPr>
            </a:br>
            <a:r>
              <a:rPr lang="en" sz="2000">
                <a:solidFill>
                  <a:schemeClr val="dk2"/>
                </a:solidFill>
                <a:latin typeface="Calibri"/>
                <a:ea typeface="Calibri"/>
                <a:cs typeface="Calibri"/>
                <a:sym typeface="Calibri"/>
              </a:rPr>
              <a:t>	close(fds[0]); 			// Child is write-only</a:t>
            </a:r>
            <a:br>
              <a:rPr lang="en" sz="2000">
                <a:solidFill>
                  <a:schemeClr val="dk2"/>
                </a:solidFill>
                <a:latin typeface="Calibri"/>
                <a:ea typeface="Calibri"/>
                <a:cs typeface="Calibri"/>
                <a:sym typeface="Calibri"/>
              </a:rPr>
            </a:br>
            <a:r>
              <a:rPr lang="en" sz="2000">
                <a:solidFill>
                  <a:schemeClr val="dk2"/>
                </a:solidFill>
                <a:latin typeface="Calibri"/>
                <a:ea typeface="Calibri"/>
                <a:cs typeface="Calibri"/>
                <a:sym typeface="Calibri"/>
              </a:rPr>
              <a:t>	write(fds[1], inbuf, n);		// Child writes inbuf to pipe</a:t>
            </a:r>
            <a:br>
              <a:rPr lang="en" sz="2000">
                <a:solidFill>
                  <a:schemeClr val="dk2"/>
                </a:solidFill>
                <a:latin typeface="Calibri"/>
                <a:ea typeface="Calibri"/>
                <a:cs typeface="Calibri"/>
                <a:sym typeface="Calibri"/>
              </a:rPr>
            </a:br>
            <a:r>
              <a:rPr lang="en" sz="2000">
                <a:solidFill>
                  <a:schemeClr val="dk2"/>
                </a:solidFill>
                <a:latin typeface="Calibri"/>
                <a:ea typeface="Calibri"/>
                <a:cs typeface="Calibri"/>
                <a:sym typeface="Calibri"/>
              </a:rPr>
              <a:t>}</a:t>
            </a:r>
            <a:endParaRPr sz="2000">
              <a:solidFill>
                <a:schemeClr val="dk2"/>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4"/>
          <p:cNvSpPr txBox="1"/>
          <p:nvPr>
            <p:ph type="title"/>
          </p:nvPr>
        </p:nvSpPr>
        <p:spPr>
          <a:xfrm>
            <a:off x="2700600" y="701375"/>
            <a:ext cx="3742800" cy="94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latin typeface="Arial"/>
                <a:ea typeface="Arial"/>
                <a:cs typeface="Arial"/>
                <a:sym typeface="Arial"/>
              </a:rPr>
              <a:t>Zoom Logistics</a:t>
            </a:r>
            <a:endParaRPr sz="4000">
              <a:latin typeface="Arial"/>
              <a:ea typeface="Arial"/>
              <a:cs typeface="Arial"/>
              <a:sym typeface="Arial"/>
            </a:endParaRPr>
          </a:p>
        </p:txBody>
      </p:sp>
      <p:sp>
        <p:nvSpPr>
          <p:cNvPr id="137" name="Google Shape;137;p14"/>
          <p:cNvSpPr txBox="1"/>
          <p:nvPr>
            <p:ph idx="1" type="body"/>
          </p:nvPr>
        </p:nvSpPr>
        <p:spPr>
          <a:xfrm>
            <a:off x="819150" y="2654300"/>
            <a:ext cx="7505700" cy="32640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SzPts val="2800"/>
              <a:buFont typeface="Arial"/>
              <a:buChar char="●"/>
            </a:pPr>
            <a:r>
              <a:rPr lang="en" sz="2800">
                <a:latin typeface="Arial"/>
                <a:ea typeface="Arial"/>
                <a:cs typeface="Arial"/>
                <a:sym typeface="Arial"/>
              </a:rPr>
              <a:t>This presentation will be recorded, so turn your video off if you do not want to be in the recording</a:t>
            </a:r>
            <a:endParaRPr sz="2800">
              <a:latin typeface="Arial"/>
              <a:ea typeface="Arial"/>
              <a:cs typeface="Arial"/>
              <a:sym typeface="Arial"/>
            </a:endParaRPr>
          </a:p>
          <a:p>
            <a:pPr indent="-406400" lvl="0" marL="457200" rtl="0" algn="l">
              <a:spcBef>
                <a:spcPts val="0"/>
              </a:spcBef>
              <a:spcAft>
                <a:spcPts val="0"/>
              </a:spcAft>
              <a:buSzPts val="2800"/>
              <a:buFont typeface="Arial"/>
              <a:buChar char="●"/>
            </a:pPr>
            <a:r>
              <a:rPr lang="en" sz="2800">
                <a:latin typeface="Arial"/>
                <a:ea typeface="Arial"/>
                <a:cs typeface="Arial"/>
                <a:sym typeface="Arial"/>
              </a:rPr>
              <a:t>Use chat to answer or ask questions</a:t>
            </a:r>
            <a:endParaRPr sz="28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2"/>
          <p:cNvSpPr txBox="1"/>
          <p:nvPr>
            <p:ph type="title"/>
          </p:nvPr>
        </p:nvSpPr>
        <p:spPr>
          <a:xfrm>
            <a:off x="3439375" y="472400"/>
            <a:ext cx="2295600" cy="81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t>Sockets</a:t>
            </a:r>
            <a:endParaRPr sz="4000"/>
          </a:p>
        </p:txBody>
      </p:sp>
      <p:sp>
        <p:nvSpPr>
          <p:cNvPr id="257" name="Google Shape;257;p32"/>
          <p:cNvSpPr txBox="1"/>
          <p:nvPr>
            <p:ph idx="1" type="body"/>
          </p:nvPr>
        </p:nvSpPr>
        <p:spPr>
          <a:xfrm>
            <a:off x="834325" y="1363525"/>
            <a:ext cx="7505700" cy="24675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A</a:t>
            </a:r>
            <a:r>
              <a:rPr lang="en" sz="2000"/>
              <a:t>bstraction of two queues, one in each direction </a:t>
            </a:r>
            <a:endParaRPr sz="2000"/>
          </a:p>
          <a:p>
            <a:pPr indent="-355600" lvl="0" marL="457200" rtl="0" algn="l">
              <a:spcBef>
                <a:spcPts val="0"/>
              </a:spcBef>
              <a:spcAft>
                <a:spcPts val="0"/>
              </a:spcAft>
              <a:buSzPts val="2000"/>
              <a:buChar char="●"/>
            </a:pPr>
            <a:r>
              <a:rPr lang="en" sz="2000"/>
              <a:t>Can read or write to either end </a:t>
            </a:r>
            <a:endParaRPr sz="2000"/>
          </a:p>
          <a:p>
            <a:pPr indent="-355600" lvl="0" marL="457200" rtl="0" algn="l">
              <a:spcBef>
                <a:spcPts val="0"/>
              </a:spcBef>
              <a:spcAft>
                <a:spcPts val="0"/>
              </a:spcAft>
              <a:buSzPts val="2000"/>
              <a:buChar char="●"/>
            </a:pPr>
            <a:r>
              <a:rPr lang="en" sz="2000"/>
              <a:t>Used for communication between multiple processes on different machines </a:t>
            </a:r>
            <a:endParaRPr sz="2000"/>
          </a:p>
          <a:p>
            <a:pPr indent="-355600" lvl="0" marL="457200" rtl="0" algn="l">
              <a:spcBef>
                <a:spcPts val="0"/>
              </a:spcBef>
              <a:spcAft>
                <a:spcPts val="0"/>
              </a:spcAft>
              <a:buSzPts val="2000"/>
              <a:buChar char="●"/>
            </a:pPr>
            <a:r>
              <a:rPr lang="en" sz="2000"/>
              <a:t>File descriptors obtained via socket/bind/connect/listen/accept </a:t>
            </a:r>
            <a:endParaRPr sz="2000"/>
          </a:p>
          <a:p>
            <a:pPr indent="-355600" lvl="0" marL="457200" rtl="0" algn="l">
              <a:spcBef>
                <a:spcPts val="0"/>
              </a:spcBef>
              <a:spcAft>
                <a:spcPts val="0"/>
              </a:spcAft>
              <a:buSzPts val="2000"/>
              <a:buChar char="●"/>
            </a:pPr>
            <a:r>
              <a:rPr lang="en" sz="2000"/>
              <a:t>Still a file and uses same API/data structures as files and pipes</a:t>
            </a:r>
            <a:endParaRPr sz="2000"/>
          </a:p>
        </p:txBody>
      </p:sp>
      <p:pic>
        <p:nvPicPr>
          <p:cNvPr id="258" name="Google Shape;258;p32"/>
          <p:cNvPicPr preferRelativeResize="0"/>
          <p:nvPr/>
        </p:nvPicPr>
        <p:blipFill rotWithShape="1">
          <a:blip r:embed="rId3">
            <a:alphaModFix/>
          </a:blip>
          <a:srcRect b="36179" l="0" r="0" t="28388"/>
          <a:stretch/>
        </p:blipFill>
        <p:spPr>
          <a:xfrm>
            <a:off x="1676138" y="3911250"/>
            <a:ext cx="5791725" cy="2299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3"/>
          <p:cNvSpPr txBox="1"/>
          <p:nvPr>
            <p:ph type="title"/>
          </p:nvPr>
        </p:nvSpPr>
        <p:spPr>
          <a:xfrm>
            <a:off x="1867350" y="566025"/>
            <a:ext cx="4623900" cy="70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From FDs to FILEs</a:t>
            </a:r>
            <a:endParaRPr sz="4000"/>
          </a:p>
        </p:txBody>
      </p:sp>
      <p:sp>
        <p:nvSpPr>
          <p:cNvPr id="264" name="Google Shape;264;p33"/>
          <p:cNvSpPr txBox="1"/>
          <p:nvPr>
            <p:ph idx="1" type="body"/>
          </p:nvPr>
        </p:nvSpPr>
        <p:spPr>
          <a:xfrm>
            <a:off x="680550" y="1357050"/>
            <a:ext cx="7782900" cy="4463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Arial"/>
              <a:buChar char="●"/>
            </a:pPr>
            <a:r>
              <a:rPr lang="en" sz="2000">
                <a:latin typeface="Arial"/>
                <a:ea typeface="Arial"/>
                <a:cs typeface="Arial"/>
                <a:sym typeface="Arial"/>
              </a:rPr>
              <a:t>Instead of using integer file descriptors to describe files and relying on low-level I/O syscalls, high-level I/O API use “FILE” </a:t>
            </a:r>
            <a:r>
              <a:rPr lang="en" sz="2000">
                <a:latin typeface="Arial"/>
                <a:ea typeface="Arial"/>
                <a:cs typeface="Arial"/>
                <a:sym typeface="Arial"/>
              </a:rPr>
              <a:t>structures</a:t>
            </a:r>
            <a:r>
              <a:rPr lang="en" sz="2000">
                <a:latin typeface="Arial"/>
                <a:ea typeface="Arial"/>
                <a:cs typeface="Arial"/>
                <a:sym typeface="Arial"/>
              </a:rPr>
              <a:t> from the OS library</a:t>
            </a:r>
            <a:endParaRPr sz="2000">
              <a:latin typeface="Arial"/>
              <a:ea typeface="Arial"/>
              <a:cs typeface="Arial"/>
              <a:sym typeface="Arial"/>
            </a:endParaRPr>
          </a:p>
          <a:p>
            <a:pPr indent="-355600" lvl="0" marL="457200" rtl="0" algn="l">
              <a:spcBef>
                <a:spcPts val="0"/>
              </a:spcBef>
              <a:spcAft>
                <a:spcPts val="0"/>
              </a:spcAft>
              <a:buSzPts val="2000"/>
              <a:buChar char="●"/>
            </a:pPr>
            <a:r>
              <a:rPr lang="en" sz="2000">
                <a:latin typeface="Arial"/>
                <a:ea typeface="Arial"/>
                <a:cs typeface="Arial"/>
                <a:sym typeface="Arial"/>
              </a:rPr>
              <a:t>FILE* is an OS Library wrapper for manipulating </a:t>
            </a:r>
            <a:r>
              <a:rPr b="1" lang="en" sz="2000">
                <a:latin typeface="Arial"/>
                <a:ea typeface="Arial"/>
                <a:cs typeface="Arial"/>
                <a:sym typeface="Arial"/>
              </a:rPr>
              <a:t>only</a:t>
            </a:r>
            <a:r>
              <a:rPr lang="en" sz="2000">
                <a:latin typeface="Arial"/>
                <a:ea typeface="Arial"/>
                <a:cs typeface="Arial"/>
                <a:sym typeface="Arial"/>
              </a:rPr>
              <a:t> files, not pipes, sockets, etc.</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This FILE structure</a:t>
            </a:r>
            <a:r>
              <a:rPr lang="en" sz="2000">
                <a:latin typeface="Arial"/>
                <a:ea typeface="Arial"/>
                <a:cs typeface="Arial"/>
                <a:sym typeface="Arial"/>
              </a:rPr>
              <a:t> contains:</a:t>
            </a:r>
            <a:endParaRPr sz="2000">
              <a:latin typeface="Arial"/>
              <a:ea typeface="Arial"/>
              <a:cs typeface="Arial"/>
              <a:sym typeface="Arial"/>
            </a:endParaRPr>
          </a:p>
          <a:p>
            <a:pPr indent="-355600" lvl="1" marL="914400" rtl="0" algn="l">
              <a:spcBef>
                <a:spcPts val="0"/>
              </a:spcBef>
              <a:spcAft>
                <a:spcPts val="0"/>
              </a:spcAft>
              <a:buSzPts val="2000"/>
              <a:buFont typeface="Arial"/>
              <a:buChar char="○"/>
            </a:pPr>
            <a:r>
              <a:rPr lang="en" sz="2000">
                <a:latin typeface="Arial"/>
                <a:ea typeface="Arial"/>
                <a:cs typeface="Arial"/>
                <a:sym typeface="Arial"/>
              </a:rPr>
              <a:t>File descriptor (from call to open)</a:t>
            </a:r>
            <a:endParaRPr sz="2000">
              <a:latin typeface="Arial"/>
              <a:ea typeface="Arial"/>
              <a:cs typeface="Arial"/>
              <a:sym typeface="Arial"/>
            </a:endParaRPr>
          </a:p>
          <a:p>
            <a:pPr indent="-355600" lvl="1" marL="914400" rtl="0" algn="l">
              <a:spcBef>
                <a:spcPts val="0"/>
              </a:spcBef>
              <a:spcAft>
                <a:spcPts val="0"/>
              </a:spcAft>
              <a:buSzPts val="2000"/>
              <a:buFont typeface="Arial"/>
              <a:buChar char="○"/>
            </a:pPr>
            <a:r>
              <a:rPr lang="en" sz="2000">
                <a:latin typeface="Arial"/>
                <a:ea typeface="Arial"/>
                <a:cs typeface="Arial"/>
                <a:sym typeface="Arial"/>
              </a:rPr>
              <a:t>Buffer (array) </a:t>
            </a:r>
            <a:endParaRPr sz="2000">
              <a:latin typeface="Arial"/>
              <a:ea typeface="Arial"/>
              <a:cs typeface="Arial"/>
              <a:sym typeface="Arial"/>
            </a:endParaRPr>
          </a:p>
          <a:p>
            <a:pPr indent="-355600" lvl="1" marL="914400" rtl="0" algn="l">
              <a:spcBef>
                <a:spcPts val="0"/>
              </a:spcBef>
              <a:spcAft>
                <a:spcPts val="0"/>
              </a:spcAft>
              <a:buSzPts val="2000"/>
              <a:buFont typeface="Arial"/>
              <a:buChar char="○"/>
            </a:pPr>
            <a:r>
              <a:rPr lang="en" sz="2000">
                <a:latin typeface="Arial"/>
                <a:ea typeface="Arial"/>
                <a:cs typeface="Arial"/>
                <a:sym typeface="Arial"/>
              </a:rPr>
              <a:t>Lock (in case multiple threads use the FILE concurrently) </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FILE* API operates on streams – unformatted sequences of bytes (text or binary data), with a position</a:t>
            </a:r>
            <a:endParaRPr sz="2000">
              <a:latin typeface="Arial"/>
              <a:ea typeface="Arial"/>
              <a:cs typeface="Arial"/>
              <a:sym typeface="Arial"/>
            </a:endParaRPr>
          </a:p>
          <a:p>
            <a:pPr indent="457200" lvl="0" marL="914400" rtl="0" algn="l">
              <a:spcBef>
                <a:spcPts val="1200"/>
              </a:spcBef>
              <a:spcAft>
                <a:spcPts val="0"/>
              </a:spcAft>
              <a:buNone/>
            </a:pPr>
            <a:r>
              <a:rPr lang="en" sz="2000">
                <a:solidFill>
                  <a:srgbClr val="990000"/>
                </a:solidFill>
                <a:latin typeface="Arial"/>
                <a:ea typeface="Arial"/>
                <a:cs typeface="Arial"/>
                <a:sym typeface="Arial"/>
              </a:rPr>
              <a:t>int fd = open(...);</a:t>
            </a:r>
            <a:r>
              <a:rPr lang="en" sz="2000">
                <a:latin typeface="Arial"/>
                <a:ea typeface="Arial"/>
                <a:cs typeface="Arial"/>
                <a:sym typeface="Arial"/>
              </a:rPr>
              <a:t> vs </a:t>
            </a:r>
            <a:r>
              <a:rPr lang="en" sz="2000">
                <a:solidFill>
                  <a:srgbClr val="38761D"/>
                </a:solidFill>
                <a:latin typeface="Arial"/>
                <a:ea typeface="Arial"/>
                <a:cs typeface="Arial"/>
                <a:sym typeface="Arial"/>
              </a:rPr>
              <a:t>FILE* fptr = fopen(...);</a:t>
            </a:r>
            <a:endParaRPr sz="2000">
              <a:solidFill>
                <a:srgbClr val="38761D"/>
              </a:solidFill>
              <a:latin typeface="Arial"/>
              <a:ea typeface="Arial"/>
              <a:cs typeface="Arial"/>
              <a:sym typeface="Arial"/>
            </a:endParaRPr>
          </a:p>
          <a:p>
            <a:pPr indent="0" lvl="0" marL="0" rtl="0" algn="l">
              <a:spcBef>
                <a:spcPts val="1200"/>
              </a:spcBef>
              <a:spcAft>
                <a:spcPts val="1200"/>
              </a:spcAft>
              <a:buNone/>
            </a:pPr>
            <a:r>
              <a:t/>
            </a:r>
            <a:endParaRPr sz="200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34"/>
          <p:cNvPicPr preferRelativeResize="0"/>
          <p:nvPr/>
        </p:nvPicPr>
        <p:blipFill rotWithShape="1">
          <a:blip r:embed="rId3">
            <a:alphaModFix/>
          </a:blip>
          <a:srcRect b="7299" l="2149" r="2312" t="21963"/>
          <a:stretch/>
        </p:blipFill>
        <p:spPr>
          <a:xfrm>
            <a:off x="344350" y="1379050"/>
            <a:ext cx="8455299" cy="4363149"/>
          </a:xfrm>
          <a:prstGeom prst="rect">
            <a:avLst/>
          </a:prstGeom>
          <a:noFill/>
          <a:ln>
            <a:noFill/>
          </a:ln>
        </p:spPr>
      </p:pic>
      <p:sp>
        <p:nvSpPr>
          <p:cNvPr id="270" name="Google Shape;270;p34"/>
          <p:cNvSpPr txBox="1"/>
          <p:nvPr/>
        </p:nvSpPr>
        <p:spPr>
          <a:xfrm>
            <a:off x="270475" y="508925"/>
            <a:ext cx="4174500" cy="7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chemeClr val="lt1"/>
                </a:solidFill>
                <a:latin typeface="Calibri"/>
                <a:ea typeface="Calibri"/>
                <a:cs typeface="Calibri"/>
                <a:sym typeface="Calibri"/>
              </a:rPr>
              <a:t>Low-Level I/O API</a:t>
            </a:r>
            <a:endParaRPr sz="4000">
              <a:solidFill>
                <a:schemeClr val="lt1"/>
              </a:solidFill>
              <a:latin typeface="Calibri"/>
              <a:ea typeface="Calibri"/>
              <a:cs typeface="Calibri"/>
              <a:sym typeface="Calibri"/>
            </a:endParaRPr>
          </a:p>
        </p:txBody>
      </p:sp>
      <p:sp>
        <p:nvSpPr>
          <p:cNvPr id="271" name="Google Shape;271;p34"/>
          <p:cNvSpPr txBox="1"/>
          <p:nvPr/>
        </p:nvSpPr>
        <p:spPr>
          <a:xfrm>
            <a:off x="4362675" y="508925"/>
            <a:ext cx="4174500" cy="7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chemeClr val="lt1"/>
                </a:solidFill>
                <a:latin typeface="Calibri"/>
                <a:ea typeface="Calibri"/>
                <a:cs typeface="Calibri"/>
                <a:sym typeface="Calibri"/>
              </a:rPr>
              <a:t>High</a:t>
            </a:r>
            <a:r>
              <a:rPr lang="en" sz="4000">
                <a:solidFill>
                  <a:schemeClr val="lt1"/>
                </a:solidFill>
                <a:latin typeface="Calibri"/>
                <a:ea typeface="Calibri"/>
                <a:cs typeface="Calibri"/>
                <a:sym typeface="Calibri"/>
              </a:rPr>
              <a:t>-Level I/O API</a:t>
            </a:r>
            <a:endParaRPr sz="4000">
              <a:solidFill>
                <a:schemeClr val="lt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2155375" y="348075"/>
            <a:ext cx="4927200" cy="730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4000">
                <a:latin typeface="Arial"/>
                <a:ea typeface="Arial"/>
                <a:cs typeface="Arial"/>
                <a:sym typeface="Arial"/>
              </a:rPr>
              <a:t>FD API vs FILE* API </a:t>
            </a:r>
            <a:endParaRPr sz="4000">
              <a:latin typeface="Arial"/>
              <a:ea typeface="Arial"/>
              <a:cs typeface="Arial"/>
              <a:sym typeface="Arial"/>
            </a:endParaRPr>
          </a:p>
        </p:txBody>
      </p:sp>
      <p:sp>
        <p:nvSpPr>
          <p:cNvPr id="277" name="Google Shape;277;p35"/>
          <p:cNvSpPr txBox="1"/>
          <p:nvPr>
            <p:ph idx="1" type="body"/>
          </p:nvPr>
        </p:nvSpPr>
        <p:spPr>
          <a:xfrm>
            <a:off x="199900" y="1078575"/>
            <a:ext cx="8819400" cy="55302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Font typeface="Arial"/>
              <a:buChar char="●"/>
            </a:pPr>
            <a:r>
              <a:rPr lang="en" sz="2000">
                <a:latin typeface="Arial"/>
                <a:ea typeface="Arial"/>
                <a:cs typeface="Arial"/>
                <a:sym typeface="Arial"/>
              </a:rPr>
              <a:t>FILE* is Buffered IO: </a:t>
            </a:r>
            <a:endParaRPr sz="2000">
              <a:latin typeface="Arial"/>
              <a:ea typeface="Arial"/>
              <a:cs typeface="Arial"/>
              <a:sym typeface="Arial"/>
            </a:endParaRPr>
          </a:p>
          <a:p>
            <a:pPr indent="-355600" lvl="1" marL="914400" rtl="0" algn="l">
              <a:lnSpc>
                <a:spcPct val="150000"/>
              </a:lnSpc>
              <a:spcBef>
                <a:spcPts val="0"/>
              </a:spcBef>
              <a:spcAft>
                <a:spcPts val="0"/>
              </a:spcAft>
              <a:buSzPts val="2000"/>
              <a:buFont typeface="Arial"/>
              <a:buChar char="○"/>
            </a:pPr>
            <a:r>
              <a:rPr lang="en" sz="2000">
                <a:latin typeface="Arial"/>
                <a:ea typeface="Arial"/>
                <a:cs typeface="Arial"/>
                <a:sym typeface="Arial"/>
              </a:rPr>
              <a:t>Maintains a per-file user-level buffer. </a:t>
            </a:r>
            <a:endParaRPr sz="2000">
              <a:latin typeface="Arial"/>
              <a:ea typeface="Arial"/>
              <a:cs typeface="Arial"/>
              <a:sym typeface="Arial"/>
            </a:endParaRPr>
          </a:p>
          <a:p>
            <a:pPr indent="-355600" lvl="1" marL="914400" rtl="0" algn="l">
              <a:lnSpc>
                <a:spcPct val="150000"/>
              </a:lnSpc>
              <a:spcBef>
                <a:spcPts val="0"/>
              </a:spcBef>
              <a:spcAft>
                <a:spcPts val="0"/>
              </a:spcAft>
              <a:buSzPts val="2000"/>
              <a:buFont typeface="Arial"/>
              <a:buChar char="○"/>
            </a:pPr>
            <a:r>
              <a:rPr lang="en" sz="2000">
                <a:latin typeface="Arial"/>
                <a:ea typeface="Arial"/>
                <a:cs typeface="Arial"/>
                <a:sym typeface="Arial"/>
              </a:rPr>
              <a:t>Write calls write to buffer. </a:t>
            </a:r>
            <a:endParaRPr sz="2000">
              <a:latin typeface="Arial"/>
              <a:ea typeface="Arial"/>
              <a:cs typeface="Arial"/>
              <a:sym typeface="Arial"/>
            </a:endParaRPr>
          </a:p>
          <a:p>
            <a:pPr indent="-355600" lvl="1" marL="914400" rtl="0" algn="l">
              <a:lnSpc>
                <a:spcPct val="150000"/>
              </a:lnSpc>
              <a:spcBef>
                <a:spcPts val="0"/>
              </a:spcBef>
              <a:spcAft>
                <a:spcPts val="0"/>
              </a:spcAft>
              <a:buSzPts val="2000"/>
              <a:buFont typeface="Arial"/>
              <a:buChar char="○"/>
            </a:pPr>
            <a:r>
              <a:rPr lang="en" sz="2000">
                <a:latin typeface="Arial"/>
                <a:ea typeface="Arial"/>
                <a:cs typeface="Arial"/>
                <a:sym typeface="Arial"/>
              </a:rPr>
              <a:t>System flushes buffer to disk when full (or on special character) </a:t>
            </a:r>
            <a:endParaRPr sz="2000">
              <a:latin typeface="Arial"/>
              <a:ea typeface="Arial"/>
              <a:cs typeface="Arial"/>
              <a:sym typeface="Arial"/>
            </a:endParaRPr>
          </a:p>
          <a:p>
            <a:pPr indent="-355600" lvl="1" marL="914400" rtl="0" algn="l">
              <a:lnSpc>
                <a:spcPct val="150000"/>
              </a:lnSpc>
              <a:spcBef>
                <a:spcPts val="0"/>
              </a:spcBef>
              <a:spcAft>
                <a:spcPts val="0"/>
              </a:spcAft>
              <a:buSzPts val="2000"/>
              <a:buFont typeface="Arial"/>
              <a:buChar char="○"/>
            </a:pPr>
            <a:r>
              <a:rPr lang="en" sz="2000">
                <a:latin typeface="Arial"/>
                <a:ea typeface="Arial"/>
                <a:cs typeface="Arial"/>
                <a:sym typeface="Arial"/>
              </a:rPr>
              <a:t>Read calls read from buffer. </a:t>
            </a:r>
            <a:r>
              <a:rPr lang="en" sz="2000">
                <a:latin typeface="Arial"/>
                <a:ea typeface="Arial"/>
                <a:cs typeface="Arial"/>
                <a:sym typeface="Arial"/>
              </a:rPr>
              <a:t>System reads from disk when buffer empty </a:t>
            </a:r>
            <a:endParaRPr sz="2000">
              <a:latin typeface="Arial"/>
              <a:ea typeface="Arial"/>
              <a:cs typeface="Arial"/>
              <a:sym typeface="Arial"/>
            </a:endParaRPr>
          </a:p>
          <a:p>
            <a:pPr indent="-355600" lvl="0" marL="457200" rtl="0" algn="l">
              <a:lnSpc>
                <a:spcPct val="150000"/>
              </a:lnSpc>
              <a:spcBef>
                <a:spcPts val="0"/>
              </a:spcBef>
              <a:spcAft>
                <a:spcPts val="0"/>
              </a:spcAft>
              <a:buSzPts val="2000"/>
              <a:buFont typeface="Arial"/>
              <a:buChar char="●"/>
            </a:pPr>
            <a:r>
              <a:rPr lang="en" sz="2000">
                <a:latin typeface="Arial"/>
                <a:ea typeface="Arial"/>
                <a:cs typeface="Arial"/>
                <a:sym typeface="Arial"/>
              </a:rPr>
              <a:t>FD API is Immediate I/O:</a:t>
            </a:r>
            <a:endParaRPr sz="2000">
              <a:latin typeface="Arial"/>
              <a:ea typeface="Arial"/>
              <a:cs typeface="Arial"/>
              <a:sym typeface="Arial"/>
            </a:endParaRPr>
          </a:p>
          <a:p>
            <a:pPr indent="-355600" lvl="1" marL="914400" rtl="0" algn="l">
              <a:lnSpc>
                <a:spcPct val="150000"/>
              </a:lnSpc>
              <a:spcBef>
                <a:spcPts val="0"/>
              </a:spcBef>
              <a:spcAft>
                <a:spcPts val="0"/>
              </a:spcAft>
              <a:buSzPts val="2000"/>
              <a:buFont typeface="Arial"/>
              <a:buChar char="○"/>
            </a:pPr>
            <a:r>
              <a:rPr lang="en" sz="2000">
                <a:latin typeface="Arial"/>
                <a:ea typeface="Arial"/>
                <a:cs typeface="Arial"/>
                <a:sym typeface="Arial"/>
              </a:rPr>
              <a:t>Operations on file descriptors are unbuffered &amp; visible immediately</a:t>
            </a:r>
            <a:endParaRPr sz="2000">
              <a:latin typeface="Arial"/>
              <a:ea typeface="Arial"/>
              <a:cs typeface="Arial"/>
              <a:sym typeface="Arial"/>
            </a:endParaRPr>
          </a:p>
          <a:p>
            <a:pPr indent="-355600" lvl="0" marL="457200" rtl="0" algn="l">
              <a:lnSpc>
                <a:spcPct val="150000"/>
              </a:lnSpc>
              <a:spcBef>
                <a:spcPts val="0"/>
              </a:spcBef>
              <a:spcAft>
                <a:spcPts val="0"/>
              </a:spcAft>
              <a:buSzPts val="2000"/>
              <a:buFont typeface="Arial"/>
              <a:buChar char="●"/>
            </a:pPr>
            <a:r>
              <a:rPr lang="en" sz="2000">
                <a:latin typeface="Arial"/>
                <a:ea typeface="Arial"/>
                <a:cs typeface="Arial"/>
                <a:sym typeface="Arial"/>
              </a:rPr>
              <a:t>Biggest contrast is FD I/O </a:t>
            </a:r>
            <a:r>
              <a:rPr lang="en" sz="2000">
                <a:latin typeface="Arial"/>
                <a:ea typeface="Arial"/>
                <a:cs typeface="Arial"/>
                <a:sym typeface="Arial"/>
              </a:rPr>
              <a:t>immediately performs I/O whereas FILE* operates on kernel buffer first</a:t>
            </a:r>
            <a:endParaRPr sz="2000">
              <a:latin typeface="Arial"/>
              <a:ea typeface="Arial"/>
              <a:cs typeface="Arial"/>
              <a:sym typeface="Arial"/>
            </a:endParaRPr>
          </a:p>
          <a:p>
            <a:pPr indent="-355600" lvl="0" marL="457200" rtl="0" algn="l">
              <a:lnSpc>
                <a:spcPct val="150000"/>
              </a:lnSpc>
              <a:spcBef>
                <a:spcPts val="0"/>
              </a:spcBef>
              <a:spcAft>
                <a:spcPts val="0"/>
              </a:spcAft>
              <a:buSzPts val="2000"/>
              <a:buFont typeface="Arial"/>
              <a:buChar char="●"/>
            </a:pPr>
            <a:r>
              <a:rPr lang="en" sz="2000">
                <a:latin typeface="Arial"/>
                <a:ea typeface="Arial"/>
                <a:cs typeface="Arial"/>
                <a:sym typeface="Arial"/>
              </a:rPr>
              <a:t>FILE* API calls don’t have to go to disk as much as FD API!</a:t>
            </a:r>
            <a:endParaRPr sz="2000">
              <a:latin typeface="Arial"/>
              <a:ea typeface="Arial"/>
              <a:cs typeface="Arial"/>
              <a:sym typeface="Arial"/>
            </a:endParaRPr>
          </a:p>
          <a:p>
            <a:pPr indent="-355600" lvl="1" marL="914400" rtl="0" algn="l">
              <a:lnSpc>
                <a:spcPct val="150000"/>
              </a:lnSpc>
              <a:spcBef>
                <a:spcPts val="0"/>
              </a:spcBef>
              <a:spcAft>
                <a:spcPts val="0"/>
              </a:spcAft>
              <a:buSzPts val="2000"/>
              <a:buFont typeface="Arial"/>
              <a:buChar char="○"/>
            </a:pPr>
            <a:r>
              <a:rPr lang="en" sz="2000">
                <a:latin typeface="Arial"/>
                <a:ea typeface="Arial"/>
                <a:cs typeface="Arial"/>
                <a:sym typeface="Arial"/>
              </a:rPr>
              <a:t>Kernel just reads fixed size block from disk &amp; buffer into user-space </a:t>
            </a:r>
            <a:endParaRPr sz="2000">
              <a:latin typeface="Arial"/>
              <a:ea typeface="Arial"/>
              <a:cs typeface="Arial"/>
              <a:sym typeface="Arial"/>
            </a:endParaRPr>
          </a:p>
          <a:p>
            <a:pPr indent="0" lvl="0" marL="0" rtl="0" algn="l">
              <a:lnSpc>
                <a:spcPct val="150000"/>
              </a:lnSpc>
              <a:spcBef>
                <a:spcPts val="1200"/>
              </a:spcBef>
              <a:spcAft>
                <a:spcPts val="1200"/>
              </a:spcAft>
              <a:buNone/>
            </a:pPr>
            <a:r>
              <a:t/>
            </a:r>
            <a:endParaRPr sz="2000">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6"/>
          <p:cNvSpPr txBox="1"/>
          <p:nvPr>
            <p:ph type="title"/>
          </p:nvPr>
        </p:nvSpPr>
        <p:spPr>
          <a:xfrm>
            <a:off x="3458700" y="495725"/>
            <a:ext cx="2226600" cy="68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Threads</a:t>
            </a:r>
            <a:endParaRPr sz="4000"/>
          </a:p>
        </p:txBody>
      </p:sp>
      <p:sp>
        <p:nvSpPr>
          <p:cNvPr id="283" name="Google Shape;283;p36"/>
          <p:cNvSpPr txBox="1"/>
          <p:nvPr>
            <p:ph idx="1" type="body"/>
          </p:nvPr>
        </p:nvSpPr>
        <p:spPr>
          <a:xfrm>
            <a:off x="436975" y="1316975"/>
            <a:ext cx="8417700" cy="5232900"/>
          </a:xfrm>
          <a:prstGeom prst="rect">
            <a:avLst/>
          </a:prstGeom>
        </p:spPr>
        <p:txBody>
          <a:bodyPr anchorCtr="0" anchor="t" bIns="91425" lIns="91425" spcFirstLastPara="1" rIns="91425" wrap="square" tIns="91425">
            <a:normAutofit lnSpcReduction="10000"/>
          </a:bodyPr>
          <a:lstStyle/>
          <a:p>
            <a:pPr indent="-355600" lvl="0" marL="457200" rtl="0" algn="l">
              <a:spcBef>
                <a:spcPts val="0"/>
              </a:spcBef>
              <a:spcAft>
                <a:spcPts val="0"/>
              </a:spcAft>
              <a:buSzPts val="2000"/>
              <a:buChar char="●"/>
            </a:pPr>
            <a:r>
              <a:rPr lang="en" sz="2000"/>
              <a:t>A thread is a single execution sequence that represents a separately schedulable task</a:t>
            </a:r>
            <a:endParaRPr sz="2000"/>
          </a:p>
          <a:p>
            <a:pPr indent="-355600" lvl="0" marL="457200" rtl="0" algn="l">
              <a:spcBef>
                <a:spcPts val="0"/>
              </a:spcBef>
              <a:spcAft>
                <a:spcPts val="0"/>
              </a:spcAft>
              <a:buSzPts val="2000"/>
              <a:buChar char="●"/>
            </a:pPr>
            <a:r>
              <a:rPr lang="en" sz="2000"/>
              <a:t>Threads are </a:t>
            </a:r>
            <a:r>
              <a:rPr lang="en" sz="2000"/>
              <a:t>really useful for</a:t>
            </a:r>
            <a:r>
              <a:rPr lang="en" sz="2000"/>
              <a:t>:</a:t>
            </a:r>
            <a:endParaRPr sz="2000"/>
          </a:p>
          <a:p>
            <a:pPr indent="-355600" lvl="1" marL="914400" rtl="0" algn="l">
              <a:spcBef>
                <a:spcPts val="0"/>
              </a:spcBef>
              <a:spcAft>
                <a:spcPts val="0"/>
              </a:spcAft>
              <a:buSzPts val="2000"/>
              <a:buChar char="○"/>
            </a:pPr>
            <a:r>
              <a:rPr lang="en" sz="2000"/>
              <a:t>Natural Program Structure:</a:t>
            </a:r>
            <a:endParaRPr sz="2000"/>
          </a:p>
          <a:p>
            <a:pPr indent="-355600" lvl="2" marL="1371600" rtl="0" algn="l">
              <a:spcBef>
                <a:spcPts val="0"/>
              </a:spcBef>
              <a:spcAft>
                <a:spcPts val="0"/>
              </a:spcAft>
              <a:buSzPts val="2000"/>
              <a:buChar char="■"/>
            </a:pPr>
            <a:r>
              <a:rPr lang="en" sz="2000"/>
              <a:t>Simultaneously update screen, fetch new data from network, receive keyboard input </a:t>
            </a:r>
            <a:endParaRPr sz="2000"/>
          </a:p>
          <a:p>
            <a:pPr indent="-355600" lvl="1" marL="914400" rtl="0" algn="l">
              <a:spcBef>
                <a:spcPts val="0"/>
              </a:spcBef>
              <a:spcAft>
                <a:spcPts val="0"/>
              </a:spcAft>
              <a:buSzPts val="2000"/>
              <a:buChar char="○"/>
            </a:pPr>
            <a:r>
              <a:rPr lang="en" sz="2000"/>
              <a:t>Exploiting parallelism:</a:t>
            </a:r>
            <a:endParaRPr sz="2000"/>
          </a:p>
          <a:p>
            <a:pPr indent="-355600" lvl="2" marL="1371600" rtl="0" algn="l">
              <a:spcBef>
                <a:spcPts val="0"/>
              </a:spcBef>
              <a:spcAft>
                <a:spcPts val="0"/>
              </a:spcAft>
              <a:buSzPts val="2000"/>
              <a:buChar char="■"/>
            </a:pPr>
            <a:r>
              <a:rPr lang="en" sz="2000"/>
              <a:t>Split unit of work into n tasks and process tasks in parallel on multiple cores. </a:t>
            </a:r>
            <a:endParaRPr sz="2000"/>
          </a:p>
          <a:p>
            <a:pPr indent="-355600" lvl="1" marL="914400" rtl="0" algn="l">
              <a:spcBef>
                <a:spcPts val="0"/>
              </a:spcBef>
              <a:spcAft>
                <a:spcPts val="0"/>
              </a:spcAft>
              <a:buSzPts val="2000"/>
              <a:buChar char="○"/>
            </a:pPr>
            <a:r>
              <a:rPr lang="en" sz="2000"/>
              <a:t>Responsiveness:</a:t>
            </a:r>
            <a:endParaRPr sz="2000"/>
          </a:p>
          <a:p>
            <a:pPr indent="-355600" lvl="2" marL="1371600" rtl="0" algn="l">
              <a:spcBef>
                <a:spcPts val="0"/>
              </a:spcBef>
              <a:spcAft>
                <a:spcPts val="0"/>
              </a:spcAft>
              <a:buSzPts val="2000"/>
              <a:buChar char="■"/>
            </a:pPr>
            <a:r>
              <a:rPr lang="en" sz="2000"/>
              <a:t>High priority work should not be delayed by low priority work. Schedule as separate threads for independence </a:t>
            </a:r>
            <a:endParaRPr sz="2000"/>
          </a:p>
          <a:p>
            <a:pPr indent="-355600" lvl="1" marL="914400" rtl="0" algn="l">
              <a:spcBef>
                <a:spcPts val="0"/>
              </a:spcBef>
              <a:spcAft>
                <a:spcPts val="0"/>
              </a:spcAft>
              <a:buSzPts val="2000"/>
              <a:buChar char="○"/>
            </a:pPr>
            <a:r>
              <a:rPr lang="en" sz="2000"/>
              <a:t>Masking IO latency:</a:t>
            </a:r>
            <a:endParaRPr sz="2000"/>
          </a:p>
          <a:p>
            <a:pPr indent="-355600" lvl="2" marL="1371600" rtl="0" algn="l">
              <a:spcBef>
                <a:spcPts val="0"/>
              </a:spcBef>
              <a:spcAft>
                <a:spcPts val="0"/>
              </a:spcAft>
              <a:buSzPts val="2000"/>
              <a:buChar char="■"/>
            </a:pPr>
            <a:r>
              <a:rPr lang="en" sz="2000"/>
              <a:t>Continue to do useful work on separate thread while blocked on IO</a:t>
            </a: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7"/>
          <p:cNvSpPr txBox="1"/>
          <p:nvPr>
            <p:ph type="title"/>
          </p:nvPr>
        </p:nvSpPr>
        <p:spPr>
          <a:xfrm>
            <a:off x="2324350" y="504250"/>
            <a:ext cx="4060800" cy="85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t>Thread Qualities</a:t>
            </a:r>
            <a:endParaRPr sz="4000"/>
          </a:p>
        </p:txBody>
      </p:sp>
      <p:sp>
        <p:nvSpPr>
          <p:cNvPr id="289" name="Google Shape;289;p37"/>
          <p:cNvSpPr txBox="1"/>
          <p:nvPr>
            <p:ph idx="1" type="body"/>
          </p:nvPr>
        </p:nvSpPr>
        <p:spPr>
          <a:xfrm>
            <a:off x="525175" y="1443100"/>
            <a:ext cx="7953300" cy="44013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Arial"/>
              <a:buChar char="●"/>
            </a:pPr>
            <a:r>
              <a:rPr lang="en" sz="2000">
                <a:latin typeface="Arial"/>
                <a:ea typeface="Arial"/>
                <a:cs typeface="Arial"/>
                <a:sym typeface="Arial"/>
              </a:rPr>
              <a:t>No protection:</a:t>
            </a:r>
            <a:endParaRPr sz="2000">
              <a:latin typeface="Arial"/>
              <a:ea typeface="Arial"/>
              <a:cs typeface="Arial"/>
              <a:sym typeface="Arial"/>
            </a:endParaRPr>
          </a:p>
          <a:p>
            <a:pPr indent="-355600" lvl="1" marL="914400" rtl="0" algn="l">
              <a:spcBef>
                <a:spcPts val="0"/>
              </a:spcBef>
              <a:spcAft>
                <a:spcPts val="0"/>
              </a:spcAft>
              <a:buSzPts val="2000"/>
              <a:buFont typeface="Arial"/>
              <a:buChar char="○"/>
            </a:pPr>
            <a:r>
              <a:rPr lang="en" sz="2000">
                <a:latin typeface="Arial"/>
                <a:ea typeface="Arial"/>
                <a:cs typeface="Arial"/>
                <a:sym typeface="Arial"/>
              </a:rPr>
              <a:t>Threads inside the same process and are not isolated from each other </a:t>
            </a:r>
            <a:endParaRPr sz="2000">
              <a:latin typeface="Arial"/>
              <a:ea typeface="Arial"/>
              <a:cs typeface="Arial"/>
              <a:sym typeface="Arial"/>
            </a:endParaRPr>
          </a:p>
          <a:p>
            <a:pPr indent="-355600" lvl="1" marL="914400" rtl="0" algn="l">
              <a:spcBef>
                <a:spcPts val="0"/>
              </a:spcBef>
              <a:spcAft>
                <a:spcPts val="0"/>
              </a:spcAft>
              <a:buSzPts val="2000"/>
              <a:buFont typeface="Arial"/>
              <a:buChar char="○"/>
            </a:pPr>
            <a:r>
              <a:rPr lang="en" sz="2000">
                <a:latin typeface="Arial"/>
                <a:ea typeface="Arial"/>
                <a:cs typeface="Arial"/>
                <a:sym typeface="Arial"/>
              </a:rPr>
              <a:t>Share an address space </a:t>
            </a:r>
            <a:endParaRPr sz="2000">
              <a:latin typeface="Arial"/>
              <a:ea typeface="Arial"/>
              <a:cs typeface="Arial"/>
              <a:sym typeface="Arial"/>
            </a:endParaRPr>
          </a:p>
          <a:p>
            <a:pPr indent="-355600" lvl="1" marL="914400" rtl="0" algn="l">
              <a:spcBef>
                <a:spcPts val="0"/>
              </a:spcBef>
              <a:spcAft>
                <a:spcPts val="0"/>
              </a:spcAft>
              <a:buSzPts val="2000"/>
              <a:buFont typeface="Arial"/>
              <a:buChar char="○"/>
            </a:pPr>
            <a:r>
              <a:rPr lang="en" sz="2000">
                <a:latin typeface="Arial"/>
                <a:ea typeface="Arial"/>
                <a:cs typeface="Arial"/>
                <a:sym typeface="Arial"/>
              </a:rPr>
              <a:t>Share IO state (FDs) </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Individual execution:</a:t>
            </a:r>
            <a:endParaRPr sz="2000">
              <a:latin typeface="Arial"/>
              <a:ea typeface="Arial"/>
              <a:cs typeface="Arial"/>
              <a:sym typeface="Arial"/>
            </a:endParaRPr>
          </a:p>
          <a:p>
            <a:pPr indent="-355600" lvl="1" marL="914400" rtl="0" algn="l">
              <a:spcBef>
                <a:spcPts val="0"/>
              </a:spcBef>
              <a:spcAft>
                <a:spcPts val="0"/>
              </a:spcAft>
              <a:buSzPts val="2000"/>
              <a:buFont typeface="Arial"/>
              <a:buChar char="○"/>
            </a:pPr>
            <a:r>
              <a:rPr lang="en" sz="2000">
                <a:latin typeface="Arial"/>
                <a:ea typeface="Arial"/>
                <a:cs typeface="Arial"/>
                <a:sym typeface="Arial"/>
              </a:rPr>
              <a:t>Threads execute disjoint instruction streams. </a:t>
            </a:r>
            <a:endParaRPr sz="2000">
              <a:latin typeface="Arial"/>
              <a:ea typeface="Arial"/>
              <a:cs typeface="Arial"/>
              <a:sym typeface="Arial"/>
            </a:endParaRPr>
          </a:p>
          <a:p>
            <a:pPr indent="-355600" lvl="1" marL="914400" rtl="0" algn="l">
              <a:spcBef>
                <a:spcPts val="0"/>
              </a:spcBef>
              <a:spcAft>
                <a:spcPts val="0"/>
              </a:spcAft>
              <a:buSzPts val="2000"/>
              <a:buFont typeface="Arial"/>
              <a:buChar char="○"/>
            </a:pPr>
            <a:r>
              <a:rPr lang="en" sz="2000">
                <a:latin typeface="Arial"/>
                <a:ea typeface="Arial"/>
                <a:cs typeface="Arial"/>
                <a:sym typeface="Arial"/>
              </a:rPr>
              <a:t>Need own execution context </a:t>
            </a:r>
            <a:endParaRPr sz="2000">
              <a:latin typeface="Arial"/>
              <a:ea typeface="Arial"/>
              <a:cs typeface="Arial"/>
              <a:sym typeface="Arial"/>
            </a:endParaRPr>
          </a:p>
          <a:p>
            <a:pPr indent="-355600" lvl="1" marL="914400" rtl="0" algn="l">
              <a:spcBef>
                <a:spcPts val="0"/>
              </a:spcBef>
              <a:spcAft>
                <a:spcPts val="0"/>
              </a:spcAft>
              <a:buSzPts val="2000"/>
              <a:buFont typeface="Arial"/>
              <a:buChar char="○"/>
            </a:pPr>
            <a:r>
              <a:rPr lang="en" sz="2000">
                <a:latin typeface="Arial"/>
                <a:ea typeface="Arial"/>
                <a:cs typeface="Arial"/>
                <a:sym typeface="Arial"/>
              </a:rPr>
              <a:t>Given individual stack and register state (including EIP, ESP, EBP)</a:t>
            </a:r>
            <a:endParaRPr sz="2000">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38"/>
          <p:cNvPicPr preferRelativeResize="0"/>
          <p:nvPr/>
        </p:nvPicPr>
        <p:blipFill>
          <a:blip r:embed="rId3">
            <a:alphaModFix/>
          </a:blip>
          <a:stretch>
            <a:fillRect/>
          </a:stretch>
        </p:blipFill>
        <p:spPr>
          <a:xfrm>
            <a:off x="328075" y="1247925"/>
            <a:ext cx="8487849" cy="4362151"/>
          </a:xfrm>
          <a:prstGeom prst="rect">
            <a:avLst/>
          </a:prstGeom>
          <a:noFill/>
          <a:ln>
            <a:noFill/>
          </a:ln>
        </p:spPr>
      </p:pic>
      <p:sp>
        <p:nvSpPr>
          <p:cNvPr id="295" name="Google Shape;295;p38"/>
          <p:cNvSpPr txBox="1"/>
          <p:nvPr/>
        </p:nvSpPr>
        <p:spPr>
          <a:xfrm>
            <a:off x="1291275" y="564425"/>
            <a:ext cx="7008300" cy="9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chemeClr val="lt1"/>
                </a:solidFill>
              </a:rPr>
              <a:t>Threads vs Processes Visual</a:t>
            </a:r>
            <a:endParaRPr sz="4000">
              <a:solidFill>
                <a:schemeClr val="lt1"/>
              </a:solidFill>
            </a:endParaRPr>
          </a:p>
        </p:txBody>
      </p:sp>
      <p:sp>
        <p:nvSpPr>
          <p:cNvPr id="296" name="Google Shape;296;p38"/>
          <p:cNvSpPr txBox="1"/>
          <p:nvPr/>
        </p:nvSpPr>
        <p:spPr>
          <a:xfrm>
            <a:off x="1391175" y="5762025"/>
            <a:ext cx="6808500" cy="5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Processes are like the containers in which threads execute</a:t>
            </a: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9"/>
          <p:cNvSpPr txBox="1"/>
          <p:nvPr>
            <p:ph type="title"/>
          </p:nvPr>
        </p:nvSpPr>
        <p:spPr>
          <a:xfrm>
            <a:off x="2870863" y="539500"/>
            <a:ext cx="3402300" cy="73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Multi-Everything</a:t>
            </a:r>
            <a:endParaRPr/>
          </a:p>
        </p:txBody>
      </p:sp>
      <p:sp>
        <p:nvSpPr>
          <p:cNvPr id="302" name="Google Shape;302;p39"/>
          <p:cNvSpPr txBox="1"/>
          <p:nvPr>
            <p:ph idx="1" type="body"/>
          </p:nvPr>
        </p:nvSpPr>
        <p:spPr>
          <a:xfrm>
            <a:off x="654500" y="1270000"/>
            <a:ext cx="7494600" cy="164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Arial"/>
                <a:ea typeface="Arial"/>
                <a:cs typeface="Arial"/>
                <a:sym typeface="Arial"/>
              </a:rPr>
              <a:t>Multiprocessing ≡ Multiple CPUs </a:t>
            </a:r>
            <a:endParaRPr sz="2000">
              <a:latin typeface="Arial"/>
              <a:ea typeface="Arial"/>
              <a:cs typeface="Arial"/>
              <a:sym typeface="Arial"/>
            </a:endParaRPr>
          </a:p>
          <a:p>
            <a:pPr indent="0" lvl="0" marL="0" rtl="0" algn="l">
              <a:spcBef>
                <a:spcPts val="1200"/>
              </a:spcBef>
              <a:spcAft>
                <a:spcPts val="0"/>
              </a:spcAft>
              <a:buNone/>
            </a:pPr>
            <a:r>
              <a:rPr lang="en" sz="2000">
                <a:latin typeface="Arial"/>
                <a:ea typeface="Arial"/>
                <a:cs typeface="Arial"/>
                <a:sym typeface="Arial"/>
              </a:rPr>
              <a:t>Multiprogramming ≡ Multiple Jobs or Processes </a:t>
            </a:r>
            <a:endParaRPr sz="2000">
              <a:latin typeface="Arial"/>
              <a:ea typeface="Arial"/>
              <a:cs typeface="Arial"/>
              <a:sym typeface="Arial"/>
            </a:endParaRPr>
          </a:p>
          <a:p>
            <a:pPr indent="0" lvl="0" marL="0" rtl="0" algn="l">
              <a:spcBef>
                <a:spcPts val="1200"/>
              </a:spcBef>
              <a:spcAft>
                <a:spcPts val="1200"/>
              </a:spcAft>
              <a:buNone/>
            </a:pPr>
            <a:r>
              <a:rPr lang="en" sz="2000">
                <a:latin typeface="Arial"/>
                <a:ea typeface="Arial"/>
                <a:cs typeface="Arial"/>
                <a:sym typeface="Arial"/>
              </a:rPr>
              <a:t>Multithreading ≡ Multiple Threads per Process</a:t>
            </a:r>
            <a:endParaRPr sz="2000">
              <a:latin typeface="Arial"/>
              <a:ea typeface="Arial"/>
              <a:cs typeface="Arial"/>
              <a:sym typeface="Arial"/>
            </a:endParaRPr>
          </a:p>
        </p:txBody>
      </p:sp>
      <p:pic>
        <p:nvPicPr>
          <p:cNvPr id="303" name="Google Shape;303;p39"/>
          <p:cNvPicPr preferRelativeResize="0"/>
          <p:nvPr/>
        </p:nvPicPr>
        <p:blipFill>
          <a:blip r:embed="rId3">
            <a:alphaModFix/>
          </a:blip>
          <a:stretch>
            <a:fillRect/>
          </a:stretch>
        </p:blipFill>
        <p:spPr>
          <a:xfrm>
            <a:off x="1490463" y="2969550"/>
            <a:ext cx="6163082" cy="2019200"/>
          </a:xfrm>
          <a:prstGeom prst="rect">
            <a:avLst/>
          </a:prstGeom>
          <a:noFill/>
          <a:ln>
            <a:noFill/>
          </a:ln>
        </p:spPr>
      </p:pic>
      <p:sp>
        <p:nvSpPr>
          <p:cNvPr id="304" name="Google Shape;304;p39"/>
          <p:cNvSpPr txBox="1"/>
          <p:nvPr/>
        </p:nvSpPr>
        <p:spPr>
          <a:xfrm>
            <a:off x="685525" y="5041900"/>
            <a:ext cx="7773000" cy="13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Multiple threads running “concurrently” can be scheduled in any order the OS wants</a:t>
            </a:r>
            <a:endParaRPr sz="2000">
              <a:latin typeface="Calibri"/>
              <a:ea typeface="Calibri"/>
              <a:cs typeface="Calibri"/>
              <a:sym typeface="Calibri"/>
            </a:endParaRPr>
          </a:p>
          <a:p>
            <a:pPr indent="0" lvl="0" marL="457200" rtl="0" algn="l">
              <a:spcBef>
                <a:spcPts val="0"/>
              </a:spcBef>
              <a:spcAft>
                <a:spcPts val="0"/>
              </a:spcAft>
              <a:buNone/>
            </a:pPr>
            <a:r>
              <a:t/>
            </a:r>
            <a:endParaRPr sz="2000">
              <a:latin typeface="Calibri"/>
              <a:ea typeface="Calibri"/>
              <a:cs typeface="Calibri"/>
              <a:sym typeface="Calibri"/>
            </a:endParaRPr>
          </a:p>
          <a:p>
            <a:pPr indent="0" lvl="0" marL="0" rtl="0" algn="l">
              <a:spcBef>
                <a:spcPts val="0"/>
              </a:spcBef>
              <a:spcAft>
                <a:spcPts val="0"/>
              </a:spcAft>
              <a:buNone/>
            </a:pPr>
            <a:r>
              <a:rPr lang="en" sz="2000">
                <a:latin typeface="Calibri"/>
                <a:ea typeface="Calibri"/>
                <a:cs typeface="Calibri"/>
                <a:sym typeface="Calibri"/>
              </a:rPr>
              <a:t>But threads can end up racing for shared data in the process</a:t>
            </a:r>
            <a:endParaRPr sz="2000">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0"/>
          <p:cNvSpPr txBox="1"/>
          <p:nvPr>
            <p:ph type="title"/>
          </p:nvPr>
        </p:nvSpPr>
        <p:spPr>
          <a:xfrm>
            <a:off x="2357250" y="507447"/>
            <a:ext cx="4429500" cy="777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600"/>
              <a:t>Stacks for processes</a:t>
            </a:r>
            <a:endParaRPr sz="3600"/>
          </a:p>
        </p:txBody>
      </p:sp>
      <p:sp>
        <p:nvSpPr>
          <p:cNvPr id="310" name="Google Shape;310;p40"/>
          <p:cNvSpPr txBox="1"/>
          <p:nvPr>
            <p:ph idx="1" type="body"/>
          </p:nvPr>
        </p:nvSpPr>
        <p:spPr>
          <a:xfrm>
            <a:off x="447600" y="1729500"/>
            <a:ext cx="8248800" cy="3915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b="1" lang="en" sz="2000">
                <a:latin typeface="Courier New"/>
                <a:ea typeface="Courier New"/>
                <a:cs typeface="Courier New"/>
                <a:sym typeface="Courier New"/>
              </a:rPr>
              <a:t>void main() {</a:t>
            </a:r>
            <a:br>
              <a:rPr b="1" lang="en" sz="2000">
                <a:latin typeface="Courier New"/>
                <a:ea typeface="Courier New"/>
                <a:cs typeface="Courier New"/>
                <a:sym typeface="Courier New"/>
              </a:rPr>
            </a:br>
            <a:r>
              <a:rPr b="1" lang="en" sz="2000">
                <a:latin typeface="Courier New"/>
                <a:ea typeface="Courier New"/>
                <a:cs typeface="Courier New"/>
                <a:sym typeface="Courier New"/>
              </a:rPr>
              <a:t>	int data = 0;</a:t>
            </a:r>
            <a:br>
              <a:rPr b="1" lang="en" sz="2000">
                <a:latin typeface="Courier New"/>
                <a:ea typeface="Courier New"/>
                <a:cs typeface="Courier New"/>
                <a:sym typeface="Courier New"/>
              </a:rPr>
            </a:br>
            <a:r>
              <a:rPr b="1" lang="en" sz="2000">
                <a:latin typeface="Courier New"/>
                <a:ea typeface="Courier New"/>
                <a:cs typeface="Courier New"/>
                <a:sym typeface="Courier New"/>
              </a:rPr>
              <a:t>	int x = 1;</a:t>
            </a:r>
            <a:br>
              <a:rPr b="1" lang="en" sz="2000">
                <a:latin typeface="Courier New"/>
                <a:ea typeface="Courier New"/>
                <a:cs typeface="Courier New"/>
                <a:sym typeface="Courier New"/>
              </a:rPr>
            </a:br>
            <a:r>
              <a:rPr b="1" lang="en" sz="2000">
                <a:latin typeface="Courier New"/>
                <a:ea typeface="Courier New"/>
                <a:cs typeface="Courier New"/>
                <a:sym typeface="Courier New"/>
              </a:rPr>
              <a:t>	pid_t pid = fork();</a:t>
            </a:r>
            <a:br>
              <a:rPr b="1" lang="en" sz="2000">
                <a:latin typeface="Courier New"/>
                <a:ea typeface="Courier New"/>
                <a:cs typeface="Courier New"/>
                <a:sym typeface="Courier New"/>
              </a:rPr>
            </a:br>
            <a:r>
              <a:rPr b="1" lang="en" sz="2000">
                <a:latin typeface="Courier New"/>
                <a:ea typeface="Courier New"/>
                <a:cs typeface="Courier New"/>
                <a:sym typeface="Courier New"/>
              </a:rPr>
              <a:t>	if (pid != 0) {</a:t>
            </a:r>
            <a:br>
              <a:rPr b="1" lang="en" sz="2000">
                <a:latin typeface="Courier New"/>
                <a:ea typeface="Courier New"/>
                <a:cs typeface="Courier New"/>
                <a:sym typeface="Courier New"/>
              </a:rPr>
            </a:br>
            <a:r>
              <a:rPr b="1" lang="en" sz="2000">
                <a:latin typeface="Courier New"/>
                <a:ea typeface="Courier New"/>
                <a:cs typeface="Courier New"/>
                <a:sym typeface="Courier New"/>
              </a:rPr>
              <a:t>		data = 1;</a:t>
            </a:r>
            <a:br>
              <a:rPr b="1" lang="en" sz="2000">
                <a:latin typeface="Courier New"/>
                <a:ea typeface="Courier New"/>
                <a:cs typeface="Courier New"/>
                <a:sym typeface="Courier New"/>
              </a:rPr>
            </a:br>
            <a:r>
              <a:rPr b="1" lang="en" sz="2000">
                <a:latin typeface="Courier New"/>
                <a:ea typeface="Courier New"/>
                <a:cs typeface="Courier New"/>
                <a:sym typeface="Courier New"/>
              </a:rPr>
              <a:t>		printf("data is %d, &amp;x is %x\n", data, &amp;x);</a:t>
            </a:r>
            <a:br>
              <a:rPr b="1" lang="en" sz="2000">
                <a:latin typeface="Courier New"/>
                <a:ea typeface="Courier New"/>
                <a:cs typeface="Courier New"/>
                <a:sym typeface="Courier New"/>
              </a:rPr>
            </a:br>
            <a:r>
              <a:rPr b="1" lang="en" sz="2000">
                <a:latin typeface="Courier New"/>
                <a:ea typeface="Courier New"/>
                <a:cs typeface="Courier New"/>
                <a:sym typeface="Courier New"/>
              </a:rPr>
              <a:t>		waitpid(pid, NULL, 0);</a:t>
            </a:r>
            <a:br>
              <a:rPr b="1" lang="en" sz="2000">
                <a:latin typeface="Courier New"/>
                <a:ea typeface="Courier New"/>
                <a:cs typeface="Courier New"/>
                <a:sym typeface="Courier New"/>
              </a:rPr>
            </a:br>
            <a:r>
              <a:rPr b="1" lang="en" sz="2000">
                <a:latin typeface="Courier New"/>
                <a:ea typeface="Courier New"/>
                <a:cs typeface="Courier New"/>
                <a:sym typeface="Courier New"/>
              </a:rPr>
              <a:t>	} else {</a:t>
            </a:r>
            <a:br>
              <a:rPr b="1" lang="en" sz="2000">
                <a:latin typeface="Courier New"/>
                <a:ea typeface="Courier New"/>
                <a:cs typeface="Courier New"/>
                <a:sym typeface="Courier New"/>
              </a:rPr>
            </a:br>
            <a:r>
              <a:rPr b="1" lang="en" sz="2000">
                <a:latin typeface="Courier New"/>
                <a:ea typeface="Courier New"/>
                <a:cs typeface="Courier New"/>
                <a:sym typeface="Courier New"/>
              </a:rPr>
              <a:t>		data = 2;</a:t>
            </a:r>
            <a:br>
              <a:rPr b="1" lang="en" sz="2000">
                <a:latin typeface="Courier New"/>
                <a:ea typeface="Courier New"/>
                <a:cs typeface="Courier New"/>
                <a:sym typeface="Courier New"/>
              </a:rPr>
            </a:br>
            <a:r>
              <a:rPr b="1" lang="en" sz="2000">
                <a:latin typeface="Courier New"/>
                <a:ea typeface="Courier New"/>
                <a:cs typeface="Courier New"/>
                <a:sym typeface="Courier New"/>
              </a:rPr>
              <a:t>		printf("data is %d, &amp;x is %x\n", data, &amp;x);</a:t>
            </a:r>
            <a:br>
              <a:rPr b="1" lang="en" sz="2000">
                <a:latin typeface="Courier New"/>
                <a:ea typeface="Courier New"/>
                <a:cs typeface="Courier New"/>
                <a:sym typeface="Courier New"/>
              </a:rPr>
            </a:br>
            <a:r>
              <a:rPr b="1" lang="en" sz="2000">
                <a:latin typeface="Courier New"/>
                <a:ea typeface="Courier New"/>
                <a:cs typeface="Courier New"/>
                <a:sym typeface="Courier New"/>
              </a:rPr>
              <a:t>		exit(0);</a:t>
            </a:r>
            <a:br>
              <a:rPr b="1" lang="en" sz="2000">
                <a:latin typeface="Courier New"/>
                <a:ea typeface="Courier New"/>
                <a:cs typeface="Courier New"/>
                <a:sym typeface="Courier New"/>
              </a:rPr>
            </a:br>
            <a:r>
              <a:rPr b="1" lang="en" sz="2000">
                <a:latin typeface="Courier New"/>
                <a:ea typeface="Courier New"/>
                <a:cs typeface="Courier New"/>
                <a:sym typeface="Courier New"/>
              </a:rPr>
              <a:t>	}</a:t>
            </a:r>
            <a:br>
              <a:rPr b="1" lang="en" sz="2000">
                <a:latin typeface="Courier New"/>
                <a:ea typeface="Courier New"/>
                <a:cs typeface="Courier New"/>
                <a:sym typeface="Courier New"/>
              </a:rPr>
            </a:br>
            <a:r>
              <a:rPr b="1" lang="en" sz="2000">
                <a:latin typeface="Courier New"/>
                <a:ea typeface="Courier New"/>
                <a:cs typeface="Courier New"/>
                <a:sym typeface="Courier New"/>
              </a:rPr>
              <a:t>}</a:t>
            </a:r>
            <a:endParaRPr b="1" sz="2000">
              <a:latin typeface="Courier New"/>
              <a:ea typeface="Courier New"/>
              <a:cs typeface="Courier New"/>
              <a:sym typeface="Courier New"/>
            </a:endParaRPr>
          </a:p>
        </p:txBody>
      </p:sp>
      <p:sp>
        <p:nvSpPr>
          <p:cNvPr id="311" name="Google Shape;311;p40"/>
          <p:cNvSpPr txBox="1"/>
          <p:nvPr/>
        </p:nvSpPr>
        <p:spPr>
          <a:xfrm>
            <a:off x="2600550" y="5121425"/>
            <a:ext cx="3942900" cy="11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FF"/>
                </a:solidFill>
                <a:latin typeface="Courier New"/>
                <a:ea typeface="Courier New"/>
                <a:cs typeface="Courier New"/>
                <a:sym typeface="Courier New"/>
              </a:rPr>
              <a:t>What does this code print?</a:t>
            </a:r>
            <a:endParaRPr b="1" sz="1800">
              <a:solidFill>
                <a:srgbClr val="0000FF"/>
              </a:solidFill>
              <a:latin typeface="Courier New"/>
              <a:ea typeface="Courier New"/>
              <a:cs typeface="Courier New"/>
              <a:sym typeface="Courier New"/>
            </a:endParaRPr>
          </a:p>
          <a:p>
            <a:pPr indent="0" lvl="0" marL="0" rtl="0" algn="l">
              <a:spcBef>
                <a:spcPts val="0"/>
              </a:spcBef>
              <a:spcAft>
                <a:spcPts val="0"/>
              </a:spcAft>
              <a:buNone/>
            </a:pPr>
            <a:r>
              <a:t/>
            </a:r>
            <a:endParaRPr b="1" sz="1800">
              <a:solidFill>
                <a:srgbClr val="0000FF"/>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0000FF"/>
                </a:solidFill>
                <a:latin typeface="Courier New"/>
                <a:ea typeface="Courier New"/>
                <a:cs typeface="Courier New"/>
                <a:sym typeface="Courier New"/>
              </a:rPr>
              <a:t>// Assume &amp;x = DEADBEEF</a:t>
            </a:r>
            <a:endParaRPr b="1" sz="1800">
              <a:solidFill>
                <a:srgbClr val="0000FF"/>
              </a:solidFill>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1"/>
          <p:cNvSpPr txBox="1"/>
          <p:nvPr/>
        </p:nvSpPr>
        <p:spPr>
          <a:xfrm>
            <a:off x="2143125" y="5107375"/>
            <a:ext cx="4223700" cy="13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0000FF"/>
                </a:solidFill>
                <a:latin typeface="Courier New"/>
                <a:ea typeface="Courier New"/>
                <a:cs typeface="Courier New"/>
                <a:sym typeface="Courier New"/>
              </a:rPr>
              <a:t>data is 1, &amp;x is DEADBEEF</a:t>
            </a:r>
            <a:endParaRPr b="1" sz="2000">
              <a:solidFill>
                <a:srgbClr val="0000FF"/>
              </a:solidFill>
              <a:latin typeface="Courier New"/>
              <a:ea typeface="Courier New"/>
              <a:cs typeface="Courier New"/>
              <a:sym typeface="Courier New"/>
            </a:endParaRPr>
          </a:p>
          <a:p>
            <a:pPr indent="0" lvl="0" marL="0" rtl="0" algn="l">
              <a:spcBef>
                <a:spcPts val="0"/>
              </a:spcBef>
              <a:spcAft>
                <a:spcPts val="0"/>
              </a:spcAft>
              <a:buNone/>
            </a:pPr>
            <a:r>
              <a:rPr b="1" lang="en" sz="2000">
                <a:solidFill>
                  <a:srgbClr val="0000FF"/>
                </a:solidFill>
                <a:latin typeface="Courier New"/>
                <a:ea typeface="Courier New"/>
                <a:cs typeface="Courier New"/>
                <a:sym typeface="Courier New"/>
              </a:rPr>
              <a:t>data is 2, &amp;x is DEADBEEF</a:t>
            </a:r>
            <a:endParaRPr b="1" sz="2000">
              <a:solidFill>
                <a:srgbClr val="0000FF"/>
              </a:solidFill>
              <a:latin typeface="Courier New"/>
              <a:ea typeface="Courier New"/>
              <a:cs typeface="Courier New"/>
              <a:sym typeface="Courier New"/>
            </a:endParaRPr>
          </a:p>
          <a:p>
            <a:pPr indent="0" lvl="0" marL="0" rtl="0" algn="l">
              <a:spcBef>
                <a:spcPts val="0"/>
              </a:spcBef>
              <a:spcAft>
                <a:spcPts val="0"/>
              </a:spcAft>
              <a:buNone/>
            </a:pPr>
            <a:r>
              <a:t/>
            </a:r>
            <a:endParaRPr b="1" sz="2000">
              <a:solidFill>
                <a:srgbClr val="0000FF"/>
              </a:solidFill>
            </a:endParaRPr>
          </a:p>
          <a:p>
            <a:pPr indent="0" lvl="0" marL="0" rtl="0" algn="l">
              <a:spcBef>
                <a:spcPts val="0"/>
              </a:spcBef>
              <a:spcAft>
                <a:spcPts val="0"/>
              </a:spcAft>
              <a:buNone/>
            </a:pPr>
            <a:r>
              <a:rPr b="1" lang="en" sz="2000">
                <a:latin typeface="Courier New"/>
                <a:ea typeface="Courier New"/>
                <a:cs typeface="Courier New"/>
                <a:sym typeface="Courier New"/>
              </a:rPr>
              <a:t>(either order is possible)</a:t>
            </a:r>
            <a:endParaRPr b="1" sz="2000">
              <a:latin typeface="Courier New"/>
              <a:ea typeface="Courier New"/>
              <a:cs typeface="Courier New"/>
              <a:sym typeface="Courier New"/>
            </a:endParaRPr>
          </a:p>
        </p:txBody>
      </p:sp>
      <p:sp>
        <p:nvSpPr>
          <p:cNvPr id="317" name="Google Shape;317;p41"/>
          <p:cNvSpPr txBox="1"/>
          <p:nvPr>
            <p:ph type="title"/>
          </p:nvPr>
        </p:nvSpPr>
        <p:spPr>
          <a:xfrm>
            <a:off x="1329150" y="543475"/>
            <a:ext cx="6485700" cy="7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640"/>
              <a:t>Stacks for processes (soln.)</a:t>
            </a:r>
            <a:endParaRPr sz="3640"/>
          </a:p>
        </p:txBody>
      </p:sp>
      <p:sp>
        <p:nvSpPr>
          <p:cNvPr id="318" name="Google Shape;318;p41"/>
          <p:cNvSpPr txBox="1"/>
          <p:nvPr>
            <p:ph idx="1" type="body"/>
          </p:nvPr>
        </p:nvSpPr>
        <p:spPr>
          <a:xfrm>
            <a:off x="362925" y="1321075"/>
            <a:ext cx="8248800" cy="37863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b="1" lang="en" sz="2000">
                <a:latin typeface="Courier New"/>
                <a:ea typeface="Courier New"/>
                <a:cs typeface="Courier New"/>
                <a:sym typeface="Courier New"/>
              </a:rPr>
              <a:t>void main() {</a:t>
            </a:r>
            <a:br>
              <a:rPr b="1" lang="en" sz="2000">
                <a:latin typeface="Courier New"/>
                <a:ea typeface="Courier New"/>
                <a:cs typeface="Courier New"/>
                <a:sym typeface="Courier New"/>
              </a:rPr>
            </a:br>
            <a:r>
              <a:rPr b="1" lang="en" sz="2000">
                <a:latin typeface="Courier New"/>
                <a:ea typeface="Courier New"/>
                <a:cs typeface="Courier New"/>
                <a:sym typeface="Courier New"/>
              </a:rPr>
              <a:t>	int data = 0;</a:t>
            </a:r>
            <a:br>
              <a:rPr b="1" lang="en" sz="2000">
                <a:latin typeface="Courier New"/>
                <a:ea typeface="Courier New"/>
                <a:cs typeface="Courier New"/>
                <a:sym typeface="Courier New"/>
              </a:rPr>
            </a:br>
            <a:r>
              <a:rPr b="1" lang="en" sz="2000">
                <a:latin typeface="Courier New"/>
                <a:ea typeface="Courier New"/>
                <a:cs typeface="Courier New"/>
                <a:sym typeface="Courier New"/>
              </a:rPr>
              <a:t>	int x = 1;</a:t>
            </a:r>
            <a:br>
              <a:rPr b="1" lang="en" sz="2000">
                <a:latin typeface="Courier New"/>
                <a:ea typeface="Courier New"/>
                <a:cs typeface="Courier New"/>
                <a:sym typeface="Courier New"/>
              </a:rPr>
            </a:br>
            <a:r>
              <a:rPr b="1" lang="en" sz="2000">
                <a:latin typeface="Courier New"/>
                <a:ea typeface="Courier New"/>
                <a:cs typeface="Courier New"/>
                <a:sym typeface="Courier New"/>
              </a:rPr>
              <a:t>	pid_t pid = fork();</a:t>
            </a:r>
            <a:br>
              <a:rPr b="1" lang="en" sz="2000">
                <a:latin typeface="Courier New"/>
                <a:ea typeface="Courier New"/>
                <a:cs typeface="Courier New"/>
                <a:sym typeface="Courier New"/>
              </a:rPr>
            </a:br>
            <a:r>
              <a:rPr b="1" lang="en" sz="2000">
                <a:latin typeface="Courier New"/>
                <a:ea typeface="Courier New"/>
                <a:cs typeface="Courier New"/>
                <a:sym typeface="Courier New"/>
              </a:rPr>
              <a:t>	if (pid != 0) {</a:t>
            </a:r>
            <a:br>
              <a:rPr b="1" lang="en" sz="2000">
                <a:latin typeface="Courier New"/>
                <a:ea typeface="Courier New"/>
                <a:cs typeface="Courier New"/>
                <a:sym typeface="Courier New"/>
              </a:rPr>
            </a:br>
            <a:r>
              <a:rPr b="1" lang="en" sz="2000">
                <a:latin typeface="Courier New"/>
                <a:ea typeface="Courier New"/>
                <a:cs typeface="Courier New"/>
                <a:sym typeface="Courier New"/>
              </a:rPr>
              <a:t>		data = 1;</a:t>
            </a:r>
            <a:br>
              <a:rPr b="1" lang="en" sz="2000">
                <a:latin typeface="Courier New"/>
                <a:ea typeface="Courier New"/>
                <a:cs typeface="Courier New"/>
                <a:sym typeface="Courier New"/>
              </a:rPr>
            </a:br>
            <a:r>
              <a:rPr b="1" lang="en" sz="2000">
                <a:latin typeface="Courier New"/>
                <a:ea typeface="Courier New"/>
                <a:cs typeface="Courier New"/>
                <a:sym typeface="Courier New"/>
              </a:rPr>
              <a:t>		printf("data is %d, &amp;x is %x\n", data, &amp;x);</a:t>
            </a:r>
            <a:br>
              <a:rPr b="1" lang="en" sz="2000">
                <a:latin typeface="Courier New"/>
                <a:ea typeface="Courier New"/>
                <a:cs typeface="Courier New"/>
                <a:sym typeface="Courier New"/>
              </a:rPr>
            </a:br>
            <a:r>
              <a:rPr b="1" lang="en" sz="2000">
                <a:latin typeface="Courier New"/>
                <a:ea typeface="Courier New"/>
                <a:cs typeface="Courier New"/>
                <a:sym typeface="Courier New"/>
              </a:rPr>
              <a:t>		waitpid(pid, NULL, 0);</a:t>
            </a:r>
            <a:br>
              <a:rPr b="1" lang="en" sz="2000">
                <a:latin typeface="Courier New"/>
                <a:ea typeface="Courier New"/>
                <a:cs typeface="Courier New"/>
                <a:sym typeface="Courier New"/>
              </a:rPr>
            </a:br>
            <a:r>
              <a:rPr b="1" lang="en" sz="2000">
                <a:latin typeface="Courier New"/>
                <a:ea typeface="Courier New"/>
                <a:cs typeface="Courier New"/>
                <a:sym typeface="Courier New"/>
              </a:rPr>
              <a:t>	} else {</a:t>
            </a:r>
            <a:br>
              <a:rPr b="1" lang="en" sz="2000">
                <a:latin typeface="Courier New"/>
                <a:ea typeface="Courier New"/>
                <a:cs typeface="Courier New"/>
                <a:sym typeface="Courier New"/>
              </a:rPr>
            </a:br>
            <a:r>
              <a:rPr b="1" lang="en" sz="2000">
                <a:latin typeface="Courier New"/>
                <a:ea typeface="Courier New"/>
                <a:cs typeface="Courier New"/>
                <a:sym typeface="Courier New"/>
              </a:rPr>
              <a:t>		data = 2;</a:t>
            </a:r>
            <a:br>
              <a:rPr b="1" lang="en" sz="2000">
                <a:latin typeface="Courier New"/>
                <a:ea typeface="Courier New"/>
                <a:cs typeface="Courier New"/>
                <a:sym typeface="Courier New"/>
              </a:rPr>
            </a:br>
            <a:r>
              <a:rPr b="1" lang="en" sz="2000">
                <a:latin typeface="Courier New"/>
                <a:ea typeface="Courier New"/>
                <a:cs typeface="Courier New"/>
                <a:sym typeface="Courier New"/>
              </a:rPr>
              <a:t>		printf("data is %d, &amp;x is %x\n", data, &amp;x);</a:t>
            </a:r>
            <a:br>
              <a:rPr b="1" lang="en" sz="2000">
                <a:latin typeface="Courier New"/>
                <a:ea typeface="Courier New"/>
                <a:cs typeface="Courier New"/>
                <a:sym typeface="Courier New"/>
              </a:rPr>
            </a:br>
            <a:r>
              <a:rPr b="1" lang="en" sz="2000">
                <a:latin typeface="Courier New"/>
                <a:ea typeface="Courier New"/>
                <a:cs typeface="Courier New"/>
                <a:sym typeface="Courier New"/>
              </a:rPr>
              <a:t>		exit(0);</a:t>
            </a:r>
            <a:br>
              <a:rPr b="1" lang="en" sz="2000">
                <a:latin typeface="Courier New"/>
                <a:ea typeface="Courier New"/>
                <a:cs typeface="Courier New"/>
                <a:sym typeface="Courier New"/>
              </a:rPr>
            </a:br>
            <a:r>
              <a:rPr b="1" lang="en" sz="2000">
                <a:latin typeface="Courier New"/>
                <a:ea typeface="Courier New"/>
                <a:cs typeface="Courier New"/>
                <a:sym typeface="Courier New"/>
              </a:rPr>
              <a:t>	}</a:t>
            </a:r>
            <a:br>
              <a:rPr b="1" lang="en" sz="2000">
                <a:latin typeface="Courier New"/>
                <a:ea typeface="Courier New"/>
                <a:cs typeface="Courier New"/>
                <a:sym typeface="Courier New"/>
              </a:rPr>
            </a:br>
            <a:r>
              <a:rPr b="1" lang="en" sz="2000">
                <a:latin typeface="Courier New"/>
                <a:ea typeface="Courier New"/>
                <a:cs typeface="Courier New"/>
                <a:sym typeface="Courier New"/>
              </a:rPr>
              <a:t>}</a:t>
            </a:r>
            <a:endParaRPr b="1" sz="200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3176850" y="489975"/>
            <a:ext cx="2790300" cy="85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latin typeface="Arial"/>
                <a:ea typeface="Arial"/>
                <a:cs typeface="Arial"/>
                <a:sym typeface="Arial"/>
              </a:rPr>
              <a:t>Disclaimer</a:t>
            </a:r>
            <a:endParaRPr sz="4000">
              <a:latin typeface="Arial"/>
              <a:ea typeface="Arial"/>
              <a:cs typeface="Arial"/>
              <a:sym typeface="Arial"/>
            </a:endParaRPr>
          </a:p>
        </p:txBody>
      </p:sp>
      <p:sp>
        <p:nvSpPr>
          <p:cNvPr id="143" name="Google Shape;143;p15"/>
          <p:cNvSpPr txBox="1"/>
          <p:nvPr>
            <p:ph idx="1" type="body"/>
          </p:nvPr>
        </p:nvSpPr>
        <p:spPr>
          <a:xfrm>
            <a:off x="668425" y="1913250"/>
            <a:ext cx="7505700" cy="400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Arial"/>
                <a:ea typeface="Arial"/>
                <a:cs typeface="Arial"/>
                <a:sym typeface="Arial"/>
              </a:rPr>
              <a:t>This is not an exhaustive review of all topics that are in scope for the midterm.</a:t>
            </a:r>
            <a:endParaRPr sz="2400">
              <a:solidFill>
                <a:srgbClr val="000000"/>
              </a:solidFill>
              <a:latin typeface="Arial"/>
              <a:ea typeface="Arial"/>
              <a:cs typeface="Arial"/>
              <a:sym typeface="Arial"/>
            </a:endParaRPr>
          </a:p>
          <a:p>
            <a:pPr indent="0" lvl="0" marL="0" rtl="0" algn="l">
              <a:spcBef>
                <a:spcPts val="1200"/>
              </a:spcBef>
              <a:spcAft>
                <a:spcPts val="0"/>
              </a:spcAft>
              <a:buNone/>
            </a:pPr>
            <a:r>
              <a:rPr lang="en" sz="2400">
                <a:solidFill>
                  <a:srgbClr val="000000"/>
                </a:solidFill>
                <a:latin typeface="Arial"/>
                <a:ea typeface="Arial"/>
                <a:cs typeface="Arial"/>
                <a:sym typeface="Arial"/>
              </a:rPr>
              <a:t>These are course materials that are all in scope:</a:t>
            </a:r>
            <a:endParaRPr sz="2400">
              <a:solidFill>
                <a:srgbClr val="000000"/>
              </a:solidFill>
              <a:latin typeface="Arial"/>
              <a:ea typeface="Arial"/>
              <a:cs typeface="Arial"/>
              <a:sym typeface="Arial"/>
            </a:endParaRPr>
          </a:p>
          <a:p>
            <a:pPr indent="-381000" lvl="0" marL="457200" rtl="0" algn="l">
              <a:spcBef>
                <a:spcPts val="1200"/>
              </a:spcBef>
              <a:spcAft>
                <a:spcPts val="0"/>
              </a:spcAft>
              <a:buClr>
                <a:srgbClr val="000000"/>
              </a:buClr>
              <a:buSzPts val="2400"/>
              <a:buFont typeface="Arial"/>
              <a:buChar char="●"/>
            </a:pPr>
            <a:r>
              <a:rPr lang="en" sz="2400">
                <a:solidFill>
                  <a:srgbClr val="000000"/>
                </a:solidFill>
                <a:latin typeface="Arial"/>
                <a:ea typeface="Arial"/>
                <a:cs typeface="Arial"/>
                <a:sym typeface="Arial"/>
              </a:rPr>
              <a:t>Lectures 1-10</a:t>
            </a:r>
            <a:endParaRPr sz="2400">
              <a:solidFill>
                <a:srgbClr val="000000"/>
              </a:solidFill>
              <a:latin typeface="Arial"/>
              <a:ea typeface="Arial"/>
              <a:cs typeface="Arial"/>
              <a:sym typeface="Arial"/>
            </a:endParaRPr>
          </a:p>
          <a:p>
            <a:pPr indent="-381000" lvl="0" marL="457200" rtl="0" algn="l">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Project 0</a:t>
            </a:r>
            <a:endParaRPr sz="2400">
              <a:solidFill>
                <a:srgbClr val="000000"/>
              </a:solidFill>
              <a:latin typeface="Arial"/>
              <a:ea typeface="Arial"/>
              <a:cs typeface="Arial"/>
              <a:sym typeface="Arial"/>
            </a:endParaRPr>
          </a:p>
          <a:p>
            <a:pPr indent="-381000" lvl="0" marL="457200" rtl="0" algn="l">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Project 1 Design</a:t>
            </a:r>
            <a:endParaRPr sz="2400">
              <a:solidFill>
                <a:srgbClr val="000000"/>
              </a:solidFill>
              <a:latin typeface="Arial"/>
              <a:ea typeface="Arial"/>
              <a:cs typeface="Arial"/>
              <a:sym typeface="Arial"/>
            </a:endParaRPr>
          </a:p>
          <a:p>
            <a:pPr indent="-381000" lvl="0" marL="457200" rtl="0" algn="l">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Homework 0-2</a:t>
            </a:r>
            <a:endParaRPr sz="2400">
              <a:solidFill>
                <a:srgbClr val="000000"/>
              </a:solidFill>
              <a:latin typeface="Arial"/>
              <a:ea typeface="Arial"/>
              <a:cs typeface="Arial"/>
              <a:sym typeface="Arial"/>
            </a:endParaRPr>
          </a:p>
          <a:p>
            <a:pPr indent="-381000" lvl="0" marL="457200" rtl="0" algn="l">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Discussions 0-3</a:t>
            </a:r>
            <a:endParaRPr sz="2400">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2"/>
          <p:cNvSpPr txBox="1"/>
          <p:nvPr>
            <p:ph idx="1" type="body"/>
          </p:nvPr>
        </p:nvSpPr>
        <p:spPr>
          <a:xfrm>
            <a:off x="429750" y="1170825"/>
            <a:ext cx="8284500" cy="496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latin typeface="Courier New"/>
                <a:ea typeface="Courier New"/>
                <a:cs typeface="Courier New"/>
                <a:sym typeface="Courier New"/>
              </a:rPr>
              <a:t>void helper (void * arg) {</a:t>
            </a:r>
            <a:endParaRPr b="1" sz="1800">
              <a:latin typeface="Courier New"/>
              <a:ea typeface="Courier New"/>
              <a:cs typeface="Courier New"/>
              <a:sym typeface="Courier New"/>
            </a:endParaRPr>
          </a:p>
          <a:p>
            <a:pPr indent="0" lvl="0" marL="0" rtl="0" algn="l">
              <a:spcBef>
                <a:spcPts val="1200"/>
              </a:spcBef>
              <a:spcAft>
                <a:spcPts val="0"/>
              </a:spcAft>
              <a:buNone/>
            </a:pPr>
            <a:r>
              <a:rPr b="1" lang="en" sz="1800">
                <a:latin typeface="Courier New"/>
                <a:ea typeface="Courier New"/>
                <a:cs typeface="Courier New"/>
                <a:sym typeface="Courier New"/>
              </a:rPr>
              <a:t>	int *data = (int *) arg;</a:t>
            </a:r>
            <a:br>
              <a:rPr b="1" lang="en" sz="1800">
                <a:latin typeface="Courier New"/>
                <a:ea typeface="Courier New"/>
                <a:cs typeface="Courier New"/>
                <a:sym typeface="Courier New"/>
              </a:rPr>
            </a:br>
            <a:r>
              <a:rPr b="1" lang="en" sz="1800">
                <a:latin typeface="Courier New"/>
                <a:ea typeface="Courier New"/>
                <a:cs typeface="Courier New"/>
                <a:sym typeface="Courier New"/>
              </a:rPr>
              <a:t>	*data = 1;</a:t>
            </a:r>
            <a:br>
              <a:rPr b="1" lang="en" sz="1800">
                <a:latin typeface="Courier New"/>
                <a:ea typeface="Courier New"/>
                <a:cs typeface="Courier New"/>
                <a:sym typeface="Courier New"/>
              </a:rPr>
            </a:br>
            <a:r>
              <a:rPr b="1" lang="en" sz="1800">
                <a:latin typeface="Courier New"/>
                <a:ea typeface="Courier New"/>
                <a:cs typeface="Courier New"/>
                <a:sym typeface="Courier New"/>
              </a:rPr>
              <a:t>	printf("*data is %d, data is %x\n", *data, data);</a:t>
            </a:r>
            <a:br>
              <a:rPr b="1" lang="en" sz="1800">
                <a:latin typeface="Courier New"/>
                <a:ea typeface="Courier New"/>
                <a:cs typeface="Courier New"/>
                <a:sym typeface="Courier New"/>
              </a:rPr>
            </a:br>
            <a:r>
              <a:rPr b="1" lang="en" sz="1800">
                <a:latin typeface="Courier New"/>
                <a:ea typeface="Courier New"/>
                <a:cs typeface="Courier New"/>
                <a:sym typeface="Courier New"/>
              </a:rPr>
              <a:t>	pthread_exit(0);</a:t>
            </a:r>
            <a:br>
              <a:rPr b="1" lang="en" sz="1800">
                <a:latin typeface="Courier New"/>
                <a:ea typeface="Courier New"/>
                <a:cs typeface="Courier New"/>
                <a:sym typeface="Courier New"/>
              </a:rPr>
            </a:b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1200"/>
              </a:spcBef>
              <a:spcAft>
                <a:spcPts val="1200"/>
              </a:spcAft>
              <a:buNone/>
            </a:pPr>
            <a:r>
              <a:rPr b="1" lang="en" sz="1800">
                <a:latin typeface="Courier New"/>
                <a:ea typeface="Courier New"/>
                <a:cs typeface="Courier New"/>
                <a:sym typeface="Courier New"/>
              </a:rPr>
              <a:t>void main() {</a:t>
            </a:r>
            <a:br>
              <a:rPr b="1" lang="en" sz="1800">
                <a:latin typeface="Courier New"/>
                <a:ea typeface="Courier New"/>
                <a:cs typeface="Courier New"/>
                <a:sym typeface="Courier New"/>
              </a:rPr>
            </a:br>
            <a:r>
              <a:rPr b="1" lang="en" sz="1800">
                <a:latin typeface="Courier New"/>
                <a:ea typeface="Courier New"/>
                <a:cs typeface="Courier New"/>
                <a:sym typeface="Courier New"/>
              </a:rPr>
              <a:t>	pthread_t thread;</a:t>
            </a:r>
            <a:br>
              <a:rPr b="1" lang="en" sz="1800">
                <a:latin typeface="Courier New"/>
                <a:ea typeface="Courier New"/>
                <a:cs typeface="Courier New"/>
                <a:sym typeface="Courier New"/>
              </a:rPr>
            </a:br>
            <a:r>
              <a:rPr b="1" lang="en" sz="1800">
                <a:latin typeface="Courier New"/>
                <a:ea typeface="Courier New"/>
                <a:cs typeface="Courier New"/>
                <a:sym typeface="Courier New"/>
              </a:rPr>
              <a:t>	int data = 0;</a:t>
            </a:r>
            <a:br>
              <a:rPr b="1" lang="en" sz="1800">
                <a:latin typeface="Courier New"/>
                <a:ea typeface="Courier New"/>
                <a:cs typeface="Courier New"/>
                <a:sym typeface="Courier New"/>
              </a:rPr>
            </a:br>
            <a:r>
              <a:rPr b="1" lang="en" sz="1800">
                <a:latin typeface="Courier New"/>
                <a:ea typeface="Courier New"/>
                <a:cs typeface="Courier New"/>
                <a:sym typeface="Courier New"/>
              </a:rPr>
              <a:t>	printf("data is %d, &amp;data is %x\n", data, &amp;data);</a:t>
            </a:r>
            <a:br>
              <a:rPr b="1" lang="en" sz="1800">
                <a:latin typeface="Courier New"/>
                <a:ea typeface="Courier New"/>
                <a:cs typeface="Courier New"/>
                <a:sym typeface="Courier New"/>
              </a:rPr>
            </a:br>
            <a:r>
              <a:rPr b="1" lang="en" sz="1800">
                <a:latin typeface="Courier New"/>
                <a:ea typeface="Courier New"/>
                <a:cs typeface="Courier New"/>
                <a:sym typeface="Courier New"/>
              </a:rPr>
              <a:t>	pthread_create(thread, NULL, &amp;helper, &amp;data);</a:t>
            </a:r>
            <a:br>
              <a:rPr b="1" lang="en" sz="1800">
                <a:latin typeface="Courier New"/>
                <a:ea typeface="Courier New"/>
                <a:cs typeface="Courier New"/>
                <a:sym typeface="Courier New"/>
              </a:rPr>
            </a:br>
            <a:r>
              <a:rPr b="1" lang="en" sz="1800">
                <a:latin typeface="Courier New"/>
                <a:ea typeface="Courier New"/>
                <a:cs typeface="Courier New"/>
                <a:sym typeface="Courier New"/>
              </a:rPr>
              <a:t>	pthread_join(thread, NULL);</a:t>
            </a:r>
            <a:br>
              <a:rPr b="1" lang="en" sz="1800">
                <a:latin typeface="Courier New"/>
                <a:ea typeface="Courier New"/>
                <a:cs typeface="Courier New"/>
                <a:sym typeface="Courier New"/>
              </a:rPr>
            </a:br>
            <a:r>
              <a:rPr b="1" lang="en" sz="1800">
                <a:latin typeface="Courier New"/>
                <a:ea typeface="Courier New"/>
                <a:cs typeface="Courier New"/>
                <a:sym typeface="Courier New"/>
              </a:rPr>
              <a:t>	printf("data is %d, &amp;data is %x\n", data, &amp;data);</a:t>
            </a:r>
            <a:br>
              <a:rPr b="1" lang="en" sz="1800">
                <a:latin typeface="Courier New"/>
                <a:ea typeface="Courier New"/>
                <a:cs typeface="Courier New"/>
                <a:sym typeface="Courier New"/>
              </a:rPr>
            </a:br>
            <a:r>
              <a:rPr b="1" lang="en" sz="1800">
                <a:latin typeface="Courier New"/>
                <a:ea typeface="Courier New"/>
                <a:cs typeface="Courier New"/>
                <a:sym typeface="Courier New"/>
              </a:rPr>
              <a:t>}</a:t>
            </a:r>
            <a:endParaRPr b="1" sz="1800">
              <a:latin typeface="Courier New"/>
              <a:ea typeface="Courier New"/>
              <a:cs typeface="Courier New"/>
              <a:sym typeface="Courier New"/>
            </a:endParaRPr>
          </a:p>
        </p:txBody>
      </p:sp>
      <p:sp>
        <p:nvSpPr>
          <p:cNvPr id="324" name="Google Shape;324;p42"/>
          <p:cNvSpPr txBox="1"/>
          <p:nvPr>
            <p:ph type="title"/>
          </p:nvPr>
        </p:nvSpPr>
        <p:spPr>
          <a:xfrm>
            <a:off x="1903500" y="468822"/>
            <a:ext cx="5282100" cy="770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600"/>
              <a:t>Stacks for Threads </a:t>
            </a:r>
            <a:endParaRPr sz="3600"/>
          </a:p>
        </p:txBody>
      </p:sp>
      <p:sp>
        <p:nvSpPr>
          <p:cNvPr id="325" name="Google Shape;325;p42"/>
          <p:cNvSpPr txBox="1"/>
          <p:nvPr/>
        </p:nvSpPr>
        <p:spPr>
          <a:xfrm>
            <a:off x="701850" y="5938750"/>
            <a:ext cx="8284500" cy="51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rgbClr val="0000FF"/>
                </a:solidFill>
                <a:latin typeface="Courier New"/>
                <a:ea typeface="Courier New"/>
                <a:cs typeface="Courier New"/>
                <a:sym typeface="Courier New"/>
              </a:rPr>
              <a:t>What does this program print? Assume &amp;data = 0xDEADBEEF.</a:t>
            </a:r>
            <a:endParaRPr/>
          </a:p>
          <a:p>
            <a:pPr indent="0" lvl="0" marL="0" rtl="0" algn="l">
              <a:lnSpc>
                <a:spcPct val="115000"/>
              </a:lnSpc>
              <a:spcBef>
                <a:spcPts val="0"/>
              </a:spcBef>
              <a:spcAft>
                <a:spcPts val="0"/>
              </a:spcAft>
              <a:buClr>
                <a:schemeClr val="dk1"/>
              </a:buClr>
              <a:buSzPts val="1100"/>
              <a:buFont typeface="Arial"/>
              <a:buNone/>
            </a:pPr>
            <a:r>
              <a:t/>
            </a:r>
            <a:endParaRPr b="1" sz="1800">
              <a:solidFill>
                <a:srgbClr val="0000FF"/>
              </a:solidFill>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3"/>
          <p:cNvSpPr txBox="1"/>
          <p:nvPr>
            <p:ph type="title"/>
          </p:nvPr>
        </p:nvSpPr>
        <p:spPr>
          <a:xfrm>
            <a:off x="1808700" y="468822"/>
            <a:ext cx="5282100" cy="770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600"/>
              <a:t>Stacks for threads (soln.)</a:t>
            </a:r>
            <a:endParaRPr sz="3600"/>
          </a:p>
        </p:txBody>
      </p:sp>
      <p:sp>
        <p:nvSpPr>
          <p:cNvPr id="331" name="Google Shape;331;p43"/>
          <p:cNvSpPr txBox="1"/>
          <p:nvPr>
            <p:ph idx="1" type="body"/>
          </p:nvPr>
        </p:nvSpPr>
        <p:spPr>
          <a:xfrm>
            <a:off x="334950" y="1421475"/>
            <a:ext cx="8474100" cy="496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latin typeface="Courier New"/>
                <a:ea typeface="Courier New"/>
                <a:cs typeface="Courier New"/>
                <a:sym typeface="Courier New"/>
              </a:rPr>
              <a:t>void helper (void * arg) {</a:t>
            </a:r>
            <a:endParaRPr b="1" sz="1800">
              <a:latin typeface="Courier New"/>
              <a:ea typeface="Courier New"/>
              <a:cs typeface="Courier New"/>
              <a:sym typeface="Courier New"/>
            </a:endParaRPr>
          </a:p>
          <a:p>
            <a:pPr indent="0" lvl="0" marL="0" rtl="0" algn="l">
              <a:spcBef>
                <a:spcPts val="1200"/>
              </a:spcBef>
              <a:spcAft>
                <a:spcPts val="0"/>
              </a:spcAft>
              <a:buNone/>
            </a:pPr>
            <a:r>
              <a:rPr b="1" lang="en" sz="1800">
                <a:latin typeface="Courier New"/>
                <a:ea typeface="Courier New"/>
                <a:cs typeface="Courier New"/>
                <a:sym typeface="Courier New"/>
              </a:rPr>
              <a:t>	int *data = (int *) arg;</a:t>
            </a:r>
            <a:br>
              <a:rPr b="1" lang="en" sz="1800">
                <a:latin typeface="Courier New"/>
                <a:ea typeface="Courier New"/>
                <a:cs typeface="Courier New"/>
                <a:sym typeface="Courier New"/>
              </a:rPr>
            </a:br>
            <a:r>
              <a:rPr b="1" lang="en" sz="1800">
                <a:latin typeface="Courier New"/>
                <a:ea typeface="Courier New"/>
                <a:cs typeface="Courier New"/>
                <a:sym typeface="Courier New"/>
              </a:rPr>
              <a:t>	*data = 1;</a:t>
            </a:r>
            <a:br>
              <a:rPr b="1" lang="en" sz="1800">
                <a:latin typeface="Courier New"/>
                <a:ea typeface="Courier New"/>
                <a:cs typeface="Courier New"/>
                <a:sym typeface="Courier New"/>
              </a:rPr>
            </a:br>
            <a:r>
              <a:rPr b="1" lang="en" sz="1800">
                <a:latin typeface="Courier New"/>
                <a:ea typeface="Courier New"/>
                <a:cs typeface="Courier New"/>
                <a:sym typeface="Courier New"/>
              </a:rPr>
              <a:t>	</a:t>
            </a:r>
            <a:r>
              <a:rPr b="1" lang="en" sz="1800">
                <a:highlight>
                  <a:srgbClr val="FFF2CC"/>
                </a:highlight>
                <a:latin typeface="Courier New"/>
                <a:ea typeface="Courier New"/>
                <a:cs typeface="Courier New"/>
                <a:sym typeface="Courier New"/>
              </a:rPr>
              <a:t>printf("*data is %d, data is %x\n", *data, data);</a:t>
            </a:r>
            <a:br>
              <a:rPr b="1" lang="en" sz="1800">
                <a:highlight>
                  <a:srgbClr val="FFF2CC"/>
                </a:highlight>
                <a:latin typeface="Courier New"/>
                <a:ea typeface="Courier New"/>
                <a:cs typeface="Courier New"/>
                <a:sym typeface="Courier New"/>
              </a:rPr>
            </a:br>
            <a:r>
              <a:rPr b="1" lang="en" sz="1800">
                <a:latin typeface="Courier New"/>
                <a:ea typeface="Courier New"/>
                <a:cs typeface="Courier New"/>
                <a:sym typeface="Courier New"/>
              </a:rPr>
              <a:t>	pthread_exit(0);</a:t>
            </a:r>
            <a:br>
              <a:rPr b="1" lang="en" sz="1800">
                <a:latin typeface="Courier New"/>
                <a:ea typeface="Courier New"/>
                <a:cs typeface="Courier New"/>
                <a:sym typeface="Courier New"/>
              </a:rPr>
            </a:b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1200"/>
              </a:spcBef>
              <a:spcAft>
                <a:spcPts val="1200"/>
              </a:spcAft>
              <a:buNone/>
            </a:pPr>
            <a:r>
              <a:rPr b="1" lang="en" sz="1800">
                <a:latin typeface="Courier New"/>
                <a:ea typeface="Courier New"/>
                <a:cs typeface="Courier New"/>
                <a:sym typeface="Courier New"/>
              </a:rPr>
              <a:t>void main() {</a:t>
            </a:r>
            <a:br>
              <a:rPr b="1" lang="en" sz="1800">
                <a:latin typeface="Courier New"/>
                <a:ea typeface="Courier New"/>
                <a:cs typeface="Courier New"/>
                <a:sym typeface="Courier New"/>
              </a:rPr>
            </a:br>
            <a:r>
              <a:rPr b="1" lang="en" sz="1800">
                <a:latin typeface="Courier New"/>
                <a:ea typeface="Courier New"/>
                <a:cs typeface="Courier New"/>
                <a:sym typeface="Courier New"/>
              </a:rPr>
              <a:t>	pthread_t thread;</a:t>
            </a:r>
            <a:br>
              <a:rPr b="1" lang="en" sz="1800">
                <a:latin typeface="Courier New"/>
                <a:ea typeface="Courier New"/>
                <a:cs typeface="Courier New"/>
                <a:sym typeface="Courier New"/>
              </a:rPr>
            </a:br>
            <a:r>
              <a:rPr b="1" lang="en" sz="1800">
                <a:latin typeface="Courier New"/>
                <a:ea typeface="Courier New"/>
                <a:cs typeface="Courier New"/>
                <a:sym typeface="Courier New"/>
              </a:rPr>
              <a:t>	int data = 0;</a:t>
            </a:r>
            <a:br>
              <a:rPr b="1" lang="en" sz="1800">
                <a:latin typeface="Courier New"/>
                <a:ea typeface="Courier New"/>
                <a:cs typeface="Courier New"/>
                <a:sym typeface="Courier New"/>
              </a:rPr>
            </a:br>
            <a:r>
              <a:rPr b="1" lang="en" sz="1800">
                <a:latin typeface="Courier New"/>
                <a:ea typeface="Courier New"/>
                <a:cs typeface="Courier New"/>
                <a:sym typeface="Courier New"/>
              </a:rPr>
              <a:t>	</a:t>
            </a:r>
            <a:r>
              <a:rPr b="1" lang="en" sz="1800">
                <a:highlight>
                  <a:srgbClr val="FFF2CC"/>
                </a:highlight>
                <a:latin typeface="Courier New"/>
                <a:ea typeface="Courier New"/>
                <a:cs typeface="Courier New"/>
                <a:sym typeface="Courier New"/>
              </a:rPr>
              <a:t>printf("data is %d, &amp;data is %x\n", data, &amp;data);</a:t>
            </a:r>
            <a:br>
              <a:rPr b="1" lang="en" sz="1800">
                <a:latin typeface="Courier New"/>
                <a:ea typeface="Courier New"/>
                <a:cs typeface="Courier New"/>
                <a:sym typeface="Courier New"/>
              </a:rPr>
            </a:br>
            <a:r>
              <a:rPr b="1" lang="en" sz="1800">
                <a:latin typeface="Courier New"/>
                <a:ea typeface="Courier New"/>
                <a:cs typeface="Courier New"/>
                <a:sym typeface="Courier New"/>
              </a:rPr>
              <a:t>	pthread_create(thread, NULL, &amp;helper, &amp;data);</a:t>
            </a:r>
            <a:br>
              <a:rPr b="1" lang="en" sz="1800">
                <a:latin typeface="Courier New"/>
                <a:ea typeface="Courier New"/>
                <a:cs typeface="Courier New"/>
                <a:sym typeface="Courier New"/>
              </a:rPr>
            </a:br>
            <a:r>
              <a:rPr b="1" lang="en" sz="1800">
                <a:latin typeface="Courier New"/>
                <a:ea typeface="Courier New"/>
                <a:cs typeface="Courier New"/>
                <a:sym typeface="Courier New"/>
              </a:rPr>
              <a:t>	pthread_join(thread, NULL);</a:t>
            </a:r>
            <a:br>
              <a:rPr b="1" lang="en" sz="1800">
                <a:latin typeface="Courier New"/>
                <a:ea typeface="Courier New"/>
                <a:cs typeface="Courier New"/>
                <a:sym typeface="Courier New"/>
              </a:rPr>
            </a:br>
            <a:r>
              <a:rPr b="1" lang="en" sz="1800">
                <a:latin typeface="Courier New"/>
                <a:ea typeface="Courier New"/>
                <a:cs typeface="Courier New"/>
                <a:sym typeface="Courier New"/>
              </a:rPr>
              <a:t>	</a:t>
            </a:r>
            <a:r>
              <a:rPr b="1" lang="en" sz="1800">
                <a:highlight>
                  <a:srgbClr val="FFF2CC"/>
                </a:highlight>
                <a:latin typeface="Courier New"/>
                <a:ea typeface="Courier New"/>
                <a:cs typeface="Courier New"/>
                <a:sym typeface="Courier New"/>
              </a:rPr>
              <a:t>printf("data is %d, &amp;data is %x\n", data, &amp;data);</a:t>
            </a:r>
            <a:br>
              <a:rPr b="1" lang="en" sz="1800">
                <a:latin typeface="Courier New"/>
                <a:ea typeface="Courier New"/>
                <a:cs typeface="Courier New"/>
                <a:sym typeface="Courier New"/>
              </a:rPr>
            </a:br>
            <a:r>
              <a:rPr b="1" lang="en" sz="1800">
                <a:latin typeface="Courier New"/>
                <a:ea typeface="Courier New"/>
                <a:cs typeface="Courier New"/>
                <a:sym typeface="Courier New"/>
              </a:rPr>
              <a:t>}</a:t>
            </a:r>
            <a:endParaRPr b="1" sz="1800">
              <a:latin typeface="Courier New"/>
              <a:ea typeface="Courier New"/>
              <a:cs typeface="Courier New"/>
              <a:sym typeface="Courier New"/>
            </a:endParaRPr>
          </a:p>
        </p:txBody>
      </p:sp>
      <p:sp>
        <p:nvSpPr>
          <p:cNvPr id="332" name="Google Shape;332;p43"/>
          <p:cNvSpPr txBox="1"/>
          <p:nvPr/>
        </p:nvSpPr>
        <p:spPr>
          <a:xfrm>
            <a:off x="3496700" y="3110700"/>
            <a:ext cx="5739900" cy="111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0000FF"/>
                </a:solidFill>
                <a:latin typeface="Courier New"/>
                <a:ea typeface="Courier New"/>
                <a:cs typeface="Courier New"/>
                <a:sym typeface="Courier New"/>
              </a:rPr>
              <a:t>data is 0, &amp;data is 0xDEADBEEF </a:t>
            </a:r>
            <a:r>
              <a:rPr b="1" lang="en" sz="1800">
                <a:latin typeface="Courier New"/>
                <a:ea typeface="Courier New"/>
                <a:cs typeface="Courier New"/>
                <a:sym typeface="Courier New"/>
              </a:rPr>
              <a:t>(main)</a:t>
            </a:r>
            <a:endParaRPr b="1" sz="1800">
              <a:latin typeface="Courier New"/>
              <a:ea typeface="Courier New"/>
              <a:cs typeface="Courier New"/>
              <a:sym typeface="Courier New"/>
            </a:endParaRPr>
          </a:p>
          <a:p>
            <a:pPr indent="0" lvl="0" marL="0" rtl="0" algn="l">
              <a:lnSpc>
                <a:spcPct val="115000"/>
              </a:lnSpc>
              <a:spcBef>
                <a:spcPts val="0"/>
              </a:spcBef>
              <a:spcAft>
                <a:spcPts val="0"/>
              </a:spcAft>
              <a:buNone/>
            </a:pPr>
            <a:r>
              <a:rPr b="1" lang="en" sz="1800">
                <a:solidFill>
                  <a:srgbClr val="0000FF"/>
                </a:solidFill>
                <a:latin typeface="Courier New"/>
                <a:ea typeface="Courier New"/>
                <a:cs typeface="Courier New"/>
                <a:sym typeface="Courier New"/>
              </a:rPr>
              <a:t>*data is 1, data is 0xDEADBEEF </a:t>
            </a:r>
            <a:r>
              <a:rPr b="1" lang="en" sz="1800">
                <a:latin typeface="Courier New"/>
                <a:ea typeface="Courier New"/>
                <a:cs typeface="Courier New"/>
                <a:sym typeface="Courier New"/>
              </a:rPr>
              <a:t>(helper)</a:t>
            </a:r>
            <a:endParaRPr b="1" sz="18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800">
                <a:solidFill>
                  <a:srgbClr val="0000FF"/>
                </a:solidFill>
                <a:latin typeface="Courier New"/>
                <a:ea typeface="Courier New"/>
                <a:cs typeface="Courier New"/>
                <a:sym typeface="Courier New"/>
              </a:rPr>
              <a:t>data is 1, &amp;data is 0xDEADBEEF </a:t>
            </a:r>
            <a:r>
              <a:rPr b="1" lang="en" sz="1800">
                <a:latin typeface="Courier New"/>
                <a:ea typeface="Courier New"/>
                <a:cs typeface="Courier New"/>
                <a:sym typeface="Courier New"/>
              </a:rPr>
              <a:t>(main)</a:t>
            </a:r>
            <a:endParaRPr b="1" sz="1800">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4"/>
          <p:cNvSpPr txBox="1"/>
          <p:nvPr>
            <p:ph type="title"/>
          </p:nvPr>
        </p:nvSpPr>
        <p:spPr>
          <a:xfrm>
            <a:off x="2529900" y="441725"/>
            <a:ext cx="3750300" cy="78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Heaps for processes</a:t>
            </a:r>
            <a:endParaRPr/>
          </a:p>
        </p:txBody>
      </p:sp>
      <p:sp>
        <p:nvSpPr>
          <p:cNvPr id="338" name="Google Shape;338;p44"/>
          <p:cNvSpPr txBox="1"/>
          <p:nvPr>
            <p:ph idx="1" type="body"/>
          </p:nvPr>
        </p:nvSpPr>
        <p:spPr>
          <a:xfrm>
            <a:off x="557100" y="1223525"/>
            <a:ext cx="8029800" cy="521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urier New"/>
                <a:ea typeface="Courier New"/>
                <a:cs typeface="Courier New"/>
                <a:sym typeface="Courier New"/>
              </a:rPr>
              <a:t>void main() {</a:t>
            </a:r>
            <a:br>
              <a:rPr b="1" lang="en" sz="1800">
                <a:latin typeface="Courier New"/>
                <a:ea typeface="Courier New"/>
                <a:cs typeface="Courier New"/>
                <a:sym typeface="Courier New"/>
              </a:rPr>
            </a:br>
            <a:r>
              <a:rPr b="1" lang="en" sz="1800">
                <a:latin typeface="Courier New"/>
                <a:ea typeface="Courier New"/>
                <a:cs typeface="Courier New"/>
                <a:sym typeface="Courier New"/>
              </a:rPr>
              <a:t>	char *x = malloc(100);</a:t>
            </a:r>
            <a:br>
              <a:rPr b="1" lang="en" sz="1800">
                <a:latin typeface="Courier New"/>
                <a:ea typeface="Courier New"/>
                <a:cs typeface="Courier New"/>
                <a:sym typeface="Courier New"/>
              </a:rPr>
            </a:br>
            <a:r>
              <a:rPr b="1" lang="en" sz="1800">
                <a:latin typeface="Courier New"/>
                <a:ea typeface="Courier New"/>
                <a:cs typeface="Courier New"/>
                <a:sym typeface="Courier New"/>
              </a:rPr>
              <a:t>	strcpy(x, "temporary");</a:t>
            </a:r>
            <a:br>
              <a:rPr b="1" lang="en" sz="1800">
                <a:latin typeface="Courier New"/>
                <a:ea typeface="Courier New"/>
                <a:cs typeface="Courier New"/>
                <a:sym typeface="Courier New"/>
              </a:rPr>
            </a:br>
            <a:r>
              <a:rPr b="1" lang="en" sz="1800">
                <a:latin typeface="Courier New"/>
                <a:ea typeface="Courier New"/>
                <a:cs typeface="Courier New"/>
                <a:sym typeface="Courier New"/>
              </a:rPr>
              <a:t>	pid_t pid = fork();</a:t>
            </a:r>
            <a:br>
              <a:rPr b="1" lang="en" sz="1800">
                <a:latin typeface="Courier New"/>
                <a:ea typeface="Courier New"/>
                <a:cs typeface="Courier New"/>
                <a:sym typeface="Courier New"/>
              </a:rPr>
            </a:br>
            <a:r>
              <a:rPr b="1" lang="en" sz="1800">
                <a:latin typeface="Courier New"/>
                <a:ea typeface="Courier New"/>
                <a:cs typeface="Courier New"/>
                <a:sym typeface="Courier New"/>
              </a:rPr>
              <a:t>	if (pid != 0) {</a:t>
            </a:r>
            <a:br>
              <a:rPr b="1" lang="en" sz="1800">
                <a:latin typeface="Courier New"/>
                <a:ea typeface="Courier New"/>
                <a:cs typeface="Courier New"/>
                <a:sym typeface="Courier New"/>
              </a:rPr>
            </a:br>
            <a:r>
              <a:rPr b="1" lang="en" sz="1800">
                <a:latin typeface="Courier New"/>
                <a:ea typeface="Courier New"/>
                <a:cs typeface="Courier New"/>
                <a:sym typeface="Courier New"/>
              </a:rPr>
              <a:t>		strcpy(x, "hello1");</a:t>
            </a:r>
            <a:br>
              <a:rPr b="1" lang="en" sz="1800">
                <a:latin typeface="Courier New"/>
                <a:ea typeface="Courier New"/>
                <a:cs typeface="Courier New"/>
                <a:sym typeface="Courier New"/>
              </a:rPr>
            </a:br>
            <a:r>
              <a:rPr b="1" lang="en" sz="1800">
                <a:latin typeface="Courier New"/>
                <a:ea typeface="Courier New"/>
                <a:cs typeface="Courier New"/>
                <a:sym typeface="Courier New"/>
              </a:rPr>
              <a:t>		printf("%s address of x is %x\n", x, &amp;x);</a:t>
            </a:r>
            <a:br>
              <a:rPr b="1" lang="en" sz="1800">
                <a:latin typeface="Courier New"/>
                <a:ea typeface="Courier New"/>
                <a:cs typeface="Courier New"/>
                <a:sym typeface="Courier New"/>
              </a:rPr>
            </a:br>
            <a:r>
              <a:rPr b="1" lang="en" sz="1800">
                <a:latin typeface="Courier New"/>
                <a:ea typeface="Courier New"/>
                <a:cs typeface="Courier New"/>
                <a:sym typeface="Courier New"/>
              </a:rPr>
              <a:t>		waitpid(pid, NULL, 0);</a:t>
            </a:r>
            <a:br>
              <a:rPr b="1" lang="en" sz="1800">
                <a:latin typeface="Courier New"/>
                <a:ea typeface="Courier New"/>
                <a:cs typeface="Courier New"/>
                <a:sym typeface="Courier New"/>
              </a:rPr>
            </a:br>
            <a:r>
              <a:rPr b="1" lang="en" sz="1800">
                <a:latin typeface="Courier New"/>
                <a:ea typeface="Courier New"/>
                <a:cs typeface="Courier New"/>
                <a:sym typeface="Courier New"/>
              </a:rPr>
              <a:t>	} else {</a:t>
            </a:r>
            <a:br>
              <a:rPr b="1" lang="en" sz="1800">
                <a:latin typeface="Courier New"/>
                <a:ea typeface="Courier New"/>
                <a:cs typeface="Courier New"/>
                <a:sym typeface="Courier New"/>
              </a:rPr>
            </a:br>
            <a:r>
              <a:rPr b="1" lang="en" sz="1800">
                <a:latin typeface="Courier New"/>
                <a:ea typeface="Courier New"/>
                <a:cs typeface="Courier New"/>
                <a:sym typeface="Courier New"/>
              </a:rPr>
              <a:t>		strcpy(x, "hello2");</a:t>
            </a:r>
            <a:br>
              <a:rPr b="1" lang="en" sz="1800">
                <a:latin typeface="Courier New"/>
                <a:ea typeface="Courier New"/>
                <a:cs typeface="Courier New"/>
                <a:sym typeface="Courier New"/>
              </a:rPr>
            </a:br>
            <a:r>
              <a:rPr b="1" lang="en" sz="1800">
                <a:latin typeface="Courier New"/>
                <a:ea typeface="Courier New"/>
                <a:cs typeface="Courier New"/>
                <a:sym typeface="Courier New"/>
              </a:rPr>
              <a:t>		printf("%s address of x is %x\n", x, &amp;x);</a:t>
            </a:r>
            <a:br>
              <a:rPr b="1" lang="en" sz="1800">
                <a:latin typeface="Courier New"/>
                <a:ea typeface="Courier New"/>
                <a:cs typeface="Courier New"/>
                <a:sym typeface="Courier New"/>
              </a:rPr>
            </a:br>
            <a:r>
              <a:rPr b="1" lang="en" sz="1800">
                <a:latin typeface="Courier New"/>
                <a:ea typeface="Courier New"/>
                <a:cs typeface="Courier New"/>
                <a:sym typeface="Courier New"/>
              </a:rPr>
              <a:t>		exit(0);</a:t>
            </a:r>
            <a:br>
              <a:rPr b="1" lang="en" sz="1800">
                <a:latin typeface="Courier New"/>
                <a:ea typeface="Courier New"/>
                <a:cs typeface="Courier New"/>
                <a:sym typeface="Courier New"/>
              </a:rPr>
            </a:br>
            <a:r>
              <a:rPr b="1" lang="en" sz="1800">
                <a:latin typeface="Courier New"/>
                <a:ea typeface="Courier New"/>
                <a:cs typeface="Courier New"/>
                <a:sym typeface="Courier New"/>
              </a:rPr>
              <a:t>	}</a:t>
            </a:r>
            <a:br>
              <a:rPr b="1" lang="en" sz="1800">
                <a:latin typeface="Courier New"/>
                <a:ea typeface="Courier New"/>
                <a:cs typeface="Courier New"/>
                <a:sym typeface="Courier New"/>
              </a:rPr>
            </a:b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1200"/>
              </a:spcBef>
              <a:spcAft>
                <a:spcPts val="0"/>
              </a:spcAft>
              <a:buNone/>
            </a:pPr>
            <a:r>
              <a:rPr b="1" lang="en" sz="1800">
                <a:solidFill>
                  <a:srgbClr val="0000FF"/>
                </a:solidFill>
                <a:latin typeface="Courier New"/>
                <a:ea typeface="Courier New"/>
                <a:cs typeface="Courier New"/>
                <a:sym typeface="Courier New"/>
              </a:rPr>
              <a:t>What does this program print? Assume &amp;x = 0xDEADBEEF.</a:t>
            </a:r>
            <a:endParaRPr sz="1400">
              <a:solidFill>
                <a:srgbClr val="000000"/>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b="1" sz="1800">
              <a:solidFill>
                <a:srgbClr val="0000FF"/>
              </a:solidFill>
              <a:latin typeface="Courier New"/>
              <a:ea typeface="Courier New"/>
              <a:cs typeface="Courier New"/>
              <a:sym typeface="Courier New"/>
            </a:endParaRPr>
          </a:p>
          <a:p>
            <a:pPr indent="0" lvl="0" marL="0" rtl="0" algn="l">
              <a:spcBef>
                <a:spcPts val="0"/>
              </a:spcBef>
              <a:spcAft>
                <a:spcPts val="1200"/>
              </a:spcAft>
              <a:buNone/>
            </a:pPr>
            <a:r>
              <a:t/>
            </a:r>
            <a:endParaRPr b="1" sz="1800">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5"/>
          <p:cNvSpPr txBox="1"/>
          <p:nvPr>
            <p:ph type="title"/>
          </p:nvPr>
        </p:nvSpPr>
        <p:spPr>
          <a:xfrm>
            <a:off x="1786300" y="454275"/>
            <a:ext cx="4858200" cy="78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Heaps for processes (soln.)</a:t>
            </a:r>
            <a:endParaRPr/>
          </a:p>
        </p:txBody>
      </p:sp>
      <p:sp>
        <p:nvSpPr>
          <p:cNvPr id="344" name="Google Shape;344;p45"/>
          <p:cNvSpPr txBox="1"/>
          <p:nvPr>
            <p:ph idx="1" type="body"/>
          </p:nvPr>
        </p:nvSpPr>
        <p:spPr>
          <a:xfrm>
            <a:off x="555375" y="1392550"/>
            <a:ext cx="6955800" cy="4610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800">
                <a:latin typeface="Courier New"/>
                <a:ea typeface="Courier New"/>
                <a:cs typeface="Courier New"/>
                <a:sym typeface="Courier New"/>
              </a:rPr>
              <a:t>void main() {</a:t>
            </a:r>
            <a:br>
              <a:rPr b="1" lang="en" sz="1800">
                <a:latin typeface="Courier New"/>
                <a:ea typeface="Courier New"/>
                <a:cs typeface="Courier New"/>
                <a:sym typeface="Courier New"/>
              </a:rPr>
            </a:br>
            <a:r>
              <a:rPr b="1" lang="en" sz="1800">
                <a:latin typeface="Courier New"/>
                <a:ea typeface="Courier New"/>
                <a:cs typeface="Courier New"/>
                <a:sym typeface="Courier New"/>
              </a:rPr>
              <a:t>	char *x = malloc(100);</a:t>
            </a:r>
            <a:br>
              <a:rPr b="1" lang="en" sz="1800">
                <a:latin typeface="Courier New"/>
                <a:ea typeface="Courier New"/>
                <a:cs typeface="Courier New"/>
                <a:sym typeface="Courier New"/>
              </a:rPr>
            </a:br>
            <a:r>
              <a:rPr b="1" lang="en" sz="1800">
                <a:latin typeface="Courier New"/>
                <a:ea typeface="Courier New"/>
                <a:cs typeface="Courier New"/>
                <a:sym typeface="Courier New"/>
              </a:rPr>
              <a:t>	strcpy(x, "temporary");</a:t>
            </a:r>
            <a:br>
              <a:rPr b="1" lang="en" sz="1800">
                <a:latin typeface="Courier New"/>
                <a:ea typeface="Courier New"/>
                <a:cs typeface="Courier New"/>
                <a:sym typeface="Courier New"/>
              </a:rPr>
            </a:br>
            <a:r>
              <a:rPr b="1" lang="en" sz="1800">
                <a:latin typeface="Courier New"/>
                <a:ea typeface="Courier New"/>
                <a:cs typeface="Courier New"/>
                <a:sym typeface="Courier New"/>
              </a:rPr>
              <a:t>	pid_t pid = fork();</a:t>
            </a:r>
            <a:br>
              <a:rPr b="1" lang="en" sz="1800">
                <a:latin typeface="Courier New"/>
                <a:ea typeface="Courier New"/>
                <a:cs typeface="Courier New"/>
                <a:sym typeface="Courier New"/>
              </a:rPr>
            </a:br>
            <a:r>
              <a:rPr b="1" lang="en" sz="1800">
                <a:latin typeface="Courier New"/>
                <a:ea typeface="Courier New"/>
                <a:cs typeface="Courier New"/>
                <a:sym typeface="Courier New"/>
              </a:rPr>
              <a:t>	if (pid != 0) {</a:t>
            </a:r>
            <a:br>
              <a:rPr b="1" lang="en" sz="1800">
                <a:latin typeface="Courier New"/>
                <a:ea typeface="Courier New"/>
                <a:cs typeface="Courier New"/>
                <a:sym typeface="Courier New"/>
              </a:rPr>
            </a:br>
            <a:r>
              <a:rPr b="1" lang="en" sz="1800">
                <a:latin typeface="Courier New"/>
                <a:ea typeface="Courier New"/>
                <a:cs typeface="Courier New"/>
                <a:sym typeface="Courier New"/>
              </a:rPr>
              <a:t>		strcpy(x, "hello1");</a:t>
            </a:r>
            <a:br>
              <a:rPr b="1" lang="en" sz="1800">
                <a:latin typeface="Courier New"/>
                <a:ea typeface="Courier New"/>
                <a:cs typeface="Courier New"/>
                <a:sym typeface="Courier New"/>
              </a:rPr>
            </a:br>
            <a:r>
              <a:rPr b="1" lang="en" sz="1800">
                <a:latin typeface="Courier New"/>
                <a:ea typeface="Courier New"/>
                <a:cs typeface="Courier New"/>
                <a:sym typeface="Courier New"/>
              </a:rPr>
              <a:t>		printf("%s address of x is %x\n", x, &amp;x);</a:t>
            </a:r>
            <a:br>
              <a:rPr b="1" lang="en" sz="1800">
                <a:latin typeface="Courier New"/>
                <a:ea typeface="Courier New"/>
                <a:cs typeface="Courier New"/>
                <a:sym typeface="Courier New"/>
              </a:rPr>
            </a:br>
            <a:r>
              <a:rPr b="1" lang="en" sz="1800">
                <a:latin typeface="Courier New"/>
                <a:ea typeface="Courier New"/>
                <a:cs typeface="Courier New"/>
                <a:sym typeface="Courier New"/>
              </a:rPr>
              <a:t>		waitpid(pid, NULL, 0);</a:t>
            </a:r>
            <a:br>
              <a:rPr b="1" lang="en" sz="1800">
                <a:latin typeface="Courier New"/>
                <a:ea typeface="Courier New"/>
                <a:cs typeface="Courier New"/>
                <a:sym typeface="Courier New"/>
              </a:rPr>
            </a:br>
            <a:r>
              <a:rPr b="1" lang="en" sz="1800">
                <a:latin typeface="Courier New"/>
                <a:ea typeface="Courier New"/>
                <a:cs typeface="Courier New"/>
                <a:sym typeface="Courier New"/>
              </a:rPr>
              <a:t>	} else {</a:t>
            </a:r>
            <a:br>
              <a:rPr b="1" lang="en" sz="1800">
                <a:latin typeface="Courier New"/>
                <a:ea typeface="Courier New"/>
                <a:cs typeface="Courier New"/>
                <a:sym typeface="Courier New"/>
              </a:rPr>
            </a:br>
            <a:r>
              <a:rPr b="1" lang="en" sz="1800">
                <a:latin typeface="Courier New"/>
                <a:ea typeface="Courier New"/>
                <a:cs typeface="Courier New"/>
                <a:sym typeface="Courier New"/>
              </a:rPr>
              <a:t>		strcpy(x, "hello2");</a:t>
            </a:r>
            <a:br>
              <a:rPr b="1" lang="en" sz="1800">
                <a:latin typeface="Courier New"/>
                <a:ea typeface="Courier New"/>
                <a:cs typeface="Courier New"/>
                <a:sym typeface="Courier New"/>
              </a:rPr>
            </a:br>
            <a:r>
              <a:rPr b="1" lang="en" sz="1800">
                <a:latin typeface="Courier New"/>
                <a:ea typeface="Courier New"/>
                <a:cs typeface="Courier New"/>
                <a:sym typeface="Courier New"/>
              </a:rPr>
              <a:t>		printf("%s address of x is %x\n", x, &amp;x);</a:t>
            </a:r>
            <a:br>
              <a:rPr b="1" lang="en" sz="1800">
                <a:latin typeface="Courier New"/>
                <a:ea typeface="Courier New"/>
                <a:cs typeface="Courier New"/>
                <a:sym typeface="Courier New"/>
              </a:rPr>
            </a:br>
            <a:r>
              <a:rPr b="1" lang="en" sz="1800">
                <a:latin typeface="Courier New"/>
                <a:ea typeface="Courier New"/>
                <a:cs typeface="Courier New"/>
                <a:sym typeface="Courier New"/>
              </a:rPr>
              <a:t>		exit(0);</a:t>
            </a:r>
            <a:br>
              <a:rPr b="1" lang="en" sz="1800">
                <a:latin typeface="Courier New"/>
                <a:ea typeface="Courier New"/>
                <a:cs typeface="Courier New"/>
                <a:sym typeface="Courier New"/>
              </a:rPr>
            </a:br>
            <a:r>
              <a:rPr b="1" lang="en" sz="1800">
                <a:latin typeface="Courier New"/>
                <a:ea typeface="Courier New"/>
                <a:cs typeface="Courier New"/>
                <a:sym typeface="Courier New"/>
              </a:rPr>
              <a:t>	}</a:t>
            </a:r>
            <a:br>
              <a:rPr b="1" lang="en" sz="1800">
                <a:latin typeface="Courier New"/>
                <a:ea typeface="Courier New"/>
                <a:cs typeface="Courier New"/>
                <a:sym typeface="Courier New"/>
              </a:rPr>
            </a:br>
            <a:r>
              <a:rPr b="1" lang="en" sz="1800">
                <a:latin typeface="Courier New"/>
                <a:ea typeface="Courier New"/>
                <a:cs typeface="Courier New"/>
                <a:sym typeface="Courier New"/>
              </a:rPr>
              <a:t>}</a:t>
            </a:r>
            <a:br>
              <a:rPr b="1" lang="en" sz="1800">
                <a:latin typeface="Courier New"/>
                <a:ea typeface="Courier New"/>
                <a:cs typeface="Courier New"/>
                <a:sym typeface="Courier New"/>
              </a:rPr>
            </a:br>
            <a:endParaRPr b="1" sz="1800">
              <a:latin typeface="Courier New"/>
              <a:ea typeface="Courier New"/>
              <a:cs typeface="Courier New"/>
              <a:sym typeface="Courier New"/>
            </a:endParaRPr>
          </a:p>
        </p:txBody>
      </p:sp>
      <p:sp>
        <p:nvSpPr>
          <p:cNvPr id="345" name="Google Shape;345;p45"/>
          <p:cNvSpPr txBox="1"/>
          <p:nvPr/>
        </p:nvSpPr>
        <p:spPr>
          <a:xfrm>
            <a:off x="3766500" y="5160575"/>
            <a:ext cx="4968900" cy="13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rgbClr val="0000FF"/>
                </a:solidFill>
                <a:latin typeface="Courier New"/>
                <a:ea typeface="Courier New"/>
                <a:cs typeface="Courier New"/>
                <a:sym typeface="Courier New"/>
              </a:rPr>
              <a:t>hello2 address of x is 0xDEADBEEF</a:t>
            </a:r>
            <a:endParaRPr b="1" sz="1800">
              <a:solidFill>
                <a:srgbClr val="0000FF"/>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0000FF"/>
                </a:solidFill>
                <a:latin typeface="Courier New"/>
                <a:ea typeface="Courier New"/>
                <a:cs typeface="Courier New"/>
                <a:sym typeface="Courier New"/>
              </a:rPr>
              <a:t>hello1 address of x is 0xDEADBEEF</a:t>
            </a:r>
            <a:endParaRPr b="1" sz="1800">
              <a:solidFill>
                <a:srgbClr val="0000FF"/>
              </a:solidFill>
              <a:latin typeface="Courier New"/>
              <a:ea typeface="Courier New"/>
              <a:cs typeface="Courier New"/>
              <a:sym typeface="Courier New"/>
            </a:endParaRPr>
          </a:p>
          <a:p>
            <a:pPr indent="0" lvl="0" marL="0" rtl="0" algn="l">
              <a:spcBef>
                <a:spcPts val="0"/>
              </a:spcBef>
              <a:spcAft>
                <a:spcPts val="0"/>
              </a:spcAft>
              <a:buNone/>
            </a:pPr>
            <a:r>
              <a:t/>
            </a:r>
            <a:endParaRPr b="1" sz="1800">
              <a:solidFill>
                <a:srgbClr val="0000FF"/>
              </a:solidFill>
            </a:endParaRPr>
          </a:p>
          <a:p>
            <a:pPr indent="0" lvl="0" marL="0" rtl="0" algn="l">
              <a:spcBef>
                <a:spcPts val="0"/>
              </a:spcBef>
              <a:spcAft>
                <a:spcPts val="0"/>
              </a:spcAft>
              <a:buNone/>
            </a:pPr>
            <a:r>
              <a:rPr b="1" lang="en" sz="1800">
                <a:latin typeface="Courier New"/>
                <a:ea typeface="Courier New"/>
                <a:cs typeface="Courier New"/>
                <a:sym typeface="Courier New"/>
              </a:rPr>
              <a:t>(either order is possible)</a:t>
            </a:r>
            <a:endParaRPr b="1" sz="1800">
              <a:solidFill>
                <a:srgbClr val="0000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6"/>
          <p:cNvSpPr txBox="1"/>
          <p:nvPr>
            <p:ph type="title"/>
          </p:nvPr>
        </p:nvSpPr>
        <p:spPr>
          <a:xfrm>
            <a:off x="3142800" y="434100"/>
            <a:ext cx="3250500" cy="78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Heap for threads </a:t>
            </a:r>
            <a:endParaRPr/>
          </a:p>
        </p:txBody>
      </p:sp>
      <p:sp>
        <p:nvSpPr>
          <p:cNvPr id="351" name="Google Shape;351;p46"/>
          <p:cNvSpPr txBox="1"/>
          <p:nvPr>
            <p:ph idx="1" type="body"/>
          </p:nvPr>
        </p:nvSpPr>
        <p:spPr>
          <a:xfrm>
            <a:off x="442350" y="1043950"/>
            <a:ext cx="5084700" cy="552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urier New"/>
                <a:ea typeface="Courier New"/>
                <a:cs typeface="Courier New"/>
                <a:sym typeface="Courier New"/>
              </a:rPr>
              <a:t>void helper(void * arg) {</a:t>
            </a:r>
            <a:endParaRPr b="1">
              <a:latin typeface="Courier New"/>
              <a:ea typeface="Courier New"/>
              <a:cs typeface="Courier New"/>
              <a:sym typeface="Courier New"/>
            </a:endParaRPr>
          </a:p>
          <a:p>
            <a:pPr indent="0" lvl="0" marL="0" rtl="0" algn="l">
              <a:spcBef>
                <a:spcPts val="1200"/>
              </a:spcBef>
              <a:spcAft>
                <a:spcPts val="0"/>
              </a:spcAft>
              <a:buNone/>
            </a:pPr>
            <a:r>
              <a:rPr b="1" lang="en">
                <a:latin typeface="Courier New"/>
                <a:ea typeface="Courier New"/>
                <a:cs typeface="Courier New"/>
                <a:sym typeface="Courier New"/>
              </a:rPr>
              <a:t>	char *x = (char *) arg; // on the stack</a:t>
            </a:r>
            <a:endParaRPr b="1">
              <a:latin typeface="Courier New"/>
              <a:ea typeface="Courier New"/>
              <a:cs typeface="Courier New"/>
              <a:sym typeface="Courier New"/>
            </a:endParaRPr>
          </a:p>
          <a:p>
            <a:pPr indent="0" lvl="0" marL="0" rtl="0" algn="l">
              <a:spcBef>
                <a:spcPts val="1200"/>
              </a:spcBef>
              <a:spcAft>
                <a:spcPts val="0"/>
              </a:spcAft>
              <a:buNone/>
            </a:pPr>
            <a:r>
              <a:rPr b="1" lang="en">
                <a:latin typeface="Courier New"/>
                <a:ea typeface="Courier New"/>
                <a:cs typeface="Courier New"/>
                <a:sym typeface="Courier New"/>
              </a:rPr>
              <a:t>	strcpy(x, "hello2");</a:t>
            </a:r>
            <a:endParaRPr b="1">
              <a:latin typeface="Courier New"/>
              <a:ea typeface="Courier New"/>
              <a:cs typeface="Courier New"/>
              <a:sym typeface="Courier New"/>
            </a:endParaRPr>
          </a:p>
          <a:p>
            <a:pPr indent="0" lvl="0" marL="0" rtl="0" algn="l">
              <a:spcBef>
                <a:spcPts val="1200"/>
              </a:spcBef>
              <a:spcAft>
                <a:spcPts val="0"/>
              </a:spcAft>
              <a:buNone/>
            </a:pPr>
            <a:r>
              <a:rPr b="1" lang="en">
                <a:latin typeface="Courier New"/>
                <a:ea typeface="Courier New"/>
                <a:cs typeface="Courier New"/>
                <a:sym typeface="Courier New"/>
              </a:rPr>
              <a:t>	printf("%s address of x is %d\n", x, &amp;x);</a:t>
            </a:r>
            <a:endParaRPr b="1">
              <a:latin typeface="Courier New"/>
              <a:ea typeface="Courier New"/>
              <a:cs typeface="Courier New"/>
              <a:sym typeface="Courier New"/>
            </a:endParaRPr>
          </a:p>
          <a:p>
            <a:pPr indent="0" lvl="0" marL="0" rtl="0" algn="l">
              <a:spcBef>
                <a:spcPts val="1200"/>
              </a:spcBef>
              <a:spcAft>
                <a:spcPts val="0"/>
              </a:spcAft>
              <a:buNone/>
            </a:pPr>
            <a:r>
              <a:rPr b="1" lang="en">
                <a:latin typeface="Courier New"/>
                <a:ea typeface="Courier New"/>
                <a:cs typeface="Courier New"/>
                <a:sym typeface="Courier New"/>
              </a:rPr>
              <a:t>}</a:t>
            </a:r>
            <a:endParaRPr b="1">
              <a:latin typeface="Courier New"/>
              <a:ea typeface="Courier New"/>
              <a:cs typeface="Courier New"/>
              <a:sym typeface="Courier New"/>
            </a:endParaRPr>
          </a:p>
          <a:p>
            <a:pPr indent="0" lvl="0" marL="0" rtl="0" algn="l">
              <a:spcBef>
                <a:spcPts val="1200"/>
              </a:spcBef>
              <a:spcAft>
                <a:spcPts val="0"/>
              </a:spcAft>
              <a:buNone/>
            </a:pPr>
            <a:r>
              <a:rPr b="1" lang="en">
                <a:latin typeface="Courier New"/>
                <a:ea typeface="Courier New"/>
                <a:cs typeface="Courier New"/>
                <a:sym typeface="Courier New"/>
              </a:rPr>
              <a:t>void main() {</a:t>
            </a:r>
            <a:endParaRPr b="1">
              <a:latin typeface="Courier New"/>
              <a:ea typeface="Courier New"/>
              <a:cs typeface="Courier New"/>
              <a:sym typeface="Courier New"/>
            </a:endParaRPr>
          </a:p>
          <a:p>
            <a:pPr indent="0" lvl="0" marL="0" rtl="0" algn="l">
              <a:spcBef>
                <a:spcPts val="1200"/>
              </a:spcBef>
              <a:spcAft>
                <a:spcPts val="0"/>
              </a:spcAft>
              <a:buNone/>
            </a:pPr>
            <a:r>
              <a:rPr b="1" lang="en">
                <a:latin typeface="Courier New"/>
                <a:ea typeface="Courier New"/>
                <a:cs typeface="Courier New"/>
                <a:sym typeface="Courier New"/>
              </a:rPr>
              <a:t>	pthread_t thread;</a:t>
            </a:r>
            <a:endParaRPr b="1">
              <a:latin typeface="Courier New"/>
              <a:ea typeface="Courier New"/>
              <a:cs typeface="Courier New"/>
              <a:sym typeface="Courier New"/>
            </a:endParaRPr>
          </a:p>
          <a:p>
            <a:pPr indent="0" lvl="0" marL="0" rtl="0" algn="l">
              <a:spcBef>
                <a:spcPts val="1200"/>
              </a:spcBef>
              <a:spcAft>
                <a:spcPts val="0"/>
              </a:spcAft>
              <a:buNone/>
            </a:pPr>
            <a:r>
              <a:rPr b="1" lang="en">
                <a:latin typeface="Courier New"/>
                <a:ea typeface="Courier New"/>
                <a:cs typeface="Courier New"/>
                <a:sym typeface="Courier New"/>
              </a:rPr>
              <a:t>	char *x = malloc(100); // on the heap</a:t>
            </a:r>
            <a:endParaRPr b="1">
              <a:latin typeface="Courier New"/>
              <a:ea typeface="Courier New"/>
              <a:cs typeface="Courier New"/>
              <a:sym typeface="Courier New"/>
            </a:endParaRPr>
          </a:p>
          <a:p>
            <a:pPr indent="0" lvl="0" marL="0" rtl="0" algn="l">
              <a:spcBef>
                <a:spcPts val="1200"/>
              </a:spcBef>
              <a:spcAft>
                <a:spcPts val="0"/>
              </a:spcAft>
              <a:buNone/>
            </a:pPr>
            <a:r>
              <a:rPr b="1" lang="en">
                <a:latin typeface="Courier New"/>
                <a:ea typeface="Courier New"/>
                <a:cs typeface="Courier New"/>
                <a:sym typeface="Courier New"/>
              </a:rPr>
              <a:t>	strcpy(x, "hello1");</a:t>
            </a:r>
            <a:endParaRPr b="1">
              <a:latin typeface="Courier New"/>
              <a:ea typeface="Courier New"/>
              <a:cs typeface="Courier New"/>
              <a:sym typeface="Courier New"/>
            </a:endParaRPr>
          </a:p>
          <a:p>
            <a:pPr indent="0" lvl="0" marL="0" rtl="0" algn="l">
              <a:spcBef>
                <a:spcPts val="1200"/>
              </a:spcBef>
              <a:spcAft>
                <a:spcPts val="0"/>
              </a:spcAft>
              <a:buNone/>
            </a:pPr>
            <a:r>
              <a:rPr b="1" lang="en">
                <a:latin typeface="Courier New"/>
                <a:ea typeface="Courier New"/>
                <a:cs typeface="Courier New"/>
                <a:sym typeface="Courier New"/>
              </a:rPr>
              <a:t>	printf("%s address of x is %d\n", x, &amp;x);</a:t>
            </a:r>
            <a:endParaRPr b="1">
              <a:latin typeface="Courier New"/>
              <a:ea typeface="Courier New"/>
              <a:cs typeface="Courier New"/>
              <a:sym typeface="Courier New"/>
            </a:endParaRPr>
          </a:p>
          <a:p>
            <a:pPr indent="0" lvl="0" marL="0" rtl="0" algn="l">
              <a:spcBef>
                <a:spcPts val="1200"/>
              </a:spcBef>
              <a:spcAft>
                <a:spcPts val="0"/>
              </a:spcAft>
              <a:buNone/>
            </a:pPr>
            <a:r>
              <a:rPr b="1" lang="en">
                <a:latin typeface="Courier New"/>
                <a:ea typeface="Courier New"/>
                <a:cs typeface="Courier New"/>
                <a:sym typeface="Courier New"/>
              </a:rPr>
              <a:t>	pthread_create(&amp;thread, NULL, &amp;helper, x);</a:t>
            </a:r>
            <a:endParaRPr b="1">
              <a:latin typeface="Courier New"/>
              <a:ea typeface="Courier New"/>
              <a:cs typeface="Courier New"/>
              <a:sym typeface="Courier New"/>
            </a:endParaRPr>
          </a:p>
          <a:p>
            <a:pPr indent="0" lvl="0" marL="0" rtl="0" algn="l">
              <a:spcBef>
                <a:spcPts val="1200"/>
              </a:spcBef>
              <a:spcAft>
                <a:spcPts val="0"/>
              </a:spcAft>
              <a:buNone/>
            </a:pPr>
            <a:r>
              <a:rPr b="1" lang="en">
                <a:latin typeface="Courier New"/>
                <a:ea typeface="Courier New"/>
                <a:cs typeface="Courier New"/>
                <a:sym typeface="Courier New"/>
              </a:rPr>
              <a:t>	pthread_join(thread, NULL);</a:t>
            </a:r>
            <a:endParaRPr b="1">
              <a:latin typeface="Courier New"/>
              <a:ea typeface="Courier New"/>
              <a:cs typeface="Courier New"/>
              <a:sym typeface="Courier New"/>
            </a:endParaRPr>
          </a:p>
          <a:p>
            <a:pPr indent="0" lvl="0" marL="0" rtl="0" algn="l">
              <a:spcBef>
                <a:spcPts val="1200"/>
              </a:spcBef>
              <a:spcAft>
                <a:spcPts val="0"/>
              </a:spcAft>
              <a:buNone/>
            </a:pPr>
            <a:r>
              <a:rPr b="1" lang="en">
                <a:latin typeface="Courier New"/>
                <a:ea typeface="Courier New"/>
                <a:cs typeface="Courier New"/>
                <a:sym typeface="Courier New"/>
              </a:rPr>
              <a:t>	printf("%s address of x is %d\n", x, &amp;x);</a:t>
            </a:r>
            <a:endParaRPr b="1">
              <a:latin typeface="Courier New"/>
              <a:ea typeface="Courier New"/>
              <a:cs typeface="Courier New"/>
              <a:sym typeface="Courier New"/>
            </a:endParaRPr>
          </a:p>
          <a:p>
            <a:pPr indent="0" lvl="0" marL="0" rtl="0" algn="l">
              <a:spcBef>
                <a:spcPts val="1200"/>
              </a:spcBef>
              <a:spcAft>
                <a:spcPts val="0"/>
              </a:spcAft>
              <a:buNone/>
            </a:pPr>
            <a:r>
              <a:rPr b="1" lang="en">
                <a:latin typeface="Courier New"/>
                <a:ea typeface="Courier New"/>
                <a:cs typeface="Courier New"/>
                <a:sym typeface="Courier New"/>
              </a:rPr>
              <a:t>}</a:t>
            </a:r>
            <a:endParaRPr b="1">
              <a:latin typeface="Courier New"/>
              <a:ea typeface="Courier New"/>
              <a:cs typeface="Courier New"/>
              <a:sym typeface="Courier New"/>
            </a:endParaRPr>
          </a:p>
          <a:p>
            <a:pPr indent="0" lvl="0" marL="0" rtl="0" algn="l">
              <a:spcBef>
                <a:spcPts val="1200"/>
              </a:spcBef>
              <a:spcAft>
                <a:spcPts val="1200"/>
              </a:spcAft>
              <a:buNone/>
            </a:pPr>
            <a:r>
              <a:t/>
            </a:r>
            <a:endParaRPr b="1">
              <a:latin typeface="Courier New"/>
              <a:ea typeface="Courier New"/>
              <a:cs typeface="Courier New"/>
              <a:sym typeface="Courier New"/>
            </a:endParaRPr>
          </a:p>
        </p:txBody>
      </p:sp>
      <p:sp>
        <p:nvSpPr>
          <p:cNvPr id="352" name="Google Shape;352;p46"/>
          <p:cNvSpPr txBox="1"/>
          <p:nvPr/>
        </p:nvSpPr>
        <p:spPr>
          <a:xfrm>
            <a:off x="4474225" y="2694575"/>
            <a:ext cx="4411800" cy="8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FF"/>
                </a:solidFill>
                <a:latin typeface="Courier New"/>
                <a:ea typeface="Courier New"/>
                <a:cs typeface="Courier New"/>
                <a:sym typeface="Courier New"/>
              </a:rPr>
              <a:t>What does this program print?</a:t>
            </a:r>
            <a:endParaRPr b="1" sz="1800">
              <a:solidFill>
                <a:srgbClr val="0000FF"/>
              </a:solidFill>
              <a:latin typeface="Courier New"/>
              <a:ea typeface="Courier New"/>
              <a:cs typeface="Courier New"/>
              <a:sym typeface="Courier New"/>
            </a:endParaRPr>
          </a:p>
          <a:p>
            <a:pPr indent="0" lvl="0" marL="0" rtl="0" algn="l">
              <a:spcBef>
                <a:spcPts val="0"/>
              </a:spcBef>
              <a:spcAft>
                <a:spcPts val="0"/>
              </a:spcAft>
              <a:buNone/>
            </a:pPr>
            <a:r>
              <a:rPr b="1" lang="en" sz="1800">
                <a:solidFill>
                  <a:srgbClr val="0000FF"/>
                </a:solidFill>
                <a:latin typeface="Courier New"/>
                <a:ea typeface="Courier New"/>
                <a:cs typeface="Courier New"/>
                <a:sym typeface="Courier New"/>
              </a:rPr>
              <a:t>Assume &amp;x = 0xDEADBEEF.</a:t>
            </a:r>
            <a:endParaRPr b="1" sz="1800">
              <a:solidFill>
                <a:srgbClr val="0000FF"/>
              </a:solidFill>
              <a:latin typeface="Courier New"/>
              <a:ea typeface="Courier New"/>
              <a:cs typeface="Courier New"/>
              <a:sym typeface="Courier New"/>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7"/>
          <p:cNvSpPr txBox="1"/>
          <p:nvPr>
            <p:ph type="title"/>
          </p:nvPr>
        </p:nvSpPr>
        <p:spPr>
          <a:xfrm>
            <a:off x="2548650" y="434100"/>
            <a:ext cx="4330500" cy="78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Heap for threads (soln.)</a:t>
            </a:r>
            <a:endParaRPr/>
          </a:p>
        </p:txBody>
      </p:sp>
      <p:sp>
        <p:nvSpPr>
          <p:cNvPr id="358" name="Google Shape;358;p47"/>
          <p:cNvSpPr txBox="1"/>
          <p:nvPr>
            <p:ph idx="1" type="body"/>
          </p:nvPr>
        </p:nvSpPr>
        <p:spPr>
          <a:xfrm>
            <a:off x="467475" y="1219800"/>
            <a:ext cx="4669500" cy="522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Courier New"/>
                <a:ea typeface="Courier New"/>
                <a:cs typeface="Courier New"/>
                <a:sym typeface="Courier New"/>
              </a:rPr>
              <a:t>void helper(void * arg) {</a:t>
            </a:r>
            <a:endParaRPr b="1" sz="1200">
              <a:latin typeface="Courier New"/>
              <a:ea typeface="Courier New"/>
              <a:cs typeface="Courier New"/>
              <a:sym typeface="Courier New"/>
            </a:endParaRPr>
          </a:p>
          <a:p>
            <a:pPr indent="0" lvl="0" marL="0" rtl="0" algn="l">
              <a:spcBef>
                <a:spcPts val="1200"/>
              </a:spcBef>
              <a:spcAft>
                <a:spcPts val="0"/>
              </a:spcAft>
              <a:buNone/>
            </a:pPr>
            <a:r>
              <a:rPr b="1" lang="en" sz="1200">
                <a:latin typeface="Courier New"/>
                <a:ea typeface="Courier New"/>
                <a:cs typeface="Courier New"/>
                <a:sym typeface="Courier New"/>
              </a:rPr>
              <a:t>	char *x = (char *) arg; // on the stack</a:t>
            </a:r>
            <a:endParaRPr b="1" sz="1200">
              <a:latin typeface="Courier New"/>
              <a:ea typeface="Courier New"/>
              <a:cs typeface="Courier New"/>
              <a:sym typeface="Courier New"/>
            </a:endParaRPr>
          </a:p>
          <a:p>
            <a:pPr indent="0" lvl="0" marL="0" rtl="0" algn="l">
              <a:spcBef>
                <a:spcPts val="1200"/>
              </a:spcBef>
              <a:spcAft>
                <a:spcPts val="0"/>
              </a:spcAft>
              <a:buNone/>
            </a:pPr>
            <a:r>
              <a:rPr b="1" lang="en" sz="1200">
                <a:latin typeface="Courier New"/>
                <a:ea typeface="Courier New"/>
                <a:cs typeface="Courier New"/>
                <a:sym typeface="Courier New"/>
              </a:rPr>
              <a:t>	strcpy(x, "hello2");</a:t>
            </a:r>
            <a:endParaRPr b="1" sz="1200">
              <a:latin typeface="Courier New"/>
              <a:ea typeface="Courier New"/>
              <a:cs typeface="Courier New"/>
              <a:sym typeface="Courier New"/>
            </a:endParaRPr>
          </a:p>
          <a:p>
            <a:pPr indent="0" lvl="0" marL="0" rtl="0" algn="l">
              <a:spcBef>
                <a:spcPts val="1200"/>
              </a:spcBef>
              <a:spcAft>
                <a:spcPts val="0"/>
              </a:spcAft>
              <a:buNone/>
            </a:pPr>
            <a:r>
              <a:rPr b="1" lang="en" sz="1200">
                <a:latin typeface="Courier New"/>
                <a:ea typeface="Courier New"/>
                <a:cs typeface="Courier New"/>
                <a:sym typeface="Courier New"/>
              </a:rPr>
              <a:t>	printf("%s address of x is %d\n", x, &amp;x);</a:t>
            </a:r>
            <a:endParaRPr b="1" sz="1200">
              <a:latin typeface="Courier New"/>
              <a:ea typeface="Courier New"/>
              <a:cs typeface="Courier New"/>
              <a:sym typeface="Courier New"/>
            </a:endParaRPr>
          </a:p>
          <a:p>
            <a:pPr indent="0" lvl="0" marL="0" rtl="0" algn="l">
              <a:spcBef>
                <a:spcPts val="1200"/>
              </a:spcBef>
              <a:spcAft>
                <a:spcPts val="0"/>
              </a:spcAft>
              <a:buNone/>
            </a:pP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1200"/>
              </a:spcBef>
              <a:spcAft>
                <a:spcPts val="0"/>
              </a:spcAft>
              <a:buNone/>
            </a:pPr>
            <a:r>
              <a:rPr b="1" lang="en" sz="1200">
                <a:latin typeface="Courier New"/>
                <a:ea typeface="Courier New"/>
                <a:cs typeface="Courier New"/>
                <a:sym typeface="Courier New"/>
              </a:rPr>
              <a:t>void main() {</a:t>
            </a:r>
            <a:endParaRPr b="1" sz="1200">
              <a:latin typeface="Courier New"/>
              <a:ea typeface="Courier New"/>
              <a:cs typeface="Courier New"/>
              <a:sym typeface="Courier New"/>
            </a:endParaRPr>
          </a:p>
          <a:p>
            <a:pPr indent="0" lvl="0" marL="0" rtl="0" algn="l">
              <a:spcBef>
                <a:spcPts val="1200"/>
              </a:spcBef>
              <a:spcAft>
                <a:spcPts val="0"/>
              </a:spcAft>
              <a:buNone/>
            </a:pPr>
            <a:r>
              <a:rPr b="1" lang="en" sz="1200">
                <a:latin typeface="Courier New"/>
                <a:ea typeface="Courier New"/>
                <a:cs typeface="Courier New"/>
                <a:sym typeface="Courier New"/>
              </a:rPr>
              <a:t>	pthread_t thread;</a:t>
            </a:r>
            <a:endParaRPr b="1" sz="1200">
              <a:latin typeface="Courier New"/>
              <a:ea typeface="Courier New"/>
              <a:cs typeface="Courier New"/>
              <a:sym typeface="Courier New"/>
            </a:endParaRPr>
          </a:p>
          <a:p>
            <a:pPr indent="0" lvl="0" marL="0" rtl="0" algn="l">
              <a:spcBef>
                <a:spcPts val="1200"/>
              </a:spcBef>
              <a:spcAft>
                <a:spcPts val="0"/>
              </a:spcAft>
              <a:buNone/>
            </a:pPr>
            <a:r>
              <a:rPr b="1" lang="en" sz="1200">
                <a:latin typeface="Courier New"/>
                <a:ea typeface="Courier New"/>
                <a:cs typeface="Courier New"/>
                <a:sym typeface="Courier New"/>
              </a:rPr>
              <a:t>	char *x = malloc(100); // on the heap</a:t>
            </a:r>
            <a:endParaRPr b="1" sz="1200">
              <a:latin typeface="Courier New"/>
              <a:ea typeface="Courier New"/>
              <a:cs typeface="Courier New"/>
              <a:sym typeface="Courier New"/>
            </a:endParaRPr>
          </a:p>
          <a:p>
            <a:pPr indent="0" lvl="0" marL="0" rtl="0" algn="l">
              <a:spcBef>
                <a:spcPts val="1200"/>
              </a:spcBef>
              <a:spcAft>
                <a:spcPts val="0"/>
              </a:spcAft>
              <a:buNone/>
            </a:pPr>
            <a:r>
              <a:rPr b="1" lang="en" sz="1200">
                <a:latin typeface="Courier New"/>
                <a:ea typeface="Courier New"/>
                <a:cs typeface="Courier New"/>
                <a:sym typeface="Courier New"/>
              </a:rPr>
              <a:t>	strcpy(x, "hello1");</a:t>
            </a:r>
            <a:endParaRPr b="1" sz="1200">
              <a:latin typeface="Courier New"/>
              <a:ea typeface="Courier New"/>
              <a:cs typeface="Courier New"/>
              <a:sym typeface="Courier New"/>
            </a:endParaRPr>
          </a:p>
          <a:p>
            <a:pPr indent="0" lvl="0" marL="0" rtl="0" algn="l">
              <a:spcBef>
                <a:spcPts val="1200"/>
              </a:spcBef>
              <a:spcAft>
                <a:spcPts val="0"/>
              </a:spcAft>
              <a:buNone/>
            </a:pPr>
            <a:r>
              <a:rPr b="1" lang="en" sz="1200">
                <a:latin typeface="Courier New"/>
                <a:ea typeface="Courier New"/>
                <a:cs typeface="Courier New"/>
                <a:sym typeface="Courier New"/>
              </a:rPr>
              <a:t>	printf("%s address of x is %d\n", x, &amp;x);</a:t>
            </a:r>
            <a:endParaRPr b="1" sz="1200">
              <a:latin typeface="Courier New"/>
              <a:ea typeface="Courier New"/>
              <a:cs typeface="Courier New"/>
              <a:sym typeface="Courier New"/>
            </a:endParaRPr>
          </a:p>
          <a:p>
            <a:pPr indent="0" lvl="0" marL="0" rtl="0" algn="l">
              <a:spcBef>
                <a:spcPts val="1200"/>
              </a:spcBef>
              <a:spcAft>
                <a:spcPts val="0"/>
              </a:spcAft>
              <a:buNone/>
            </a:pPr>
            <a:r>
              <a:rPr b="1" lang="en" sz="1200">
                <a:latin typeface="Courier New"/>
                <a:ea typeface="Courier New"/>
                <a:cs typeface="Courier New"/>
                <a:sym typeface="Courier New"/>
              </a:rPr>
              <a:t>	pthread_create(&amp;thread, NULL, &amp;helper, x);</a:t>
            </a:r>
            <a:endParaRPr b="1" sz="1200">
              <a:latin typeface="Courier New"/>
              <a:ea typeface="Courier New"/>
              <a:cs typeface="Courier New"/>
              <a:sym typeface="Courier New"/>
            </a:endParaRPr>
          </a:p>
          <a:p>
            <a:pPr indent="0" lvl="0" marL="0" rtl="0" algn="l">
              <a:spcBef>
                <a:spcPts val="1200"/>
              </a:spcBef>
              <a:spcAft>
                <a:spcPts val="0"/>
              </a:spcAft>
              <a:buNone/>
            </a:pPr>
            <a:r>
              <a:rPr b="1" lang="en" sz="1200">
                <a:latin typeface="Courier New"/>
                <a:ea typeface="Courier New"/>
                <a:cs typeface="Courier New"/>
                <a:sym typeface="Courier New"/>
              </a:rPr>
              <a:t>	pthread_join(thread, NULL);</a:t>
            </a:r>
            <a:endParaRPr b="1" sz="1200">
              <a:latin typeface="Courier New"/>
              <a:ea typeface="Courier New"/>
              <a:cs typeface="Courier New"/>
              <a:sym typeface="Courier New"/>
            </a:endParaRPr>
          </a:p>
          <a:p>
            <a:pPr indent="0" lvl="0" marL="0" rtl="0" algn="l">
              <a:spcBef>
                <a:spcPts val="1200"/>
              </a:spcBef>
              <a:spcAft>
                <a:spcPts val="0"/>
              </a:spcAft>
              <a:buNone/>
            </a:pPr>
            <a:r>
              <a:rPr b="1" lang="en" sz="1200">
                <a:latin typeface="Courier New"/>
                <a:ea typeface="Courier New"/>
                <a:cs typeface="Courier New"/>
                <a:sym typeface="Courier New"/>
              </a:rPr>
              <a:t>	printf("%s address of x is %d\n", x, &amp;x);</a:t>
            </a:r>
            <a:endParaRPr b="1" sz="1200">
              <a:latin typeface="Courier New"/>
              <a:ea typeface="Courier New"/>
              <a:cs typeface="Courier New"/>
              <a:sym typeface="Courier New"/>
            </a:endParaRPr>
          </a:p>
          <a:p>
            <a:pPr indent="0" lvl="0" marL="0" rtl="0" algn="l">
              <a:spcBef>
                <a:spcPts val="1200"/>
              </a:spcBef>
              <a:spcAft>
                <a:spcPts val="0"/>
              </a:spcAft>
              <a:buNone/>
            </a:pP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spcBef>
                <a:spcPts val="1200"/>
              </a:spcBef>
              <a:spcAft>
                <a:spcPts val="1200"/>
              </a:spcAft>
              <a:buNone/>
            </a:pPr>
            <a:r>
              <a:t/>
            </a:r>
            <a:endParaRPr b="1" sz="1200">
              <a:latin typeface="Courier New"/>
              <a:ea typeface="Courier New"/>
              <a:cs typeface="Courier New"/>
              <a:sym typeface="Courier New"/>
            </a:endParaRPr>
          </a:p>
        </p:txBody>
      </p:sp>
      <p:sp>
        <p:nvSpPr>
          <p:cNvPr id="359" name="Google Shape;359;p47"/>
          <p:cNvSpPr txBox="1"/>
          <p:nvPr/>
        </p:nvSpPr>
        <p:spPr>
          <a:xfrm>
            <a:off x="3053100" y="2682350"/>
            <a:ext cx="5978100" cy="106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FF"/>
                </a:solidFill>
                <a:latin typeface="Courier New"/>
                <a:ea typeface="Courier New"/>
                <a:cs typeface="Courier New"/>
                <a:sym typeface="Courier New"/>
              </a:rPr>
              <a:t>hello1 address of x is 0xDEADBEEF </a:t>
            </a:r>
            <a:r>
              <a:rPr b="1" lang="en" sz="1800">
                <a:latin typeface="Courier New"/>
                <a:ea typeface="Courier New"/>
                <a:cs typeface="Courier New"/>
                <a:sym typeface="Courier New"/>
              </a:rPr>
              <a:t>(main)</a:t>
            </a:r>
            <a:endParaRPr b="1" sz="1800">
              <a:latin typeface="Courier New"/>
              <a:ea typeface="Courier New"/>
              <a:cs typeface="Courier New"/>
              <a:sym typeface="Courier New"/>
            </a:endParaRPr>
          </a:p>
          <a:p>
            <a:pPr indent="0" lvl="0" marL="0" rtl="0" algn="l">
              <a:spcBef>
                <a:spcPts val="0"/>
              </a:spcBef>
              <a:spcAft>
                <a:spcPts val="0"/>
              </a:spcAft>
              <a:buNone/>
            </a:pPr>
            <a:r>
              <a:rPr b="1" lang="en" sz="1800">
                <a:solidFill>
                  <a:srgbClr val="0000FF"/>
                </a:solidFill>
                <a:latin typeface="Courier New"/>
                <a:ea typeface="Courier New"/>
                <a:cs typeface="Courier New"/>
                <a:sym typeface="Courier New"/>
              </a:rPr>
              <a:t>hello2 address of x is 0xDEADBEEF </a:t>
            </a:r>
            <a:r>
              <a:rPr b="1" lang="en" sz="1800">
                <a:latin typeface="Courier New"/>
                <a:ea typeface="Courier New"/>
                <a:cs typeface="Courier New"/>
                <a:sym typeface="Courier New"/>
              </a:rPr>
              <a:t>(helper)</a:t>
            </a:r>
            <a:endParaRPr b="1" sz="1800">
              <a:latin typeface="Courier New"/>
              <a:ea typeface="Courier New"/>
              <a:cs typeface="Courier New"/>
              <a:sym typeface="Courier New"/>
            </a:endParaRPr>
          </a:p>
          <a:p>
            <a:pPr indent="0" lvl="0" marL="0" rtl="0" algn="l">
              <a:spcBef>
                <a:spcPts val="0"/>
              </a:spcBef>
              <a:spcAft>
                <a:spcPts val="0"/>
              </a:spcAft>
              <a:buNone/>
            </a:pPr>
            <a:r>
              <a:rPr b="1" lang="en" sz="1800">
                <a:solidFill>
                  <a:srgbClr val="0000FF"/>
                </a:solidFill>
                <a:latin typeface="Courier New"/>
                <a:ea typeface="Courier New"/>
                <a:cs typeface="Courier New"/>
                <a:sym typeface="Courier New"/>
              </a:rPr>
              <a:t>hello2 address of x is 0xDEADBEEF </a:t>
            </a:r>
            <a:r>
              <a:rPr b="1" lang="en" sz="1800">
                <a:latin typeface="Courier New"/>
                <a:ea typeface="Courier New"/>
                <a:cs typeface="Courier New"/>
                <a:sym typeface="Courier New"/>
              </a:rPr>
              <a:t>(main)</a:t>
            </a:r>
            <a:endParaRPr b="1" sz="1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8"/>
          <p:cNvSpPr txBox="1"/>
          <p:nvPr>
            <p:ph type="title"/>
          </p:nvPr>
        </p:nvSpPr>
        <p:spPr>
          <a:xfrm>
            <a:off x="1498500" y="623047"/>
            <a:ext cx="6147000" cy="770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600"/>
              <a:t>File descriptors for processes</a:t>
            </a:r>
            <a:endParaRPr sz="3600"/>
          </a:p>
        </p:txBody>
      </p:sp>
      <p:sp>
        <p:nvSpPr>
          <p:cNvPr id="365" name="Google Shape;365;p48"/>
          <p:cNvSpPr txBox="1"/>
          <p:nvPr>
            <p:ph idx="1" type="body"/>
          </p:nvPr>
        </p:nvSpPr>
        <p:spPr>
          <a:xfrm>
            <a:off x="320250" y="1711575"/>
            <a:ext cx="8503500" cy="39153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None/>
            </a:pPr>
            <a:r>
              <a:rPr b="1" lang="en" sz="1800">
                <a:latin typeface="Courier New"/>
                <a:ea typeface="Courier New"/>
                <a:cs typeface="Courier New"/>
                <a:sym typeface="Courier New"/>
              </a:rPr>
              <a:t>int fd;</a:t>
            </a:r>
            <a:br>
              <a:rPr b="1" lang="en" sz="1800">
                <a:latin typeface="Courier New"/>
                <a:ea typeface="Courier New"/>
                <a:cs typeface="Courier New"/>
                <a:sym typeface="Courier New"/>
              </a:rPr>
            </a:br>
            <a:r>
              <a:rPr b="1" lang="en" sz="1800">
                <a:latin typeface="Courier New"/>
                <a:ea typeface="Courier New"/>
                <a:cs typeface="Courier New"/>
                <a:sym typeface="Courier New"/>
              </a:rPr>
              <a:t>void main() {</a:t>
            </a:r>
            <a:br>
              <a:rPr b="1" lang="en" sz="1800">
                <a:latin typeface="Courier New"/>
                <a:ea typeface="Courier New"/>
                <a:cs typeface="Courier New"/>
                <a:sym typeface="Courier New"/>
              </a:rPr>
            </a:br>
            <a:r>
              <a:rPr b="1" lang="en" sz="1800">
                <a:latin typeface="Courier New"/>
                <a:ea typeface="Courier New"/>
                <a:cs typeface="Courier New"/>
                <a:sym typeface="Courier New"/>
              </a:rPr>
              <a:t>	fd = open("output", O_CREAT|O_WRONLY);</a:t>
            </a:r>
            <a:br>
              <a:rPr b="1" lang="en" sz="1800">
                <a:latin typeface="Courier New"/>
                <a:ea typeface="Courier New"/>
                <a:cs typeface="Courier New"/>
                <a:sym typeface="Courier New"/>
              </a:rPr>
            </a:br>
            <a:r>
              <a:rPr b="1" lang="en" sz="1800">
                <a:latin typeface="Courier New"/>
                <a:ea typeface="Courier New"/>
                <a:cs typeface="Courier New"/>
                <a:sym typeface="Courier New"/>
              </a:rPr>
              <a:t>	pid_t pid = fork();</a:t>
            </a:r>
            <a:br>
              <a:rPr b="1" lang="en" sz="1800">
                <a:latin typeface="Courier New"/>
                <a:ea typeface="Courier New"/>
                <a:cs typeface="Courier New"/>
                <a:sym typeface="Courier New"/>
              </a:rPr>
            </a:br>
            <a:r>
              <a:rPr b="1" lang="en" sz="1800">
                <a:latin typeface="Courier New"/>
                <a:ea typeface="Courier New"/>
                <a:cs typeface="Courier New"/>
                <a:sym typeface="Courier New"/>
              </a:rPr>
              <a:t>	if (pid != 0) {</a:t>
            </a:r>
            <a:endParaRPr b="1" sz="1800">
              <a:latin typeface="Courier New"/>
              <a:ea typeface="Courier New"/>
              <a:cs typeface="Courier New"/>
              <a:sym typeface="Courier New"/>
            </a:endParaRPr>
          </a:p>
          <a:p>
            <a:pPr indent="0" lvl="0" marL="0" rtl="0" algn="l">
              <a:lnSpc>
                <a:spcPct val="115000"/>
              </a:lnSpc>
              <a:spcBef>
                <a:spcPts val="1200"/>
              </a:spcBef>
              <a:spcAft>
                <a:spcPts val="1200"/>
              </a:spcAft>
              <a:buNone/>
            </a:pPr>
            <a:r>
              <a:rPr b="1" lang="en" sz="1800">
                <a:latin typeface="Courier New"/>
                <a:ea typeface="Courier New"/>
                <a:cs typeface="Courier New"/>
                <a:sym typeface="Courier New"/>
              </a:rPr>
              <a:t>		waitpid(pid, NULL, 0);</a:t>
            </a:r>
            <a:br>
              <a:rPr b="1" lang="en" sz="1800">
                <a:latin typeface="Courier New"/>
                <a:ea typeface="Courier New"/>
                <a:cs typeface="Courier New"/>
                <a:sym typeface="Courier New"/>
              </a:rPr>
            </a:br>
            <a:r>
              <a:rPr b="1" lang="en" sz="1800">
                <a:latin typeface="Courier New"/>
                <a:ea typeface="Courier New"/>
                <a:cs typeface="Courier New"/>
                <a:sym typeface="Courier New"/>
              </a:rPr>
              <a:t>		printf("close fd %d returns %d\n", fd, close(fd));</a:t>
            </a:r>
            <a:br>
              <a:rPr b="1" lang="en" sz="1800">
                <a:latin typeface="Courier New"/>
                <a:ea typeface="Courier New"/>
                <a:cs typeface="Courier New"/>
                <a:sym typeface="Courier New"/>
              </a:rPr>
            </a:br>
            <a:r>
              <a:rPr b="1" lang="en" sz="1800">
                <a:latin typeface="Courier New"/>
                <a:ea typeface="Courier New"/>
                <a:cs typeface="Courier New"/>
                <a:sym typeface="Courier New"/>
              </a:rPr>
              <a:t>	} else {</a:t>
            </a:r>
            <a:br>
              <a:rPr b="1" lang="en" sz="1800">
                <a:latin typeface="Courier New"/>
                <a:ea typeface="Courier New"/>
                <a:cs typeface="Courier New"/>
                <a:sym typeface="Courier New"/>
              </a:rPr>
            </a:br>
            <a:r>
              <a:rPr b="1" lang="en" sz="1800">
                <a:latin typeface="Courier New"/>
                <a:ea typeface="Courier New"/>
                <a:cs typeface="Courier New"/>
                <a:sym typeface="Courier New"/>
              </a:rPr>
              <a:t>		printf("close fd %d returns %d\n", fd, close(fd));</a:t>
            </a:r>
            <a:br>
              <a:rPr b="1" lang="en" sz="1800">
                <a:latin typeface="Courier New"/>
                <a:ea typeface="Courier New"/>
                <a:cs typeface="Courier New"/>
                <a:sym typeface="Courier New"/>
              </a:rPr>
            </a:br>
            <a:r>
              <a:rPr b="1" lang="en" sz="1800">
                <a:latin typeface="Courier New"/>
                <a:ea typeface="Courier New"/>
                <a:cs typeface="Courier New"/>
                <a:sym typeface="Courier New"/>
              </a:rPr>
              <a:t>		exit(0);</a:t>
            </a:r>
            <a:br>
              <a:rPr b="1" lang="en" sz="1800">
                <a:latin typeface="Courier New"/>
                <a:ea typeface="Courier New"/>
                <a:cs typeface="Courier New"/>
                <a:sym typeface="Courier New"/>
              </a:rPr>
            </a:br>
            <a:r>
              <a:rPr b="1" lang="en" sz="1800">
                <a:latin typeface="Courier New"/>
                <a:ea typeface="Courier New"/>
                <a:cs typeface="Courier New"/>
                <a:sym typeface="Courier New"/>
              </a:rPr>
              <a:t>	}</a:t>
            </a:r>
            <a:br>
              <a:rPr b="1" lang="en" sz="1800">
                <a:latin typeface="Courier New"/>
                <a:ea typeface="Courier New"/>
                <a:cs typeface="Courier New"/>
                <a:sym typeface="Courier New"/>
              </a:rPr>
            </a:br>
            <a:r>
              <a:rPr b="1" lang="en" sz="1800">
                <a:latin typeface="Courier New"/>
                <a:ea typeface="Courier New"/>
                <a:cs typeface="Courier New"/>
                <a:sym typeface="Courier New"/>
              </a:rPr>
              <a:t>}</a:t>
            </a:r>
            <a:endParaRPr b="1" sz="1800">
              <a:latin typeface="Courier New"/>
              <a:ea typeface="Courier New"/>
              <a:cs typeface="Courier New"/>
              <a:sym typeface="Courier New"/>
            </a:endParaRPr>
          </a:p>
        </p:txBody>
      </p:sp>
      <p:sp>
        <p:nvSpPr>
          <p:cNvPr id="366" name="Google Shape;366;p48"/>
          <p:cNvSpPr txBox="1"/>
          <p:nvPr/>
        </p:nvSpPr>
        <p:spPr>
          <a:xfrm>
            <a:off x="207475" y="5626875"/>
            <a:ext cx="8886300" cy="7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FF"/>
                </a:solidFill>
                <a:latin typeface="Courier New"/>
                <a:ea typeface="Courier New"/>
                <a:cs typeface="Courier New"/>
                <a:sym typeface="Courier New"/>
              </a:rPr>
              <a:t>What does this program print? Assume fd == 3 after open() and close(fd) returns a close status (0 for success, -1 otherwise).</a:t>
            </a:r>
            <a:endParaRPr b="1" sz="1800">
              <a:solidFill>
                <a:srgbClr val="0000FF"/>
              </a:solidFill>
              <a:latin typeface="Courier New"/>
              <a:ea typeface="Courier New"/>
              <a:cs typeface="Courier New"/>
              <a:sym typeface="Courier New"/>
            </a:endParaRPr>
          </a:p>
          <a:p>
            <a:pPr indent="0" lvl="0" marL="0" rtl="0" algn="l">
              <a:spcBef>
                <a:spcPts val="0"/>
              </a:spcBef>
              <a:spcAft>
                <a:spcPts val="0"/>
              </a:spcAft>
              <a:buNone/>
            </a:pPr>
            <a:r>
              <a:t/>
            </a:r>
            <a:endParaRPr b="1" sz="1800">
              <a:solidFill>
                <a:srgbClr val="0000FF"/>
              </a:solidFill>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9"/>
          <p:cNvSpPr txBox="1"/>
          <p:nvPr>
            <p:ph type="title"/>
          </p:nvPr>
        </p:nvSpPr>
        <p:spPr>
          <a:xfrm>
            <a:off x="800700" y="623050"/>
            <a:ext cx="7542600" cy="770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600"/>
              <a:t>File descriptors for processes (soln.)</a:t>
            </a:r>
            <a:endParaRPr sz="3600"/>
          </a:p>
        </p:txBody>
      </p:sp>
      <p:sp>
        <p:nvSpPr>
          <p:cNvPr id="372" name="Google Shape;372;p49"/>
          <p:cNvSpPr txBox="1"/>
          <p:nvPr>
            <p:ph idx="1" type="body"/>
          </p:nvPr>
        </p:nvSpPr>
        <p:spPr>
          <a:xfrm>
            <a:off x="320250" y="1711575"/>
            <a:ext cx="8503500" cy="3915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800">
                <a:latin typeface="Courier New"/>
                <a:ea typeface="Courier New"/>
                <a:cs typeface="Courier New"/>
                <a:sym typeface="Courier New"/>
              </a:rPr>
              <a:t>int fd;</a:t>
            </a:r>
            <a:br>
              <a:rPr b="1" lang="en" sz="1800">
                <a:latin typeface="Courier New"/>
                <a:ea typeface="Courier New"/>
                <a:cs typeface="Courier New"/>
                <a:sym typeface="Courier New"/>
              </a:rPr>
            </a:br>
            <a:r>
              <a:rPr b="1" lang="en" sz="1800">
                <a:latin typeface="Courier New"/>
                <a:ea typeface="Courier New"/>
                <a:cs typeface="Courier New"/>
                <a:sym typeface="Courier New"/>
              </a:rPr>
              <a:t>void main() {</a:t>
            </a:r>
            <a:br>
              <a:rPr b="1" lang="en" sz="1800">
                <a:latin typeface="Courier New"/>
                <a:ea typeface="Courier New"/>
                <a:cs typeface="Courier New"/>
                <a:sym typeface="Courier New"/>
              </a:rPr>
            </a:br>
            <a:r>
              <a:rPr b="1" lang="en" sz="1800">
                <a:latin typeface="Courier New"/>
                <a:ea typeface="Courier New"/>
                <a:cs typeface="Courier New"/>
                <a:sym typeface="Courier New"/>
              </a:rPr>
              <a:t>	fd = open("output", O_CREAT|O_WRONLY);</a:t>
            </a:r>
            <a:br>
              <a:rPr b="1" lang="en" sz="1800">
                <a:latin typeface="Courier New"/>
                <a:ea typeface="Courier New"/>
                <a:cs typeface="Courier New"/>
                <a:sym typeface="Courier New"/>
              </a:rPr>
            </a:br>
            <a:r>
              <a:rPr b="1" lang="en" sz="1800">
                <a:latin typeface="Courier New"/>
                <a:ea typeface="Courier New"/>
                <a:cs typeface="Courier New"/>
                <a:sym typeface="Courier New"/>
              </a:rPr>
              <a:t>	pid_t pid = fork();</a:t>
            </a:r>
            <a:br>
              <a:rPr b="1" lang="en" sz="1800">
                <a:latin typeface="Courier New"/>
                <a:ea typeface="Courier New"/>
                <a:cs typeface="Courier New"/>
                <a:sym typeface="Courier New"/>
              </a:rPr>
            </a:br>
            <a:r>
              <a:rPr b="1" lang="en" sz="1800">
                <a:latin typeface="Courier New"/>
                <a:ea typeface="Courier New"/>
                <a:cs typeface="Courier New"/>
                <a:sym typeface="Courier New"/>
              </a:rPr>
              <a:t>	if (pid != 0) {</a:t>
            </a:r>
            <a:endParaRPr b="1" sz="1800">
              <a:latin typeface="Courier New"/>
              <a:ea typeface="Courier New"/>
              <a:cs typeface="Courier New"/>
              <a:sym typeface="Courier New"/>
            </a:endParaRPr>
          </a:p>
          <a:p>
            <a:pPr indent="0" lvl="0" marL="0" rtl="0" algn="l">
              <a:spcBef>
                <a:spcPts val="1200"/>
              </a:spcBef>
              <a:spcAft>
                <a:spcPts val="1200"/>
              </a:spcAft>
              <a:buNone/>
            </a:pPr>
            <a:r>
              <a:rPr b="1" lang="en" sz="1800">
                <a:latin typeface="Courier New"/>
                <a:ea typeface="Courier New"/>
                <a:cs typeface="Courier New"/>
                <a:sym typeface="Courier New"/>
              </a:rPr>
              <a:t>		waitpid(pid, NULL, 0);</a:t>
            </a:r>
            <a:br>
              <a:rPr b="1" lang="en" sz="1800">
                <a:latin typeface="Courier New"/>
                <a:ea typeface="Courier New"/>
                <a:cs typeface="Courier New"/>
                <a:sym typeface="Courier New"/>
              </a:rPr>
            </a:br>
            <a:r>
              <a:rPr b="1" lang="en" sz="1800">
                <a:latin typeface="Courier New"/>
                <a:ea typeface="Courier New"/>
                <a:cs typeface="Courier New"/>
                <a:sym typeface="Courier New"/>
              </a:rPr>
              <a:t>		printf("close fd %d returns %d\n", fd, close(fd));</a:t>
            </a:r>
            <a:br>
              <a:rPr b="1" lang="en" sz="1800">
                <a:latin typeface="Courier New"/>
                <a:ea typeface="Courier New"/>
                <a:cs typeface="Courier New"/>
                <a:sym typeface="Courier New"/>
              </a:rPr>
            </a:br>
            <a:r>
              <a:rPr b="1" lang="en" sz="1800">
                <a:latin typeface="Courier New"/>
                <a:ea typeface="Courier New"/>
                <a:cs typeface="Courier New"/>
                <a:sym typeface="Courier New"/>
              </a:rPr>
              <a:t>	} else {</a:t>
            </a:r>
            <a:br>
              <a:rPr b="1" lang="en" sz="1800">
                <a:latin typeface="Courier New"/>
                <a:ea typeface="Courier New"/>
                <a:cs typeface="Courier New"/>
                <a:sym typeface="Courier New"/>
              </a:rPr>
            </a:br>
            <a:r>
              <a:rPr b="1" lang="en" sz="1800">
                <a:latin typeface="Courier New"/>
                <a:ea typeface="Courier New"/>
                <a:cs typeface="Courier New"/>
                <a:sym typeface="Courier New"/>
              </a:rPr>
              <a:t>		printf("close fd %d returns %d\n", fd, close(fd));</a:t>
            </a:r>
            <a:br>
              <a:rPr b="1" lang="en" sz="1800">
                <a:latin typeface="Courier New"/>
                <a:ea typeface="Courier New"/>
                <a:cs typeface="Courier New"/>
                <a:sym typeface="Courier New"/>
              </a:rPr>
            </a:br>
            <a:r>
              <a:rPr b="1" lang="en" sz="1800">
                <a:latin typeface="Courier New"/>
                <a:ea typeface="Courier New"/>
                <a:cs typeface="Courier New"/>
                <a:sym typeface="Courier New"/>
              </a:rPr>
              <a:t>		exit(0);</a:t>
            </a:r>
            <a:br>
              <a:rPr b="1" lang="en" sz="1800">
                <a:latin typeface="Courier New"/>
                <a:ea typeface="Courier New"/>
                <a:cs typeface="Courier New"/>
                <a:sym typeface="Courier New"/>
              </a:rPr>
            </a:br>
            <a:r>
              <a:rPr b="1" lang="en" sz="1800">
                <a:latin typeface="Courier New"/>
                <a:ea typeface="Courier New"/>
                <a:cs typeface="Courier New"/>
                <a:sym typeface="Courier New"/>
              </a:rPr>
              <a:t>	}</a:t>
            </a:r>
            <a:br>
              <a:rPr b="1" lang="en" sz="1800">
                <a:latin typeface="Courier New"/>
                <a:ea typeface="Courier New"/>
                <a:cs typeface="Courier New"/>
                <a:sym typeface="Courier New"/>
              </a:rPr>
            </a:br>
            <a:r>
              <a:rPr b="1" lang="en" sz="1800">
                <a:latin typeface="Courier New"/>
                <a:ea typeface="Courier New"/>
                <a:cs typeface="Courier New"/>
                <a:sym typeface="Courier New"/>
              </a:rPr>
              <a:t>}</a:t>
            </a:r>
            <a:endParaRPr b="1" sz="1800">
              <a:latin typeface="Courier New"/>
              <a:ea typeface="Courier New"/>
              <a:cs typeface="Courier New"/>
              <a:sym typeface="Courier New"/>
            </a:endParaRPr>
          </a:p>
        </p:txBody>
      </p:sp>
      <p:sp>
        <p:nvSpPr>
          <p:cNvPr id="373" name="Google Shape;373;p49"/>
          <p:cNvSpPr txBox="1"/>
          <p:nvPr/>
        </p:nvSpPr>
        <p:spPr>
          <a:xfrm>
            <a:off x="630775" y="5250900"/>
            <a:ext cx="8317800" cy="11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rgbClr val="0000FF"/>
                </a:solidFill>
                <a:latin typeface="Courier New"/>
                <a:ea typeface="Courier New"/>
                <a:cs typeface="Courier New"/>
                <a:sym typeface="Courier New"/>
              </a:rPr>
              <a:t>close fd 3 returns 0 </a:t>
            </a:r>
            <a:r>
              <a:rPr b="1" lang="en" sz="1800">
                <a:latin typeface="Courier New"/>
                <a:ea typeface="Courier New"/>
                <a:cs typeface="Courier New"/>
                <a:sym typeface="Courier New"/>
              </a:rPr>
              <a:t>(child closes its copy first)</a:t>
            </a:r>
            <a:endParaRPr b="1" sz="1800">
              <a:latin typeface="Courier New"/>
              <a:ea typeface="Courier New"/>
              <a:cs typeface="Courier New"/>
              <a:sym typeface="Courier New"/>
            </a:endParaRPr>
          </a:p>
          <a:p>
            <a:pPr indent="0" lvl="0" marL="0" rtl="0" algn="l">
              <a:spcBef>
                <a:spcPts val="0"/>
              </a:spcBef>
              <a:spcAft>
                <a:spcPts val="0"/>
              </a:spcAft>
              <a:buNone/>
            </a:pPr>
            <a:r>
              <a:rPr b="1" lang="en" sz="1800">
                <a:solidFill>
                  <a:srgbClr val="0000FF"/>
                </a:solidFill>
                <a:latin typeface="Courier New"/>
                <a:ea typeface="Courier New"/>
                <a:cs typeface="Courier New"/>
                <a:sym typeface="Courier New"/>
              </a:rPr>
              <a:t>close fd 3 returns 0 </a:t>
            </a:r>
            <a:r>
              <a:rPr b="1" lang="en" sz="1800">
                <a:latin typeface="Courier New"/>
                <a:ea typeface="Courier New"/>
                <a:cs typeface="Courier New"/>
                <a:sym typeface="Courier New"/>
              </a:rPr>
              <a:t>(parent then closes its fd)</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Child process gets copies of parent’s fd’s! File isn’t closed until all fd’s for it are closed!</a:t>
            </a:r>
            <a:endParaRPr b="1" sz="1800">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0"/>
          <p:cNvSpPr txBox="1"/>
          <p:nvPr>
            <p:ph type="title"/>
          </p:nvPr>
        </p:nvSpPr>
        <p:spPr>
          <a:xfrm>
            <a:off x="876825" y="537675"/>
            <a:ext cx="7407600" cy="73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File descriptors for threads</a:t>
            </a:r>
            <a:endParaRPr sz="3600"/>
          </a:p>
        </p:txBody>
      </p:sp>
      <p:sp>
        <p:nvSpPr>
          <p:cNvPr id="379" name="Google Shape;379;p50"/>
          <p:cNvSpPr txBox="1"/>
          <p:nvPr>
            <p:ph idx="1" type="body"/>
          </p:nvPr>
        </p:nvSpPr>
        <p:spPr>
          <a:xfrm>
            <a:off x="429675" y="1373800"/>
            <a:ext cx="8301900" cy="435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00"/>
                </a:solidFill>
                <a:latin typeface="Courier New"/>
                <a:ea typeface="Courier New"/>
                <a:cs typeface="Courier New"/>
                <a:sym typeface="Courier New"/>
              </a:rPr>
              <a:t>int fd;</a:t>
            </a:r>
            <a:endParaRPr b="1" sz="1800">
              <a:solidFill>
                <a:srgbClr val="000000"/>
              </a:solidFill>
              <a:latin typeface="Courier New"/>
              <a:ea typeface="Courier New"/>
              <a:cs typeface="Courier New"/>
              <a:sym typeface="Courier New"/>
            </a:endParaRPr>
          </a:p>
          <a:p>
            <a:pPr indent="0" lvl="0" marL="0" rtl="0" algn="l">
              <a:spcBef>
                <a:spcPts val="1200"/>
              </a:spcBef>
              <a:spcAft>
                <a:spcPts val="1200"/>
              </a:spcAft>
              <a:buNone/>
            </a:pPr>
            <a:r>
              <a:rPr b="1" lang="en" sz="1800">
                <a:solidFill>
                  <a:srgbClr val="000000"/>
                </a:solidFill>
                <a:latin typeface="Courier New"/>
                <a:ea typeface="Courier New"/>
                <a:cs typeface="Courier New"/>
                <a:sym typeface="Courier New"/>
              </a:rPr>
              <a:t>void *helper (void *arg) {</a:t>
            </a:r>
            <a:br>
              <a:rPr b="1" lang="en" sz="1800">
                <a:solidFill>
                  <a:srgbClr val="000000"/>
                </a:solidFill>
                <a:latin typeface="Courier New"/>
                <a:ea typeface="Courier New"/>
                <a:cs typeface="Courier New"/>
                <a:sym typeface="Courier New"/>
              </a:rPr>
            </a:br>
            <a:r>
              <a:rPr b="1" lang="en" sz="1800">
                <a:solidFill>
                  <a:srgbClr val="000000"/>
                </a:solidFill>
                <a:latin typeface="Courier New"/>
                <a:ea typeface="Courier New"/>
                <a:cs typeface="Courier New"/>
                <a:sym typeface="Courier New"/>
              </a:rPr>
              <a:t>	printf("close fd %d returns %d\n", fd, close(fd));</a:t>
            </a:r>
            <a:br>
              <a:rPr b="1" lang="en" sz="1800">
                <a:solidFill>
                  <a:srgbClr val="000000"/>
                </a:solidFill>
                <a:latin typeface="Courier New"/>
                <a:ea typeface="Courier New"/>
                <a:cs typeface="Courier New"/>
                <a:sym typeface="Courier New"/>
              </a:rPr>
            </a:br>
            <a:r>
              <a:rPr b="1" lang="en" sz="1800">
                <a:solidFill>
                  <a:srgbClr val="000000"/>
                </a:solidFill>
                <a:latin typeface="Courier New"/>
                <a:ea typeface="Courier New"/>
                <a:cs typeface="Courier New"/>
                <a:sym typeface="Courier New"/>
              </a:rPr>
              <a:t>	pthread_exit(0);</a:t>
            </a:r>
            <a:br>
              <a:rPr b="1" lang="en" sz="1800">
                <a:solidFill>
                  <a:srgbClr val="000000"/>
                </a:solidFill>
                <a:latin typeface="Courier New"/>
                <a:ea typeface="Courier New"/>
                <a:cs typeface="Courier New"/>
                <a:sym typeface="Courier New"/>
              </a:rPr>
            </a:br>
            <a:r>
              <a:rPr b="1" lang="en" sz="1800">
                <a:solidFill>
                  <a:srgbClr val="000000"/>
                </a:solidFill>
                <a:latin typeface="Courier New"/>
                <a:ea typeface="Courier New"/>
                <a:cs typeface="Courier New"/>
                <a:sym typeface="Courier New"/>
              </a:rPr>
              <a:t>}</a:t>
            </a:r>
            <a:br>
              <a:rPr b="1" lang="en" sz="1800">
                <a:solidFill>
                  <a:srgbClr val="000000"/>
                </a:solidFill>
                <a:latin typeface="Courier New"/>
                <a:ea typeface="Courier New"/>
                <a:cs typeface="Courier New"/>
                <a:sym typeface="Courier New"/>
              </a:rPr>
            </a:br>
            <a:r>
              <a:rPr b="1" lang="en" sz="1800">
                <a:solidFill>
                  <a:srgbClr val="000000"/>
                </a:solidFill>
                <a:latin typeface="Courier New"/>
                <a:ea typeface="Courier New"/>
                <a:cs typeface="Courier New"/>
                <a:sym typeface="Courier New"/>
              </a:rPr>
              <a:t>void main() {</a:t>
            </a:r>
            <a:br>
              <a:rPr b="1" lang="en" sz="1800">
                <a:solidFill>
                  <a:srgbClr val="000000"/>
                </a:solidFill>
                <a:latin typeface="Courier New"/>
                <a:ea typeface="Courier New"/>
                <a:cs typeface="Courier New"/>
                <a:sym typeface="Courier New"/>
              </a:rPr>
            </a:br>
            <a:r>
              <a:rPr b="1" lang="en" sz="1800">
                <a:solidFill>
                  <a:srgbClr val="000000"/>
                </a:solidFill>
                <a:latin typeface="Courier New"/>
                <a:ea typeface="Courier New"/>
                <a:cs typeface="Courier New"/>
                <a:sym typeface="Courier New"/>
              </a:rPr>
              <a:t>	fd = open("output", O_CREAT|O_TRUNC|O_WRONLY);</a:t>
            </a:r>
            <a:br>
              <a:rPr b="1" lang="en" sz="1800">
                <a:solidFill>
                  <a:srgbClr val="000000"/>
                </a:solidFill>
                <a:latin typeface="Courier New"/>
                <a:ea typeface="Courier New"/>
                <a:cs typeface="Courier New"/>
                <a:sym typeface="Courier New"/>
              </a:rPr>
            </a:br>
            <a:r>
              <a:rPr b="1" lang="en" sz="1800">
                <a:solidFill>
                  <a:srgbClr val="000000"/>
                </a:solidFill>
                <a:latin typeface="Courier New"/>
                <a:ea typeface="Courier New"/>
                <a:cs typeface="Courier New"/>
                <a:sym typeface="Courier New"/>
              </a:rPr>
              <a:t>	pthread_t thread;</a:t>
            </a:r>
            <a:br>
              <a:rPr b="1" lang="en" sz="1800">
                <a:solidFill>
                  <a:srgbClr val="000000"/>
                </a:solidFill>
                <a:latin typeface="Courier New"/>
                <a:ea typeface="Courier New"/>
                <a:cs typeface="Courier New"/>
                <a:sym typeface="Courier New"/>
              </a:rPr>
            </a:br>
            <a:r>
              <a:rPr b="1" lang="en" sz="1800">
                <a:solidFill>
                  <a:srgbClr val="000000"/>
                </a:solidFill>
                <a:latin typeface="Courier New"/>
                <a:ea typeface="Courier New"/>
                <a:cs typeface="Courier New"/>
                <a:sym typeface="Courier New"/>
              </a:rPr>
              <a:t>	pthread_create(&amp;thread, NULL, &amp;helper, NULL);</a:t>
            </a:r>
            <a:br>
              <a:rPr b="1" lang="en" sz="1800">
                <a:solidFill>
                  <a:srgbClr val="000000"/>
                </a:solidFill>
                <a:latin typeface="Courier New"/>
                <a:ea typeface="Courier New"/>
                <a:cs typeface="Courier New"/>
                <a:sym typeface="Courier New"/>
              </a:rPr>
            </a:br>
            <a:r>
              <a:rPr b="1" lang="en" sz="1800">
                <a:solidFill>
                  <a:srgbClr val="000000"/>
                </a:solidFill>
                <a:latin typeface="Courier New"/>
                <a:ea typeface="Courier New"/>
                <a:cs typeface="Courier New"/>
                <a:sym typeface="Courier New"/>
              </a:rPr>
              <a:t>	pthread_join(thread, NULL);</a:t>
            </a:r>
            <a:br>
              <a:rPr b="1" lang="en" sz="1800">
                <a:solidFill>
                  <a:srgbClr val="000000"/>
                </a:solidFill>
                <a:latin typeface="Courier New"/>
                <a:ea typeface="Courier New"/>
                <a:cs typeface="Courier New"/>
                <a:sym typeface="Courier New"/>
              </a:rPr>
            </a:br>
            <a:r>
              <a:rPr b="1" lang="en" sz="1800">
                <a:solidFill>
                  <a:srgbClr val="000000"/>
                </a:solidFill>
                <a:latin typeface="Courier New"/>
                <a:ea typeface="Courier New"/>
                <a:cs typeface="Courier New"/>
                <a:sym typeface="Courier New"/>
              </a:rPr>
              <a:t>	printf("close fd %d returns %d\n", fd, close(fd));</a:t>
            </a:r>
            <a:br>
              <a:rPr b="1" lang="en" sz="1800">
                <a:solidFill>
                  <a:srgbClr val="000000"/>
                </a:solidFill>
                <a:latin typeface="Courier New"/>
                <a:ea typeface="Courier New"/>
                <a:cs typeface="Courier New"/>
                <a:sym typeface="Courier New"/>
              </a:rPr>
            </a:br>
            <a:r>
              <a:rPr b="1" lang="en" sz="1800">
                <a:solidFill>
                  <a:srgbClr val="000000"/>
                </a:solidFill>
                <a:latin typeface="Courier New"/>
                <a:ea typeface="Courier New"/>
                <a:cs typeface="Courier New"/>
                <a:sym typeface="Courier New"/>
              </a:rPr>
              <a:t>}</a:t>
            </a:r>
            <a:br>
              <a:rPr b="1" lang="en" sz="1800">
                <a:solidFill>
                  <a:srgbClr val="000000"/>
                </a:solidFill>
                <a:latin typeface="Courier New"/>
                <a:ea typeface="Courier New"/>
                <a:cs typeface="Courier New"/>
                <a:sym typeface="Courier New"/>
              </a:rPr>
            </a:br>
            <a:br>
              <a:rPr b="1" lang="en" sz="1800">
                <a:solidFill>
                  <a:srgbClr val="000000"/>
                </a:solidFill>
                <a:latin typeface="Courier New"/>
                <a:ea typeface="Courier New"/>
                <a:cs typeface="Courier New"/>
                <a:sym typeface="Courier New"/>
              </a:rPr>
            </a:br>
            <a:endParaRPr b="1" sz="1800">
              <a:solidFill>
                <a:srgbClr val="000000"/>
              </a:solidFill>
              <a:latin typeface="Courier New"/>
              <a:ea typeface="Courier New"/>
              <a:cs typeface="Courier New"/>
              <a:sym typeface="Courier New"/>
            </a:endParaRPr>
          </a:p>
        </p:txBody>
      </p:sp>
      <p:sp>
        <p:nvSpPr>
          <p:cNvPr id="380" name="Google Shape;380;p50"/>
          <p:cNvSpPr txBox="1"/>
          <p:nvPr/>
        </p:nvSpPr>
        <p:spPr>
          <a:xfrm>
            <a:off x="207475" y="5626875"/>
            <a:ext cx="8886300" cy="7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FF"/>
                </a:solidFill>
                <a:latin typeface="Courier New"/>
                <a:ea typeface="Courier New"/>
                <a:cs typeface="Courier New"/>
                <a:sym typeface="Courier New"/>
              </a:rPr>
              <a:t>What does this program print? Assume fd == 3 after open() and close(fd) returns a close status (0 for success, -1 otherwise).</a:t>
            </a:r>
            <a:endParaRPr b="1" sz="1800">
              <a:solidFill>
                <a:srgbClr val="0000FF"/>
              </a:solidFill>
              <a:latin typeface="Courier New"/>
              <a:ea typeface="Courier New"/>
              <a:cs typeface="Courier New"/>
              <a:sym typeface="Courier New"/>
            </a:endParaRPr>
          </a:p>
          <a:p>
            <a:pPr indent="0" lvl="0" marL="0" rtl="0" algn="l">
              <a:spcBef>
                <a:spcPts val="0"/>
              </a:spcBef>
              <a:spcAft>
                <a:spcPts val="0"/>
              </a:spcAft>
              <a:buNone/>
            </a:pPr>
            <a:r>
              <a:t/>
            </a:r>
            <a:endParaRPr b="1" sz="1800">
              <a:solidFill>
                <a:srgbClr val="0000FF"/>
              </a:solidFill>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1"/>
          <p:cNvSpPr txBox="1"/>
          <p:nvPr>
            <p:ph type="title"/>
          </p:nvPr>
        </p:nvSpPr>
        <p:spPr>
          <a:xfrm>
            <a:off x="876825" y="537675"/>
            <a:ext cx="7407600" cy="73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File descriptors for threads (soln.)</a:t>
            </a:r>
            <a:endParaRPr sz="3600"/>
          </a:p>
        </p:txBody>
      </p:sp>
      <p:sp>
        <p:nvSpPr>
          <p:cNvPr id="386" name="Google Shape;386;p51"/>
          <p:cNvSpPr txBox="1"/>
          <p:nvPr>
            <p:ph idx="1" type="body"/>
          </p:nvPr>
        </p:nvSpPr>
        <p:spPr>
          <a:xfrm>
            <a:off x="429675" y="1373800"/>
            <a:ext cx="8301900" cy="435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00"/>
                </a:solidFill>
                <a:latin typeface="Courier New"/>
                <a:ea typeface="Courier New"/>
                <a:cs typeface="Courier New"/>
                <a:sym typeface="Courier New"/>
              </a:rPr>
              <a:t>int fd;</a:t>
            </a:r>
            <a:endParaRPr b="1" sz="1800">
              <a:solidFill>
                <a:srgbClr val="000000"/>
              </a:solidFill>
              <a:latin typeface="Courier New"/>
              <a:ea typeface="Courier New"/>
              <a:cs typeface="Courier New"/>
              <a:sym typeface="Courier New"/>
            </a:endParaRPr>
          </a:p>
          <a:p>
            <a:pPr indent="0" lvl="0" marL="0" rtl="0" algn="l">
              <a:spcBef>
                <a:spcPts val="1200"/>
              </a:spcBef>
              <a:spcAft>
                <a:spcPts val="1200"/>
              </a:spcAft>
              <a:buNone/>
            </a:pPr>
            <a:r>
              <a:rPr b="1" lang="en" sz="1800">
                <a:solidFill>
                  <a:srgbClr val="000000"/>
                </a:solidFill>
                <a:latin typeface="Courier New"/>
                <a:ea typeface="Courier New"/>
                <a:cs typeface="Courier New"/>
                <a:sym typeface="Courier New"/>
              </a:rPr>
              <a:t>void *helper (void *arg) {</a:t>
            </a:r>
            <a:br>
              <a:rPr b="1" lang="en" sz="1800">
                <a:solidFill>
                  <a:srgbClr val="000000"/>
                </a:solidFill>
                <a:latin typeface="Courier New"/>
                <a:ea typeface="Courier New"/>
                <a:cs typeface="Courier New"/>
                <a:sym typeface="Courier New"/>
              </a:rPr>
            </a:br>
            <a:r>
              <a:rPr b="1" lang="en" sz="1800">
                <a:solidFill>
                  <a:srgbClr val="000000"/>
                </a:solidFill>
                <a:latin typeface="Courier New"/>
                <a:ea typeface="Courier New"/>
                <a:cs typeface="Courier New"/>
                <a:sym typeface="Courier New"/>
              </a:rPr>
              <a:t>	printf("close fd %d returns %d\n", fd, close(fd));</a:t>
            </a:r>
            <a:br>
              <a:rPr b="1" lang="en" sz="1800">
                <a:solidFill>
                  <a:srgbClr val="000000"/>
                </a:solidFill>
                <a:latin typeface="Courier New"/>
                <a:ea typeface="Courier New"/>
                <a:cs typeface="Courier New"/>
                <a:sym typeface="Courier New"/>
              </a:rPr>
            </a:br>
            <a:r>
              <a:rPr b="1" lang="en" sz="1800">
                <a:solidFill>
                  <a:srgbClr val="000000"/>
                </a:solidFill>
                <a:latin typeface="Courier New"/>
                <a:ea typeface="Courier New"/>
                <a:cs typeface="Courier New"/>
                <a:sym typeface="Courier New"/>
              </a:rPr>
              <a:t>	pthread_exit(0);</a:t>
            </a:r>
            <a:br>
              <a:rPr b="1" lang="en" sz="1800">
                <a:solidFill>
                  <a:srgbClr val="000000"/>
                </a:solidFill>
                <a:latin typeface="Courier New"/>
                <a:ea typeface="Courier New"/>
                <a:cs typeface="Courier New"/>
                <a:sym typeface="Courier New"/>
              </a:rPr>
            </a:br>
            <a:r>
              <a:rPr b="1" lang="en" sz="1800">
                <a:solidFill>
                  <a:srgbClr val="000000"/>
                </a:solidFill>
                <a:latin typeface="Courier New"/>
                <a:ea typeface="Courier New"/>
                <a:cs typeface="Courier New"/>
                <a:sym typeface="Courier New"/>
              </a:rPr>
              <a:t>}</a:t>
            </a:r>
            <a:br>
              <a:rPr b="1" lang="en" sz="1800">
                <a:solidFill>
                  <a:srgbClr val="000000"/>
                </a:solidFill>
                <a:latin typeface="Courier New"/>
                <a:ea typeface="Courier New"/>
                <a:cs typeface="Courier New"/>
                <a:sym typeface="Courier New"/>
              </a:rPr>
            </a:br>
            <a:r>
              <a:rPr b="1" lang="en" sz="1800">
                <a:solidFill>
                  <a:srgbClr val="000000"/>
                </a:solidFill>
                <a:latin typeface="Courier New"/>
                <a:ea typeface="Courier New"/>
                <a:cs typeface="Courier New"/>
                <a:sym typeface="Courier New"/>
              </a:rPr>
              <a:t>void main() {</a:t>
            </a:r>
            <a:br>
              <a:rPr b="1" lang="en" sz="1800">
                <a:solidFill>
                  <a:srgbClr val="000000"/>
                </a:solidFill>
                <a:latin typeface="Courier New"/>
                <a:ea typeface="Courier New"/>
                <a:cs typeface="Courier New"/>
                <a:sym typeface="Courier New"/>
              </a:rPr>
            </a:br>
            <a:r>
              <a:rPr b="1" lang="en" sz="1800">
                <a:solidFill>
                  <a:srgbClr val="000000"/>
                </a:solidFill>
                <a:latin typeface="Courier New"/>
                <a:ea typeface="Courier New"/>
                <a:cs typeface="Courier New"/>
                <a:sym typeface="Courier New"/>
              </a:rPr>
              <a:t>	fd = open("output", O_CREAT|O_TRUNC|O_WRONLY);</a:t>
            </a:r>
            <a:br>
              <a:rPr b="1" lang="en" sz="1800">
                <a:solidFill>
                  <a:srgbClr val="000000"/>
                </a:solidFill>
                <a:latin typeface="Courier New"/>
                <a:ea typeface="Courier New"/>
                <a:cs typeface="Courier New"/>
                <a:sym typeface="Courier New"/>
              </a:rPr>
            </a:br>
            <a:r>
              <a:rPr b="1" lang="en" sz="1800">
                <a:solidFill>
                  <a:srgbClr val="000000"/>
                </a:solidFill>
                <a:latin typeface="Courier New"/>
                <a:ea typeface="Courier New"/>
                <a:cs typeface="Courier New"/>
                <a:sym typeface="Courier New"/>
              </a:rPr>
              <a:t>	pthread_t thread;</a:t>
            </a:r>
            <a:br>
              <a:rPr b="1" lang="en" sz="1800">
                <a:solidFill>
                  <a:srgbClr val="000000"/>
                </a:solidFill>
                <a:latin typeface="Courier New"/>
                <a:ea typeface="Courier New"/>
                <a:cs typeface="Courier New"/>
                <a:sym typeface="Courier New"/>
              </a:rPr>
            </a:br>
            <a:r>
              <a:rPr b="1" lang="en" sz="1800">
                <a:solidFill>
                  <a:srgbClr val="000000"/>
                </a:solidFill>
                <a:latin typeface="Courier New"/>
                <a:ea typeface="Courier New"/>
                <a:cs typeface="Courier New"/>
                <a:sym typeface="Courier New"/>
              </a:rPr>
              <a:t>	pthread_create(&amp;thread, NULL, &amp;helper, NULL);</a:t>
            </a:r>
            <a:br>
              <a:rPr b="1" lang="en" sz="1800">
                <a:solidFill>
                  <a:srgbClr val="000000"/>
                </a:solidFill>
                <a:latin typeface="Courier New"/>
                <a:ea typeface="Courier New"/>
                <a:cs typeface="Courier New"/>
                <a:sym typeface="Courier New"/>
              </a:rPr>
            </a:br>
            <a:r>
              <a:rPr b="1" lang="en" sz="1800">
                <a:solidFill>
                  <a:srgbClr val="000000"/>
                </a:solidFill>
                <a:latin typeface="Courier New"/>
                <a:ea typeface="Courier New"/>
                <a:cs typeface="Courier New"/>
                <a:sym typeface="Courier New"/>
              </a:rPr>
              <a:t>	pthread_join(thread, NULL);</a:t>
            </a:r>
            <a:br>
              <a:rPr b="1" lang="en" sz="1800">
                <a:solidFill>
                  <a:srgbClr val="000000"/>
                </a:solidFill>
                <a:latin typeface="Courier New"/>
                <a:ea typeface="Courier New"/>
                <a:cs typeface="Courier New"/>
                <a:sym typeface="Courier New"/>
              </a:rPr>
            </a:br>
            <a:r>
              <a:rPr b="1" lang="en" sz="1800">
                <a:solidFill>
                  <a:srgbClr val="000000"/>
                </a:solidFill>
                <a:latin typeface="Courier New"/>
                <a:ea typeface="Courier New"/>
                <a:cs typeface="Courier New"/>
                <a:sym typeface="Courier New"/>
              </a:rPr>
              <a:t>	printf("close fd %d returns %d\n", fd, close(fd));</a:t>
            </a:r>
            <a:br>
              <a:rPr b="1" lang="en" sz="1800">
                <a:solidFill>
                  <a:srgbClr val="000000"/>
                </a:solidFill>
                <a:latin typeface="Courier New"/>
                <a:ea typeface="Courier New"/>
                <a:cs typeface="Courier New"/>
                <a:sym typeface="Courier New"/>
              </a:rPr>
            </a:br>
            <a:r>
              <a:rPr b="1" lang="en" sz="1800">
                <a:solidFill>
                  <a:srgbClr val="000000"/>
                </a:solidFill>
                <a:latin typeface="Courier New"/>
                <a:ea typeface="Courier New"/>
                <a:cs typeface="Courier New"/>
                <a:sym typeface="Courier New"/>
              </a:rPr>
              <a:t>}</a:t>
            </a:r>
            <a:br>
              <a:rPr b="1" lang="en" sz="1800">
                <a:solidFill>
                  <a:srgbClr val="000000"/>
                </a:solidFill>
                <a:latin typeface="Courier New"/>
                <a:ea typeface="Courier New"/>
                <a:cs typeface="Courier New"/>
                <a:sym typeface="Courier New"/>
              </a:rPr>
            </a:br>
            <a:br>
              <a:rPr b="1" lang="en" sz="1800">
                <a:solidFill>
                  <a:srgbClr val="000000"/>
                </a:solidFill>
                <a:latin typeface="Courier New"/>
                <a:ea typeface="Courier New"/>
                <a:cs typeface="Courier New"/>
                <a:sym typeface="Courier New"/>
              </a:rPr>
            </a:br>
            <a:endParaRPr b="1" sz="1800">
              <a:solidFill>
                <a:srgbClr val="000000"/>
              </a:solidFill>
              <a:latin typeface="Courier New"/>
              <a:ea typeface="Courier New"/>
              <a:cs typeface="Courier New"/>
              <a:sym typeface="Courier New"/>
            </a:endParaRPr>
          </a:p>
        </p:txBody>
      </p:sp>
      <p:sp>
        <p:nvSpPr>
          <p:cNvPr id="387" name="Google Shape;387;p51"/>
          <p:cNvSpPr txBox="1"/>
          <p:nvPr/>
        </p:nvSpPr>
        <p:spPr>
          <a:xfrm>
            <a:off x="800625" y="5236425"/>
            <a:ext cx="7930800" cy="12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rgbClr val="0000FF"/>
                </a:solidFill>
                <a:latin typeface="Courier New"/>
                <a:ea typeface="Courier New"/>
                <a:cs typeface="Courier New"/>
                <a:sym typeface="Courier New"/>
              </a:rPr>
              <a:t>close fd 3 returns 0 </a:t>
            </a:r>
            <a:r>
              <a:rPr b="1" lang="en" sz="1800">
                <a:latin typeface="Courier New"/>
                <a:ea typeface="Courier New"/>
                <a:cs typeface="Courier New"/>
                <a:sym typeface="Courier New"/>
              </a:rPr>
              <a:t>(child closes fd first)</a:t>
            </a:r>
            <a:endParaRPr b="1" sz="18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800">
                <a:solidFill>
                  <a:srgbClr val="0000FF"/>
                </a:solidFill>
                <a:latin typeface="Courier New"/>
                <a:ea typeface="Courier New"/>
                <a:cs typeface="Courier New"/>
                <a:sym typeface="Courier New"/>
              </a:rPr>
              <a:t>close fd 3 returns -1 </a:t>
            </a:r>
            <a:r>
              <a:rPr b="1" lang="en" sz="1800">
                <a:latin typeface="Courier New"/>
                <a:ea typeface="Courier New"/>
                <a:cs typeface="Courier New"/>
                <a:sym typeface="Courier New"/>
              </a:rPr>
              <a:t>(parent can’t close it anymore)</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Child t</a:t>
            </a:r>
            <a:r>
              <a:rPr b="1" lang="en" sz="1800">
                <a:latin typeface="Courier New"/>
                <a:ea typeface="Courier New"/>
                <a:cs typeface="Courier New"/>
                <a:sym typeface="Courier New"/>
              </a:rPr>
              <a:t>hreads share the same address space and don’t copy the parent thread’s fd’s!</a:t>
            </a:r>
            <a:endParaRPr b="1" sz="1800">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3451050" y="463250"/>
            <a:ext cx="1825200" cy="77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latin typeface="Arial"/>
                <a:ea typeface="Arial"/>
                <a:cs typeface="Arial"/>
                <a:sym typeface="Arial"/>
              </a:rPr>
              <a:t>Outline</a:t>
            </a:r>
            <a:endParaRPr sz="4000">
              <a:latin typeface="Arial"/>
              <a:ea typeface="Arial"/>
              <a:cs typeface="Arial"/>
              <a:sym typeface="Arial"/>
            </a:endParaRPr>
          </a:p>
        </p:txBody>
      </p:sp>
      <p:sp>
        <p:nvSpPr>
          <p:cNvPr id="149" name="Google Shape;149;p16"/>
          <p:cNvSpPr txBox="1"/>
          <p:nvPr>
            <p:ph idx="1" type="body"/>
          </p:nvPr>
        </p:nvSpPr>
        <p:spPr>
          <a:xfrm>
            <a:off x="706375" y="1930075"/>
            <a:ext cx="7828500" cy="3070500"/>
          </a:xfrm>
          <a:prstGeom prst="rect">
            <a:avLst/>
          </a:prstGeom>
        </p:spPr>
        <p:txBody>
          <a:bodyPr anchorCtr="0" anchor="t" bIns="91425" lIns="91425" spcFirstLastPara="1" rIns="91425" wrap="square" tIns="91425">
            <a:noAutofit/>
          </a:bodyPr>
          <a:lstStyle/>
          <a:p>
            <a:pPr indent="-387350" lvl="0" marL="457200" rtl="0" algn="l">
              <a:lnSpc>
                <a:spcPct val="115000"/>
              </a:lnSpc>
              <a:spcBef>
                <a:spcPts val="0"/>
              </a:spcBef>
              <a:spcAft>
                <a:spcPts val="0"/>
              </a:spcAft>
              <a:buSzPts val="2500"/>
              <a:buFont typeface="Arial"/>
              <a:buChar char="●"/>
            </a:pPr>
            <a:r>
              <a:rPr lang="en" sz="2500">
                <a:latin typeface="Arial"/>
                <a:ea typeface="Arial"/>
                <a:cs typeface="Arial"/>
                <a:sym typeface="Arial"/>
              </a:rPr>
              <a:t>Dual-mode operation, context switching, and interrupts</a:t>
            </a:r>
            <a:endParaRPr sz="2500">
              <a:latin typeface="Arial"/>
              <a:ea typeface="Arial"/>
              <a:cs typeface="Arial"/>
              <a:sym typeface="Arial"/>
            </a:endParaRPr>
          </a:p>
          <a:p>
            <a:pPr indent="-387350" lvl="0" marL="457200" rtl="0" algn="l">
              <a:lnSpc>
                <a:spcPct val="115000"/>
              </a:lnSpc>
              <a:spcBef>
                <a:spcPts val="0"/>
              </a:spcBef>
              <a:spcAft>
                <a:spcPts val="0"/>
              </a:spcAft>
              <a:buSzPts val="2500"/>
              <a:buFont typeface="Arial"/>
              <a:buChar char="●"/>
            </a:pPr>
            <a:r>
              <a:rPr lang="en" sz="2500">
                <a:latin typeface="Arial"/>
                <a:ea typeface="Arial"/>
                <a:cs typeface="Arial"/>
                <a:sym typeface="Arial"/>
              </a:rPr>
              <a:t>Processes and Threads</a:t>
            </a:r>
            <a:endParaRPr sz="2500">
              <a:latin typeface="Arial"/>
              <a:ea typeface="Arial"/>
              <a:cs typeface="Arial"/>
              <a:sym typeface="Arial"/>
            </a:endParaRPr>
          </a:p>
          <a:p>
            <a:pPr indent="-387350" lvl="0" marL="457200" rtl="0" algn="l">
              <a:lnSpc>
                <a:spcPct val="115000"/>
              </a:lnSpc>
              <a:spcBef>
                <a:spcPts val="0"/>
              </a:spcBef>
              <a:spcAft>
                <a:spcPts val="0"/>
              </a:spcAft>
              <a:buSzPts val="2500"/>
              <a:buFont typeface="Arial"/>
              <a:buChar char="●"/>
            </a:pPr>
            <a:r>
              <a:rPr lang="en" sz="2500">
                <a:latin typeface="Arial"/>
                <a:ea typeface="Arial"/>
                <a:cs typeface="Arial"/>
                <a:sym typeface="Arial"/>
              </a:rPr>
              <a:t>File API, I/O</a:t>
            </a:r>
            <a:endParaRPr sz="2500">
              <a:latin typeface="Arial"/>
              <a:ea typeface="Arial"/>
              <a:cs typeface="Arial"/>
              <a:sym typeface="Arial"/>
            </a:endParaRPr>
          </a:p>
          <a:p>
            <a:pPr indent="-387350" lvl="0" marL="457200" rtl="0" algn="l">
              <a:lnSpc>
                <a:spcPct val="115000"/>
              </a:lnSpc>
              <a:spcBef>
                <a:spcPts val="0"/>
              </a:spcBef>
              <a:spcAft>
                <a:spcPts val="0"/>
              </a:spcAft>
              <a:buSzPts val="2500"/>
              <a:buFont typeface="Arial"/>
              <a:buChar char="●"/>
            </a:pPr>
            <a:r>
              <a:rPr lang="en" sz="2500">
                <a:latin typeface="Arial"/>
                <a:ea typeface="Arial"/>
                <a:cs typeface="Arial"/>
                <a:sym typeface="Arial"/>
              </a:rPr>
              <a:t>Locks, semaphores, condition variables, synchronization </a:t>
            </a:r>
            <a:endParaRPr sz="2500">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pic>
        <p:nvPicPr>
          <p:cNvPr id="392" name="Google Shape;392;p52"/>
          <p:cNvPicPr preferRelativeResize="0"/>
          <p:nvPr/>
        </p:nvPicPr>
        <p:blipFill>
          <a:blip r:embed="rId3">
            <a:alphaModFix/>
          </a:blip>
          <a:stretch>
            <a:fillRect/>
          </a:stretch>
        </p:blipFill>
        <p:spPr>
          <a:xfrm>
            <a:off x="467475" y="1669481"/>
            <a:ext cx="8098875" cy="3822369"/>
          </a:xfrm>
          <a:prstGeom prst="rect">
            <a:avLst/>
          </a:prstGeom>
          <a:noFill/>
          <a:ln>
            <a:noFill/>
          </a:ln>
        </p:spPr>
      </p:pic>
      <p:sp>
        <p:nvSpPr>
          <p:cNvPr id="393" name="Google Shape;393;p52"/>
          <p:cNvSpPr txBox="1"/>
          <p:nvPr>
            <p:ph type="title"/>
          </p:nvPr>
        </p:nvSpPr>
        <p:spPr>
          <a:xfrm>
            <a:off x="2315063" y="474350"/>
            <a:ext cx="4403700" cy="85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600"/>
              <a:t>Non-determinism </a:t>
            </a:r>
            <a:endParaRPr sz="36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pic>
        <p:nvPicPr>
          <p:cNvPr id="398" name="Google Shape;398;p53"/>
          <p:cNvPicPr preferRelativeResize="0"/>
          <p:nvPr/>
        </p:nvPicPr>
        <p:blipFill>
          <a:blip r:embed="rId3">
            <a:alphaModFix/>
          </a:blip>
          <a:stretch>
            <a:fillRect/>
          </a:stretch>
        </p:blipFill>
        <p:spPr>
          <a:xfrm>
            <a:off x="415350" y="1477401"/>
            <a:ext cx="8313324" cy="3903199"/>
          </a:xfrm>
          <a:prstGeom prst="rect">
            <a:avLst/>
          </a:prstGeom>
          <a:noFill/>
          <a:ln>
            <a:noFill/>
          </a:ln>
        </p:spPr>
      </p:pic>
      <p:sp>
        <p:nvSpPr>
          <p:cNvPr id="399" name="Google Shape;399;p53"/>
          <p:cNvSpPr txBox="1"/>
          <p:nvPr>
            <p:ph type="title"/>
          </p:nvPr>
        </p:nvSpPr>
        <p:spPr>
          <a:xfrm>
            <a:off x="1880538" y="498350"/>
            <a:ext cx="5382900" cy="76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Non-determinism (soln.) </a:t>
            </a:r>
            <a:endParaRPr sz="36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4"/>
          <p:cNvSpPr txBox="1"/>
          <p:nvPr>
            <p:ph type="title"/>
          </p:nvPr>
        </p:nvSpPr>
        <p:spPr>
          <a:xfrm>
            <a:off x="1880538" y="498350"/>
            <a:ext cx="5382900" cy="76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Non-determinism (soln.) </a:t>
            </a:r>
            <a:endParaRPr sz="3600"/>
          </a:p>
        </p:txBody>
      </p:sp>
      <p:sp>
        <p:nvSpPr>
          <p:cNvPr id="405" name="Google Shape;405;p54"/>
          <p:cNvSpPr txBox="1"/>
          <p:nvPr/>
        </p:nvSpPr>
        <p:spPr>
          <a:xfrm>
            <a:off x="420100" y="1328450"/>
            <a:ext cx="8016000" cy="51435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600">
                <a:solidFill>
                  <a:srgbClr val="CC0000"/>
                </a:solidFill>
                <a:latin typeface="Roboto Mono"/>
                <a:ea typeface="Roboto Mono"/>
                <a:cs typeface="Roboto Mono"/>
                <a:sym typeface="Roboto Mono"/>
              </a:rPr>
              <a:t>princess</a:t>
            </a:r>
            <a:r>
              <a:rPr lang="en" sz="1600">
                <a:solidFill>
                  <a:srgbClr val="CC0000"/>
                </a:solidFill>
                <a:latin typeface="Roboto Mono"/>
                <a:ea typeface="Roboto Mono"/>
                <a:cs typeface="Roboto Mono"/>
                <a:sym typeface="Roboto Mono"/>
              </a:rPr>
              <a:t>mononoke</a:t>
            </a:r>
            <a:r>
              <a:rPr lang="en" sz="1700"/>
              <a:t> </a:t>
            </a:r>
            <a:endParaRPr sz="1700"/>
          </a:p>
          <a:p>
            <a:pPr indent="-336550" lvl="1" marL="914400" rtl="0" algn="l">
              <a:spcBef>
                <a:spcPts val="0"/>
              </a:spcBef>
              <a:spcAft>
                <a:spcPts val="0"/>
              </a:spcAft>
              <a:buSzPts val="1700"/>
              <a:buChar char="○"/>
            </a:pPr>
            <a:r>
              <a:rPr lang="en" sz="1700"/>
              <a:t>The main thread sets </a:t>
            </a:r>
            <a:r>
              <a:rPr lang="en" sz="1600">
                <a:latin typeface="Roboto Mono"/>
                <a:ea typeface="Roboto Mono"/>
                <a:cs typeface="Roboto Mono"/>
                <a:sym typeface="Roboto Mono"/>
              </a:rPr>
              <a:t>buffer = “princess”</a:t>
            </a:r>
            <a:r>
              <a:rPr lang="en" sz="1700"/>
              <a:t> and prints, then child thread sets </a:t>
            </a:r>
            <a:r>
              <a:rPr lang="en" sz="1600">
                <a:latin typeface="Roboto Mono"/>
                <a:ea typeface="Roboto Mono"/>
                <a:cs typeface="Roboto Mono"/>
                <a:sym typeface="Roboto Mono"/>
              </a:rPr>
              <a:t>buffer = “mononoke”</a:t>
            </a:r>
            <a:r>
              <a:rPr lang="en" sz="1700"/>
              <a:t> and prints.</a:t>
            </a:r>
            <a:endParaRPr sz="1700"/>
          </a:p>
          <a:p>
            <a:pPr indent="-330200" lvl="0" marL="457200" rtl="0" algn="l">
              <a:spcBef>
                <a:spcPts val="0"/>
              </a:spcBef>
              <a:spcAft>
                <a:spcPts val="0"/>
              </a:spcAft>
              <a:buSzPts val="1600"/>
              <a:buFont typeface="Roboto Mono"/>
              <a:buChar char="●"/>
            </a:pPr>
            <a:r>
              <a:rPr lang="en" sz="1600">
                <a:solidFill>
                  <a:srgbClr val="CC0000"/>
                </a:solidFill>
                <a:latin typeface="Roboto Mono"/>
                <a:ea typeface="Roboto Mono"/>
                <a:cs typeface="Roboto Mono"/>
                <a:sym typeface="Roboto Mono"/>
              </a:rPr>
              <a:t>mononokeprincess</a:t>
            </a:r>
            <a:endParaRPr sz="1600">
              <a:solidFill>
                <a:srgbClr val="CC0000"/>
              </a:solidFill>
              <a:latin typeface="Roboto Mono"/>
              <a:ea typeface="Roboto Mono"/>
              <a:cs typeface="Roboto Mono"/>
              <a:sym typeface="Roboto Mono"/>
            </a:endParaRPr>
          </a:p>
          <a:p>
            <a:pPr indent="-336550" lvl="1" marL="914400" rtl="0" algn="l">
              <a:spcBef>
                <a:spcPts val="0"/>
              </a:spcBef>
              <a:spcAft>
                <a:spcPts val="0"/>
              </a:spcAft>
              <a:buSzPts val="1700"/>
              <a:buChar char="○"/>
            </a:pPr>
            <a:r>
              <a:rPr lang="en" sz="1700"/>
              <a:t>The child</a:t>
            </a:r>
            <a:r>
              <a:rPr lang="en" sz="1700"/>
              <a:t> thread sets </a:t>
            </a:r>
            <a:r>
              <a:rPr lang="en" sz="1600">
                <a:latin typeface="Roboto Mono"/>
                <a:ea typeface="Roboto Mono"/>
                <a:cs typeface="Roboto Mono"/>
                <a:sym typeface="Roboto Mono"/>
              </a:rPr>
              <a:t>buffer = “mononoke”</a:t>
            </a:r>
            <a:r>
              <a:rPr lang="en" sz="1700"/>
              <a:t> and prints, then the main thread sets </a:t>
            </a:r>
            <a:r>
              <a:rPr lang="en" sz="1600">
                <a:latin typeface="Roboto Mono"/>
                <a:ea typeface="Roboto Mono"/>
                <a:cs typeface="Roboto Mono"/>
                <a:sym typeface="Roboto Mono"/>
              </a:rPr>
              <a:t>buffer = “princess”</a:t>
            </a:r>
            <a:r>
              <a:rPr lang="en" sz="1700"/>
              <a:t> and prints.</a:t>
            </a:r>
            <a:endParaRPr sz="1700"/>
          </a:p>
          <a:p>
            <a:pPr indent="-330200" lvl="0" marL="457200" rtl="0" algn="l">
              <a:spcBef>
                <a:spcPts val="0"/>
              </a:spcBef>
              <a:spcAft>
                <a:spcPts val="0"/>
              </a:spcAft>
              <a:buSzPts val="1600"/>
              <a:buFont typeface="Roboto Mono"/>
              <a:buChar char="●"/>
            </a:pPr>
            <a:r>
              <a:rPr lang="en" sz="1600">
                <a:solidFill>
                  <a:srgbClr val="CC0000"/>
                </a:solidFill>
                <a:latin typeface="Roboto Mono"/>
                <a:ea typeface="Roboto Mono"/>
                <a:cs typeface="Roboto Mono"/>
                <a:sym typeface="Roboto Mono"/>
              </a:rPr>
              <a:t>princessprincess</a:t>
            </a:r>
            <a:endParaRPr sz="1600">
              <a:solidFill>
                <a:srgbClr val="CC0000"/>
              </a:solidFill>
              <a:latin typeface="Roboto Mono"/>
              <a:ea typeface="Roboto Mono"/>
              <a:cs typeface="Roboto Mono"/>
              <a:sym typeface="Roboto Mono"/>
            </a:endParaRPr>
          </a:p>
          <a:p>
            <a:pPr indent="-336550" lvl="1" marL="914400" rtl="0" algn="l">
              <a:spcBef>
                <a:spcPts val="0"/>
              </a:spcBef>
              <a:spcAft>
                <a:spcPts val="0"/>
              </a:spcAft>
              <a:buSzPts val="1700"/>
              <a:buChar char="○"/>
            </a:pPr>
            <a:r>
              <a:rPr lang="en" sz="1700"/>
              <a:t>The child thread first sets </a:t>
            </a:r>
            <a:r>
              <a:rPr lang="en" sz="1600">
                <a:latin typeface="Roboto Mono"/>
                <a:ea typeface="Roboto Mono"/>
                <a:cs typeface="Roboto Mono"/>
                <a:sym typeface="Roboto Mono"/>
              </a:rPr>
              <a:t>buffer = “mononoke”.</a:t>
            </a:r>
            <a:r>
              <a:rPr lang="en" sz="1700"/>
              <a:t> Then, the main thread sets </a:t>
            </a:r>
            <a:r>
              <a:rPr lang="en" sz="1600">
                <a:latin typeface="Roboto Mono"/>
                <a:ea typeface="Roboto Mono"/>
                <a:cs typeface="Roboto Mono"/>
                <a:sym typeface="Roboto Mono"/>
              </a:rPr>
              <a:t>buffer = “princess”.</a:t>
            </a:r>
            <a:r>
              <a:rPr lang="en" sz="1700"/>
              <a:t> Then both threads print.</a:t>
            </a:r>
            <a:endParaRPr sz="1700"/>
          </a:p>
          <a:p>
            <a:pPr indent="-330200" lvl="0" marL="457200" rtl="0" algn="l">
              <a:spcBef>
                <a:spcPts val="0"/>
              </a:spcBef>
              <a:spcAft>
                <a:spcPts val="0"/>
              </a:spcAft>
              <a:buSzPts val="1600"/>
              <a:buFont typeface="Roboto Mono"/>
              <a:buChar char="●"/>
            </a:pPr>
            <a:r>
              <a:rPr lang="en" sz="1600">
                <a:solidFill>
                  <a:srgbClr val="CC0000"/>
                </a:solidFill>
                <a:latin typeface="Roboto Mono"/>
                <a:ea typeface="Roboto Mono"/>
                <a:cs typeface="Roboto Mono"/>
                <a:sym typeface="Roboto Mono"/>
              </a:rPr>
              <a:t>mononokemononoke</a:t>
            </a:r>
            <a:endParaRPr sz="1600">
              <a:solidFill>
                <a:srgbClr val="CC0000"/>
              </a:solidFill>
              <a:latin typeface="Roboto Mono"/>
              <a:ea typeface="Roboto Mono"/>
              <a:cs typeface="Roboto Mono"/>
              <a:sym typeface="Roboto Mono"/>
            </a:endParaRPr>
          </a:p>
          <a:p>
            <a:pPr indent="-336550" lvl="1" marL="914400" rtl="0" algn="l">
              <a:spcBef>
                <a:spcPts val="0"/>
              </a:spcBef>
              <a:spcAft>
                <a:spcPts val="0"/>
              </a:spcAft>
              <a:buSzPts val="1700"/>
              <a:buChar char="○"/>
            </a:pPr>
            <a:r>
              <a:rPr lang="en" sz="1700"/>
              <a:t>The main thread first sets </a:t>
            </a:r>
            <a:r>
              <a:rPr lang="en" sz="1600">
                <a:latin typeface="Roboto Mono"/>
                <a:ea typeface="Roboto Mono"/>
                <a:cs typeface="Roboto Mono"/>
                <a:sym typeface="Roboto Mono"/>
              </a:rPr>
              <a:t>buffer = “princess”.</a:t>
            </a:r>
            <a:r>
              <a:rPr lang="en" sz="1700"/>
              <a:t> Then, the child thread sets </a:t>
            </a:r>
            <a:r>
              <a:rPr lang="en" sz="1600">
                <a:latin typeface="Roboto Mono"/>
                <a:ea typeface="Roboto Mono"/>
                <a:cs typeface="Roboto Mono"/>
                <a:sym typeface="Roboto Mono"/>
              </a:rPr>
              <a:t>buffer = “mononoke”.</a:t>
            </a:r>
            <a:r>
              <a:rPr lang="en" sz="1700"/>
              <a:t> Then both threads print.</a:t>
            </a:r>
            <a:endParaRPr sz="1700"/>
          </a:p>
          <a:p>
            <a:pPr indent="-330200" lvl="0" marL="457200" rtl="0" algn="l">
              <a:spcBef>
                <a:spcPts val="0"/>
              </a:spcBef>
              <a:spcAft>
                <a:spcPts val="0"/>
              </a:spcAft>
              <a:buSzPts val="1600"/>
              <a:buFont typeface="Roboto Mono"/>
              <a:buChar char="●"/>
            </a:pPr>
            <a:r>
              <a:rPr lang="en" sz="1600">
                <a:solidFill>
                  <a:srgbClr val="CC0000"/>
                </a:solidFill>
                <a:latin typeface="Roboto Mono"/>
                <a:ea typeface="Roboto Mono"/>
                <a:cs typeface="Roboto Mono"/>
                <a:sym typeface="Roboto Mono"/>
              </a:rPr>
              <a:t>princess</a:t>
            </a:r>
            <a:endParaRPr sz="1600">
              <a:solidFill>
                <a:srgbClr val="CC0000"/>
              </a:solidFill>
              <a:latin typeface="Roboto Mono"/>
              <a:ea typeface="Roboto Mono"/>
              <a:cs typeface="Roboto Mono"/>
              <a:sym typeface="Roboto Mono"/>
            </a:endParaRPr>
          </a:p>
          <a:p>
            <a:pPr indent="-336550" lvl="1" marL="914400" rtl="0" algn="l">
              <a:spcBef>
                <a:spcPts val="0"/>
              </a:spcBef>
              <a:spcAft>
                <a:spcPts val="0"/>
              </a:spcAft>
              <a:buSzPts val="1700"/>
              <a:buChar char="○"/>
            </a:pPr>
            <a:r>
              <a:rPr lang="en" sz="1700"/>
              <a:t>The main thread sets </a:t>
            </a:r>
            <a:r>
              <a:rPr lang="en" sz="1600">
                <a:latin typeface="Roboto Mono"/>
                <a:ea typeface="Roboto Mono"/>
                <a:cs typeface="Roboto Mono"/>
                <a:sym typeface="Roboto Mono"/>
              </a:rPr>
              <a:t>buffer = “princess”</a:t>
            </a:r>
            <a:r>
              <a:rPr lang="en" sz="1700"/>
              <a:t> and prints, and exits without giving the child thread the chance to execute.</a:t>
            </a:r>
            <a:endParaRPr sz="1700"/>
          </a:p>
          <a:p>
            <a:pPr indent="-330200" lvl="0" marL="457200" rtl="0" algn="l">
              <a:spcBef>
                <a:spcPts val="0"/>
              </a:spcBef>
              <a:spcAft>
                <a:spcPts val="0"/>
              </a:spcAft>
              <a:buSzPts val="1600"/>
              <a:buFont typeface="Roboto Mono"/>
              <a:buChar char="●"/>
            </a:pPr>
            <a:r>
              <a:rPr lang="en" sz="1600">
                <a:solidFill>
                  <a:srgbClr val="CC0000"/>
                </a:solidFill>
                <a:latin typeface="Roboto Mono"/>
                <a:ea typeface="Roboto Mono"/>
                <a:cs typeface="Roboto Mono"/>
                <a:sym typeface="Roboto Mono"/>
              </a:rPr>
              <a:t>mononoke</a:t>
            </a:r>
            <a:endParaRPr sz="1600">
              <a:solidFill>
                <a:srgbClr val="CC0000"/>
              </a:solidFill>
              <a:latin typeface="Roboto Mono"/>
              <a:ea typeface="Roboto Mono"/>
              <a:cs typeface="Roboto Mono"/>
              <a:sym typeface="Roboto Mono"/>
            </a:endParaRPr>
          </a:p>
          <a:p>
            <a:pPr indent="-336550" lvl="1" marL="914400" rtl="0" algn="l">
              <a:spcBef>
                <a:spcPts val="0"/>
              </a:spcBef>
              <a:spcAft>
                <a:spcPts val="0"/>
              </a:spcAft>
              <a:buSzPts val="1700"/>
              <a:buChar char="○"/>
            </a:pPr>
            <a:r>
              <a:rPr lang="en" sz="1700"/>
              <a:t>The main thread sets </a:t>
            </a:r>
            <a:r>
              <a:rPr lang="en" sz="1600">
                <a:latin typeface="Roboto Mono"/>
                <a:ea typeface="Roboto Mono"/>
                <a:cs typeface="Roboto Mono"/>
                <a:sym typeface="Roboto Mono"/>
              </a:rPr>
              <a:t>buffer = “princess”.</a:t>
            </a:r>
            <a:r>
              <a:rPr lang="en" sz="1700"/>
              <a:t> The child thread then sets </a:t>
            </a:r>
            <a:r>
              <a:rPr lang="en" sz="1600">
                <a:latin typeface="Roboto Mono"/>
                <a:ea typeface="Roboto Mono"/>
                <a:cs typeface="Roboto Mono"/>
                <a:sym typeface="Roboto Mono"/>
              </a:rPr>
              <a:t>buffer = “mononoke”.</a:t>
            </a:r>
            <a:r>
              <a:rPr lang="en" sz="1700"/>
              <a:t> The main thread then prints and exits without giving the child a chance to continue.</a:t>
            </a:r>
            <a:endParaRPr sz="17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5"/>
          <p:cNvSpPr txBox="1"/>
          <p:nvPr>
            <p:ph type="title"/>
          </p:nvPr>
        </p:nvSpPr>
        <p:spPr>
          <a:xfrm>
            <a:off x="2866325" y="214400"/>
            <a:ext cx="3411300" cy="59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00"/>
              <a:t>For Your Cheatsheet</a:t>
            </a:r>
            <a:endParaRPr sz="2700"/>
          </a:p>
        </p:txBody>
      </p:sp>
      <p:graphicFrame>
        <p:nvGraphicFramePr>
          <p:cNvPr id="411" name="Google Shape;411;p55"/>
          <p:cNvGraphicFramePr/>
          <p:nvPr/>
        </p:nvGraphicFramePr>
        <p:xfrm>
          <a:off x="500725" y="807200"/>
          <a:ext cx="3000000" cy="3000000"/>
        </p:xfrm>
        <a:graphic>
          <a:graphicData uri="http://schemas.openxmlformats.org/drawingml/2006/table">
            <a:tbl>
              <a:tblPr>
                <a:noFill/>
                <a:tableStyleId>{734FBF27-2FEA-41ED-B009-6F2B79216C7C}</a:tableStyleId>
              </a:tblPr>
              <a:tblGrid>
                <a:gridCol w="2714175"/>
                <a:gridCol w="2714175"/>
                <a:gridCol w="2714175"/>
              </a:tblGrid>
              <a:tr h="418075">
                <a:tc>
                  <a:txBody>
                    <a:bodyPr/>
                    <a:lstStyle/>
                    <a:p>
                      <a:pPr indent="0" lvl="0" marL="0" rtl="0" algn="l">
                        <a:spcBef>
                          <a:spcPts val="0"/>
                        </a:spcBef>
                        <a:spcAft>
                          <a:spcPts val="0"/>
                        </a:spcAft>
                        <a:buNone/>
                      </a:pPr>
                      <a:r>
                        <a:rPr b="1" lang="en" sz="1800"/>
                        <a:t>Comparison Categ.</a:t>
                      </a:r>
                      <a:endParaRPr b="1" sz="1800"/>
                    </a:p>
                  </a:txBody>
                  <a:tcPr marT="91425" marB="91425" marR="91425" marL="91425"/>
                </a:tc>
                <a:tc>
                  <a:txBody>
                    <a:bodyPr/>
                    <a:lstStyle/>
                    <a:p>
                      <a:pPr indent="0" lvl="0" marL="0" rtl="0" algn="l">
                        <a:spcBef>
                          <a:spcPts val="0"/>
                        </a:spcBef>
                        <a:spcAft>
                          <a:spcPts val="0"/>
                        </a:spcAft>
                        <a:buNone/>
                      </a:pPr>
                      <a:r>
                        <a:rPr b="1" lang="en" sz="1800"/>
                        <a:t>Across </a:t>
                      </a:r>
                      <a:r>
                        <a:rPr b="1" lang="en" sz="1800"/>
                        <a:t>Processes</a:t>
                      </a:r>
                      <a:endParaRPr b="1" sz="1800"/>
                    </a:p>
                  </a:txBody>
                  <a:tcPr marT="91425" marB="91425" marR="91425" marL="91425"/>
                </a:tc>
                <a:tc>
                  <a:txBody>
                    <a:bodyPr/>
                    <a:lstStyle/>
                    <a:p>
                      <a:pPr indent="0" lvl="0" marL="0" rtl="0" algn="l">
                        <a:spcBef>
                          <a:spcPts val="0"/>
                        </a:spcBef>
                        <a:spcAft>
                          <a:spcPts val="0"/>
                        </a:spcAft>
                        <a:buNone/>
                      </a:pPr>
                      <a:r>
                        <a:rPr b="1" lang="en" sz="1800"/>
                        <a:t>Across </a:t>
                      </a:r>
                      <a:r>
                        <a:rPr b="1" lang="en" sz="1800"/>
                        <a:t>Threads</a:t>
                      </a:r>
                      <a:endParaRPr b="1" sz="1800"/>
                    </a:p>
                  </a:txBody>
                  <a:tcPr marT="91425" marB="91425" marR="91425" marL="91425"/>
                </a:tc>
              </a:tr>
              <a:tr h="418075">
                <a:tc>
                  <a:txBody>
                    <a:bodyPr/>
                    <a:lstStyle/>
                    <a:p>
                      <a:pPr indent="0" lvl="0" marL="0" rtl="0" algn="l">
                        <a:spcBef>
                          <a:spcPts val="0"/>
                        </a:spcBef>
                        <a:spcAft>
                          <a:spcPts val="0"/>
                        </a:spcAft>
                        <a:buNone/>
                      </a:pPr>
                      <a:r>
                        <a:rPr lang="en" sz="1800"/>
                        <a:t>Creation</a:t>
                      </a:r>
                      <a:endParaRPr sz="1800"/>
                    </a:p>
                  </a:txBody>
                  <a:tcPr marT="91425" marB="91425" marR="91425" marL="91425"/>
                </a:tc>
                <a:tc>
                  <a:txBody>
                    <a:bodyPr/>
                    <a:lstStyle/>
                    <a:p>
                      <a:pPr indent="0" lvl="0" marL="0" rtl="0" algn="l">
                        <a:spcBef>
                          <a:spcPts val="0"/>
                        </a:spcBef>
                        <a:spcAft>
                          <a:spcPts val="0"/>
                        </a:spcAft>
                        <a:buNone/>
                      </a:pPr>
                      <a:r>
                        <a:rPr lang="en" sz="1800"/>
                        <a:t>fork()</a:t>
                      </a:r>
                      <a:endParaRPr sz="1800"/>
                    </a:p>
                  </a:txBody>
                  <a:tcPr marT="91425" marB="91425" marR="91425" marL="91425"/>
                </a:tc>
                <a:tc>
                  <a:txBody>
                    <a:bodyPr/>
                    <a:lstStyle/>
                    <a:p>
                      <a:pPr indent="0" lvl="0" marL="0" rtl="0" algn="l">
                        <a:spcBef>
                          <a:spcPts val="0"/>
                        </a:spcBef>
                        <a:spcAft>
                          <a:spcPts val="0"/>
                        </a:spcAft>
                        <a:buNone/>
                      </a:pPr>
                      <a:r>
                        <a:rPr lang="en" sz="1800"/>
                        <a:t>pthread_create()</a:t>
                      </a:r>
                      <a:endParaRPr sz="1800"/>
                    </a:p>
                  </a:txBody>
                  <a:tcPr marT="91425" marB="91425" marR="91425" marL="91425"/>
                </a:tc>
              </a:tr>
              <a:tr h="418075">
                <a:tc>
                  <a:txBody>
                    <a:bodyPr/>
                    <a:lstStyle/>
                    <a:p>
                      <a:pPr indent="0" lvl="0" marL="0" rtl="0" algn="l">
                        <a:spcBef>
                          <a:spcPts val="0"/>
                        </a:spcBef>
                        <a:spcAft>
                          <a:spcPts val="0"/>
                        </a:spcAft>
                        <a:buNone/>
                      </a:pPr>
                      <a:r>
                        <a:rPr lang="en" sz="1800"/>
                        <a:t>Page table</a:t>
                      </a:r>
                      <a:endParaRPr sz="1800"/>
                    </a:p>
                  </a:txBody>
                  <a:tcPr marT="91425" marB="91425" marR="91425" marL="91425"/>
                </a:tc>
                <a:tc>
                  <a:txBody>
                    <a:bodyPr/>
                    <a:lstStyle/>
                    <a:p>
                      <a:pPr indent="0" lvl="0" marL="0" rtl="0" algn="l">
                        <a:spcBef>
                          <a:spcPts val="0"/>
                        </a:spcBef>
                        <a:spcAft>
                          <a:spcPts val="0"/>
                        </a:spcAft>
                        <a:buNone/>
                      </a:pPr>
                      <a:r>
                        <a:rPr lang="en" sz="1800"/>
                        <a:t>Distinct</a:t>
                      </a:r>
                      <a:endParaRPr sz="1800"/>
                    </a:p>
                  </a:txBody>
                  <a:tcPr marT="91425" marB="91425" marR="91425" marL="91425"/>
                </a:tc>
                <a:tc>
                  <a:txBody>
                    <a:bodyPr/>
                    <a:lstStyle/>
                    <a:p>
                      <a:pPr indent="0" lvl="0" marL="0" rtl="0" algn="l">
                        <a:spcBef>
                          <a:spcPts val="0"/>
                        </a:spcBef>
                        <a:spcAft>
                          <a:spcPts val="0"/>
                        </a:spcAft>
                        <a:buNone/>
                      </a:pPr>
                      <a:r>
                        <a:rPr lang="en" sz="1800"/>
                        <a:t>Same</a:t>
                      </a:r>
                      <a:endParaRPr sz="1800"/>
                    </a:p>
                  </a:txBody>
                  <a:tcPr marT="91425" marB="91425" marR="91425" marL="91425"/>
                </a:tc>
              </a:tr>
              <a:tr h="669625">
                <a:tc>
                  <a:txBody>
                    <a:bodyPr/>
                    <a:lstStyle/>
                    <a:p>
                      <a:pPr indent="0" lvl="0" marL="0" rtl="0" algn="l">
                        <a:spcBef>
                          <a:spcPts val="0"/>
                        </a:spcBef>
                        <a:spcAft>
                          <a:spcPts val="0"/>
                        </a:spcAft>
                        <a:buNone/>
                      </a:pPr>
                      <a:r>
                        <a:rPr lang="en" sz="1800"/>
                        <a:t>Registers, instruction pointer</a:t>
                      </a:r>
                      <a:endParaRPr sz="1800"/>
                    </a:p>
                  </a:txBody>
                  <a:tcPr marT="91425" marB="91425" marR="91425" marL="91425"/>
                </a:tc>
                <a:tc>
                  <a:txBody>
                    <a:bodyPr/>
                    <a:lstStyle/>
                    <a:p>
                      <a:pPr indent="0" lvl="0" marL="0" rtl="0" algn="l">
                        <a:spcBef>
                          <a:spcPts val="0"/>
                        </a:spcBef>
                        <a:spcAft>
                          <a:spcPts val="0"/>
                        </a:spcAft>
                        <a:buNone/>
                      </a:pPr>
                      <a:r>
                        <a:rPr lang="en" sz="1800"/>
                        <a:t>Distinct</a:t>
                      </a:r>
                      <a:endParaRPr sz="1800"/>
                    </a:p>
                  </a:txBody>
                  <a:tcPr marT="91425" marB="91425" marR="91425" marL="91425"/>
                </a:tc>
                <a:tc>
                  <a:txBody>
                    <a:bodyPr/>
                    <a:lstStyle/>
                    <a:p>
                      <a:pPr indent="0" lvl="0" marL="0" rtl="0" algn="l">
                        <a:spcBef>
                          <a:spcPts val="0"/>
                        </a:spcBef>
                        <a:spcAft>
                          <a:spcPts val="0"/>
                        </a:spcAft>
                        <a:buNone/>
                      </a:pPr>
                      <a:r>
                        <a:rPr lang="en" sz="1800"/>
                        <a:t>Distinct</a:t>
                      </a:r>
                      <a:endParaRPr sz="1800"/>
                    </a:p>
                  </a:txBody>
                  <a:tcPr marT="91425" marB="91425" marR="91425" marL="91425"/>
                </a:tc>
              </a:tr>
              <a:tr h="669625">
                <a:tc>
                  <a:txBody>
                    <a:bodyPr/>
                    <a:lstStyle/>
                    <a:p>
                      <a:pPr indent="0" lvl="0" marL="0" rtl="0" algn="l">
                        <a:spcBef>
                          <a:spcPts val="0"/>
                        </a:spcBef>
                        <a:spcAft>
                          <a:spcPts val="0"/>
                        </a:spcAft>
                        <a:buNone/>
                      </a:pPr>
                      <a:r>
                        <a:rPr lang="en" sz="1800"/>
                        <a:t>Stack</a:t>
                      </a:r>
                      <a:endParaRPr sz="1800"/>
                    </a:p>
                  </a:txBody>
                  <a:tcPr marT="91425" marB="91425" marR="91425" marL="91425"/>
                </a:tc>
                <a:tc>
                  <a:txBody>
                    <a:bodyPr/>
                    <a:lstStyle/>
                    <a:p>
                      <a:pPr indent="0" lvl="0" marL="0" rtl="0" algn="l">
                        <a:spcBef>
                          <a:spcPts val="0"/>
                        </a:spcBef>
                        <a:spcAft>
                          <a:spcPts val="0"/>
                        </a:spcAft>
                        <a:buNone/>
                      </a:pPr>
                      <a:r>
                        <a:rPr lang="en" sz="1800"/>
                        <a:t>Separate and inaccessible</a:t>
                      </a:r>
                      <a:endParaRPr sz="1800"/>
                    </a:p>
                  </a:txBody>
                  <a:tcPr marT="91425" marB="91425" marR="91425" marL="91425"/>
                </a:tc>
                <a:tc>
                  <a:txBody>
                    <a:bodyPr/>
                    <a:lstStyle/>
                    <a:p>
                      <a:pPr indent="0" lvl="0" marL="0" rtl="0" algn="l">
                        <a:spcBef>
                          <a:spcPts val="0"/>
                        </a:spcBef>
                        <a:spcAft>
                          <a:spcPts val="0"/>
                        </a:spcAft>
                        <a:buNone/>
                      </a:pPr>
                      <a:r>
                        <a:rPr lang="en" sz="1800"/>
                        <a:t>Separate, but accessible</a:t>
                      </a:r>
                      <a:endParaRPr sz="1800"/>
                    </a:p>
                  </a:txBody>
                  <a:tcPr marT="91425" marB="91425" marR="91425" marL="91425"/>
                </a:tc>
              </a:tr>
              <a:tr h="669625">
                <a:tc>
                  <a:txBody>
                    <a:bodyPr/>
                    <a:lstStyle/>
                    <a:p>
                      <a:pPr indent="0" lvl="0" marL="0" rtl="0" algn="l">
                        <a:spcBef>
                          <a:spcPts val="0"/>
                        </a:spcBef>
                        <a:spcAft>
                          <a:spcPts val="0"/>
                        </a:spcAft>
                        <a:buNone/>
                      </a:pPr>
                      <a:r>
                        <a:rPr lang="en" sz="1800"/>
                        <a:t>Heap and static variables</a:t>
                      </a:r>
                      <a:endParaRPr sz="1800"/>
                    </a:p>
                  </a:txBody>
                  <a:tcPr marT="91425" marB="91425" marR="91425" marL="91425"/>
                </a:tc>
                <a:tc>
                  <a:txBody>
                    <a:bodyPr/>
                    <a:lstStyle/>
                    <a:p>
                      <a:pPr indent="0" lvl="0" marL="0" rtl="0" algn="l">
                        <a:spcBef>
                          <a:spcPts val="0"/>
                        </a:spcBef>
                        <a:spcAft>
                          <a:spcPts val="0"/>
                        </a:spcAft>
                        <a:buNone/>
                      </a:pPr>
                      <a:r>
                        <a:rPr lang="en" sz="1800"/>
                        <a:t>Separate</a:t>
                      </a:r>
                      <a:endParaRPr sz="1800"/>
                    </a:p>
                  </a:txBody>
                  <a:tcPr marT="91425" marB="91425" marR="91425" marL="91425"/>
                </a:tc>
                <a:tc>
                  <a:txBody>
                    <a:bodyPr/>
                    <a:lstStyle/>
                    <a:p>
                      <a:pPr indent="0" lvl="0" marL="0" rtl="0" algn="l">
                        <a:spcBef>
                          <a:spcPts val="0"/>
                        </a:spcBef>
                        <a:spcAft>
                          <a:spcPts val="0"/>
                        </a:spcAft>
                        <a:buNone/>
                      </a:pPr>
                      <a:r>
                        <a:rPr lang="en" sz="1800"/>
                        <a:t>Shared</a:t>
                      </a:r>
                      <a:endParaRPr sz="1800"/>
                    </a:p>
                  </a:txBody>
                  <a:tcPr marT="91425" marB="91425" marR="91425" marL="91425"/>
                </a:tc>
              </a:tr>
              <a:tr h="418075">
                <a:tc>
                  <a:txBody>
                    <a:bodyPr/>
                    <a:lstStyle/>
                    <a:p>
                      <a:pPr indent="0" lvl="0" marL="0" rtl="0" algn="l">
                        <a:spcBef>
                          <a:spcPts val="0"/>
                        </a:spcBef>
                        <a:spcAft>
                          <a:spcPts val="0"/>
                        </a:spcAft>
                        <a:buNone/>
                      </a:pPr>
                      <a:r>
                        <a:rPr lang="en" sz="1800"/>
                        <a:t>File descriptors</a:t>
                      </a:r>
                      <a:endParaRPr sz="1800"/>
                    </a:p>
                  </a:txBody>
                  <a:tcPr marT="91425" marB="91425" marR="91425" marL="91425"/>
                </a:tc>
                <a:tc>
                  <a:txBody>
                    <a:bodyPr/>
                    <a:lstStyle/>
                    <a:p>
                      <a:pPr indent="0" lvl="0" marL="0" rtl="0" algn="l">
                        <a:spcBef>
                          <a:spcPts val="0"/>
                        </a:spcBef>
                        <a:spcAft>
                          <a:spcPts val="0"/>
                        </a:spcAft>
                        <a:buNone/>
                      </a:pPr>
                      <a:r>
                        <a:rPr lang="en" sz="1800"/>
                        <a:t>Separate</a:t>
                      </a:r>
                      <a:endParaRPr sz="1800"/>
                    </a:p>
                  </a:txBody>
                  <a:tcPr marT="91425" marB="91425" marR="91425" marL="91425"/>
                </a:tc>
                <a:tc>
                  <a:txBody>
                    <a:bodyPr/>
                    <a:lstStyle/>
                    <a:p>
                      <a:pPr indent="0" lvl="0" marL="0" rtl="0" algn="l">
                        <a:spcBef>
                          <a:spcPts val="0"/>
                        </a:spcBef>
                        <a:spcAft>
                          <a:spcPts val="0"/>
                        </a:spcAft>
                        <a:buNone/>
                      </a:pPr>
                      <a:r>
                        <a:rPr lang="en" sz="1800"/>
                        <a:t>Shared</a:t>
                      </a:r>
                      <a:endParaRPr sz="1800"/>
                    </a:p>
                  </a:txBody>
                  <a:tcPr marT="91425" marB="91425" marR="91425" marL="91425"/>
                </a:tc>
              </a:tr>
              <a:tr h="669625">
                <a:tc>
                  <a:txBody>
                    <a:bodyPr/>
                    <a:lstStyle/>
                    <a:p>
                      <a:pPr indent="0" lvl="0" marL="0" rtl="0" algn="l">
                        <a:spcBef>
                          <a:spcPts val="0"/>
                        </a:spcBef>
                        <a:spcAft>
                          <a:spcPts val="0"/>
                        </a:spcAft>
                        <a:buNone/>
                      </a:pPr>
                      <a:r>
                        <a:rPr lang="en" sz="1800"/>
                        <a:t>Synchronization</a:t>
                      </a:r>
                      <a:endParaRPr sz="1800"/>
                    </a:p>
                  </a:txBody>
                  <a:tcPr marT="91425" marB="91425" marR="91425" marL="91425"/>
                </a:tc>
                <a:tc>
                  <a:txBody>
                    <a:bodyPr/>
                    <a:lstStyle/>
                    <a:p>
                      <a:pPr indent="0" lvl="0" marL="0" rtl="0" algn="l">
                        <a:spcBef>
                          <a:spcPts val="0"/>
                        </a:spcBef>
                        <a:spcAft>
                          <a:spcPts val="0"/>
                        </a:spcAft>
                        <a:buNone/>
                      </a:pPr>
                      <a:r>
                        <a:rPr lang="en" sz="1800"/>
                        <a:t>wait(), waitpid()</a:t>
                      </a:r>
                      <a:endParaRPr sz="1800"/>
                    </a:p>
                  </a:txBody>
                  <a:tcPr marT="91425" marB="91425" marR="91425" marL="91425"/>
                </a:tc>
                <a:tc>
                  <a:txBody>
                    <a:bodyPr/>
                    <a:lstStyle/>
                    <a:p>
                      <a:pPr indent="0" lvl="0" marL="0" rtl="0" algn="l">
                        <a:spcBef>
                          <a:spcPts val="0"/>
                        </a:spcBef>
                        <a:spcAft>
                          <a:spcPts val="0"/>
                        </a:spcAft>
                        <a:buNone/>
                      </a:pPr>
                      <a:r>
                        <a:rPr lang="en" sz="1800"/>
                        <a:t>pthread_join(), semaphores, locks</a:t>
                      </a:r>
                      <a:endParaRPr sz="1800"/>
                    </a:p>
                  </a:txBody>
                  <a:tcPr marT="91425" marB="91425" marR="91425" marL="91425"/>
                </a:tc>
              </a:tr>
              <a:tr h="418075">
                <a:tc>
                  <a:txBody>
                    <a:bodyPr/>
                    <a:lstStyle/>
                    <a:p>
                      <a:pPr indent="0" lvl="0" marL="0" rtl="0" algn="l">
                        <a:spcBef>
                          <a:spcPts val="0"/>
                        </a:spcBef>
                        <a:spcAft>
                          <a:spcPts val="0"/>
                        </a:spcAft>
                        <a:buNone/>
                      </a:pPr>
                      <a:r>
                        <a:rPr lang="en" sz="1800"/>
                        <a:t>Overhead</a:t>
                      </a:r>
                      <a:endParaRPr sz="1800"/>
                    </a:p>
                  </a:txBody>
                  <a:tcPr marT="91425" marB="91425" marR="91425" marL="91425"/>
                </a:tc>
                <a:tc>
                  <a:txBody>
                    <a:bodyPr/>
                    <a:lstStyle/>
                    <a:p>
                      <a:pPr indent="0" lvl="0" marL="0" rtl="0" algn="l">
                        <a:spcBef>
                          <a:spcPts val="0"/>
                        </a:spcBef>
                        <a:spcAft>
                          <a:spcPts val="0"/>
                        </a:spcAft>
                        <a:buNone/>
                      </a:pPr>
                      <a:r>
                        <a:rPr lang="en" sz="1800"/>
                        <a:t>Higher</a:t>
                      </a:r>
                      <a:endParaRPr sz="1800"/>
                    </a:p>
                  </a:txBody>
                  <a:tcPr marT="91425" marB="91425" marR="91425" marL="91425"/>
                </a:tc>
                <a:tc>
                  <a:txBody>
                    <a:bodyPr/>
                    <a:lstStyle/>
                    <a:p>
                      <a:pPr indent="0" lvl="0" marL="0" rtl="0" algn="l">
                        <a:spcBef>
                          <a:spcPts val="0"/>
                        </a:spcBef>
                        <a:spcAft>
                          <a:spcPts val="0"/>
                        </a:spcAft>
                        <a:buNone/>
                      </a:pPr>
                      <a:r>
                        <a:rPr lang="en" sz="1800"/>
                        <a:t>Lower</a:t>
                      </a:r>
                      <a:endParaRPr sz="1800"/>
                    </a:p>
                  </a:txBody>
                  <a:tcPr marT="91425" marB="91425" marR="91425" marL="91425"/>
                </a:tc>
              </a:tr>
              <a:tr h="418075">
                <a:tc>
                  <a:txBody>
                    <a:bodyPr/>
                    <a:lstStyle/>
                    <a:p>
                      <a:pPr indent="0" lvl="0" marL="0" rtl="0" algn="l">
                        <a:spcBef>
                          <a:spcPts val="0"/>
                        </a:spcBef>
                        <a:spcAft>
                          <a:spcPts val="0"/>
                        </a:spcAft>
                        <a:buNone/>
                      </a:pPr>
                      <a:r>
                        <a:rPr lang="en" sz="1800"/>
                        <a:t>Protection</a:t>
                      </a:r>
                      <a:endParaRPr sz="1800"/>
                    </a:p>
                  </a:txBody>
                  <a:tcPr marT="91425" marB="91425" marR="91425" marL="91425"/>
                </a:tc>
                <a:tc>
                  <a:txBody>
                    <a:bodyPr/>
                    <a:lstStyle/>
                    <a:p>
                      <a:pPr indent="0" lvl="0" marL="0" rtl="0" algn="l">
                        <a:spcBef>
                          <a:spcPts val="0"/>
                        </a:spcBef>
                        <a:spcAft>
                          <a:spcPts val="0"/>
                        </a:spcAft>
                        <a:buNone/>
                      </a:pPr>
                      <a:r>
                        <a:rPr lang="en" sz="1800"/>
                        <a:t>Higher</a:t>
                      </a:r>
                      <a:endParaRPr sz="1800"/>
                    </a:p>
                  </a:txBody>
                  <a:tcPr marT="91425" marB="91425" marR="91425" marL="91425"/>
                </a:tc>
                <a:tc>
                  <a:txBody>
                    <a:bodyPr/>
                    <a:lstStyle/>
                    <a:p>
                      <a:pPr indent="0" lvl="0" marL="0" rtl="0" algn="l">
                        <a:spcBef>
                          <a:spcPts val="0"/>
                        </a:spcBef>
                        <a:spcAft>
                          <a:spcPts val="0"/>
                        </a:spcAft>
                        <a:buNone/>
                      </a:pPr>
                      <a:r>
                        <a:rPr lang="en" sz="1800"/>
                        <a:t>Lower</a:t>
                      </a:r>
                      <a:endParaRPr sz="1800"/>
                    </a:p>
                  </a:txBody>
                  <a:tcPr marT="91425" marB="91425" marR="91425" marL="91425"/>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6"/>
          <p:cNvSpPr txBox="1"/>
          <p:nvPr>
            <p:ph type="title"/>
          </p:nvPr>
        </p:nvSpPr>
        <p:spPr>
          <a:xfrm>
            <a:off x="1740375" y="468950"/>
            <a:ext cx="5468100" cy="78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000"/>
              <a:t>Concurrency </a:t>
            </a:r>
            <a:r>
              <a:rPr lang="en" sz="4000"/>
              <a:t>Terminology</a:t>
            </a:r>
            <a:endParaRPr sz="4000"/>
          </a:p>
        </p:txBody>
      </p:sp>
      <p:sp>
        <p:nvSpPr>
          <p:cNvPr id="417" name="Google Shape;417;p56"/>
          <p:cNvSpPr txBox="1"/>
          <p:nvPr>
            <p:ph idx="1" type="body"/>
          </p:nvPr>
        </p:nvSpPr>
        <p:spPr>
          <a:xfrm>
            <a:off x="305750" y="1431325"/>
            <a:ext cx="8278500" cy="4507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Arial"/>
              <a:buChar char="●"/>
            </a:pPr>
            <a:r>
              <a:rPr lang="en" sz="2000">
                <a:latin typeface="Arial"/>
                <a:ea typeface="Arial"/>
                <a:cs typeface="Arial"/>
                <a:sym typeface="Arial"/>
              </a:rPr>
              <a:t>Atomic Operation: </a:t>
            </a:r>
            <a:r>
              <a:rPr lang="en" sz="2000">
                <a:latin typeface="Arial"/>
                <a:ea typeface="Arial"/>
                <a:cs typeface="Arial"/>
                <a:sym typeface="Arial"/>
              </a:rPr>
              <a:t>An operation that always runs to completion or not at all</a:t>
            </a:r>
            <a:endParaRPr sz="2000">
              <a:latin typeface="Arial"/>
              <a:ea typeface="Arial"/>
              <a:cs typeface="Arial"/>
              <a:sym typeface="Arial"/>
            </a:endParaRPr>
          </a:p>
          <a:p>
            <a:pPr indent="-355600" lvl="1" marL="914400" rtl="0" algn="l">
              <a:spcBef>
                <a:spcPts val="0"/>
              </a:spcBef>
              <a:spcAft>
                <a:spcPts val="0"/>
              </a:spcAft>
              <a:buSzPts val="2000"/>
              <a:buFont typeface="Arial"/>
              <a:buChar char="○"/>
            </a:pPr>
            <a:r>
              <a:rPr lang="en" sz="2000">
                <a:latin typeface="Arial"/>
                <a:ea typeface="Arial"/>
                <a:cs typeface="Arial"/>
                <a:sym typeface="Arial"/>
              </a:rPr>
              <a:t>On most machines, memory references and assignments (i.e. loads and stores) of words are atomic</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Synchronization:</a:t>
            </a:r>
            <a:endParaRPr sz="2000">
              <a:latin typeface="Arial"/>
              <a:ea typeface="Arial"/>
              <a:cs typeface="Arial"/>
              <a:sym typeface="Arial"/>
            </a:endParaRPr>
          </a:p>
          <a:p>
            <a:pPr indent="-355600" lvl="1" marL="914400" rtl="0" algn="l">
              <a:spcBef>
                <a:spcPts val="0"/>
              </a:spcBef>
              <a:spcAft>
                <a:spcPts val="0"/>
              </a:spcAft>
              <a:buSzPts val="2000"/>
              <a:buFont typeface="Arial"/>
              <a:buChar char="○"/>
            </a:pPr>
            <a:r>
              <a:rPr lang="en" sz="2000">
                <a:latin typeface="Arial"/>
                <a:ea typeface="Arial"/>
                <a:cs typeface="Arial"/>
                <a:sym typeface="Arial"/>
              </a:rPr>
              <a:t>Using atomic operations to ensure cooperation between threads </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Mutual Exclusion:</a:t>
            </a:r>
            <a:endParaRPr sz="2000">
              <a:latin typeface="Arial"/>
              <a:ea typeface="Arial"/>
              <a:cs typeface="Arial"/>
              <a:sym typeface="Arial"/>
            </a:endParaRPr>
          </a:p>
          <a:p>
            <a:pPr indent="-355600" lvl="1" marL="914400" rtl="0" algn="l">
              <a:spcBef>
                <a:spcPts val="0"/>
              </a:spcBef>
              <a:spcAft>
                <a:spcPts val="0"/>
              </a:spcAft>
              <a:buSzPts val="2000"/>
              <a:buFont typeface="Arial"/>
              <a:buChar char="○"/>
            </a:pPr>
            <a:r>
              <a:rPr lang="en" sz="2000">
                <a:latin typeface="Arial"/>
                <a:ea typeface="Arial"/>
                <a:cs typeface="Arial"/>
                <a:sym typeface="Arial"/>
              </a:rPr>
              <a:t>Ensuring that only one thread does a particular thing at a time </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Critical Section:</a:t>
            </a:r>
            <a:endParaRPr sz="2000">
              <a:latin typeface="Arial"/>
              <a:ea typeface="Arial"/>
              <a:cs typeface="Arial"/>
              <a:sym typeface="Arial"/>
            </a:endParaRPr>
          </a:p>
          <a:p>
            <a:pPr indent="-355600" lvl="1" marL="914400" rtl="0" algn="l">
              <a:spcBef>
                <a:spcPts val="0"/>
              </a:spcBef>
              <a:spcAft>
                <a:spcPts val="0"/>
              </a:spcAft>
              <a:buSzPts val="2000"/>
              <a:buFont typeface="Arial"/>
              <a:buChar char="○"/>
            </a:pPr>
            <a:r>
              <a:rPr lang="en" sz="2000">
                <a:latin typeface="Arial"/>
                <a:ea typeface="Arial"/>
                <a:cs typeface="Arial"/>
                <a:sym typeface="Arial"/>
              </a:rPr>
              <a:t>Piece of code that only one thread can execute at once</a:t>
            </a:r>
            <a:endParaRPr sz="2000">
              <a:latin typeface="Arial"/>
              <a:ea typeface="Arial"/>
              <a:cs typeface="Arial"/>
              <a:sym typeface="Arial"/>
            </a:endParaRPr>
          </a:p>
          <a:p>
            <a:pPr indent="0" lvl="0" marL="0" rtl="0" algn="l">
              <a:spcBef>
                <a:spcPts val="1200"/>
              </a:spcBef>
              <a:spcAft>
                <a:spcPts val="1200"/>
              </a:spcAft>
              <a:buNone/>
            </a:pPr>
            <a:r>
              <a:t/>
            </a:r>
            <a:endParaRPr sz="2000">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7"/>
          <p:cNvSpPr txBox="1"/>
          <p:nvPr>
            <p:ph type="title"/>
          </p:nvPr>
        </p:nvSpPr>
        <p:spPr>
          <a:xfrm>
            <a:off x="1341025" y="516000"/>
            <a:ext cx="6354000" cy="71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Solution to Race Conditions</a:t>
            </a:r>
            <a:endParaRPr sz="3600"/>
          </a:p>
        </p:txBody>
      </p:sp>
      <p:sp>
        <p:nvSpPr>
          <p:cNvPr id="423" name="Google Shape;423;p57"/>
          <p:cNvSpPr txBox="1"/>
          <p:nvPr>
            <p:ph idx="1" type="body"/>
          </p:nvPr>
        </p:nvSpPr>
        <p:spPr>
          <a:xfrm>
            <a:off x="819150" y="1466625"/>
            <a:ext cx="7505700" cy="47658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Arial"/>
              <a:buChar char="●"/>
            </a:pPr>
            <a:r>
              <a:rPr lang="en" sz="2000">
                <a:latin typeface="Arial"/>
                <a:ea typeface="Arial"/>
                <a:cs typeface="Arial"/>
                <a:sym typeface="Arial"/>
              </a:rPr>
              <a:t>Need to protect “critical sections”</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Lock() before entering critical section and before accessing shared data </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Unlock() when leaving, after accessing shared data </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Wait if locked </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Important idea: All synchronization involves waiting</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A few of ways to “lock” or synchronize a critical section:</a:t>
            </a:r>
            <a:endParaRPr sz="2000">
              <a:latin typeface="Arial"/>
              <a:ea typeface="Arial"/>
              <a:cs typeface="Arial"/>
              <a:sym typeface="Arial"/>
            </a:endParaRPr>
          </a:p>
          <a:p>
            <a:pPr indent="-355600" lvl="1" marL="914400" rtl="0" algn="l">
              <a:spcBef>
                <a:spcPts val="0"/>
              </a:spcBef>
              <a:spcAft>
                <a:spcPts val="0"/>
              </a:spcAft>
              <a:buSzPts val="2000"/>
              <a:buFont typeface="Arial"/>
              <a:buChar char="○"/>
            </a:pPr>
            <a:r>
              <a:rPr lang="en" sz="2000">
                <a:latin typeface="Arial"/>
                <a:ea typeface="Arial"/>
                <a:cs typeface="Arial"/>
                <a:sym typeface="Arial"/>
              </a:rPr>
              <a:t>Busy Wait (just rely on atomic loads and stores)</a:t>
            </a:r>
            <a:endParaRPr sz="2000">
              <a:latin typeface="Arial"/>
              <a:ea typeface="Arial"/>
              <a:cs typeface="Arial"/>
              <a:sym typeface="Arial"/>
            </a:endParaRPr>
          </a:p>
          <a:p>
            <a:pPr indent="-355600" lvl="1" marL="914400" rtl="0" algn="l">
              <a:spcBef>
                <a:spcPts val="0"/>
              </a:spcBef>
              <a:spcAft>
                <a:spcPts val="0"/>
              </a:spcAft>
              <a:buSzPts val="2000"/>
              <a:buFont typeface="Arial"/>
              <a:buChar char="○"/>
            </a:pPr>
            <a:r>
              <a:rPr lang="en" sz="2000">
                <a:latin typeface="Arial"/>
                <a:ea typeface="Arial"/>
                <a:cs typeface="Arial"/>
                <a:sym typeface="Arial"/>
              </a:rPr>
              <a:t>Use synchronization primitives that disable/enable interrupts (powerful, but could be dangerous if not done correctly)</a:t>
            </a:r>
            <a:endParaRPr sz="2000">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8"/>
          <p:cNvSpPr txBox="1"/>
          <p:nvPr>
            <p:ph type="title"/>
          </p:nvPr>
        </p:nvSpPr>
        <p:spPr>
          <a:xfrm>
            <a:off x="3464550" y="633575"/>
            <a:ext cx="2214900" cy="67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Busy Wait</a:t>
            </a:r>
            <a:endParaRPr/>
          </a:p>
        </p:txBody>
      </p:sp>
      <p:sp>
        <p:nvSpPr>
          <p:cNvPr id="429" name="Google Shape;429;p58"/>
          <p:cNvSpPr txBox="1"/>
          <p:nvPr>
            <p:ph idx="1" type="body"/>
          </p:nvPr>
        </p:nvSpPr>
        <p:spPr>
          <a:xfrm>
            <a:off x="619250" y="1530175"/>
            <a:ext cx="7505700" cy="1402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While thread B is operating the </a:t>
            </a:r>
            <a:r>
              <a:rPr lang="en" sz="2000"/>
              <a:t>refrigerator</a:t>
            </a:r>
            <a:r>
              <a:rPr lang="en" sz="2000"/>
              <a:t>, thread A will continue to execute its while loop and consume CPU cycles until OS switches back to thread B – very inefficient! Don’t do this on an exam!</a:t>
            </a:r>
            <a:endParaRPr sz="2000"/>
          </a:p>
        </p:txBody>
      </p:sp>
      <p:pic>
        <p:nvPicPr>
          <p:cNvPr id="430" name="Google Shape;430;p58"/>
          <p:cNvPicPr preferRelativeResize="0"/>
          <p:nvPr/>
        </p:nvPicPr>
        <p:blipFill rotWithShape="1">
          <a:blip r:embed="rId3">
            <a:alphaModFix/>
          </a:blip>
          <a:srcRect b="9324" l="0" r="2267" t="13616"/>
          <a:stretch/>
        </p:blipFill>
        <p:spPr>
          <a:xfrm>
            <a:off x="678050" y="2710725"/>
            <a:ext cx="7678800" cy="3051324"/>
          </a:xfrm>
          <a:prstGeom prst="rect">
            <a:avLst/>
          </a:prstGeom>
          <a:noFill/>
          <a:ln>
            <a:noFill/>
          </a:ln>
        </p:spPr>
      </p:pic>
      <p:sp>
        <p:nvSpPr>
          <p:cNvPr id="431" name="Google Shape;431;p58"/>
          <p:cNvSpPr txBox="1"/>
          <p:nvPr/>
        </p:nvSpPr>
        <p:spPr>
          <a:xfrm>
            <a:off x="1777550" y="5762050"/>
            <a:ext cx="5479800" cy="61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Atomic loads and stores work, but bad on the CPU </a:t>
            </a:r>
            <a:endParaRPr sz="2000">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pic>
        <p:nvPicPr>
          <p:cNvPr id="436" name="Google Shape;436;p59"/>
          <p:cNvPicPr preferRelativeResize="0"/>
          <p:nvPr/>
        </p:nvPicPr>
        <p:blipFill rotWithShape="1">
          <a:blip r:embed="rId3">
            <a:alphaModFix/>
          </a:blip>
          <a:srcRect b="13904" l="0" r="59959" t="0"/>
          <a:stretch/>
        </p:blipFill>
        <p:spPr>
          <a:xfrm>
            <a:off x="344725" y="1455800"/>
            <a:ext cx="3535825" cy="1636875"/>
          </a:xfrm>
          <a:prstGeom prst="rect">
            <a:avLst/>
          </a:prstGeom>
          <a:noFill/>
          <a:ln>
            <a:noFill/>
          </a:ln>
        </p:spPr>
      </p:pic>
      <p:pic>
        <p:nvPicPr>
          <p:cNvPr id="437" name="Google Shape;437;p59"/>
          <p:cNvPicPr preferRelativeResize="0"/>
          <p:nvPr/>
        </p:nvPicPr>
        <p:blipFill rotWithShape="1">
          <a:blip r:embed="rId4">
            <a:alphaModFix/>
          </a:blip>
          <a:srcRect b="0" l="0" r="13554" t="11582"/>
          <a:stretch/>
        </p:blipFill>
        <p:spPr>
          <a:xfrm>
            <a:off x="274150" y="3191850"/>
            <a:ext cx="6863725" cy="3356550"/>
          </a:xfrm>
          <a:prstGeom prst="rect">
            <a:avLst/>
          </a:prstGeom>
          <a:noFill/>
          <a:ln>
            <a:noFill/>
          </a:ln>
        </p:spPr>
      </p:pic>
      <p:sp>
        <p:nvSpPr>
          <p:cNvPr id="438" name="Google Shape;438;p59"/>
          <p:cNvSpPr txBox="1"/>
          <p:nvPr/>
        </p:nvSpPr>
        <p:spPr>
          <a:xfrm>
            <a:off x="1046575" y="411575"/>
            <a:ext cx="7000200" cy="7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chemeClr val="lt1"/>
                </a:solidFill>
                <a:latin typeface="Calibri"/>
                <a:ea typeface="Calibri"/>
                <a:cs typeface="Calibri"/>
                <a:sym typeface="Calibri"/>
              </a:rPr>
              <a:t>test&amp;set() Lock Implementation</a:t>
            </a:r>
            <a:endParaRPr sz="4000">
              <a:solidFill>
                <a:schemeClr val="lt1"/>
              </a:solidFill>
              <a:latin typeface="Calibri"/>
              <a:ea typeface="Calibri"/>
              <a:cs typeface="Calibri"/>
              <a:sym typeface="Calibri"/>
            </a:endParaRPr>
          </a:p>
        </p:txBody>
      </p:sp>
      <p:sp>
        <p:nvSpPr>
          <p:cNvPr id="439" name="Google Shape;439;p59"/>
          <p:cNvSpPr/>
          <p:nvPr/>
        </p:nvSpPr>
        <p:spPr>
          <a:xfrm>
            <a:off x="4201425" y="1824037"/>
            <a:ext cx="223500" cy="999600"/>
          </a:xfrm>
          <a:prstGeom prst="rightBrace">
            <a:avLst>
              <a:gd fmla="val 50000" name="adj1"/>
              <a:gd fmla="val 50000" name="adj2"/>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59"/>
          <p:cNvSpPr txBox="1"/>
          <p:nvPr/>
        </p:nvSpPr>
        <p:spPr>
          <a:xfrm>
            <a:off x="4550850" y="2071075"/>
            <a:ext cx="2516400" cy="5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0000"/>
                </a:solidFill>
                <a:latin typeface="Calibri"/>
                <a:ea typeface="Calibri"/>
                <a:cs typeface="Calibri"/>
                <a:sym typeface="Calibri"/>
              </a:rPr>
              <a:t>Atomic Operations</a:t>
            </a:r>
            <a:endParaRPr sz="2000">
              <a:solidFill>
                <a:srgbClr val="FF0000"/>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0"/>
          <p:cNvSpPr txBox="1"/>
          <p:nvPr>
            <p:ph type="title"/>
          </p:nvPr>
        </p:nvSpPr>
        <p:spPr>
          <a:xfrm>
            <a:off x="1189650" y="492475"/>
            <a:ext cx="6630300" cy="6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Disable &amp; Enable Interrupts</a:t>
            </a:r>
            <a:endParaRPr sz="4000"/>
          </a:p>
        </p:txBody>
      </p:sp>
      <p:pic>
        <p:nvPicPr>
          <p:cNvPr id="446" name="Google Shape;446;p60"/>
          <p:cNvPicPr preferRelativeResize="0"/>
          <p:nvPr/>
        </p:nvPicPr>
        <p:blipFill rotWithShape="1">
          <a:blip r:embed="rId3">
            <a:alphaModFix/>
          </a:blip>
          <a:srcRect b="13503" l="0" r="4214" t="2519"/>
          <a:stretch/>
        </p:blipFill>
        <p:spPr>
          <a:xfrm>
            <a:off x="793850" y="1411838"/>
            <a:ext cx="7297799" cy="2096825"/>
          </a:xfrm>
          <a:prstGeom prst="rect">
            <a:avLst/>
          </a:prstGeom>
          <a:noFill/>
          <a:ln>
            <a:noFill/>
          </a:ln>
        </p:spPr>
      </p:pic>
      <p:pic>
        <p:nvPicPr>
          <p:cNvPr id="447" name="Google Shape;447;p60"/>
          <p:cNvPicPr preferRelativeResize="0"/>
          <p:nvPr/>
        </p:nvPicPr>
        <p:blipFill rotWithShape="1">
          <a:blip r:embed="rId4">
            <a:alphaModFix/>
          </a:blip>
          <a:srcRect b="18292" l="0" r="0" t="13120"/>
          <a:stretch/>
        </p:blipFill>
        <p:spPr>
          <a:xfrm>
            <a:off x="1728125" y="5115275"/>
            <a:ext cx="5429250" cy="1293525"/>
          </a:xfrm>
          <a:prstGeom prst="rect">
            <a:avLst/>
          </a:prstGeom>
          <a:noFill/>
          <a:ln>
            <a:noFill/>
          </a:ln>
        </p:spPr>
      </p:pic>
      <p:sp>
        <p:nvSpPr>
          <p:cNvPr id="448" name="Google Shape;448;p60"/>
          <p:cNvSpPr txBox="1"/>
          <p:nvPr/>
        </p:nvSpPr>
        <p:spPr>
          <a:xfrm>
            <a:off x="998475" y="3870229"/>
            <a:ext cx="6630300" cy="11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You need to be really careful disabling interrupts</a:t>
            </a: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a:p>
            <a:pPr indent="0" lvl="0" marL="0" rtl="0" algn="l">
              <a:spcBef>
                <a:spcPts val="0"/>
              </a:spcBef>
              <a:spcAft>
                <a:spcPts val="0"/>
              </a:spcAft>
              <a:buNone/>
            </a:pPr>
            <a:r>
              <a:rPr lang="en" sz="2000">
                <a:latin typeface="Calibri"/>
                <a:ea typeface="Calibri"/>
                <a:cs typeface="Calibri"/>
                <a:sym typeface="Calibri"/>
              </a:rPr>
              <a:t>What if you do this… 😨</a:t>
            </a: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pic>
        <p:nvPicPr>
          <p:cNvPr id="453" name="Google Shape;453;p61"/>
          <p:cNvPicPr preferRelativeResize="0"/>
          <p:nvPr/>
        </p:nvPicPr>
        <p:blipFill rotWithShape="1">
          <a:blip r:embed="rId3">
            <a:alphaModFix/>
          </a:blip>
          <a:srcRect b="5069" l="0" r="4861" t="4572"/>
          <a:stretch/>
        </p:blipFill>
        <p:spPr>
          <a:xfrm>
            <a:off x="366900" y="1246550"/>
            <a:ext cx="8410200" cy="2128425"/>
          </a:xfrm>
          <a:prstGeom prst="rect">
            <a:avLst/>
          </a:prstGeom>
          <a:noFill/>
          <a:ln>
            <a:noFill/>
          </a:ln>
        </p:spPr>
      </p:pic>
      <p:sp>
        <p:nvSpPr>
          <p:cNvPr id="454" name="Google Shape;454;p61"/>
          <p:cNvSpPr txBox="1"/>
          <p:nvPr/>
        </p:nvSpPr>
        <p:spPr>
          <a:xfrm>
            <a:off x="2829900" y="364550"/>
            <a:ext cx="3347700" cy="7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chemeClr val="lt1"/>
                </a:solidFill>
                <a:latin typeface="Calibri"/>
                <a:ea typeface="Calibri"/>
                <a:cs typeface="Calibri"/>
                <a:sym typeface="Calibri"/>
              </a:rPr>
              <a:t>Futex Solution</a:t>
            </a:r>
            <a:endParaRPr sz="4000">
              <a:solidFill>
                <a:schemeClr val="lt1"/>
              </a:solidFill>
              <a:latin typeface="Calibri"/>
              <a:ea typeface="Calibri"/>
              <a:cs typeface="Calibri"/>
              <a:sym typeface="Calibri"/>
            </a:endParaRPr>
          </a:p>
        </p:txBody>
      </p:sp>
      <p:sp>
        <p:nvSpPr>
          <p:cNvPr id="455" name="Google Shape;455;p61"/>
          <p:cNvSpPr txBox="1"/>
          <p:nvPr/>
        </p:nvSpPr>
        <p:spPr>
          <a:xfrm>
            <a:off x="423300" y="3433700"/>
            <a:ext cx="8160900" cy="28692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Calibri"/>
              <a:buChar char="●"/>
            </a:pPr>
            <a:r>
              <a:rPr b="1" lang="en" sz="2000">
                <a:solidFill>
                  <a:srgbClr val="38761D"/>
                </a:solidFill>
                <a:latin typeface="Courier New"/>
                <a:ea typeface="Courier New"/>
                <a:cs typeface="Courier New"/>
                <a:sym typeface="Courier New"/>
              </a:rPr>
              <a:t>uaddr</a:t>
            </a:r>
            <a:r>
              <a:rPr lang="en" sz="2000">
                <a:latin typeface="Calibri"/>
                <a:ea typeface="Calibri"/>
                <a:cs typeface="Calibri"/>
                <a:sym typeface="Calibri"/>
              </a:rPr>
              <a:t> points to a 32-bit value in user space </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b="1" lang="en" sz="2000">
                <a:solidFill>
                  <a:srgbClr val="38761D"/>
                </a:solidFill>
                <a:latin typeface="Courier New"/>
                <a:ea typeface="Courier New"/>
                <a:cs typeface="Courier New"/>
                <a:sym typeface="Courier New"/>
              </a:rPr>
              <a:t>futex_op</a:t>
            </a:r>
            <a:r>
              <a:rPr lang="en" sz="2000">
                <a:latin typeface="Calibri"/>
                <a:ea typeface="Calibri"/>
                <a:cs typeface="Calibri"/>
                <a:sym typeface="Calibri"/>
              </a:rPr>
              <a:t> </a:t>
            </a:r>
            <a:endParaRPr sz="2000">
              <a:latin typeface="Calibri"/>
              <a:ea typeface="Calibri"/>
              <a:cs typeface="Calibri"/>
              <a:sym typeface="Calibri"/>
            </a:endParaRPr>
          </a:p>
          <a:p>
            <a:pPr indent="-355600" lvl="1" marL="914400" rtl="0" algn="l">
              <a:spcBef>
                <a:spcPts val="0"/>
              </a:spcBef>
              <a:spcAft>
                <a:spcPts val="0"/>
              </a:spcAft>
              <a:buSzPts val="2000"/>
              <a:buFont typeface="Calibri"/>
              <a:buChar char="○"/>
            </a:pPr>
            <a:r>
              <a:rPr b="1" lang="en" sz="2000">
                <a:latin typeface="Calibri"/>
                <a:ea typeface="Calibri"/>
                <a:cs typeface="Calibri"/>
                <a:sym typeface="Calibri"/>
              </a:rPr>
              <a:t>FUTEX_WAIT</a:t>
            </a:r>
            <a:r>
              <a:rPr lang="en" sz="2000">
                <a:latin typeface="Calibri"/>
                <a:ea typeface="Calibri"/>
                <a:cs typeface="Calibri"/>
                <a:sym typeface="Calibri"/>
              </a:rPr>
              <a:t>:</a:t>
            </a:r>
            <a:endParaRPr sz="2000">
              <a:latin typeface="Calibri"/>
              <a:ea typeface="Calibri"/>
              <a:cs typeface="Calibri"/>
              <a:sym typeface="Calibri"/>
            </a:endParaRPr>
          </a:p>
          <a:p>
            <a:pPr indent="-355600" lvl="2" marL="1371600" rtl="0" algn="l">
              <a:spcBef>
                <a:spcPts val="0"/>
              </a:spcBef>
              <a:spcAft>
                <a:spcPts val="0"/>
              </a:spcAft>
              <a:buSzPts val="2000"/>
              <a:buFont typeface="Calibri"/>
              <a:buChar char="■"/>
            </a:pPr>
            <a:r>
              <a:rPr lang="en" sz="2000">
                <a:latin typeface="Calibri"/>
                <a:ea typeface="Calibri"/>
                <a:cs typeface="Calibri"/>
                <a:sym typeface="Calibri"/>
              </a:rPr>
              <a:t>if </a:t>
            </a:r>
            <a:r>
              <a:rPr b="1" lang="en" sz="2000">
                <a:latin typeface="Courier New"/>
                <a:ea typeface="Courier New"/>
                <a:cs typeface="Courier New"/>
                <a:sym typeface="Courier New"/>
              </a:rPr>
              <a:t>(</a:t>
            </a:r>
            <a:r>
              <a:rPr b="1" lang="en" sz="2000">
                <a:solidFill>
                  <a:srgbClr val="38761D"/>
                </a:solidFill>
                <a:latin typeface="Courier New"/>
                <a:ea typeface="Courier New"/>
                <a:cs typeface="Courier New"/>
                <a:sym typeface="Courier New"/>
              </a:rPr>
              <a:t>val</a:t>
            </a:r>
            <a:r>
              <a:rPr b="1" lang="en" sz="2000">
                <a:latin typeface="Courier New"/>
                <a:ea typeface="Courier New"/>
                <a:cs typeface="Courier New"/>
                <a:sym typeface="Courier New"/>
              </a:rPr>
              <a:t> == *</a:t>
            </a:r>
            <a:r>
              <a:rPr b="1" lang="en" sz="2000">
                <a:solidFill>
                  <a:srgbClr val="38761D"/>
                </a:solidFill>
                <a:latin typeface="Courier New"/>
                <a:ea typeface="Courier New"/>
                <a:cs typeface="Courier New"/>
                <a:sym typeface="Courier New"/>
              </a:rPr>
              <a:t>uaddr</a:t>
            </a:r>
            <a:r>
              <a:rPr b="1" lang="en" sz="2000">
                <a:solidFill>
                  <a:srgbClr val="274E13"/>
                </a:solidFill>
                <a:latin typeface="Courier New"/>
                <a:ea typeface="Courier New"/>
                <a:cs typeface="Courier New"/>
                <a:sym typeface="Courier New"/>
              </a:rPr>
              <a:t>)</a:t>
            </a:r>
            <a:r>
              <a:rPr lang="en" sz="2000">
                <a:solidFill>
                  <a:srgbClr val="274E13"/>
                </a:solidFill>
                <a:latin typeface="Calibri"/>
                <a:ea typeface="Calibri"/>
                <a:cs typeface="Calibri"/>
                <a:sym typeface="Calibri"/>
              </a:rPr>
              <a:t> →</a:t>
            </a:r>
            <a:r>
              <a:rPr lang="en" sz="2000">
                <a:latin typeface="Calibri"/>
                <a:ea typeface="Calibri"/>
                <a:cs typeface="Calibri"/>
                <a:sym typeface="Calibri"/>
              </a:rPr>
              <a:t> go to sleep until we hear a </a:t>
            </a:r>
            <a:r>
              <a:rPr b="1" lang="en" sz="2000">
                <a:latin typeface="Calibri"/>
                <a:ea typeface="Calibri"/>
                <a:cs typeface="Calibri"/>
                <a:sym typeface="Calibri"/>
              </a:rPr>
              <a:t>FUTEX_WAKE</a:t>
            </a:r>
            <a:r>
              <a:rPr lang="en" sz="2000">
                <a:latin typeface="Calibri"/>
                <a:ea typeface="Calibri"/>
                <a:cs typeface="Calibri"/>
                <a:sym typeface="Calibri"/>
              </a:rPr>
              <a:t> operation</a:t>
            </a:r>
            <a:endParaRPr sz="2000">
              <a:latin typeface="Calibri"/>
              <a:ea typeface="Calibri"/>
              <a:cs typeface="Calibri"/>
              <a:sym typeface="Calibri"/>
            </a:endParaRPr>
          </a:p>
          <a:p>
            <a:pPr indent="-355600" lvl="2" marL="1371600" rtl="0" algn="l">
              <a:spcBef>
                <a:spcPts val="0"/>
              </a:spcBef>
              <a:spcAft>
                <a:spcPts val="0"/>
              </a:spcAft>
              <a:buSzPts val="2000"/>
              <a:buFont typeface="Calibri"/>
              <a:buChar char="■"/>
            </a:pPr>
            <a:r>
              <a:rPr lang="en" sz="2000">
                <a:latin typeface="Calibri"/>
                <a:ea typeface="Calibri"/>
                <a:cs typeface="Calibri"/>
                <a:sym typeface="Calibri"/>
              </a:rPr>
              <a:t>Atomic check that condition still holds after we disable interrupts</a:t>
            </a:r>
            <a:endParaRPr sz="2000">
              <a:latin typeface="Calibri"/>
              <a:ea typeface="Calibri"/>
              <a:cs typeface="Calibri"/>
              <a:sym typeface="Calibri"/>
            </a:endParaRPr>
          </a:p>
          <a:p>
            <a:pPr indent="-355600" lvl="1" marL="914400" rtl="0" algn="l">
              <a:spcBef>
                <a:spcPts val="0"/>
              </a:spcBef>
              <a:spcAft>
                <a:spcPts val="0"/>
              </a:spcAft>
              <a:buSzPts val="2000"/>
              <a:buFont typeface="Calibri"/>
              <a:buChar char="○"/>
            </a:pPr>
            <a:r>
              <a:rPr b="1" lang="en" sz="2000">
                <a:latin typeface="Calibri"/>
                <a:ea typeface="Calibri"/>
                <a:cs typeface="Calibri"/>
                <a:sym typeface="Calibri"/>
              </a:rPr>
              <a:t>FUTEX_WAKE</a:t>
            </a:r>
            <a:r>
              <a:rPr lang="en" sz="2000">
                <a:latin typeface="Calibri"/>
                <a:ea typeface="Calibri"/>
                <a:cs typeface="Calibri"/>
                <a:sym typeface="Calibri"/>
              </a:rPr>
              <a:t>:</a:t>
            </a:r>
            <a:endParaRPr sz="2000">
              <a:latin typeface="Calibri"/>
              <a:ea typeface="Calibri"/>
              <a:cs typeface="Calibri"/>
              <a:sym typeface="Calibri"/>
            </a:endParaRPr>
          </a:p>
          <a:p>
            <a:pPr indent="-355600" lvl="2" marL="1371600" rtl="0" algn="l">
              <a:spcBef>
                <a:spcPts val="0"/>
              </a:spcBef>
              <a:spcAft>
                <a:spcPts val="0"/>
              </a:spcAft>
              <a:buSzPts val="2000"/>
              <a:buFont typeface="Calibri"/>
              <a:buChar char="■"/>
            </a:pPr>
            <a:r>
              <a:rPr lang="en" sz="2000">
                <a:latin typeface="Calibri"/>
                <a:ea typeface="Calibri"/>
                <a:cs typeface="Calibri"/>
                <a:sym typeface="Calibri"/>
              </a:rPr>
              <a:t>Operation that wakes up at most </a:t>
            </a:r>
            <a:r>
              <a:rPr lang="en" sz="2000">
                <a:solidFill>
                  <a:srgbClr val="38761D"/>
                </a:solidFill>
                <a:latin typeface="Calibri"/>
                <a:ea typeface="Calibri"/>
                <a:cs typeface="Calibri"/>
                <a:sym typeface="Calibri"/>
              </a:rPr>
              <a:t>val</a:t>
            </a:r>
            <a:r>
              <a:rPr lang="en" sz="2000">
                <a:latin typeface="Calibri"/>
                <a:ea typeface="Calibri"/>
                <a:cs typeface="Calibri"/>
                <a:sym typeface="Calibri"/>
              </a:rPr>
              <a:t> waiting threads </a:t>
            </a:r>
            <a:endParaRPr sz="20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2337500" y="612500"/>
            <a:ext cx="4481400" cy="127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latin typeface="Arial"/>
                <a:ea typeface="Arial"/>
                <a:cs typeface="Arial"/>
                <a:sym typeface="Arial"/>
              </a:rPr>
              <a:t>Operating System</a:t>
            </a:r>
            <a:endParaRPr sz="4000">
              <a:latin typeface="Arial"/>
              <a:ea typeface="Arial"/>
              <a:cs typeface="Arial"/>
              <a:sym typeface="Arial"/>
            </a:endParaRPr>
          </a:p>
        </p:txBody>
      </p:sp>
      <p:sp>
        <p:nvSpPr>
          <p:cNvPr id="155" name="Google Shape;155;p17"/>
          <p:cNvSpPr txBox="1"/>
          <p:nvPr>
            <p:ph idx="1" type="body"/>
          </p:nvPr>
        </p:nvSpPr>
        <p:spPr>
          <a:xfrm>
            <a:off x="414500" y="1712275"/>
            <a:ext cx="8427900" cy="9255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2300">
                <a:latin typeface="Arial"/>
                <a:ea typeface="Arial"/>
                <a:cs typeface="Arial"/>
                <a:sym typeface="Arial"/>
              </a:rPr>
              <a:t>L</a:t>
            </a:r>
            <a:r>
              <a:rPr lang="en" sz="2300">
                <a:latin typeface="Arial"/>
                <a:ea typeface="Arial"/>
                <a:cs typeface="Arial"/>
                <a:sym typeface="Arial"/>
              </a:rPr>
              <a:t>ayer of software that interfaces between (diverse) hardware resources and the (many) applications running on the machine</a:t>
            </a:r>
            <a:endParaRPr sz="2300">
              <a:latin typeface="Arial"/>
              <a:ea typeface="Arial"/>
              <a:cs typeface="Arial"/>
              <a:sym typeface="Arial"/>
            </a:endParaRPr>
          </a:p>
        </p:txBody>
      </p:sp>
      <p:pic>
        <p:nvPicPr>
          <p:cNvPr id="156" name="Google Shape;156;p17"/>
          <p:cNvPicPr preferRelativeResize="0"/>
          <p:nvPr/>
        </p:nvPicPr>
        <p:blipFill>
          <a:blip r:embed="rId3">
            <a:alphaModFix/>
          </a:blip>
          <a:stretch>
            <a:fillRect/>
          </a:stretch>
        </p:blipFill>
        <p:spPr>
          <a:xfrm>
            <a:off x="558675" y="2994076"/>
            <a:ext cx="8039051" cy="1805700"/>
          </a:xfrm>
          <a:prstGeom prst="rect">
            <a:avLst/>
          </a:prstGeom>
          <a:noFill/>
          <a:ln>
            <a:noFill/>
          </a:ln>
        </p:spPr>
      </p:pic>
      <p:sp>
        <p:nvSpPr>
          <p:cNvPr id="157" name="Google Shape;157;p17"/>
          <p:cNvSpPr txBox="1"/>
          <p:nvPr/>
        </p:nvSpPr>
        <p:spPr>
          <a:xfrm>
            <a:off x="885425" y="5093225"/>
            <a:ext cx="1758600" cy="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t>Referee</a:t>
            </a:r>
            <a:endParaRPr b="1" sz="2200"/>
          </a:p>
        </p:txBody>
      </p:sp>
      <p:sp>
        <p:nvSpPr>
          <p:cNvPr id="158" name="Google Shape;158;p17"/>
          <p:cNvSpPr txBox="1"/>
          <p:nvPr/>
        </p:nvSpPr>
        <p:spPr>
          <a:xfrm>
            <a:off x="3758663" y="5156075"/>
            <a:ext cx="1639200" cy="5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t>Illusionist</a:t>
            </a:r>
            <a:endParaRPr b="1" sz="2200"/>
          </a:p>
        </p:txBody>
      </p:sp>
      <p:sp>
        <p:nvSpPr>
          <p:cNvPr id="159" name="Google Shape;159;p17"/>
          <p:cNvSpPr txBox="1"/>
          <p:nvPr/>
        </p:nvSpPr>
        <p:spPr>
          <a:xfrm>
            <a:off x="6818900" y="5093225"/>
            <a:ext cx="1074000" cy="5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t>Glue</a:t>
            </a:r>
            <a:endParaRPr b="1" sz="2200"/>
          </a:p>
          <a:p>
            <a:pPr indent="0" lvl="0" marL="0" rtl="0" algn="l">
              <a:spcBef>
                <a:spcPts val="0"/>
              </a:spcBef>
              <a:spcAft>
                <a:spcPts val="0"/>
              </a:spcAft>
              <a:buNone/>
            </a:pPr>
            <a:r>
              <a:t/>
            </a:r>
            <a:endParaRPr b="1" sz="22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2"/>
          <p:cNvSpPr txBox="1"/>
          <p:nvPr>
            <p:ph type="title"/>
          </p:nvPr>
        </p:nvSpPr>
        <p:spPr>
          <a:xfrm>
            <a:off x="2770800" y="480750"/>
            <a:ext cx="3602400" cy="82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t>Futex Applied</a:t>
            </a:r>
            <a:endParaRPr sz="4000"/>
          </a:p>
        </p:txBody>
      </p:sp>
      <p:pic>
        <p:nvPicPr>
          <p:cNvPr id="461" name="Google Shape;461;p62"/>
          <p:cNvPicPr preferRelativeResize="0"/>
          <p:nvPr/>
        </p:nvPicPr>
        <p:blipFill rotWithShape="1">
          <a:blip r:embed="rId3">
            <a:alphaModFix/>
          </a:blip>
          <a:srcRect b="5466" l="1354" r="1886" t="5072"/>
          <a:stretch/>
        </p:blipFill>
        <p:spPr>
          <a:xfrm>
            <a:off x="599400" y="2038596"/>
            <a:ext cx="4844826" cy="1515654"/>
          </a:xfrm>
          <a:prstGeom prst="rect">
            <a:avLst/>
          </a:prstGeom>
          <a:noFill/>
          <a:ln>
            <a:noFill/>
          </a:ln>
        </p:spPr>
      </p:pic>
      <p:pic>
        <p:nvPicPr>
          <p:cNvPr id="462" name="Google Shape;462;p62"/>
          <p:cNvPicPr preferRelativeResize="0"/>
          <p:nvPr/>
        </p:nvPicPr>
        <p:blipFill rotWithShape="1">
          <a:blip r:embed="rId4">
            <a:alphaModFix/>
          </a:blip>
          <a:srcRect b="8130" l="2917" r="2034" t="0"/>
          <a:stretch/>
        </p:blipFill>
        <p:spPr>
          <a:xfrm>
            <a:off x="340700" y="3722975"/>
            <a:ext cx="4844825" cy="1533375"/>
          </a:xfrm>
          <a:prstGeom prst="rect">
            <a:avLst/>
          </a:prstGeom>
          <a:noFill/>
          <a:ln>
            <a:noFill/>
          </a:ln>
        </p:spPr>
      </p:pic>
      <p:pic>
        <p:nvPicPr>
          <p:cNvPr id="463" name="Google Shape;463;p62"/>
          <p:cNvPicPr preferRelativeResize="0"/>
          <p:nvPr/>
        </p:nvPicPr>
        <p:blipFill rotWithShape="1">
          <a:blip r:embed="rId5">
            <a:alphaModFix/>
          </a:blip>
          <a:srcRect b="19878" l="0" r="0" t="0"/>
          <a:stretch/>
        </p:blipFill>
        <p:spPr>
          <a:xfrm>
            <a:off x="599400" y="1496975"/>
            <a:ext cx="2281600" cy="372900"/>
          </a:xfrm>
          <a:prstGeom prst="rect">
            <a:avLst/>
          </a:prstGeom>
          <a:noFill/>
          <a:ln>
            <a:noFill/>
          </a:ln>
        </p:spPr>
      </p:pic>
      <p:sp>
        <p:nvSpPr>
          <p:cNvPr id="464" name="Google Shape;464;p62"/>
          <p:cNvSpPr/>
          <p:nvPr/>
        </p:nvSpPr>
        <p:spPr>
          <a:xfrm>
            <a:off x="5468075" y="2104900"/>
            <a:ext cx="211800" cy="1352400"/>
          </a:xfrm>
          <a:prstGeom prst="rightBracket">
            <a:avLst>
              <a:gd fmla="val 8333"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62"/>
          <p:cNvSpPr txBox="1"/>
          <p:nvPr/>
        </p:nvSpPr>
        <p:spPr>
          <a:xfrm>
            <a:off x="5703725" y="2278925"/>
            <a:ext cx="3292500" cy="103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Just put thread to sleep</a:t>
            </a:r>
            <a:endParaRPr sz="2000"/>
          </a:p>
          <a:p>
            <a:pPr indent="0" lvl="0" marL="0" rtl="0" algn="l">
              <a:spcBef>
                <a:spcPts val="0"/>
              </a:spcBef>
              <a:spcAft>
                <a:spcPts val="0"/>
              </a:spcAft>
              <a:buNone/>
            </a:pPr>
            <a:r>
              <a:rPr lang="en" sz="2000"/>
              <a:t>No more busy waiting!</a:t>
            </a:r>
            <a:endParaRPr sz="2000"/>
          </a:p>
        </p:txBody>
      </p:sp>
      <p:sp>
        <p:nvSpPr>
          <p:cNvPr id="466" name="Google Shape;466;p62"/>
          <p:cNvSpPr/>
          <p:nvPr/>
        </p:nvSpPr>
        <p:spPr>
          <a:xfrm>
            <a:off x="5091450" y="3813463"/>
            <a:ext cx="211800" cy="1352400"/>
          </a:xfrm>
          <a:prstGeom prst="rightBracket">
            <a:avLst>
              <a:gd fmla="val 8333"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62"/>
          <p:cNvSpPr txBox="1"/>
          <p:nvPr/>
        </p:nvSpPr>
        <p:spPr>
          <a:xfrm>
            <a:off x="5303250" y="3813475"/>
            <a:ext cx="3840600" cy="13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Wakes up </a:t>
            </a:r>
            <a:r>
              <a:rPr lang="en" sz="2000">
                <a:solidFill>
                  <a:srgbClr val="38761D"/>
                </a:solidFill>
              </a:rPr>
              <a:t>val</a:t>
            </a:r>
            <a:r>
              <a:rPr lang="en" sz="2000"/>
              <a:t> sleeping </a:t>
            </a:r>
            <a:endParaRPr sz="2000"/>
          </a:p>
          <a:p>
            <a:pPr indent="0" lvl="0" marL="0" rtl="0" algn="l">
              <a:spcBef>
                <a:spcPts val="0"/>
              </a:spcBef>
              <a:spcAft>
                <a:spcPts val="0"/>
              </a:spcAft>
              <a:buNone/>
            </a:pPr>
            <a:r>
              <a:rPr lang="en" sz="2000"/>
              <a:t>threads, even if there is none</a:t>
            </a:r>
            <a:endParaRPr sz="2000"/>
          </a:p>
          <a:p>
            <a:pPr indent="0" lvl="0" marL="0" rtl="0" algn="l">
              <a:spcBef>
                <a:spcPts val="0"/>
              </a:spcBef>
              <a:spcAft>
                <a:spcPts val="0"/>
              </a:spcAft>
              <a:buNone/>
            </a:pPr>
            <a:r>
              <a:t/>
            </a:r>
            <a:endParaRPr sz="20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3"/>
          <p:cNvSpPr txBox="1"/>
          <p:nvPr>
            <p:ph type="title"/>
          </p:nvPr>
        </p:nvSpPr>
        <p:spPr>
          <a:xfrm>
            <a:off x="2972700" y="320100"/>
            <a:ext cx="3198600" cy="6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Semaphores</a:t>
            </a:r>
            <a:endParaRPr sz="4000"/>
          </a:p>
        </p:txBody>
      </p:sp>
      <p:sp>
        <p:nvSpPr>
          <p:cNvPr id="473" name="Google Shape;473;p63"/>
          <p:cNvSpPr txBox="1"/>
          <p:nvPr>
            <p:ph idx="1" type="body"/>
          </p:nvPr>
        </p:nvSpPr>
        <p:spPr>
          <a:xfrm>
            <a:off x="249425" y="991800"/>
            <a:ext cx="8369400" cy="55236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Semaphores are like locks, but rely on the state of a non-negative integer value instead of a boolean/binary state</a:t>
            </a:r>
            <a:endParaRPr sz="2000">
              <a:solidFill>
                <a:srgbClr val="000000"/>
              </a:solidFill>
              <a:latin typeface="Arial"/>
              <a:ea typeface="Arial"/>
              <a:cs typeface="Arial"/>
              <a:sym typeface="Arial"/>
            </a:endParaRPr>
          </a:p>
          <a:p>
            <a:pPr indent="-355600" lvl="0" marL="457200" rtl="0" algn="l">
              <a:lnSpc>
                <a:spcPct val="15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When you initialize a semaphore, you initialize it with some non-negative integer value</a:t>
            </a:r>
            <a:endParaRPr sz="2000">
              <a:solidFill>
                <a:srgbClr val="000000"/>
              </a:solidFill>
              <a:latin typeface="Arial"/>
              <a:ea typeface="Arial"/>
              <a:cs typeface="Arial"/>
              <a:sym typeface="Arial"/>
            </a:endParaRPr>
          </a:p>
          <a:p>
            <a:pPr indent="-355600" lvl="0" marL="457200" rtl="0" algn="l">
              <a:lnSpc>
                <a:spcPct val="15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Semaphore will put a thread to sleep when it tries down() on a semaphore value of 0</a:t>
            </a:r>
            <a:endParaRPr sz="2000">
              <a:solidFill>
                <a:srgbClr val="000000"/>
              </a:solidFill>
              <a:latin typeface="Arial"/>
              <a:ea typeface="Arial"/>
              <a:cs typeface="Arial"/>
              <a:sym typeface="Arial"/>
            </a:endParaRPr>
          </a:p>
          <a:p>
            <a:pPr indent="-355600" lvl="0" marL="457200" rtl="0" algn="l">
              <a:lnSpc>
                <a:spcPct val="15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Multi-Purpose:</a:t>
            </a:r>
            <a:endParaRPr sz="2000">
              <a:solidFill>
                <a:srgbClr val="000000"/>
              </a:solidFill>
              <a:latin typeface="Arial"/>
              <a:ea typeface="Arial"/>
              <a:cs typeface="Arial"/>
              <a:sym typeface="Arial"/>
            </a:endParaRPr>
          </a:p>
          <a:p>
            <a:pPr indent="-355600" lvl="1" marL="914400" rtl="0" algn="l">
              <a:lnSpc>
                <a:spcPct val="150000"/>
              </a:lnSpc>
              <a:spcBef>
                <a:spcPts val="0"/>
              </a:spcBef>
              <a:spcAft>
                <a:spcPts val="0"/>
              </a:spcAft>
              <a:buClr>
                <a:srgbClr val="000000"/>
              </a:buClr>
              <a:buSzPts val="2000"/>
              <a:buFont typeface="Arial"/>
              <a:buChar char="○"/>
            </a:pPr>
            <a:r>
              <a:rPr b="1" lang="en" sz="2000">
                <a:solidFill>
                  <a:srgbClr val="000000"/>
                </a:solidFill>
                <a:latin typeface="Arial"/>
                <a:ea typeface="Arial"/>
                <a:cs typeface="Arial"/>
                <a:sym typeface="Arial"/>
              </a:rPr>
              <a:t>Mutual Exclusion</a:t>
            </a:r>
            <a:r>
              <a:rPr lang="en" sz="2000">
                <a:solidFill>
                  <a:srgbClr val="000000"/>
                </a:solidFill>
                <a:latin typeface="Arial"/>
                <a:ea typeface="Arial"/>
                <a:cs typeface="Arial"/>
                <a:sym typeface="Arial"/>
              </a:rPr>
              <a:t> (value is 0 or 1, essentially imitating a lock)</a:t>
            </a:r>
            <a:endParaRPr sz="2000">
              <a:solidFill>
                <a:srgbClr val="000000"/>
              </a:solidFill>
              <a:latin typeface="Arial"/>
              <a:ea typeface="Arial"/>
              <a:cs typeface="Arial"/>
              <a:sym typeface="Arial"/>
            </a:endParaRPr>
          </a:p>
          <a:p>
            <a:pPr indent="-355600" lvl="1" marL="914400" rtl="0" algn="l">
              <a:lnSpc>
                <a:spcPct val="150000"/>
              </a:lnSpc>
              <a:spcBef>
                <a:spcPts val="0"/>
              </a:spcBef>
              <a:spcAft>
                <a:spcPts val="0"/>
              </a:spcAft>
              <a:buClr>
                <a:srgbClr val="000000"/>
              </a:buClr>
              <a:buSzPts val="2000"/>
              <a:buFont typeface="Arial"/>
              <a:buChar char="○"/>
            </a:pPr>
            <a:r>
              <a:rPr b="1" lang="en" sz="2000">
                <a:solidFill>
                  <a:srgbClr val="000000"/>
                </a:solidFill>
                <a:latin typeface="Arial"/>
                <a:ea typeface="Arial"/>
                <a:cs typeface="Arial"/>
                <a:sym typeface="Arial"/>
              </a:rPr>
              <a:t>Scheduling Constraints</a:t>
            </a:r>
            <a:r>
              <a:rPr lang="en" sz="2000">
                <a:solidFill>
                  <a:srgbClr val="000000"/>
                </a:solidFill>
                <a:latin typeface="Arial"/>
                <a:ea typeface="Arial"/>
                <a:cs typeface="Arial"/>
                <a:sym typeface="Arial"/>
              </a:rPr>
              <a:t> (value can be &gt;= 0, used to schedule threads based on the constraints of your program, think of player/server problem from discussion!)</a:t>
            </a:r>
            <a:endParaRPr sz="2000">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4"/>
          <p:cNvSpPr txBox="1"/>
          <p:nvPr>
            <p:ph type="title"/>
          </p:nvPr>
        </p:nvSpPr>
        <p:spPr>
          <a:xfrm>
            <a:off x="2371375" y="527750"/>
            <a:ext cx="4237200" cy="75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Semaphore Operations</a:t>
            </a:r>
            <a:endParaRPr/>
          </a:p>
        </p:txBody>
      </p:sp>
      <p:sp>
        <p:nvSpPr>
          <p:cNvPr id="479" name="Google Shape;479;p64"/>
          <p:cNvSpPr txBox="1"/>
          <p:nvPr/>
        </p:nvSpPr>
        <p:spPr>
          <a:xfrm>
            <a:off x="359250" y="1396150"/>
            <a:ext cx="4045200" cy="47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8761D"/>
                </a:solidFill>
                <a:latin typeface="Courier New"/>
                <a:ea typeface="Courier New"/>
                <a:cs typeface="Courier New"/>
                <a:sym typeface="Courier New"/>
              </a:rPr>
              <a:t>sema_init</a:t>
            </a:r>
            <a:r>
              <a:rPr b="1" lang="en">
                <a:latin typeface="Courier New"/>
                <a:ea typeface="Courier New"/>
                <a:cs typeface="Courier New"/>
                <a:sym typeface="Courier New"/>
              </a:rPr>
              <a:t> (semaphore* sema, value) {</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Initialize semaphore value to </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requested non-negative value;</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
                <a:solidFill>
                  <a:srgbClr val="38761D"/>
                </a:solidFill>
                <a:latin typeface="Courier New"/>
                <a:ea typeface="Courier New"/>
                <a:cs typeface="Courier New"/>
                <a:sym typeface="Courier New"/>
              </a:rPr>
              <a:t>sema_down</a:t>
            </a:r>
            <a:r>
              <a:rPr b="1" lang="en">
                <a:latin typeface="Courier New"/>
                <a:ea typeface="Courier New"/>
                <a:cs typeface="Courier New"/>
                <a:sym typeface="Courier New"/>
              </a:rPr>
              <a:t> (semaphore* sema) {</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Disable </a:t>
            </a:r>
            <a:r>
              <a:rPr b="1" lang="en">
                <a:latin typeface="Courier New"/>
                <a:ea typeface="Courier New"/>
                <a:cs typeface="Courier New"/>
                <a:sym typeface="Courier New"/>
              </a:rPr>
              <a:t>interrupts</a:t>
            </a:r>
            <a:r>
              <a:rPr b="1" lang="en">
                <a:latin typeface="Courier New"/>
                <a:ea typeface="Courier New"/>
                <a:cs typeface="Courier New"/>
                <a:sym typeface="Courier New"/>
              </a:rPr>
              <a:t>;</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a:t>
            </a:r>
            <a:r>
              <a:rPr b="1" lang="en">
                <a:latin typeface="Courier New"/>
                <a:ea typeface="Courier New"/>
                <a:cs typeface="Courier New"/>
                <a:sym typeface="Courier New"/>
              </a:rPr>
              <a:t>W</a:t>
            </a:r>
            <a:r>
              <a:rPr b="1" lang="en">
                <a:latin typeface="Courier New"/>
                <a:ea typeface="Courier New"/>
                <a:cs typeface="Courier New"/>
                <a:sym typeface="Courier New"/>
              </a:rPr>
              <a:t>hile (sema</a:t>
            </a:r>
            <a:r>
              <a:rPr b="1" lang="en">
                <a:latin typeface="Courier New"/>
                <a:ea typeface="Courier New"/>
                <a:cs typeface="Courier New"/>
                <a:sym typeface="Courier New"/>
              </a:rPr>
              <a:t>phore </a:t>
            </a:r>
            <a:r>
              <a:rPr b="1" lang="en">
                <a:latin typeface="Courier New"/>
                <a:ea typeface="Courier New"/>
                <a:cs typeface="Courier New"/>
                <a:sym typeface="Courier New"/>
              </a:rPr>
              <a:t>value == 0) {</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a:t>
            </a:r>
            <a:r>
              <a:rPr b="1" lang="en">
                <a:solidFill>
                  <a:srgbClr val="CC0000"/>
                </a:solidFill>
                <a:latin typeface="Courier New"/>
                <a:ea typeface="Courier New"/>
                <a:cs typeface="Courier New"/>
                <a:sym typeface="Courier New"/>
              </a:rPr>
              <a:t>Go to sleep and </a:t>
            </a:r>
            <a:endParaRPr b="1">
              <a:solidFill>
                <a:srgbClr val="CC0000"/>
              </a:solidFill>
              <a:latin typeface="Courier New"/>
              <a:ea typeface="Courier New"/>
              <a:cs typeface="Courier New"/>
              <a:sym typeface="Courier New"/>
            </a:endParaRPr>
          </a:p>
          <a:p>
            <a:pPr indent="457200" lvl="0" marL="457200" rtl="0" algn="l">
              <a:spcBef>
                <a:spcPts val="0"/>
              </a:spcBef>
              <a:spcAft>
                <a:spcPts val="0"/>
              </a:spcAft>
              <a:buNone/>
            </a:pPr>
            <a:r>
              <a:rPr b="1" lang="en">
                <a:solidFill>
                  <a:srgbClr val="CC0000"/>
                </a:solidFill>
                <a:latin typeface="Courier New"/>
                <a:ea typeface="Courier New"/>
                <a:cs typeface="Courier New"/>
                <a:sym typeface="Courier New"/>
              </a:rPr>
              <a:t>schedule another thread; </a:t>
            </a:r>
            <a:endParaRPr b="1">
              <a:solidFill>
                <a:srgbClr val="CC0000"/>
              </a:solidFill>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a:t>
            </a:r>
            <a:r>
              <a:rPr b="1" lang="en">
                <a:solidFill>
                  <a:srgbClr val="CC0000"/>
                </a:solidFill>
                <a:latin typeface="Courier New"/>
                <a:ea typeface="Courier New"/>
                <a:cs typeface="Courier New"/>
                <a:sym typeface="Courier New"/>
              </a:rPr>
              <a:t>Decrement </a:t>
            </a:r>
            <a:r>
              <a:rPr b="1" lang="en">
                <a:solidFill>
                  <a:srgbClr val="CC0000"/>
                </a:solidFill>
                <a:latin typeface="Courier New"/>
                <a:ea typeface="Courier New"/>
                <a:cs typeface="Courier New"/>
                <a:sym typeface="Courier New"/>
              </a:rPr>
              <a:t>semaphore</a:t>
            </a:r>
            <a:r>
              <a:rPr b="1" lang="en">
                <a:solidFill>
                  <a:srgbClr val="CC0000"/>
                </a:solidFill>
                <a:latin typeface="Courier New"/>
                <a:ea typeface="Courier New"/>
                <a:cs typeface="Courier New"/>
                <a:sym typeface="Courier New"/>
              </a:rPr>
              <a:t> value by 1;</a:t>
            </a:r>
            <a:endParaRPr b="1">
              <a:solidFill>
                <a:srgbClr val="CC0000"/>
              </a:solidFill>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Enable interrupts;</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
                <a:solidFill>
                  <a:srgbClr val="38761D"/>
                </a:solidFill>
                <a:latin typeface="Courier New"/>
                <a:ea typeface="Courier New"/>
                <a:cs typeface="Courier New"/>
                <a:sym typeface="Courier New"/>
              </a:rPr>
              <a:t>sema_u</a:t>
            </a:r>
            <a:r>
              <a:rPr b="1" lang="en">
                <a:solidFill>
                  <a:srgbClr val="38761D"/>
                </a:solidFill>
                <a:latin typeface="Courier New"/>
                <a:ea typeface="Courier New"/>
                <a:cs typeface="Courier New"/>
                <a:sym typeface="Courier New"/>
              </a:rPr>
              <a:t>p</a:t>
            </a:r>
            <a:r>
              <a:rPr b="1" lang="en">
                <a:latin typeface="Courier New"/>
                <a:ea typeface="Courier New"/>
                <a:cs typeface="Courier New"/>
                <a:sym typeface="Courier New"/>
              </a:rPr>
              <a:t> (semaphore* sema) {</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Disable interrupts;</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a:t>
            </a:r>
            <a:r>
              <a:rPr b="1" lang="en">
                <a:solidFill>
                  <a:srgbClr val="CC0000"/>
                </a:solidFill>
                <a:latin typeface="Courier New"/>
                <a:ea typeface="Courier New"/>
                <a:cs typeface="Courier New"/>
                <a:sym typeface="Courier New"/>
              </a:rPr>
              <a:t>Wake up a sleeping thread;</a:t>
            </a:r>
            <a:endParaRPr b="1">
              <a:solidFill>
                <a:srgbClr val="CC0000"/>
              </a:solidFill>
              <a:latin typeface="Courier New"/>
              <a:ea typeface="Courier New"/>
              <a:cs typeface="Courier New"/>
              <a:sym typeface="Courier New"/>
            </a:endParaRPr>
          </a:p>
          <a:p>
            <a:pPr indent="0" lvl="0" marL="0" rtl="0" algn="l">
              <a:spcBef>
                <a:spcPts val="0"/>
              </a:spcBef>
              <a:spcAft>
                <a:spcPts val="0"/>
              </a:spcAft>
              <a:buNone/>
            </a:pPr>
            <a:r>
              <a:rPr b="1" lang="en">
                <a:solidFill>
                  <a:srgbClr val="CC0000"/>
                </a:solidFill>
                <a:latin typeface="Courier New"/>
                <a:ea typeface="Courier New"/>
                <a:cs typeface="Courier New"/>
                <a:sym typeface="Courier New"/>
              </a:rPr>
              <a:t>	Increment semaphore value by 1;</a:t>
            </a:r>
            <a:endParaRPr b="1">
              <a:solidFill>
                <a:srgbClr val="CC0000"/>
              </a:solidFill>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Enable interrupts;</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480" name="Google Shape;480;p64"/>
          <p:cNvSpPr txBox="1"/>
          <p:nvPr/>
        </p:nvSpPr>
        <p:spPr>
          <a:xfrm>
            <a:off x="5142300" y="3324125"/>
            <a:ext cx="3633600" cy="14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When a thread gets put to sleep, the OS will re-enable interrupts as it schedules another thread to run!</a:t>
            </a:r>
            <a:endParaRPr sz="2000"/>
          </a:p>
        </p:txBody>
      </p:sp>
      <p:sp>
        <p:nvSpPr>
          <p:cNvPr id="481" name="Google Shape;481;p64"/>
          <p:cNvSpPr txBox="1"/>
          <p:nvPr/>
        </p:nvSpPr>
        <p:spPr>
          <a:xfrm>
            <a:off x="5056425" y="1396150"/>
            <a:ext cx="3125100" cy="10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8761D"/>
                </a:solidFill>
                <a:latin typeface="Courier New"/>
                <a:ea typeface="Courier New"/>
                <a:cs typeface="Courier New"/>
                <a:sym typeface="Courier New"/>
              </a:rPr>
              <a:t>typedef struct semaphore {</a:t>
            </a:r>
            <a:endParaRPr b="1">
              <a:solidFill>
                <a:srgbClr val="38761D"/>
              </a:solidFill>
              <a:latin typeface="Courier New"/>
              <a:ea typeface="Courier New"/>
              <a:cs typeface="Courier New"/>
              <a:sym typeface="Courier New"/>
            </a:endParaRPr>
          </a:p>
          <a:p>
            <a:pPr indent="0" lvl="0" marL="0" rtl="0" algn="l">
              <a:spcBef>
                <a:spcPts val="0"/>
              </a:spcBef>
              <a:spcAft>
                <a:spcPts val="0"/>
              </a:spcAft>
              <a:buNone/>
            </a:pPr>
            <a:r>
              <a:rPr b="1" lang="en">
                <a:solidFill>
                  <a:srgbClr val="38761D"/>
                </a:solidFill>
                <a:latin typeface="Courier New"/>
                <a:ea typeface="Courier New"/>
                <a:cs typeface="Courier New"/>
                <a:sym typeface="Courier New"/>
              </a:rPr>
              <a:t>	</a:t>
            </a:r>
            <a:r>
              <a:rPr b="1" lang="en">
                <a:solidFill>
                  <a:srgbClr val="CC0000"/>
                </a:solidFill>
                <a:latin typeface="Courier New"/>
                <a:ea typeface="Courier New"/>
                <a:cs typeface="Courier New"/>
                <a:sym typeface="Courier New"/>
              </a:rPr>
              <a:t>unsigned value;</a:t>
            </a:r>
            <a:endParaRPr b="1">
              <a:solidFill>
                <a:srgbClr val="CC0000"/>
              </a:solidFill>
              <a:latin typeface="Courier New"/>
              <a:ea typeface="Courier New"/>
              <a:cs typeface="Courier New"/>
              <a:sym typeface="Courier New"/>
            </a:endParaRPr>
          </a:p>
          <a:p>
            <a:pPr indent="0" lvl="0" marL="0" rtl="0" algn="l">
              <a:spcBef>
                <a:spcPts val="0"/>
              </a:spcBef>
              <a:spcAft>
                <a:spcPts val="0"/>
              </a:spcAft>
              <a:buNone/>
            </a:pPr>
            <a:r>
              <a:rPr b="1" lang="en">
                <a:solidFill>
                  <a:srgbClr val="CC0000"/>
                </a:solidFill>
                <a:latin typeface="Courier New"/>
                <a:ea typeface="Courier New"/>
                <a:cs typeface="Courier New"/>
                <a:sym typeface="Courier New"/>
              </a:rPr>
              <a:t>	</a:t>
            </a:r>
            <a:r>
              <a:rPr b="1" lang="en">
                <a:solidFill>
                  <a:srgbClr val="CC0000"/>
                </a:solidFill>
                <a:latin typeface="Courier New"/>
                <a:ea typeface="Courier New"/>
                <a:cs typeface="Courier New"/>
                <a:sym typeface="Courier New"/>
              </a:rPr>
              <a:t>struct list waiters;</a:t>
            </a:r>
            <a:endParaRPr b="1">
              <a:solidFill>
                <a:srgbClr val="CC0000"/>
              </a:solidFill>
              <a:latin typeface="Courier New"/>
              <a:ea typeface="Courier New"/>
              <a:cs typeface="Courier New"/>
              <a:sym typeface="Courier New"/>
            </a:endParaRPr>
          </a:p>
          <a:p>
            <a:pPr indent="0" lvl="0" marL="0" rtl="0" algn="l">
              <a:spcBef>
                <a:spcPts val="0"/>
              </a:spcBef>
              <a:spcAft>
                <a:spcPts val="0"/>
              </a:spcAft>
              <a:buNone/>
            </a:pPr>
            <a:r>
              <a:rPr b="1" lang="en">
                <a:solidFill>
                  <a:srgbClr val="38761D"/>
                </a:solidFill>
                <a:latin typeface="Courier New"/>
                <a:ea typeface="Courier New"/>
                <a:cs typeface="Courier New"/>
                <a:sym typeface="Courier New"/>
              </a:rPr>
              <a:t>} semaphore;</a:t>
            </a:r>
            <a:endParaRPr b="1">
              <a:solidFill>
                <a:srgbClr val="38761D"/>
              </a:solidFill>
              <a:latin typeface="Courier New"/>
              <a:ea typeface="Courier New"/>
              <a:cs typeface="Courier New"/>
              <a:sym typeface="Courier New"/>
            </a:endParaRPr>
          </a:p>
        </p:txBody>
      </p:sp>
      <p:sp>
        <p:nvSpPr>
          <p:cNvPr id="482" name="Google Shape;482;p64"/>
          <p:cNvSpPr/>
          <p:nvPr/>
        </p:nvSpPr>
        <p:spPr>
          <a:xfrm>
            <a:off x="4001700" y="3436925"/>
            <a:ext cx="1140600" cy="2130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5"/>
          <p:cNvSpPr txBox="1"/>
          <p:nvPr>
            <p:ph type="title"/>
          </p:nvPr>
        </p:nvSpPr>
        <p:spPr>
          <a:xfrm>
            <a:off x="3944700" y="486875"/>
            <a:ext cx="1254600" cy="78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Locks</a:t>
            </a:r>
            <a:endParaRPr/>
          </a:p>
        </p:txBody>
      </p:sp>
      <p:sp>
        <p:nvSpPr>
          <p:cNvPr id="488" name="Google Shape;488;p65"/>
          <p:cNvSpPr txBox="1"/>
          <p:nvPr>
            <p:ph idx="1" type="body"/>
          </p:nvPr>
        </p:nvSpPr>
        <p:spPr>
          <a:xfrm>
            <a:off x="598050" y="1532375"/>
            <a:ext cx="7947900" cy="46212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Locks can also be quite neatly implemented using internal semaphores</a:t>
            </a:r>
            <a:endParaRPr sz="2000">
              <a:solidFill>
                <a:srgbClr val="000000"/>
              </a:solidFill>
              <a:latin typeface="Arial"/>
              <a:ea typeface="Arial"/>
              <a:cs typeface="Arial"/>
              <a:sym typeface="Arial"/>
            </a:endParaRPr>
          </a:p>
          <a:p>
            <a:pPr indent="-355600" lvl="0" marL="457200" rtl="0" algn="l">
              <a:lnSpc>
                <a:spcPct val="15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We would initialize the lock’s semaphore to 1 and keep track of </a:t>
            </a:r>
            <a:r>
              <a:rPr lang="en" sz="2000">
                <a:solidFill>
                  <a:srgbClr val="000000"/>
                </a:solidFill>
                <a:latin typeface="Arial"/>
                <a:ea typeface="Arial"/>
                <a:cs typeface="Arial"/>
                <a:sym typeface="Arial"/>
              </a:rPr>
              <a:t>who acquires the lock</a:t>
            </a:r>
            <a:endParaRPr sz="2000">
              <a:solidFill>
                <a:srgbClr val="000000"/>
              </a:solidFill>
              <a:latin typeface="Arial"/>
              <a:ea typeface="Arial"/>
              <a:cs typeface="Arial"/>
              <a:sym typeface="Arial"/>
            </a:endParaRPr>
          </a:p>
          <a:p>
            <a:pPr indent="-355600" lvl="0" marL="457200" rtl="0" algn="l">
              <a:lnSpc>
                <a:spcPct val="15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Call</a:t>
            </a:r>
            <a:r>
              <a:rPr lang="en" sz="2000">
                <a:solidFill>
                  <a:schemeClr val="lt1"/>
                </a:solidFill>
                <a:latin typeface="Arial"/>
                <a:ea typeface="Arial"/>
                <a:cs typeface="Arial"/>
                <a:sym typeface="Arial"/>
              </a:rPr>
              <a:t> </a:t>
            </a:r>
            <a:r>
              <a:rPr lang="en" sz="2000">
                <a:solidFill>
                  <a:srgbClr val="38761D"/>
                </a:solidFill>
                <a:latin typeface="Arial"/>
                <a:ea typeface="Arial"/>
                <a:cs typeface="Arial"/>
                <a:sym typeface="Arial"/>
              </a:rPr>
              <a:t>sema_down()</a:t>
            </a:r>
            <a:r>
              <a:rPr lang="en" sz="2000">
                <a:solidFill>
                  <a:schemeClr val="lt1"/>
                </a:solidFill>
                <a:latin typeface="Arial"/>
                <a:ea typeface="Arial"/>
                <a:cs typeface="Arial"/>
                <a:sym typeface="Arial"/>
              </a:rPr>
              <a:t> </a:t>
            </a:r>
            <a:r>
              <a:rPr lang="en" sz="2000">
                <a:solidFill>
                  <a:srgbClr val="000000"/>
                </a:solidFill>
                <a:latin typeface="Arial"/>
                <a:ea typeface="Arial"/>
                <a:cs typeface="Arial"/>
                <a:sym typeface="Arial"/>
              </a:rPr>
              <a:t>within</a:t>
            </a:r>
            <a:r>
              <a:rPr lang="en" sz="2000">
                <a:solidFill>
                  <a:schemeClr val="lt1"/>
                </a:solidFill>
                <a:latin typeface="Arial"/>
                <a:ea typeface="Arial"/>
                <a:cs typeface="Arial"/>
                <a:sym typeface="Arial"/>
              </a:rPr>
              <a:t> </a:t>
            </a:r>
            <a:r>
              <a:rPr lang="en" sz="2000">
                <a:solidFill>
                  <a:srgbClr val="38761D"/>
                </a:solidFill>
                <a:latin typeface="Arial"/>
                <a:ea typeface="Arial"/>
                <a:cs typeface="Arial"/>
                <a:sym typeface="Arial"/>
              </a:rPr>
              <a:t>lock_acquire()</a:t>
            </a:r>
            <a:r>
              <a:rPr lang="en" sz="2000">
                <a:solidFill>
                  <a:schemeClr val="lt1"/>
                </a:solidFill>
                <a:latin typeface="Arial"/>
                <a:ea typeface="Arial"/>
                <a:cs typeface="Arial"/>
                <a:sym typeface="Arial"/>
              </a:rPr>
              <a:t> </a:t>
            </a:r>
            <a:r>
              <a:rPr lang="en" sz="2000">
                <a:solidFill>
                  <a:srgbClr val="000000"/>
                </a:solidFill>
                <a:latin typeface="Arial"/>
                <a:ea typeface="Arial"/>
                <a:cs typeface="Arial"/>
                <a:sym typeface="Arial"/>
              </a:rPr>
              <a:t>and</a:t>
            </a:r>
            <a:r>
              <a:rPr lang="en" sz="2000">
                <a:solidFill>
                  <a:schemeClr val="lt1"/>
                </a:solidFill>
                <a:latin typeface="Arial"/>
                <a:ea typeface="Arial"/>
                <a:cs typeface="Arial"/>
                <a:sym typeface="Arial"/>
              </a:rPr>
              <a:t> </a:t>
            </a:r>
            <a:r>
              <a:rPr lang="en" sz="2000">
                <a:solidFill>
                  <a:srgbClr val="38761D"/>
                </a:solidFill>
                <a:latin typeface="Arial"/>
                <a:ea typeface="Arial"/>
                <a:cs typeface="Arial"/>
                <a:sym typeface="Arial"/>
              </a:rPr>
              <a:t>sema_up()</a:t>
            </a:r>
            <a:r>
              <a:rPr lang="en" sz="2000">
                <a:solidFill>
                  <a:schemeClr val="lt1"/>
                </a:solidFill>
                <a:latin typeface="Arial"/>
                <a:ea typeface="Arial"/>
                <a:cs typeface="Arial"/>
                <a:sym typeface="Arial"/>
              </a:rPr>
              <a:t> </a:t>
            </a:r>
            <a:r>
              <a:rPr lang="en" sz="2000">
                <a:solidFill>
                  <a:srgbClr val="000000"/>
                </a:solidFill>
                <a:latin typeface="Arial"/>
                <a:ea typeface="Arial"/>
                <a:cs typeface="Arial"/>
                <a:sym typeface="Arial"/>
              </a:rPr>
              <a:t>within</a:t>
            </a:r>
            <a:r>
              <a:rPr lang="en" sz="2000">
                <a:solidFill>
                  <a:schemeClr val="lt1"/>
                </a:solidFill>
                <a:latin typeface="Arial"/>
                <a:ea typeface="Arial"/>
                <a:cs typeface="Arial"/>
                <a:sym typeface="Arial"/>
              </a:rPr>
              <a:t> </a:t>
            </a:r>
            <a:r>
              <a:rPr lang="en" sz="2000">
                <a:solidFill>
                  <a:srgbClr val="38761D"/>
                </a:solidFill>
                <a:latin typeface="Arial"/>
                <a:ea typeface="Arial"/>
                <a:cs typeface="Arial"/>
                <a:sym typeface="Arial"/>
              </a:rPr>
              <a:t>lock_release()</a:t>
            </a:r>
            <a:endParaRPr sz="2000">
              <a:solidFill>
                <a:srgbClr val="38761D"/>
              </a:solidFill>
              <a:latin typeface="Arial"/>
              <a:ea typeface="Arial"/>
              <a:cs typeface="Arial"/>
              <a:sym typeface="Arial"/>
            </a:endParaRPr>
          </a:p>
          <a:p>
            <a:pPr indent="-355600" lvl="0" marL="457200" rtl="0" algn="l">
              <a:lnSpc>
                <a:spcPct val="15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In this way, the lock’s semaphore value will only alternate between 0 and 1</a:t>
            </a:r>
            <a:endParaRPr sz="2000">
              <a:solidFill>
                <a:srgbClr val="000000"/>
              </a:solidFill>
              <a:latin typeface="Arial"/>
              <a:ea typeface="Arial"/>
              <a:cs typeface="Arial"/>
              <a:sym typeface="Arial"/>
            </a:endParaRPr>
          </a:p>
          <a:p>
            <a:pPr indent="-355600" lvl="0" marL="457200" rtl="0" algn="l">
              <a:lnSpc>
                <a:spcPct val="15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Purpose: used so that threads can access/modify shared data </a:t>
            </a:r>
            <a:r>
              <a:rPr lang="en" sz="2000">
                <a:solidFill>
                  <a:srgbClr val="000000"/>
                </a:solidFill>
                <a:latin typeface="Arial"/>
                <a:ea typeface="Arial"/>
                <a:cs typeface="Arial"/>
                <a:sym typeface="Arial"/>
              </a:rPr>
              <a:t>synchronously </a:t>
            </a:r>
            <a:endParaRPr sz="2000">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66"/>
          <p:cNvSpPr txBox="1"/>
          <p:nvPr>
            <p:ph type="title"/>
          </p:nvPr>
        </p:nvSpPr>
        <p:spPr>
          <a:xfrm>
            <a:off x="3066150" y="461750"/>
            <a:ext cx="3011700" cy="66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Lock Operations</a:t>
            </a:r>
            <a:endParaRPr/>
          </a:p>
        </p:txBody>
      </p:sp>
      <p:sp>
        <p:nvSpPr>
          <p:cNvPr id="494" name="Google Shape;494;p66"/>
          <p:cNvSpPr txBox="1"/>
          <p:nvPr/>
        </p:nvSpPr>
        <p:spPr>
          <a:xfrm>
            <a:off x="452200" y="1130450"/>
            <a:ext cx="4045200" cy="47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8761D"/>
                </a:solidFill>
                <a:latin typeface="Courier New"/>
                <a:ea typeface="Courier New"/>
                <a:cs typeface="Courier New"/>
                <a:sym typeface="Courier New"/>
              </a:rPr>
              <a:t>typedef struct lock {</a:t>
            </a:r>
            <a:endParaRPr b="1">
              <a:solidFill>
                <a:srgbClr val="38761D"/>
              </a:solidFill>
              <a:latin typeface="Courier New"/>
              <a:ea typeface="Courier New"/>
              <a:cs typeface="Courier New"/>
              <a:sym typeface="Courier New"/>
            </a:endParaRPr>
          </a:p>
          <a:p>
            <a:pPr indent="0" lvl="0" marL="0" rtl="0" algn="l">
              <a:spcBef>
                <a:spcPts val="0"/>
              </a:spcBef>
              <a:spcAft>
                <a:spcPts val="0"/>
              </a:spcAft>
              <a:buNone/>
            </a:pPr>
            <a:r>
              <a:rPr b="1" lang="en">
                <a:solidFill>
                  <a:srgbClr val="38761D"/>
                </a:solidFill>
                <a:latin typeface="Courier New"/>
                <a:ea typeface="Courier New"/>
                <a:cs typeface="Courier New"/>
                <a:sym typeface="Courier New"/>
              </a:rPr>
              <a:t>	</a:t>
            </a:r>
            <a:r>
              <a:rPr b="1" lang="en">
                <a:solidFill>
                  <a:srgbClr val="CC0000"/>
                </a:solidFill>
                <a:latin typeface="Courier New"/>
                <a:ea typeface="Courier New"/>
                <a:cs typeface="Courier New"/>
                <a:sym typeface="Courier New"/>
              </a:rPr>
              <a:t>struct thread* holder;</a:t>
            </a:r>
            <a:endParaRPr b="1">
              <a:solidFill>
                <a:srgbClr val="CC0000"/>
              </a:solidFill>
              <a:latin typeface="Courier New"/>
              <a:ea typeface="Courier New"/>
              <a:cs typeface="Courier New"/>
              <a:sym typeface="Courier New"/>
            </a:endParaRPr>
          </a:p>
          <a:p>
            <a:pPr indent="0" lvl="0" marL="0" rtl="0" algn="l">
              <a:spcBef>
                <a:spcPts val="0"/>
              </a:spcBef>
              <a:spcAft>
                <a:spcPts val="0"/>
              </a:spcAft>
              <a:buNone/>
            </a:pPr>
            <a:r>
              <a:rPr b="1" lang="en">
                <a:solidFill>
                  <a:srgbClr val="CC0000"/>
                </a:solidFill>
                <a:latin typeface="Courier New"/>
                <a:ea typeface="Courier New"/>
                <a:cs typeface="Courier New"/>
                <a:sym typeface="Courier New"/>
              </a:rPr>
              <a:t>	struct semaphore* sema;</a:t>
            </a:r>
            <a:endParaRPr b="1">
              <a:solidFill>
                <a:srgbClr val="CC0000"/>
              </a:solidFill>
              <a:latin typeface="Courier New"/>
              <a:ea typeface="Courier New"/>
              <a:cs typeface="Courier New"/>
              <a:sym typeface="Courier New"/>
            </a:endParaRPr>
          </a:p>
          <a:p>
            <a:pPr indent="0" lvl="0" marL="0" rtl="0" algn="l">
              <a:spcBef>
                <a:spcPts val="0"/>
              </a:spcBef>
              <a:spcAft>
                <a:spcPts val="0"/>
              </a:spcAft>
              <a:buNone/>
            </a:pPr>
            <a:r>
              <a:rPr b="1" lang="en">
                <a:solidFill>
                  <a:srgbClr val="38761D"/>
                </a:solidFill>
                <a:latin typeface="Courier New"/>
                <a:ea typeface="Courier New"/>
                <a:cs typeface="Courier New"/>
                <a:sym typeface="Courier New"/>
              </a:rPr>
              <a:t>} lock;</a:t>
            </a:r>
            <a:endParaRPr b="1">
              <a:solidFill>
                <a:srgbClr val="38761D"/>
              </a:solidFill>
              <a:latin typeface="Courier New"/>
              <a:ea typeface="Courier New"/>
              <a:cs typeface="Courier New"/>
              <a:sym typeface="Courier New"/>
            </a:endParaRPr>
          </a:p>
          <a:p>
            <a:pPr indent="0" lvl="0" marL="0" rtl="0" algn="l">
              <a:spcBef>
                <a:spcPts val="0"/>
              </a:spcBef>
              <a:spcAft>
                <a:spcPts val="0"/>
              </a:spcAft>
              <a:buNone/>
            </a:pPr>
            <a:r>
              <a:t/>
            </a:r>
            <a:endParaRPr b="1">
              <a:solidFill>
                <a:srgbClr val="38761D"/>
              </a:solidFill>
              <a:latin typeface="Courier New"/>
              <a:ea typeface="Courier New"/>
              <a:cs typeface="Courier New"/>
              <a:sym typeface="Courier New"/>
            </a:endParaRPr>
          </a:p>
          <a:p>
            <a:pPr indent="0" lvl="0" marL="0" rtl="0" algn="l">
              <a:spcBef>
                <a:spcPts val="0"/>
              </a:spcBef>
              <a:spcAft>
                <a:spcPts val="0"/>
              </a:spcAft>
              <a:buNone/>
            </a:pPr>
            <a:r>
              <a:rPr b="1" lang="en">
                <a:solidFill>
                  <a:srgbClr val="38761D"/>
                </a:solidFill>
                <a:latin typeface="Courier New"/>
                <a:ea typeface="Courier New"/>
                <a:cs typeface="Courier New"/>
                <a:sym typeface="Courier New"/>
              </a:rPr>
              <a:t>lock</a:t>
            </a:r>
            <a:r>
              <a:rPr b="1" lang="en">
                <a:solidFill>
                  <a:srgbClr val="38761D"/>
                </a:solidFill>
                <a:latin typeface="Courier New"/>
                <a:ea typeface="Courier New"/>
                <a:cs typeface="Courier New"/>
                <a:sym typeface="Courier New"/>
              </a:rPr>
              <a:t>_init</a:t>
            </a:r>
            <a:r>
              <a:rPr b="1" lang="en">
                <a:latin typeface="Courier New"/>
                <a:ea typeface="Courier New"/>
                <a:cs typeface="Courier New"/>
                <a:sym typeface="Courier New"/>
              </a:rPr>
              <a:t> (lock* lock) {</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Initialize the holder of this</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lock to NULL;</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a:t>
            </a:r>
            <a:r>
              <a:rPr b="1" lang="en">
                <a:solidFill>
                  <a:srgbClr val="CC0000"/>
                </a:solidFill>
                <a:latin typeface="Courier New"/>
                <a:ea typeface="Courier New"/>
                <a:cs typeface="Courier New"/>
                <a:sym typeface="Courier New"/>
              </a:rPr>
              <a:t>sema_init(&amp;lock-&gt;sema, 1);</a:t>
            </a:r>
            <a:endParaRPr b="1">
              <a:solidFill>
                <a:srgbClr val="CC0000"/>
              </a:solidFill>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
                <a:solidFill>
                  <a:srgbClr val="38761D"/>
                </a:solidFill>
                <a:latin typeface="Courier New"/>
                <a:ea typeface="Courier New"/>
                <a:cs typeface="Courier New"/>
                <a:sym typeface="Courier New"/>
              </a:rPr>
              <a:t>lock_acquire</a:t>
            </a:r>
            <a:r>
              <a:rPr b="1" lang="en">
                <a:latin typeface="Courier New"/>
                <a:ea typeface="Courier New"/>
                <a:cs typeface="Courier New"/>
                <a:sym typeface="Courier New"/>
              </a:rPr>
              <a:t> (lock* lock) {</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a:t>
            </a:r>
            <a:r>
              <a:rPr b="1" lang="en">
                <a:solidFill>
                  <a:srgbClr val="CC0000"/>
                </a:solidFill>
                <a:latin typeface="Courier New"/>
                <a:ea typeface="Courier New"/>
                <a:cs typeface="Courier New"/>
                <a:sym typeface="Courier New"/>
              </a:rPr>
              <a:t>sema_down(&amp;lock-&gt;sema);</a:t>
            </a:r>
            <a:endParaRPr b="1">
              <a:solidFill>
                <a:srgbClr val="CC0000"/>
              </a:solidFill>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Set the holder of this lock</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to caller;</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
                <a:solidFill>
                  <a:srgbClr val="38761D"/>
                </a:solidFill>
                <a:latin typeface="Courier New"/>
                <a:ea typeface="Courier New"/>
                <a:cs typeface="Courier New"/>
                <a:sym typeface="Courier New"/>
              </a:rPr>
              <a:t>lock_release</a:t>
            </a:r>
            <a:r>
              <a:rPr b="1" lang="en">
                <a:latin typeface="Courier New"/>
                <a:ea typeface="Courier New"/>
                <a:cs typeface="Courier New"/>
                <a:sym typeface="Courier New"/>
              </a:rPr>
              <a:t> (lock* lock) {</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Reset lock holder back to NULL;</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a:t>
            </a:r>
            <a:r>
              <a:rPr b="1" lang="en">
                <a:solidFill>
                  <a:srgbClr val="CC0000"/>
                </a:solidFill>
                <a:latin typeface="Courier New"/>
                <a:ea typeface="Courier New"/>
                <a:cs typeface="Courier New"/>
                <a:sym typeface="Courier New"/>
              </a:rPr>
              <a:t>sema_up(&amp;lock-&gt;sema);</a:t>
            </a:r>
            <a:endParaRPr b="1">
              <a:solidFill>
                <a:srgbClr val="CC0000"/>
              </a:solidFill>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495" name="Google Shape;495;p66"/>
          <p:cNvSpPr/>
          <p:nvPr/>
        </p:nvSpPr>
        <p:spPr>
          <a:xfrm>
            <a:off x="4735725" y="2260900"/>
            <a:ext cx="339000" cy="3127500"/>
          </a:xfrm>
          <a:prstGeom prst="rightBrace">
            <a:avLst>
              <a:gd fmla="val 50000" name="adj1"/>
              <a:gd fmla="val 50000" name="adj2"/>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66"/>
          <p:cNvSpPr txBox="1"/>
          <p:nvPr/>
        </p:nvSpPr>
        <p:spPr>
          <a:xfrm>
            <a:off x="5262800" y="2750725"/>
            <a:ext cx="3516900" cy="25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The internal semaphore operations are atomic, shown in the previous slide! Therefore, the actual acquisition of the lock relies on the state of the internal semaphore.</a:t>
            </a:r>
            <a:endParaRPr sz="20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00" name="Shape 500"/>
        <p:cNvGrpSpPr/>
        <p:nvPr/>
      </p:nvGrpSpPr>
      <p:grpSpPr>
        <a:xfrm>
          <a:off x="0" y="0"/>
          <a:ext cx="0" cy="0"/>
          <a:chOff x="0" y="0"/>
          <a:chExt cx="0" cy="0"/>
        </a:xfrm>
      </p:grpSpPr>
      <p:sp>
        <p:nvSpPr>
          <p:cNvPr id="501" name="Google Shape;501;p67"/>
          <p:cNvSpPr txBox="1"/>
          <p:nvPr>
            <p:ph type="title"/>
          </p:nvPr>
        </p:nvSpPr>
        <p:spPr>
          <a:xfrm>
            <a:off x="2056950" y="461750"/>
            <a:ext cx="5030100" cy="668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Lock Operations (Spin-Locking)</a:t>
            </a:r>
            <a:endParaRPr/>
          </a:p>
        </p:txBody>
      </p:sp>
      <p:sp>
        <p:nvSpPr>
          <p:cNvPr id="502" name="Google Shape;502;p67"/>
          <p:cNvSpPr txBox="1"/>
          <p:nvPr/>
        </p:nvSpPr>
        <p:spPr>
          <a:xfrm>
            <a:off x="452200" y="1130450"/>
            <a:ext cx="4578600" cy="47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8761D"/>
                </a:solidFill>
                <a:latin typeface="Courier New"/>
                <a:ea typeface="Courier New"/>
                <a:cs typeface="Courier New"/>
                <a:sym typeface="Courier New"/>
              </a:rPr>
              <a:t>typedef struct lock {</a:t>
            </a:r>
            <a:endParaRPr b="1">
              <a:solidFill>
                <a:srgbClr val="38761D"/>
              </a:solidFill>
              <a:latin typeface="Courier New"/>
              <a:ea typeface="Courier New"/>
              <a:cs typeface="Courier New"/>
              <a:sym typeface="Courier New"/>
            </a:endParaRPr>
          </a:p>
          <a:p>
            <a:pPr indent="0" lvl="0" marL="0" rtl="0" algn="l">
              <a:spcBef>
                <a:spcPts val="0"/>
              </a:spcBef>
              <a:spcAft>
                <a:spcPts val="0"/>
              </a:spcAft>
              <a:buNone/>
            </a:pPr>
            <a:r>
              <a:rPr b="1" lang="en">
                <a:solidFill>
                  <a:srgbClr val="38761D"/>
                </a:solidFill>
                <a:latin typeface="Courier New"/>
                <a:ea typeface="Courier New"/>
                <a:cs typeface="Courier New"/>
                <a:sym typeface="Courier New"/>
              </a:rPr>
              <a:t>	</a:t>
            </a:r>
            <a:r>
              <a:rPr b="1" lang="en">
                <a:solidFill>
                  <a:srgbClr val="CC0000"/>
                </a:solidFill>
                <a:latin typeface="Courier New"/>
                <a:ea typeface="Courier New"/>
                <a:cs typeface="Courier New"/>
                <a:sym typeface="Courier New"/>
              </a:rPr>
              <a:t>struct thread* holder;</a:t>
            </a:r>
            <a:endParaRPr b="1">
              <a:solidFill>
                <a:srgbClr val="CC0000"/>
              </a:solidFill>
              <a:latin typeface="Courier New"/>
              <a:ea typeface="Courier New"/>
              <a:cs typeface="Courier New"/>
              <a:sym typeface="Courier New"/>
            </a:endParaRPr>
          </a:p>
          <a:p>
            <a:pPr indent="0" lvl="0" marL="0" rtl="0" algn="l">
              <a:spcBef>
                <a:spcPts val="0"/>
              </a:spcBef>
              <a:spcAft>
                <a:spcPts val="0"/>
              </a:spcAft>
              <a:buNone/>
            </a:pPr>
            <a:r>
              <a:rPr b="1" lang="en">
                <a:solidFill>
                  <a:srgbClr val="CC0000"/>
                </a:solidFill>
                <a:latin typeface="Courier New"/>
                <a:ea typeface="Courier New"/>
                <a:cs typeface="Courier New"/>
                <a:sym typeface="Courier New"/>
              </a:rPr>
              <a:t>	int value;</a:t>
            </a:r>
            <a:endParaRPr b="1">
              <a:solidFill>
                <a:srgbClr val="CC0000"/>
              </a:solidFill>
              <a:latin typeface="Courier New"/>
              <a:ea typeface="Courier New"/>
              <a:cs typeface="Courier New"/>
              <a:sym typeface="Courier New"/>
            </a:endParaRPr>
          </a:p>
          <a:p>
            <a:pPr indent="0" lvl="0" marL="0" rtl="0" algn="l">
              <a:spcBef>
                <a:spcPts val="0"/>
              </a:spcBef>
              <a:spcAft>
                <a:spcPts val="0"/>
              </a:spcAft>
              <a:buNone/>
            </a:pPr>
            <a:r>
              <a:rPr b="1" lang="en">
                <a:solidFill>
                  <a:srgbClr val="38761D"/>
                </a:solidFill>
                <a:latin typeface="Courier New"/>
                <a:ea typeface="Courier New"/>
                <a:cs typeface="Courier New"/>
                <a:sym typeface="Courier New"/>
              </a:rPr>
              <a:t>} lock;</a:t>
            </a:r>
            <a:endParaRPr b="1">
              <a:solidFill>
                <a:srgbClr val="38761D"/>
              </a:solidFill>
              <a:latin typeface="Courier New"/>
              <a:ea typeface="Courier New"/>
              <a:cs typeface="Courier New"/>
              <a:sym typeface="Courier New"/>
            </a:endParaRPr>
          </a:p>
          <a:p>
            <a:pPr indent="0" lvl="0" marL="0" rtl="0" algn="l">
              <a:spcBef>
                <a:spcPts val="0"/>
              </a:spcBef>
              <a:spcAft>
                <a:spcPts val="0"/>
              </a:spcAft>
              <a:buNone/>
            </a:pPr>
            <a:r>
              <a:t/>
            </a:r>
            <a:endParaRPr b="1">
              <a:solidFill>
                <a:srgbClr val="38761D"/>
              </a:solidFill>
              <a:latin typeface="Courier New"/>
              <a:ea typeface="Courier New"/>
              <a:cs typeface="Courier New"/>
              <a:sym typeface="Courier New"/>
            </a:endParaRPr>
          </a:p>
          <a:p>
            <a:pPr indent="0" lvl="0" marL="0" rtl="0" algn="l">
              <a:spcBef>
                <a:spcPts val="0"/>
              </a:spcBef>
              <a:spcAft>
                <a:spcPts val="0"/>
              </a:spcAft>
              <a:buNone/>
            </a:pPr>
            <a:r>
              <a:rPr b="1" lang="en">
                <a:solidFill>
                  <a:srgbClr val="38761D"/>
                </a:solidFill>
                <a:latin typeface="Courier New"/>
                <a:ea typeface="Courier New"/>
                <a:cs typeface="Courier New"/>
                <a:sym typeface="Courier New"/>
              </a:rPr>
              <a:t>lock_init</a:t>
            </a:r>
            <a:r>
              <a:rPr b="1" lang="en">
                <a:latin typeface="Courier New"/>
                <a:ea typeface="Courier New"/>
                <a:cs typeface="Courier New"/>
                <a:sym typeface="Courier New"/>
              </a:rPr>
              <a:t> (lock* lock) {</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Initialize the holder of this</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lock to NULL;</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a:t>
            </a:r>
            <a:r>
              <a:rPr b="1" lang="en">
                <a:solidFill>
                  <a:srgbClr val="CC0000"/>
                </a:solidFill>
                <a:latin typeface="Courier New"/>
                <a:ea typeface="Courier New"/>
                <a:cs typeface="Courier New"/>
                <a:sym typeface="Courier New"/>
              </a:rPr>
              <a:t>lock-&gt;value = 0</a:t>
            </a:r>
            <a:r>
              <a:rPr b="1" lang="en">
                <a:solidFill>
                  <a:srgbClr val="CC0000"/>
                </a:solidFill>
                <a:latin typeface="Courier New"/>
                <a:ea typeface="Courier New"/>
                <a:cs typeface="Courier New"/>
                <a:sym typeface="Courier New"/>
              </a:rPr>
              <a:t>;</a:t>
            </a:r>
            <a:endParaRPr b="1">
              <a:solidFill>
                <a:srgbClr val="CC0000"/>
              </a:solidFill>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
                <a:solidFill>
                  <a:srgbClr val="38761D"/>
                </a:solidFill>
                <a:latin typeface="Courier New"/>
                <a:ea typeface="Courier New"/>
                <a:cs typeface="Courier New"/>
                <a:sym typeface="Courier New"/>
              </a:rPr>
              <a:t>lock_acquire</a:t>
            </a:r>
            <a:r>
              <a:rPr b="1" lang="en">
                <a:latin typeface="Courier New"/>
                <a:ea typeface="Courier New"/>
                <a:cs typeface="Courier New"/>
                <a:sym typeface="Courier New"/>
              </a:rPr>
              <a:t> (lock* lock) {</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a:t>
            </a:r>
            <a:r>
              <a:rPr b="1" lang="en">
                <a:solidFill>
                  <a:srgbClr val="CC0000"/>
                </a:solidFill>
                <a:latin typeface="Courier New"/>
                <a:ea typeface="Courier New"/>
                <a:cs typeface="Courier New"/>
                <a:sym typeface="Courier New"/>
              </a:rPr>
              <a:t>while (test&amp;set(&amp;lock-&gt;value) == 1){</a:t>
            </a:r>
            <a:endParaRPr b="1">
              <a:solidFill>
                <a:srgbClr val="CC0000"/>
              </a:solidFill>
              <a:latin typeface="Courier New"/>
              <a:ea typeface="Courier New"/>
              <a:cs typeface="Courier New"/>
              <a:sym typeface="Courier New"/>
            </a:endParaRPr>
          </a:p>
          <a:p>
            <a:pPr indent="0" lvl="0" marL="0" rtl="0" algn="l">
              <a:spcBef>
                <a:spcPts val="0"/>
              </a:spcBef>
              <a:spcAft>
                <a:spcPts val="0"/>
              </a:spcAft>
              <a:buNone/>
            </a:pPr>
            <a:r>
              <a:rPr b="1" lang="en">
                <a:solidFill>
                  <a:srgbClr val="CC0000"/>
                </a:solidFill>
                <a:latin typeface="Courier New"/>
                <a:ea typeface="Courier New"/>
                <a:cs typeface="Courier New"/>
                <a:sym typeface="Courier New"/>
              </a:rPr>
              <a:t>        // Busy waiting</a:t>
            </a:r>
            <a:endParaRPr b="1">
              <a:solidFill>
                <a:srgbClr val="CC0000"/>
              </a:solidFill>
              <a:latin typeface="Courier New"/>
              <a:ea typeface="Courier New"/>
              <a:cs typeface="Courier New"/>
              <a:sym typeface="Courier New"/>
            </a:endParaRPr>
          </a:p>
          <a:p>
            <a:pPr indent="0" lvl="0" marL="0" rtl="0" algn="l">
              <a:spcBef>
                <a:spcPts val="0"/>
              </a:spcBef>
              <a:spcAft>
                <a:spcPts val="0"/>
              </a:spcAft>
              <a:buNone/>
            </a:pPr>
            <a:r>
              <a:rPr b="1" lang="en">
                <a:solidFill>
                  <a:srgbClr val="CC0000"/>
                </a:solidFill>
                <a:latin typeface="Courier New"/>
                <a:ea typeface="Courier New"/>
                <a:cs typeface="Courier New"/>
                <a:sym typeface="Courier New"/>
              </a:rPr>
              <a:t>    }</a:t>
            </a:r>
            <a:endParaRPr b="1">
              <a:solidFill>
                <a:srgbClr val="CC0000"/>
              </a:solidFill>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Set the holder of this lock</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to caller;</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
                <a:solidFill>
                  <a:srgbClr val="38761D"/>
                </a:solidFill>
                <a:latin typeface="Courier New"/>
                <a:ea typeface="Courier New"/>
                <a:cs typeface="Courier New"/>
                <a:sym typeface="Courier New"/>
              </a:rPr>
              <a:t>lock_release</a:t>
            </a:r>
            <a:r>
              <a:rPr b="1" lang="en">
                <a:latin typeface="Courier New"/>
                <a:ea typeface="Courier New"/>
                <a:cs typeface="Courier New"/>
                <a:sym typeface="Courier New"/>
              </a:rPr>
              <a:t> (lock* lock) {</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Reset lock holder back to NULL;</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a:t>
            </a:r>
            <a:r>
              <a:rPr b="1" lang="en">
                <a:solidFill>
                  <a:srgbClr val="CC0000"/>
                </a:solidFill>
                <a:latin typeface="Courier New"/>
                <a:ea typeface="Courier New"/>
                <a:cs typeface="Courier New"/>
                <a:sym typeface="Courier New"/>
              </a:rPr>
              <a:t>lock-&gt;value = 0;</a:t>
            </a:r>
            <a:endParaRPr b="1">
              <a:solidFill>
                <a:srgbClr val="CC0000"/>
              </a:solidFill>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p:txBody>
      </p:sp>
      <p:sp>
        <p:nvSpPr>
          <p:cNvPr id="503" name="Google Shape;503;p67"/>
          <p:cNvSpPr txBox="1"/>
          <p:nvPr/>
        </p:nvSpPr>
        <p:spPr>
          <a:xfrm>
            <a:off x="4745175" y="1291500"/>
            <a:ext cx="3685200" cy="239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8761D"/>
                </a:solidFill>
                <a:latin typeface="Courier New"/>
                <a:ea typeface="Courier New"/>
                <a:cs typeface="Courier New"/>
                <a:sym typeface="Courier New"/>
              </a:rPr>
              <a:t>test&amp;set </a:t>
            </a:r>
            <a:r>
              <a:rPr b="1" lang="en">
                <a:latin typeface="Courier New"/>
                <a:ea typeface="Courier New"/>
                <a:cs typeface="Courier New"/>
                <a:sym typeface="Courier New"/>
              </a:rPr>
              <a:t>(void* address) {</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int result = *address;</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*address = 1;</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return result;</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a:t>
            </a:r>
            <a:endParaRPr b="1">
              <a:latin typeface="Courier New"/>
              <a:ea typeface="Courier New"/>
              <a:cs typeface="Courier New"/>
              <a:sym typeface="Courier New"/>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68"/>
          <p:cNvSpPr txBox="1"/>
          <p:nvPr>
            <p:ph type="title"/>
          </p:nvPr>
        </p:nvSpPr>
        <p:spPr>
          <a:xfrm>
            <a:off x="2569950" y="499450"/>
            <a:ext cx="4004100" cy="71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Conditional Variables </a:t>
            </a:r>
            <a:endParaRPr/>
          </a:p>
        </p:txBody>
      </p:sp>
      <p:sp>
        <p:nvSpPr>
          <p:cNvPr id="509" name="Google Shape;509;p68"/>
          <p:cNvSpPr txBox="1"/>
          <p:nvPr>
            <p:ph idx="1" type="body"/>
          </p:nvPr>
        </p:nvSpPr>
        <p:spPr>
          <a:xfrm>
            <a:off x="402000" y="1343850"/>
            <a:ext cx="8340000" cy="47478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A queue of threads waiting for something inside a critical section </a:t>
            </a:r>
            <a:endParaRPr sz="2000">
              <a:solidFill>
                <a:srgbClr val="000000"/>
              </a:solidFill>
              <a:latin typeface="Arial"/>
              <a:ea typeface="Arial"/>
              <a:cs typeface="Arial"/>
              <a:sym typeface="Arial"/>
            </a:endParaRPr>
          </a:p>
          <a:p>
            <a:pPr indent="-355600" lvl="0" marL="457200" rtl="0" algn="l">
              <a:lnSpc>
                <a:spcPct val="15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In contrast to semaphores, conditional variables can allow sleeping inside the critical section by atomically releasing lock at time we go to sleep </a:t>
            </a:r>
            <a:endParaRPr sz="2000">
              <a:solidFill>
                <a:srgbClr val="000000"/>
              </a:solidFill>
              <a:latin typeface="Arial"/>
              <a:ea typeface="Arial"/>
              <a:cs typeface="Arial"/>
              <a:sym typeface="Arial"/>
            </a:endParaRPr>
          </a:p>
          <a:p>
            <a:pPr indent="-355600" lvl="0" marL="457200" rtl="0" algn="l">
              <a:lnSpc>
                <a:spcPct val="15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Require a lock to be held when performing certain conditional variable operations</a:t>
            </a:r>
            <a:endParaRPr sz="2000">
              <a:solidFill>
                <a:srgbClr val="000000"/>
              </a:solidFill>
              <a:latin typeface="Arial"/>
              <a:ea typeface="Arial"/>
              <a:cs typeface="Arial"/>
              <a:sym typeface="Arial"/>
            </a:endParaRPr>
          </a:p>
          <a:p>
            <a:pPr indent="-355600" lvl="0" marL="457200" rtl="0" algn="l">
              <a:lnSpc>
                <a:spcPct val="15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Purpose: used so that threads can access/modify shared data when a certain condition is met</a:t>
            </a:r>
            <a:endParaRPr sz="2000">
              <a:solidFill>
                <a:srgbClr val="000000"/>
              </a:solidFill>
              <a:latin typeface="Arial"/>
              <a:ea typeface="Arial"/>
              <a:cs typeface="Arial"/>
              <a:sym typeface="Arial"/>
            </a:endParaRPr>
          </a:p>
          <a:p>
            <a:pPr indent="-355600" lvl="0" marL="457200" rtl="0" algn="l">
              <a:lnSpc>
                <a:spcPct val="15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Monitor: a lock and zero or more condition variables for managing concurrent access to shared data</a:t>
            </a:r>
            <a:endParaRPr sz="2000">
              <a:solidFill>
                <a:srgbClr val="000000"/>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9"/>
          <p:cNvSpPr txBox="1"/>
          <p:nvPr>
            <p:ph type="title"/>
          </p:nvPr>
        </p:nvSpPr>
        <p:spPr>
          <a:xfrm>
            <a:off x="1690800" y="449225"/>
            <a:ext cx="5762400" cy="73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Conditional Variable Operations</a:t>
            </a:r>
            <a:endParaRPr/>
          </a:p>
        </p:txBody>
      </p:sp>
      <p:sp>
        <p:nvSpPr>
          <p:cNvPr id="515" name="Google Shape;515;p69"/>
          <p:cNvSpPr txBox="1"/>
          <p:nvPr/>
        </p:nvSpPr>
        <p:spPr>
          <a:xfrm>
            <a:off x="314000" y="1368600"/>
            <a:ext cx="4622100" cy="499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8761D"/>
                </a:solidFill>
                <a:latin typeface="Courier New"/>
                <a:ea typeface="Courier New"/>
                <a:cs typeface="Courier New"/>
                <a:sym typeface="Courier New"/>
              </a:rPr>
              <a:t>typedef struct cond_var {</a:t>
            </a:r>
            <a:endParaRPr b="1">
              <a:solidFill>
                <a:srgbClr val="38761D"/>
              </a:solidFill>
              <a:latin typeface="Courier New"/>
              <a:ea typeface="Courier New"/>
              <a:cs typeface="Courier New"/>
              <a:sym typeface="Courier New"/>
            </a:endParaRPr>
          </a:p>
          <a:p>
            <a:pPr indent="0" lvl="0" marL="0" rtl="0" algn="l">
              <a:spcBef>
                <a:spcPts val="0"/>
              </a:spcBef>
              <a:spcAft>
                <a:spcPts val="0"/>
              </a:spcAft>
              <a:buNone/>
            </a:pPr>
            <a:r>
              <a:rPr b="1" lang="en">
                <a:solidFill>
                  <a:srgbClr val="38761D"/>
                </a:solidFill>
                <a:latin typeface="Courier New"/>
                <a:ea typeface="Courier New"/>
                <a:cs typeface="Courier New"/>
                <a:sym typeface="Courier New"/>
              </a:rPr>
              <a:t>	</a:t>
            </a:r>
            <a:r>
              <a:rPr b="1" lang="en">
                <a:solidFill>
                  <a:srgbClr val="CC0000"/>
                </a:solidFill>
                <a:latin typeface="Courier New"/>
                <a:ea typeface="Courier New"/>
                <a:cs typeface="Courier New"/>
                <a:sym typeface="Courier New"/>
              </a:rPr>
              <a:t>struct list waiters;</a:t>
            </a:r>
            <a:endParaRPr b="1">
              <a:solidFill>
                <a:srgbClr val="CC0000"/>
              </a:solidFill>
              <a:latin typeface="Courier New"/>
              <a:ea typeface="Courier New"/>
              <a:cs typeface="Courier New"/>
              <a:sym typeface="Courier New"/>
            </a:endParaRPr>
          </a:p>
          <a:p>
            <a:pPr indent="0" lvl="0" marL="0" rtl="0" algn="l">
              <a:spcBef>
                <a:spcPts val="0"/>
              </a:spcBef>
              <a:spcAft>
                <a:spcPts val="0"/>
              </a:spcAft>
              <a:buNone/>
            </a:pPr>
            <a:r>
              <a:rPr b="1" lang="en">
                <a:solidFill>
                  <a:srgbClr val="38761D"/>
                </a:solidFill>
                <a:latin typeface="Courier New"/>
                <a:ea typeface="Courier New"/>
                <a:cs typeface="Courier New"/>
                <a:sym typeface="Courier New"/>
              </a:rPr>
              <a:t>} cond_var;</a:t>
            </a:r>
            <a:endParaRPr b="1">
              <a:solidFill>
                <a:srgbClr val="38761D"/>
              </a:solidFill>
              <a:latin typeface="Courier New"/>
              <a:ea typeface="Courier New"/>
              <a:cs typeface="Courier New"/>
              <a:sym typeface="Courier New"/>
            </a:endParaRPr>
          </a:p>
          <a:p>
            <a:pPr indent="0" lvl="0" marL="0" rtl="0" algn="l">
              <a:spcBef>
                <a:spcPts val="0"/>
              </a:spcBef>
              <a:spcAft>
                <a:spcPts val="0"/>
              </a:spcAft>
              <a:buNone/>
            </a:pPr>
            <a:r>
              <a:t/>
            </a:r>
            <a:endParaRPr b="1">
              <a:solidFill>
                <a:srgbClr val="38761D"/>
              </a:solidFill>
              <a:latin typeface="Courier New"/>
              <a:ea typeface="Courier New"/>
              <a:cs typeface="Courier New"/>
              <a:sym typeface="Courier New"/>
            </a:endParaRPr>
          </a:p>
          <a:p>
            <a:pPr indent="0" lvl="0" marL="0" rtl="0" algn="l">
              <a:spcBef>
                <a:spcPts val="0"/>
              </a:spcBef>
              <a:spcAft>
                <a:spcPts val="0"/>
              </a:spcAft>
              <a:buNone/>
            </a:pPr>
            <a:r>
              <a:t/>
            </a:r>
            <a:endParaRPr b="1">
              <a:solidFill>
                <a:srgbClr val="38761D"/>
              </a:solidFill>
              <a:latin typeface="Courier New"/>
              <a:ea typeface="Courier New"/>
              <a:cs typeface="Courier New"/>
              <a:sym typeface="Courier New"/>
            </a:endParaRPr>
          </a:p>
          <a:p>
            <a:pPr indent="0" lvl="0" marL="0" rtl="0" algn="l">
              <a:spcBef>
                <a:spcPts val="0"/>
              </a:spcBef>
              <a:spcAft>
                <a:spcPts val="0"/>
              </a:spcAft>
              <a:buNone/>
            </a:pPr>
            <a:r>
              <a:t/>
            </a:r>
            <a:endParaRPr b="1">
              <a:solidFill>
                <a:srgbClr val="38761D"/>
              </a:solidFill>
              <a:latin typeface="Courier New"/>
              <a:ea typeface="Courier New"/>
              <a:cs typeface="Courier New"/>
              <a:sym typeface="Courier New"/>
            </a:endParaRPr>
          </a:p>
          <a:p>
            <a:pPr indent="0" lvl="0" marL="0" rtl="0" algn="l">
              <a:spcBef>
                <a:spcPts val="0"/>
              </a:spcBef>
              <a:spcAft>
                <a:spcPts val="0"/>
              </a:spcAft>
              <a:buNone/>
            </a:pPr>
            <a:r>
              <a:rPr b="1" lang="en">
                <a:solidFill>
                  <a:srgbClr val="38761D"/>
                </a:solidFill>
                <a:latin typeface="Courier New"/>
                <a:ea typeface="Courier New"/>
                <a:cs typeface="Courier New"/>
                <a:sym typeface="Courier New"/>
              </a:rPr>
              <a:t>cond_init</a:t>
            </a:r>
            <a:r>
              <a:rPr b="1" lang="en">
                <a:latin typeface="Courier New"/>
                <a:ea typeface="Courier New"/>
                <a:cs typeface="Courier New"/>
                <a:sym typeface="Courier New"/>
              </a:rPr>
              <a:t> (cond_var* cond) {</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Initialize cond’s list </a:t>
            </a:r>
            <a:endParaRPr b="1">
              <a:latin typeface="Courier New"/>
              <a:ea typeface="Courier New"/>
              <a:cs typeface="Courier New"/>
              <a:sym typeface="Courier New"/>
            </a:endParaRPr>
          </a:p>
          <a:p>
            <a:pPr indent="457200" lvl="0" marL="0" rtl="0" algn="l">
              <a:spcBef>
                <a:spcPts val="0"/>
              </a:spcBef>
              <a:spcAft>
                <a:spcPts val="0"/>
              </a:spcAft>
              <a:buNone/>
            </a:pPr>
            <a:r>
              <a:rPr b="1" lang="en">
                <a:latin typeface="Courier New"/>
                <a:ea typeface="Courier New"/>
                <a:cs typeface="Courier New"/>
                <a:sym typeface="Courier New"/>
              </a:rPr>
              <a:t>of waiters;</a:t>
            </a:r>
            <a:endParaRPr b="1">
              <a:solidFill>
                <a:srgbClr val="CC0000"/>
              </a:solidFill>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
                <a:solidFill>
                  <a:srgbClr val="38761D"/>
                </a:solidFill>
                <a:latin typeface="Courier New"/>
                <a:ea typeface="Courier New"/>
                <a:cs typeface="Courier New"/>
                <a:sym typeface="Courier New"/>
              </a:rPr>
              <a:t>cond_wait</a:t>
            </a:r>
            <a:r>
              <a:rPr b="1" lang="en">
                <a:latin typeface="Courier New"/>
                <a:ea typeface="Courier New"/>
                <a:cs typeface="Courier New"/>
                <a:sym typeface="Courier New"/>
              </a:rPr>
              <a:t> (c</a:t>
            </a:r>
            <a:r>
              <a:rPr b="1" lang="en">
                <a:latin typeface="Courier New"/>
                <a:ea typeface="Courier New"/>
                <a:cs typeface="Courier New"/>
                <a:sym typeface="Courier New"/>
              </a:rPr>
              <a:t>ond_var* cond, lock* lock) {</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Create a semaphore for this waiter;</a:t>
            </a:r>
            <a:endParaRPr b="1">
              <a:latin typeface="Courier New"/>
              <a:ea typeface="Courier New"/>
              <a:cs typeface="Courier New"/>
              <a:sym typeface="Courier New"/>
            </a:endParaRPr>
          </a:p>
          <a:p>
            <a:pPr indent="457200" lvl="0" marL="0" rtl="0" algn="l">
              <a:spcBef>
                <a:spcPts val="0"/>
              </a:spcBef>
              <a:spcAft>
                <a:spcPts val="0"/>
              </a:spcAft>
              <a:buNone/>
            </a:pPr>
            <a:r>
              <a:rPr b="1" lang="en">
                <a:solidFill>
                  <a:srgbClr val="CC0000"/>
                </a:solidFill>
                <a:latin typeface="Courier New"/>
                <a:ea typeface="Courier New"/>
                <a:cs typeface="Courier New"/>
                <a:sym typeface="Courier New"/>
              </a:rPr>
              <a:t>sema_init(&amp;waiter_sema, 0);</a:t>
            </a:r>
            <a:endParaRPr b="1">
              <a:solidFill>
                <a:srgbClr val="CC0000"/>
              </a:solidFill>
              <a:latin typeface="Courier New"/>
              <a:ea typeface="Courier New"/>
              <a:cs typeface="Courier New"/>
              <a:sym typeface="Courier New"/>
            </a:endParaRPr>
          </a:p>
          <a:p>
            <a:pPr indent="457200" lvl="0" marL="0" rtl="0" algn="l">
              <a:spcBef>
                <a:spcPts val="0"/>
              </a:spcBef>
              <a:spcAft>
                <a:spcPts val="0"/>
              </a:spcAft>
              <a:buNone/>
            </a:pPr>
            <a:r>
              <a:rPr b="1" lang="en">
                <a:latin typeface="Courier New"/>
                <a:ea typeface="Courier New"/>
                <a:cs typeface="Courier New"/>
                <a:sym typeface="Courier New"/>
              </a:rPr>
              <a:t>Push this waiter’s semaphore </a:t>
            </a:r>
            <a:endParaRPr b="1">
              <a:latin typeface="Courier New"/>
              <a:ea typeface="Courier New"/>
              <a:cs typeface="Courier New"/>
              <a:sym typeface="Courier New"/>
            </a:endParaRPr>
          </a:p>
          <a:p>
            <a:pPr indent="457200" lvl="0" marL="0" rtl="0" algn="l">
              <a:spcBef>
                <a:spcPts val="0"/>
              </a:spcBef>
              <a:spcAft>
                <a:spcPts val="0"/>
              </a:spcAft>
              <a:buNone/>
            </a:pPr>
            <a:r>
              <a:rPr b="1" lang="en">
                <a:latin typeface="Courier New"/>
                <a:ea typeface="Courier New"/>
                <a:cs typeface="Courier New"/>
                <a:sym typeface="Courier New"/>
              </a:rPr>
              <a:t>into the waiters queue;</a:t>
            </a:r>
            <a:endParaRPr b="1">
              <a:latin typeface="Courier New"/>
              <a:ea typeface="Courier New"/>
              <a:cs typeface="Courier New"/>
              <a:sym typeface="Courier New"/>
            </a:endParaRPr>
          </a:p>
          <a:p>
            <a:pPr indent="457200" lvl="0" marL="0" rtl="0" algn="l">
              <a:spcBef>
                <a:spcPts val="0"/>
              </a:spcBef>
              <a:spcAft>
                <a:spcPts val="0"/>
              </a:spcAft>
              <a:buNone/>
            </a:pPr>
            <a:r>
              <a:rPr b="1" lang="en">
                <a:solidFill>
                  <a:srgbClr val="CC0000"/>
                </a:solidFill>
                <a:latin typeface="Courier New"/>
                <a:ea typeface="Courier New"/>
                <a:cs typeface="Courier New"/>
                <a:sym typeface="Courier New"/>
              </a:rPr>
              <a:t>lock_release(lock);</a:t>
            </a:r>
            <a:endParaRPr b="1">
              <a:solidFill>
                <a:srgbClr val="CC0000"/>
              </a:solidFill>
              <a:latin typeface="Courier New"/>
              <a:ea typeface="Courier New"/>
              <a:cs typeface="Courier New"/>
              <a:sym typeface="Courier New"/>
            </a:endParaRPr>
          </a:p>
          <a:p>
            <a:pPr indent="457200" lvl="0" marL="0" rtl="0" algn="l">
              <a:spcBef>
                <a:spcPts val="0"/>
              </a:spcBef>
              <a:spcAft>
                <a:spcPts val="0"/>
              </a:spcAft>
              <a:buNone/>
            </a:pPr>
            <a:r>
              <a:rPr b="1" lang="en">
                <a:solidFill>
                  <a:srgbClr val="CC0000"/>
                </a:solidFill>
                <a:latin typeface="Courier New"/>
                <a:ea typeface="Courier New"/>
                <a:cs typeface="Courier New"/>
                <a:sym typeface="Courier New"/>
              </a:rPr>
              <a:t>sema_down(&amp;waiter_sema);</a:t>
            </a:r>
            <a:endParaRPr b="1">
              <a:solidFill>
                <a:srgbClr val="CC0000"/>
              </a:solidFill>
              <a:latin typeface="Courier New"/>
              <a:ea typeface="Courier New"/>
              <a:cs typeface="Courier New"/>
              <a:sym typeface="Courier New"/>
            </a:endParaRPr>
          </a:p>
          <a:p>
            <a:pPr indent="457200" lvl="0" marL="0" rtl="0" algn="l">
              <a:spcBef>
                <a:spcPts val="0"/>
              </a:spcBef>
              <a:spcAft>
                <a:spcPts val="0"/>
              </a:spcAft>
              <a:buNone/>
            </a:pPr>
            <a:r>
              <a:rPr b="1" lang="en">
                <a:solidFill>
                  <a:srgbClr val="CC0000"/>
                </a:solidFill>
                <a:latin typeface="Courier New"/>
                <a:ea typeface="Courier New"/>
                <a:cs typeface="Courier New"/>
                <a:sym typeface="Courier New"/>
              </a:rPr>
              <a:t>lock_acquire(lock);</a:t>
            </a:r>
            <a:endParaRPr b="1">
              <a:solidFill>
                <a:srgbClr val="CC0000"/>
              </a:solidFill>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a:t>
            </a:r>
            <a:endParaRPr b="1">
              <a:latin typeface="Courier New"/>
              <a:ea typeface="Courier New"/>
              <a:cs typeface="Courier New"/>
              <a:sym typeface="Courier New"/>
            </a:endParaRPr>
          </a:p>
        </p:txBody>
      </p:sp>
      <p:sp>
        <p:nvSpPr>
          <p:cNvPr id="516" name="Google Shape;516;p69"/>
          <p:cNvSpPr txBox="1"/>
          <p:nvPr/>
        </p:nvSpPr>
        <p:spPr>
          <a:xfrm>
            <a:off x="5539150" y="4572000"/>
            <a:ext cx="3291000" cy="16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517" name="Google Shape;517;p69"/>
          <p:cNvSpPr txBox="1"/>
          <p:nvPr/>
        </p:nvSpPr>
        <p:spPr>
          <a:xfrm>
            <a:off x="5049275" y="4144950"/>
            <a:ext cx="3730500" cy="23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Must have acquired the lock before you perform </a:t>
            </a:r>
            <a:r>
              <a:rPr lang="en" sz="2000">
                <a:solidFill>
                  <a:srgbClr val="38761D"/>
                </a:solidFill>
                <a:latin typeface="Roboto Mono"/>
                <a:ea typeface="Roboto Mono"/>
                <a:cs typeface="Roboto Mono"/>
                <a:sym typeface="Roboto Mono"/>
              </a:rPr>
              <a:t>cond_wait()</a:t>
            </a:r>
            <a:r>
              <a:rPr lang="en" sz="2000"/>
              <a:t>! Notice that we release the lock first in order to allow other threads to finish and then reacquire when we’ve woken up.</a:t>
            </a:r>
            <a:endParaRPr sz="20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70"/>
          <p:cNvSpPr txBox="1"/>
          <p:nvPr>
            <p:ph type="title"/>
          </p:nvPr>
        </p:nvSpPr>
        <p:spPr>
          <a:xfrm>
            <a:off x="1092750" y="625050"/>
            <a:ext cx="7385400" cy="731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Cond Signaling / Broadcasting To Waiters</a:t>
            </a:r>
            <a:endParaRPr/>
          </a:p>
        </p:txBody>
      </p:sp>
      <p:sp>
        <p:nvSpPr>
          <p:cNvPr id="523" name="Google Shape;523;p70"/>
          <p:cNvSpPr txBox="1"/>
          <p:nvPr>
            <p:ph idx="1" type="body"/>
          </p:nvPr>
        </p:nvSpPr>
        <p:spPr>
          <a:xfrm>
            <a:off x="404675" y="1632775"/>
            <a:ext cx="4682400" cy="3717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400">
                <a:solidFill>
                  <a:srgbClr val="38761D"/>
                </a:solidFill>
                <a:latin typeface="Courier New"/>
                <a:ea typeface="Courier New"/>
                <a:cs typeface="Courier New"/>
                <a:sym typeface="Courier New"/>
              </a:rPr>
              <a:t>cond_signal</a:t>
            </a:r>
            <a:r>
              <a:rPr b="1" lang="en" sz="1400">
                <a:solidFill>
                  <a:srgbClr val="000000"/>
                </a:solidFill>
                <a:latin typeface="Courier New"/>
                <a:ea typeface="Courier New"/>
                <a:cs typeface="Courier New"/>
                <a:sym typeface="Courier New"/>
              </a:rPr>
              <a:t> (cond_var* cond) {</a:t>
            </a:r>
            <a:endParaRPr b="1"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000000"/>
                </a:solidFill>
                <a:latin typeface="Courier New"/>
                <a:ea typeface="Courier New"/>
                <a:cs typeface="Courier New"/>
                <a:sym typeface="Courier New"/>
              </a:rPr>
              <a:t>	if (waiters queue is not empty) {</a:t>
            </a:r>
            <a:endParaRPr b="1"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000000"/>
                </a:solidFill>
                <a:latin typeface="Courier New"/>
                <a:ea typeface="Courier New"/>
                <a:cs typeface="Courier New"/>
                <a:sym typeface="Courier New"/>
              </a:rPr>
              <a:t>		Pop a waiter off and execute </a:t>
            </a:r>
            <a:endParaRPr b="1" sz="1400">
              <a:solidFill>
                <a:srgbClr val="000000"/>
              </a:solidFill>
              <a:latin typeface="Courier New"/>
              <a:ea typeface="Courier New"/>
              <a:cs typeface="Courier New"/>
              <a:sym typeface="Courier New"/>
            </a:endParaRPr>
          </a:p>
          <a:p>
            <a:pPr indent="457200" lvl="0" marL="457200" rtl="0" algn="l">
              <a:lnSpc>
                <a:spcPct val="100000"/>
              </a:lnSpc>
              <a:spcBef>
                <a:spcPts val="0"/>
              </a:spcBef>
              <a:spcAft>
                <a:spcPts val="0"/>
              </a:spcAft>
              <a:buNone/>
            </a:pPr>
            <a:r>
              <a:rPr b="1" lang="en" sz="1400">
                <a:solidFill>
                  <a:srgbClr val="CC0000"/>
                </a:solidFill>
                <a:latin typeface="Courier New"/>
                <a:ea typeface="Courier New"/>
                <a:cs typeface="Courier New"/>
                <a:sym typeface="Courier New"/>
              </a:rPr>
              <a:t>sema_up() </a:t>
            </a:r>
            <a:r>
              <a:rPr b="1" lang="en" sz="1400">
                <a:solidFill>
                  <a:srgbClr val="000000"/>
                </a:solidFill>
                <a:latin typeface="Courier New"/>
                <a:ea typeface="Courier New"/>
                <a:cs typeface="Courier New"/>
                <a:sym typeface="Courier New"/>
              </a:rPr>
              <a:t>on their semaphore;</a:t>
            </a:r>
            <a:endParaRPr b="1" sz="1400">
              <a:solidFill>
                <a:srgbClr val="000000"/>
              </a:solidFill>
              <a:latin typeface="Courier New"/>
              <a:ea typeface="Courier New"/>
              <a:cs typeface="Courier New"/>
              <a:sym typeface="Courier New"/>
            </a:endParaRPr>
          </a:p>
          <a:p>
            <a:pPr indent="457200" lvl="0" marL="0" rtl="0" algn="l">
              <a:lnSpc>
                <a:spcPct val="100000"/>
              </a:lnSpc>
              <a:spcBef>
                <a:spcPts val="0"/>
              </a:spcBef>
              <a:spcAft>
                <a:spcPts val="0"/>
              </a:spcAft>
              <a:buNone/>
            </a:pPr>
            <a:r>
              <a:rPr b="1" lang="en" sz="1400">
                <a:solidFill>
                  <a:srgbClr val="000000"/>
                </a:solidFill>
                <a:latin typeface="Courier New"/>
                <a:ea typeface="Courier New"/>
                <a:cs typeface="Courier New"/>
                <a:sym typeface="Courier New"/>
              </a:rPr>
              <a:t>}</a:t>
            </a:r>
            <a:endParaRPr b="1" sz="1400">
              <a:solidFill>
                <a:srgbClr val="CC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000000"/>
                </a:solidFill>
                <a:latin typeface="Courier New"/>
                <a:ea typeface="Courier New"/>
                <a:cs typeface="Courier New"/>
                <a:sym typeface="Courier New"/>
              </a:rPr>
              <a:t>}</a:t>
            </a:r>
            <a:endParaRPr b="1"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38761D"/>
                </a:solidFill>
                <a:latin typeface="Courier New"/>
                <a:ea typeface="Courier New"/>
                <a:cs typeface="Courier New"/>
                <a:sym typeface="Courier New"/>
              </a:rPr>
              <a:t>cond_broadcast</a:t>
            </a:r>
            <a:r>
              <a:rPr b="1" lang="en" sz="1400">
                <a:solidFill>
                  <a:srgbClr val="000000"/>
                </a:solidFill>
                <a:latin typeface="Courier New"/>
                <a:ea typeface="Courier New"/>
                <a:cs typeface="Courier New"/>
                <a:sym typeface="Courier New"/>
              </a:rPr>
              <a:t> (cond_var* cond) {</a:t>
            </a:r>
            <a:endParaRPr b="1"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000000"/>
                </a:solidFill>
                <a:latin typeface="Courier New"/>
                <a:ea typeface="Courier New"/>
                <a:cs typeface="Courier New"/>
                <a:sym typeface="Courier New"/>
              </a:rPr>
              <a:t>	while (waiters queue is not empty) {</a:t>
            </a:r>
            <a:endParaRPr b="1"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000000"/>
                </a:solidFill>
                <a:latin typeface="Courier New"/>
                <a:ea typeface="Courier New"/>
                <a:cs typeface="Courier New"/>
                <a:sym typeface="Courier New"/>
              </a:rPr>
              <a:t>		Pop a waiter off and execute </a:t>
            </a:r>
            <a:endParaRPr b="1" sz="1400">
              <a:solidFill>
                <a:srgbClr val="000000"/>
              </a:solidFill>
              <a:latin typeface="Courier New"/>
              <a:ea typeface="Courier New"/>
              <a:cs typeface="Courier New"/>
              <a:sym typeface="Courier New"/>
            </a:endParaRPr>
          </a:p>
          <a:p>
            <a:pPr indent="457200" lvl="0" marL="457200" rtl="0" algn="l">
              <a:lnSpc>
                <a:spcPct val="100000"/>
              </a:lnSpc>
              <a:spcBef>
                <a:spcPts val="0"/>
              </a:spcBef>
              <a:spcAft>
                <a:spcPts val="0"/>
              </a:spcAft>
              <a:buNone/>
            </a:pPr>
            <a:r>
              <a:rPr b="1" lang="en" sz="1400">
                <a:solidFill>
                  <a:srgbClr val="CC0000"/>
                </a:solidFill>
                <a:latin typeface="Courier New"/>
                <a:ea typeface="Courier New"/>
                <a:cs typeface="Courier New"/>
                <a:sym typeface="Courier New"/>
              </a:rPr>
              <a:t>sema_up() </a:t>
            </a:r>
            <a:r>
              <a:rPr b="1" lang="en" sz="1400">
                <a:solidFill>
                  <a:srgbClr val="000000"/>
                </a:solidFill>
                <a:latin typeface="Courier New"/>
                <a:ea typeface="Courier New"/>
                <a:cs typeface="Courier New"/>
                <a:sym typeface="Courier New"/>
              </a:rPr>
              <a:t>on their semaphore;</a:t>
            </a:r>
            <a:endParaRPr b="1" sz="1400">
              <a:solidFill>
                <a:srgbClr val="000000"/>
              </a:solidFill>
              <a:latin typeface="Courier New"/>
              <a:ea typeface="Courier New"/>
              <a:cs typeface="Courier New"/>
              <a:sym typeface="Courier New"/>
            </a:endParaRPr>
          </a:p>
          <a:p>
            <a:pPr indent="457200" lvl="0" marL="0" rtl="0" algn="l">
              <a:lnSpc>
                <a:spcPct val="100000"/>
              </a:lnSpc>
              <a:spcBef>
                <a:spcPts val="0"/>
              </a:spcBef>
              <a:spcAft>
                <a:spcPts val="0"/>
              </a:spcAft>
              <a:buNone/>
            </a:pPr>
            <a:r>
              <a:rPr b="1" lang="en" sz="1400">
                <a:solidFill>
                  <a:srgbClr val="000000"/>
                </a:solidFill>
                <a:latin typeface="Courier New"/>
                <a:ea typeface="Courier New"/>
                <a:cs typeface="Courier New"/>
                <a:sym typeface="Courier New"/>
              </a:rPr>
              <a:t>}</a:t>
            </a:r>
            <a:endParaRPr b="1" sz="1400">
              <a:solidFill>
                <a:srgbClr val="CC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000000"/>
                </a:solidFill>
                <a:latin typeface="Courier New"/>
                <a:ea typeface="Courier New"/>
                <a:cs typeface="Courier New"/>
                <a:sym typeface="Courier New"/>
              </a:rPr>
              <a:t>}</a:t>
            </a:r>
            <a:endParaRPr b="1" sz="1400">
              <a:solidFill>
                <a:srgbClr val="000000"/>
              </a:solidFill>
              <a:latin typeface="Courier New"/>
              <a:ea typeface="Courier New"/>
              <a:cs typeface="Courier New"/>
              <a:sym typeface="Courier New"/>
            </a:endParaRPr>
          </a:p>
        </p:txBody>
      </p:sp>
      <p:sp>
        <p:nvSpPr>
          <p:cNvPr id="524" name="Google Shape;524;p70"/>
          <p:cNvSpPr txBox="1"/>
          <p:nvPr/>
        </p:nvSpPr>
        <p:spPr>
          <a:xfrm>
            <a:off x="5087075" y="2059825"/>
            <a:ext cx="3893700" cy="28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38761D"/>
                </a:solidFill>
                <a:latin typeface="Roboto Mono"/>
                <a:ea typeface="Roboto Mono"/>
                <a:cs typeface="Roboto Mono"/>
                <a:sym typeface="Roboto Mono"/>
              </a:rPr>
              <a:t>cond_signal()</a:t>
            </a:r>
            <a:r>
              <a:rPr lang="en" sz="2000">
                <a:solidFill>
                  <a:schemeClr val="lt1"/>
                </a:solidFill>
              </a:rPr>
              <a:t> </a:t>
            </a:r>
            <a:r>
              <a:rPr lang="en" sz="2000"/>
              <a:t>will wake up only 1 waiting thread whereas </a:t>
            </a:r>
            <a:r>
              <a:rPr lang="en" sz="2000">
                <a:solidFill>
                  <a:srgbClr val="38761D"/>
                </a:solidFill>
                <a:latin typeface="Roboto Mono"/>
                <a:ea typeface="Roboto Mono"/>
                <a:cs typeface="Roboto Mono"/>
                <a:sym typeface="Roboto Mono"/>
              </a:rPr>
              <a:t>cond_broadcast()</a:t>
            </a:r>
            <a:r>
              <a:rPr lang="en" sz="2000">
                <a:solidFill>
                  <a:schemeClr val="lt1"/>
                </a:solidFill>
              </a:rPr>
              <a:t> </a:t>
            </a:r>
            <a:r>
              <a:rPr lang="en" sz="2000"/>
              <a:t>will wake up all waiting threads!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solidFill>
                  <a:srgbClr val="38761D"/>
                </a:solidFill>
                <a:latin typeface="Roboto Mono"/>
                <a:ea typeface="Roboto Mono"/>
                <a:cs typeface="Roboto Mono"/>
                <a:sym typeface="Roboto Mono"/>
              </a:rPr>
              <a:t>cond_broadcast()</a:t>
            </a:r>
            <a:r>
              <a:rPr lang="en" sz="2000">
                <a:solidFill>
                  <a:schemeClr val="lt1"/>
                </a:solidFill>
              </a:rPr>
              <a:t> </a:t>
            </a:r>
            <a:r>
              <a:rPr lang="en" sz="2000"/>
              <a:t>can </a:t>
            </a:r>
            <a:r>
              <a:rPr lang="en" sz="2000"/>
              <a:t>therefore</a:t>
            </a:r>
            <a:r>
              <a:rPr lang="en" sz="2000"/>
              <a:t> be made up of several calls to </a:t>
            </a:r>
            <a:r>
              <a:rPr lang="en" sz="2000">
                <a:solidFill>
                  <a:srgbClr val="38761D"/>
                </a:solidFill>
                <a:latin typeface="Roboto Mono"/>
                <a:ea typeface="Roboto Mono"/>
                <a:cs typeface="Roboto Mono"/>
                <a:sym typeface="Roboto Mono"/>
              </a:rPr>
              <a:t>cond_signal()</a:t>
            </a:r>
            <a:r>
              <a:rPr lang="en" sz="2000">
                <a:solidFill>
                  <a:schemeClr val="lt1"/>
                </a:solidFill>
              </a:rPr>
              <a:t>.</a:t>
            </a:r>
            <a:endParaRPr sz="2000">
              <a:solidFill>
                <a:schemeClr val="lt1"/>
              </a:solidFill>
            </a:endParaRPr>
          </a:p>
        </p:txBody>
      </p:sp>
      <p:sp>
        <p:nvSpPr>
          <p:cNvPr id="525" name="Google Shape;525;p70"/>
          <p:cNvSpPr txBox="1"/>
          <p:nvPr/>
        </p:nvSpPr>
        <p:spPr>
          <a:xfrm>
            <a:off x="879225" y="5350675"/>
            <a:ext cx="7674300" cy="11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990000"/>
                </a:solidFill>
              </a:rPr>
              <a:t>Must acquire the lock before these operations and release afterwards appropriately in order ensure safe access to the shared data as threads get scheduled!</a:t>
            </a:r>
            <a:endParaRPr sz="2000">
              <a:solidFill>
                <a:srgbClr val="99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71"/>
          <p:cNvSpPr txBox="1"/>
          <p:nvPr>
            <p:ph type="title"/>
          </p:nvPr>
        </p:nvSpPr>
        <p:spPr>
          <a:xfrm>
            <a:off x="2263650" y="549700"/>
            <a:ext cx="4757700" cy="69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Mesa vs Hoare Semantics</a:t>
            </a:r>
            <a:endParaRPr/>
          </a:p>
        </p:txBody>
      </p:sp>
      <p:sp>
        <p:nvSpPr>
          <p:cNvPr id="531" name="Google Shape;531;p71"/>
          <p:cNvSpPr txBox="1"/>
          <p:nvPr>
            <p:ph idx="1" type="body"/>
          </p:nvPr>
        </p:nvSpPr>
        <p:spPr>
          <a:xfrm>
            <a:off x="429775" y="1243600"/>
            <a:ext cx="8437800" cy="5212500"/>
          </a:xfrm>
          <a:prstGeom prst="rect">
            <a:avLst/>
          </a:prstGeom>
        </p:spPr>
        <p:txBody>
          <a:bodyPr anchorCtr="0" anchor="t" bIns="91425" lIns="91425" spcFirstLastPara="1" rIns="91425" wrap="square" tIns="91425">
            <a:normAutofit lnSpcReduction="10000"/>
          </a:bodyPr>
          <a:lstStyle/>
          <a:p>
            <a:pPr indent="-355600" lvl="0" marL="457200" rtl="0" algn="l">
              <a:spcBef>
                <a:spcPts val="0"/>
              </a:spcBef>
              <a:spcAft>
                <a:spcPts val="0"/>
              </a:spcAft>
              <a:buClr>
                <a:srgbClr val="000000"/>
              </a:buClr>
              <a:buSzPts val="2000"/>
              <a:buChar char="●"/>
            </a:pPr>
            <a:r>
              <a:rPr lang="en" sz="2000">
                <a:solidFill>
                  <a:srgbClr val="000000"/>
                </a:solidFill>
              </a:rPr>
              <a:t>How can we actually use conditional </a:t>
            </a:r>
            <a:r>
              <a:rPr lang="en" sz="2000">
                <a:solidFill>
                  <a:srgbClr val="000000"/>
                </a:solidFill>
              </a:rPr>
              <a:t>variables in practice?</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How do we know when to sleep or signal and how should we check our required conditions?</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Mesa and Hoare semantics offer two ways to implement a monitor</a:t>
            </a:r>
            <a:endParaRPr sz="2000">
              <a:solidFill>
                <a:srgbClr val="000000"/>
              </a:solidFill>
            </a:endParaRPr>
          </a:p>
          <a:p>
            <a:pPr indent="0" lvl="0" marL="0" rtl="0" algn="l">
              <a:spcBef>
                <a:spcPts val="1200"/>
              </a:spcBef>
              <a:spcAft>
                <a:spcPts val="0"/>
              </a:spcAft>
              <a:buNone/>
            </a:pPr>
            <a:r>
              <a:rPr lang="en" sz="2000">
                <a:solidFill>
                  <a:srgbClr val="000000"/>
                </a:solidFill>
              </a:rPr>
              <a:t>Let’s assume our example from lecture and discussion:</a:t>
            </a:r>
            <a:endParaRPr sz="2000">
              <a:solidFill>
                <a:srgbClr val="000000"/>
              </a:solidFill>
            </a:endParaRPr>
          </a:p>
          <a:p>
            <a:pPr indent="0" lvl="0" marL="0" rtl="0" algn="l">
              <a:spcBef>
                <a:spcPts val="1200"/>
              </a:spcBef>
              <a:spcAft>
                <a:spcPts val="0"/>
              </a:spcAft>
              <a:buNone/>
            </a:pPr>
            <a:r>
              <a:rPr lang="en" sz="2000">
                <a:solidFill>
                  <a:srgbClr val="000000"/>
                </a:solidFill>
              </a:rPr>
              <a:t>Consider an infinite synchronized buffer problem of vending machines where there’s a producer and consumer. “Infinite” refers to the fact that the machine has no limit on how much coke it can hold.</a:t>
            </a:r>
            <a:endParaRPr sz="2000">
              <a:solidFill>
                <a:srgbClr val="000000"/>
              </a:solidFill>
            </a:endParaRPr>
          </a:p>
          <a:p>
            <a:pPr indent="0" lvl="0" marL="0" rtl="0" algn="l">
              <a:spcBef>
                <a:spcPts val="1200"/>
              </a:spcBef>
              <a:spcAft>
                <a:spcPts val="0"/>
              </a:spcAft>
              <a:buNone/>
            </a:pPr>
            <a:r>
              <a:rPr lang="en" sz="2000">
                <a:solidFill>
                  <a:srgbClr val="741B47"/>
                </a:solidFill>
                <a:latin typeface="Roboto Mono"/>
                <a:ea typeface="Roboto Mono"/>
                <a:cs typeface="Roboto Mono"/>
                <a:sym typeface="Roboto Mono"/>
              </a:rPr>
              <a:t>struct lock buffer_lock; </a:t>
            </a:r>
            <a:endParaRPr sz="2000">
              <a:solidFill>
                <a:srgbClr val="741B47"/>
              </a:solidFill>
              <a:latin typeface="Roboto Mono"/>
              <a:ea typeface="Roboto Mono"/>
              <a:cs typeface="Roboto Mono"/>
              <a:sym typeface="Roboto Mono"/>
            </a:endParaRPr>
          </a:p>
          <a:p>
            <a:pPr indent="0" lvl="0" marL="0" rtl="0" algn="l">
              <a:spcBef>
                <a:spcPts val="1200"/>
              </a:spcBef>
              <a:spcAft>
                <a:spcPts val="0"/>
              </a:spcAft>
              <a:buNone/>
            </a:pPr>
            <a:r>
              <a:rPr lang="en" sz="2000">
                <a:solidFill>
                  <a:srgbClr val="741B47"/>
                </a:solidFill>
                <a:latin typeface="Roboto Mono"/>
                <a:ea typeface="Roboto Mono"/>
                <a:cs typeface="Roboto Mono"/>
                <a:sym typeface="Roboto Mono"/>
              </a:rPr>
              <a:t>struct cond_var buffer_cond; </a:t>
            </a:r>
            <a:endParaRPr sz="2000">
              <a:solidFill>
                <a:srgbClr val="741B47"/>
              </a:solidFill>
              <a:latin typeface="Roboto Mono"/>
              <a:ea typeface="Roboto Mono"/>
              <a:cs typeface="Roboto Mono"/>
              <a:sym typeface="Roboto Mono"/>
            </a:endParaRPr>
          </a:p>
          <a:p>
            <a:pPr indent="0" lvl="0" marL="0" rtl="0" algn="l">
              <a:spcBef>
                <a:spcPts val="1200"/>
              </a:spcBef>
              <a:spcAft>
                <a:spcPts val="0"/>
              </a:spcAft>
              <a:buNone/>
            </a:pPr>
            <a:r>
              <a:rPr lang="en" sz="2000">
                <a:solidFill>
                  <a:srgbClr val="741B47"/>
                </a:solidFill>
                <a:latin typeface="Roboto Mono"/>
                <a:ea typeface="Roboto Mono"/>
                <a:cs typeface="Roboto Mono"/>
                <a:sym typeface="Roboto Mono"/>
              </a:rPr>
              <a:t>struct list coke_machine; </a:t>
            </a:r>
            <a:endParaRPr sz="2000">
              <a:solidFill>
                <a:srgbClr val="741B47"/>
              </a:solidFill>
              <a:latin typeface="Roboto Mono"/>
              <a:ea typeface="Roboto Mono"/>
              <a:cs typeface="Roboto Mono"/>
              <a:sym typeface="Roboto Mono"/>
            </a:endParaRPr>
          </a:p>
          <a:p>
            <a:pPr indent="0" lvl="0" marL="0" rtl="0" algn="l">
              <a:spcBef>
                <a:spcPts val="1200"/>
              </a:spcBef>
              <a:spcAft>
                <a:spcPts val="1200"/>
              </a:spcAft>
              <a:buNone/>
            </a:pPr>
            <a:r>
              <a:rPr lang="en" sz="2000">
                <a:solidFill>
                  <a:srgbClr val="38761D"/>
                </a:solidFill>
                <a:latin typeface="Roboto Mono"/>
                <a:ea typeface="Roboto Mono"/>
                <a:cs typeface="Roboto Mono"/>
                <a:sym typeface="Roboto Mono"/>
              </a:rPr>
              <a:t>// Assume we initialized all of these structures</a:t>
            </a:r>
            <a:endParaRPr sz="2000">
              <a:solidFill>
                <a:srgbClr val="38761D"/>
              </a:solidFill>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2102500" y="485800"/>
            <a:ext cx="5076300" cy="67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latin typeface="Arial"/>
                <a:ea typeface="Arial"/>
                <a:cs typeface="Arial"/>
                <a:sym typeface="Arial"/>
              </a:rPr>
              <a:t>Dual Mode Operation</a:t>
            </a:r>
            <a:endParaRPr sz="4000">
              <a:latin typeface="Arial"/>
              <a:ea typeface="Arial"/>
              <a:cs typeface="Arial"/>
              <a:sym typeface="Arial"/>
            </a:endParaRPr>
          </a:p>
        </p:txBody>
      </p:sp>
      <p:sp>
        <p:nvSpPr>
          <p:cNvPr id="165" name="Google Shape;165;p18"/>
          <p:cNvSpPr txBox="1"/>
          <p:nvPr>
            <p:ph idx="1" type="body"/>
          </p:nvPr>
        </p:nvSpPr>
        <p:spPr>
          <a:xfrm>
            <a:off x="378000" y="2534000"/>
            <a:ext cx="3686100" cy="3722400"/>
          </a:xfrm>
          <a:prstGeom prst="rect">
            <a:avLst/>
          </a:prstGeom>
        </p:spPr>
        <p:txBody>
          <a:bodyPr anchorCtr="0" anchor="t" bIns="91425" lIns="91425" spcFirstLastPara="1" rIns="91425" wrap="square" tIns="91425">
            <a:noAutofit/>
          </a:bodyPr>
          <a:lstStyle/>
          <a:p>
            <a:pPr indent="-355600" lvl="0" marL="457200" rtl="0" algn="l">
              <a:lnSpc>
                <a:spcPct val="200000"/>
              </a:lnSpc>
              <a:spcBef>
                <a:spcPts val="440"/>
              </a:spcBef>
              <a:spcAft>
                <a:spcPts val="0"/>
              </a:spcAft>
              <a:buClr>
                <a:srgbClr val="000000"/>
              </a:buClr>
              <a:buSzPts val="2000"/>
              <a:buFont typeface="Arial"/>
              <a:buChar char="●"/>
            </a:pPr>
            <a:r>
              <a:rPr lang="en" sz="2000">
                <a:solidFill>
                  <a:srgbClr val="000000"/>
                </a:solidFill>
                <a:latin typeface="Arial"/>
                <a:ea typeface="Arial"/>
                <a:cs typeface="Arial"/>
                <a:sym typeface="Arial"/>
              </a:rPr>
              <a:t>Process Management</a:t>
            </a:r>
            <a:endParaRPr sz="2000">
              <a:solidFill>
                <a:srgbClr val="000000"/>
              </a:solidFill>
              <a:latin typeface="Arial"/>
              <a:ea typeface="Arial"/>
              <a:cs typeface="Arial"/>
              <a:sym typeface="Arial"/>
            </a:endParaRPr>
          </a:p>
          <a:p>
            <a:pPr indent="-355600" lvl="0" marL="457200" rtl="0" algn="l">
              <a:lnSpc>
                <a:spcPct val="20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File System Management</a:t>
            </a:r>
            <a:endParaRPr sz="2000">
              <a:solidFill>
                <a:srgbClr val="000000"/>
              </a:solidFill>
              <a:latin typeface="Arial"/>
              <a:ea typeface="Arial"/>
              <a:cs typeface="Arial"/>
              <a:sym typeface="Arial"/>
            </a:endParaRPr>
          </a:p>
          <a:p>
            <a:pPr indent="-355600" lvl="0" marL="457200" rtl="0" algn="l">
              <a:lnSpc>
                <a:spcPct val="20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Memory Management</a:t>
            </a:r>
            <a:endParaRPr sz="2000">
              <a:solidFill>
                <a:srgbClr val="000000"/>
              </a:solidFill>
              <a:latin typeface="Arial"/>
              <a:ea typeface="Arial"/>
              <a:cs typeface="Arial"/>
              <a:sym typeface="Arial"/>
            </a:endParaRPr>
          </a:p>
          <a:p>
            <a:pPr indent="-355600" lvl="0" marL="457200" rtl="0" algn="l">
              <a:lnSpc>
                <a:spcPct val="20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Device Management</a:t>
            </a:r>
            <a:endParaRPr sz="2000">
              <a:solidFill>
                <a:srgbClr val="000000"/>
              </a:solidFill>
              <a:latin typeface="Arial"/>
              <a:ea typeface="Arial"/>
              <a:cs typeface="Arial"/>
              <a:sym typeface="Arial"/>
            </a:endParaRPr>
          </a:p>
          <a:p>
            <a:pPr indent="-355600" lvl="0" marL="457200" rtl="0" algn="l">
              <a:lnSpc>
                <a:spcPct val="20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System Calls</a:t>
            </a:r>
            <a:endParaRPr sz="2000">
              <a:solidFill>
                <a:srgbClr val="000000"/>
              </a:solidFill>
              <a:latin typeface="Arial"/>
              <a:ea typeface="Arial"/>
              <a:cs typeface="Arial"/>
              <a:sym typeface="Arial"/>
            </a:endParaRPr>
          </a:p>
          <a:p>
            <a:pPr indent="-355600" lvl="0" marL="457200" rtl="0" algn="l">
              <a:lnSpc>
                <a:spcPct val="20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Security and Protection</a:t>
            </a:r>
            <a:endParaRPr sz="2000">
              <a:latin typeface="Arial"/>
              <a:ea typeface="Arial"/>
              <a:cs typeface="Arial"/>
              <a:sym typeface="Arial"/>
            </a:endParaRPr>
          </a:p>
        </p:txBody>
      </p:sp>
      <p:sp>
        <p:nvSpPr>
          <p:cNvPr id="166" name="Google Shape;166;p18"/>
          <p:cNvSpPr txBox="1"/>
          <p:nvPr>
            <p:ph idx="2" type="body"/>
          </p:nvPr>
        </p:nvSpPr>
        <p:spPr>
          <a:xfrm>
            <a:off x="5293750" y="2627550"/>
            <a:ext cx="3686100" cy="3321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User-level applications</a:t>
            </a:r>
            <a:endParaRPr sz="2000">
              <a:solidFill>
                <a:srgbClr val="000000"/>
              </a:solidFill>
              <a:latin typeface="Arial"/>
              <a:ea typeface="Arial"/>
              <a:cs typeface="Arial"/>
              <a:sym typeface="Arial"/>
            </a:endParaRPr>
          </a:p>
          <a:p>
            <a:pPr indent="0" lvl="0" marL="457200" rtl="0" algn="l">
              <a:lnSpc>
                <a:spcPct val="150000"/>
              </a:lnSpc>
              <a:spcBef>
                <a:spcPts val="0"/>
              </a:spcBef>
              <a:spcAft>
                <a:spcPts val="0"/>
              </a:spcAft>
              <a:buNone/>
            </a:pPr>
            <a:r>
              <a:t/>
            </a:r>
            <a:endParaRPr sz="2000">
              <a:solidFill>
                <a:srgbClr val="000000"/>
              </a:solidFill>
              <a:latin typeface="Arial"/>
              <a:ea typeface="Arial"/>
              <a:cs typeface="Arial"/>
              <a:sym typeface="Arial"/>
            </a:endParaRPr>
          </a:p>
          <a:p>
            <a:pPr indent="-355600" lvl="0" marL="457200" rtl="0" algn="l">
              <a:lnSpc>
                <a:spcPct val="15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Standard user-level code within restricted virtual address spaces</a:t>
            </a:r>
            <a:endParaRPr sz="2000">
              <a:solidFill>
                <a:srgbClr val="000000"/>
              </a:solidFill>
              <a:latin typeface="Arial"/>
              <a:ea typeface="Arial"/>
              <a:cs typeface="Arial"/>
              <a:sym typeface="Arial"/>
            </a:endParaRPr>
          </a:p>
          <a:p>
            <a:pPr indent="0" lvl="0" marL="457200" rtl="0" algn="l">
              <a:lnSpc>
                <a:spcPct val="150000"/>
              </a:lnSpc>
              <a:spcBef>
                <a:spcPts val="0"/>
              </a:spcBef>
              <a:spcAft>
                <a:spcPts val="0"/>
              </a:spcAft>
              <a:buNone/>
            </a:pPr>
            <a:r>
              <a:t/>
            </a:r>
            <a:endParaRPr sz="2000">
              <a:solidFill>
                <a:srgbClr val="000000"/>
              </a:solidFill>
              <a:latin typeface="Arial"/>
              <a:ea typeface="Arial"/>
              <a:cs typeface="Arial"/>
              <a:sym typeface="Arial"/>
            </a:endParaRPr>
          </a:p>
          <a:p>
            <a:pPr indent="-355600" lvl="0" marL="457200" rtl="0" algn="l">
              <a:lnSpc>
                <a:spcPct val="15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Most shell commands</a:t>
            </a:r>
            <a:endParaRPr sz="2000">
              <a:solidFill>
                <a:srgbClr val="000000"/>
              </a:solidFill>
              <a:latin typeface="Arial"/>
              <a:ea typeface="Arial"/>
              <a:cs typeface="Arial"/>
              <a:sym typeface="Arial"/>
            </a:endParaRPr>
          </a:p>
        </p:txBody>
      </p:sp>
      <p:sp>
        <p:nvSpPr>
          <p:cNvPr id="167" name="Google Shape;167;p18"/>
          <p:cNvSpPr txBox="1"/>
          <p:nvPr/>
        </p:nvSpPr>
        <p:spPr>
          <a:xfrm>
            <a:off x="347575" y="1764650"/>
            <a:ext cx="1657800" cy="6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lt1"/>
                </a:solidFill>
              </a:rPr>
              <a:t>Kernel</a:t>
            </a:r>
            <a:endParaRPr b="1" sz="3000">
              <a:solidFill>
                <a:schemeClr val="lt1"/>
              </a:solidFill>
            </a:endParaRPr>
          </a:p>
          <a:p>
            <a:pPr indent="0" lvl="0" marL="0" rtl="0" algn="l">
              <a:spcBef>
                <a:spcPts val="0"/>
              </a:spcBef>
              <a:spcAft>
                <a:spcPts val="0"/>
              </a:spcAft>
              <a:buNone/>
            </a:pPr>
            <a:r>
              <a:t/>
            </a:r>
            <a:endParaRPr sz="3000">
              <a:solidFill>
                <a:schemeClr val="lt1"/>
              </a:solidFill>
            </a:endParaRPr>
          </a:p>
        </p:txBody>
      </p:sp>
      <p:sp>
        <p:nvSpPr>
          <p:cNvPr id="168" name="Google Shape;168;p18"/>
          <p:cNvSpPr txBox="1"/>
          <p:nvPr/>
        </p:nvSpPr>
        <p:spPr>
          <a:xfrm>
            <a:off x="5293750" y="1764650"/>
            <a:ext cx="1417200" cy="6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lt1"/>
                </a:solidFill>
              </a:rPr>
              <a:t>User</a:t>
            </a:r>
            <a:endParaRPr b="1" sz="3000">
              <a:solidFill>
                <a:schemeClr val="lt1"/>
              </a:solidFill>
            </a:endParaRPr>
          </a:p>
        </p:txBody>
      </p:sp>
      <p:cxnSp>
        <p:nvCxnSpPr>
          <p:cNvPr id="169" name="Google Shape;169;p18"/>
          <p:cNvCxnSpPr/>
          <p:nvPr/>
        </p:nvCxnSpPr>
        <p:spPr>
          <a:xfrm>
            <a:off x="4545300" y="1524000"/>
            <a:ext cx="53400" cy="4973100"/>
          </a:xfrm>
          <a:prstGeom prst="straightConnector1">
            <a:avLst/>
          </a:prstGeom>
          <a:noFill/>
          <a:ln cap="flat" cmpd="sng" w="76200">
            <a:solidFill>
              <a:schemeClr val="lt1"/>
            </a:solidFill>
            <a:prstDash val="lgDash"/>
            <a:round/>
            <a:headEnd len="med" w="med" type="none"/>
            <a:tailEnd len="med" w="med" type="none"/>
          </a:ln>
        </p:spPr>
      </p:cxn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72"/>
          <p:cNvSpPr txBox="1"/>
          <p:nvPr>
            <p:ph type="title"/>
          </p:nvPr>
        </p:nvSpPr>
        <p:spPr>
          <a:xfrm>
            <a:off x="2876400" y="323600"/>
            <a:ext cx="3391200" cy="73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Hoare Semantic</a:t>
            </a:r>
            <a:endParaRPr/>
          </a:p>
        </p:txBody>
      </p:sp>
      <p:sp>
        <p:nvSpPr>
          <p:cNvPr id="537" name="Google Shape;537;p72"/>
          <p:cNvSpPr txBox="1"/>
          <p:nvPr>
            <p:ph idx="1" type="body"/>
          </p:nvPr>
        </p:nvSpPr>
        <p:spPr>
          <a:xfrm>
            <a:off x="226075" y="1055000"/>
            <a:ext cx="5400900" cy="55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latin typeface="Courier New"/>
                <a:ea typeface="Courier New"/>
                <a:cs typeface="Courier New"/>
                <a:sym typeface="Courier New"/>
              </a:rPr>
              <a:t>void producer(struct coke* coke) { </a:t>
            </a:r>
            <a:endParaRPr b="1" sz="1400">
              <a:solidFill>
                <a:srgbClr val="000000"/>
              </a:solidFill>
              <a:latin typeface="Courier New"/>
              <a:ea typeface="Courier New"/>
              <a:cs typeface="Courier New"/>
              <a:sym typeface="Courier New"/>
            </a:endParaRPr>
          </a:p>
          <a:p>
            <a:pPr indent="457200" lvl="0" marL="0" rtl="0" algn="l">
              <a:spcBef>
                <a:spcPts val="1200"/>
              </a:spcBef>
              <a:spcAft>
                <a:spcPts val="0"/>
              </a:spcAft>
              <a:buNone/>
            </a:pPr>
            <a:r>
              <a:rPr b="1" lang="en" sz="1400">
                <a:solidFill>
                  <a:srgbClr val="000000"/>
                </a:solidFill>
                <a:latin typeface="Courier New"/>
                <a:ea typeface="Courier New"/>
                <a:cs typeface="Courier New"/>
                <a:sym typeface="Courier New"/>
              </a:rPr>
              <a:t>lock_acquire(&amp;buffer_lock);</a:t>
            </a:r>
            <a:endParaRPr b="1" sz="1400">
              <a:solidFill>
                <a:srgbClr val="000000"/>
              </a:solidFill>
              <a:latin typeface="Courier New"/>
              <a:ea typeface="Courier New"/>
              <a:cs typeface="Courier New"/>
              <a:sym typeface="Courier New"/>
            </a:endParaRPr>
          </a:p>
          <a:p>
            <a:pPr indent="457200" lvl="0" marL="0" rtl="0" algn="l">
              <a:spcBef>
                <a:spcPts val="1200"/>
              </a:spcBef>
              <a:spcAft>
                <a:spcPts val="0"/>
              </a:spcAft>
              <a:buNone/>
            </a:pPr>
            <a:r>
              <a:rPr b="1" lang="en" sz="1400">
                <a:solidFill>
                  <a:srgbClr val="000000"/>
                </a:solidFill>
                <a:latin typeface="Courier New"/>
                <a:ea typeface="Courier New"/>
                <a:cs typeface="Courier New"/>
                <a:sym typeface="Courier New"/>
              </a:rPr>
              <a:t>Insert coke into coke_machine;</a:t>
            </a:r>
            <a:endParaRPr b="1" sz="1400">
              <a:solidFill>
                <a:srgbClr val="000000"/>
              </a:solidFill>
              <a:latin typeface="Courier New"/>
              <a:ea typeface="Courier New"/>
              <a:cs typeface="Courier New"/>
              <a:sym typeface="Courier New"/>
            </a:endParaRPr>
          </a:p>
          <a:p>
            <a:pPr indent="457200" lvl="0" marL="0" rtl="0" algn="l">
              <a:spcBef>
                <a:spcPts val="1200"/>
              </a:spcBef>
              <a:spcAft>
                <a:spcPts val="0"/>
              </a:spcAft>
              <a:buNone/>
            </a:pPr>
            <a:r>
              <a:rPr b="1" lang="en" sz="1400">
                <a:solidFill>
                  <a:srgbClr val="000000"/>
                </a:solidFill>
                <a:latin typeface="Courier New"/>
                <a:ea typeface="Courier New"/>
                <a:cs typeface="Courier New"/>
                <a:sym typeface="Courier New"/>
              </a:rPr>
              <a:t>cond_signal(&amp;buffer_cond);</a:t>
            </a:r>
            <a:endParaRPr b="1" sz="1400">
              <a:solidFill>
                <a:srgbClr val="000000"/>
              </a:solidFill>
              <a:latin typeface="Courier New"/>
              <a:ea typeface="Courier New"/>
              <a:cs typeface="Courier New"/>
              <a:sym typeface="Courier New"/>
            </a:endParaRPr>
          </a:p>
          <a:p>
            <a:pPr indent="457200" lvl="0" marL="0" rtl="0" algn="l">
              <a:spcBef>
                <a:spcPts val="1200"/>
              </a:spcBef>
              <a:spcAft>
                <a:spcPts val="0"/>
              </a:spcAft>
              <a:buNone/>
            </a:pPr>
            <a:r>
              <a:rPr b="1" lang="en" sz="1400">
                <a:solidFill>
                  <a:srgbClr val="000000"/>
                </a:solidFill>
                <a:latin typeface="Courier New"/>
                <a:ea typeface="Courier New"/>
                <a:cs typeface="Courier New"/>
                <a:sym typeface="Courier New"/>
              </a:rPr>
              <a:t>lock_release(&amp;buffer_lock);</a:t>
            </a:r>
            <a:r>
              <a:rPr b="1" lang="en" sz="1400">
                <a:solidFill>
                  <a:srgbClr val="000000"/>
                </a:solidFill>
                <a:latin typeface="Courier New"/>
                <a:ea typeface="Courier New"/>
                <a:cs typeface="Courier New"/>
                <a:sym typeface="Courier New"/>
              </a:rPr>
              <a:t> </a:t>
            </a:r>
            <a:endParaRPr b="1" sz="1400">
              <a:solidFill>
                <a:srgbClr val="000000"/>
              </a:solidFill>
              <a:latin typeface="Courier New"/>
              <a:ea typeface="Courier New"/>
              <a:cs typeface="Courier New"/>
              <a:sym typeface="Courier New"/>
            </a:endParaRPr>
          </a:p>
          <a:p>
            <a:pPr indent="0" lvl="0" marL="0" rtl="0" algn="l">
              <a:spcBef>
                <a:spcPts val="1200"/>
              </a:spcBef>
              <a:spcAft>
                <a:spcPts val="0"/>
              </a:spcAft>
              <a:buNone/>
            </a:pPr>
            <a:r>
              <a:rPr b="1" lang="en" sz="1400">
                <a:solidFill>
                  <a:srgbClr val="000000"/>
                </a:solidFill>
                <a:latin typeface="Courier New"/>
                <a:ea typeface="Courier New"/>
                <a:cs typeface="Courier New"/>
                <a:sym typeface="Courier New"/>
              </a:rPr>
              <a:t>}</a:t>
            </a:r>
            <a:endParaRPr b="1" sz="1400">
              <a:solidFill>
                <a:srgbClr val="000000"/>
              </a:solidFill>
              <a:latin typeface="Courier New"/>
              <a:ea typeface="Courier New"/>
              <a:cs typeface="Courier New"/>
              <a:sym typeface="Courier New"/>
            </a:endParaRPr>
          </a:p>
          <a:p>
            <a:pPr indent="0" lvl="0" marL="0" rtl="0" algn="l">
              <a:spcBef>
                <a:spcPts val="1200"/>
              </a:spcBef>
              <a:spcAft>
                <a:spcPts val="0"/>
              </a:spcAft>
              <a:buNone/>
            </a:pPr>
            <a:r>
              <a:rPr b="1" lang="en" sz="1400">
                <a:solidFill>
                  <a:srgbClr val="000000"/>
                </a:solidFill>
                <a:latin typeface="Courier New"/>
                <a:ea typeface="Courier New"/>
                <a:cs typeface="Courier New"/>
                <a:sym typeface="Courier New"/>
              </a:rPr>
              <a:t>struct coke* consumer() {</a:t>
            </a:r>
            <a:endParaRPr b="1" sz="1400">
              <a:solidFill>
                <a:srgbClr val="000000"/>
              </a:solidFill>
              <a:latin typeface="Courier New"/>
              <a:ea typeface="Courier New"/>
              <a:cs typeface="Courier New"/>
              <a:sym typeface="Courier New"/>
            </a:endParaRPr>
          </a:p>
          <a:p>
            <a:pPr indent="457200" lvl="0" marL="0" rtl="0" algn="l">
              <a:spcBef>
                <a:spcPts val="1200"/>
              </a:spcBef>
              <a:spcAft>
                <a:spcPts val="0"/>
              </a:spcAft>
              <a:buNone/>
            </a:pPr>
            <a:r>
              <a:rPr b="1" lang="en" sz="1400">
                <a:solidFill>
                  <a:srgbClr val="000000"/>
                </a:solidFill>
                <a:latin typeface="Courier New"/>
                <a:ea typeface="Courier New"/>
                <a:cs typeface="Courier New"/>
                <a:sym typeface="Courier New"/>
              </a:rPr>
              <a:t>l</a:t>
            </a:r>
            <a:r>
              <a:rPr b="1" lang="en" sz="1400">
                <a:solidFill>
                  <a:srgbClr val="000000"/>
                </a:solidFill>
                <a:latin typeface="Courier New"/>
                <a:ea typeface="Courier New"/>
                <a:cs typeface="Courier New"/>
                <a:sym typeface="Courier New"/>
              </a:rPr>
              <a:t>ock_acquire(&amp;buffer_lock);</a:t>
            </a:r>
            <a:r>
              <a:rPr b="1" lang="en" sz="1400">
                <a:solidFill>
                  <a:srgbClr val="000000"/>
                </a:solidFill>
                <a:latin typeface="Courier New"/>
                <a:ea typeface="Courier New"/>
                <a:cs typeface="Courier New"/>
                <a:sym typeface="Courier New"/>
              </a:rPr>
              <a:t> </a:t>
            </a:r>
            <a:endParaRPr b="1" sz="1400">
              <a:solidFill>
                <a:srgbClr val="000000"/>
              </a:solidFill>
              <a:latin typeface="Courier New"/>
              <a:ea typeface="Courier New"/>
              <a:cs typeface="Courier New"/>
              <a:sym typeface="Courier New"/>
            </a:endParaRPr>
          </a:p>
          <a:p>
            <a:pPr indent="457200" lvl="0" marL="0" rtl="0" algn="l">
              <a:spcBef>
                <a:spcPts val="1200"/>
              </a:spcBef>
              <a:spcAft>
                <a:spcPts val="0"/>
              </a:spcAft>
              <a:buNone/>
            </a:pPr>
            <a:r>
              <a:rPr b="1" lang="en" sz="1800">
                <a:solidFill>
                  <a:srgbClr val="CC0000"/>
                </a:solidFill>
                <a:latin typeface="Courier New"/>
                <a:ea typeface="Courier New"/>
                <a:cs typeface="Courier New"/>
                <a:sym typeface="Courier New"/>
              </a:rPr>
              <a:t>if</a:t>
            </a:r>
            <a:r>
              <a:rPr b="1" lang="en" sz="1400">
                <a:solidFill>
                  <a:srgbClr val="CC0000"/>
                </a:solidFill>
                <a:latin typeface="Courier New"/>
                <a:ea typeface="Courier New"/>
                <a:cs typeface="Courier New"/>
                <a:sym typeface="Courier New"/>
              </a:rPr>
              <a:t> (list_empty(&amp;coke_machine))</a:t>
            </a:r>
            <a:endParaRPr b="1" sz="1400">
              <a:solidFill>
                <a:srgbClr val="CC0000"/>
              </a:solidFill>
              <a:latin typeface="Courier New"/>
              <a:ea typeface="Courier New"/>
              <a:cs typeface="Courier New"/>
              <a:sym typeface="Courier New"/>
            </a:endParaRPr>
          </a:p>
          <a:p>
            <a:pPr indent="457200" lvl="0" marL="0" rtl="0" algn="l">
              <a:spcBef>
                <a:spcPts val="1200"/>
              </a:spcBef>
              <a:spcAft>
                <a:spcPts val="0"/>
              </a:spcAft>
              <a:buNone/>
            </a:pPr>
            <a:r>
              <a:rPr b="1" lang="en" sz="1400">
                <a:solidFill>
                  <a:srgbClr val="CC0000"/>
                </a:solidFill>
                <a:latin typeface="Courier New"/>
                <a:ea typeface="Courier New"/>
                <a:cs typeface="Courier New"/>
                <a:sym typeface="Courier New"/>
              </a:rPr>
              <a:t>	</a:t>
            </a:r>
            <a:r>
              <a:rPr b="1" lang="en" sz="1400">
                <a:solidFill>
                  <a:srgbClr val="CC0000"/>
                </a:solidFill>
                <a:latin typeface="Courier New"/>
                <a:ea typeface="Courier New"/>
                <a:cs typeface="Courier New"/>
                <a:sym typeface="Courier New"/>
              </a:rPr>
              <a:t>cond_wait(&amp;buffer_cond, &amp;buffer_lock);</a:t>
            </a:r>
            <a:endParaRPr b="1" sz="1400">
              <a:solidFill>
                <a:srgbClr val="CC0000"/>
              </a:solidFill>
              <a:latin typeface="Courier New"/>
              <a:ea typeface="Courier New"/>
              <a:cs typeface="Courier New"/>
              <a:sym typeface="Courier New"/>
            </a:endParaRPr>
          </a:p>
          <a:p>
            <a:pPr indent="457200" lvl="0" marL="0" rtl="0" algn="l">
              <a:spcBef>
                <a:spcPts val="1200"/>
              </a:spcBef>
              <a:spcAft>
                <a:spcPts val="0"/>
              </a:spcAft>
              <a:buNone/>
            </a:pPr>
            <a:r>
              <a:rPr b="1" lang="en" sz="1400">
                <a:solidFill>
                  <a:srgbClr val="000000"/>
                </a:solidFill>
                <a:latin typeface="Courier New"/>
                <a:ea typeface="Courier New"/>
                <a:cs typeface="Courier New"/>
                <a:sym typeface="Courier New"/>
              </a:rPr>
              <a:t>Pop a coke from the coke_machine;</a:t>
            </a:r>
            <a:endParaRPr b="1" sz="1400">
              <a:solidFill>
                <a:srgbClr val="000000"/>
              </a:solidFill>
              <a:latin typeface="Courier New"/>
              <a:ea typeface="Courier New"/>
              <a:cs typeface="Courier New"/>
              <a:sym typeface="Courier New"/>
            </a:endParaRPr>
          </a:p>
          <a:p>
            <a:pPr indent="457200" lvl="0" marL="0" rtl="0" algn="l">
              <a:spcBef>
                <a:spcPts val="1200"/>
              </a:spcBef>
              <a:spcAft>
                <a:spcPts val="0"/>
              </a:spcAft>
              <a:buNone/>
            </a:pPr>
            <a:r>
              <a:rPr b="1" lang="en" sz="1400">
                <a:solidFill>
                  <a:srgbClr val="000000"/>
                </a:solidFill>
                <a:latin typeface="Courier New"/>
                <a:ea typeface="Courier New"/>
                <a:cs typeface="Courier New"/>
                <a:sym typeface="Courier New"/>
              </a:rPr>
              <a:t>l</a:t>
            </a:r>
            <a:r>
              <a:rPr b="1" lang="en" sz="1400">
                <a:solidFill>
                  <a:srgbClr val="000000"/>
                </a:solidFill>
                <a:latin typeface="Courier New"/>
                <a:ea typeface="Courier New"/>
                <a:cs typeface="Courier New"/>
                <a:sym typeface="Courier New"/>
              </a:rPr>
              <a:t>ock_release(&amp;buffer_lock);</a:t>
            </a:r>
            <a:endParaRPr b="1" sz="1400">
              <a:solidFill>
                <a:srgbClr val="000000"/>
              </a:solidFill>
              <a:latin typeface="Courier New"/>
              <a:ea typeface="Courier New"/>
              <a:cs typeface="Courier New"/>
              <a:sym typeface="Courier New"/>
            </a:endParaRPr>
          </a:p>
          <a:p>
            <a:pPr indent="457200" lvl="0" marL="0" rtl="0" algn="l">
              <a:spcBef>
                <a:spcPts val="1200"/>
              </a:spcBef>
              <a:spcAft>
                <a:spcPts val="0"/>
              </a:spcAft>
              <a:buNone/>
            </a:pPr>
            <a:r>
              <a:rPr b="1" lang="en" sz="1400">
                <a:solidFill>
                  <a:srgbClr val="000000"/>
                </a:solidFill>
                <a:latin typeface="Courier New"/>
                <a:ea typeface="Courier New"/>
                <a:cs typeface="Courier New"/>
                <a:sym typeface="Courier New"/>
              </a:rPr>
              <a:t>return coke;</a:t>
            </a:r>
            <a:endParaRPr b="1" sz="1400">
              <a:solidFill>
                <a:srgbClr val="000000"/>
              </a:solidFill>
              <a:latin typeface="Courier New"/>
              <a:ea typeface="Courier New"/>
              <a:cs typeface="Courier New"/>
              <a:sym typeface="Courier New"/>
            </a:endParaRPr>
          </a:p>
          <a:p>
            <a:pPr indent="0" lvl="0" marL="0" rtl="0" algn="l">
              <a:spcBef>
                <a:spcPts val="1200"/>
              </a:spcBef>
              <a:spcAft>
                <a:spcPts val="0"/>
              </a:spcAft>
              <a:buNone/>
            </a:pPr>
            <a:r>
              <a:rPr b="1" lang="en" sz="1400">
                <a:solidFill>
                  <a:srgbClr val="000000"/>
                </a:solidFill>
                <a:latin typeface="Courier New"/>
                <a:ea typeface="Courier New"/>
                <a:cs typeface="Courier New"/>
                <a:sym typeface="Courier New"/>
              </a:rPr>
              <a:t>}</a:t>
            </a:r>
            <a:endParaRPr b="1" sz="1400">
              <a:solidFill>
                <a:srgbClr val="000000"/>
              </a:solidFill>
              <a:latin typeface="Courier New"/>
              <a:ea typeface="Courier New"/>
              <a:cs typeface="Courier New"/>
              <a:sym typeface="Courier New"/>
            </a:endParaRPr>
          </a:p>
          <a:p>
            <a:pPr indent="457200" lvl="0" marL="0" rtl="0" algn="l">
              <a:spcBef>
                <a:spcPts val="1200"/>
              </a:spcBef>
              <a:spcAft>
                <a:spcPts val="1200"/>
              </a:spcAft>
              <a:buNone/>
            </a:pPr>
            <a:r>
              <a:t/>
            </a:r>
            <a:endParaRPr b="1" sz="1400">
              <a:solidFill>
                <a:srgbClr val="741B47"/>
              </a:solidFill>
              <a:latin typeface="Courier New"/>
              <a:ea typeface="Courier New"/>
              <a:cs typeface="Courier New"/>
              <a:sym typeface="Courier New"/>
            </a:endParaRPr>
          </a:p>
        </p:txBody>
      </p:sp>
      <p:sp>
        <p:nvSpPr>
          <p:cNvPr id="538" name="Google Shape;538;p72"/>
          <p:cNvSpPr txBox="1"/>
          <p:nvPr/>
        </p:nvSpPr>
        <p:spPr>
          <a:xfrm>
            <a:off x="4772950" y="1488600"/>
            <a:ext cx="3981600" cy="449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Only does one check on the </a:t>
            </a:r>
            <a:r>
              <a:rPr lang="en" sz="1800">
                <a:solidFill>
                  <a:srgbClr val="741B47"/>
                </a:solidFill>
                <a:latin typeface="Roboto Mono"/>
                <a:ea typeface="Roboto Mono"/>
                <a:cs typeface="Roboto Mono"/>
                <a:sym typeface="Roboto Mono"/>
              </a:rPr>
              <a:t>coke_machine</a:t>
            </a:r>
            <a:r>
              <a:rPr lang="en" sz="2000">
                <a:latin typeface="Calibri"/>
                <a:ea typeface="Calibri"/>
                <a:cs typeface="Calibri"/>
                <a:sym typeface="Calibri"/>
              </a:rPr>
              <a:t>’s status. Once the thread is awaken, it can proceed with the lock if it’s available and try to take a coke out of the </a:t>
            </a:r>
            <a:r>
              <a:rPr lang="en" sz="1800">
                <a:solidFill>
                  <a:srgbClr val="741B47"/>
                </a:solidFill>
                <a:latin typeface="Roboto Mono"/>
                <a:ea typeface="Roboto Mono"/>
                <a:cs typeface="Roboto Mono"/>
                <a:sym typeface="Roboto Mono"/>
              </a:rPr>
              <a:t>coke_machine</a:t>
            </a:r>
            <a:r>
              <a:rPr lang="en" sz="2000">
                <a:latin typeface="Calibri"/>
                <a:ea typeface="Calibri"/>
                <a:cs typeface="Calibri"/>
                <a:sym typeface="Calibri"/>
              </a:rPr>
              <a:t>. </a:t>
            </a: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a:p>
            <a:pPr indent="0" lvl="0" marL="0" rtl="0" algn="l">
              <a:spcBef>
                <a:spcPts val="0"/>
              </a:spcBef>
              <a:spcAft>
                <a:spcPts val="0"/>
              </a:spcAft>
              <a:buNone/>
            </a:pPr>
            <a:r>
              <a:rPr lang="en" sz="2000">
                <a:latin typeface="Calibri"/>
                <a:ea typeface="Calibri"/>
                <a:cs typeface="Calibri"/>
                <a:sym typeface="Calibri"/>
              </a:rPr>
              <a:t>But are you absolutely sure the </a:t>
            </a:r>
            <a:r>
              <a:rPr lang="en" sz="1800">
                <a:solidFill>
                  <a:srgbClr val="741B47"/>
                </a:solidFill>
                <a:latin typeface="Roboto Mono"/>
                <a:ea typeface="Roboto Mono"/>
                <a:cs typeface="Roboto Mono"/>
                <a:sym typeface="Roboto Mono"/>
              </a:rPr>
              <a:t>coke_machine</a:t>
            </a:r>
            <a:r>
              <a:rPr lang="en" sz="2000">
                <a:latin typeface="Calibri"/>
                <a:ea typeface="Calibri"/>
                <a:cs typeface="Calibri"/>
                <a:sym typeface="Calibri"/>
              </a:rPr>
              <a:t> still has coke by the time the thread tries to pop one? 🤔</a:t>
            </a:r>
            <a:endParaRPr sz="2000">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73"/>
          <p:cNvSpPr txBox="1"/>
          <p:nvPr>
            <p:ph type="title"/>
          </p:nvPr>
        </p:nvSpPr>
        <p:spPr>
          <a:xfrm>
            <a:off x="2934150" y="461775"/>
            <a:ext cx="3275700" cy="76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Hoare Semantic</a:t>
            </a:r>
            <a:endParaRPr/>
          </a:p>
        </p:txBody>
      </p:sp>
      <p:sp>
        <p:nvSpPr>
          <p:cNvPr id="544" name="Google Shape;544;p73"/>
          <p:cNvSpPr txBox="1"/>
          <p:nvPr>
            <p:ph idx="1" type="body"/>
          </p:nvPr>
        </p:nvSpPr>
        <p:spPr>
          <a:xfrm>
            <a:off x="376800" y="1180675"/>
            <a:ext cx="8390400" cy="54639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When a waiting thread gets woken up, it’s not guaranteed that it will be scheduled by the OS at a time that satisfies our condition</a:t>
            </a:r>
            <a:endParaRPr sz="20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sz="2000">
              <a:solidFill>
                <a:srgbClr val="000000"/>
              </a:solidFill>
              <a:latin typeface="Arial"/>
              <a:ea typeface="Arial"/>
              <a:cs typeface="Arial"/>
              <a:sym typeface="Arial"/>
            </a:endParaRPr>
          </a:p>
          <a:p>
            <a:pPr indent="-355600" lvl="0" marL="457200" rtl="0" algn="l">
              <a:lnSpc>
                <a:spcPct val="10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Example Scenario (Assume </a:t>
            </a:r>
            <a:r>
              <a:rPr lang="en" sz="2000">
                <a:solidFill>
                  <a:srgbClr val="741B47"/>
                </a:solidFill>
                <a:latin typeface="Roboto Mono"/>
                <a:ea typeface="Roboto Mono"/>
                <a:cs typeface="Roboto Mono"/>
                <a:sym typeface="Roboto Mono"/>
              </a:rPr>
              <a:t>coke_machine</a:t>
            </a:r>
            <a:r>
              <a:rPr lang="en" sz="2000">
                <a:solidFill>
                  <a:srgbClr val="000000"/>
                </a:solidFill>
                <a:latin typeface="Arial"/>
                <a:ea typeface="Arial"/>
                <a:cs typeface="Arial"/>
                <a:sym typeface="Arial"/>
              </a:rPr>
              <a:t> initially empty and some initial thread creates Thread A and Thread B)</a:t>
            </a:r>
            <a:r>
              <a:rPr lang="en" sz="2000">
                <a:solidFill>
                  <a:srgbClr val="000000"/>
                </a:solidFill>
                <a:latin typeface="Arial"/>
                <a:ea typeface="Arial"/>
                <a:cs typeface="Arial"/>
                <a:sym typeface="Arial"/>
              </a:rPr>
              <a:t>:</a:t>
            </a:r>
            <a:endParaRPr sz="2000">
              <a:solidFill>
                <a:srgbClr val="000000"/>
              </a:solidFill>
              <a:latin typeface="Arial"/>
              <a:ea typeface="Arial"/>
              <a:cs typeface="Arial"/>
              <a:sym typeface="Arial"/>
            </a:endParaRPr>
          </a:p>
          <a:p>
            <a:pPr indent="-355600" lvl="1" marL="914400" rtl="0" algn="l">
              <a:lnSpc>
                <a:spcPct val="10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Thread A runs </a:t>
            </a:r>
            <a:r>
              <a:rPr lang="en" sz="2000">
                <a:solidFill>
                  <a:srgbClr val="741B47"/>
                </a:solidFill>
                <a:latin typeface="Roboto Mono"/>
                <a:ea typeface="Roboto Mono"/>
                <a:cs typeface="Roboto Mono"/>
                <a:sym typeface="Roboto Mono"/>
              </a:rPr>
              <a:t>consumer()</a:t>
            </a:r>
            <a:r>
              <a:rPr lang="en" sz="2000">
                <a:solidFill>
                  <a:srgbClr val="000000"/>
                </a:solidFill>
                <a:latin typeface="Arial"/>
                <a:ea typeface="Arial"/>
                <a:cs typeface="Arial"/>
                <a:sym typeface="Arial"/>
              </a:rPr>
              <a:t> and sleeps because the </a:t>
            </a:r>
            <a:r>
              <a:rPr lang="en" sz="2000">
                <a:solidFill>
                  <a:srgbClr val="741B47"/>
                </a:solidFill>
                <a:latin typeface="Roboto Mono"/>
                <a:ea typeface="Roboto Mono"/>
                <a:cs typeface="Roboto Mono"/>
                <a:sym typeface="Roboto Mono"/>
              </a:rPr>
              <a:t>coke_machine</a:t>
            </a:r>
            <a:r>
              <a:rPr lang="en" sz="2000">
                <a:solidFill>
                  <a:srgbClr val="000000"/>
                </a:solidFill>
                <a:latin typeface="Arial"/>
                <a:ea typeface="Arial"/>
                <a:cs typeface="Arial"/>
                <a:sym typeface="Arial"/>
              </a:rPr>
              <a:t> is empty</a:t>
            </a:r>
            <a:endParaRPr sz="2000">
              <a:solidFill>
                <a:srgbClr val="000000"/>
              </a:solidFill>
              <a:latin typeface="Arial"/>
              <a:ea typeface="Arial"/>
              <a:cs typeface="Arial"/>
              <a:sym typeface="Arial"/>
            </a:endParaRPr>
          </a:p>
          <a:p>
            <a:pPr indent="-355600" lvl="1" marL="914400" rtl="0" algn="l">
              <a:lnSpc>
                <a:spcPct val="10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Thread B runs </a:t>
            </a:r>
            <a:r>
              <a:rPr lang="en" sz="2000">
                <a:solidFill>
                  <a:srgbClr val="741B47"/>
                </a:solidFill>
                <a:latin typeface="Roboto Mono"/>
                <a:ea typeface="Roboto Mono"/>
                <a:cs typeface="Roboto Mono"/>
                <a:sym typeface="Roboto Mono"/>
              </a:rPr>
              <a:t>producer()</a:t>
            </a:r>
            <a:r>
              <a:rPr lang="en" sz="2000">
                <a:solidFill>
                  <a:srgbClr val="000000"/>
                </a:solidFill>
                <a:latin typeface="Arial"/>
                <a:ea typeface="Arial"/>
                <a:cs typeface="Arial"/>
                <a:sym typeface="Arial"/>
              </a:rPr>
              <a:t>, puts 1 coke in the empty </a:t>
            </a:r>
            <a:r>
              <a:rPr lang="en" sz="2000">
                <a:solidFill>
                  <a:srgbClr val="741B47"/>
                </a:solidFill>
                <a:latin typeface="Roboto Mono"/>
                <a:ea typeface="Roboto Mono"/>
                <a:cs typeface="Roboto Mono"/>
                <a:sym typeface="Roboto Mono"/>
              </a:rPr>
              <a:t>coke_machine</a:t>
            </a:r>
            <a:r>
              <a:rPr lang="en" sz="2000">
                <a:solidFill>
                  <a:srgbClr val="000000"/>
                </a:solidFill>
                <a:latin typeface="Arial"/>
                <a:ea typeface="Arial"/>
                <a:cs typeface="Arial"/>
                <a:sym typeface="Arial"/>
              </a:rPr>
              <a:t>, and wakes up Thread A</a:t>
            </a:r>
            <a:endParaRPr sz="2000">
              <a:solidFill>
                <a:srgbClr val="000000"/>
              </a:solidFill>
              <a:latin typeface="Arial"/>
              <a:ea typeface="Arial"/>
              <a:cs typeface="Arial"/>
              <a:sym typeface="Arial"/>
            </a:endParaRPr>
          </a:p>
          <a:p>
            <a:pPr indent="-355600" lvl="1" marL="914400" rtl="0" algn="l">
              <a:lnSpc>
                <a:spcPct val="100000"/>
              </a:lnSpc>
              <a:spcBef>
                <a:spcPts val="0"/>
              </a:spcBef>
              <a:spcAft>
                <a:spcPts val="0"/>
              </a:spcAft>
              <a:buClr>
                <a:srgbClr val="000000"/>
              </a:buClr>
              <a:buSzPts val="2000"/>
              <a:buChar char="○"/>
            </a:pPr>
            <a:r>
              <a:rPr lang="en" sz="2000">
                <a:solidFill>
                  <a:srgbClr val="000000"/>
                </a:solidFill>
                <a:latin typeface="Arial"/>
                <a:ea typeface="Arial"/>
                <a:cs typeface="Arial"/>
                <a:sym typeface="Arial"/>
              </a:rPr>
              <a:t>Before Thread A tries to re-acquire the </a:t>
            </a:r>
            <a:r>
              <a:rPr lang="en" sz="2000">
                <a:solidFill>
                  <a:srgbClr val="741B47"/>
                </a:solidFill>
                <a:latin typeface="Roboto Mono"/>
                <a:ea typeface="Roboto Mono"/>
                <a:cs typeface="Roboto Mono"/>
                <a:sym typeface="Roboto Mono"/>
              </a:rPr>
              <a:t>buffer_lock</a:t>
            </a:r>
            <a:r>
              <a:rPr lang="en" sz="2000">
                <a:solidFill>
                  <a:srgbClr val="000000"/>
                </a:solidFill>
                <a:latin typeface="Arial"/>
                <a:ea typeface="Arial"/>
                <a:cs typeface="Arial"/>
                <a:sym typeface="Arial"/>
              </a:rPr>
              <a:t>, thread C gets created and runs </a:t>
            </a:r>
            <a:r>
              <a:rPr lang="en" sz="2000">
                <a:solidFill>
                  <a:srgbClr val="741B47"/>
                </a:solidFill>
                <a:latin typeface="Roboto Mono"/>
                <a:ea typeface="Roboto Mono"/>
                <a:cs typeface="Roboto Mono"/>
                <a:sym typeface="Roboto Mono"/>
              </a:rPr>
              <a:t>consumer()</a:t>
            </a:r>
            <a:r>
              <a:rPr lang="en" sz="2000">
                <a:solidFill>
                  <a:srgbClr val="000000"/>
                </a:solidFill>
                <a:latin typeface="Arial"/>
                <a:ea typeface="Arial"/>
                <a:cs typeface="Arial"/>
                <a:sym typeface="Arial"/>
              </a:rPr>
              <a:t> to completion, emptying out the </a:t>
            </a:r>
            <a:r>
              <a:rPr lang="en" sz="2000">
                <a:solidFill>
                  <a:srgbClr val="741B47"/>
                </a:solidFill>
                <a:latin typeface="Roboto Mono"/>
                <a:ea typeface="Roboto Mono"/>
                <a:cs typeface="Roboto Mono"/>
                <a:sym typeface="Roboto Mono"/>
              </a:rPr>
              <a:t>coke_machine</a:t>
            </a:r>
            <a:endParaRPr sz="2000">
              <a:solidFill>
                <a:srgbClr val="000000"/>
              </a:solidFill>
              <a:latin typeface="Arial"/>
              <a:ea typeface="Arial"/>
              <a:cs typeface="Arial"/>
              <a:sym typeface="Arial"/>
            </a:endParaRPr>
          </a:p>
          <a:p>
            <a:pPr indent="-355600" lvl="1" marL="914400" rtl="0" algn="l">
              <a:lnSpc>
                <a:spcPct val="100000"/>
              </a:lnSpc>
              <a:spcBef>
                <a:spcPts val="0"/>
              </a:spcBef>
              <a:spcAft>
                <a:spcPts val="0"/>
              </a:spcAft>
              <a:buClr>
                <a:srgbClr val="000000"/>
              </a:buClr>
              <a:buSzPts val="2000"/>
              <a:buChar char="○"/>
            </a:pPr>
            <a:r>
              <a:rPr lang="en" sz="2000">
                <a:solidFill>
                  <a:srgbClr val="000000"/>
                </a:solidFill>
                <a:latin typeface="Arial"/>
                <a:ea typeface="Arial"/>
                <a:cs typeface="Arial"/>
                <a:sym typeface="Arial"/>
              </a:rPr>
              <a:t>Our poor thread A will then be scheduled next only to find that it’s trying to pop coke out of an empty </a:t>
            </a:r>
            <a:r>
              <a:rPr lang="en" sz="2000">
                <a:solidFill>
                  <a:srgbClr val="741B47"/>
                </a:solidFill>
                <a:latin typeface="Roboto Mono"/>
                <a:ea typeface="Roboto Mono"/>
                <a:cs typeface="Roboto Mono"/>
                <a:sym typeface="Roboto Mono"/>
              </a:rPr>
              <a:t>coke_machine</a:t>
            </a:r>
            <a:r>
              <a:rPr lang="en" sz="2000">
                <a:solidFill>
                  <a:srgbClr val="000000"/>
                </a:solidFill>
                <a:latin typeface="Arial"/>
                <a:ea typeface="Arial"/>
                <a:cs typeface="Arial"/>
                <a:sym typeface="Arial"/>
              </a:rPr>
              <a:t> 😢 </a:t>
            </a:r>
            <a:endParaRPr sz="20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2000">
              <a:solidFill>
                <a:srgbClr val="000000"/>
              </a:solidFill>
              <a:latin typeface="Arial"/>
              <a:ea typeface="Arial"/>
              <a:cs typeface="Arial"/>
              <a:sym typeface="Arial"/>
            </a:endParaRPr>
          </a:p>
          <a:p>
            <a:pPr indent="-355600" lvl="0" marL="457200" rtl="0" algn="l">
              <a:lnSpc>
                <a:spcPct val="10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For Hoare’s semantic to be reliable for our system, it really depends on the OS scheduler</a:t>
            </a:r>
            <a:endParaRPr sz="2000">
              <a:solidFill>
                <a:srgbClr val="000000"/>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74"/>
          <p:cNvSpPr txBox="1"/>
          <p:nvPr>
            <p:ph type="title"/>
          </p:nvPr>
        </p:nvSpPr>
        <p:spPr>
          <a:xfrm>
            <a:off x="2813550" y="436650"/>
            <a:ext cx="3391200" cy="73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Mesa</a:t>
            </a:r>
            <a:r>
              <a:rPr lang="en"/>
              <a:t> Semantic</a:t>
            </a:r>
            <a:endParaRPr/>
          </a:p>
        </p:txBody>
      </p:sp>
      <p:sp>
        <p:nvSpPr>
          <p:cNvPr id="550" name="Google Shape;550;p74"/>
          <p:cNvSpPr txBox="1"/>
          <p:nvPr/>
        </p:nvSpPr>
        <p:spPr>
          <a:xfrm>
            <a:off x="5438650" y="2110175"/>
            <a:ext cx="3453900" cy="3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In contrast to Hoare, t</a:t>
            </a:r>
            <a:r>
              <a:rPr lang="en" sz="2000">
                <a:latin typeface="Calibri"/>
                <a:ea typeface="Calibri"/>
                <a:cs typeface="Calibri"/>
                <a:sym typeface="Calibri"/>
              </a:rPr>
              <a:t>his semantic will repeatedly check our </a:t>
            </a:r>
            <a:r>
              <a:rPr lang="en" sz="1800">
                <a:solidFill>
                  <a:srgbClr val="741B47"/>
                </a:solidFill>
                <a:latin typeface="Roboto Mono"/>
                <a:ea typeface="Roboto Mono"/>
                <a:cs typeface="Roboto Mono"/>
                <a:sym typeface="Roboto Mono"/>
              </a:rPr>
              <a:t>coke_machine</a:t>
            </a:r>
            <a:r>
              <a:rPr lang="en" sz="2000">
                <a:latin typeface="Calibri"/>
                <a:ea typeface="Calibri"/>
                <a:cs typeface="Calibri"/>
                <a:sym typeface="Calibri"/>
              </a:rPr>
              <a:t> status to make sure that we definitely have coke available when we have the lock and try to pop a coke.</a:t>
            </a: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a:p>
            <a:pPr indent="0" lvl="0" marL="0" rtl="0" algn="l">
              <a:spcBef>
                <a:spcPts val="0"/>
              </a:spcBef>
              <a:spcAft>
                <a:spcPts val="0"/>
              </a:spcAft>
              <a:buNone/>
            </a:pPr>
            <a:r>
              <a:rPr lang="en" sz="2000">
                <a:latin typeface="Calibri"/>
                <a:ea typeface="Calibri"/>
                <a:cs typeface="Calibri"/>
                <a:sym typeface="Calibri"/>
              </a:rPr>
              <a:t>This semantic is much easier and safer to implement!</a:t>
            </a: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p:txBody>
      </p:sp>
      <p:sp>
        <p:nvSpPr>
          <p:cNvPr id="551" name="Google Shape;551;p74"/>
          <p:cNvSpPr txBox="1"/>
          <p:nvPr>
            <p:ph idx="1" type="body"/>
          </p:nvPr>
        </p:nvSpPr>
        <p:spPr>
          <a:xfrm>
            <a:off x="251125" y="992350"/>
            <a:ext cx="5400900" cy="55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latin typeface="Courier New"/>
                <a:ea typeface="Courier New"/>
                <a:cs typeface="Courier New"/>
                <a:sym typeface="Courier New"/>
              </a:rPr>
              <a:t>void producer(struct coke* coke) { </a:t>
            </a:r>
            <a:endParaRPr b="1" sz="1400">
              <a:solidFill>
                <a:srgbClr val="000000"/>
              </a:solidFill>
              <a:latin typeface="Courier New"/>
              <a:ea typeface="Courier New"/>
              <a:cs typeface="Courier New"/>
              <a:sym typeface="Courier New"/>
            </a:endParaRPr>
          </a:p>
          <a:p>
            <a:pPr indent="457200" lvl="0" marL="0" rtl="0" algn="l">
              <a:spcBef>
                <a:spcPts val="1200"/>
              </a:spcBef>
              <a:spcAft>
                <a:spcPts val="0"/>
              </a:spcAft>
              <a:buNone/>
            </a:pPr>
            <a:r>
              <a:rPr b="1" lang="en" sz="1400">
                <a:solidFill>
                  <a:srgbClr val="000000"/>
                </a:solidFill>
                <a:latin typeface="Courier New"/>
                <a:ea typeface="Courier New"/>
                <a:cs typeface="Courier New"/>
                <a:sym typeface="Courier New"/>
              </a:rPr>
              <a:t>lock_acquire(&amp;buffer_lock);</a:t>
            </a:r>
            <a:endParaRPr b="1" sz="1400">
              <a:solidFill>
                <a:srgbClr val="000000"/>
              </a:solidFill>
              <a:latin typeface="Courier New"/>
              <a:ea typeface="Courier New"/>
              <a:cs typeface="Courier New"/>
              <a:sym typeface="Courier New"/>
            </a:endParaRPr>
          </a:p>
          <a:p>
            <a:pPr indent="457200" lvl="0" marL="0" rtl="0" algn="l">
              <a:spcBef>
                <a:spcPts val="1200"/>
              </a:spcBef>
              <a:spcAft>
                <a:spcPts val="0"/>
              </a:spcAft>
              <a:buNone/>
            </a:pPr>
            <a:r>
              <a:rPr b="1" lang="en" sz="1400">
                <a:solidFill>
                  <a:srgbClr val="000000"/>
                </a:solidFill>
                <a:latin typeface="Courier New"/>
                <a:ea typeface="Courier New"/>
                <a:cs typeface="Courier New"/>
                <a:sym typeface="Courier New"/>
              </a:rPr>
              <a:t>Insert coke into coke_machine;</a:t>
            </a:r>
            <a:endParaRPr b="1" sz="1400">
              <a:solidFill>
                <a:srgbClr val="000000"/>
              </a:solidFill>
              <a:latin typeface="Courier New"/>
              <a:ea typeface="Courier New"/>
              <a:cs typeface="Courier New"/>
              <a:sym typeface="Courier New"/>
            </a:endParaRPr>
          </a:p>
          <a:p>
            <a:pPr indent="457200" lvl="0" marL="0" rtl="0" algn="l">
              <a:spcBef>
                <a:spcPts val="1200"/>
              </a:spcBef>
              <a:spcAft>
                <a:spcPts val="0"/>
              </a:spcAft>
              <a:buNone/>
            </a:pPr>
            <a:r>
              <a:rPr b="1" lang="en" sz="1400">
                <a:solidFill>
                  <a:srgbClr val="000000"/>
                </a:solidFill>
                <a:latin typeface="Courier New"/>
                <a:ea typeface="Courier New"/>
                <a:cs typeface="Courier New"/>
                <a:sym typeface="Courier New"/>
              </a:rPr>
              <a:t>cond_signal(&amp;buffer_cond);</a:t>
            </a:r>
            <a:endParaRPr b="1" sz="1400">
              <a:solidFill>
                <a:srgbClr val="000000"/>
              </a:solidFill>
              <a:latin typeface="Courier New"/>
              <a:ea typeface="Courier New"/>
              <a:cs typeface="Courier New"/>
              <a:sym typeface="Courier New"/>
            </a:endParaRPr>
          </a:p>
          <a:p>
            <a:pPr indent="457200" lvl="0" marL="0" rtl="0" algn="l">
              <a:spcBef>
                <a:spcPts val="1200"/>
              </a:spcBef>
              <a:spcAft>
                <a:spcPts val="0"/>
              </a:spcAft>
              <a:buNone/>
            </a:pPr>
            <a:r>
              <a:rPr b="1" lang="en" sz="1400">
                <a:solidFill>
                  <a:srgbClr val="000000"/>
                </a:solidFill>
                <a:latin typeface="Courier New"/>
                <a:ea typeface="Courier New"/>
                <a:cs typeface="Courier New"/>
                <a:sym typeface="Courier New"/>
              </a:rPr>
              <a:t>lock_release(&amp;buffer_lock); </a:t>
            </a:r>
            <a:endParaRPr b="1" sz="1400">
              <a:solidFill>
                <a:srgbClr val="000000"/>
              </a:solidFill>
              <a:latin typeface="Courier New"/>
              <a:ea typeface="Courier New"/>
              <a:cs typeface="Courier New"/>
              <a:sym typeface="Courier New"/>
            </a:endParaRPr>
          </a:p>
          <a:p>
            <a:pPr indent="0" lvl="0" marL="0" rtl="0" algn="l">
              <a:spcBef>
                <a:spcPts val="1200"/>
              </a:spcBef>
              <a:spcAft>
                <a:spcPts val="0"/>
              </a:spcAft>
              <a:buNone/>
            </a:pPr>
            <a:r>
              <a:rPr b="1" lang="en" sz="1400">
                <a:solidFill>
                  <a:srgbClr val="000000"/>
                </a:solidFill>
                <a:latin typeface="Courier New"/>
                <a:ea typeface="Courier New"/>
                <a:cs typeface="Courier New"/>
                <a:sym typeface="Courier New"/>
              </a:rPr>
              <a:t>}</a:t>
            </a:r>
            <a:endParaRPr b="1" sz="1400">
              <a:solidFill>
                <a:srgbClr val="000000"/>
              </a:solidFill>
              <a:latin typeface="Courier New"/>
              <a:ea typeface="Courier New"/>
              <a:cs typeface="Courier New"/>
              <a:sym typeface="Courier New"/>
            </a:endParaRPr>
          </a:p>
          <a:p>
            <a:pPr indent="0" lvl="0" marL="0" rtl="0" algn="l">
              <a:spcBef>
                <a:spcPts val="1200"/>
              </a:spcBef>
              <a:spcAft>
                <a:spcPts val="0"/>
              </a:spcAft>
              <a:buNone/>
            </a:pPr>
            <a:r>
              <a:rPr b="1" lang="en" sz="1400">
                <a:solidFill>
                  <a:srgbClr val="000000"/>
                </a:solidFill>
                <a:latin typeface="Courier New"/>
                <a:ea typeface="Courier New"/>
                <a:cs typeface="Courier New"/>
                <a:sym typeface="Courier New"/>
              </a:rPr>
              <a:t>struct coke* consumer() {</a:t>
            </a:r>
            <a:endParaRPr b="1" sz="1400">
              <a:solidFill>
                <a:srgbClr val="000000"/>
              </a:solidFill>
              <a:latin typeface="Courier New"/>
              <a:ea typeface="Courier New"/>
              <a:cs typeface="Courier New"/>
              <a:sym typeface="Courier New"/>
            </a:endParaRPr>
          </a:p>
          <a:p>
            <a:pPr indent="457200" lvl="0" marL="0" rtl="0" algn="l">
              <a:spcBef>
                <a:spcPts val="1200"/>
              </a:spcBef>
              <a:spcAft>
                <a:spcPts val="0"/>
              </a:spcAft>
              <a:buNone/>
            </a:pPr>
            <a:r>
              <a:rPr b="1" lang="en" sz="1400">
                <a:solidFill>
                  <a:srgbClr val="000000"/>
                </a:solidFill>
                <a:latin typeface="Courier New"/>
                <a:ea typeface="Courier New"/>
                <a:cs typeface="Courier New"/>
                <a:sym typeface="Courier New"/>
              </a:rPr>
              <a:t>lock_acquire(&amp;buffer_lock); </a:t>
            </a:r>
            <a:endParaRPr b="1" sz="1400">
              <a:solidFill>
                <a:srgbClr val="000000"/>
              </a:solidFill>
              <a:latin typeface="Courier New"/>
              <a:ea typeface="Courier New"/>
              <a:cs typeface="Courier New"/>
              <a:sym typeface="Courier New"/>
            </a:endParaRPr>
          </a:p>
          <a:p>
            <a:pPr indent="457200" lvl="0" marL="0" rtl="0" algn="l">
              <a:spcBef>
                <a:spcPts val="1200"/>
              </a:spcBef>
              <a:spcAft>
                <a:spcPts val="0"/>
              </a:spcAft>
              <a:buNone/>
            </a:pPr>
            <a:r>
              <a:rPr b="1" lang="en" sz="1800">
                <a:solidFill>
                  <a:srgbClr val="CC0000"/>
                </a:solidFill>
                <a:latin typeface="Courier New"/>
                <a:ea typeface="Courier New"/>
                <a:cs typeface="Courier New"/>
                <a:sym typeface="Courier New"/>
              </a:rPr>
              <a:t>while</a:t>
            </a:r>
            <a:r>
              <a:rPr b="1" lang="en" sz="1400">
                <a:solidFill>
                  <a:srgbClr val="CC0000"/>
                </a:solidFill>
                <a:latin typeface="Courier New"/>
                <a:ea typeface="Courier New"/>
                <a:cs typeface="Courier New"/>
                <a:sym typeface="Courier New"/>
              </a:rPr>
              <a:t> (list_empty(&amp;coke_machine))</a:t>
            </a:r>
            <a:endParaRPr b="1" sz="1400">
              <a:solidFill>
                <a:srgbClr val="CC0000"/>
              </a:solidFill>
              <a:latin typeface="Courier New"/>
              <a:ea typeface="Courier New"/>
              <a:cs typeface="Courier New"/>
              <a:sym typeface="Courier New"/>
            </a:endParaRPr>
          </a:p>
          <a:p>
            <a:pPr indent="457200" lvl="0" marL="0" rtl="0" algn="l">
              <a:spcBef>
                <a:spcPts val="1200"/>
              </a:spcBef>
              <a:spcAft>
                <a:spcPts val="0"/>
              </a:spcAft>
              <a:buNone/>
            </a:pPr>
            <a:r>
              <a:rPr b="1" lang="en" sz="1400">
                <a:solidFill>
                  <a:srgbClr val="CC0000"/>
                </a:solidFill>
                <a:latin typeface="Courier New"/>
                <a:ea typeface="Courier New"/>
                <a:cs typeface="Courier New"/>
                <a:sym typeface="Courier New"/>
              </a:rPr>
              <a:t>	cond_wait(&amp;buffer_cond, &amp;buffer_lock);</a:t>
            </a:r>
            <a:endParaRPr b="1" sz="1400">
              <a:solidFill>
                <a:srgbClr val="CC0000"/>
              </a:solidFill>
              <a:latin typeface="Courier New"/>
              <a:ea typeface="Courier New"/>
              <a:cs typeface="Courier New"/>
              <a:sym typeface="Courier New"/>
            </a:endParaRPr>
          </a:p>
          <a:p>
            <a:pPr indent="457200" lvl="0" marL="0" rtl="0" algn="l">
              <a:spcBef>
                <a:spcPts val="1200"/>
              </a:spcBef>
              <a:spcAft>
                <a:spcPts val="0"/>
              </a:spcAft>
              <a:buNone/>
            </a:pPr>
            <a:r>
              <a:rPr b="1" lang="en" sz="1400">
                <a:solidFill>
                  <a:srgbClr val="000000"/>
                </a:solidFill>
                <a:latin typeface="Courier New"/>
                <a:ea typeface="Courier New"/>
                <a:cs typeface="Courier New"/>
                <a:sym typeface="Courier New"/>
              </a:rPr>
              <a:t>Pop a coke from the coke_machine;</a:t>
            </a:r>
            <a:endParaRPr b="1" sz="1400">
              <a:solidFill>
                <a:srgbClr val="000000"/>
              </a:solidFill>
              <a:latin typeface="Courier New"/>
              <a:ea typeface="Courier New"/>
              <a:cs typeface="Courier New"/>
              <a:sym typeface="Courier New"/>
            </a:endParaRPr>
          </a:p>
          <a:p>
            <a:pPr indent="457200" lvl="0" marL="0" rtl="0" algn="l">
              <a:spcBef>
                <a:spcPts val="1200"/>
              </a:spcBef>
              <a:spcAft>
                <a:spcPts val="0"/>
              </a:spcAft>
              <a:buNone/>
            </a:pPr>
            <a:r>
              <a:rPr b="1" lang="en" sz="1400">
                <a:solidFill>
                  <a:srgbClr val="000000"/>
                </a:solidFill>
                <a:latin typeface="Courier New"/>
                <a:ea typeface="Courier New"/>
                <a:cs typeface="Courier New"/>
                <a:sym typeface="Courier New"/>
              </a:rPr>
              <a:t>lock_release(&amp;buffer_lock);</a:t>
            </a:r>
            <a:endParaRPr b="1" sz="1400">
              <a:solidFill>
                <a:srgbClr val="000000"/>
              </a:solidFill>
              <a:latin typeface="Courier New"/>
              <a:ea typeface="Courier New"/>
              <a:cs typeface="Courier New"/>
              <a:sym typeface="Courier New"/>
            </a:endParaRPr>
          </a:p>
          <a:p>
            <a:pPr indent="457200" lvl="0" marL="0" rtl="0" algn="l">
              <a:spcBef>
                <a:spcPts val="1200"/>
              </a:spcBef>
              <a:spcAft>
                <a:spcPts val="0"/>
              </a:spcAft>
              <a:buNone/>
            </a:pPr>
            <a:r>
              <a:rPr b="1" lang="en" sz="1400">
                <a:solidFill>
                  <a:srgbClr val="000000"/>
                </a:solidFill>
                <a:latin typeface="Courier New"/>
                <a:ea typeface="Courier New"/>
                <a:cs typeface="Courier New"/>
                <a:sym typeface="Courier New"/>
              </a:rPr>
              <a:t>return coke;</a:t>
            </a:r>
            <a:endParaRPr b="1" sz="1400">
              <a:solidFill>
                <a:srgbClr val="000000"/>
              </a:solidFill>
              <a:latin typeface="Courier New"/>
              <a:ea typeface="Courier New"/>
              <a:cs typeface="Courier New"/>
              <a:sym typeface="Courier New"/>
            </a:endParaRPr>
          </a:p>
          <a:p>
            <a:pPr indent="0" lvl="0" marL="0" rtl="0" algn="l">
              <a:spcBef>
                <a:spcPts val="1200"/>
              </a:spcBef>
              <a:spcAft>
                <a:spcPts val="0"/>
              </a:spcAft>
              <a:buNone/>
            </a:pPr>
            <a:r>
              <a:rPr b="1" lang="en" sz="1400">
                <a:solidFill>
                  <a:srgbClr val="000000"/>
                </a:solidFill>
                <a:latin typeface="Courier New"/>
                <a:ea typeface="Courier New"/>
                <a:cs typeface="Courier New"/>
                <a:sym typeface="Courier New"/>
              </a:rPr>
              <a:t>}</a:t>
            </a:r>
            <a:endParaRPr b="1" sz="1400">
              <a:solidFill>
                <a:srgbClr val="000000"/>
              </a:solidFill>
              <a:latin typeface="Courier New"/>
              <a:ea typeface="Courier New"/>
              <a:cs typeface="Courier New"/>
              <a:sym typeface="Courier New"/>
            </a:endParaRPr>
          </a:p>
          <a:p>
            <a:pPr indent="457200" lvl="0" marL="0" rtl="0" algn="l">
              <a:spcBef>
                <a:spcPts val="1200"/>
              </a:spcBef>
              <a:spcAft>
                <a:spcPts val="1200"/>
              </a:spcAft>
              <a:buNone/>
            </a:pPr>
            <a:r>
              <a:t/>
            </a:r>
            <a:endParaRPr b="1" sz="1400">
              <a:solidFill>
                <a:srgbClr val="741B47"/>
              </a:solidFill>
              <a:latin typeface="Courier New"/>
              <a:ea typeface="Courier New"/>
              <a:cs typeface="Courier New"/>
              <a:sym typeface="Courier New"/>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75"/>
          <p:cNvSpPr txBox="1"/>
          <p:nvPr>
            <p:ph idx="1" type="body"/>
          </p:nvPr>
        </p:nvSpPr>
        <p:spPr>
          <a:xfrm>
            <a:off x="231600" y="831300"/>
            <a:ext cx="8378400" cy="5710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latin typeface="Arial"/>
                <a:ea typeface="Arial"/>
                <a:cs typeface="Arial"/>
                <a:sym typeface="Arial"/>
              </a:rPr>
              <a:t>An old bridge has only </a:t>
            </a:r>
            <a:r>
              <a:rPr b="1" lang="en" sz="1800">
                <a:latin typeface="Arial"/>
                <a:ea typeface="Arial"/>
                <a:cs typeface="Arial"/>
                <a:sym typeface="Arial"/>
              </a:rPr>
              <a:t>one lane</a:t>
            </a:r>
            <a:r>
              <a:rPr lang="en" sz="1800">
                <a:latin typeface="Arial"/>
                <a:ea typeface="Arial"/>
                <a:cs typeface="Arial"/>
                <a:sym typeface="Arial"/>
              </a:rPr>
              <a:t> and can only hold at most </a:t>
            </a:r>
            <a:r>
              <a:rPr b="1" lang="en" sz="1800">
                <a:latin typeface="Arial"/>
                <a:ea typeface="Arial"/>
                <a:cs typeface="Arial"/>
                <a:sym typeface="Arial"/>
              </a:rPr>
              <a:t>3 cars</a:t>
            </a:r>
            <a:r>
              <a:rPr lang="en" sz="1800">
                <a:latin typeface="Arial"/>
                <a:ea typeface="Arial"/>
                <a:cs typeface="Arial"/>
                <a:sym typeface="Arial"/>
              </a:rPr>
              <a:t> at a time without risking collapse. Traffic goes </a:t>
            </a:r>
            <a:r>
              <a:rPr b="1" lang="en" sz="1800">
                <a:latin typeface="Arial"/>
                <a:ea typeface="Arial"/>
                <a:cs typeface="Arial"/>
                <a:sym typeface="Arial"/>
              </a:rPr>
              <a:t>both ways</a:t>
            </a:r>
            <a:r>
              <a:rPr lang="en" sz="1800">
                <a:latin typeface="Arial"/>
                <a:ea typeface="Arial"/>
                <a:cs typeface="Arial"/>
                <a:sym typeface="Arial"/>
              </a:rPr>
              <a:t>.</a:t>
            </a:r>
            <a:endParaRPr sz="1800">
              <a:latin typeface="Arial"/>
              <a:ea typeface="Arial"/>
              <a:cs typeface="Arial"/>
              <a:sym typeface="Arial"/>
            </a:endParaRPr>
          </a:p>
          <a:p>
            <a:pPr indent="-342900" lvl="0" marL="457200" rtl="0" algn="l">
              <a:lnSpc>
                <a:spcPct val="150000"/>
              </a:lnSpc>
              <a:spcBef>
                <a:spcPts val="1200"/>
              </a:spcBef>
              <a:spcAft>
                <a:spcPts val="0"/>
              </a:spcAft>
              <a:buSzPts val="1800"/>
              <a:buFont typeface="Arial"/>
              <a:buChar char="●"/>
            </a:pPr>
            <a:r>
              <a:rPr lang="en" sz="1800">
                <a:latin typeface="Arial"/>
                <a:ea typeface="Arial"/>
                <a:cs typeface="Arial"/>
                <a:sym typeface="Arial"/>
              </a:rPr>
              <a:t>Fill in the functions </a:t>
            </a:r>
            <a:r>
              <a:rPr b="1" lang="en" sz="1800">
                <a:latin typeface="Courier New"/>
                <a:ea typeface="Courier New"/>
                <a:cs typeface="Courier New"/>
                <a:sym typeface="Courier New"/>
              </a:rPr>
              <a:t>ArriveBridge(int direction)</a:t>
            </a:r>
            <a:r>
              <a:rPr lang="en" sz="1800">
                <a:latin typeface="Arial"/>
                <a:ea typeface="Arial"/>
                <a:cs typeface="Arial"/>
                <a:sym typeface="Arial"/>
              </a:rPr>
              <a:t> and </a:t>
            </a:r>
            <a:r>
              <a:rPr b="1" lang="en" sz="1800">
                <a:latin typeface="Courier New"/>
                <a:ea typeface="Courier New"/>
                <a:cs typeface="Courier New"/>
                <a:sym typeface="Courier New"/>
              </a:rPr>
              <a:t>ExitBridge()</a:t>
            </a:r>
            <a:r>
              <a:rPr lang="en" sz="1800">
                <a:latin typeface="Arial"/>
                <a:ea typeface="Arial"/>
                <a:cs typeface="Arial"/>
                <a:sym typeface="Arial"/>
              </a:rPr>
              <a:t> so that at any given time, there are at most 3 cars on the bridge, and all of them are going the same direction.</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 sz="1800">
                <a:latin typeface="Arial"/>
                <a:ea typeface="Arial"/>
                <a:cs typeface="Arial"/>
                <a:sym typeface="Arial"/>
              </a:rPr>
              <a:t>A car calls </a:t>
            </a:r>
            <a:r>
              <a:rPr b="1" lang="en" sz="1800">
                <a:latin typeface="Courier New"/>
                <a:ea typeface="Courier New"/>
                <a:cs typeface="Courier New"/>
                <a:sym typeface="Courier New"/>
              </a:rPr>
              <a:t>ArriveBridge()</a:t>
            </a:r>
            <a:r>
              <a:rPr lang="en" sz="1800">
                <a:latin typeface="Arial"/>
                <a:ea typeface="Arial"/>
                <a:cs typeface="Arial"/>
                <a:sym typeface="Arial"/>
              </a:rPr>
              <a:t>when it arrives at the bridge and wants to go in the specified direction (0 for left or 1 for right); </a:t>
            </a:r>
            <a:r>
              <a:rPr b="1" lang="en" sz="1800">
                <a:latin typeface="Courier New"/>
                <a:ea typeface="Courier New"/>
                <a:cs typeface="Courier New"/>
                <a:sym typeface="Courier New"/>
              </a:rPr>
              <a:t>ArriveBridge()</a:t>
            </a:r>
            <a:r>
              <a:rPr lang="en" sz="1800">
                <a:latin typeface="Arial"/>
                <a:ea typeface="Arial"/>
                <a:cs typeface="Arial"/>
                <a:sym typeface="Arial"/>
              </a:rPr>
              <a:t> should not return until the car is allowed to get on the bridge.</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 sz="1800">
                <a:latin typeface="Arial"/>
                <a:ea typeface="Arial"/>
                <a:cs typeface="Arial"/>
                <a:sym typeface="Arial"/>
              </a:rPr>
              <a:t>A car calls </a:t>
            </a:r>
            <a:r>
              <a:rPr b="1" lang="en" sz="1800">
                <a:latin typeface="Courier New"/>
                <a:ea typeface="Courier New"/>
                <a:cs typeface="Courier New"/>
                <a:sym typeface="Courier New"/>
              </a:rPr>
              <a:t>ExitBridge()</a:t>
            </a:r>
            <a:r>
              <a:rPr lang="en" sz="1800">
                <a:latin typeface="Arial"/>
                <a:ea typeface="Arial"/>
                <a:cs typeface="Arial"/>
                <a:sym typeface="Arial"/>
              </a:rPr>
              <a:t> when it gets off the bridge, and allows other cars to get on.</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Whenever the bridge is not empty or full and a car is waiting to go the same direction as the cars on the bridge, that car should get on the bridge.</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en" sz="1800">
                <a:latin typeface="Arial"/>
                <a:ea typeface="Arial"/>
                <a:cs typeface="Arial"/>
                <a:sym typeface="Arial"/>
              </a:rPr>
              <a:t>One direction of cars gets to flush out completely before the other direction is allowed. Don’t worry about starvation/fairness.</a:t>
            </a:r>
            <a:endParaRPr sz="1800">
              <a:latin typeface="Arial"/>
              <a:ea typeface="Arial"/>
              <a:cs typeface="Arial"/>
              <a:sym typeface="Arial"/>
            </a:endParaRPr>
          </a:p>
        </p:txBody>
      </p:sp>
      <p:sp>
        <p:nvSpPr>
          <p:cNvPr id="557" name="Google Shape;557;p75"/>
          <p:cNvSpPr txBox="1"/>
          <p:nvPr>
            <p:ph type="title"/>
          </p:nvPr>
        </p:nvSpPr>
        <p:spPr>
          <a:xfrm>
            <a:off x="2710800" y="243275"/>
            <a:ext cx="37224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Old Bridge Problem</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pic>
        <p:nvPicPr>
          <p:cNvPr id="562" name="Google Shape;562;p76"/>
          <p:cNvPicPr preferRelativeResize="0"/>
          <p:nvPr/>
        </p:nvPicPr>
        <p:blipFill rotWithShape="1">
          <a:blip r:embed="rId3">
            <a:alphaModFix/>
          </a:blip>
          <a:srcRect b="0" l="14969" r="6531" t="0"/>
          <a:stretch/>
        </p:blipFill>
        <p:spPr>
          <a:xfrm>
            <a:off x="2280675" y="2038388"/>
            <a:ext cx="4922476" cy="2351625"/>
          </a:xfrm>
          <a:prstGeom prst="rect">
            <a:avLst/>
          </a:prstGeom>
          <a:noFill/>
          <a:ln>
            <a:noFill/>
          </a:ln>
        </p:spPr>
      </p:pic>
      <p:pic>
        <p:nvPicPr>
          <p:cNvPr id="563" name="Google Shape;563;p76"/>
          <p:cNvPicPr preferRelativeResize="0"/>
          <p:nvPr/>
        </p:nvPicPr>
        <p:blipFill>
          <a:blip r:embed="rId4">
            <a:alphaModFix/>
          </a:blip>
          <a:stretch>
            <a:fillRect/>
          </a:stretch>
        </p:blipFill>
        <p:spPr>
          <a:xfrm>
            <a:off x="364127" y="1771750"/>
            <a:ext cx="1097539" cy="823151"/>
          </a:xfrm>
          <a:prstGeom prst="rect">
            <a:avLst/>
          </a:prstGeom>
          <a:noFill/>
          <a:ln>
            <a:noFill/>
          </a:ln>
        </p:spPr>
      </p:pic>
      <p:pic>
        <p:nvPicPr>
          <p:cNvPr id="564" name="Google Shape;564;p76"/>
          <p:cNvPicPr preferRelativeResize="0"/>
          <p:nvPr/>
        </p:nvPicPr>
        <p:blipFill>
          <a:blip r:embed="rId4">
            <a:alphaModFix/>
          </a:blip>
          <a:stretch>
            <a:fillRect/>
          </a:stretch>
        </p:blipFill>
        <p:spPr>
          <a:xfrm>
            <a:off x="945004" y="2802625"/>
            <a:ext cx="1097539" cy="823151"/>
          </a:xfrm>
          <a:prstGeom prst="rect">
            <a:avLst/>
          </a:prstGeom>
          <a:noFill/>
          <a:ln>
            <a:noFill/>
          </a:ln>
        </p:spPr>
      </p:pic>
      <p:pic>
        <p:nvPicPr>
          <p:cNvPr id="565" name="Google Shape;565;p76"/>
          <p:cNvPicPr preferRelativeResize="0"/>
          <p:nvPr/>
        </p:nvPicPr>
        <p:blipFill>
          <a:blip r:embed="rId4">
            <a:alphaModFix/>
          </a:blip>
          <a:stretch>
            <a:fillRect/>
          </a:stretch>
        </p:blipFill>
        <p:spPr>
          <a:xfrm flipH="1">
            <a:off x="7594479" y="2802637"/>
            <a:ext cx="1097539" cy="823151"/>
          </a:xfrm>
          <a:prstGeom prst="rect">
            <a:avLst/>
          </a:prstGeom>
          <a:noFill/>
          <a:ln>
            <a:noFill/>
          </a:ln>
        </p:spPr>
      </p:pic>
      <p:sp>
        <p:nvSpPr>
          <p:cNvPr id="566" name="Google Shape;566;p76"/>
          <p:cNvSpPr txBox="1"/>
          <p:nvPr/>
        </p:nvSpPr>
        <p:spPr>
          <a:xfrm>
            <a:off x="1461675" y="476250"/>
            <a:ext cx="6371400" cy="7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chemeClr val="lt1"/>
                </a:solidFill>
                <a:latin typeface="Calibri"/>
                <a:ea typeface="Calibri"/>
                <a:cs typeface="Calibri"/>
                <a:sym typeface="Calibri"/>
              </a:rPr>
              <a:t>Example Picture of Scenario</a:t>
            </a:r>
            <a:endParaRPr sz="4000">
              <a:solidFill>
                <a:schemeClr val="lt1"/>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pic>
        <p:nvPicPr>
          <p:cNvPr id="571" name="Google Shape;571;p77"/>
          <p:cNvPicPr preferRelativeResize="0"/>
          <p:nvPr/>
        </p:nvPicPr>
        <p:blipFill rotWithShape="1">
          <a:blip r:embed="rId3">
            <a:alphaModFix/>
          </a:blip>
          <a:srcRect b="0" l="14969" r="6531" t="0"/>
          <a:stretch/>
        </p:blipFill>
        <p:spPr>
          <a:xfrm>
            <a:off x="2280675" y="2038388"/>
            <a:ext cx="4922476" cy="2351625"/>
          </a:xfrm>
          <a:prstGeom prst="rect">
            <a:avLst/>
          </a:prstGeom>
          <a:noFill/>
          <a:ln>
            <a:noFill/>
          </a:ln>
        </p:spPr>
      </p:pic>
      <p:pic>
        <p:nvPicPr>
          <p:cNvPr id="572" name="Google Shape;572;p77"/>
          <p:cNvPicPr preferRelativeResize="0"/>
          <p:nvPr/>
        </p:nvPicPr>
        <p:blipFill>
          <a:blip r:embed="rId4">
            <a:alphaModFix/>
          </a:blip>
          <a:stretch>
            <a:fillRect/>
          </a:stretch>
        </p:blipFill>
        <p:spPr>
          <a:xfrm>
            <a:off x="364127" y="1771750"/>
            <a:ext cx="1097539" cy="823151"/>
          </a:xfrm>
          <a:prstGeom prst="rect">
            <a:avLst/>
          </a:prstGeom>
          <a:noFill/>
          <a:ln>
            <a:noFill/>
          </a:ln>
        </p:spPr>
      </p:pic>
      <p:pic>
        <p:nvPicPr>
          <p:cNvPr id="573" name="Google Shape;573;p77"/>
          <p:cNvPicPr preferRelativeResize="0"/>
          <p:nvPr/>
        </p:nvPicPr>
        <p:blipFill>
          <a:blip r:embed="rId4">
            <a:alphaModFix/>
          </a:blip>
          <a:stretch>
            <a:fillRect/>
          </a:stretch>
        </p:blipFill>
        <p:spPr>
          <a:xfrm>
            <a:off x="945004" y="2802625"/>
            <a:ext cx="1097539" cy="823151"/>
          </a:xfrm>
          <a:prstGeom prst="rect">
            <a:avLst/>
          </a:prstGeom>
          <a:noFill/>
          <a:ln>
            <a:noFill/>
          </a:ln>
        </p:spPr>
      </p:pic>
      <p:pic>
        <p:nvPicPr>
          <p:cNvPr id="574" name="Google Shape;574;p77"/>
          <p:cNvPicPr preferRelativeResize="0"/>
          <p:nvPr/>
        </p:nvPicPr>
        <p:blipFill>
          <a:blip r:embed="rId4">
            <a:alphaModFix/>
          </a:blip>
          <a:stretch>
            <a:fillRect/>
          </a:stretch>
        </p:blipFill>
        <p:spPr>
          <a:xfrm flipH="1">
            <a:off x="7594479" y="2802637"/>
            <a:ext cx="1097539" cy="823151"/>
          </a:xfrm>
          <a:prstGeom prst="rect">
            <a:avLst/>
          </a:prstGeom>
          <a:noFill/>
          <a:ln>
            <a:noFill/>
          </a:ln>
        </p:spPr>
      </p:pic>
      <p:pic>
        <p:nvPicPr>
          <p:cNvPr id="575" name="Google Shape;575;p77"/>
          <p:cNvPicPr preferRelativeResize="0"/>
          <p:nvPr/>
        </p:nvPicPr>
        <p:blipFill>
          <a:blip r:embed="rId4">
            <a:alphaModFix/>
          </a:blip>
          <a:stretch>
            <a:fillRect/>
          </a:stretch>
        </p:blipFill>
        <p:spPr>
          <a:xfrm>
            <a:off x="5379302" y="2300150"/>
            <a:ext cx="1097539" cy="823151"/>
          </a:xfrm>
          <a:prstGeom prst="rect">
            <a:avLst/>
          </a:prstGeom>
          <a:noFill/>
          <a:ln>
            <a:noFill/>
          </a:ln>
        </p:spPr>
      </p:pic>
      <p:pic>
        <p:nvPicPr>
          <p:cNvPr id="576" name="Google Shape;576;p77"/>
          <p:cNvPicPr preferRelativeResize="0"/>
          <p:nvPr/>
        </p:nvPicPr>
        <p:blipFill>
          <a:blip r:embed="rId4">
            <a:alphaModFix/>
          </a:blip>
          <a:stretch>
            <a:fillRect/>
          </a:stretch>
        </p:blipFill>
        <p:spPr>
          <a:xfrm>
            <a:off x="4023227" y="1713100"/>
            <a:ext cx="1097539" cy="823151"/>
          </a:xfrm>
          <a:prstGeom prst="rect">
            <a:avLst/>
          </a:prstGeom>
          <a:noFill/>
          <a:ln>
            <a:noFill/>
          </a:ln>
        </p:spPr>
      </p:pic>
      <p:pic>
        <p:nvPicPr>
          <p:cNvPr id="577" name="Google Shape;577;p77"/>
          <p:cNvPicPr preferRelativeResize="0"/>
          <p:nvPr/>
        </p:nvPicPr>
        <p:blipFill>
          <a:blip r:embed="rId4">
            <a:alphaModFix/>
          </a:blip>
          <a:stretch>
            <a:fillRect/>
          </a:stretch>
        </p:blipFill>
        <p:spPr>
          <a:xfrm>
            <a:off x="2667152" y="2141200"/>
            <a:ext cx="1097539" cy="823151"/>
          </a:xfrm>
          <a:prstGeom prst="rect">
            <a:avLst/>
          </a:prstGeom>
          <a:noFill/>
          <a:ln>
            <a:noFill/>
          </a:ln>
        </p:spPr>
      </p:pic>
      <p:sp>
        <p:nvSpPr>
          <p:cNvPr id="578" name="Google Shape;578;p77"/>
          <p:cNvSpPr txBox="1"/>
          <p:nvPr/>
        </p:nvSpPr>
        <p:spPr>
          <a:xfrm>
            <a:off x="1871250" y="413575"/>
            <a:ext cx="5401500" cy="8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chemeClr val="lt1"/>
                </a:solidFill>
                <a:latin typeface="Calibri"/>
                <a:ea typeface="Calibri"/>
                <a:cs typeface="Calibri"/>
                <a:sym typeface="Calibri"/>
              </a:rPr>
              <a:t>Starvation Explanation</a:t>
            </a:r>
            <a:endParaRPr sz="4000">
              <a:solidFill>
                <a:schemeClr val="lt1"/>
              </a:solidFill>
              <a:latin typeface="Calibri"/>
              <a:ea typeface="Calibri"/>
              <a:cs typeface="Calibri"/>
              <a:sym typeface="Calibri"/>
            </a:endParaRPr>
          </a:p>
        </p:txBody>
      </p:sp>
      <p:sp>
        <p:nvSpPr>
          <p:cNvPr id="579" name="Google Shape;579;p77"/>
          <p:cNvSpPr txBox="1"/>
          <p:nvPr/>
        </p:nvSpPr>
        <p:spPr>
          <a:xfrm>
            <a:off x="1082750" y="4674775"/>
            <a:ext cx="7096200" cy="15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t>In this case, all the waiting cars on the left will be allowed to cross the bridge before we allow the waiting car on the right to cross</a:t>
            </a:r>
            <a:endParaRPr sz="23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78"/>
          <p:cNvSpPr txBox="1"/>
          <p:nvPr>
            <p:ph type="title"/>
          </p:nvPr>
        </p:nvSpPr>
        <p:spPr>
          <a:xfrm>
            <a:off x="1959650" y="400575"/>
            <a:ext cx="4983600" cy="71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Old Bridge Problem Details</a:t>
            </a:r>
            <a:endParaRPr/>
          </a:p>
        </p:txBody>
      </p:sp>
      <p:sp>
        <p:nvSpPr>
          <p:cNvPr id="585" name="Google Shape;585;p78"/>
          <p:cNvSpPr txBox="1"/>
          <p:nvPr>
            <p:ph idx="1" type="body"/>
          </p:nvPr>
        </p:nvSpPr>
        <p:spPr>
          <a:xfrm>
            <a:off x="275725" y="1213050"/>
            <a:ext cx="8284200" cy="5241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Arial"/>
              <a:buChar char="●"/>
            </a:pPr>
            <a:r>
              <a:rPr lang="en" sz="1800">
                <a:latin typeface="Arial"/>
                <a:ea typeface="Arial"/>
                <a:cs typeface="Arial"/>
                <a:sym typeface="Arial"/>
              </a:rPr>
              <a:t>We will be using the following data structures:</a:t>
            </a:r>
            <a:endParaRPr sz="1800">
              <a:latin typeface="Arial"/>
              <a:ea typeface="Arial"/>
              <a:cs typeface="Arial"/>
              <a:sym typeface="Arial"/>
            </a:endParaRPr>
          </a:p>
          <a:p>
            <a:pPr indent="-342900" lvl="1" marL="914400" rtl="0" algn="l">
              <a:spcBef>
                <a:spcPts val="0"/>
              </a:spcBef>
              <a:spcAft>
                <a:spcPts val="0"/>
              </a:spcAft>
              <a:buSzPts val="1800"/>
              <a:buFont typeface="Courier New"/>
              <a:buChar char="○"/>
            </a:pPr>
            <a:r>
              <a:rPr b="1" lang="en" sz="1800">
                <a:latin typeface="Courier New"/>
                <a:ea typeface="Courier New"/>
                <a:cs typeface="Courier New"/>
                <a:sym typeface="Courier New"/>
              </a:rPr>
              <a:t>struct cond_var cond_directions[2];</a:t>
            </a:r>
            <a:endParaRPr b="1" sz="1800">
              <a:latin typeface="Courier New"/>
              <a:ea typeface="Courier New"/>
              <a:cs typeface="Courier New"/>
              <a:sym typeface="Courier New"/>
            </a:endParaRPr>
          </a:p>
          <a:p>
            <a:pPr indent="-342900" lvl="2" marL="1371600" rtl="0" algn="l">
              <a:spcBef>
                <a:spcPts val="0"/>
              </a:spcBef>
              <a:spcAft>
                <a:spcPts val="0"/>
              </a:spcAft>
              <a:buSzPts val="1800"/>
              <a:buFont typeface="Arial"/>
              <a:buChar char="■"/>
            </a:pPr>
            <a:r>
              <a:rPr lang="en" sz="1800">
                <a:latin typeface="Arial"/>
                <a:ea typeface="Arial"/>
                <a:cs typeface="Arial"/>
                <a:sym typeface="Arial"/>
              </a:rPr>
              <a:t>Array of 2 conditional variables that represent a waiting queue for each direction</a:t>
            </a:r>
            <a:endParaRPr sz="1800">
              <a:latin typeface="Arial"/>
              <a:ea typeface="Arial"/>
              <a:cs typeface="Arial"/>
              <a:sym typeface="Arial"/>
            </a:endParaRPr>
          </a:p>
          <a:p>
            <a:pPr indent="-342900" lvl="1" marL="914400" rtl="0" algn="l">
              <a:lnSpc>
                <a:spcPct val="95000"/>
              </a:lnSpc>
              <a:spcBef>
                <a:spcPts val="0"/>
              </a:spcBef>
              <a:spcAft>
                <a:spcPts val="0"/>
              </a:spcAft>
              <a:buSzPts val="1800"/>
              <a:buFont typeface="Arial"/>
              <a:buChar char="○"/>
            </a:pPr>
            <a:r>
              <a:rPr b="1" lang="en" sz="1800">
                <a:latin typeface="Courier New"/>
                <a:ea typeface="Courier New"/>
                <a:cs typeface="Courier New"/>
                <a:sym typeface="Courier New"/>
              </a:rPr>
              <a:t>struct lock cond_lock;</a:t>
            </a:r>
            <a:endParaRPr b="1" sz="1800">
              <a:latin typeface="Courier New"/>
              <a:ea typeface="Courier New"/>
              <a:cs typeface="Courier New"/>
              <a:sym typeface="Courier New"/>
            </a:endParaRPr>
          </a:p>
          <a:p>
            <a:pPr indent="-342900" lvl="2" marL="1371600" rtl="0" algn="l">
              <a:lnSpc>
                <a:spcPct val="95000"/>
              </a:lnSpc>
              <a:spcBef>
                <a:spcPts val="0"/>
              </a:spcBef>
              <a:spcAft>
                <a:spcPts val="0"/>
              </a:spcAft>
              <a:buSzPts val="1800"/>
              <a:buFont typeface="Arial"/>
              <a:buChar char="■"/>
            </a:pPr>
            <a:r>
              <a:rPr lang="en" sz="1800">
                <a:latin typeface="Arial"/>
                <a:ea typeface="Arial"/>
                <a:cs typeface="Arial"/>
                <a:sym typeface="Arial"/>
              </a:rPr>
              <a:t>A lock that you may use to synchronize access to necessary data</a:t>
            </a:r>
            <a:endParaRPr sz="1800">
              <a:latin typeface="Arial"/>
              <a:ea typeface="Arial"/>
              <a:cs typeface="Arial"/>
              <a:sym typeface="Arial"/>
            </a:endParaRPr>
          </a:p>
          <a:p>
            <a:pPr indent="-342900" lvl="1" marL="914400" rtl="0" algn="l">
              <a:spcBef>
                <a:spcPts val="0"/>
              </a:spcBef>
              <a:spcAft>
                <a:spcPts val="0"/>
              </a:spcAft>
              <a:buSzPts val="1800"/>
              <a:buFont typeface="Courier New"/>
              <a:buChar char="○"/>
            </a:pPr>
            <a:r>
              <a:rPr b="1" lang="en" sz="1800">
                <a:latin typeface="Courier New"/>
                <a:ea typeface="Courier New"/>
                <a:cs typeface="Courier New"/>
                <a:sym typeface="Courier New"/>
              </a:rPr>
              <a:t>int waiters[2];</a:t>
            </a:r>
            <a:endParaRPr b="1" sz="1800">
              <a:latin typeface="Courier New"/>
              <a:ea typeface="Courier New"/>
              <a:cs typeface="Courier New"/>
              <a:sym typeface="Courier New"/>
            </a:endParaRPr>
          </a:p>
          <a:p>
            <a:pPr indent="-342900" lvl="2" marL="1371600" rtl="0" algn="l">
              <a:spcBef>
                <a:spcPts val="0"/>
              </a:spcBef>
              <a:spcAft>
                <a:spcPts val="0"/>
              </a:spcAft>
              <a:buSzPts val="1800"/>
              <a:buFont typeface="Arial"/>
              <a:buChar char="■"/>
            </a:pPr>
            <a:r>
              <a:rPr lang="en" sz="1800">
                <a:latin typeface="Arial"/>
                <a:ea typeface="Arial"/>
                <a:cs typeface="Arial"/>
                <a:sym typeface="Arial"/>
              </a:rPr>
              <a:t>Array of 2 integers that track how many cars are waiting to travel in either direction</a:t>
            </a:r>
            <a:endParaRPr sz="1800">
              <a:latin typeface="Arial"/>
              <a:ea typeface="Arial"/>
              <a:cs typeface="Arial"/>
              <a:sym typeface="Arial"/>
            </a:endParaRPr>
          </a:p>
          <a:p>
            <a:pPr indent="-342900" lvl="1" marL="914400" rtl="0" algn="l">
              <a:spcBef>
                <a:spcPts val="0"/>
              </a:spcBef>
              <a:spcAft>
                <a:spcPts val="0"/>
              </a:spcAft>
              <a:buSzPts val="1800"/>
              <a:buFont typeface="Courier New"/>
              <a:buChar char="○"/>
            </a:pPr>
            <a:r>
              <a:rPr b="1" lang="en" sz="1800">
                <a:latin typeface="Courier New"/>
                <a:ea typeface="Courier New"/>
                <a:cs typeface="Courier New"/>
                <a:sym typeface="Courier New"/>
              </a:rPr>
              <a:t>int cars_on_bridge = 0;</a:t>
            </a:r>
            <a:endParaRPr b="1" sz="1800">
              <a:latin typeface="Courier New"/>
              <a:ea typeface="Courier New"/>
              <a:cs typeface="Courier New"/>
              <a:sym typeface="Courier New"/>
            </a:endParaRPr>
          </a:p>
          <a:p>
            <a:pPr indent="-342900" lvl="2" marL="1371600" rtl="0" algn="l">
              <a:spcBef>
                <a:spcPts val="0"/>
              </a:spcBef>
              <a:spcAft>
                <a:spcPts val="0"/>
              </a:spcAft>
              <a:buSzPts val="1800"/>
              <a:buFont typeface="Arial"/>
              <a:buChar char="■"/>
            </a:pPr>
            <a:r>
              <a:rPr lang="en" sz="1800">
                <a:latin typeface="Arial"/>
                <a:ea typeface="Arial"/>
                <a:cs typeface="Arial"/>
                <a:sym typeface="Arial"/>
              </a:rPr>
              <a:t>Number of cars currently on the bridge</a:t>
            </a:r>
            <a:endParaRPr sz="1800">
              <a:latin typeface="Arial"/>
              <a:ea typeface="Arial"/>
              <a:cs typeface="Arial"/>
              <a:sym typeface="Arial"/>
            </a:endParaRPr>
          </a:p>
          <a:p>
            <a:pPr indent="-342900" lvl="1" marL="914400" rtl="0" algn="l">
              <a:spcBef>
                <a:spcPts val="0"/>
              </a:spcBef>
              <a:spcAft>
                <a:spcPts val="0"/>
              </a:spcAft>
              <a:buSzPts val="1800"/>
              <a:buFont typeface="Courier New"/>
              <a:buChar char="○"/>
            </a:pPr>
            <a:r>
              <a:rPr b="1" lang="en" sz="1800">
                <a:latin typeface="Courier New"/>
                <a:ea typeface="Courier New"/>
                <a:cs typeface="Courier New"/>
                <a:sym typeface="Courier New"/>
              </a:rPr>
              <a:t>int curr_direction = 0;</a:t>
            </a:r>
            <a:endParaRPr b="1" sz="1800">
              <a:latin typeface="Courier New"/>
              <a:ea typeface="Courier New"/>
              <a:cs typeface="Courier New"/>
              <a:sym typeface="Courier New"/>
            </a:endParaRPr>
          </a:p>
          <a:p>
            <a:pPr indent="-342900" lvl="2" marL="1371600" rtl="0" algn="l">
              <a:spcBef>
                <a:spcPts val="0"/>
              </a:spcBef>
              <a:spcAft>
                <a:spcPts val="0"/>
              </a:spcAft>
              <a:buSzPts val="1800"/>
              <a:buFont typeface="Arial"/>
              <a:buChar char="■"/>
            </a:pPr>
            <a:r>
              <a:rPr lang="en" sz="1800">
                <a:latin typeface="Arial"/>
                <a:ea typeface="Arial"/>
                <a:cs typeface="Arial"/>
                <a:sym typeface="Arial"/>
              </a:rPr>
              <a:t>Direction of the cars that are currently on the bridge (default is 0)</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Assume we’ve initialized the conditional variables in </a:t>
            </a:r>
            <a:r>
              <a:rPr b="1" lang="en" sz="1800">
                <a:latin typeface="Courier New"/>
                <a:ea typeface="Courier New"/>
                <a:cs typeface="Courier New"/>
                <a:sym typeface="Courier New"/>
              </a:rPr>
              <a:t>cond_directions</a:t>
            </a:r>
            <a:r>
              <a:rPr lang="en" sz="1800">
                <a:latin typeface="Arial"/>
                <a:ea typeface="Arial"/>
                <a:cs typeface="Arial"/>
                <a:sym typeface="Arial"/>
              </a:rPr>
              <a:t> and filled </a:t>
            </a:r>
            <a:r>
              <a:rPr b="1" lang="en" sz="1800">
                <a:latin typeface="Courier New"/>
                <a:ea typeface="Courier New"/>
                <a:cs typeface="Courier New"/>
                <a:sym typeface="Courier New"/>
              </a:rPr>
              <a:t>waiters</a:t>
            </a:r>
            <a:r>
              <a:rPr lang="en" sz="1800">
                <a:latin typeface="Arial"/>
                <a:ea typeface="Arial"/>
                <a:cs typeface="Arial"/>
                <a:sym typeface="Arial"/>
              </a:rPr>
              <a:t> with 0s for each direction</a:t>
            </a:r>
            <a:endParaRPr sz="1800">
              <a:latin typeface="Arial"/>
              <a:ea typeface="Arial"/>
              <a:cs typeface="Arial"/>
              <a:sym typeface="Arial"/>
            </a:endParaRPr>
          </a:p>
          <a:p>
            <a:pPr indent="0" lvl="0" marL="0" rtl="0" algn="l">
              <a:spcBef>
                <a:spcPts val="1200"/>
              </a:spcBef>
              <a:spcAft>
                <a:spcPts val="1200"/>
              </a:spcAft>
              <a:buNone/>
            </a:pPr>
            <a:r>
              <a:t/>
            </a:r>
            <a:endParaRPr sz="18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79"/>
          <p:cNvSpPr txBox="1"/>
          <p:nvPr>
            <p:ph type="title"/>
          </p:nvPr>
        </p:nvSpPr>
        <p:spPr>
          <a:xfrm>
            <a:off x="2493725" y="286250"/>
            <a:ext cx="4098600" cy="62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ArriveBridge() - Skeleton</a:t>
            </a:r>
            <a:endParaRPr/>
          </a:p>
        </p:txBody>
      </p:sp>
      <p:sp>
        <p:nvSpPr>
          <p:cNvPr id="591" name="Google Shape;591;p79"/>
          <p:cNvSpPr txBox="1"/>
          <p:nvPr>
            <p:ph idx="1" type="body"/>
          </p:nvPr>
        </p:nvSpPr>
        <p:spPr>
          <a:xfrm>
            <a:off x="179250" y="839850"/>
            <a:ext cx="8518500" cy="57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38761D"/>
                </a:solidFill>
                <a:latin typeface="Courier New"/>
                <a:ea typeface="Courier New"/>
                <a:cs typeface="Courier New"/>
                <a:sym typeface="Courier New"/>
              </a:rPr>
              <a:t>// Remember, you can use</a:t>
            </a:r>
            <a:r>
              <a:rPr b="1" lang="en" sz="1400">
                <a:solidFill>
                  <a:srgbClr val="38761D"/>
                </a:solidFill>
                <a:latin typeface="Courier New"/>
                <a:ea typeface="Courier New"/>
                <a:cs typeface="Courier New"/>
                <a:sym typeface="Courier New"/>
              </a:rPr>
              <a:t> struct cond_var cond_directions[2], int waiters[2],</a:t>
            </a:r>
            <a:endParaRPr b="1" sz="1400">
              <a:solidFill>
                <a:srgbClr val="38761D"/>
              </a:solidFill>
              <a:latin typeface="Courier New"/>
              <a:ea typeface="Courier New"/>
              <a:cs typeface="Courier New"/>
              <a:sym typeface="Courier New"/>
            </a:endParaRPr>
          </a:p>
          <a:p>
            <a:pPr indent="0" lvl="0" marL="0" rtl="0" algn="l">
              <a:spcBef>
                <a:spcPts val="1200"/>
              </a:spcBef>
              <a:spcAft>
                <a:spcPts val="0"/>
              </a:spcAft>
              <a:buNone/>
            </a:pPr>
            <a:r>
              <a:rPr b="1" lang="en" sz="1400">
                <a:solidFill>
                  <a:srgbClr val="38761D"/>
                </a:solidFill>
                <a:latin typeface="Courier New"/>
                <a:ea typeface="Courier New"/>
                <a:cs typeface="Courier New"/>
                <a:sym typeface="Courier New"/>
              </a:rPr>
              <a:t>// </a:t>
            </a:r>
            <a:r>
              <a:rPr b="1" lang="en" sz="1400">
                <a:solidFill>
                  <a:srgbClr val="38761D"/>
                </a:solidFill>
                <a:latin typeface="Courier New"/>
                <a:ea typeface="Courier New"/>
                <a:cs typeface="Courier New"/>
                <a:sym typeface="Courier New"/>
              </a:rPr>
              <a:t>struct lock cond_lock, int curr_direction, int cars_on_bridge</a:t>
            </a:r>
            <a:endParaRPr b="1" sz="1400">
              <a:solidFill>
                <a:srgbClr val="38761D"/>
              </a:solidFill>
              <a:latin typeface="Courier New"/>
              <a:ea typeface="Courier New"/>
              <a:cs typeface="Courier New"/>
              <a:sym typeface="Courier New"/>
            </a:endParaRPr>
          </a:p>
          <a:p>
            <a:pPr indent="0" lvl="0" marL="0" rtl="0" algn="l">
              <a:lnSpc>
                <a:spcPct val="95000"/>
              </a:lnSpc>
              <a:spcBef>
                <a:spcPts val="1200"/>
              </a:spcBef>
              <a:spcAft>
                <a:spcPts val="0"/>
              </a:spcAft>
              <a:buSzPts val="1018"/>
              <a:buNone/>
            </a:pPr>
            <a:r>
              <a:t/>
            </a:r>
            <a:endParaRPr b="1" sz="1400">
              <a:latin typeface="Courier New"/>
              <a:ea typeface="Courier New"/>
              <a:cs typeface="Courier New"/>
              <a:sym typeface="Courier New"/>
            </a:endParaRPr>
          </a:p>
          <a:p>
            <a:pPr indent="0" lvl="0" marL="0" rtl="0" algn="l">
              <a:lnSpc>
                <a:spcPct val="95000"/>
              </a:lnSpc>
              <a:spcBef>
                <a:spcPts val="1200"/>
              </a:spcBef>
              <a:spcAft>
                <a:spcPts val="0"/>
              </a:spcAft>
              <a:buSzPts val="1018"/>
              <a:buNone/>
            </a:pPr>
            <a:r>
              <a:rPr b="1" lang="en" sz="1400">
                <a:latin typeface="Courier New"/>
                <a:ea typeface="Courier New"/>
                <a:cs typeface="Courier New"/>
                <a:sym typeface="Courier New"/>
              </a:rPr>
              <a:t>int ArriveBridge(int direction) {</a:t>
            </a:r>
            <a:endParaRPr b="1" sz="1400">
              <a:latin typeface="Courier New"/>
              <a:ea typeface="Courier New"/>
              <a:cs typeface="Courier New"/>
              <a:sym typeface="Courier New"/>
            </a:endParaRPr>
          </a:p>
          <a:p>
            <a:pPr indent="457200" lvl="0" marL="0" rtl="0" algn="l">
              <a:lnSpc>
                <a:spcPct val="95000"/>
              </a:lnSpc>
              <a:spcBef>
                <a:spcPts val="1200"/>
              </a:spcBef>
              <a:spcAft>
                <a:spcPts val="0"/>
              </a:spcAft>
              <a:buSzPts val="1018"/>
              <a:buNone/>
            </a:pPr>
            <a:r>
              <a:rPr b="1" lang="en" sz="1400">
                <a:latin typeface="Courier New"/>
                <a:ea typeface="Courier New"/>
                <a:cs typeface="Courier New"/>
                <a:sym typeface="Courier New"/>
              </a:rPr>
              <a:t>____________________________________</a:t>
            </a:r>
            <a:r>
              <a:rPr b="1" lang="en"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95000"/>
              </a:lnSpc>
              <a:spcBef>
                <a:spcPts val="1200"/>
              </a:spcBef>
              <a:spcAft>
                <a:spcPts val="0"/>
              </a:spcAft>
              <a:buSzPts val="1018"/>
              <a:buNone/>
            </a:pPr>
            <a:r>
              <a:rPr b="1" lang="en" sz="1400">
                <a:latin typeface="Courier New"/>
                <a:ea typeface="Courier New"/>
                <a:cs typeface="Courier New"/>
                <a:sym typeface="Courier New"/>
              </a:rPr>
              <a:t>	while </a:t>
            </a:r>
            <a:r>
              <a:rPr b="1" lang="en" sz="1400">
                <a:solidFill>
                  <a:srgbClr val="000000"/>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cars_on_bridge == 3 || </a:t>
            </a:r>
            <a:endParaRPr b="1">
              <a:solidFill>
                <a:srgbClr val="000000"/>
              </a:solidFill>
              <a:latin typeface="Courier New"/>
              <a:ea typeface="Courier New"/>
              <a:cs typeface="Courier New"/>
              <a:sym typeface="Courier New"/>
            </a:endParaRPr>
          </a:p>
          <a:p>
            <a:pPr indent="457200" lvl="0" marL="1371600" rtl="0" algn="l">
              <a:lnSpc>
                <a:spcPct val="95000"/>
              </a:lnSpc>
              <a:spcBef>
                <a:spcPts val="1200"/>
              </a:spcBef>
              <a:spcAft>
                <a:spcPts val="0"/>
              </a:spcAft>
              <a:buSzPts val="1018"/>
              <a:buNone/>
            </a:pPr>
            <a:r>
              <a:rPr b="1" lang="en">
                <a:solidFill>
                  <a:srgbClr val="000000"/>
                </a:solidFill>
                <a:latin typeface="Courier New"/>
                <a:ea typeface="Courier New"/>
                <a:cs typeface="Courier New"/>
                <a:sym typeface="Courier New"/>
              </a:rPr>
              <a:t>(cars_on_bridge &gt; 0 &amp;&amp; curr_direction != direction)</a:t>
            </a:r>
            <a:r>
              <a:rPr b="1" lang="en" sz="1400">
                <a:solidFill>
                  <a:srgbClr val="000000"/>
                </a:solidFill>
                <a:latin typeface="Courier New"/>
                <a:ea typeface="Courier New"/>
                <a:cs typeface="Courier New"/>
                <a:sym typeface="Courier New"/>
              </a:rPr>
              <a:t>)</a:t>
            </a:r>
            <a:r>
              <a:rPr b="1" lang="en"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95000"/>
              </a:lnSpc>
              <a:spcBef>
                <a:spcPts val="1200"/>
              </a:spcBef>
              <a:spcAft>
                <a:spcPts val="0"/>
              </a:spcAft>
              <a:buSzPts val="1018"/>
              <a:buNone/>
            </a:pPr>
            <a:r>
              <a:rPr b="1" lang="en" sz="1400">
                <a:latin typeface="Courier New"/>
                <a:ea typeface="Courier New"/>
                <a:cs typeface="Courier New"/>
                <a:sym typeface="Courier New"/>
              </a:rPr>
              <a:t>		_________________________________</a:t>
            </a:r>
            <a:endParaRPr b="1" sz="1400">
              <a:latin typeface="Courier New"/>
              <a:ea typeface="Courier New"/>
              <a:cs typeface="Courier New"/>
              <a:sym typeface="Courier New"/>
            </a:endParaRPr>
          </a:p>
          <a:p>
            <a:pPr indent="0" lvl="0" marL="0" rtl="0" algn="l">
              <a:lnSpc>
                <a:spcPct val="95000"/>
              </a:lnSpc>
              <a:spcBef>
                <a:spcPts val="1200"/>
              </a:spcBef>
              <a:spcAft>
                <a:spcPts val="0"/>
              </a:spcAft>
              <a:buSzPts val="1018"/>
              <a:buNone/>
            </a:pPr>
            <a:r>
              <a:rPr b="1" lang="en" sz="1400">
                <a:latin typeface="Courier New"/>
                <a:ea typeface="Courier New"/>
                <a:cs typeface="Courier New"/>
                <a:sym typeface="Courier New"/>
              </a:rPr>
              <a:t>		</a:t>
            </a:r>
            <a:r>
              <a:rPr b="1" lang="en" sz="1400">
                <a:latin typeface="Courier New"/>
                <a:ea typeface="Courier New"/>
                <a:cs typeface="Courier New"/>
                <a:sym typeface="Courier New"/>
              </a:rPr>
              <a:t>_________________________________</a:t>
            </a:r>
            <a:endParaRPr b="1" sz="1400">
              <a:latin typeface="Courier New"/>
              <a:ea typeface="Courier New"/>
              <a:cs typeface="Courier New"/>
              <a:sym typeface="Courier New"/>
            </a:endParaRPr>
          </a:p>
          <a:p>
            <a:pPr indent="457200" lvl="0" marL="457200" rtl="0" algn="l">
              <a:lnSpc>
                <a:spcPct val="95000"/>
              </a:lnSpc>
              <a:spcBef>
                <a:spcPts val="1200"/>
              </a:spcBef>
              <a:spcAft>
                <a:spcPts val="0"/>
              </a:spcAft>
              <a:buSzPts val="1018"/>
              <a:buNone/>
            </a:pPr>
            <a:r>
              <a:rPr b="1" lang="en" sz="1400">
                <a:latin typeface="Courier New"/>
                <a:ea typeface="Courier New"/>
                <a:cs typeface="Courier New"/>
                <a:sym typeface="Courier New"/>
              </a:rPr>
              <a:t>_________________________________</a:t>
            </a:r>
            <a:endParaRPr b="1" sz="1400">
              <a:latin typeface="Courier New"/>
              <a:ea typeface="Courier New"/>
              <a:cs typeface="Courier New"/>
              <a:sym typeface="Courier New"/>
            </a:endParaRPr>
          </a:p>
          <a:p>
            <a:pPr indent="0" lvl="0" marL="0" rtl="0" algn="l">
              <a:lnSpc>
                <a:spcPct val="95000"/>
              </a:lnSpc>
              <a:spcBef>
                <a:spcPts val="1200"/>
              </a:spcBef>
              <a:spcAft>
                <a:spcPts val="0"/>
              </a:spcAft>
              <a:buSzPts val="1018"/>
              <a:buNone/>
            </a:pPr>
            <a:r>
              <a:rPr b="1" lang="en"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95000"/>
              </a:lnSpc>
              <a:spcBef>
                <a:spcPts val="1200"/>
              </a:spcBef>
              <a:spcAft>
                <a:spcPts val="0"/>
              </a:spcAft>
              <a:buSzPts val="1018"/>
              <a:buNone/>
            </a:pPr>
            <a:r>
              <a:rPr b="1" lang="en" sz="1400">
                <a:latin typeface="Courier New"/>
                <a:ea typeface="Courier New"/>
                <a:cs typeface="Courier New"/>
                <a:sym typeface="Courier New"/>
              </a:rPr>
              <a:t>	</a:t>
            </a:r>
            <a:r>
              <a:rPr b="1" lang="en" sz="1400">
                <a:latin typeface="Courier New"/>
                <a:ea typeface="Courier New"/>
                <a:cs typeface="Courier New"/>
                <a:sym typeface="Courier New"/>
              </a:rPr>
              <a:t>____________________________________</a:t>
            </a:r>
            <a:endParaRPr b="1" sz="1400">
              <a:latin typeface="Courier New"/>
              <a:ea typeface="Courier New"/>
              <a:cs typeface="Courier New"/>
              <a:sym typeface="Courier New"/>
            </a:endParaRPr>
          </a:p>
          <a:p>
            <a:pPr indent="0" lvl="0" marL="0" rtl="0" algn="l">
              <a:lnSpc>
                <a:spcPct val="95000"/>
              </a:lnSpc>
              <a:spcBef>
                <a:spcPts val="1200"/>
              </a:spcBef>
              <a:spcAft>
                <a:spcPts val="0"/>
              </a:spcAft>
              <a:buSzPts val="1018"/>
              <a:buNone/>
            </a:pPr>
            <a:r>
              <a:rPr b="1" lang="en" sz="1400">
                <a:latin typeface="Courier New"/>
                <a:ea typeface="Courier New"/>
                <a:cs typeface="Courier New"/>
                <a:sym typeface="Courier New"/>
              </a:rPr>
              <a:t>	</a:t>
            </a:r>
            <a:r>
              <a:rPr b="1" lang="en" sz="1400">
                <a:latin typeface="Courier New"/>
                <a:ea typeface="Courier New"/>
                <a:cs typeface="Courier New"/>
                <a:sym typeface="Courier New"/>
              </a:rPr>
              <a:t>____________________________________</a:t>
            </a:r>
            <a:endParaRPr b="1" sz="1400">
              <a:latin typeface="Courier New"/>
              <a:ea typeface="Courier New"/>
              <a:cs typeface="Courier New"/>
              <a:sym typeface="Courier New"/>
            </a:endParaRPr>
          </a:p>
          <a:p>
            <a:pPr indent="457200" lvl="0" marL="0" rtl="0" algn="l">
              <a:lnSpc>
                <a:spcPct val="95000"/>
              </a:lnSpc>
              <a:spcBef>
                <a:spcPts val="1200"/>
              </a:spcBef>
              <a:spcAft>
                <a:spcPts val="0"/>
              </a:spcAft>
              <a:buSzPts val="1018"/>
              <a:buNone/>
            </a:pPr>
            <a:r>
              <a:rPr b="1" lang="en" sz="1400">
                <a:latin typeface="Courier New"/>
                <a:ea typeface="Courier New"/>
                <a:cs typeface="Courier New"/>
                <a:sym typeface="Courier New"/>
              </a:rPr>
              <a:t>____________________________________</a:t>
            </a:r>
            <a:endParaRPr b="1" sz="1400">
              <a:latin typeface="Courier New"/>
              <a:ea typeface="Courier New"/>
              <a:cs typeface="Courier New"/>
              <a:sym typeface="Courier New"/>
            </a:endParaRPr>
          </a:p>
          <a:p>
            <a:pPr indent="0" lvl="0" marL="0" rtl="0" algn="l">
              <a:lnSpc>
                <a:spcPct val="95000"/>
              </a:lnSpc>
              <a:spcBef>
                <a:spcPts val="1200"/>
              </a:spcBef>
              <a:spcAft>
                <a:spcPts val="0"/>
              </a:spcAft>
              <a:buSzPts val="1018"/>
              <a:buNone/>
            </a:pPr>
            <a:r>
              <a:rPr b="1" lang="en" sz="1400">
                <a:latin typeface="Courier New"/>
                <a:ea typeface="Courier New"/>
                <a:cs typeface="Courier New"/>
                <a:sym typeface="Courier New"/>
              </a:rPr>
              <a:t>}</a:t>
            </a:r>
            <a:endParaRPr b="1" sz="1400">
              <a:latin typeface="Courier New"/>
              <a:ea typeface="Courier New"/>
              <a:cs typeface="Courier New"/>
              <a:sym typeface="Courier New"/>
            </a:endParaRPr>
          </a:p>
          <a:p>
            <a:pPr indent="0" lvl="0" marL="0" rtl="0" algn="l">
              <a:lnSpc>
                <a:spcPct val="95000"/>
              </a:lnSpc>
              <a:spcBef>
                <a:spcPts val="1200"/>
              </a:spcBef>
              <a:spcAft>
                <a:spcPts val="1200"/>
              </a:spcAft>
              <a:buClr>
                <a:schemeClr val="dk1"/>
              </a:buClr>
              <a:buSzPts val="1018"/>
              <a:buFont typeface="Arial"/>
              <a:buNone/>
            </a:pPr>
            <a:r>
              <a:t/>
            </a:r>
            <a:endParaRPr b="1" sz="1400">
              <a:latin typeface="Courier New"/>
              <a:ea typeface="Courier New"/>
              <a:cs typeface="Courier New"/>
              <a:sym typeface="Courier New"/>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80"/>
          <p:cNvSpPr txBox="1"/>
          <p:nvPr>
            <p:ph type="title"/>
          </p:nvPr>
        </p:nvSpPr>
        <p:spPr>
          <a:xfrm>
            <a:off x="2493725" y="286250"/>
            <a:ext cx="4098600" cy="62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ArriveBridge() - Soln.</a:t>
            </a:r>
            <a:endParaRPr/>
          </a:p>
        </p:txBody>
      </p:sp>
      <p:sp>
        <p:nvSpPr>
          <p:cNvPr id="597" name="Google Shape;597;p80"/>
          <p:cNvSpPr txBox="1"/>
          <p:nvPr>
            <p:ph idx="1" type="body"/>
          </p:nvPr>
        </p:nvSpPr>
        <p:spPr>
          <a:xfrm>
            <a:off x="179250" y="839850"/>
            <a:ext cx="8518500" cy="57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38761D"/>
                </a:solidFill>
                <a:latin typeface="Courier New"/>
                <a:ea typeface="Courier New"/>
                <a:cs typeface="Courier New"/>
                <a:sym typeface="Courier New"/>
              </a:rPr>
              <a:t>// Remember, you can use struct cond_var cond_directions[2], int waiters[2],</a:t>
            </a:r>
            <a:endParaRPr b="1" sz="1400">
              <a:solidFill>
                <a:srgbClr val="38761D"/>
              </a:solidFill>
              <a:latin typeface="Courier New"/>
              <a:ea typeface="Courier New"/>
              <a:cs typeface="Courier New"/>
              <a:sym typeface="Courier New"/>
            </a:endParaRPr>
          </a:p>
          <a:p>
            <a:pPr indent="0" lvl="0" marL="0" rtl="0" algn="l">
              <a:spcBef>
                <a:spcPts val="1200"/>
              </a:spcBef>
              <a:spcAft>
                <a:spcPts val="0"/>
              </a:spcAft>
              <a:buNone/>
            </a:pPr>
            <a:r>
              <a:rPr b="1" lang="en" sz="1400">
                <a:solidFill>
                  <a:srgbClr val="38761D"/>
                </a:solidFill>
                <a:latin typeface="Courier New"/>
                <a:ea typeface="Courier New"/>
                <a:cs typeface="Courier New"/>
                <a:sym typeface="Courier New"/>
              </a:rPr>
              <a:t>// struct lock cond_lock, int curr_direction, int cars_on_bridge</a:t>
            </a:r>
            <a:endParaRPr b="1" sz="1400">
              <a:solidFill>
                <a:srgbClr val="38761D"/>
              </a:solidFill>
              <a:latin typeface="Courier New"/>
              <a:ea typeface="Courier New"/>
              <a:cs typeface="Courier New"/>
              <a:sym typeface="Courier New"/>
            </a:endParaRPr>
          </a:p>
          <a:p>
            <a:pPr indent="0" lvl="0" marL="0" rtl="0" algn="l">
              <a:lnSpc>
                <a:spcPct val="95000"/>
              </a:lnSpc>
              <a:spcBef>
                <a:spcPts val="1200"/>
              </a:spcBef>
              <a:spcAft>
                <a:spcPts val="0"/>
              </a:spcAft>
              <a:buSzPts val="1018"/>
              <a:buNone/>
            </a:pPr>
            <a:r>
              <a:t/>
            </a:r>
            <a:endParaRPr b="1" sz="1400">
              <a:latin typeface="Courier New"/>
              <a:ea typeface="Courier New"/>
              <a:cs typeface="Courier New"/>
              <a:sym typeface="Courier New"/>
            </a:endParaRPr>
          </a:p>
          <a:p>
            <a:pPr indent="0" lvl="0" marL="0" rtl="0" algn="l">
              <a:lnSpc>
                <a:spcPct val="95000"/>
              </a:lnSpc>
              <a:spcBef>
                <a:spcPts val="1200"/>
              </a:spcBef>
              <a:spcAft>
                <a:spcPts val="0"/>
              </a:spcAft>
              <a:buSzPts val="1018"/>
              <a:buNone/>
            </a:pPr>
            <a:r>
              <a:rPr b="1" lang="en" sz="1400">
                <a:latin typeface="Courier New"/>
                <a:ea typeface="Courier New"/>
                <a:cs typeface="Courier New"/>
                <a:sym typeface="Courier New"/>
              </a:rPr>
              <a:t>int ArriveBridge(int direction) {</a:t>
            </a:r>
            <a:endParaRPr b="1" sz="1400">
              <a:latin typeface="Courier New"/>
              <a:ea typeface="Courier New"/>
              <a:cs typeface="Courier New"/>
              <a:sym typeface="Courier New"/>
            </a:endParaRPr>
          </a:p>
          <a:p>
            <a:pPr indent="457200" lvl="0" marL="0" rtl="0" algn="l">
              <a:lnSpc>
                <a:spcPct val="95000"/>
              </a:lnSpc>
              <a:spcBef>
                <a:spcPts val="1200"/>
              </a:spcBef>
              <a:spcAft>
                <a:spcPts val="0"/>
              </a:spcAft>
              <a:buSzPts val="1018"/>
              <a:buNone/>
            </a:pPr>
            <a:r>
              <a:rPr b="1" lang="en" sz="1400">
                <a:latin typeface="Courier New"/>
                <a:ea typeface="Courier New"/>
                <a:cs typeface="Courier New"/>
                <a:sym typeface="Courier New"/>
              </a:rPr>
              <a:t>____________________________________</a:t>
            </a:r>
            <a:r>
              <a:rPr b="1" lang="en"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95000"/>
              </a:lnSpc>
              <a:spcBef>
                <a:spcPts val="1200"/>
              </a:spcBef>
              <a:spcAft>
                <a:spcPts val="0"/>
              </a:spcAft>
              <a:buSzPts val="1018"/>
              <a:buNone/>
            </a:pPr>
            <a:r>
              <a:rPr b="1" lang="en" sz="1400">
                <a:latin typeface="Courier New"/>
                <a:ea typeface="Courier New"/>
                <a:cs typeface="Courier New"/>
                <a:sym typeface="Courier New"/>
              </a:rPr>
              <a:t>	while </a:t>
            </a:r>
            <a:r>
              <a:rPr b="1" lang="en" sz="1400">
                <a:solidFill>
                  <a:srgbClr val="000000"/>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cars_on_bridge</a:t>
            </a:r>
            <a:r>
              <a:rPr b="1" lang="en">
                <a:solidFill>
                  <a:srgbClr val="000000"/>
                </a:solidFill>
                <a:latin typeface="Courier New"/>
                <a:ea typeface="Courier New"/>
                <a:cs typeface="Courier New"/>
                <a:sym typeface="Courier New"/>
              </a:rPr>
              <a:t> == 3 || </a:t>
            </a:r>
            <a:endParaRPr b="1">
              <a:solidFill>
                <a:srgbClr val="000000"/>
              </a:solidFill>
              <a:latin typeface="Courier New"/>
              <a:ea typeface="Courier New"/>
              <a:cs typeface="Courier New"/>
              <a:sym typeface="Courier New"/>
            </a:endParaRPr>
          </a:p>
          <a:p>
            <a:pPr indent="457200" lvl="0" marL="1371600" rtl="0" algn="l">
              <a:lnSpc>
                <a:spcPct val="95000"/>
              </a:lnSpc>
              <a:spcBef>
                <a:spcPts val="1200"/>
              </a:spcBef>
              <a:spcAft>
                <a:spcPts val="0"/>
              </a:spcAft>
              <a:buSzPts val="1018"/>
              <a:buNone/>
            </a:pPr>
            <a:r>
              <a:rPr b="1" lang="en">
                <a:solidFill>
                  <a:srgbClr val="000000"/>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cars_on_bridge</a:t>
            </a:r>
            <a:r>
              <a:rPr b="1" lang="en">
                <a:solidFill>
                  <a:srgbClr val="000000"/>
                </a:solidFill>
                <a:latin typeface="Courier New"/>
                <a:ea typeface="Courier New"/>
                <a:cs typeface="Courier New"/>
                <a:sym typeface="Courier New"/>
              </a:rPr>
              <a:t> &gt; 0 &amp;&amp; curr_direction != direction)</a:t>
            </a:r>
            <a:r>
              <a:rPr b="1" lang="en" sz="1400">
                <a:solidFill>
                  <a:srgbClr val="000000"/>
                </a:solidFill>
                <a:latin typeface="Courier New"/>
                <a:ea typeface="Courier New"/>
                <a:cs typeface="Courier New"/>
                <a:sym typeface="Courier New"/>
              </a:rPr>
              <a:t>)</a:t>
            </a:r>
            <a:r>
              <a:rPr b="1" lang="en"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95000"/>
              </a:lnSpc>
              <a:spcBef>
                <a:spcPts val="1200"/>
              </a:spcBef>
              <a:spcAft>
                <a:spcPts val="0"/>
              </a:spcAft>
              <a:buSzPts val="1018"/>
              <a:buNone/>
            </a:pPr>
            <a:r>
              <a:rPr b="1" lang="en" sz="1400">
                <a:latin typeface="Courier New"/>
                <a:ea typeface="Courier New"/>
                <a:cs typeface="Courier New"/>
                <a:sym typeface="Courier New"/>
              </a:rPr>
              <a:t>		</a:t>
            </a:r>
            <a:r>
              <a:rPr b="1" lang="en" sz="1400">
                <a:solidFill>
                  <a:srgbClr val="CC0000"/>
                </a:solidFill>
                <a:latin typeface="Courier New"/>
                <a:ea typeface="Courier New"/>
                <a:cs typeface="Courier New"/>
                <a:sym typeface="Courier New"/>
              </a:rPr>
              <a:t>w</a:t>
            </a:r>
            <a:r>
              <a:rPr b="1" lang="en" sz="1400">
                <a:solidFill>
                  <a:srgbClr val="CC0000"/>
                </a:solidFill>
                <a:latin typeface="Courier New"/>
                <a:ea typeface="Courier New"/>
                <a:cs typeface="Courier New"/>
                <a:sym typeface="Courier New"/>
              </a:rPr>
              <a:t>aiters[direction]++;</a:t>
            </a:r>
            <a:endParaRPr b="1" sz="1400">
              <a:solidFill>
                <a:srgbClr val="CC0000"/>
              </a:solidFill>
              <a:latin typeface="Courier New"/>
              <a:ea typeface="Courier New"/>
              <a:cs typeface="Courier New"/>
              <a:sym typeface="Courier New"/>
            </a:endParaRPr>
          </a:p>
          <a:p>
            <a:pPr indent="0" lvl="0" marL="0" rtl="0" algn="l">
              <a:lnSpc>
                <a:spcPct val="95000"/>
              </a:lnSpc>
              <a:spcBef>
                <a:spcPts val="1200"/>
              </a:spcBef>
              <a:spcAft>
                <a:spcPts val="0"/>
              </a:spcAft>
              <a:buSzPts val="1018"/>
              <a:buNone/>
            </a:pPr>
            <a:r>
              <a:rPr b="1" lang="en" sz="1400">
                <a:solidFill>
                  <a:srgbClr val="CC0000"/>
                </a:solidFill>
                <a:latin typeface="Courier New"/>
                <a:ea typeface="Courier New"/>
                <a:cs typeface="Courier New"/>
                <a:sym typeface="Courier New"/>
              </a:rPr>
              <a:t>		cond_wait(&amp;cond_directions[direction], &amp;cond_lock);</a:t>
            </a:r>
            <a:endParaRPr b="1" sz="1400">
              <a:solidFill>
                <a:srgbClr val="CC0000"/>
              </a:solidFill>
              <a:latin typeface="Courier New"/>
              <a:ea typeface="Courier New"/>
              <a:cs typeface="Courier New"/>
              <a:sym typeface="Courier New"/>
            </a:endParaRPr>
          </a:p>
          <a:p>
            <a:pPr indent="457200" lvl="0" marL="457200" rtl="0" algn="l">
              <a:lnSpc>
                <a:spcPct val="95000"/>
              </a:lnSpc>
              <a:spcBef>
                <a:spcPts val="1200"/>
              </a:spcBef>
              <a:spcAft>
                <a:spcPts val="0"/>
              </a:spcAft>
              <a:buSzPts val="1018"/>
              <a:buNone/>
            </a:pPr>
            <a:r>
              <a:rPr b="1" lang="en" sz="1400">
                <a:solidFill>
                  <a:srgbClr val="CC0000"/>
                </a:solidFill>
                <a:latin typeface="Courier New"/>
                <a:ea typeface="Courier New"/>
                <a:cs typeface="Courier New"/>
                <a:sym typeface="Courier New"/>
              </a:rPr>
              <a:t>waiters[direction]--;</a:t>
            </a:r>
            <a:endParaRPr b="1" sz="1400">
              <a:solidFill>
                <a:srgbClr val="CC0000"/>
              </a:solidFill>
              <a:latin typeface="Courier New"/>
              <a:ea typeface="Courier New"/>
              <a:cs typeface="Courier New"/>
              <a:sym typeface="Courier New"/>
            </a:endParaRPr>
          </a:p>
          <a:p>
            <a:pPr indent="0" lvl="0" marL="0" rtl="0" algn="l">
              <a:lnSpc>
                <a:spcPct val="95000"/>
              </a:lnSpc>
              <a:spcBef>
                <a:spcPts val="1200"/>
              </a:spcBef>
              <a:spcAft>
                <a:spcPts val="0"/>
              </a:spcAft>
              <a:buSzPts val="1018"/>
              <a:buNone/>
            </a:pPr>
            <a:r>
              <a:rPr b="1" lang="en"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95000"/>
              </a:lnSpc>
              <a:spcBef>
                <a:spcPts val="1200"/>
              </a:spcBef>
              <a:spcAft>
                <a:spcPts val="0"/>
              </a:spcAft>
              <a:buSzPts val="1018"/>
              <a:buNone/>
            </a:pPr>
            <a:r>
              <a:rPr b="1" lang="en" sz="1400">
                <a:latin typeface="Courier New"/>
                <a:ea typeface="Courier New"/>
                <a:cs typeface="Courier New"/>
                <a:sym typeface="Courier New"/>
              </a:rPr>
              <a:t>	____________________________________</a:t>
            </a:r>
            <a:endParaRPr b="1" sz="1400">
              <a:latin typeface="Courier New"/>
              <a:ea typeface="Courier New"/>
              <a:cs typeface="Courier New"/>
              <a:sym typeface="Courier New"/>
            </a:endParaRPr>
          </a:p>
          <a:p>
            <a:pPr indent="0" lvl="0" marL="0" rtl="0" algn="l">
              <a:lnSpc>
                <a:spcPct val="95000"/>
              </a:lnSpc>
              <a:spcBef>
                <a:spcPts val="1200"/>
              </a:spcBef>
              <a:spcAft>
                <a:spcPts val="0"/>
              </a:spcAft>
              <a:buSzPts val="1018"/>
              <a:buNone/>
            </a:pPr>
            <a:r>
              <a:rPr b="1" lang="en" sz="1400">
                <a:latin typeface="Courier New"/>
                <a:ea typeface="Courier New"/>
                <a:cs typeface="Courier New"/>
                <a:sym typeface="Courier New"/>
              </a:rPr>
              <a:t>	____________________________________</a:t>
            </a:r>
            <a:endParaRPr b="1" sz="1400">
              <a:latin typeface="Courier New"/>
              <a:ea typeface="Courier New"/>
              <a:cs typeface="Courier New"/>
              <a:sym typeface="Courier New"/>
            </a:endParaRPr>
          </a:p>
          <a:p>
            <a:pPr indent="457200" lvl="0" marL="0" rtl="0" algn="l">
              <a:lnSpc>
                <a:spcPct val="95000"/>
              </a:lnSpc>
              <a:spcBef>
                <a:spcPts val="1200"/>
              </a:spcBef>
              <a:spcAft>
                <a:spcPts val="0"/>
              </a:spcAft>
              <a:buSzPts val="1018"/>
              <a:buNone/>
            </a:pPr>
            <a:r>
              <a:rPr b="1" lang="en" sz="1400">
                <a:latin typeface="Courier New"/>
                <a:ea typeface="Courier New"/>
                <a:cs typeface="Courier New"/>
                <a:sym typeface="Courier New"/>
              </a:rPr>
              <a:t>____________________________________</a:t>
            </a:r>
            <a:endParaRPr b="1" sz="1400">
              <a:latin typeface="Courier New"/>
              <a:ea typeface="Courier New"/>
              <a:cs typeface="Courier New"/>
              <a:sym typeface="Courier New"/>
            </a:endParaRPr>
          </a:p>
          <a:p>
            <a:pPr indent="0" lvl="0" marL="0" rtl="0" algn="l">
              <a:lnSpc>
                <a:spcPct val="95000"/>
              </a:lnSpc>
              <a:spcBef>
                <a:spcPts val="1200"/>
              </a:spcBef>
              <a:spcAft>
                <a:spcPts val="0"/>
              </a:spcAft>
              <a:buSzPts val="1018"/>
              <a:buNone/>
            </a:pPr>
            <a:r>
              <a:rPr b="1" lang="en" sz="1400">
                <a:latin typeface="Courier New"/>
                <a:ea typeface="Courier New"/>
                <a:cs typeface="Courier New"/>
                <a:sym typeface="Courier New"/>
              </a:rPr>
              <a:t>}</a:t>
            </a:r>
            <a:endParaRPr b="1" sz="1400">
              <a:latin typeface="Courier New"/>
              <a:ea typeface="Courier New"/>
              <a:cs typeface="Courier New"/>
              <a:sym typeface="Courier New"/>
            </a:endParaRPr>
          </a:p>
          <a:p>
            <a:pPr indent="0" lvl="0" marL="0" rtl="0" algn="l">
              <a:lnSpc>
                <a:spcPct val="95000"/>
              </a:lnSpc>
              <a:spcBef>
                <a:spcPts val="1200"/>
              </a:spcBef>
              <a:spcAft>
                <a:spcPts val="1200"/>
              </a:spcAft>
              <a:buClr>
                <a:schemeClr val="dk1"/>
              </a:buClr>
              <a:buSzPts val="1018"/>
              <a:buFont typeface="Arial"/>
              <a:buNone/>
            </a:pPr>
            <a:r>
              <a:t/>
            </a:r>
            <a:endParaRPr b="1" sz="1400">
              <a:latin typeface="Courier New"/>
              <a:ea typeface="Courier New"/>
              <a:cs typeface="Courier New"/>
              <a:sym typeface="Courier New"/>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81"/>
          <p:cNvSpPr txBox="1"/>
          <p:nvPr>
            <p:ph type="title"/>
          </p:nvPr>
        </p:nvSpPr>
        <p:spPr>
          <a:xfrm>
            <a:off x="2493725" y="286250"/>
            <a:ext cx="4098600" cy="62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ArriveBridge() - Soln.</a:t>
            </a:r>
            <a:endParaRPr/>
          </a:p>
        </p:txBody>
      </p:sp>
      <p:sp>
        <p:nvSpPr>
          <p:cNvPr id="603" name="Google Shape;603;p81"/>
          <p:cNvSpPr txBox="1"/>
          <p:nvPr>
            <p:ph idx="1" type="body"/>
          </p:nvPr>
        </p:nvSpPr>
        <p:spPr>
          <a:xfrm>
            <a:off x="179250" y="839850"/>
            <a:ext cx="8518500" cy="57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38761D"/>
                </a:solidFill>
                <a:latin typeface="Courier New"/>
                <a:ea typeface="Courier New"/>
                <a:cs typeface="Courier New"/>
                <a:sym typeface="Courier New"/>
              </a:rPr>
              <a:t>// Remember, you can use struct cond_var cond_directions[2], int waiters[2],</a:t>
            </a:r>
            <a:endParaRPr b="1" sz="1400">
              <a:solidFill>
                <a:srgbClr val="38761D"/>
              </a:solidFill>
              <a:latin typeface="Courier New"/>
              <a:ea typeface="Courier New"/>
              <a:cs typeface="Courier New"/>
              <a:sym typeface="Courier New"/>
            </a:endParaRPr>
          </a:p>
          <a:p>
            <a:pPr indent="0" lvl="0" marL="0" rtl="0" algn="l">
              <a:spcBef>
                <a:spcPts val="1200"/>
              </a:spcBef>
              <a:spcAft>
                <a:spcPts val="0"/>
              </a:spcAft>
              <a:buNone/>
            </a:pPr>
            <a:r>
              <a:rPr b="1" lang="en" sz="1400">
                <a:solidFill>
                  <a:srgbClr val="38761D"/>
                </a:solidFill>
                <a:latin typeface="Courier New"/>
                <a:ea typeface="Courier New"/>
                <a:cs typeface="Courier New"/>
                <a:sym typeface="Courier New"/>
              </a:rPr>
              <a:t>// struct lock cond_lock, int curr_direction, int cars_on_bridge</a:t>
            </a:r>
            <a:endParaRPr b="1" sz="1400">
              <a:solidFill>
                <a:srgbClr val="38761D"/>
              </a:solidFill>
              <a:latin typeface="Courier New"/>
              <a:ea typeface="Courier New"/>
              <a:cs typeface="Courier New"/>
              <a:sym typeface="Courier New"/>
            </a:endParaRPr>
          </a:p>
          <a:p>
            <a:pPr indent="0" lvl="0" marL="0" rtl="0" algn="l">
              <a:lnSpc>
                <a:spcPct val="95000"/>
              </a:lnSpc>
              <a:spcBef>
                <a:spcPts val="1200"/>
              </a:spcBef>
              <a:spcAft>
                <a:spcPts val="0"/>
              </a:spcAft>
              <a:buSzPts val="1018"/>
              <a:buNone/>
            </a:pPr>
            <a:r>
              <a:t/>
            </a:r>
            <a:endParaRPr b="1" sz="1400">
              <a:latin typeface="Courier New"/>
              <a:ea typeface="Courier New"/>
              <a:cs typeface="Courier New"/>
              <a:sym typeface="Courier New"/>
            </a:endParaRPr>
          </a:p>
          <a:p>
            <a:pPr indent="0" lvl="0" marL="0" rtl="0" algn="l">
              <a:lnSpc>
                <a:spcPct val="95000"/>
              </a:lnSpc>
              <a:spcBef>
                <a:spcPts val="1200"/>
              </a:spcBef>
              <a:spcAft>
                <a:spcPts val="0"/>
              </a:spcAft>
              <a:buSzPts val="1018"/>
              <a:buNone/>
            </a:pPr>
            <a:r>
              <a:rPr b="1" lang="en" sz="1400">
                <a:latin typeface="Courier New"/>
                <a:ea typeface="Courier New"/>
                <a:cs typeface="Courier New"/>
                <a:sym typeface="Courier New"/>
              </a:rPr>
              <a:t>int ArriveBridge(int direction) {</a:t>
            </a:r>
            <a:endParaRPr b="1" sz="1400">
              <a:latin typeface="Courier New"/>
              <a:ea typeface="Courier New"/>
              <a:cs typeface="Courier New"/>
              <a:sym typeface="Courier New"/>
            </a:endParaRPr>
          </a:p>
          <a:p>
            <a:pPr indent="457200" lvl="0" marL="0" rtl="0" algn="l">
              <a:lnSpc>
                <a:spcPct val="95000"/>
              </a:lnSpc>
              <a:spcBef>
                <a:spcPts val="1200"/>
              </a:spcBef>
              <a:spcAft>
                <a:spcPts val="0"/>
              </a:spcAft>
              <a:buSzPts val="1018"/>
              <a:buNone/>
            </a:pPr>
            <a:r>
              <a:rPr b="1" lang="en" sz="1400">
                <a:latin typeface="Courier New"/>
                <a:ea typeface="Courier New"/>
                <a:cs typeface="Courier New"/>
                <a:sym typeface="Courier New"/>
              </a:rPr>
              <a:t>____________________________________	</a:t>
            </a:r>
            <a:endParaRPr b="1" sz="1400">
              <a:latin typeface="Courier New"/>
              <a:ea typeface="Courier New"/>
              <a:cs typeface="Courier New"/>
              <a:sym typeface="Courier New"/>
            </a:endParaRPr>
          </a:p>
          <a:p>
            <a:pPr indent="0" lvl="0" marL="0" rtl="0" algn="l">
              <a:lnSpc>
                <a:spcPct val="95000"/>
              </a:lnSpc>
              <a:spcBef>
                <a:spcPts val="1200"/>
              </a:spcBef>
              <a:spcAft>
                <a:spcPts val="0"/>
              </a:spcAft>
              <a:buSzPts val="1018"/>
              <a:buNone/>
            </a:pPr>
            <a:r>
              <a:rPr b="1" lang="en" sz="1400">
                <a:latin typeface="Courier New"/>
                <a:ea typeface="Courier New"/>
                <a:cs typeface="Courier New"/>
                <a:sym typeface="Courier New"/>
              </a:rPr>
              <a:t>	</a:t>
            </a:r>
            <a:r>
              <a:rPr b="1" lang="en" sz="1400">
                <a:latin typeface="Courier New"/>
                <a:ea typeface="Courier New"/>
                <a:cs typeface="Courier New"/>
                <a:sym typeface="Courier New"/>
              </a:rPr>
              <a:t>while </a:t>
            </a:r>
            <a:r>
              <a:rPr b="1" lang="en" sz="1400">
                <a:solidFill>
                  <a:srgbClr val="000000"/>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cars_on_bridge == 3 || </a:t>
            </a:r>
            <a:endParaRPr b="1">
              <a:solidFill>
                <a:srgbClr val="000000"/>
              </a:solidFill>
              <a:latin typeface="Courier New"/>
              <a:ea typeface="Courier New"/>
              <a:cs typeface="Courier New"/>
              <a:sym typeface="Courier New"/>
            </a:endParaRPr>
          </a:p>
          <a:p>
            <a:pPr indent="457200" lvl="0" marL="1371600" rtl="0" algn="l">
              <a:lnSpc>
                <a:spcPct val="95000"/>
              </a:lnSpc>
              <a:spcBef>
                <a:spcPts val="1200"/>
              </a:spcBef>
              <a:spcAft>
                <a:spcPts val="0"/>
              </a:spcAft>
              <a:buSzPts val="1018"/>
              <a:buNone/>
            </a:pPr>
            <a:r>
              <a:rPr b="1" lang="en">
                <a:solidFill>
                  <a:srgbClr val="000000"/>
                </a:solidFill>
                <a:latin typeface="Courier New"/>
                <a:ea typeface="Courier New"/>
                <a:cs typeface="Courier New"/>
                <a:sym typeface="Courier New"/>
              </a:rPr>
              <a:t>(cars_on_bridge &gt; 0 &amp;&amp; curr_direction != direction)</a:t>
            </a:r>
            <a:r>
              <a:rPr b="1" lang="en" sz="1400">
                <a:solidFill>
                  <a:srgbClr val="000000"/>
                </a:solidFill>
                <a:latin typeface="Courier New"/>
                <a:ea typeface="Courier New"/>
                <a:cs typeface="Courier New"/>
                <a:sym typeface="Courier New"/>
              </a:rPr>
              <a:t>)</a:t>
            </a:r>
            <a:r>
              <a:rPr b="1" lang="en"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95000"/>
              </a:lnSpc>
              <a:spcBef>
                <a:spcPts val="1200"/>
              </a:spcBef>
              <a:spcAft>
                <a:spcPts val="0"/>
              </a:spcAft>
              <a:buSzPts val="1018"/>
              <a:buNone/>
            </a:pPr>
            <a:r>
              <a:rPr b="1" lang="en" sz="1400">
                <a:latin typeface="Courier New"/>
                <a:ea typeface="Courier New"/>
                <a:cs typeface="Courier New"/>
                <a:sym typeface="Courier New"/>
              </a:rPr>
              <a:t>		</a:t>
            </a:r>
            <a:r>
              <a:rPr b="1" lang="en" sz="1400">
                <a:solidFill>
                  <a:srgbClr val="000000"/>
                </a:solidFill>
                <a:latin typeface="Courier New"/>
                <a:ea typeface="Courier New"/>
                <a:cs typeface="Courier New"/>
                <a:sym typeface="Courier New"/>
              </a:rPr>
              <a:t>waiters[direction]++;</a:t>
            </a:r>
            <a:endParaRPr b="1" sz="1400">
              <a:solidFill>
                <a:srgbClr val="000000"/>
              </a:solidFill>
              <a:latin typeface="Courier New"/>
              <a:ea typeface="Courier New"/>
              <a:cs typeface="Courier New"/>
              <a:sym typeface="Courier New"/>
            </a:endParaRPr>
          </a:p>
          <a:p>
            <a:pPr indent="0" lvl="0" marL="0" rtl="0" algn="l">
              <a:lnSpc>
                <a:spcPct val="95000"/>
              </a:lnSpc>
              <a:spcBef>
                <a:spcPts val="1200"/>
              </a:spcBef>
              <a:spcAft>
                <a:spcPts val="0"/>
              </a:spcAft>
              <a:buSzPts val="1018"/>
              <a:buNone/>
            </a:pPr>
            <a:r>
              <a:rPr b="1" lang="en" sz="1400">
                <a:solidFill>
                  <a:srgbClr val="000000"/>
                </a:solidFill>
                <a:latin typeface="Courier New"/>
                <a:ea typeface="Courier New"/>
                <a:cs typeface="Courier New"/>
                <a:sym typeface="Courier New"/>
              </a:rPr>
              <a:t>		cond_wait(&amp;cond_directions[direction], &amp;cond_lock);</a:t>
            </a:r>
            <a:endParaRPr b="1" sz="1400">
              <a:solidFill>
                <a:srgbClr val="000000"/>
              </a:solidFill>
              <a:latin typeface="Courier New"/>
              <a:ea typeface="Courier New"/>
              <a:cs typeface="Courier New"/>
              <a:sym typeface="Courier New"/>
            </a:endParaRPr>
          </a:p>
          <a:p>
            <a:pPr indent="457200" lvl="0" marL="457200" rtl="0" algn="l">
              <a:lnSpc>
                <a:spcPct val="95000"/>
              </a:lnSpc>
              <a:spcBef>
                <a:spcPts val="1200"/>
              </a:spcBef>
              <a:spcAft>
                <a:spcPts val="0"/>
              </a:spcAft>
              <a:buSzPts val="1018"/>
              <a:buNone/>
            </a:pPr>
            <a:r>
              <a:rPr b="1" lang="en" sz="1400">
                <a:solidFill>
                  <a:srgbClr val="000000"/>
                </a:solidFill>
                <a:latin typeface="Courier New"/>
                <a:ea typeface="Courier New"/>
                <a:cs typeface="Courier New"/>
                <a:sym typeface="Courier New"/>
              </a:rPr>
              <a:t>waiters[direction]--;</a:t>
            </a:r>
            <a:endParaRPr b="1" sz="1400">
              <a:solidFill>
                <a:srgbClr val="000000"/>
              </a:solidFill>
              <a:latin typeface="Courier New"/>
              <a:ea typeface="Courier New"/>
              <a:cs typeface="Courier New"/>
              <a:sym typeface="Courier New"/>
            </a:endParaRPr>
          </a:p>
          <a:p>
            <a:pPr indent="0" lvl="0" marL="0" rtl="0" algn="l">
              <a:lnSpc>
                <a:spcPct val="95000"/>
              </a:lnSpc>
              <a:spcBef>
                <a:spcPts val="1200"/>
              </a:spcBef>
              <a:spcAft>
                <a:spcPts val="0"/>
              </a:spcAft>
              <a:buSzPts val="1018"/>
              <a:buNone/>
            </a:pPr>
            <a:r>
              <a:rPr b="1" lang="en"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95000"/>
              </a:lnSpc>
              <a:spcBef>
                <a:spcPts val="1200"/>
              </a:spcBef>
              <a:spcAft>
                <a:spcPts val="0"/>
              </a:spcAft>
              <a:buSzPts val="1018"/>
              <a:buNone/>
            </a:pPr>
            <a:r>
              <a:rPr b="1" lang="en" sz="1400">
                <a:latin typeface="Courier New"/>
                <a:ea typeface="Courier New"/>
                <a:cs typeface="Courier New"/>
                <a:sym typeface="Courier New"/>
              </a:rPr>
              <a:t>	</a:t>
            </a:r>
            <a:r>
              <a:rPr b="1" lang="en" sz="1400">
                <a:solidFill>
                  <a:srgbClr val="CC0000"/>
                </a:solidFill>
                <a:latin typeface="Courier New"/>
                <a:ea typeface="Courier New"/>
                <a:cs typeface="Courier New"/>
                <a:sym typeface="Courier New"/>
              </a:rPr>
              <a:t>cars_on_bridge++;</a:t>
            </a:r>
            <a:endParaRPr b="1" sz="1400">
              <a:solidFill>
                <a:srgbClr val="CC0000"/>
              </a:solidFill>
              <a:latin typeface="Courier New"/>
              <a:ea typeface="Courier New"/>
              <a:cs typeface="Courier New"/>
              <a:sym typeface="Courier New"/>
            </a:endParaRPr>
          </a:p>
          <a:p>
            <a:pPr indent="0" lvl="0" marL="0" rtl="0" algn="l">
              <a:lnSpc>
                <a:spcPct val="95000"/>
              </a:lnSpc>
              <a:spcBef>
                <a:spcPts val="1200"/>
              </a:spcBef>
              <a:spcAft>
                <a:spcPts val="0"/>
              </a:spcAft>
              <a:buSzPts val="1018"/>
              <a:buNone/>
            </a:pPr>
            <a:r>
              <a:rPr b="1" lang="en" sz="1400">
                <a:solidFill>
                  <a:srgbClr val="CC0000"/>
                </a:solidFill>
                <a:latin typeface="Courier New"/>
                <a:ea typeface="Courier New"/>
                <a:cs typeface="Courier New"/>
                <a:sym typeface="Courier New"/>
              </a:rPr>
              <a:t>	curr_direction = direction;</a:t>
            </a:r>
            <a:endParaRPr b="1" sz="1400">
              <a:solidFill>
                <a:srgbClr val="CC0000"/>
              </a:solidFill>
              <a:latin typeface="Courier New"/>
              <a:ea typeface="Courier New"/>
              <a:cs typeface="Courier New"/>
              <a:sym typeface="Courier New"/>
            </a:endParaRPr>
          </a:p>
          <a:p>
            <a:pPr indent="457200" lvl="0" marL="0" rtl="0" algn="l">
              <a:lnSpc>
                <a:spcPct val="95000"/>
              </a:lnSpc>
              <a:spcBef>
                <a:spcPts val="1200"/>
              </a:spcBef>
              <a:spcAft>
                <a:spcPts val="0"/>
              </a:spcAft>
              <a:buSzPts val="1018"/>
              <a:buNone/>
            </a:pPr>
            <a:r>
              <a:rPr b="1" lang="en" sz="1400">
                <a:latin typeface="Courier New"/>
                <a:ea typeface="Courier New"/>
                <a:cs typeface="Courier New"/>
                <a:sym typeface="Courier New"/>
              </a:rPr>
              <a:t>____________________________________</a:t>
            </a:r>
            <a:endParaRPr b="1" sz="1400">
              <a:latin typeface="Courier New"/>
              <a:ea typeface="Courier New"/>
              <a:cs typeface="Courier New"/>
              <a:sym typeface="Courier New"/>
            </a:endParaRPr>
          </a:p>
          <a:p>
            <a:pPr indent="0" lvl="0" marL="0" rtl="0" algn="l">
              <a:lnSpc>
                <a:spcPct val="95000"/>
              </a:lnSpc>
              <a:spcBef>
                <a:spcPts val="1200"/>
              </a:spcBef>
              <a:spcAft>
                <a:spcPts val="0"/>
              </a:spcAft>
              <a:buSzPts val="1018"/>
              <a:buNone/>
            </a:pPr>
            <a:r>
              <a:rPr b="1" lang="en" sz="1400">
                <a:latin typeface="Courier New"/>
                <a:ea typeface="Courier New"/>
                <a:cs typeface="Courier New"/>
                <a:sym typeface="Courier New"/>
              </a:rPr>
              <a:t>}</a:t>
            </a:r>
            <a:endParaRPr b="1" sz="1400">
              <a:latin typeface="Courier New"/>
              <a:ea typeface="Courier New"/>
              <a:cs typeface="Courier New"/>
              <a:sym typeface="Courier New"/>
            </a:endParaRPr>
          </a:p>
          <a:p>
            <a:pPr indent="0" lvl="0" marL="0" rtl="0" algn="l">
              <a:lnSpc>
                <a:spcPct val="95000"/>
              </a:lnSpc>
              <a:spcBef>
                <a:spcPts val="1200"/>
              </a:spcBef>
              <a:spcAft>
                <a:spcPts val="1200"/>
              </a:spcAft>
              <a:buClr>
                <a:schemeClr val="dk1"/>
              </a:buClr>
              <a:buSzPts val="1018"/>
              <a:buFont typeface="Arial"/>
              <a:buNone/>
            </a:pPr>
            <a:r>
              <a:t/>
            </a:r>
            <a:endParaRPr b="1" sz="1400">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561450" y="619475"/>
            <a:ext cx="8114700" cy="12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latin typeface="Arial"/>
                <a:ea typeface="Arial"/>
                <a:cs typeface="Arial"/>
                <a:sym typeface="Arial"/>
              </a:rPr>
              <a:t>What hardware support is necessary to enable protection?</a:t>
            </a:r>
            <a:endParaRPr sz="4000">
              <a:latin typeface="Arial"/>
              <a:ea typeface="Arial"/>
              <a:cs typeface="Arial"/>
              <a:sym typeface="Arial"/>
            </a:endParaRPr>
          </a:p>
        </p:txBody>
      </p:sp>
      <p:sp>
        <p:nvSpPr>
          <p:cNvPr id="175" name="Google Shape;175;p19"/>
          <p:cNvSpPr txBox="1"/>
          <p:nvPr>
            <p:ph idx="1" type="body"/>
          </p:nvPr>
        </p:nvSpPr>
        <p:spPr>
          <a:xfrm>
            <a:off x="561450" y="2293325"/>
            <a:ext cx="8462100" cy="3264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Arial"/>
              <a:buChar char="●"/>
            </a:pPr>
            <a:r>
              <a:rPr lang="en" sz="2000">
                <a:latin typeface="Arial"/>
                <a:ea typeface="Arial"/>
                <a:cs typeface="Arial"/>
                <a:sym typeface="Arial"/>
              </a:rPr>
              <a:t>Privileged Instructions </a:t>
            </a:r>
            <a:endParaRPr sz="2000">
              <a:latin typeface="Arial"/>
              <a:ea typeface="Arial"/>
              <a:cs typeface="Arial"/>
              <a:sym typeface="Arial"/>
            </a:endParaRPr>
          </a:p>
          <a:p>
            <a:pPr indent="-355600" lvl="1" marL="914400" rtl="0" algn="l">
              <a:spcBef>
                <a:spcPts val="0"/>
              </a:spcBef>
              <a:spcAft>
                <a:spcPts val="0"/>
              </a:spcAft>
              <a:buSzPts val="2000"/>
              <a:buFont typeface="Arial"/>
              <a:buChar char="○"/>
            </a:pPr>
            <a:r>
              <a:rPr lang="en" sz="2000">
                <a:latin typeface="Arial"/>
                <a:ea typeface="Arial"/>
                <a:cs typeface="Arial"/>
                <a:sym typeface="Arial"/>
              </a:rPr>
              <a:t>Unsafe instructions cannot be executed in user mode</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Memory Isolation: </a:t>
            </a:r>
            <a:endParaRPr sz="2000">
              <a:latin typeface="Arial"/>
              <a:ea typeface="Arial"/>
              <a:cs typeface="Arial"/>
              <a:sym typeface="Arial"/>
            </a:endParaRPr>
          </a:p>
          <a:p>
            <a:pPr indent="-355600" lvl="1" marL="914400" rtl="0" algn="l">
              <a:spcBef>
                <a:spcPts val="0"/>
              </a:spcBef>
              <a:spcAft>
                <a:spcPts val="0"/>
              </a:spcAft>
              <a:buSzPts val="2000"/>
              <a:buFont typeface="Arial"/>
              <a:buChar char="○"/>
            </a:pPr>
            <a:r>
              <a:rPr lang="en" sz="2000">
                <a:latin typeface="Arial"/>
                <a:ea typeface="Arial"/>
                <a:cs typeface="Arial"/>
                <a:sym typeface="Arial"/>
              </a:rPr>
              <a:t>Memory accesses outside a process’s address space prohibited </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Interrupts:</a:t>
            </a:r>
            <a:endParaRPr sz="2000">
              <a:latin typeface="Arial"/>
              <a:ea typeface="Arial"/>
              <a:cs typeface="Arial"/>
              <a:sym typeface="Arial"/>
            </a:endParaRPr>
          </a:p>
          <a:p>
            <a:pPr indent="-355600" lvl="1" marL="914400" rtl="0" algn="l">
              <a:spcBef>
                <a:spcPts val="0"/>
              </a:spcBef>
              <a:spcAft>
                <a:spcPts val="0"/>
              </a:spcAft>
              <a:buSzPts val="2000"/>
              <a:buFont typeface="Arial"/>
              <a:buChar char="○"/>
            </a:pPr>
            <a:r>
              <a:rPr lang="en" sz="2000">
                <a:latin typeface="Arial"/>
                <a:ea typeface="Arial"/>
                <a:cs typeface="Arial"/>
                <a:sym typeface="Arial"/>
              </a:rPr>
              <a:t> Ensure kernel can regain control from running process </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Safe Transfers:</a:t>
            </a:r>
            <a:endParaRPr sz="2000">
              <a:latin typeface="Arial"/>
              <a:ea typeface="Arial"/>
              <a:cs typeface="Arial"/>
              <a:sym typeface="Arial"/>
            </a:endParaRPr>
          </a:p>
          <a:p>
            <a:pPr indent="-355600" lvl="1" marL="914400" rtl="0" algn="l">
              <a:spcBef>
                <a:spcPts val="0"/>
              </a:spcBef>
              <a:spcAft>
                <a:spcPts val="0"/>
              </a:spcAft>
              <a:buSzPts val="2000"/>
              <a:buFont typeface="Arial"/>
              <a:buChar char="○"/>
            </a:pPr>
            <a:r>
              <a:rPr lang="en" sz="2000">
                <a:latin typeface="Arial"/>
                <a:ea typeface="Arial"/>
                <a:cs typeface="Arial"/>
                <a:sym typeface="Arial"/>
              </a:rPr>
              <a:t>Correctly transfer control from user-mode to kernel mode and back</a:t>
            </a:r>
            <a:endParaRPr sz="2000">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82"/>
          <p:cNvSpPr txBox="1"/>
          <p:nvPr>
            <p:ph type="title"/>
          </p:nvPr>
        </p:nvSpPr>
        <p:spPr>
          <a:xfrm>
            <a:off x="2493725" y="286250"/>
            <a:ext cx="4098600" cy="62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ArriveBridge() - Soln.</a:t>
            </a:r>
            <a:endParaRPr/>
          </a:p>
        </p:txBody>
      </p:sp>
      <p:sp>
        <p:nvSpPr>
          <p:cNvPr id="609" name="Google Shape;609;p82"/>
          <p:cNvSpPr txBox="1"/>
          <p:nvPr>
            <p:ph idx="1" type="body"/>
          </p:nvPr>
        </p:nvSpPr>
        <p:spPr>
          <a:xfrm>
            <a:off x="179250" y="839850"/>
            <a:ext cx="8518500" cy="57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38761D"/>
                </a:solidFill>
                <a:latin typeface="Courier New"/>
                <a:ea typeface="Courier New"/>
                <a:cs typeface="Courier New"/>
                <a:sym typeface="Courier New"/>
              </a:rPr>
              <a:t>// Remember, you can use struct cond_var cond_directions[2], int waiters[2],</a:t>
            </a:r>
            <a:endParaRPr b="1" sz="1400">
              <a:solidFill>
                <a:srgbClr val="38761D"/>
              </a:solidFill>
              <a:latin typeface="Courier New"/>
              <a:ea typeface="Courier New"/>
              <a:cs typeface="Courier New"/>
              <a:sym typeface="Courier New"/>
            </a:endParaRPr>
          </a:p>
          <a:p>
            <a:pPr indent="0" lvl="0" marL="0" rtl="0" algn="l">
              <a:spcBef>
                <a:spcPts val="1200"/>
              </a:spcBef>
              <a:spcAft>
                <a:spcPts val="0"/>
              </a:spcAft>
              <a:buNone/>
            </a:pPr>
            <a:r>
              <a:rPr b="1" lang="en" sz="1400">
                <a:solidFill>
                  <a:srgbClr val="38761D"/>
                </a:solidFill>
                <a:latin typeface="Courier New"/>
                <a:ea typeface="Courier New"/>
                <a:cs typeface="Courier New"/>
                <a:sym typeface="Courier New"/>
              </a:rPr>
              <a:t>// struct lock cond_lock, int curr_direction, int cars_on_bridge</a:t>
            </a:r>
            <a:endParaRPr b="1" sz="1400">
              <a:solidFill>
                <a:srgbClr val="38761D"/>
              </a:solidFill>
              <a:latin typeface="Courier New"/>
              <a:ea typeface="Courier New"/>
              <a:cs typeface="Courier New"/>
              <a:sym typeface="Courier New"/>
            </a:endParaRPr>
          </a:p>
          <a:p>
            <a:pPr indent="0" lvl="0" marL="0" rtl="0" algn="l">
              <a:lnSpc>
                <a:spcPct val="95000"/>
              </a:lnSpc>
              <a:spcBef>
                <a:spcPts val="1200"/>
              </a:spcBef>
              <a:spcAft>
                <a:spcPts val="0"/>
              </a:spcAft>
              <a:buSzPts val="1018"/>
              <a:buNone/>
            </a:pPr>
            <a:r>
              <a:t/>
            </a:r>
            <a:endParaRPr b="1" sz="1400">
              <a:latin typeface="Courier New"/>
              <a:ea typeface="Courier New"/>
              <a:cs typeface="Courier New"/>
              <a:sym typeface="Courier New"/>
            </a:endParaRPr>
          </a:p>
          <a:p>
            <a:pPr indent="0" lvl="0" marL="0" rtl="0" algn="l">
              <a:lnSpc>
                <a:spcPct val="95000"/>
              </a:lnSpc>
              <a:spcBef>
                <a:spcPts val="1200"/>
              </a:spcBef>
              <a:spcAft>
                <a:spcPts val="0"/>
              </a:spcAft>
              <a:buSzPts val="1018"/>
              <a:buNone/>
            </a:pPr>
            <a:r>
              <a:rPr b="1" lang="en" sz="1400">
                <a:latin typeface="Courier New"/>
                <a:ea typeface="Courier New"/>
                <a:cs typeface="Courier New"/>
                <a:sym typeface="Courier New"/>
              </a:rPr>
              <a:t>int ArriveBridge(int direction) {</a:t>
            </a:r>
            <a:endParaRPr b="1" sz="1400">
              <a:latin typeface="Courier New"/>
              <a:ea typeface="Courier New"/>
              <a:cs typeface="Courier New"/>
              <a:sym typeface="Courier New"/>
            </a:endParaRPr>
          </a:p>
          <a:p>
            <a:pPr indent="457200" lvl="0" marL="0" rtl="0" algn="l">
              <a:lnSpc>
                <a:spcPct val="95000"/>
              </a:lnSpc>
              <a:spcBef>
                <a:spcPts val="1200"/>
              </a:spcBef>
              <a:spcAft>
                <a:spcPts val="0"/>
              </a:spcAft>
              <a:buSzPts val="1018"/>
              <a:buNone/>
            </a:pPr>
            <a:r>
              <a:rPr b="1" lang="en" sz="1400">
                <a:solidFill>
                  <a:srgbClr val="CC0000"/>
                </a:solidFill>
                <a:latin typeface="Courier New"/>
                <a:ea typeface="Courier New"/>
                <a:cs typeface="Courier New"/>
                <a:sym typeface="Courier New"/>
              </a:rPr>
              <a:t>lock_acquire(&amp;cond_lock);</a:t>
            </a:r>
            <a:r>
              <a:rPr b="1" lang="en"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95000"/>
              </a:lnSpc>
              <a:spcBef>
                <a:spcPts val="1200"/>
              </a:spcBef>
              <a:spcAft>
                <a:spcPts val="0"/>
              </a:spcAft>
              <a:buSzPts val="1018"/>
              <a:buNone/>
            </a:pPr>
            <a:r>
              <a:rPr b="1" lang="en" sz="1400">
                <a:latin typeface="Courier New"/>
                <a:ea typeface="Courier New"/>
                <a:cs typeface="Courier New"/>
                <a:sym typeface="Courier New"/>
              </a:rPr>
              <a:t>	</a:t>
            </a:r>
            <a:r>
              <a:rPr b="1" lang="en" sz="1400">
                <a:latin typeface="Courier New"/>
                <a:ea typeface="Courier New"/>
                <a:cs typeface="Courier New"/>
                <a:sym typeface="Courier New"/>
              </a:rPr>
              <a:t>while </a:t>
            </a:r>
            <a:r>
              <a:rPr b="1" lang="en" sz="1400">
                <a:solidFill>
                  <a:srgbClr val="000000"/>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cars_on_bridge == 3 || </a:t>
            </a:r>
            <a:endParaRPr b="1">
              <a:solidFill>
                <a:srgbClr val="000000"/>
              </a:solidFill>
              <a:latin typeface="Courier New"/>
              <a:ea typeface="Courier New"/>
              <a:cs typeface="Courier New"/>
              <a:sym typeface="Courier New"/>
            </a:endParaRPr>
          </a:p>
          <a:p>
            <a:pPr indent="457200" lvl="0" marL="1371600" rtl="0" algn="l">
              <a:lnSpc>
                <a:spcPct val="95000"/>
              </a:lnSpc>
              <a:spcBef>
                <a:spcPts val="1200"/>
              </a:spcBef>
              <a:spcAft>
                <a:spcPts val="0"/>
              </a:spcAft>
              <a:buSzPts val="1018"/>
              <a:buNone/>
            </a:pPr>
            <a:r>
              <a:rPr b="1" lang="en">
                <a:solidFill>
                  <a:srgbClr val="000000"/>
                </a:solidFill>
                <a:latin typeface="Courier New"/>
                <a:ea typeface="Courier New"/>
                <a:cs typeface="Courier New"/>
                <a:sym typeface="Courier New"/>
              </a:rPr>
              <a:t>(cars_on_bridge &gt; 0 &amp;&amp; curr_direction != direction)</a:t>
            </a:r>
            <a:r>
              <a:rPr b="1" lang="en" sz="1400">
                <a:solidFill>
                  <a:srgbClr val="000000"/>
                </a:solidFill>
                <a:latin typeface="Courier New"/>
                <a:ea typeface="Courier New"/>
                <a:cs typeface="Courier New"/>
                <a:sym typeface="Courier New"/>
              </a:rPr>
              <a:t>)</a:t>
            </a:r>
            <a:r>
              <a:rPr b="1" lang="en"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95000"/>
              </a:lnSpc>
              <a:spcBef>
                <a:spcPts val="1200"/>
              </a:spcBef>
              <a:spcAft>
                <a:spcPts val="0"/>
              </a:spcAft>
              <a:buSzPts val="1018"/>
              <a:buNone/>
            </a:pPr>
            <a:r>
              <a:rPr b="1" lang="en" sz="1400">
                <a:latin typeface="Courier New"/>
                <a:ea typeface="Courier New"/>
                <a:cs typeface="Courier New"/>
                <a:sym typeface="Courier New"/>
              </a:rPr>
              <a:t>		</a:t>
            </a:r>
            <a:r>
              <a:rPr b="1" lang="en" sz="1400">
                <a:solidFill>
                  <a:srgbClr val="000000"/>
                </a:solidFill>
                <a:latin typeface="Courier New"/>
                <a:ea typeface="Courier New"/>
                <a:cs typeface="Courier New"/>
                <a:sym typeface="Courier New"/>
              </a:rPr>
              <a:t>waiters[direction]++;</a:t>
            </a:r>
            <a:endParaRPr b="1" sz="1400">
              <a:solidFill>
                <a:srgbClr val="000000"/>
              </a:solidFill>
              <a:latin typeface="Courier New"/>
              <a:ea typeface="Courier New"/>
              <a:cs typeface="Courier New"/>
              <a:sym typeface="Courier New"/>
            </a:endParaRPr>
          </a:p>
          <a:p>
            <a:pPr indent="0" lvl="0" marL="0" rtl="0" algn="l">
              <a:lnSpc>
                <a:spcPct val="95000"/>
              </a:lnSpc>
              <a:spcBef>
                <a:spcPts val="1200"/>
              </a:spcBef>
              <a:spcAft>
                <a:spcPts val="0"/>
              </a:spcAft>
              <a:buSzPts val="1018"/>
              <a:buNone/>
            </a:pPr>
            <a:r>
              <a:rPr b="1" lang="en" sz="1400">
                <a:solidFill>
                  <a:srgbClr val="000000"/>
                </a:solidFill>
                <a:latin typeface="Courier New"/>
                <a:ea typeface="Courier New"/>
                <a:cs typeface="Courier New"/>
                <a:sym typeface="Courier New"/>
              </a:rPr>
              <a:t>		cond_wait(&amp;cond_directions[direction], &amp;cond_lock);</a:t>
            </a:r>
            <a:endParaRPr b="1" sz="1400">
              <a:solidFill>
                <a:srgbClr val="000000"/>
              </a:solidFill>
              <a:latin typeface="Courier New"/>
              <a:ea typeface="Courier New"/>
              <a:cs typeface="Courier New"/>
              <a:sym typeface="Courier New"/>
            </a:endParaRPr>
          </a:p>
          <a:p>
            <a:pPr indent="457200" lvl="0" marL="457200" rtl="0" algn="l">
              <a:lnSpc>
                <a:spcPct val="95000"/>
              </a:lnSpc>
              <a:spcBef>
                <a:spcPts val="1200"/>
              </a:spcBef>
              <a:spcAft>
                <a:spcPts val="0"/>
              </a:spcAft>
              <a:buSzPts val="1018"/>
              <a:buNone/>
            </a:pPr>
            <a:r>
              <a:rPr b="1" lang="en" sz="1400">
                <a:solidFill>
                  <a:srgbClr val="000000"/>
                </a:solidFill>
                <a:latin typeface="Courier New"/>
                <a:ea typeface="Courier New"/>
                <a:cs typeface="Courier New"/>
                <a:sym typeface="Courier New"/>
              </a:rPr>
              <a:t>waiters[direction]--;</a:t>
            </a:r>
            <a:endParaRPr b="1" sz="1400">
              <a:solidFill>
                <a:srgbClr val="000000"/>
              </a:solidFill>
              <a:latin typeface="Courier New"/>
              <a:ea typeface="Courier New"/>
              <a:cs typeface="Courier New"/>
              <a:sym typeface="Courier New"/>
            </a:endParaRPr>
          </a:p>
          <a:p>
            <a:pPr indent="0" lvl="0" marL="0" rtl="0" algn="l">
              <a:lnSpc>
                <a:spcPct val="95000"/>
              </a:lnSpc>
              <a:spcBef>
                <a:spcPts val="1200"/>
              </a:spcBef>
              <a:spcAft>
                <a:spcPts val="0"/>
              </a:spcAft>
              <a:buSzPts val="1018"/>
              <a:buNone/>
            </a:pPr>
            <a:r>
              <a:rPr b="1" lang="en"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95000"/>
              </a:lnSpc>
              <a:spcBef>
                <a:spcPts val="1200"/>
              </a:spcBef>
              <a:spcAft>
                <a:spcPts val="0"/>
              </a:spcAft>
              <a:buSzPts val="1018"/>
              <a:buNone/>
            </a:pPr>
            <a:r>
              <a:rPr b="1" lang="en" sz="1400">
                <a:solidFill>
                  <a:srgbClr val="000000"/>
                </a:solidFill>
                <a:latin typeface="Courier New"/>
                <a:ea typeface="Courier New"/>
                <a:cs typeface="Courier New"/>
                <a:sym typeface="Courier New"/>
              </a:rPr>
              <a:t>	cars_on_bridge++;</a:t>
            </a:r>
            <a:endParaRPr b="1" sz="1400">
              <a:solidFill>
                <a:srgbClr val="000000"/>
              </a:solidFill>
              <a:latin typeface="Courier New"/>
              <a:ea typeface="Courier New"/>
              <a:cs typeface="Courier New"/>
              <a:sym typeface="Courier New"/>
            </a:endParaRPr>
          </a:p>
          <a:p>
            <a:pPr indent="0" lvl="0" marL="0" rtl="0" algn="l">
              <a:lnSpc>
                <a:spcPct val="95000"/>
              </a:lnSpc>
              <a:spcBef>
                <a:spcPts val="1200"/>
              </a:spcBef>
              <a:spcAft>
                <a:spcPts val="0"/>
              </a:spcAft>
              <a:buSzPts val="1018"/>
              <a:buNone/>
            </a:pPr>
            <a:r>
              <a:rPr b="1" lang="en" sz="1400">
                <a:solidFill>
                  <a:srgbClr val="000000"/>
                </a:solidFill>
                <a:latin typeface="Courier New"/>
                <a:ea typeface="Courier New"/>
                <a:cs typeface="Courier New"/>
                <a:sym typeface="Courier New"/>
              </a:rPr>
              <a:t>	curr_direction = direction;</a:t>
            </a:r>
            <a:endParaRPr b="1" sz="1400">
              <a:solidFill>
                <a:srgbClr val="000000"/>
              </a:solidFill>
              <a:latin typeface="Courier New"/>
              <a:ea typeface="Courier New"/>
              <a:cs typeface="Courier New"/>
              <a:sym typeface="Courier New"/>
            </a:endParaRPr>
          </a:p>
          <a:p>
            <a:pPr indent="457200" lvl="0" marL="0" rtl="0" algn="l">
              <a:lnSpc>
                <a:spcPct val="95000"/>
              </a:lnSpc>
              <a:spcBef>
                <a:spcPts val="1200"/>
              </a:spcBef>
              <a:spcAft>
                <a:spcPts val="0"/>
              </a:spcAft>
              <a:buSzPts val="1018"/>
              <a:buNone/>
            </a:pPr>
            <a:r>
              <a:rPr b="1" lang="en" sz="1400">
                <a:solidFill>
                  <a:srgbClr val="CC0000"/>
                </a:solidFill>
                <a:latin typeface="Courier New"/>
                <a:ea typeface="Courier New"/>
                <a:cs typeface="Courier New"/>
                <a:sym typeface="Courier New"/>
              </a:rPr>
              <a:t>lock_release(&amp;cond_lock);</a:t>
            </a:r>
            <a:endParaRPr b="1" sz="1400">
              <a:solidFill>
                <a:srgbClr val="CC0000"/>
              </a:solidFill>
              <a:latin typeface="Courier New"/>
              <a:ea typeface="Courier New"/>
              <a:cs typeface="Courier New"/>
              <a:sym typeface="Courier New"/>
            </a:endParaRPr>
          </a:p>
          <a:p>
            <a:pPr indent="0" lvl="0" marL="0" rtl="0" algn="l">
              <a:lnSpc>
                <a:spcPct val="95000"/>
              </a:lnSpc>
              <a:spcBef>
                <a:spcPts val="1200"/>
              </a:spcBef>
              <a:spcAft>
                <a:spcPts val="0"/>
              </a:spcAft>
              <a:buSzPts val="1018"/>
              <a:buNone/>
            </a:pPr>
            <a:r>
              <a:rPr b="1" lang="en" sz="1400">
                <a:latin typeface="Courier New"/>
                <a:ea typeface="Courier New"/>
                <a:cs typeface="Courier New"/>
                <a:sym typeface="Courier New"/>
              </a:rPr>
              <a:t>}</a:t>
            </a:r>
            <a:endParaRPr b="1" sz="1400">
              <a:latin typeface="Courier New"/>
              <a:ea typeface="Courier New"/>
              <a:cs typeface="Courier New"/>
              <a:sym typeface="Courier New"/>
            </a:endParaRPr>
          </a:p>
          <a:p>
            <a:pPr indent="0" lvl="0" marL="0" rtl="0" algn="l">
              <a:lnSpc>
                <a:spcPct val="95000"/>
              </a:lnSpc>
              <a:spcBef>
                <a:spcPts val="1200"/>
              </a:spcBef>
              <a:spcAft>
                <a:spcPts val="1200"/>
              </a:spcAft>
              <a:buClr>
                <a:schemeClr val="dk1"/>
              </a:buClr>
              <a:buSzPts val="1018"/>
              <a:buFont typeface="Arial"/>
              <a:buNone/>
            </a:pPr>
            <a:r>
              <a:t/>
            </a:r>
            <a:endParaRPr b="1" sz="1400">
              <a:latin typeface="Courier New"/>
              <a:ea typeface="Courier New"/>
              <a:cs typeface="Courier New"/>
              <a:sym typeface="Courier New"/>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83"/>
          <p:cNvSpPr txBox="1"/>
          <p:nvPr>
            <p:ph type="title"/>
          </p:nvPr>
        </p:nvSpPr>
        <p:spPr>
          <a:xfrm>
            <a:off x="1616750" y="361575"/>
            <a:ext cx="5355300" cy="84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latin typeface="Arial"/>
                <a:ea typeface="Arial"/>
                <a:cs typeface="Arial"/>
                <a:sym typeface="Arial"/>
              </a:rPr>
              <a:t>ExitBridge() - Skeleton</a:t>
            </a:r>
            <a:endParaRPr sz="4000">
              <a:latin typeface="Arial"/>
              <a:ea typeface="Arial"/>
              <a:cs typeface="Arial"/>
              <a:sym typeface="Arial"/>
            </a:endParaRPr>
          </a:p>
        </p:txBody>
      </p:sp>
      <p:sp>
        <p:nvSpPr>
          <p:cNvPr id="615" name="Google Shape;615;p83"/>
          <p:cNvSpPr txBox="1"/>
          <p:nvPr>
            <p:ph idx="1" type="body"/>
          </p:nvPr>
        </p:nvSpPr>
        <p:spPr>
          <a:xfrm>
            <a:off x="279500" y="1122650"/>
            <a:ext cx="8430900" cy="541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38761D"/>
                </a:solidFill>
                <a:latin typeface="Courier New"/>
                <a:ea typeface="Courier New"/>
                <a:cs typeface="Courier New"/>
                <a:sym typeface="Courier New"/>
              </a:rPr>
              <a:t>// Remember, you can use struct cond_var cond_directions[2], int waiters[2],</a:t>
            </a:r>
            <a:endParaRPr b="1" sz="1600">
              <a:solidFill>
                <a:srgbClr val="38761D"/>
              </a:solidFill>
              <a:latin typeface="Courier New"/>
              <a:ea typeface="Courier New"/>
              <a:cs typeface="Courier New"/>
              <a:sym typeface="Courier New"/>
            </a:endParaRPr>
          </a:p>
          <a:p>
            <a:pPr indent="0" lvl="0" marL="0" rtl="0" algn="l">
              <a:spcBef>
                <a:spcPts val="1200"/>
              </a:spcBef>
              <a:spcAft>
                <a:spcPts val="0"/>
              </a:spcAft>
              <a:buNone/>
            </a:pPr>
            <a:r>
              <a:rPr b="1" lang="en" sz="1600">
                <a:solidFill>
                  <a:srgbClr val="38761D"/>
                </a:solidFill>
                <a:latin typeface="Courier New"/>
                <a:ea typeface="Courier New"/>
                <a:cs typeface="Courier New"/>
                <a:sym typeface="Courier New"/>
              </a:rPr>
              <a:t>// struct lock cond_lock, int curr_direction, int cars_on_bridge</a:t>
            </a:r>
            <a:endParaRPr b="1" sz="1600">
              <a:latin typeface="Courier New"/>
              <a:ea typeface="Courier New"/>
              <a:cs typeface="Courier New"/>
              <a:sym typeface="Courier New"/>
            </a:endParaRPr>
          </a:p>
          <a:p>
            <a:pPr indent="0" lvl="0" marL="0" rtl="0" algn="l">
              <a:lnSpc>
                <a:spcPct val="95000"/>
              </a:lnSpc>
              <a:spcBef>
                <a:spcPts val="1200"/>
              </a:spcBef>
              <a:spcAft>
                <a:spcPts val="0"/>
              </a:spcAft>
              <a:buNone/>
            </a:pPr>
            <a:r>
              <a:t/>
            </a:r>
            <a:endParaRPr b="1" sz="1600">
              <a:latin typeface="Courier New"/>
              <a:ea typeface="Courier New"/>
              <a:cs typeface="Courier New"/>
              <a:sym typeface="Courier New"/>
            </a:endParaRPr>
          </a:p>
          <a:p>
            <a:pPr indent="0" lvl="0" marL="0" rtl="0" algn="l">
              <a:lnSpc>
                <a:spcPct val="95000"/>
              </a:lnSpc>
              <a:spcBef>
                <a:spcPts val="1200"/>
              </a:spcBef>
              <a:spcAft>
                <a:spcPts val="0"/>
              </a:spcAft>
              <a:buNone/>
            </a:pPr>
            <a:r>
              <a:rPr b="1" lang="en" sz="1600">
                <a:latin typeface="Courier New"/>
                <a:ea typeface="Courier New"/>
                <a:cs typeface="Courier New"/>
                <a:sym typeface="Courier New"/>
              </a:rPr>
              <a:t>int ExitBridge() {</a:t>
            </a:r>
            <a:endParaRPr b="1" sz="1600">
              <a:latin typeface="Courier New"/>
              <a:ea typeface="Courier New"/>
              <a:cs typeface="Courier New"/>
              <a:sym typeface="Courier New"/>
            </a:endParaRPr>
          </a:p>
          <a:p>
            <a:pPr indent="0" lvl="0" marL="0" rtl="0" algn="l">
              <a:lnSpc>
                <a:spcPct val="95000"/>
              </a:lnSpc>
              <a:spcBef>
                <a:spcPts val="1200"/>
              </a:spcBef>
              <a:spcAft>
                <a:spcPts val="0"/>
              </a:spcAft>
              <a:buNone/>
            </a:pPr>
            <a:r>
              <a:rPr b="1" lang="en" sz="1600">
                <a:latin typeface="Courier New"/>
                <a:ea typeface="Courier New"/>
                <a:cs typeface="Courier New"/>
                <a:sym typeface="Courier New"/>
              </a:rPr>
              <a:t>	________________________________</a:t>
            </a:r>
            <a:endParaRPr b="1" sz="1600">
              <a:latin typeface="Courier New"/>
              <a:ea typeface="Courier New"/>
              <a:cs typeface="Courier New"/>
              <a:sym typeface="Courier New"/>
            </a:endParaRPr>
          </a:p>
          <a:p>
            <a:pPr indent="0" lvl="0" marL="0" rtl="0" algn="l">
              <a:lnSpc>
                <a:spcPct val="95000"/>
              </a:lnSpc>
              <a:spcBef>
                <a:spcPts val="1200"/>
              </a:spcBef>
              <a:spcAft>
                <a:spcPts val="0"/>
              </a:spcAft>
              <a:buNone/>
            </a:pPr>
            <a:r>
              <a:rPr b="1" lang="en" sz="1600">
                <a:latin typeface="Courier New"/>
                <a:ea typeface="Courier New"/>
                <a:cs typeface="Courier New"/>
                <a:sym typeface="Courier New"/>
              </a:rPr>
              <a:t>	________________________________</a:t>
            </a:r>
            <a:endParaRPr b="1" sz="1600">
              <a:solidFill>
                <a:srgbClr val="CC0000"/>
              </a:solidFill>
              <a:latin typeface="Courier New"/>
              <a:ea typeface="Courier New"/>
              <a:cs typeface="Courier New"/>
              <a:sym typeface="Courier New"/>
            </a:endParaRPr>
          </a:p>
          <a:p>
            <a:pPr indent="0" lvl="0" marL="0" rtl="0" algn="l">
              <a:lnSpc>
                <a:spcPct val="95000"/>
              </a:lnSpc>
              <a:spcBef>
                <a:spcPts val="1200"/>
              </a:spcBef>
              <a:spcAft>
                <a:spcPts val="0"/>
              </a:spcAft>
              <a:buNone/>
            </a:pPr>
            <a:r>
              <a:rPr b="1" lang="en" sz="1600">
                <a:latin typeface="Courier New"/>
                <a:ea typeface="Courier New"/>
                <a:cs typeface="Courier New"/>
                <a:sym typeface="Courier New"/>
              </a:rPr>
              <a:t>	If (waiters[curr_direction] &gt; 0) {</a:t>
            </a:r>
            <a:endParaRPr b="1" sz="1600">
              <a:latin typeface="Courier New"/>
              <a:ea typeface="Courier New"/>
              <a:cs typeface="Courier New"/>
              <a:sym typeface="Courier New"/>
            </a:endParaRPr>
          </a:p>
          <a:p>
            <a:pPr indent="0" lvl="0" marL="0" rtl="0" algn="l">
              <a:lnSpc>
                <a:spcPct val="95000"/>
              </a:lnSpc>
              <a:spcBef>
                <a:spcPts val="1200"/>
              </a:spcBef>
              <a:spcAft>
                <a:spcPts val="0"/>
              </a:spcAft>
              <a:buNone/>
            </a:pPr>
            <a:r>
              <a:rPr b="1" lang="en" sz="1600">
                <a:solidFill>
                  <a:srgbClr val="CC0000"/>
                </a:solidFill>
                <a:latin typeface="Courier New"/>
                <a:ea typeface="Courier New"/>
                <a:cs typeface="Courier New"/>
                <a:sym typeface="Courier New"/>
              </a:rPr>
              <a:t>		</a:t>
            </a:r>
            <a:r>
              <a:rPr b="1" lang="en" sz="1600">
                <a:latin typeface="Courier New"/>
                <a:ea typeface="Courier New"/>
                <a:cs typeface="Courier New"/>
                <a:sym typeface="Courier New"/>
              </a:rPr>
              <a:t>________________________________</a:t>
            </a:r>
            <a:endParaRPr b="1" sz="1600">
              <a:solidFill>
                <a:srgbClr val="CC0000"/>
              </a:solidFill>
              <a:latin typeface="Courier New"/>
              <a:ea typeface="Courier New"/>
              <a:cs typeface="Courier New"/>
              <a:sym typeface="Courier New"/>
            </a:endParaRPr>
          </a:p>
          <a:p>
            <a:pPr indent="0" lvl="0" marL="0" rtl="0" algn="l">
              <a:lnSpc>
                <a:spcPct val="95000"/>
              </a:lnSpc>
              <a:spcBef>
                <a:spcPts val="1200"/>
              </a:spcBef>
              <a:spcAft>
                <a:spcPts val="0"/>
              </a:spcAft>
              <a:buNone/>
            </a:pPr>
            <a:r>
              <a:rPr b="1" lang="en" sz="1600">
                <a:latin typeface="Courier New"/>
                <a:ea typeface="Courier New"/>
                <a:cs typeface="Courier New"/>
                <a:sym typeface="Courier New"/>
              </a:rPr>
              <a:t>	} else if (cars_on_bridge == 0) {</a:t>
            </a:r>
            <a:endParaRPr b="1" sz="1600">
              <a:latin typeface="Courier New"/>
              <a:ea typeface="Courier New"/>
              <a:cs typeface="Courier New"/>
              <a:sym typeface="Courier New"/>
            </a:endParaRPr>
          </a:p>
          <a:p>
            <a:pPr indent="0" lvl="0" marL="0" rtl="0" algn="l">
              <a:lnSpc>
                <a:spcPct val="95000"/>
              </a:lnSpc>
              <a:spcBef>
                <a:spcPts val="1200"/>
              </a:spcBef>
              <a:spcAft>
                <a:spcPts val="0"/>
              </a:spcAft>
              <a:buNone/>
            </a:pPr>
            <a:r>
              <a:rPr b="1" lang="en" sz="1600">
                <a:latin typeface="Courier New"/>
                <a:ea typeface="Courier New"/>
                <a:cs typeface="Courier New"/>
                <a:sym typeface="Courier New"/>
              </a:rPr>
              <a:t>		</a:t>
            </a:r>
            <a:r>
              <a:rPr b="1" lang="en" sz="1600">
                <a:latin typeface="Courier New"/>
                <a:ea typeface="Courier New"/>
                <a:cs typeface="Courier New"/>
                <a:sym typeface="Courier New"/>
              </a:rPr>
              <a:t>________________________________</a:t>
            </a:r>
            <a:endParaRPr b="1" sz="1600">
              <a:latin typeface="Courier New"/>
              <a:ea typeface="Courier New"/>
              <a:cs typeface="Courier New"/>
              <a:sym typeface="Courier New"/>
            </a:endParaRPr>
          </a:p>
          <a:p>
            <a:pPr indent="0" lvl="0" marL="0" rtl="0" algn="l">
              <a:lnSpc>
                <a:spcPct val="95000"/>
              </a:lnSpc>
              <a:spcBef>
                <a:spcPts val="1200"/>
              </a:spcBef>
              <a:spcAft>
                <a:spcPts val="0"/>
              </a:spcAft>
              <a:buNone/>
            </a:pPr>
            <a:r>
              <a:rPr b="1" lang="en" sz="1600">
                <a:latin typeface="Courier New"/>
                <a:ea typeface="Courier New"/>
                <a:cs typeface="Courier New"/>
                <a:sym typeface="Courier New"/>
              </a:rPr>
              <a:t>	}</a:t>
            </a:r>
            <a:endParaRPr b="1" sz="1600">
              <a:latin typeface="Courier New"/>
              <a:ea typeface="Courier New"/>
              <a:cs typeface="Courier New"/>
              <a:sym typeface="Courier New"/>
            </a:endParaRPr>
          </a:p>
          <a:p>
            <a:pPr indent="0" lvl="0" marL="0" rtl="0" algn="l">
              <a:lnSpc>
                <a:spcPct val="95000"/>
              </a:lnSpc>
              <a:spcBef>
                <a:spcPts val="1200"/>
              </a:spcBef>
              <a:spcAft>
                <a:spcPts val="0"/>
              </a:spcAft>
              <a:buNone/>
            </a:pPr>
            <a:r>
              <a:rPr b="1" lang="en" sz="1600">
                <a:latin typeface="Courier New"/>
                <a:ea typeface="Courier New"/>
                <a:cs typeface="Courier New"/>
                <a:sym typeface="Courier New"/>
              </a:rPr>
              <a:t>	________________________________</a:t>
            </a:r>
            <a:endParaRPr b="1" sz="1600">
              <a:latin typeface="Courier New"/>
              <a:ea typeface="Courier New"/>
              <a:cs typeface="Courier New"/>
              <a:sym typeface="Courier New"/>
            </a:endParaRPr>
          </a:p>
          <a:p>
            <a:pPr indent="0" lvl="0" marL="0" rtl="0" algn="l">
              <a:lnSpc>
                <a:spcPct val="95000"/>
              </a:lnSpc>
              <a:spcBef>
                <a:spcPts val="1200"/>
              </a:spcBef>
              <a:spcAft>
                <a:spcPts val="0"/>
              </a:spcAft>
              <a:buNone/>
            </a:pPr>
            <a:r>
              <a:rPr b="1" lang="en" sz="1600">
                <a:latin typeface="Courier New"/>
                <a:ea typeface="Courier New"/>
                <a:cs typeface="Courier New"/>
                <a:sym typeface="Courier New"/>
              </a:rPr>
              <a:t>}</a:t>
            </a:r>
            <a:endParaRPr b="1" sz="1600">
              <a:latin typeface="Courier New"/>
              <a:ea typeface="Courier New"/>
              <a:cs typeface="Courier New"/>
              <a:sym typeface="Courier New"/>
            </a:endParaRPr>
          </a:p>
          <a:p>
            <a:pPr indent="0" lvl="0" marL="0" rtl="0" algn="l">
              <a:spcBef>
                <a:spcPts val="1200"/>
              </a:spcBef>
              <a:spcAft>
                <a:spcPts val="1200"/>
              </a:spcAft>
              <a:buNone/>
            </a:pPr>
            <a:r>
              <a:t/>
            </a:r>
            <a:endParaRPr sz="1600">
              <a:latin typeface="Courier New"/>
              <a:ea typeface="Courier New"/>
              <a:cs typeface="Courier New"/>
              <a:sym typeface="Courier New"/>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84"/>
          <p:cNvSpPr txBox="1"/>
          <p:nvPr>
            <p:ph type="title"/>
          </p:nvPr>
        </p:nvSpPr>
        <p:spPr>
          <a:xfrm>
            <a:off x="2171850" y="361575"/>
            <a:ext cx="4800300" cy="84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latin typeface="Arial"/>
                <a:ea typeface="Arial"/>
                <a:cs typeface="Arial"/>
                <a:sym typeface="Arial"/>
              </a:rPr>
              <a:t>ExitBridge() - Soln.</a:t>
            </a:r>
            <a:endParaRPr sz="4000">
              <a:latin typeface="Arial"/>
              <a:ea typeface="Arial"/>
              <a:cs typeface="Arial"/>
              <a:sym typeface="Arial"/>
            </a:endParaRPr>
          </a:p>
        </p:txBody>
      </p:sp>
      <p:sp>
        <p:nvSpPr>
          <p:cNvPr id="621" name="Google Shape;621;p84"/>
          <p:cNvSpPr txBox="1"/>
          <p:nvPr>
            <p:ph idx="1" type="body"/>
          </p:nvPr>
        </p:nvSpPr>
        <p:spPr>
          <a:xfrm>
            <a:off x="279500" y="1122650"/>
            <a:ext cx="8430900" cy="541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38761D"/>
                </a:solidFill>
                <a:latin typeface="Courier New"/>
                <a:ea typeface="Courier New"/>
                <a:cs typeface="Courier New"/>
                <a:sym typeface="Courier New"/>
              </a:rPr>
              <a:t>// Remember, you can use struct cond_var cond_directions[2], int waiters[2],</a:t>
            </a:r>
            <a:endParaRPr b="1" sz="1600">
              <a:solidFill>
                <a:srgbClr val="38761D"/>
              </a:solidFill>
              <a:latin typeface="Courier New"/>
              <a:ea typeface="Courier New"/>
              <a:cs typeface="Courier New"/>
              <a:sym typeface="Courier New"/>
            </a:endParaRPr>
          </a:p>
          <a:p>
            <a:pPr indent="0" lvl="0" marL="0" rtl="0" algn="l">
              <a:spcBef>
                <a:spcPts val="1200"/>
              </a:spcBef>
              <a:spcAft>
                <a:spcPts val="0"/>
              </a:spcAft>
              <a:buNone/>
            </a:pPr>
            <a:r>
              <a:rPr b="1" lang="en" sz="1600">
                <a:solidFill>
                  <a:srgbClr val="38761D"/>
                </a:solidFill>
                <a:latin typeface="Courier New"/>
                <a:ea typeface="Courier New"/>
                <a:cs typeface="Courier New"/>
                <a:sym typeface="Courier New"/>
              </a:rPr>
              <a:t>// struct lock cond_lock, int curr_direction, int cars_on_bridge</a:t>
            </a:r>
            <a:endParaRPr b="1" sz="1600">
              <a:latin typeface="Courier New"/>
              <a:ea typeface="Courier New"/>
              <a:cs typeface="Courier New"/>
              <a:sym typeface="Courier New"/>
            </a:endParaRPr>
          </a:p>
          <a:p>
            <a:pPr indent="0" lvl="0" marL="0" rtl="0" algn="l">
              <a:lnSpc>
                <a:spcPct val="95000"/>
              </a:lnSpc>
              <a:spcBef>
                <a:spcPts val="1200"/>
              </a:spcBef>
              <a:spcAft>
                <a:spcPts val="0"/>
              </a:spcAft>
              <a:buNone/>
            </a:pPr>
            <a:r>
              <a:t/>
            </a:r>
            <a:endParaRPr b="1" sz="1600">
              <a:latin typeface="Courier New"/>
              <a:ea typeface="Courier New"/>
              <a:cs typeface="Courier New"/>
              <a:sym typeface="Courier New"/>
            </a:endParaRPr>
          </a:p>
          <a:p>
            <a:pPr indent="0" lvl="0" marL="0" rtl="0" algn="l">
              <a:lnSpc>
                <a:spcPct val="95000"/>
              </a:lnSpc>
              <a:spcBef>
                <a:spcPts val="1200"/>
              </a:spcBef>
              <a:spcAft>
                <a:spcPts val="0"/>
              </a:spcAft>
              <a:buNone/>
            </a:pPr>
            <a:r>
              <a:rPr b="1" lang="en" sz="1600">
                <a:latin typeface="Courier New"/>
                <a:ea typeface="Courier New"/>
                <a:cs typeface="Courier New"/>
                <a:sym typeface="Courier New"/>
              </a:rPr>
              <a:t>int ExitBridge() {</a:t>
            </a:r>
            <a:endParaRPr b="1" sz="1600">
              <a:latin typeface="Courier New"/>
              <a:ea typeface="Courier New"/>
              <a:cs typeface="Courier New"/>
              <a:sym typeface="Courier New"/>
            </a:endParaRPr>
          </a:p>
          <a:p>
            <a:pPr indent="0" lvl="0" marL="0" rtl="0" algn="l">
              <a:lnSpc>
                <a:spcPct val="95000"/>
              </a:lnSpc>
              <a:spcBef>
                <a:spcPts val="1200"/>
              </a:spcBef>
              <a:spcAft>
                <a:spcPts val="0"/>
              </a:spcAft>
              <a:buNone/>
            </a:pPr>
            <a:r>
              <a:rPr b="1" lang="en" sz="1600">
                <a:latin typeface="Courier New"/>
                <a:ea typeface="Courier New"/>
                <a:cs typeface="Courier New"/>
                <a:sym typeface="Courier New"/>
              </a:rPr>
              <a:t>	________________________________</a:t>
            </a:r>
            <a:endParaRPr b="1" sz="1600">
              <a:latin typeface="Courier New"/>
              <a:ea typeface="Courier New"/>
              <a:cs typeface="Courier New"/>
              <a:sym typeface="Courier New"/>
            </a:endParaRPr>
          </a:p>
          <a:p>
            <a:pPr indent="0" lvl="0" marL="0" rtl="0" algn="l">
              <a:lnSpc>
                <a:spcPct val="95000"/>
              </a:lnSpc>
              <a:spcBef>
                <a:spcPts val="1200"/>
              </a:spcBef>
              <a:spcAft>
                <a:spcPts val="0"/>
              </a:spcAft>
              <a:buNone/>
            </a:pPr>
            <a:r>
              <a:rPr b="1" lang="en" sz="1600">
                <a:latin typeface="Courier New"/>
                <a:ea typeface="Courier New"/>
                <a:cs typeface="Courier New"/>
                <a:sym typeface="Courier New"/>
              </a:rPr>
              <a:t>	________________________________</a:t>
            </a:r>
            <a:endParaRPr b="1" sz="1600">
              <a:solidFill>
                <a:srgbClr val="CC0000"/>
              </a:solidFill>
              <a:latin typeface="Courier New"/>
              <a:ea typeface="Courier New"/>
              <a:cs typeface="Courier New"/>
              <a:sym typeface="Courier New"/>
            </a:endParaRPr>
          </a:p>
          <a:p>
            <a:pPr indent="0" lvl="0" marL="0" rtl="0" algn="l">
              <a:lnSpc>
                <a:spcPct val="95000"/>
              </a:lnSpc>
              <a:spcBef>
                <a:spcPts val="1200"/>
              </a:spcBef>
              <a:spcAft>
                <a:spcPts val="0"/>
              </a:spcAft>
              <a:buNone/>
            </a:pPr>
            <a:r>
              <a:rPr b="1" lang="en" sz="1600">
                <a:latin typeface="Courier New"/>
                <a:ea typeface="Courier New"/>
                <a:cs typeface="Courier New"/>
                <a:sym typeface="Courier New"/>
              </a:rPr>
              <a:t>	If (waiters[curr_direction] &gt; 0) {</a:t>
            </a:r>
            <a:endParaRPr b="1" sz="1600">
              <a:latin typeface="Courier New"/>
              <a:ea typeface="Courier New"/>
              <a:cs typeface="Courier New"/>
              <a:sym typeface="Courier New"/>
            </a:endParaRPr>
          </a:p>
          <a:p>
            <a:pPr indent="0" lvl="0" marL="0" rtl="0" algn="l">
              <a:lnSpc>
                <a:spcPct val="95000"/>
              </a:lnSpc>
              <a:spcBef>
                <a:spcPts val="1200"/>
              </a:spcBef>
              <a:spcAft>
                <a:spcPts val="0"/>
              </a:spcAft>
              <a:buNone/>
            </a:pPr>
            <a:r>
              <a:rPr b="1" lang="en" sz="1600">
                <a:solidFill>
                  <a:srgbClr val="CC0000"/>
                </a:solidFill>
                <a:latin typeface="Courier New"/>
                <a:ea typeface="Courier New"/>
                <a:cs typeface="Courier New"/>
                <a:sym typeface="Courier New"/>
              </a:rPr>
              <a:t>		cond_signal(&amp;cond_directions[curr_direction]);</a:t>
            </a:r>
            <a:endParaRPr b="1" sz="1600">
              <a:solidFill>
                <a:srgbClr val="CC0000"/>
              </a:solidFill>
              <a:latin typeface="Courier New"/>
              <a:ea typeface="Courier New"/>
              <a:cs typeface="Courier New"/>
              <a:sym typeface="Courier New"/>
            </a:endParaRPr>
          </a:p>
          <a:p>
            <a:pPr indent="0" lvl="0" marL="0" rtl="0" algn="l">
              <a:lnSpc>
                <a:spcPct val="95000"/>
              </a:lnSpc>
              <a:spcBef>
                <a:spcPts val="1200"/>
              </a:spcBef>
              <a:spcAft>
                <a:spcPts val="0"/>
              </a:spcAft>
              <a:buNone/>
            </a:pPr>
            <a:r>
              <a:rPr b="1" lang="en" sz="1600">
                <a:latin typeface="Courier New"/>
                <a:ea typeface="Courier New"/>
                <a:cs typeface="Courier New"/>
                <a:sym typeface="Courier New"/>
              </a:rPr>
              <a:t>	} else if (cars_on_bridge == 0) {</a:t>
            </a:r>
            <a:endParaRPr b="1" sz="1600">
              <a:latin typeface="Courier New"/>
              <a:ea typeface="Courier New"/>
              <a:cs typeface="Courier New"/>
              <a:sym typeface="Courier New"/>
            </a:endParaRPr>
          </a:p>
          <a:p>
            <a:pPr indent="0" lvl="0" marL="0" rtl="0" algn="l">
              <a:lnSpc>
                <a:spcPct val="95000"/>
              </a:lnSpc>
              <a:spcBef>
                <a:spcPts val="1200"/>
              </a:spcBef>
              <a:spcAft>
                <a:spcPts val="0"/>
              </a:spcAft>
              <a:buNone/>
            </a:pPr>
            <a:r>
              <a:rPr b="1" lang="en" sz="1600">
                <a:latin typeface="Courier New"/>
                <a:ea typeface="Courier New"/>
                <a:cs typeface="Courier New"/>
                <a:sym typeface="Courier New"/>
              </a:rPr>
              <a:t>		</a:t>
            </a:r>
            <a:r>
              <a:rPr b="1" lang="en" sz="1600">
                <a:solidFill>
                  <a:srgbClr val="CC0000"/>
                </a:solidFill>
                <a:latin typeface="Courier New"/>
                <a:ea typeface="Courier New"/>
                <a:cs typeface="Courier New"/>
                <a:sym typeface="Courier New"/>
              </a:rPr>
              <a:t>cond_broadcast(&amp;cond_directions[1 - curr_direction]);</a:t>
            </a:r>
            <a:endParaRPr b="1" sz="1600">
              <a:latin typeface="Courier New"/>
              <a:ea typeface="Courier New"/>
              <a:cs typeface="Courier New"/>
              <a:sym typeface="Courier New"/>
            </a:endParaRPr>
          </a:p>
          <a:p>
            <a:pPr indent="0" lvl="0" marL="0" rtl="0" algn="l">
              <a:lnSpc>
                <a:spcPct val="95000"/>
              </a:lnSpc>
              <a:spcBef>
                <a:spcPts val="1200"/>
              </a:spcBef>
              <a:spcAft>
                <a:spcPts val="0"/>
              </a:spcAft>
              <a:buNone/>
            </a:pPr>
            <a:r>
              <a:rPr b="1" lang="en" sz="1600">
                <a:latin typeface="Courier New"/>
                <a:ea typeface="Courier New"/>
                <a:cs typeface="Courier New"/>
                <a:sym typeface="Courier New"/>
              </a:rPr>
              <a:t>	}</a:t>
            </a:r>
            <a:endParaRPr b="1" sz="1600">
              <a:latin typeface="Courier New"/>
              <a:ea typeface="Courier New"/>
              <a:cs typeface="Courier New"/>
              <a:sym typeface="Courier New"/>
            </a:endParaRPr>
          </a:p>
          <a:p>
            <a:pPr indent="0" lvl="0" marL="0" rtl="0" algn="l">
              <a:lnSpc>
                <a:spcPct val="95000"/>
              </a:lnSpc>
              <a:spcBef>
                <a:spcPts val="1200"/>
              </a:spcBef>
              <a:spcAft>
                <a:spcPts val="0"/>
              </a:spcAft>
              <a:buNone/>
            </a:pPr>
            <a:r>
              <a:rPr b="1" lang="en" sz="1600">
                <a:latin typeface="Courier New"/>
                <a:ea typeface="Courier New"/>
                <a:cs typeface="Courier New"/>
                <a:sym typeface="Courier New"/>
              </a:rPr>
              <a:t>	________________________________</a:t>
            </a:r>
            <a:endParaRPr b="1" sz="1600">
              <a:latin typeface="Courier New"/>
              <a:ea typeface="Courier New"/>
              <a:cs typeface="Courier New"/>
              <a:sym typeface="Courier New"/>
            </a:endParaRPr>
          </a:p>
          <a:p>
            <a:pPr indent="0" lvl="0" marL="0" rtl="0" algn="l">
              <a:lnSpc>
                <a:spcPct val="95000"/>
              </a:lnSpc>
              <a:spcBef>
                <a:spcPts val="1200"/>
              </a:spcBef>
              <a:spcAft>
                <a:spcPts val="0"/>
              </a:spcAft>
              <a:buNone/>
            </a:pPr>
            <a:r>
              <a:rPr b="1" lang="en" sz="1600">
                <a:latin typeface="Courier New"/>
                <a:ea typeface="Courier New"/>
                <a:cs typeface="Courier New"/>
                <a:sym typeface="Courier New"/>
              </a:rPr>
              <a:t>}</a:t>
            </a:r>
            <a:endParaRPr b="1" sz="1600">
              <a:latin typeface="Courier New"/>
              <a:ea typeface="Courier New"/>
              <a:cs typeface="Courier New"/>
              <a:sym typeface="Courier New"/>
            </a:endParaRPr>
          </a:p>
          <a:p>
            <a:pPr indent="0" lvl="0" marL="0" rtl="0" algn="l">
              <a:spcBef>
                <a:spcPts val="1200"/>
              </a:spcBef>
              <a:spcAft>
                <a:spcPts val="1200"/>
              </a:spcAft>
              <a:buNone/>
            </a:pPr>
            <a:r>
              <a:t/>
            </a:r>
            <a:endParaRPr sz="1600">
              <a:latin typeface="Courier New"/>
              <a:ea typeface="Courier New"/>
              <a:cs typeface="Courier New"/>
              <a:sym typeface="Courier New"/>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85"/>
          <p:cNvSpPr txBox="1"/>
          <p:nvPr>
            <p:ph type="title"/>
          </p:nvPr>
        </p:nvSpPr>
        <p:spPr>
          <a:xfrm>
            <a:off x="1939950" y="386675"/>
            <a:ext cx="5264100" cy="84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latin typeface="Arial"/>
                <a:ea typeface="Arial"/>
                <a:cs typeface="Arial"/>
                <a:sym typeface="Arial"/>
              </a:rPr>
              <a:t>ExitBridge() - Soln.</a:t>
            </a:r>
            <a:endParaRPr sz="4000">
              <a:latin typeface="Arial"/>
              <a:ea typeface="Arial"/>
              <a:cs typeface="Arial"/>
              <a:sym typeface="Arial"/>
            </a:endParaRPr>
          </a:p>
        </p:txBody>
      </p:sp>
      <p:sp>
        <p:nvSpPr>
          <p:cNvPr id="627" name="Google Shape;627;p85"/>
          <p:cNvSpPr txBox="1"/>
          <p:nvPr>
            <p:ph idx="1" type="body"/>
          </p:nvPr>
        </p:nvSpPr>
        <p:spPr>
          <a:xfrm>
            <a:off x="292025" y="1160250"/>
            <a:ext cx="8430900" cy="540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38761D"/>
                </a:solidFill>
                <a:latin typeface="Courier New"/>
                <a:ea typeface="Courier New"/>
                <a:cs typeface="Courier New"/>
                <a:sym typeface="Courier New"/>
              </a:rPr>
              <a:t>// Remember, you can use struct cond_var cond_directions[2], int waiters[2],</a:t>
            </a:r>
            <a:endParaRPr b="1" sz="1600">
              <a:solidFill>
                <a:srgbClr val="38761D"/>
              </a:solidFill>
              <a:latin typeface="Courier New"/>
              <a:ea typeface="Courier New"/>
              <a:cs typeface="Courier New"/>
              <a:sym typeface="Courier New"/>
            </a:endParaRPr>
          </a:p>
          <a:p>
            <a:pPr indent="0" lvl="0" marL="0" rtl="0" algn="l">
              <a:spcBef>
                <a:spcPts val="1200"/>
              </a:spcBef>
              <a:spcAft>
                <a:spcPts val="0"/>
              </a:spcAft>
              <a:buNone/>
            </a:pPr>
            <a:r>
              <a:rPr b="1" lang="en" sz="1600">
                <a:solidFill>
                  <a:srgbClr val="38761D"/>
                </a:solidFill>
                <a:latin typeface="Courier New"/>
                <a:ea typeface="Courier New"/>
                <a:cs typeface="Courier New"/>
                <a:sym typeface="Courier New"/>
              </a:rPr>
              <a:t>// struct lock cond_lock, int curr_direction, int cars_on_bridge</a:t>
            </a:r>
            <a:endParaRPr b="1" sz="1600">
              <a:latin typeface="Courier New"/>
              <a:ea typeface="Courier New"/>
              <a:cs typeface="Courier New"/>
              <a:sym typeface="Courier New"/>
            </a:endParaRPr>
          </a:p>
          <a:p>
            <a:pPr indent="0" lvl="0" marL="0" rtl="0" algn="l">
              <a:lnSpc>
                <a:spcPct val="95000"/>
              </a:lnSpc>
              <a:spcBef>
                <a:spcPts val="1200"/>
              </a:spcBef>
              <a:spcAft>
                <a:spcPts val="0"/>
              </a:spcAft>
              <a:buNone/>
            </a:pPr>
            <a:r>
              <a:t/>
            </a:r>
            <a:endParaRPr b="1" sz="1600">
              <a:latin typeface="Courier New"/>
              <a:ea typeface="Courier New"/>
              <a:cs typeface="Courier New"/>
              <a:sym typeface="Courier New"/>
            </a:endParaRPr>
          </a:p>
          <a:p>
            <a:pPr indent="0" lvl="0" marL="0" rtl="0" algn="l">
              <a:lnSpc>
                <a:spcPct val="95000"/>
              </a:lnSpc>
              <a:spcBef>
                <a:spcPts val="1200"/>
              </a:spcBef>
              <a:spcAft>
                <a:spcPts val="0"/>
              </a:spcAft>
              <a:buNone/>
            </a:pPr>
            <a:r>
              <a:rPr b="1" lang="en" sz="1600">
                <a:latin typeface="Courier New"/>
                <a:ea typeface="Courier New"/>
                <a:cs typeface="Courier New"/>
                <a:sym typeface="Courier New"/>
              </a:rPr>
              <a:t>int ExitBridge() {</a:t>
            </a:r>
            <a:endParaRPr b="1" sz="1600">
              <a:latin typeface="Courier New"/>
              <a:ea typeface="Courier New"/>
              <a:cs typeface="Courier New"/>
              <a:sym typeface="Courier New"/>
            </a:endParaRPr>
          </a:p>
          <a:p>
            <a:pPr indent="0" lvl="0" marL="0" rtl="0" algn="l">
              <a:lnSpc>
                <a:spcPct val="95000"/>
              </a:lnSpc>
              <a:spcBef>
                <a:spcPts val="1200"/>
              </a:spcBef>
              <a:spcAft>
                <a:spcPts val="0"/>
              </a:spcAft>
              <a:buNone/>
            </a:pPr>
            <a:r>
              <a:rPr b="1" lang="en" sz="1600">
                <a:latin typeface="Courier New"/>
                <a:ea typeface="Courier New"/>
                <a:cs typeface="Courier New"/>
                <a:sym typeface="Courier New"/>
              </a:rPr>
              <a:t>	________________________________</a:t>
            </a:r>
            <a:endParaRPr b="1" sz="1600">
              <a:latin typeface="Courier New"/>
              <a:ea typeface="Courier New"/>
              <a:cs typeface="Courier New"/>
              <a:sym typeface="Courier New"/>
            </a:endParaRPr>
          </a:p>
          <a:p>
            <a:pPr indent="0" lvl="0" marL="0" rtl="0" algn="l">
              <a:lnSpc>
                <a:spcPct val="95000"/>
              </a:lnSpc>
              <a:spcBef>
                <a:spcPts val="1200"/>
              </a:spcBef>
              <a:spcAft>
                <a:spcPts val="0"/>
              </a:spcAft>
              <a:buNone/>
            </a:pPr>
            <a:r>
              <a:rPr b="1" lang="en" sz="1600">
                <a:solidFill>
                  <a:srgbClr val="CC0000"/>
                </a:solidFill>
                <a:latin typeface="Courier New"/>
                <a:ea typeface="Courier New"/>
                <a:cs typeface="Courier New"/>
                <a:sym typeface="Courier New"/>
              </a:rPr>
              <a:t>	</a:t>
            </a:r>
            <a:r>
              <a:rPr b="1" lang="en" sz="1600">
                <a:solidFill>
                  <a:srgbClr val="CC0000"/>
                </a:solidFill>
                <a:latin typeface="Courier New"/>
                <a:ea typeface="Courier New"/>
                <a:cs typeface="Courier New"/>
                <a:sym typeface="Courier New"/>
              </a:rPr>
              <a:t>cars_on_bridge -= 1;</a:t>
            </a:r>
            <a:endParaRPr b="1" sz="1600">
              <a:solidFill>
                <a:srgbClr val="CC0000"/>
              </a:solidFill>
              <a:latin typeface="Courier New"/>
              <a:ea typeface="Courier New"/>
              <a:cs typeface="Courier New"/>
              <a:sym typeface="Courier New"/>
            </a:endParaRPr>
          </a:p>
          <a:p>
            <a:pPr indent="0" lvl="0" marL="0" rtl="0" algn="l">
              <a:lnSpc>
                <a:spcPct val="95000"/>
              </a:lnSpc>
              <a:spcBef>
                <a:spcPts val="1200"/>
              </a:spcBef>
              <a:spcAft>
                <a:spcPts val="0"/>
              </a:spcAft>
              <a:buNone/>
            </a:pPr>
            <a:r>
              <a:rPr b="1" lang="en" sz="1600">
                <a:latin typeface="Courier New"/>
                <a:ea typeface="Courier New"/>
                <a:cs typeface="Courier New"/>
                <a:sym typeface="Courier New"/>
              </a:rPr>
              <a:t>	If </a:t>
            </a:r>
            <a:r>
              <a:rPr b="1" lang="en" sz="1600">
                <a:solidFill>
                  <a:srgbClr val="000000"/>
                </a:solidFill>
                <a:latin typeface="Courier New"/>
                <a:ea typeface="Courier New"/>
                <a:cs typeface="Courier New"/>
                <a:sym typeface="Courier New"/>
              </a:rPr>
              <a:t>(waiters[curr_direction] &gt; 0) {</a:t>
            </a:r>
            <a:endParaRPr b="1" sz="1600">
              <a:solidFill>
                <a:srgbClr val="000000"/>
              </a:solidFill>
              <a:latin typeface="Courier New"/>
              <a:ea typeface="Courier New"/>
              <a:cs typeface="Courier New"/>
              <a:sym typeface="Courier New"/>
            </a:endParaRPr>
          </a:p>
          <a:p>
            <a:pPr indent="0" lvl="0" marL="0" rtl="0" algn="l">
              <a:lnSpc>
                <a:spcPct val="95000"/>
              </a:lnSpc>
              <a:spcBef>
                <a:spcPts val="1200"/>
              </a:spcBef>
              <a:spcAft>
                <a:spcPts val="0"/>
              </a:spcAft>
              <a:buNone/>
            </a:pPr>
            <a:r>
              <a:rPr b="1" lang="en" sz="1600">
                <a:solidFill>
                  <a:srgbClr val="000000"/>
                </a:solidFill>
                <a:latin typeface="Courier New"/>
                <a:ea typeface="Courier New"/>
                <a:cs typeface="Courier New"/>
                <a:sym typeface="Courier New"/>
              </a:rPr>
              <a:t>		cond_signal(&amp;cond_directions[curr_direction]);</a:t>
            </a:r>
            <a:endParaRPr b="1" sz="1600">
              <a:solidFill>
                <a:srgbClr val="000000"/>
              </a:solidFill>
              <a:latin typeface="Courier New"/>
              <a:ea typeface="Courier New"/>
              <a:cs typeface="Courier New"/>
              <a:sym typeface="Courier New"/>
            </a:endParaRPr>
          </a:p>
          <a:p>
            <a:pPr indent="0" lvl="0" marL="0" rtl="0" algn="l">
              <a:lnSpc>
                <a:spcPct val="95000"/>
              </a:lnSpc>
              <a:spcBef>
                <a:spcPts val="1200"/>
              </a:spcBef>
              <a:spcAft>
                <a:spcPts val="0"/>
              </a:spcAft>
              <a:buNone/>
            </a:pPr>
            <a:r>
              <a:rPr b="1" lang="en" sz="1600">
                <a:solidFill>
                  <a:srgbClr val="000000"/>
                </a:solidFill>
                <a:latin typeface="Courier New"/>
                <a:ea typeface="Courier New"/>
                <a:cs typeface="Courier New"/>
                <a:sym typeface="Courier New"/>
              </a:rPr>
              <a:t>	} else if (cars_on_bridge == 0) {</a:t>
            </a:r>
            <a:endParaRPr b="1" sz="1600">
              <a:solidFill>
                <a:srgbClr val="000000"/>
              </a:solidFill>
              <a:latin typeface="Courier New"/>
              <a:ea typeface="Courier New"/>
              <a:cs typeface="Courier New"/>
              <a:sym typeface="Courier New"/>
            </a:endParaRPr>
          </a:p>
          <a:p>
            <a:pPr indent="0" lvl="0" marL="0" rtl="0" algn="l">
              <a:lnSpc>
                <a:spcPct val="95000"/>
              </a:lnSpc>
              <a:spcBef>
                <a:spcPts val="1200"/>
              </a:spcBef>
              <a:spcAft>
                <a:spcPts val="0"/>
              </a:spcAft>
              <a:buNone/>
            </a:pPr>
            <a:r>
              <a:rPr b="1" lang="en" sz="1600">
                <a:solidFill>
                  <a:srgbClr val="000000"/>
                </a:solidFill>
                <a:latin typeface="Courier New"/>
                <a:ea typeface="Courier New"/>
                <a:cs typeface="Courier New"/>
                <a:sym typeface="Courier New"/>
              </a:rPr>
              <a:t>		cond_broadcast(&amp;cond_directions[1 - curr_direction]);</a:t>
            </a:r>
            <a:endParaRPr b="1" sz="1600">
              <a:solidFill>
                <a:srgbClr val="000000"/>
              </a:solidFill>
              <a:latin typeface="Courier New"/>
              <a:ea typeface="Courier New"/>
              <a:cs typeface="Courier New"/>
              <a:sym typeface="Courier New"/>
            </a:endParaRPr>
          </a:p>
          <a:p>
            <a:pPr indent="0" lvl="0" marL="0" rtl="0" algn="l">
              <a:lnSpc>
                <a:spcPct val="95000"/>
              </a:lnSpc>
              <a:spcBef>
                <a:spcPts val="1200"/>
              </a:spcBef>
              <a:spcAft>
                <a:spcPts val="0"/>
              </a:spcAft>
              <a:buNone/>
            </a:pPr>
            <a:r>
              <a:rPr b="1" lang="en" sz="1600">
                <a:solidFill>
                  <a:srgbClr val="000000"/>
                </a:solidFill>
                <a:latin typeface="Courier New"/>
                <a:ea typeface="Courier New"/>
                <a:cs typeface="Courier New"/>
                <a:sym typeface="Courier New"/>
              </a:rPr>
              <a:t>	}</a:t>
            </a:r>
            <a:endParaRPr b="1" sz="1600">
              <a:solidFill>
                <a:srgbClr val="000000"/>
              </a:solidFill>
              <a:latin typeface="Courier New"/>
              <a:ea typeface="Courier New"/>
              <a:cs typeface="Courier New"/>
              <a:sym typeface="Courier New"/>
            </a:endParaRPr>
          </a:p>
          <a:p>
            <a:pPr indent="0" lvl="0" marL="0" rtl="0" algn="l">
              <a:lnSpc>
                <a:spcPct val="95000"/>
              </a:lnSpc>
              <a:spcBef>
                <a:spcPts val="1200"/>
              </a:spcBef>
              <a:spcAft>
                <a:spcPts val="0"/>
              </a:spcAft>
              <a:buNone/>
            </a:pPr>
            <a:r>
              <a:rPr b="1" lang="en" sz="1600">
                <a:latin typeface="Courier New"/>
                <a:ea typeface="Courier New"/>
                <a:cs typeface="Courier New"/>
                <a:sym typeface="Courier New"/>
              </a:rPr>
              <a:t>	________________________________</a:t>
            </a:r>
            <a:endParaRPr b="1" sz="1600">
              <a:latin typeface="Courier New"/>
              <a:ea typeface="Courier New"/>
              <a:cs typeface="Courier New"/>
              <a:sym typeface="Courier New"/>
            </a:endParaRPr>
          </a:p>
          <a:p>
            <a:pPr indent="0" lvl="0" marL="0" rtl="0" algn="l">
              <a:lnSpc>
                <a:spcPct val="95000"/>
              </a:lnSpc>
              <a:spcBef>
                <a:spcPts val="1200"/>
              </a:spcBef>
              <a:spcAft>
                <a:spcPts val="0"/>
              </a:spcAft>
              <a:buNone/>
            </a:pPr>
            <a:r>
              <a:rPr b="1" lang="en" sz="1600">
                <a:latin typeface="Courier New"/>
                <a:ea typeface="Courier New"/>
                <a:cs typeface="Courier New"/>
                <a:sym typeface="Courier New"/>
              </a:rPr>
              <a:t>}</a:t>
            </a:r>
            <a:endParaRPr b="1" sz="1600">
              <a:latin typeface="Courier New"/>
              <a:ea typeface="Courier New"/>
              <a:cs typeface="Courier New"/>
              <a:sym typeface="Courier New"/>
            </a:endParaRPr>
          </a:p>
          <a:p>
            <a:pPr indent="0" lvl="0" marL="0" rtl="0" algn="l">
              <a:spcBef>
                <a:spcPts val="1200"/>
              </a:spcBef>
              <a:spcAft>
                <a:spcPts val="1200"/>
              </a:spcAft>
              <a:buNone/>
            </a:pPr>
            <a:r>
              <a:t/>
            </a:r>
            <a:endParaRPr sz="1600">
              <a:latin typeface="Courier New"/>
              <a:ea typeface="Courier New"/>
              <a:cs typeface="Courier New"/>
              <a:sym typeface="Courier New"/>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86"/>
          <p:cNvSpPr txBox="1"/>
          <p:nvPr>
            <p:ph type="title"/>
          </p:nvPr>
        </p:nvSpPr>
        <p:spPr>
          <a:xfrm>
            <a:off x="2115450" y="311475"/>
            <a:ext cx="4913100" cy="84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latin typeface="Arial"/>
                <a:ea typeface="Arial"/>
                <a:cs typeface="Arial"/>
                <a:sym typeface="Arial"/>
              </a:rPr>
              <a:t>ExitBridge()  Soln.</a:t>
            </a:r>
            <a:endParaRPr sz="4000">
              <a:latin typeface="Arial"/>
              <a:ea typeface="Arial"/>
              <a:cs typeface="Arial"/>
              <a:sym typeface="Arial"/>
            </a:endParaRPr>
          </a:p>
        </p:txBody>
      </p:sp>
      <p:sp>
        <p:nvSpPr>
          <p:cNvPr id="633" name="Google Shape;633;p86"/>
          <p:cNvSpPr txBox="1"/>
          <p:nvPr>
            <p:ph idx="1" type="body"/>
          </p:nvPr>
        </p:nvSpPr>
        <p:spPr>
          <a:xfrm>
            <a:off x="279500" y="1273050"/>
            <a:ext cx="8430900" cy="528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38761D"/>
                </a:solidFill>
                <a:latin typeface="Courier New"/>
                <a:ea typeface="Courier New"/>
                <a:cs typeface="Courier New"/>
                <a:sym typeface="Courier New"/>
              </a:rPr>
              <a:t>// Remember, you can use struct cond_var cond_directions[2], int waiters[2],</a:t>
            </a:r>
            <a:endParaRPr b="1" sz="1500">
              <a:solidFill>
                <a:srgbClr val="38761D"/>
              </a:solidFill>
              <a:latin typeface="Courier New"/>
              <a:ea typeface="Courier New"/>
              <a:cs typeface="Courier New"/>
              <a:sym typeface="Courier New"/>
            </a:endParaRPr>
          </a:p>
          <a:p>
            <a:pPr indent="0" lvl="0" marL="0" rtl="0" algn="l">
              <a:spcBef>
                <a:spcPts val="1200"/>
              </a:spcBef>
              <a:spcAft>
                <a:spcPts val="0"/>
              </a:spcAft>
              <a:buNone/>
            </a:pPr>
            <a:r>
              <a:rPr b="1" lang="en" sz="1500">
                <a:solidFill>
                  <a:srgbClr val="38761D"/>
                </a:solidFill>
                <a:latin typeface="Courier New"/>
                <a:ea typeface="Courier New"/>
                <a:cs typeface="Courier New"/>
                <a:sym typeface="Courier New"/>
              </a:rPr>
              <a:t>// struct lock cond_lock, int curr_direction, int cars_on_bridge</a:t>
            </a:r>
            <a:endParaRPr b="1" sz="1500">
              <a:latin typeface="Courier New"/>
              <a:ea typeface="Courier New"/>
              <a:cs typeface="Courier New"/>
              <a:sym typeface="Courier New"/>
            </a:endParaRPr>
          </a:p>
          <a:p>
            <a:pPr indent="0" lvl="0" marL="0" rtl="0" algn="l">
              <a:lnSpc>
                <a:spcPct val="95000"/>
              </a:lnSpc>
              <a:spcBef>
                <a:spcPts val="1200"/>
              </a:spcBef>
              <a:spcAft>
                <a:spcPts val="0"/>
              </a:spcAft>
              <a:buNone/>
            </a:pPr>
            <a:r>
              <a:t/>
            </a:r>
            <a:endParaRPr b="1" sz="1500">
              <a:latin typeface="Courier New"/>
              <a:ea typeface="Courier New"/>
              <a:cs typeface="Courier New"/>
              <a:sym typeface="Courier New"/>
            </a:endParaRPr>
          </a:p>
          <a:p>
            <a:pPr indent="0" lvl="0" marL="0" rtl="0" algn="l">
              <a:lnSpc>
                <a:spcPct val="95000"/>
              </a:lnSpc>
              <a:spcBef>
                <a:spcPts val="1200"/>
              </a:spcBef>
              <a:spcAft>
                <a:spcPts val="0"/>
              </a:spcAft>
              <a:buNone/>
            </a:pPr>
            <a:r>
              <a:rPr b="1" lang="en" sz="1500">
                <a:latin typeface="Courier New"/>
                <a:ea typeface="Courier New"/>
                <a:cs typeface="Courier New"/>
                <a:sym typeface="Courier New"/>
              </a:rPr>
              <a:t>int ExitBridge() {</a:t>
            </a:r>
            <a:endParaRPr b="1" sz="1500">
              <a:latin typeface="Courier New"/>
              <a:ea typeface="Courier New"/>
              <a:cs typeface="Courier New"/>
              <a:sym typeface="Courier New"/>
            </a:endParaRPr>
          </a:p>
          <a:p>
            <a:pPr indent="0" lvl="0" marL="0" rtl="0" algn="l">
              <a:lnSpc>
                <a:spcPct val="95000"/>
              </a:lnSpc>
              <a:spcBef>
                <a:spcPts val="1200"/>
              </a:spcBef>
              <a:spcAft>
                <a:spcPts val="0"/>
              </a:spcAft>
              <a:buNone/>
            </a:pPr>
            <a:r>
              <a:rPr b="1" lang="en" sz="1500">
                <a:latin typeface="Courier New"/>
                <a:ea typeface="Courier New"/>
                <a:cs typeface="Courier New"/>
                <a:sym typeface="Courier New"/>
              </a:rPr>
              <a:t>	</a:t>
            </a:r>
            <a:r>
              <a:rPr b="1" lang="en" sz="1500">
                <a:solidFill>
                  <a:srgbClr val="CC0000"/>
                </a:solidFill>
                <a:latin typeface="Courier New"/>
                <a:ea typeface="Courier New"/>
                <a:cs typeface="Courier New"/>
                <a:sym typeface="Courier New"/>
              </a:rPr>
              <a:t>lock_acquire(&amp;cond_lock);</a:t>
            </a:r>
            <a:r>
              <a:rPr b="1" lang="en" sz="1500">
                <a:latin typeface="Courier New"/>
                <a:ea typeface="Courier New"/>
                <a:cs typeface="Courier New"/>
                <a:sym typeface="Courier New"/>
              </a:rPr>
              <a:t>	</a:t>
            </a:r>
            <a:endParaRPr b="1" sz="1500">
              <a:latin typeface="Courier New"/>
              <a:ea typeface="Courier New"/>
              <a:cs typeface="Courier New"/>
              <a:sym typeface="Courier New"/>
            </a:endParaRPr>
          </a:p>
          <a:p>
            <a:pPr indent="0" lvl="0" marL="0" rtl="0" algn="l">
              <a:lnSpc>
                <a:spcPct val="95000"/>
              </a:lnSpc>
              <a:spcBef>
                <a:spcPts val="1200"/>
              </a:spcBef>
              <a:spcAft>
                <a:spcPts val="0"/>
              </a:spcAft>
              <a:buNone/>
            </a:pPr>
            <a:r>
              <a:rPr b="1" lang="en" sz="1500">
                <a:latin typeface="Courier New"/>
                <a:ea typeface="Courier New"/>
                <a:cs typeface="Courier New"/>
                <a:sym typeface="Courier New"/>
              </a:rPr>
              <a:t>	cars_on_bridge -= 1;</a:t>
            </a:r>
            <a:endParaRPr b="1" sz="1500">
              <a:solidFill>
                <a:srgbClr val="CC0000"/>
              </a:solidFill>
              <a:latin typeface="Courier New"/>
              <a:ea typeface="Courier New"/>
              <a:cs typeface="Courier New"/>
              <a:sym typeface="Courier New"/>
            </a:endParaRPr>
          </a:p>
          <a:p>
            <a:pPr indent="0" lvl="0" marL="0" rtl="0" algn="l">
              <a:lnSpc>
                <a:spcPct val="95000"/>
              </a:lnSpc>
              <a:spcBef>
                <a:spcPts val="1200"/>
              </a:spcBef>
              <a:spcAft>
                <a:spcPts val="0"/>
              </a:spcAft>
              <a:buNone/>
            </a:pPr>
            <a:r>
              <a:rPr b="1" lang="en" sz="1500">
                <a:latin typeface="Courier New"/>
                <a:ea typeface="Courier New"/>
                <a:cs typeface="Courier New"/>
                <a:sym typeface="Courier New"/>
              </a:rPr>
              <a:t>	If (waiters[curr_direction] &gt; 0) {</a:t>
            </a:r>
            <a:endParaRPr b="1" sz="1500">
              <a:latin typeface="Courier New"/>
              <a:ea typeface="Courier New"/>
              <a:cs typeface="Courier New"/>
              <a:sym typeface="Courier New"/>
            </a:endParaRPr>
          </a:p>
          <a:p>
            <a:pPr indent="0" lvl="0" marL="0" rtl="0" algn="l">
              <a:lnSpc>
                <a:spcPct val="95000"/>
              </a:lnSpc>
              <a:spcBef>
                <a:spcPts val="1200"/>
              </a:spcBef>
              <a:spcAft>
                <a:spcPts val="0"/>
              </a:spcAft>
              <a:buNone/>
            </a:pPr>
            <a:r>
              <a:rPr b="1" lang="en" sz="1500">
                <a:solidFill>
                  <a:srgbClr val="CC0000"/>
                </a:solidFill>
                <a:latin typeface="Courier New"/>
                <a:ea typeface="Courier New"/>
                <a:cs typeface="Courier New"/>
                <a:sym typeface="Courier New"/>
              </a:rPr>
              <a:t>		</a:t>
            </a:r>
            <a:r>
              <a:rPr b="1" lang="en" sz="1500">
                <a:solidFill>
                  <a:srgbClr val="000000"/>
                </a:solidFill>
                <a:latin typeface="Courier New"/>
                <a:ea typeface="Courier New"/>
                <a:cs typeface="Courier New"/>
                <a:sym typeface="Courier New"/>
              </a:rPr>
              <a:t>cond_signal(&amp;cond_directions[curr_direction]);</a:t>
            </a:r>
            <a:endParaRPr b="1" sz="1500">
              <a:solidFill>
                <a:srgbClr val="000000"/>
              </a:solidFill>
              <a:latin typeface="Courier New"/>
              <a:ea typeface="Courier New"/>
              <a:cs typeface="Courier New"/>
              <a:sym typeface="Courier New"/>
            </a:endParaRPr>
          </a:p>
          <a:p>
            <a:pPr indent="0" lvl="0" marL="0" rtl="0" algn="l">
              <a:lnSpc>
                <a:spcPct val="95000"/>
              </a:lnSpc>
              <a:spcBef>
                <a:spcPts val="1200"/>
              </a:spcBef>
              <a:spcAft>
                <a:spcPts val="0"/>
              </a:spcAft>
              <a:buNone/>
            </a:pPr>
            <a:r>
              <a:rPr b="1" lang="en" sz="1500">
                <a:solidFill>
                  <a:srgbClr val="000000"/>
                </a:solidFill>
                <a:latin typeface="Courier New"/>
                <a:ea typeface="Courier New"/>
                <a:cs typeface="Courier New"/>
                <a:sym typeface="Courier New"/>
              </a:rPr>
              <a:t>	} else if (cars_on_bridge == 0) {</a:t>
            </a:r>
            <a:endParaRPr b="1" sz="1500">
              <a:solidFill>
                <a:srgbClr val="000000"/>
              </a:solidFill>
              <a:latin typeface="Courier New"/>
              <a:ea typeface="Courier New"/>
              <a:cs typeface="Courier New"/>
              <a:sym typeface="Courier New"/>
            </a:endParaRPr>
          </a:p>
          <a:p>
            <a:pPr indent="0" lvl="0" marL="0" rtl="0" algn="l">
              <a:lnSpc>
                <a:spcPct val="95000"/>
              </a:lnSpc>
              <a:spcBef>
                <a:spcPts val="1200"/>
              </a:spcBef>
              <a:spcAft>
                <a:spcPts val="0"/>
              </a:spcAft>
              <a:buNone/>
            </a:pPr>
            <a:r>
              <a:rPr b="1" lang="en" sz="1500">
                <a:solidFill>
                  <a:srgbClr val="000000"/>
                </a:solidFill>
                <a:latin typeface="Courier New"/>
                <a:ea typeface="Courier New"/>
                <a:cs typeface="Courier New"/>
                <a:sym typeface="Courier New"/>
              </a:rPr>
              <a:t>		cond_broadcast(&amp;cond_directions[1 - curr_direction]);</a:t>
            </a:r>
            <a:endParaRPr b="1" sz="1500">
              <a:solidFill>
                <a:srgbClr val="000000"/>
              </a:solidFill>
              <a:latin typeface="Courier New"/>
              <a:ea typeface="Courier New"/>
              <a:cs typeface="Courier New"/>
              <a:sym typeface="Courier New"/>
            </a:endParaRPr>
          </a:p>
          <a:p>
            <a:pPr indent="0" lvl="0" marL="0" rtl="0" algn="l">
              <a:lnSpc>
                <a:spcPct val="95000"/>
              </a:lnSpc>
              <a:spcBef>
                <a:spcPts val="1200"/>
              </a:spcBef>
              <a:spcAft>
                <a:spcPts val="0"/>
              </a:spcAft>
              <a:buNone/>
            </a:pPr>
            <a:r>
              <a:rPr b="1" lang="en" sz="1500">
                <a:latin typeface="Courier New"/>
                <a:ea typeface="Courier New"/>
                <a:cs typeface="Courier New"/>
                <a:sym typeface="Courier New"/>
              </a:rPr>
              <a:t>	}</a:t>
            </a:r>
            <a:endParaRPr b="1" sz="1500">
              <a:latin typeface="Courier New"/>
              <a:ea typeface="Courier New"/>
              <a:cs typeface="Courier New"/>
              <a:sym typeface="Courier New"/>
            </a:endParaRPr>
          </a:p>
          <a:p>
            <a:pPr indent="0" lvl="0" marL="0" rtl="0" algn="l">
              <a:lnSpc>
                <a:spcPct val="95000"/>
              </a:lnSpc>
              <a:spcBef>
                <a:spcPts val="1200"/>
              </a:spcBef>
              <a:spcAft>
                <a:spcPts val="0"/>
              </a:spcAft>
              <a:buNone/>
            </a:pPr>
            <a:r>
              <a:rPr b="1" lang="en" sz="1500">
                <a:latin typeface="Courier New"/>
                <a:ea typeface="Courier New"/>
                <a:cs typeface="Courier New"/>
                <a:sym typeface="Courier New"/>
              </a:rPr>
              <a:t>	</a:t>
            </a:r>
            <a:r>
              <a:rPr b="1" lang="en" sz="1500">
                <a:solidFill>
                  <a:srgbClr val="CC0000"/>
                </a:solidFill>
                <a:latin typeface="Courier New"/>
                <a:ea typeface="Courier New"/>
                <a:cs typeface="Courier New"/>
                <a:sym typeface="Courier New"/>
              </a:rPr>
              <a:t>lock_release(&amp;cond_lock);</a:t>
            </a:r>
            <a:endParaRPr b="1" sz="1500">
              <a:latin typeface="Courier New"/>
              <a:ea typeface="Courier New"/>
              <a:cs typeface="Courier New"/>
              <a:sym typeface="Courier New"/>
            </a:endParaRPr>
          </a:p>
          <a:p>
            <a:pPr indent="0" lvl="0" marL="0" rtl="0" algn="l">
              <a:lnSpc>
                <a:spcPct val="95000"/>
              </a:lnSpc>
              <a:spcBef>
                <a:spcPts val="1200"/>
              </a:spcBef>
              <a:spcAft>
                <a:spcPts val="0"/>
              </a:spcAft>
              <a:buNone/>
            </a:pPr>
            <a:r>
              <a:rPr b="1" lang="en" sz="1500">
                <a:latin typeface="Courier New"/>
                <a:ea typeface="Courier New"/>
                <a:cs typeface="Courier New"/>
                <a:sym typeface="Courier New"/>
              </a:rPr>
              <a:t>}</a:t>
            </a:r>
            <a:endParaRPr b="1" sz="1500">
              <a:latin typeface="Courier New"/>
              <a:ea typeface="Courier New"/>
              <a:cs typeface="Courier New"/>
              <a:sym typeface="Courier New"/>
            </a:endParaRPr>
          </a:p>
          <a:p>
            <a:pPr indent="0" lvl="0" marL="0" rtl="0" algn="l">
              <a:spcBef>
                <a:spcPts val="1200"/>
              </a:spcBef>
              <a:spcAft>
                <a:spcPts val="1200"/>
              </a:spcAft>
              <a:buNone/>
            </a:pPr>
            <a:r>
              <a:t/>
            </a:r>
            <a:endParaRPr sz="1500">
              <a:latin typeface="Courier New"/>
              <a:ea typeface="Courier New"/>
              <a:cs typeface="Courier New"/>
              <a:sym typeface="Courier New"/>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87"/>
          <p:cNvSpPr txBox="1"/>
          <p:nvPr/>
        </p:nvSpPr>
        <p:spPr>
          <a:xfrm>
            <a:off x="2555700" y="2984100"/>
            <a:ext cx="4032600" cy="88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5500">
                <a:latin typeface="Pacifico"/>
                <a:ea typeface="Pacifico"/>
                <a:cs typeface="Pacifico"/>
                <a:sym typeface="Pacifico"/>
              </a:rPr>
              <a:t>Thank you!</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idx="1" type="body"/>
          </p:nvPr>
        </p:nvSpPr>
        <p:spPr>
          <a:xfrm>
            <a:off x="200500" y="2286375"/>
            <a:ext cx="4221600" cy="3802500"/>
          </a:xfrm>
          <a:prstGeom prst="rect">
            <a:avLst/>
          </a:prstGeom>
        </p:spPr>
        <p:txBody>
          <a:bodyPr anchorCtr="0" anchor="t" bIns="91425" lIns="91425" spcFirstLastPara="1" rIns="91425" wrap="square" tIns="91425">
            <a:normAutofit fontScale="92500" lnSpcReduction="10000"/>
          </a:bodyPr>
          <a:lstStyle/>
          <a:p>
            <a:pPr indent="-346075" lvl="0" marL="457200" rtl="0" algn="l">
              <a:lnSpc>
                <a:spcPct val="150000"/>
              </a:lnSpc>
              <a:spcBef>
                <a:spcPts val="0"/>
              </a:spcBef>
              <a:spcAft>
                <a:spcPts val="0"/>
              </a:spcAft>
              <a:buClr>
                <a:srgbClr val="000000"/>
              </a:buClr>
              <a:buSzPct val="100000"/>
              <a:buFont typeface="Arial"/>
              <a:buChar char="●"/>
            </a:pPr>
            <a:r>
              <a:rPr b="1" lang="en" sz="2000">
                <a:solidFill>
                  <a:srgbClr val="000000"/>
                </a:solidFill>
                <a:latin typeface="Arial"/>
                <a:ea typeface="Arial"/>
                <a:cs typeface="Arial"/>
                <a:sym typeface="Arial"/>
              </a:rPr>
              <a:t>Syscalls</a:t>
            </a:r>
            <a:r>
              <a:rPr lang="en" sz="2000">
                <a:solidFill>
                  <a:srgbClr val="000000"/>
                </a:solidFill>
                <a:latin typeface="Arial"/>
                <a:ea typeface="Arial"/>
                <a:cs typeface="Arial"/>
                <a:sym typeface="Arial"/>
              </a:rPr>
              <a:t> - used by processes to request certain services (e.g. exec, read, write)</a:t>
            </a:r>
            <a:endParaRPr sz="2000">
              <a:solidFill>
                <a:srgbClr val="000000"/>
              </a:solidFill>
              <a:latin typeface="Arial"/>
              <a:ea typeface="Arial"/>
              <a:cs typeface="Arial"/>
              <a:sym typeface="Arial"/>
            </a:endParaRPr>
          </a:p>
          <a:p>
            <a:pPr indent="-346075" lvl="0" marL="457200" rtl="0" algn="l">
              <a:lnSpc>
                <a:spcPct val="150000"/>
              </a:lnSpc>
              <a:spcBef>
                <a:spcPts val="0"/>
              </a:spcBef>
              <a:spcAft>
                <a:spcPts val="0"/>
              </a:spcAft>
              <a:buClr>
                <a:srgbClr val="000000"/>
              </a:buClr>
              <a:buSzPct val="100000"/>
              <a:buFont typeface="Arial"/>
              <a:buChar char="●"/>
            </a:pPr>
            <a:r>
              <a:rPr b="1" lang="en" sz="2000">
                <a:solidFill>
                  <a:srgbClr val="000000"/>
                </a:solidFill>
                <a:latin typeface="Arial"/>
                <a:ea typeface="Arial"/>
                <a:cs typeface="Arial"/>
                <a:sym typeface="Arial"/>
              </a:rPr>
              <a:t>Hardware Interrupts</a:t>
            </a:r>
            <a:r>
              <a:rPr lang="en" sz="2000">
                <a:solidFill>
                  <a:srgbClr val="000000"/>
                </a:solidFill>
                <a:latin typeface="Arial"/>
                <a:ea typeface="Arial"/>
                <a:cs typeface="Arial"/>
                <a:sym typeface="Arial"/>
              </a:rPr>
              <a:t> - external asynchronous events (e.g. timer, I/O)</a:t>
            </a:r>
            <a:endParaRPr sz="2000">
              <a:solidFill>
                <a:srgbClr val="000000"/>
              </a:solidFill>
              <a:latin typeface="Arial"/>
              <a:ea typeface="Arial"/>
              <a:cs typeface="Arial"/>
              <a:sym typeface="Arial"/>
            </a:endParaRPr>
          </a:p>
          <a:p>
            <a:pPr indent="-346075" lvl="0" marL="457200" rtl="0" algn="l">
              <a:lnSpc>
                <a:spcPct val="150000"/>
              </a:lnSpc>
              <a:spcBef>
                <a:spcPts val="0"/>
              </a:spcBef>
              <a:spcAft>
                <a:spcPts val="0"/>
              </a:spcAft>
              <a:buClr>
                <a:srgbClr val="000000"/>
              </a:buClr>
              <a:buSzPct val="100000"/>
              <a:buFont typeface="Arial"/>
              <a:buChar char="●"/>
            </a:pPr>
            <a:r>
              <a:rPr b="1" lang="en" sz="2000">
                <a:solidFill>
                  <a:srgbClr val="000000"/>
                </a:solidFill>
                <a:latin typeface="Arial"/>
                <a:ea typeface="Arial"/>
                <a:cs typeface="Arial"/>
                <a:sym typeface="Arial"/>
              </a:rPr>
              <a:t>Traps</a:t>
            </a:r>
            <a:r>
              <a:rPr lang="en" sz="2000">
                <a:solidFill>
                  <a:srgbClr val="000000"/>
                </a:solidFill>
                <a:latin typeface="Arial"/>
                <a:ea typeface="Arial"/>
                <a:cs typeface="Arial"/>
                <a:sym typeface="Arial"/>
              </a:rPr>
              <a:t> - software interrupts or exceptions, internal synchronous events (e.g. exceptions)</a:t>
            </a:r>
            <a:endParaRPr sz="2000">
              <a:latin typeface="Arial"/>
              <a:ea typeface="Arial"/>
              <a:cs typeface="Arial"/>
              <a:sym typeface="Arial"/>
            </a:endParaRPr>
          </a:p>
        </p:txBody>
      </p:sp>
      <p:sp>
        <p:nvSpPr>
          <p:cNvPr id="181" name="Google Shape;181;p20"/>
          <p:cNvSpPr txBox="1"/>
          <p:nvPr/>
        </p:nvSpPr>
        <p:spPr>
          <a:xfrm>
            <a:off x="601600" y="548100"/>
            <a:ext cx="8395200" cy="135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chemeClr val="lt1"/>
                </a:solidFill>
              </a:rPr>
              <a:t>How do you switch from kernel mode to user mode and back?</a:t>
            </a:r>
            <a:endParaRPr sz="4000">
              <a:solidFill>
                <a:schemeClr val="lt1"/>
              </a:solidFill>
            </a:endParaRPr>
          </a:p>
        </p:txBody>
      </p:sp>
      <p:pic>
        <p:nvPicPr>
          <p:cNvPr id="182" name="Google Shape;182;p20"/>
          <p:cNvPicPr preferRelativeResize="0"/>
          <p:nvPr/>
        </p:nvPicPr>
        <p:blipFill>
          <a:blip r:embed="rId3">
            <a:alphaModFix/>
          </a:blip>
          <a:stretch>
            <a:fillRect/>
          </a:stretch>
        </p:blipFill>
        <p:spPr>
          <a:xfrm>
            <a:off x="4499725" y="3021651"/>
            <a:ext cx="4403674" cy="2713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178250" y="566000"/>
            <a:ext cx="6787500" cy="97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latin typeface="Arial"/>
                <a:ea typeface="Arial"/>
                <a:cs typeface="Arial"/>
                <a:sym typeface="Arial"/>
              </a:rPr>
              <a:t>Interrupt Handling Roadmap</a:t>
            </a:r>
            <a:endParaRPr sz="4000">
              <a:latin typeface="Arial"/>
              <a:ea typeface="Arial"/>
              <a:cs typeface="Arial"/>
              <a:sym typeface="Arial"/>
            </a:endParaRPr>
          </a:p>
        </p:txBody>
      </p:sp>
      <p:sp>
        <p:nvSpPr>
          <p:cNvPr id="188" name="Google Shape;188;p21"/>
          <p:cNvSpPr txBox="1"/>
          <p:nvPr>
            <p:ph idx="1" type="body"/>
          </p:nvPr>
        </p:nvSpPr>
        <p:spPr>
          <a:xfrm>
            <a:off x="441150" y="1737900"/>
            <a:ext cx="8783100" cy="4692300"/>
          </a:xfrm>
          <a:prstGeom prst="rect">
            <a:avLst/>
          </a:prstGeom>
        </p:spPr>
        <p:txBody>
          <a:bodyPr anchorCtr="0" anchor="t" bIns="91425" lIns="91425" spcFirstLastPara="1" rIns="91425" wrap="square" tIns="91425">
            <a:normAutofit lnSpcReduction="20000"/>
          </a:bodyPr>
          <a:lstStyle/>
          <a:p>
            <a:pPr indent="-365125" lvl="0" marL="457200" rtl="0" algn="l">
              <a:spcBef>
                <a:spcPts val="0"/>
              </a:spcBef>
              <a:spcAft>
                <a:spcPts val="0"/>
              </a:spcAft>
              <a:buClr>
                <a:srgbClr val="000000"/>
              </a:buClr>
              <a:buSzPts val="2150"/>
              <a:buFont typeface="Arial"/>
              <a:buAutoNum type="arabicParenR"/>
            </a:pPr>
            <a:r>
              <a:rPr lang="en" sz="2150">
                <a:solidFill>
                  <a:srgbClr val="000000"/>
                </a:solidFill>
                <a:latin typeface="Arial"/>
                <a:ea typeface="Arial"/>
                <a:cs typeface="Arial"/>
                <a:sym typeface="Arial"/>
              </a:rPr>
              <a:t>Processor detects interrupt </a:t>
            </a:r>
            <a:endParaRPr sz="2150">
              <a:solidFill>
                <a:srgbClr val="000000"/>
              </a:solidFill>
              <a:latin typeface="Arial"/>
              <a:ea typeface="Arial"/>
              <a:cs typeface="Arial"/>
              <a:sym typeface="Arial"/>
            </a:endParaRPr>
          </a:p>
          <a:p>
            <a:pPr indent="0" lvl="0" marL="457200" rtl="0" algn="l">
              <a:spcBef>
                <a:spcPts val="1200"/>
              </a:spcBef>
              <a:spcAft>
                <a:spcPts val="0"/>
              </a:spcAft>
              <a:buNone/>
            </a:pPr>
            <a:r>
              <a:t/>
            </a:r>
            <a:endParaRPr sz="2150">
              <a:solidFill>
                <a:srgbClr val="000000"/>
              </a:solidFill>
              <a:latin typeface="Arial"/>
              <a:ea typeface="Arial"/>
              <a:cs typeface="Arial"/>
              <a:sym typeface="Arial"/>
            </a:endParaRPr>
          </a:p>
          <a:p>
            <a:pPr indent="-365125" lvl="0" marL="457200" rtl="0" algn="l">
              <a:spcBef>
                <a:spcPts val="1200"/>
              </a:spcBef>
              <a:spcAft>
                <a:spcPts val="0"/>
              </a:spcAft>
              <a:buClr>
                <a:srgbClr val="000000"/>
              </a:buClr>
              <a:buSzPts val="2150"/>
              <a:buFont typeface="Arial"/>
              <a:buAutoNum type="arabicParenR"/>
            </a:pPr>
            <a:r>
              <a:rPr lang="en" sz="2150">
                <a:solidFill>
                  <a:srgbClr val="000000"/>
                </a:solidFill>
                <a:latin typeface="Arial"/>
                <a:ea typeface="Arial"/>
                <a:cs typeface="Arial"/>
                <a:sym typeface="Arial"/>
              </a:rPr>
              <a:t>Suspend user program and switch to kernel stack</a:t>
            </a:r>
            <a:endParaRPr sz="2150">
              <a:solidFill>
                <a:srgbClr val="000000"/>
              </a:solidFill>
              <a:latin typeface="Arial"/>
              <a:ea typeface="Arial"/>
              <a:cs typeface="Arial"/>
              <a:sym typeface="Arial"/>
            </a:endParaRPr>
          </a:p>
          <a:p>
            <a:pPr indent="0" lvl="0" marL="457200" rtl="0" algn="l">
              <a:spcBef>
                <a:spcPts val="1200"/>
              </a:spcBef>
              <a:spcAft>
                <a:spcPts val="0"/>
              </a:spcAft>
              <a:buNone/>
            </a:pPr>
            <a:r>
              <a:t/>
            </a:r>
            <a:endParaRPr sz="2150">
              <a:solidFill>
                <a:srgbClr val="000000"/>
              </a:solidFill>
              <a:latin typeface="Arial"/>
              <a:ea typeface="Arial"/>
              <a:cs typeface="Arial"/>
              <a:sym typeface="Arial"/>
            </a:endParaRPr>
          </a:p>
          <a:p>
            <a:pPr indent="-365125" lvl="0" marL="457200" rtl="0" algn="l">
              <a:spcBef>
                <a:spcPts val="1200"/>
              </a:spcBef>
              <a:spcAft>
                <a:spcPts val="0"/>
              </a:spcAft>
              <a:buClr>
                <a:srgbClr val="000000"/>
              </a:buClr>
              <a:buSzPts val="2150"/>
              <a:buFont typeface="Arial"/>
              <a:buAutoNum type="arabicParenR"/>
            </a:pPr>
            <a:r>
              <a:rPr lang="en" sz="2150">
                <a:solidFill>
                  <a:srgbClr val="000000"/>
                </a:solidFill>
                <a:latin typeface="Arial"/>
                <a:ea typeface="Arial"/>
                <a:cs typeface="Arial"/>
                <a:sym typeface="Arial"/>
              </a:rPr>
              <a:t>Identify interrupt type and invoke appropriate interrupt handler</a:t>
            </a:r>
            <a:endParaRPr sz="2150">
              <a:solidFill>
                <a:srgbClr val="000000"/>
              </a:solidFill>
              <a:latin typeface="Arial"/>
              <a:ea typeface="Arial"/>
              <a:cs typeface="Arial"/>
              <a:sym typeface="Arial"/>
            </a:endParaRPr>
          </a:p>
          <a:p>
            <a:pPr indent="0" lvl="0" marL="457200" rtl="0" algn="l">
              <a:spcBef>
                <a:spcPts val="1200"/>
              </a:spcBef>
              <a:spcAft>
                <a:spcPts val="0"/>
              </a:spcAft>
              <a:buNone/>
            </a:pPr>
            <a:r>
              <a:rPr lang="en" sz="2150">
                <a:solidFill>
                  <a:srgbClr val="000000"/>
                </a:solidFill>
                <a:latin typeface="Arial"/>
                <a:ea typeface="Arial"/>
                <a:cs typeface="Arial"/>
                <a:sym typeface="Arial"/>
              </a:rPr>
              <a:t> </a:t>
            </a:r>
            <a:endParaRPr sz="2150">
              <a:solidFill>
                <a:srgbClr val="000000"/>
              </a:solidFill>
              <a:latin typeface="Arial"/>
              <a:ea typeface="Arial"/>
              <a:cs typeface="Arial"/>
              <a:sym typeface="Arial"/>
            </a:endParaRPr>
          </a:p>
          <a:p>
            <a:pPr indent="-365125" lvl="0" marL="457200" rtl="0" algn="l">
              <a:spcBef>
                <a:spcPts val="1200"/>
              </a:spcBef>
              <a:spcAft>
                <a:spcPts val="0"/>
              </a:spcAft>
              <a:buClr>
                <a:srgbClr val="000000"/>
              </a:buClr>
              <a:buSzPts val="2150"/>
              <a:buFont typeface="Arial"/>
              <a:buAutoNum type="arabicParenR"/>
            </a:pPr>
            <a:r>
              <a:rPr lang="en" sz="2150">
                <a:solidFill>
                  <a:srgbClr val="000000"/>
                </a:solidFill>
                <a:latin typeface="Arial"/>
                <a:ea typeface="Arial"/>
                <a:cs typeface="Arial"/>
                <a:sym typeface="Arial"/>
              </a:rPr>
              <a:t>Restore user program</a:t>
            </a:r>
            <a:endParaRPr sz="2150">
              <a:solidFill>
                <a:srgbClr val="000000"/>
              </a:solidFill>
              <a:latin typeface="Arial"/>
              <a:ea typeface="Arial"/>
              <a:cs typeface="Arial"/>
              <a:sym typeface="Arial"/>
            </a:endParaRPr>
          </a:p>
          <a:p>
            <a:pPr indent="0" lvl="0" marL="457200" rtl="0" algn="l">
              <a:spcBef>
                <a:spcPts val="1200"/>
              </a:spcBef>
              <a:spcAft>
                <a:spcPts val="0"/>
              </a:spcAft>
              <a:buNone/>
            </a:pPr>
            <a:r>
              <a:t/>
            </a:r>
            <a:endParaRPr sz="2150">
              <a:solidFill>
                <a:srgbClr val="000000"/>
              </a:solidFill>
              <a:latin typeface="Arial"/>
              <a:ea typeface="Arial"/>
              <a:cs typeface="Arial"/>
              <a:sym typeface="Arial"/>
            </a:endParaRPr>
          </a:p>
          <a:p>
            <a:pPr indent="0" lvl="0" marL="457200" rtl="0" algn="l">
              <a:spcBef>
                <a:spcPts val="1200"/>
              </a:spcBef>
              <a:spcAft>
                <a:spcPts val="0"/>
              </a:spcAft>
              <a:buNone/>
            </a:pPr>
            <a:r>
              <a:rPr lang="en" sz="2150">
                <a:solidFill>
                  <a:srgbClr val="000000"/>
                </a:solidFill>
                <a:latin typeface="Arial"/>
                <a:ea typeface="Arial"/>
                <a:cs typeface="Arial"/>
                <a:sym typeface="Arial"/>
              </a:rPr>
              <a:t>Roadmap is nearly identical for syscalls and exceptions!!</a:t>
            </a:r>
            <a:endParaRPr sz="2150">
              <a:solidFill>
                <a:srgbClr val="000000"/>
              </a:solidFill>
              <a:latin typeface="Arial"/>
              <a:ea typeface="Arial"/>
              <a:cs typeface="Arial"/>
              <a:sym typeface="Arial"/>
            </a:endParaRPr>
          </a:p>
          <a:p>
            <a:pPr indent="0" lvl="0" marL="0" rtl="0" algn="l">
              <a:spcBef>
                <a:spcPts val="1200"/>
              </a:spcBef>
              <a:spcAft>
                <a:spcPts val="1200"/>
              </a:spcAft>
              <a:buNone/>
            </a:pPr>
            <a:r>
              <a:t/>
            </a:r>
            <a:endParaRPr sz="20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