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 id="2147483686"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 id="375" r:id="rId128"/>
    <p:sldId id="376" r:id="rId129"/>
    <p:sldId id="377" r:id="rId130"/>
    <p:sldId id="378" r:id="rId131"/>
    <p:sldId id="379" r:id="rId132"/>
    <p:sldId id="380" r:id="rId133"/>
    <p:sldId id="381" r:id="rId134"/>
    <p:sldId id="382" r:id="rId135"/>
    <p:sldId id="383" r:id="rId136"/>
    <p:sldId id="384" r:id="rId137"/>
    <p:sldId id="385" r:id="rId138"/>
    <p:sldId id="386" r:id="rId139"/>
    <p:sldId id="387" r:id="rId140"/>
    <p:sldId id="388" r:id="rId141"/>
    <p:sldId id="389" r:id="rId142"/>
    <p:sldId id="390" r:id="rId143"/>
    <p:sldId id="391" r:id="rId144"/>
    <p:sldId id="392" r:id="rId145"/>
    <p:sldId id="393" r:id="rId146"/>
    <p:sldId id="394" r:id="rId147"/>
    <p:sldId id="395" r:id="rId148"/>
    <p:sldId id="396" r:id="rId149"/>
    <p:sldId id="397" r:id="rId150"/>
  </p:sldIdLst>
  <p:sldSz cy="5143500" cx="9144000"/>
  <p:notesSz cx="6858000" cy="9144000"/>
  <p:embeddedFontLst>
    <p:embeddedFont>
      <p:font typeface="Roboto"/>
      <p:regular r:id="rId151"/>
      <p:bold r:id="rId152"/>
      <p:italic r:id="rId153"/>
      <p:boldItalic r:id="rId154"/>
    </p:embeddedFont>
    <p:embeddedFont>
      <p:font typeface="Helvetica Neue"/>
      <p:regular r:id="rId155"/>
      <p:bold r:id="rId156"/>
      <p:italic r:id="rId157"/>
      <p:boldItalic r:id="rId158"/>
    </p:embeddedFont>
    <p:embeddedFont>
      <p:font typeface="Roboto Mono"/>
      <p:regular r:id="rId159"/>
      <p:bold r:id="rId160"/>
      <p:italic r:id="rId161"/>
      <p:boldItalic r:id="rId162"/>
    </p:embeddedFont>
    <p:embeddedFont>
      <p:font typeface="Gill Sans"/>
      <p:regular r:id="rId163"/>
      <p:bold r:id="rId1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A1ED36-954B-431C-B9B1-9E8FA4A1E091}">
  <a:tblStyle styleId="{DCA1ED36-954B-431C-B9B1-9E8FA4A1E09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29" Type="http://schemas.openxmlformats.org/officeDocument/2006/relationships/slide" Target="slides/slide121.xml"/><Relationship Id="rId128" Type="http://schemas.openxmlformats.org/officeDocument/2006/relationships/slide" Target="slides/slide120.xml"/><Relationship Id="rId127" Type="http://schemas.openxmlformats.org/officeDocument/2006/relationships/slide" Target="slides/slide119.xml"/><Relationship Id="rId126" Type="http://schemas.openxmlformats.org/officeDocument/2006/relationships/slide" Target="slides/slide118.xml"/><Relationship Id="rId26" Type="http://schemas.openxmlformats.org/officeDocument/2006/relationships/slide" Target="slides/slide18.xml"/><Relationship Id="rId121" Type="http://schemas.openxmlformats.org/officeDocument/2006/relationships/slide" Target="slides/slide113.xml"/><Relationship Id="rId25" Type="http://schemas.openxmlformats.org/officeDocument/2006/relationships/slide" Target="slides/slide17.xml"/><Relationship Id="rId120" Type="http://schemas.openxmlformats.org/officeDocument/2006/relationships/slide" Target="slides/slide112.xml"/><Relationship Id="rId28" Type="http://schemas.openxmlformats.org/officeDocument/2006/relationships/slide" Target="slides/slide20.xml"/><Relationship Id="rId27" Type="http://schemas.openxmlformats.org/officeDocument/2006/relationships/slide" Target="slides/slide19.xml"/><Relationship Id="rId125" Type="http://schemas.openxmlformats.org/officeDocument/2006/relationships/slide" Target="slides/slide117.xml"/><Relationship Id="rId29" Type="http://schemas.openxmlformats.org/officeDocument/2006/relationships/slide" Target="slides/slide21.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slide" Target="slides/slide111.xml"/><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150" Type="http://schemas.openxmlformats.org/officeDocument/2006/relationships/slide" Target="slides/slide142.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1.xml"/><Relationship Id="rId4" Type="http://schemas.openxmlformats.org/officeDocument/2006/relationships/slideMaster" Target="slideMasters/slideMaster1.xml"/><Relationship Id="rId148" Type="http://schemas.openxmlformats.org/officeDocument/2006/relationships/slide" Target="slides/slide140.xml"/><Relationship Id="rId9" Type="http://schemas.openxmlformats.org/officeDocument/2006/relationships/slide" Target="slides/slide1.xml"/><Relationship Id="rId143" Type="http://schemas.openxmlformats.org/officeDocument/2006/relationships/slide" Target="slides/slide135.xml"/><Relationship Id="rId142" Type="http://schemas.openxmlformats.org/officeDocument/2006/relationships/slide" Target="slides/slide134.xml"/><Relationship Id="rId141" Type="http://schemas.openxmlformats.org/officeDocument/2006/relationships/slide" Target="slides/slide133.xml"/><Relationship Id="rId140" Type="http://schemas.openxmlformats.org/officeDocument/2006/relationships/slide" Target="slides/slide132.xml"/><Relationship Id="rId5" Type="http://schemas.openxmlformats.org/officeDocument/2006/relationships/slideMaster" Target="slideMasters/slideMaster2.xml"/><Relationship Id="rId147" Type="http://schemas.openxmlformats.org/officeDocument/2006/relationships/slide" Target="slides/slide139.xml"/><Relationship Id="rId6" Type="http://schemas.openxmlformats.org/officeDocument/2006/relationships/slideMaster" Target="slideMasters/slideMaster3.xml"/><Relationship Id="rId146" Type="http://schemas.openxmlformats.org/officeDocument/2006/relationships/slide" Target="slides/slide138.xml"/><Relationship Id="rId7" Type="http://schemas.openxmlformats.org/officeDocument/2006/relationships/slideMaster" Target="slideMasters/slideMaster4.xml"/><Relationship Id="rId145" Type="http://schemas.openxmlformats.org/officeDocument/2006/relationships/slide" Target="slides/slide137.xml"/><Relationship Id="rId8" Type="http://schemas.openxmlformats.org/officeDocument/2006/relationships/notesMaster" Target="notesMasters/notesMaster1.xml"/><Relationship Id="rId144" Type="http://schemas.openxmlformats.org/officeDocument/2006/relationships/slide" Target="slides/slide136.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139" Type="http://schemas.openxmlformats.org/officeDocument/2006/relationships/slide" Target="slides/slide131.xml"/><Relationship Id="rId138" Type="http://schemas.openxmlformats.org/officeDocument/2006/relationships/slide" Target="slides/slide130.xml"/><Relationship Id="rId137" Type="http://schemas.openxmlformats.org/officeDocument/2006/relationships/slide" Target="slides/slide129.xml"/><Relationship Id="rId132" Type="http://schemas.openxmlformats.org/officeDocument/2006/relationships/slide" Target="slides/slide124.xml"/><Relationship Id="rId131" Type="http://schemas.openxmlformats.org/officeDocument/2006/relationships/slide" Target="slides/slide123.xml"/><Relationship Id="rId130" Type="http://schemas.openxmlformats.org/officeDocument/2006/relationships/slide" Target="slides/slide122.xml"/><Relationship Id="rId136" Type="http://schemas.openxmlformats.org/officeDocument/2006/relationships/slide" Target="slides/slide128.xml"/><Relationship Id="rId135" Type="http://schemas.openxmlformats.org/officeDocument/2006/relationships/slide" Target="slides/slide127.xml"/><Relationship Id="rId134" Type="http://schemas.openxmlformats.org/officeDocument/2006/relationships/slide" Target="slides/slide126.xml"/><Relationship Id="rId133" Type="http://schemas.openxmlformats.org/officeDocument/2006/relationships/slide" Target="slides/slide125.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164" Type="http://schemas.openxmlformats.org/officeDocument/2006/relationships/font" Target="fonts/GillSans-bold.fntdata"/><Relationship Id="rId163" Type="http://schemas.openxmlformats.org/officeDocument/2006/relationships/font" Target="fonts/GillSans-regular.fntdata"/><Relationship Id="rId162" Type="http://schemas.openxmlformats.org/officeDocument/2006/relationships/font" Target="fonts/RobotoMono-boldItalic.fntdata"/><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161" Type="http://schemas.openxmlformats.org/officeDocument/2006/relationships/font" Target="fonts/RobotoMono-italic.fntdata"/><Relationship Id="rId54" Type="http://schemas.openxmlformats.org/officeDocument/2006/relationships/slide" Target="slides/slide46.xml"/><Relationship Id="rId160" Type="http://schemas.openxmlformats.org/officeDocument/2006/relationships/font" Target="fonts/RobotoMono-bold.fntdata"/><Relationship Id="rId57" Type="http://schemas.openxmlformats.org/officeDocument/2006/relationships/slide" Target="slides/slide49.xml"/><Relationship Id="rId56" Type="http://schemas.openxmlformats.org/officeDocument/2006/relationships/slide" Target="slides/slide48.xml"/><Relationship Id="rId159" Type="http://schemas.openxmlformats.org/officeDocument/2006/relationships/font" Target="fonts/RobotoMono-regular.fntdata"/><Relationship Id="rId59" Type="http://schemas.openxmlformats.org/officeDocument/2006/relationships/slide" Target="slides/slide51.xml"/><Relationship Id="rId154" Type="http://schemas.openxmlformats.org/officeDocument/2006/relationships/font" Target="fonts/Roboto-boldItalic.fntdata"/><Relationship Id="rId58" Type="http://schemas.openxmlformats.org/officeDocument/2006/relationships/slide" Target="slides/slide50.xml"/><Relationship Id="rId153" Type="http://schemas.openxmlformats.org/officeDocument/2006/relationships/font" Target="fonts/Roboto-italic.fntdata"/><Relationship Id="rId152" Type="http://schemas.openxmlformats.org/officeDocument/2006/relationships/font" Target="fonts/Roboto-bold.fntdata"/><Relationship Id="rId151" Type="http://schemas.openxmlformats.org/officeDocument/2006/relationships/font" Target="fonts/Roboto-regular.fntdata"/><Relationship Id="rId158" Type="http://schemas.openxmlformats.org/officeDocument/2006/relationships/font" Target="fonts/HelveticaNeue-boldItalic.fntdata"/><Relationship Id="rId157" Type="http://schemas.openxmlformats.org/officeDocument/2006/relationships/font" Target="fonts/HelveticaNeue-italic.fntdata"/><Relationship Id="rId156" Type="http://schemas.openxmlformats.org/officeDocument/2006/relationships/font" Target="fonts/HelveticaNeue-bold.fntdata"/><Relationship Id="rId155"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06027c50c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d06027c50c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31b380054d7_17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31b380054d7_17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C5962"/>
                </a:solidFill>
                <a:highlight>
                  <a:srgbClr val="FFFFFF"/>
                </a:highlight>
                <a:latin typeface="Roboto"/>
                <a:ea typeface="Roboto"/>
                <a:cs typeface="Roboto"/>
                <a:sym typeface="Roboto"/>
              </a:rPr>
              <a:t>Rerun Phase 2</a:t>
            </a:r>
            <a:endParaRPr sz="1200">
              <a:solidFill>
                <a:srgbClr val="5C596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5C5962"/>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5C5962"/>
                </a:solidFill>
                <a:highlight>
                  <a:srgbClr val="FFFFFF"/>
                </a:highlight>
                <a:latin typeface="Roboto"/>
                <a:ea typeface="Roboto"/>
                <a:cs typeface="Roboto"/>
                <a:sym typeface="Roboto"/>
              </a:rPr>
              <a:t>Send ACK</a:t>
            </a:r>
            <a:endParaRPr sz="1200">
              <a:solidFill>
                <a:srgbClr val="5C5962"/>
              </a:solidFill>
              <a:highlight>
                <a:srgbClr val="FFFFFF"/>
              </a:highlight>
              <a:latin typeface="Roboto"/>
              <a:ea typeface="Roboto"/>
              <a:cs typeface="Roboto"/>
              <a:sym typeface="Roboto"/>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31b380054d7_17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31b380054d7_17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C5962"/>
                </a:solidFill>
                <a:highlight>
                  <a:srgbClr val="FFFFFF"/>
                </a:highlight>
                <a:latin typeface="Roboto"/>
                <a:ea typeface="Roboto"/>
                <a:cs typeface="Roboto"/>
                <a:sym typeface="Roboto"/>
              </a:rPr>
              <a:t>Rerun Phase 2</a:t>
            </a:r>
            <a:endParaRPr sz="1200">
              <a:solidFill>
                <a:srgbClr val="5C596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5C5962"/>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5C5962"/>
                </a:solidFill>
                <a:highlight>
                  <a:srgbClr val="FFFFFF"/>
                </a:highlight>
                <a:latin typeface="Roboto"/>
                <a:ea typeface="Roboto"/>
                <a:cs typeface="Roboto"/>
                <a:sym typeface="Roboto"/>
              </a:rPr>
              <a:t>Send ACK</a:t>
            </a:r>
            <a:endParaRPr sz="1200">
              <a:solidFill>
                <a:srgbClr val="5C5962"/>
              </a:solidFill>
              <a:highlight>
                <a:srgbClr val="FFFFFF"/>
              </a:highlight>
              <a:latin typeface="Roboto"/>
              <a:ea typeface="Roboto"/>
              <a:cs typeface="Roboto"/>
              <a:sym typeface="Roboto"/>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31b380054d7_17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31b380054d7_17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ada26e0bd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ada26e0bd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ada26e0bd5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ada26e0bd5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obi1 get it get it</a:t>
            </a:r>
            <a:endParaRPr/>
          </a:p>
          <a:p>
            <a:pPr indent="0" lvl="0" marL="0" rtl="0" algn="l">
              <a:spcBef>
                <a:spcPts val="0"/>
              </a:spcBef>
              <a:spcAft>
                <a:spcPts val="0"/>
              </a:spcAft>
              <a:buNone/>
            </a:pPr>
            <a:r>
              <a:rPr lang="en"/>
              <a:t>hehe</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aeba1a73b8_1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aeba1a73b8_1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400">
                <a:solidFill>
                  <a:srgbClr val="FF0000"/>
                </a:solidFill>
              </a:rPr>
              <a:t>C1 finds GLOBAL-COMMIT in its log, so it resends the GLOBAL-COMMITs. The KV pair will be added.</a:t>
            </a:r>
            <a:endParaRPr sz="1400">
              <a:solidFill>
                <a:srgbClr val="FF0000"/>
              </a:solidFill>
            </a:endParaRPr>
          </a:p>
          <a:p>
            <a:pPr indent="0" lvl="0" marL="0" rtl="0" algn="l">
              <a:lnSpc>
                <a:spcPct val="115000"/>
              </a:lnSpc>
              <a:spcBef>
                <a:spcPts val="0"/>
              </a:spcBef>
              <a:spcAft>
                <a:spcPts val="0"/>
              </a:spcAft>
              <a:buNone/>
            </a:pPr>
            <a:r>
              <a:t/>
            </a:r>
            <a:endParaRPr sz="1400">
              <a:solidFill>
                <a:srgbClr val="FF0000"/>
              </a:solidFill>
            </a:endParaRPr>
          </a:p>
          <a:p>
            <a:pPr indent="0" lvl="0" marL="0" rtl="0" algn="l">
              <a:lnSpc>
                <a:spcPct val="115000"/>
              </a:lnSpc>
              <a:spcBef>
                <a:spcPts val="0"/>
              </a:spcBef>
              <a:spcAft>
                <a:spcPts val="0"/>
              </a:spcAft>
              <a:buNone/>
            </a:pPr>
            <a:r>
              <a:t/>
            </a:r>
            <a:endParaRPr sz="1400">
              <a:solidFill>
                <a:srgbClr val="FF0000"/>
              </a:solidFil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d06027c50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d06027c50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d06027c50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d06027c50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ada26e0bd5_0_4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0" name="Google Shape;1290;gada26e0bd5_0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ada26e0bd5_0_5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7" name="Google Shape;1297;gada26e0bd5_0_5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06027c50c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d06027c50c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ada26e0bd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ada26e0bd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ada26e0bd5_0_5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9" name="Google Shape;1309;gada26e0bd5_0_5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ada26e0bd5_0_5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6" name="Google Shape;1316;gada26e0bd5_0_5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ada26e0bd5_0_5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2" name="Google Shape;1322;gada26e0bd5_0_5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ada26e0bd5_0_5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9" name="Google Shape;1329;gada26e0bd5_0_5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ada26e0bd5_0_5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5" name="Google Shape;1335;gada26e0bd5_0_5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ada26e0bd5_0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2" name="Google Shape;1342;gada26e0bd5_0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ada26e0bd5_0_5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9" name="Google Shape;1349;gada26e0bd5_0_5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ada26e0bd5_0_5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6" name="Google Shape;1356;gada26e0bd5_0_5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ada26e0bd5_0_6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4" name="Google Shape;1364;gada26e0bd5_0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06027c50c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d06027c50c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ada26e0bd5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ada26e0bd5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sz="2400">
                <a:solidFill>
                  <a:schemeClr val="dk1"/>
                </a:solidFill>
              </a:rPr>
              <a:t>What is provided by TCP that is NOT provided by UDP?</a:t>
            </a:r>
            <a:r>
              <a:rPr lang="en" sz="2400">
                <a:solidFill>
                  <a:srgbClr val="FF0000"/>
                </a:solidFill>
              </a:rPr>
              <a:t> Reliable inorder delivery and congestion avoidance.</a:t>
            </a:r>
            <a:endParaRPr sz="2400">
              <a:solidFill>
                <a:srgbClr val="FF0000"/>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When might a TCP sender send a packet that has more bytes than the receiver’s advertised window? </a:t>
            </a:r>
            <a:r>
              <a:rPr lang="en" sz="2400">
                <a:solidFill>
                  <a:srgbClr val="FF0000"/>
                </a:solidFill>
              </a:rPr>
              <a:t>When re-sending packets that were lost. The advertised window is for </a:t>
            </a:r>
            <a:r>
              <a:rPr i="1" lang="en" sz="2400">
                <a:solidFill>
                  <a:srgbClr val="FF0000"/>
                </a:solidFill>
              </a:rPr>
              <a:t>new data</a:t>
            </a:r>
            <a:r>
              <a:rPr lang="en" sz="2400">
                <a:solidFill>
                  <a:srgbClr val="FF0000"/>
                </a:solidFill>
              </a:rPr>
              <a:t>.</a:t>
            </a:r>
            <a:endParaRPr sz="2400">
              <a:solidFill>
                <a:srgbClr val="FF0000"/>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Name one important feature of TCP/UDP that is NOT provided by plain IP. </a:t>
            </a:r>
            <a:r>
              <a:rPr lang="en" sz="2400">
                <a:solidFill>
                  <a:srgbClr val="FF0000"/>
                </a:solidFill>
              </a:rPr>
              <a:t>Multiplexing of different processes via port number.</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ada26e0bd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ada26e0bd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d5624330ba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3" name="Google Shape;1383;gd5624330ba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ada26e0bd5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ada26e0bd5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topics are less important compared to the rest</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ada26e0bd5_0_6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5" name="Google Shape;1395;gada26e0bd5_0_6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d06027c50c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1" name="Google Shape;1401;gd06027c50c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ada26e0bd5_0_6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7" name="Google Shape;1407;gada26e0bd5_0_6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ada26e0bd5_0_6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3" name="Google Shape;1413;gada26e0bd5_0_6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d06027c50c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0" name="Google Shape;1420;gd06027c50c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 sz="1100">
                <a:solidFill>
                  <a:schemeClr val="dk1"/>
                </a:solidFill>
              </a:rPr>
              <a:t>Note: in addition to remote files, VFS also allows us to support multiple file systems (e.g. NTFS, ext2) on different disks at the same time.</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d06027c50c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7" name="Google Shape;1427;gd06027c50c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98a623b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98a623b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ada26e0bd5_0_6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3" name="Google Shape;1433;gada26e0bd5_0_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23988197e72_3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23988197e72_3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23988197e72_3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23988197e72_3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d5624330ba_0_2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gd5624330ba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d5624330ba_0_219:notes"/>
          <p:cNvSpPr/>
          <p:nvPr>
            <p:ph idx="2" type="sldImg"/>
          </p:nvPr>
        </p:nvSpPr>
        <p:spPr>
          <a:xfrm>
            <a:off x="1687107" y="684610"/>
            <a:ext cx="3484800" cy="3430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8" name="Google Shape;1458;gd5624330ba_0_219:notes"/>
          <p:cNvSpPr txBox="1"/>
          <p:nvPr>
            <p:ph idx="1" type="body"/>
          </p:nvPr>
        </p:nvSpPr>
        <p:spPr>
          <a:xfrm>
            <a:off x="915081" y="4343797"/>
            <a:ext cx="5027700" cy="4115700"/>
          </a:xfrm>
          <a:prstGeom prst="rect">
            <a:avLst/>
          </a:prstGeom>
          <a:noFill/>
          <a:ln>
            <a:noFill/>
          </a:ln>
        </p:spPr>
        <p:txBody>
          <a:bodyPr anchorCtr="0" anchor="t" bIns="46975" lIns="95650" spcFirstLastPara="1" rIns="95650" wrap="square" tIns="46975">
            <a:noAutofit/>
          </a:bodyPr>
          <a:lstStyle/>
          <a:p>
            <a:pPr indent="0" lvl="0" marL="0" marR="0" rtl="0" algn="l">
              <a:lnSpc>
                <a:spcPct val="90000"/>
              </a:lnSpc>
              <a:spcBef>
                <a:spcPts val="0"/>
              </a:spcBef>
              <a:spcAft>
                <a:spcPts val="0"/>
              </a:spcAft>
              <a:buNone/>
            </a:pPr>
            <a:r>
              <a:t/>
            </a:r>
            <a:endParaRPr b="0" i="0" sz="1200" u="none" cap="none" strike="noStrike">
              <a:solidFill>
                <a:schemeClr val="dk1"/>
              </a:solidFill>
              <a:latin typeface="Comic Sans MS"/>
              <a:ea typeface="Comic Sans MS"/>
              <a:cs typeface="Comic Sans MS"/>
              <a:sym typeface="Comic Sans MS"/>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d5624330ba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2" name="Google Shape;1472;gd5624330ba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d5624330ba_0_2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gd5624330ba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d5624330ba_0_2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gd5624330ba_0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gd5624330ba_0_2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gd5624330ba_0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26ef71b551f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g26ef71b551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da26e0bd5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ada26e0bd5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d5624330ba_0_2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gd5624330ba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d5624330ba_0_25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gd5624330ba_0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aeba1a73b8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aeba1a73b8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da26e0bd5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ada26e0bd5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da26e0bd5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ada26e0bd5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da26e0bd5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ada26e0bd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da26e0bd5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ada26e0bd5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da26e0bd5_0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ada26e0bd5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9ef22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9ef22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da26e0bd5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ada26e0bd5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da26e0bd5_0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ada26e0bd5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58fb0ad7a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8fb0ad7a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normally talk about sectors/inch on a real drive, but assume all tracks have the same number of sectors for simplicity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Assume reads are sequential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mins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58fb0ad7a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8fb0ad7a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58fb0ad7a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8fb0ad7a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58fb0ad7aa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8fb0ad7aa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ada26e0bd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ada26e0bd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da26e0bd5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ada26e0bd5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ada26e0bd5_0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ada26e0bd5_0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da26e0bd5_0_2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ada26e0bd5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da26e0b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da26e0b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da26e0bd5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ada26e0bd5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98a623bb0_3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98a623bb0_3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da26e0bd5_0_7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ada26e0bd5_0_7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Sequential Access?</a:t>
            </a:r>
            <a:endParaRPr sz="1800">
              <a:solidFill>
                <a:schemeClr val="dk1"/>
              </a:solidFill>
            </a:endParaRPr>
          </a:p>
          <a:p>
            <a:pPr indent="-349250" lvl="1" marL="857250" rtl="0" algn="l">
              <a:lnSpc>
                <a:spcPct val="115000"/>
              </a:lnSpc>
              <a:spcBef>
                <a:spcPts val="0"/>
              </a:spcBef>
              <a:spcAft>
                <a:spcPts val="0"/>
              </a:spcAft>
              <a:buClr>
                <a:srgbClr val="38761D"/>
              </a:buClr>
              <a:buSzPts val="1400"/>
              <a:buFont typeface="Arial"/>
              <a:buChar char="–"/>
            </a:pPr>
            <a:r>
              <a:rPr lang="en">
                <a:solidFill>
                  <a:srgbClr val="38761D"/>
                </a:solidFill>
              </a:rPr>
              <a:t>Good!</a:t>
            </a:r>
            <a:endParaRPr sz="2800">
              <a:solidFill>
                <a:srgbClr val="38761D"/>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Random Access? </a:t>
            </a:r>
            <a:endParaRPr sz="1800">
              <a:solidFill>
                <a:schemeClr val="dk1"/>
              </a:solidFill>
            </a:endParaRPr>
          </a:p>
          <a:p>
            <a:pPr indent="-349250" lvl="1" marL="857250" rtl="0" algn="l">
              <a:lnSpc>
                <a:spcPct val="115000"/>
              </a:lnSpc>
              <a:spcBef>
                <a:spcPts val="0"/>
              </a:spcBef>
              <a:spcAft>
                <a:spcPts val="0"/>
              </a:spcAft>
              <a:buClr>
                <a:srgbClr val="990000"/>
              </a:buClr>
              <a:buSzPts val="1400"/>
              <a:buFont typeface="Arial"/>
              <a:buChar char="–"/>
            </a:pPr>
            <a:r>
              <a:rPr lang="en">
                <a:solidFill>
                  <a:srgbClr val="990000"/>
                </a:solidFill>
              </a:rPr>
              <a:t>Bad. Traverse linked list.</a:t>
            </a:r>
            <a:endParaRPr sz="2800">
              <a:solidFill>
                <a:srgbClr val="990000"/>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External Fragmentation?</a:t>
            </a:r>
            <a:endParaRPr sz="1800">
              <a:solidFill>
                <a:schemeClr val="dk1"/>
              </a:solidFill>
            </a:endParaRPr>
          </a:p>
          <a:p>
            <a:pPr indent="-349250" lvl="1" marL="857250" rtl="0" algn="l">
              <a:lnSpc>
                <a:spcPct val="115000"/>
              </a:lnSpc>
              <a:spcBef>
                <a:spcPts val="0"/>
              </a:spcBef>
              <a:spcAft>
                <a:spcPts val="0"/>
              </a:spcAft>
              <a:buClr>
                <a:srgbClr val="38761D"/>
              </a:buClr>
              <a:buSzPts val="1400"/>
              <a:buFont typeface="Arial"/>
              <a:buChar char="–"/>
            </a:pPr>
            <a:r>
              <a:rPr lang="en">
                <a:solidFill>
                  <a:srgbClr val="38761D"/>
                </a:solidFill>
              </a:rPr>
              <a:t>No external fragmentation.</a:t>
            </a:r>
            <a:endParaRPr>
              <a:solidFill>
                <a:srgbClr val="38761D"/>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Internal Fragmentation? Small files?</a:t>
            </a:r>
            <a:endParaRPr sz="1800">
              <a:solidFill>
                <a:schemeClr val="dk1"/>
              </a:solidFill>
            </a:endParaRPr>
          </a:p>
          <a:p>
            <a:pPr indent="-349250" lvl="1" marL="857250" rtl="0" algn="l">
              <a:lnSpc>
                <a:spcPct val="115000"/>
              </a:lnSpc>
              <a:spcBef>
                <a:spcPts val="0"/>
              </a:spcBef>
              <a:spcAft>
                <a:spcPts val="0"/>
              </a:spcAft>
              <a:buClr>
                <a:srgbClr val="990000"/>
              </a:buClr>
              <a:buSzPts val="1400"/>
              <a:buFont typeface="Arial"/>
              <a:buChar char="–"/>
            </a:pPr>
            <a:r>
              <a:rPr lang="en">
                <a:solidFill>
                  <a:srgbClr val="990000"/>
                </a:solidFill>
              </a:rPr>
              <a:t>Too many small files can lead to severe internal fragmentation</a:t>
            </a:r>
            <a:endParaRPr sz="2800">
              <a:solidFill>
                <a:srgbClr val="990000"/>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Big files?</a:t>
            </a:r>
            <a:endParaRPr sz="1800">
              <a:solidFill>
                <a:schemeClr val="dk1"/>
              </a:solidFill>
            </a:endParaRPr>
          </a:p>
          <a:p>
            <a:pPr indent="-349250" lvl="1" marL="857250" rtl="0" algn="l">
              <a:lnSpc>
                <a:spcPct val="115000"/>
              </a:lnSpc>
              <a:spcBef>
                <a:spcPts val="0"/>
              </a:spcBef>
              <a:spcAft>
                <a:spcPts val="0"/>
              </a:spcAft>
              <a:buClr>
                <a:srgbClr val="38761D"/>
              </a:buClr>
              <a:buSzPts val="1400"/>
              <a:buFont typeface="Arial"/>
              <a:buChar char="–"/>
            </a:pPr>
            <a:r>
              <a:rPr lang="en">
                <a:solidFill>
                  <a:srgbClr val="38761D"/>
                </a:solidFill>
              </a:rPr>
              <a:t>Usually not problem.</a:t>
            </a:r>
            <a:endParaRPr>
              <a:solidFill>
                <a:srgbClr val="990000"/>
              </a:solidFill>
            </a:endParaRPr>
          </a:p>
          <a:p>
            <a:pPr indent="-317500" lvl="0" marL="457200" rtl="0" algn="l">
              <a:lnSpc>
                <a:spcPct val="115000"/>
              </a:lnSpc>
              <a:spcBef>
                <a:spcPts val="0"/>
              </a:spcBef>
              <a:spcAft>
                <a:spcPts val="0"/>
              </a:spcAft>
              <a:buClr>
                <a:srgbClr val="38761D"/>
              </a:buClr>
              <a:buSzPts val="1400"/>
              <a:buFont typeface="Arial"/>
              <a:buChar char="•"/>
            </a:pPr>
            <a:r>
              <a:rPr lang="en" sz="1800">
                <a:solidFill>
                  <a:schemeClr val="dk1"/>
                </a:solidFill>
              </a:rPr>
              <a:t>Locality for files and metadata?</a:t>
            </a:r>
            <a:endParaRPr sz="3200">
              <a:solidFill>
                <a:schemeClr val="dk1"/>
              </a:solidFill>
            </a:endParaRPr>
          </a:p>
          <a:p>
            <a:pPr indent="-349250" lvl="1" marL="857250" rtl="0" algn="l">
              <a:lnSpc>
                <a:spcPct val="115000"/>
              </a:lnSpc>
              <a:spcBef>
                <a:spcPts val="0"/>
              </a:spcBef>
              <a:spcAft>
                <a:spcPts val="0"/>
              </a:spcAft>
              <a:buClr>
                <a:srgbClr val="990000"/>
              </a:buClr>
              <a:buSzPts val="1400"/>
              <a:buFont typeface="Arial"/>
              <a:buChar char="–"/>
            </a:pPr>
            <a:r>
              <a:rPr lang="en">
                <a:solidFill>
                  <a:srgbClr val="990000"/>
                </a:solidFill>
              </a:rPr>
              <a:t>Bad, FAT stores the metadata separately from the data, files allocated as linked lists.</a:t>
            </a:r>
            <a:endParaRPr>
              <a:solidFill>
                <a:srgbClr val="990000"/>
              </a:solidFill>
            </a:endParaRPr>
          </a:p>
          <a:p>
            <a:pPr indent="-342900" lvl="0" marL="342900" rtl="0" algn="l">
              <a:spcBef>
                <a:spcPts val="0"/>
              </a:spcBef>
              <a:spcAft>
                <a:spcPts val="0"/>
              </a:spcAft>
              <a:buClr>
                <a:schemeClr val="dk1"/>
              </a:buClr>
              <a:buFont typeface="Arial"/>
              <a:buNone/>
            </a:pPr>
            <a:r>
              <a:t/>
            </a:r>
            <a:endParaRPr sz="3200">
              <a:solidFill>
                <a:schemeClr val="dk1"/>
              </a:solidFill>
            </a:endParaRPr>
          </a:p>
          <a:p>
            <a:pPr indent="0" lvl="0" marL="0" marR="0" rtl="0" algn="l">
              <a:spcBef>
                <a:spcPts val="0"/>
              </a:spcBef>
              <a:spcAft>
                <a:spcPts val="0"/>
              </a:spcAft>
              <a:buClr>
                <a:schemeClr val="dk1"/>
              </a:buClr>
              <a:buFont typeface="Arial"/>
              <a:buNone/>
            </a:pPr>
            <a:r>
              <a:t/>
            </a:r>
            <a:endParaRPr sz="11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90fe8edb_8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990fe8edb_8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 sz="1100">
                <a:solidFill>
                  <a:schemeClr val="dk1"/>
                </a:solidFill>
              </a:rPr>
              <a:t>Internal fragmentation: wasted space because of allocation in block-sized chunks</a:t>
            </a:r>
            <a:endParaRPr sz="1100">
              <a:solidFill>
                <a:schemeClr val="dk1"/>
              </a:solidFill>
            </a:endParaRPr>
          </a:p>
          <a:p>
            <a:pPr indent="0" lvl="0" marL="0" marR="0" rtl="0" algn="l">
              <a:spcBef>
                <a:spcPts val="0"/>
              </a:spcBef>
              <a:spcAft>
                <a:spcPts val="0"/>
              </a:spcAft>
              <a:buClr>
                <a:schemeClr val="dk1"/>
              </a:buClr>
              <a:buFont typeface="Arial"/>
              <a:buNone/>
            </a:pPr>
            <a:r>
              <a:rPr lang="en" sz="1100">
                <a:solidFill>
                  <a:schemeClr val="dk1"/>
                </a:solidFill>
              </a:rPr>
              <a:t>External fragmentation: many free spaced holes that are too small to be of any use</a:t>
            </a:r>
            <a:endParaRPr sz="11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ada26e0bd5_0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ada26e0bd5_0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da26e0bd5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ada26e0bd5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ada26e0bd5_0_2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ada26e0bd5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ada26e0bd5_0_7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ada26e0bd5_0_7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da26e0bd5_0_7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ada26e0bd5_0_7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da26e0bd5_0_7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ada26e0bd5_0_7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06027c50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06027c50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da26e0bd5_0_7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ada26e0bd5_0_7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Sequential Access?</a:t>
            </a:r>
            <a:endParaRPr sz="1800">
              <a:solidFill>
                <a:schemeClr val="dk1"/>
              </a:solidFill>
            </a:endParaRPr>
          </a:p>
          <a:p>
            <a:pPr indent="-349250" lvl="1" marL="857250" rtl="0" algn="l">
              <a:lnSpc>
                <a:spcPct val="115000"/>
              </a:lnSpc>
              <a:spcBef>
                <a:spcPts val="0"/>
              </a:spcBef>
              <a:spcAft>
                <a:spcPts val="0"/>
              </a:spcAft>
              <a:buClr>
                <a:srgbClr val="38761D"/>
              </a:buClr>
              <a:buSzPts val="1400"/>
              <a:buFont typeface="Arial"/>
              <a:buChar char="–"/>
            </a:pPr>
            <a:r>
              <a:rPr lang="en">
                <a:solidFill>
                  <a:srgbClr val="38761D"/>
                </a:solidFill>
              </a:rPr>
              <a:t>Good!</a:t>
            </a:r>
            <a:endParaRPr sz="2800">
              <a:solidFill>
                <a:srgbClr val="38761D"/>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Random Access? </a:t>
            </a:r>
            <a:endParaRPr sz="1800">
              <a:solidFill>
                <a:schemeClr val="dk1"/>
              </a:solidFill>
            </a:endParaRPr>
          </a:p>
          <a:p>
            <a:pPr indent="-349250" lvl="1" marL="857250" rtl="0" algn="l">
              <a:lnSpc>
                <a:spcPct val="115000"/>
              </a:lnSpc>
              <a:spcBef>
                <a:spcPts val="0"/>
              </a:spcBef>
              <a:spcAft>
                <a:spcPts val="0"/>
              </a:spcAft>
              <a:buClr>
                <a:srgbClr val="38761D"/>
              </a:buClr>
              <a:buSzPts val="1400"/>
              <a:buFont typeface="Arial"/>
              <a:buChar char="–"/>
            </a:pPr>
            <a:r>
              <a:rPr lang="en">
                <a:solidFill>
                  <a:srgbClr val="38761D"/>
                </a:solidFill>
              </a:rPr>
              <a:t>Good! Traverse pointers in the inode.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External Fragmentation?</a:t>
            </a:r>
            <a:endParaRPr sz="1800">
              <a:solidFill>
                <a:schemeClr val="dk1"/>
              </a:solidFill>
            </a:endParaRPr>
          </a:p>
          <a:p>
            <a:pPr indent="-349250" lvl="1" marL="857250" rtl="0" algn="l">
              <a:lnSpc>
                <a:spcPct val="115000"/>
              </a:lnSpc>
              <a:spcBef>
                <a:spcPts val="0"/>
              </a:spcBef>
              <a:spcAft>
                <a:spcPts val="0"/>
              </a:spcAft>
              <a:buClr>
                <a:srgbClr val="38761D"/>
              </a:buClr>
              <a:buSzPts val="1400"/>
              <a:buFont typeface="Arial"/>
              <a:buChar char="–"/>
            </a:pPr>
            <a:r>
              <a:rPr lang="en">
                <a:solidFill>
                  <a:srgbClr val="38761D"/>
                </a:solidFill>
              </a:rPr>
              <a:t>No external fragmentation.</a:t>
            </a:r>
            <a:endParaRPr>
              <a:solidFill>
                <a:srgbClr val="38761D"/>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Internal Fragmentation? Small files?</a:t>
            </a:r>
            <a:endParaRPr sz="1800">
              <a:solidFill>
                <a:schemeClr val="dk1"/>
              </a:solidFill>
            </a:endParaRPr>
          </a:p>
          <a:p>
            <a:pPr indent="-374650" lvl="1" marL="857250" rtl="0" algn="l">
              <a:lnSpc>
                <a:spcPct val="115000"/>
              </a:lnSpc>
              <a:spcBef>
                <a:spcPts val="0"/>
              </a:spcBef>
              <a:spcAft>
                <a:spcPts val="0"/>
              </a:spcAft>
              <a:buClr>
                <a:schemeClr val="dk1"/>
              </a:buClr>
              <a:buSzPts val="1800"/>
              <a:buFont typeface="Arial"/>
              <a:buChar char="–"/>
            </a:pPr>
            <a:r>
              <a:rPr lang="en">
                <a:solidFill>
                  <a:srgbClr val="990000"/>
                </a:solidFill>
              </a:rPr>
              <a:t>Internal fragmentation for tiny files (an 8 byte file requires both an inode and a data block), but the direct pointers make it generally efficient for small files.</a:t>
            </a:r>
            <a:endParaRPr>
              <a:solidFill>
                <a:srgbClr val="990000"/>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Big files?</a:t>
            </a:r>
            <a:endParaRPr sz="1800">
              <a:solidFill>
                <a:schemeClr val="dk1"/>
              </a:solidFill>
            </a:endParaRPr>
          </a:p>
          <a:p>
            <a:pPr indent="-349250" lvl="1" marL="857250" rtl="0" algn="l">
              <a:lnSpc>
                <a:spcPct val="115000"/>
              </a:lnSpc>
              <a:spcBef>
                <a:spcPts val="0"/>
              </a:spcBef>
              <a:spcAft>
                <a:spcPts val="0"/>
              </a:spcAft>
              <a:buClr>
                <a:srgbClr val="38761D"/>
              </a:buClr>
              <a:buSzPts val="1400"/>
              <a:buFont typeface="Arial"/>
              <a:buChar char="–"/>
            </a:pPr>
            <a:r>
              <a:rPr lang="en">
                <a:solidFill>
                  <a:srgbClr val="38761D"/>
                </a:solidFill>
              </a:rPr>
              <a:t>Good! Indirect pointers.</a:t>
            </a:r>
            <a:endParaRPr>
              <a:solidFill>
                <a:srgbClr val="38761D"/>
              </a:solidFill>
            </a:endParaRPr>
          </a:p>
          <a:p>
            <a:pPr indent="-317500" lvl="0" marL="457200" rtl="0" algn="l">
              <a:lnSpc>
                <a:spcPct val="115000"/>
              </a:lnSpc>
              <a:spcBef>
                <a:spcPts val="0"/>
              </a:spcBef>
              <a:spcAft>
                <a:spcPts val="0"/>
              </a:spcAft>
              <a:buClr>
                <a:srgbClr val="38761D"/>
              </a:buClr>
              <a:buSzPts val="1400"/>
              <a:buFont typeface="Arial"/>
              <a:buChar char="•"/>
            </a:pPr>
            <a:r>
              <a:rPr lang="en" sz="1800">
                <a:solidFill>
                  <a:schemeClr val="dk1"/>
                </a:solidFill>
              </a:rPr>
              <a:t>Locality for files and metadata?</a:t>
            </a:r>
            <a:endParaRPr sz="3200">
              <a:solidFill>
                <a:schemeClr val="dk1"/>
              </a:solidFill>
            </a:endParaRPr>
          </a:p>
          <a:p>
            <a:pPr indent="-349250" lvl="1" marL="857250" rtl="0" algn="l">
              <a:lnSpc>
                <a:spcPct val="115000"/>
              </a:lnSpc>
              <a:spcBef>
                <a:spcPts val="0"/>
              </a:spcBef>
              <a:spcAft>
                <a:spcPts val="0"/>
              </a:spcAft>
              <a:buClr>
                <a:srgbClr val="38761D"/>
              </a:buClr>
              <a:buSzPts val="1400"/>
              <a:buFont typeface="Arial"/>
              <a:buChar char="–"/>
            </a:pPr>
            <a:r>
              <a:rPr lang="en">
                <a:solidFill>
                  <a:srgbClr val="38761D"/>
                </a:solidFill>
              </a:rPr>
              <a:t>Yes. The layout (block groups) on disk tries to ensure that.</a:t>
            </a:r>
            <a:endParaRPr>
              <a:solidFill>
                <a:srgbClr val="38761D"/>
              </a:solidFill>
            </a:endParaRPr>
          </a:p>
          <a:p>
            <a:pPr indent="-342900" lvl="0" marL="342900" rtl="0" algn="l">
              <a:spcBef>
                <a:spcPts val="0"/>
              </a:spcBef>
              <a:spcAft>
                <a:spcPts val="0"/>
              </a:spcAft>
              <a:buClr>
                <a:schemeClr val="dk1"/>
              </a:buClr>
              <a:buFont typeface="Arial"/>
              <a:buNone/>
            </a:pPr>
            <a:r>
              <a:t/>
            </a:r>
            <a:endParaRPr sz="3200">
              <a:solidFill>
                <a:schemeClr val="dk1"/>
              </a:solidFill>
            </a:endParaRPr>
          </a:p>
          <a:p>
            <a:pPr indent="0" lvl="0" marL="0" marR="0" rtl="0" algn="l">
              <a:spcBef>
                <a:spcPts val="0"/>
              </a:spcBef>
              <a:spcAft>
                <a:spcPts val="0"/>
              </a:spcAft>
              <a:buClr>
                <a:schemeClr val="dk1"/>
              </a:buClr>
              <a:buFont typeface="Arial"/>
              <a:buNone/>
            </a:pPr>
            <a:r>
              <a:t/>
            </a:r>
            <a:endParaRPr sz="110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9fa6b71b9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29fa6b71b9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da26e0bd5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ada26e0bd5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da26e0bd5_0_6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ada26e0bd5_0_6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da26e0bd5_0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ada26e0bd5_0_6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da26e0bd5_0_7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ada26e0bd5_0_7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da26e0bd5_0_7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ada26e0bd5_0_7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da26e0bd5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ada26e0bd5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ada26e0bd5_0_6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ada26e0bd5_0_6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ada26e0bd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ada26e0bd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06027c50c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d06027c50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da26e0bd5_0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ada26e0bd5_0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ada26e0bd5_0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ada26e0bd5_0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58fb0ad7aa_1_51:notes"/>
          <p:cNvSpPr/>
          <p:nvPr>
            <p:ph idx="2" type="sldImg"/>
          </p:nvPr>
        </p:nvSpPr>
        <p:spPr>
          <a:xfrm>
            <a:off x="1687107" y="684610"/>
            <a:ext cx="3484800" cy="3430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g58fb0ad7aa_1_51:notes"/>
          <p:cNvSpPr txBox="1"/>
          <p:nvPr>
            <p:ph idx="1" type="body"/>
          </p:nvPr>
        </p:nvSpPr>
        <p:spPr>
          <a:xfrm>
            <a:off x="915081" y="4343797"/>
            <a:ext cx="5027700" cy="4115700"/>
          </a:xfrm>
          <a:prstGeom prst="rect">
            <a:avLst/>
          </a:prstGeom>
          <a:noFill/>
          <a:ln>
            <a:noFill/>
          </a:ln>
        </p:spPr>
        <p:txBody>
          <a:bodyPr anchorCtr="0" anchor="t" bIns="46975" lIns="95650" spcFirstLastPara="1" rIns="95650" wrap="square" tIns="46975">
            <a:noAutofit/>
          </a:bodyPr>
          <a:lstStyle/>
          <a:p>
            <a:pPr indent="0" lvl="0" marL="0" marR="0" rtl="0" algn="l">
              <a:lnSpc>
                <a:spcPct val="90000"/>
              </a:lnSpc>
              <a:spcBef>
                <a:spcPts val="0"/>
              </a:spcBef>
              <a:spcAft>
                <a:spcPts val="0"/>
              </a:spcAft>
              <a:buNone/>
            </a:pPr>
            <a:r>
              <a:t/>
            </a:r>
            <a:endParaRPr b="0" i="0" sz="1200" u="none" cap="none" strike="noStrike">
              <a:solidFill>
                <a:schemeClr val="dk1"/>
              </a:solidFill>
              <a:latin typeface="Comic Sans MS"/>
              <a:ea typeface="Comic Sans MS"/>
              <a:cs typeface="Comic Sans MS"/>
              <a:sym typeface="Comic Sans M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58fb0ad7aa_1_68:notes"/>
          <p:cNvSpPr/>
          <p:nvPr>
            <p:ph idx="2" type="sldImg"/>
          </p:nvPr>
        </p:nvSpPr>
        <p:spPr>
          <a:xfrm>
            <a:off x="1687107" y="684610"/>
            <a:ext cx="3484800" cy="3430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g58fb0ad7aa_1_68:notes"/>
          <p:cNvSpPr txBox="1"/>
          <p:nvPr>
            <p:ph idx="1" type="body"/>
          </p:nvPr>
        </p:nvSpPr>
        <p:spPr>
          <a:xfrm>
            <a:off x="915081" y="4343797"/>
            <a:ext cx="5027700" cy="4115700"/>
          </a:xfrm>
          <a:prstGeom prst="rect">
            <a:avLst/>
          </a:prstGeom>
          <a:noFill/>
          <a:ln>
            <a:noFill/>
          </a:ln>
        </p:spPr>
        <p:txBody>
          <a:bodyPr anchorCtr="0" anchor="t" bIns="46975" lIns="95650" spcFirstLastPara="1" rIns="95650" wrap="square" tIns="46975">
            <a:noAutofit/>
          </a:bodyPr>
          <a:lstStyle/>
          <a:p>
            <a:pPr indent="0" lvl="0" marL="0" marR="0" rtl="0" algn="l">
              <a:lnSpc>
                <a:spcPct val="90000"/>
              </a:lnSpc>
              <a:spcBef>
                <a:spcPts val="0"/>
              </a:spcBef>
              <a:spcAft>
                <a:spcPts val="0"/>
              </a:spcAft>
              <a:buNone/>
            </a:pPr>
            <a:r>
              <a:t/>
            </a:r>
            <a:endParaRPr b="0" i="0" sz="1200" u="none" cap="none" strike="noStrike">
              <a:solidFill>
                <a:schemeClr val="dk1"/>
              </a:solidFill>
              <a:latin typeface="Comic Sans MS"/>
              <a:ea typeface="Comic Sans MS"/>
              <a:cs typeface="Comic Sans MS"/>
              <a:sym typeface="Comic Sans M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58fb0ad7aa_1_117:notes"/>
          <p:cNvSpPr/>
          <p:nvPr>
            <p:ph idx="2" type="sldImg"/>
          </p:nvPr>
        </p:nvSpPr>
        <p:spPr>
          <a:xfrm>
            <a:off x="1687107" y="684610"/>
            <a:ext cx="3484800" cy="3430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g58fb0ad7aa_1_117:notes"/>
          <p:cNvSpPr txBox="1"/>
          <p:nvPr>
            <p:ph idx="1" type="body"/>
          </p:nvPr>
        </p:nvSpPr>
        <p:spPr>
          <a:xfrm>
            <a:off x="915081" y="4343797"/>
            <a:ext cx="5027700" cy="4115700"/>
          </a:xfrm>
          <a:prstGeom prst="rect">
            <a:avLst/>
          </a:prstGeom>
          <a:noFill/>
          <a:ln>
            <a:noFill/>
          </a:ln>
        </p:spPr>
        <p:txBody>
          <a:bodyPr anchorCtr="0" anchor="t" bIns="46975" lIns="95650" spcFirstLastPara="1" rIns="95650" wrap="square" tIns="46975">
            <a:noAutofit/>
          </a:bodyPr>
          <a:lstStyle/>
          <a:p>
            <a:pPr indent="0" lvl="0" marL="0" marR="0" rtl="0" algn="l">
              <a:lnSpc>
                <a:spcPct val="90000"/>
              </a:lnSpc>
              <a:spcBef>
                <a:spcPts val="0"/>
              </a:spcBef>
              <a:spcAft>
                <a:spcPts val="0"/>
              </a:spcAft>
              <a:buNone/>
            </a:pPr>
            <a:r>
              <a:rPr lang="en" sz="1200">
                <a:solidFill>
                  <a:schemeClr val="dk1"/>
                </a:solidFill>
                <a:latin typeface="Comic Sans MS"/>
                <a:ea typeface="Comic Sans MS"/>
                <a:cs typeface="Comic Sans MS"/>
                <a:sym typeface="Comic Sans MS"/>
              </a:rPr>
              <a:t>RAID 6: Can tolerate 2 failures.</a:t>
            </a:r>
            <a:endParaRPr b="0" i="0" sz="1200" u="none" cap="none" strike="noStrike">
              <a:solidFill>
                <a:schemeClr val="dk1"/>
              </a:solidFill>
              <a:latin typeface="Comic Sans MS"/>
              <a:ea typeface="Comic Sans MS"/>
              <a:cs typeface="Comic Sans MS"/>
              <a:sym typeface="Comic Sans M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ada26e0bd5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gada26e0bd5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 sz="1100">
                <a:solidFill>
                  <a:schemeClr val="dk1"/>
                </a:solidFill>
              </a:rPr>
              <a:t>Akash: what?</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ada26e0bd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ada26e0bd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ada26e0bd5_0_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gada26e0bd5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ada26e0bd5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ada26e0bd5_0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ada26e0bd5_0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ada26e0bd5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lang="en" sz="1100">
                <a:solidFill>
                  <a:schemeClr val="dk1"/>
                </a:solidFill>
              </a:rPr>
              <a:t>Akash: isolation?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06027c50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d06027c50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ada26e0bd5_0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gada26e0bd5_0_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ada26e0bd5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gada26e0bd5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ada26e0bd5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ada26e0bd5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ada26e0bd5_0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gada26e0bd5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ada26e0bd5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gada26e0bd5_0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ada26e0bd5_0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gada26e0bd5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3988197e72_3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3988197e72_3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98a623bb0_3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g198a623bb0_3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990fe8edb_8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g1990fe8edb_8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3988197e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3988197e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06027c50c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d06027c50c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3988197e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3988197e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3988197e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3988197e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3988197e7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3988197e7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3988197e7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3988197e7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3988197e72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3988197e72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3988197e7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23988197e7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3988197e72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3988197e72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23988197e72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23988197e72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3988197e72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3988197e72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3988197e72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3988197e72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06027c50c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d06027c50c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3988197e72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3988197e72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3988197e72_3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3988197e72_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3988197e72_3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3988197e72_3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3988197e72_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3988197e72_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3988197e72_3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23988197e72_3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3988197e72_3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3988197e72_3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3988197e72_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3988197e72_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3988197e72_3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23988197e72_3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3988197e72_3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3988197e72_3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3988197e72_3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3988197e72_3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06027c50c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d06027c50c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3988197e72_3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3988197e72_3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ada26e0bd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ada26e0bd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ada26e0bd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ada26e0bd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ada26e0bd5_0_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gada26e0bd5_0_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ada26e0bd5_0_4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5" name="Google Shape;1065;gada26e0bd5_0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31b380054d7_1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31b380054d7_1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31b380054d7_1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31b380054d7_1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31b380054d7_1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31b380054d7_1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900"/>
              </a:spcBef>
              <a:spcAft>
                <a:spcPts val="0"/>
              </a:spcAft>
              <a:buClr>
                <a:srgbClr val="5C5962"/>
              </a:buClr>
              <a:buSzPts val="1200"/>
              <a:buFont typeface="Roboto"/>
              <a:buNone/>
            </a:pPr>
            <a:r>
              <a:rPr lang="en" sz="1200">
                <a:solidFill>
                  <a:srgbClr val="5C5962"/>
                </a:solidFill>
                <a:highlight>
                  <a:srgbClr val="FFFFFF"/>
                </a:highlight>
                <a:latin typeface="Roboto"/>
                <a:ea typeface="Roboto"/>
                <a:cs typeface="Roboto"/>
                <a:sym typeface="Roboto"/>
              </a:rPr>
              <a:t>Since it has not sent out any vote messages, it aborts the transaction locally. No messages need to be sent out (the participant has no knowledge of the coordinator ID).</a:t>
            </a:r>
            <a:endParaRPr sz="1200">
              <a:solidFill>
                <a:srgbClr val="5C5962"/>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31b380054d7_17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31b380054d7_17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31b380054d7_17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31b380054d7_17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C5962"/>
                </a:solidFill>
                <a:highlight>
                  <a:srgbClr val="FFFFFF"/>
                </a:highlight>
                <a:latin typeface="Roboto"/>
                <a:ea typeface="Roboto"/>
                <a:cs typeface="Roboto"/>
                <a:sym typeface="Roboto"/>
              </a:rPr>
              <a:t> ask the coordinator whether a commit happened ("Did the coordinator log a commit?"). The coordinator can be determined from the coordinator ID stored in the prepare log record. Implementation specific- but can also ask if we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2800"/>
              <a:buNone/>
              <a:defRPr sz="2800">
                <a:solidFill>
                  <a:srgbClr val="000000"/>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8" name="Google Shape;58;p14"/>
          <p:cNvSpPr txBox="1"/>
          <p:nvPr>
            <p:ph idx="1" type="body"/>
          </p:nvPr>
        </p:nvSpPr>
        <p:spPr>
          <a:xfrm>
            <a:off x="457200" y="1200152"/>
            <a:ext cx="8229600" cy="37257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14"/>
          <p:cNvSpPr txBox="1"/>
          <p:nvPr>
            <p:ph idx="12" type="sldNum"/>
          </p:nvPr>
        </p:nvSpPr>
        <p:spPr>
          <a:xfrm>
            <a:off x="8556795" y="474985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800" y="1597822"/>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2" name="Google Shape;62;p15"/>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63" name="Google Shape;63;p15"/>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p15"/>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1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8" name="Google Shape;68;p16"/>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16"/>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16"/>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1" name="Google Shape;71;p1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6"/>
            <a:ext cx="7772400" cy="10215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4" name="Google Shape;74;p17"/>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75" name="Google Shape;75;p17"/>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p17"/>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 name="Google Shape;77;p17"/>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0" name="Google Shape;80;p18"/>
          <p:cNvSpPr txBox="1"/>
          <p:nvPr>
            <p:ph idx="1" type="body"/>
          </p:nvPr>
        </p:nvSpPr>
        <p:spPr>
          <a:xfrm>
            <a:off x="457200" y="1200151"/>
            <a:ext cx="4038600" cy="33945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8"/>
          <p:cNvSpPr txBox="1"/>
          <p:nvPr>
            <p:ph idx="2" type="body"/>
          </p:nvPr>
        </p:nvSpPr>
        <p:spPr>
          <a:xfrm>
            <a:off x="4648200" y="1200151"/>
            <a:ext cx="4038600" cy="33945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8"/>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 name="Google Shape;83;p18"/>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18"/>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7" name="Google Shape;87;p19"/>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88" name="Google Shape;88;p19"/>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9" name="Google Shape;89;p19"/>
          <p:cNvSpPr txBox="1"/>
          <p:nvPr>
            <p:ph idx="3" type="body"/>
          </p:nvPr>
        </p:nvSpPr>
        <p:spPr>
          <a:xfrm>
            <a:off x="4645032"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90" name="Google Shape;90;p19"/>
          <p:cNvSpPr txBox="1"/>
          <p:nvPr>
            <p:ph idx="4" type="body"/>
          </p:nvPr>
        </p:nvSpPr>
        <p:spPr>
          <a:xfrm>
            <a:off x="4645032"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91" name="Google Shape;91;p19"/>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2" name="Google Shape;92;p19"/>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3" name="Google Shape;93;p19"/>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6" name="Google Shape;96;p20"/>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7" name="Google Shape;97;p20"/>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8" name="Google Shape;98;p20"/>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1" name="Google Shape;101;p21"/>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2" name="Google Shape;102;p21"/>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Font typeface="Arial"/>
              <a:buNone/>
              <a:defRPr b="0" i="0" sz="12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2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2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2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2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2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2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2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457207" y="204787"/>
            <a:ext cx="3008400" cy="8715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5" name="Google Shape;105;p22"/>
          <p:cNvSpPr txBox="1"/>
          <p:nvPr>
            <p:ph idx="1" type="body"/>
          </p:nvPr>
        </p:nvSpPr>
        <p:spPr>
          <a:xfrm>
            <a:off x="3575050" y="204791"/>
            <a:ext cx="5111700" cy="4389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6" name="Google Shape;106;p22"/>
          <p:cNvSpPr txBox="1"/>
          <p:nvPr>
            <p:ph idx="2" type="body"/>
          </p:nvPr>
        </p:nvSpPr>
        <p:spPr>
          <a:xfrm>
            <a:off x="457207" y="1076328"/>
            <a:ext cx="3008400" cy="3518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07" name="Google Shape;107;p22"/>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8" name="Google Shape;108;p22"/>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9" name="Google Shape;109;p22"/>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1792288" y="3600451"/>
            <a:ext cx="5486400" cy="4251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2" name="Google Shape;112;p23"/>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13" name="Google Shape;113;p23"/>
          <p:cNvSpPr txBox="1"/>
          <p:nvPr>
            <p:ph idx="1" type="body"/>
          </p:nvPr>
        </p:nvSpPr>
        <p:spPr>
          <a:xfrm>
            <a:off x="1792288" y="4025506"/>
            <a:ext cx="5486400" cy="603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14" name="Google Shape;114;p23"/>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5" name="Google Shape;115;p23"/>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6" name="Google Shape;116;p2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9" name="Google Shape;119;p24"/>
          <p:cNvSpPr txBox="1"/>
          <p:nvPr>
            <p:ph idx="1" type="body"/>
          </p:nvPr>
        </p:nvSpPr>
        <p:spPr>
          <a:xfrm rot="5400000">
            <a:off x="2874750" y="-1217399"/>
            <a:ext cx="3394500"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0" name="Google Shape;120;p24"/>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1" name="Google Shape;121;p24"/>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2" name="Google Shape;122;p2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463750" y="1371630"/>
            <a:ext cx="4388700"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5" name="Google Shape;125;p25"/>
          <p:cNvSpPr txBox="1"/>
          <p:nvPr>
            <p:ph idx="1" type="body"/>
          </p:nvPr>
        </p:nvSpPr>
        <p:spPr>
          <a:xfrm rot="5400000">
            <a:off x="1272750" y="-609570"/>
            <a:ext cx="4388700"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6" name="Google Shape;126;p25"/>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7" name="Google Shape;127;p25"/>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8" name="Google Shape;128;p2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5" name="Shape 135"/>
        <p:cNvGrpSpPr/>
        <p:nvPr/>
      </p:nvGrpSpPr>
      <p:grpSpPr>
        <a:xfrm>
          <a:off x="0" y="0"/>
          <a:ext cx="0" cy="0"/>
          <a:chOff x="0" y="0"/>
          <a:chExt cx="0" cy="0"/>
        </a:xfrm>
      </p:grpSpPr>
      <p:sp>
        <p:nvSpPr>
          <p:cNvPr id="136" name="Google Shape;136;p27"/>
          <p:cNvSpPr txBox="1"/>
          <p:nvPr>
            <p:ph type="ctrTitle"/>
          </p:nvPr>
        </p:nvSpPr>
        <p:spPr>
          <a:xfrm>
            <a:off x="685800" y="1597822"/>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7" name="Google Shape;137;p27"/>
          <p:cNvSpPr txBox="1"/>
          <p:nvPr>
            <p:ph idx="1" type="subTitle"/>
          </p:nvPr>
        </p:nvSpPr>
        <p:spPr>
          <a:xfrm>
            <a:off x="1371600" y="2914650"/>
            <a:ext cx="6400800" cy="13143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38" name="Google Shape;138;p27"/>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27"/>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0" name="Google Shape;140;p27"/>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1" name="Shape 141"/>
        <p:cNvGrpSpPr/>
        <p:nvPr/>
      </p:nvGrpSpPr>
      <p:grpSpPr>
        <a:xfrm>
          <a:off x="0" y="0"/>
          <a:ext cx="0" cy="0"/>
          <a:chOff x="0" y="0"/>
          <a:chExt cx="0" cy="0"/>
        </a:xfrm>
      </p:grpSpPr>
      <p:sp>
        <p:nvSpPr>
          <p:cNvPr id="142" name="Google Shape;142;p2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3" name="Google Shape;143;p28"/>
          <p:cNvSpPr txBox="1"/>
          <p:nvPr>
            <p:ph idx="1" type="body"/>
          </p:nvPr>
        </p:nvSpPr>
        <p:spPr>
          <a:xfrm>
            <a:off x="457200" y="1200152"/>
            <a:ext cx="8229600" cy="37257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4" name="Google Shape;144;p28"/>
          <p:cNvSpPr txBox="1"/>
          <p:nvPr>
            <p:ph idx="12" type="sldNum"/>
          </p:nvPr>
        </p:nvSpPr>
        <p:spPr>
          <a:xfrm>
            <a:off x="8556795" y="474985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29"/>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7" name="Google Shape;147;p29"/>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8" name="Google Shape;148;p29"/>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9" name="Google Shape;149;p29"/>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0" name="Google Shape;150;p29"/>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30"/>
          <p:cNvSpPr txBox="1"/>
          <p:nvPr>
            <p:ph type="title"/>
          </p:nvPr>
        </p:nvSpPr>
        <p:spPr>
          <a:xfrm>
            <a:off x="722313" y="3305176"/>
            <a:ext cx="7772400" cy="10215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3" name="Google Shape;153;p30"/>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154" name="Google Shape;154;p30"/>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5" name="Google Shape;155;p30"/>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6" name="Google Shape;156;p30"/>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31"/>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9" name="Google Shape;159;p31"/>
          <p:cNvSpPr txBox="1"/>
          <p:nvPr>
            <p:ph idx="1" type="body"/>
          </p:nvPr>
        </p:nvSpPr>
        <p:spPr>
          <a:xfrm>
            <a:off x="457200" y="1200151"/>
            <a:ext cx="4038600" cy="33945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0" name="Google Shape;160;p31"/>
          <p:cNvSpPr txBox="1"/>
          <p:nvPr>
            <p:ph idx="2" type="body"/>
          </p:nvPr>
        </p:nvSpPr>
        <p:spPr>
          <a:xfrm>
            <a:off x="4648200" y="1200151"/>
            <a:ext cx="4038600" cy="33945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1" name="Google Shape;161;p31"/>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2" name="Google Shape;162;p31"/>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3" name="Google Shape;163;p31"/>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32"/>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66" name="Google Shape;166;p32"/>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67" name="Google Shape;167;p32"/>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8" name="Google Shape;168;p32"/>
          <p:cNvSpPr txBox="1"/>
          <p:nvPr>
            <p:ph idx="3" type="body"/>
          </p:nvPr>
        </p:nvSpPr>
        <p:spPr>
          <a:xfrm>
            <a:off x="4645032"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69" name="Google Shape;169;p32"/>
          <p:cNvSpPr txBox="1"/>
          <p:nvPr>
            <p:ph idx="4" type="body"/>
          </p:nvPr>
        </p:nvSpPr>
        <p:spPr>
          <a:xfrm>
            <a:off x="4645032"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70" name="Google Shape;170;p32"/>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1" name="Google Shape;171;p32"/>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2" name="Google Shape;172;p32"/>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2800"/>
              <a:buNone/>
              <a:defRPr>
                <a:solidFill>
                  <a:srgbClr val="00000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1600"/>
              </a:spcBef>
              <a:spcAft>
                <a:spcPts val="0"/>
              </a:spcAft>
              <a:buClr>
                <a:srgbClr val="000000"/>
              </a:buClr>
              <a:buSzPts val="1400"/>
              <a:buChar char="○"/>
              <a:defRPr>
                <a:solidFill>
                  <a:srgbClr val="000000"/>
                </a:solidFill>
              </a:defRPr>
            </a:lvl2pPr>
            <a:lvl3pPr indent="-317500" lvl="2" marL="1371600" rtl="0">
              <a:spcBef>
                <a:spcPts val="1600"/>
              </a:spcBef>
              <a:spcAft>
                <a:spcPts val="0"/>
              </a:spcAft>
              <a:buClr>
                <a:srgbClr val="000000"/>
              </a:buClr>
              <a:buSzPts val="1400"/>
              <a:buChar char="■"/>
              <a:defRPr>
                <a:solidFill>
                  <a:srgbClr val="000000"/>
                </a:solidFill>
              </a:defRPr>
            </a:lvl3pPr>
            <a:lvl4pPr indent="-317500" lvl="3" marL="1828800" rtl="0">
              <a:spcBef>
                <a:spcPts val="1600"/>
              </a:spcBef>
              <a:spcAft>
                <a:spcPts val="0"/>
              </a:spcAft>
              <a:buClr>
                <a:srgbClr val="000000"/>
              </a:buClr>
              <a:buSzPts val="1400"/>
              <a:buChar char="●"/>
              <a:defRPr>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Clr>
                <a:srgbClr val="000000"/>
              </a:buClr>
              <a:buSzPts val="1400"/>
              <a:buChar char="■"/>
              <a:defRPr>
                <a:solidFill>
                  <a:srgbClr val="000000"/>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33"/>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75" name="Google Shape;175;p33"/>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6" name="Google Shape;176;p33"/>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7" name="Google Shape;177;p3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34"/>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0" name="Google Shape;180;p34"/>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1" name="Google Shape;181;p3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p35"/>
          <p:cNvSpPr txBox="1"/>
          <p:nvPr>
            <p:ph type="title"/>
          </p:nvPr>
        </p:nvSpPr>
        <p:spPr>
          <a:xfrm>
            <a:off x="457207" y="204787"/>
            <a:ext cx="3008400" cy="8715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4" name="Google Shape;184;p35"/>
          <p:cNvSpPr txBox="1"/>
          <p:nvPr>
            <p:ph idx="1" type="body"/>
          </p:nvPr>
        </p:nvSpPr>
        <p:spPr>
          <a:xfrm>
            <a:off x="3575050" y="204791"/>
            <a:ext cx="5111700" cy="4389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5" name="Google Shape;185;p35"/>
          <p:cNvSpPr txBox="1"/>
          <p:nvPr>
            <p:ph idx="2" type="body"/>
          </p:nvPr>
        </p:nvSpPr>
        <p:spPr>
          <a:xfrm>
            <a:off x="457207" y="1076328"/>
            <a:ext cx="3008400" cy="3518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86" name="Google Shape;186;p35"/>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7" name="Google Shape;187;p35"/>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8" name="Google Shape;188;p3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p36"/>
          <p:cNvSpPr txBox="1"/>
          <p:nvPr>
            <p:ph type="title"/>
          </p:nvPr>
        </p:nvSpPr>
        <p:spPr>
          <a:xfrm>
            <a:off x="1792288" y="3600451"/>
            <a:ext cx="5486400" cy="4251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91" name="Google Shape;191;p36"/>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92" name="Google Shape;192;p36"/>
          <p:cNvSpPr txBox="1"/>
          <p:nvPr>
            <p:ph idx="1" type="body"/>
          </p:nvPr>
        </p:nvSpPr>
        <p:spPr>
          <a:xfrm>
            <a:off x="1792288" y="4025506"/>
            <a:ext cx="5486400" cy="603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93" name="Google Shape;193;p36"/>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4" name="Google Shape;194;p36"/>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5" name="Google Shape;195;p3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37"/>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98" name="Google Shape;198;p37"/>
          <p:cNvSpPr txBox="1"/>
          <p:nvPr>
            <p:ph idx="1" type="body"/>
          </p:nvPr>
        </p:nvSpPr>
        <p:spPr>
          <a:xfrm rot="5400000">
            <a:off x="2874750" y="-1217399"/>
            <a:ext cx="3394500"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9" name="Google Shape;199;p37"/>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0" name="Google Shape;200;p37"/>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1" name="Google Shape;201;p37"/>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p38"/>
          <p:cNvSpPr txBox="1"/>
          <p:nvPr>
            <p:ph type="title"/>
          </p:nvPr>
        </p:nvSpPr>
        <p:spPr>
          <a:xfrm rot="5400000">
            <a:off x="5463750" y="1371630"/>
            <a:ext cx="4388700"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04" name="Google Shape;204;p38"/>
          <p:cNvSpPr txBox="1"/>
          <p:nvPr>
            <p:ph idx="1" type="body"/>
          </p:nvPr>
        </p:nvSpPr>
        <p:spPr>
          <a:xfrm rot="5400000">
            <a:off x="1272750" y="-609570"/>
            <a:ext cx="4388700"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5" name="Google Shape;205;p38"/>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6" name="Google Shape;206;p38"/>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7" name="Google Shape;207;p38"/>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9" name="Shape 2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4.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1pPr>
            <a:lvl2pPr indent="0" lvl="1"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2pPr>
            <a:lvl3pPr indent="0" lvl="2"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3pPr>
            <a:lvl4pPr indent="0" lvl="3"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4pPr>
            <a:lvl5pPr indent="0" lvl="4"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5pPr>
            <a:lvl6pPr indent="0" lvl="5"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6pPr>
            <a:lvl7pPr indent="0" lvl="6"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7pPr>
            <a:lvl8pPr indent="0" lvl="7"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8pPr>
            <a:lvl9pPr indent="0" lvl="8" marL="0" marR="0" rtl="0" algn="r">
              <a:lnSpc>
                <a:spcPct val="100000"/>
              </a:lnSpc>
              <a:spcBef>
                <a:spcPts val="0"/>
              </a:spcBef>
              <a:spcAft>
                <a:spcPts val="0"/>
              </a:spcAft>
              <a:buClr>
                <a:srgbClr val="1F497D"/>
              </a:buClr>
              <a:buFont typeface="Arial"/>
              <a:buNone/>
              <a:defRPr b="0" i="0" sz="1300" u="none" cap="none" strike="noStrike">
                <a:solidFill>
                  <a:srgbClr val="1F497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457200" y="205979"/>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1" name="Google Shape;131;p26"/>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Google Shape;132;p26"/>
          <p:cNvSpPr txBox="1"/>
          <p:nvPr>
            <p:ph idx="10" type="dt"/>
          </p:nvPr>
        </p:nvSpPr>
        <p:spPr>
          <a:xfrm>
            <a:off x="457200" y="4767264"/>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3" name="Google Shape;133;p26"/>
          <p:cNvSpPr txBox="1"/>
          <p:nvPr>
            <p:ph idx="11" type="ftr"/>
          </p:nvPr>
        </p:nvSpPr>
        <p:spPr>
          <a:xfrm>
            <a:off x="3124200" y="4767264"/>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4" name="Google Shape;134;p2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8.xml"/><Relationship Id="rId3" Type="http://schemas.openxmlformats.org/officeDocument/2006/relationships/image" Target="../media/image3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1.xml"/><Relationship Id="rId3" Type="http://schemas.openxmlformats.org/officeDocument/2006/relationships/image" Target="../media/image2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3.xml"/><Relationship Id="rId3" Type="http://schemas.openxmlformats.org/officeDocument/2006/relationships/image" Target="../media/image1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5.xml"/><Relationship Id="rId3" Type="http://schemas.openxmlformats.org/officeDocument/2006/relationships/image" Target="../media/image2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6.xml"/><Relationship Id="rId3" Type="http://schemas.openxmlformats.org/officeDocument/2006/relationships/image" Target="../media/image2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7.xml"/><Relationship Id="rId3" Type="http://schemas.openxmlformats.org/officeDocument/2006/relationships/image" Target="../media/image28.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8.xml"/><Relationship Id="rId3" Type="http://schemas.openxmlformats.org/officeDocument/2006/relationships/image" Target="../media/image28.png"/><Relationship Id="rId4" Type="http://schemas.openxmlformats.org/officeDocument/2006/relationships/image" Target="../media/image2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9.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7.xml"/><Relationship Id="rId3" Type="http://schemas.openxmlformats.org/officeDocument/2006/relationships/image" Target="../media/image1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8.xml"/><Relationship Id="rId3" Type="http://schemas.openxmlformats.org/officeDocument/2006/relationships/image" Target="../media/image25.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0.xml"/><Relationship Id="rId3" Type="http://schemas.openxmlformats.org/officeDocument/2006/relationships/image" Target="../media/image2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3.xml"/><Relationship Id="rId3" Type="http://schemas.openxmlformats.org/officeDocument/2006/relationships/image" Target="../media/image3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0.xml"/><Relationship Id="rId3" Type="http://schemas.openxmlformats.org/officeDocument/2006/relationships/image" Target="../media/image2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1.xml"/><Relationship Id="rId3"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5.xml"/><Relationship Id="rId3" Type="http://schemas.openxmlformats.org/officeDocument/2006/relationships/image" Target="../media/image1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type="ctrTitle"/>
          </p:nvPr>
        </p:nvSpPr>
        <p:spPr>
          <a:xfrm>
            <a:off x="311708" y="1696013"/>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CS162 Midterm 3 Review</a:t>
            </a:r>
            <a:endParaRPr/>
          </a:p>
        </p:txBody>
      </p:sp>
      <p:sp>
        <p:nvSpPr>
          <p:cNvPr id="215" name="Google Shape;215;p41"/>
          <p:cNvSpPr txBox="1"/>
          <p:nvPr>
            <p:ph idx="1" type="subTitle"/>
          </p:nvPr>
        </p:nvSpPr>
        <p:spPr>
          <a:xfrm>
            <a:off x="311700" y="37855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Fall 2024</a:t>
            </a:r>
            <a:endParaRPr/>
          </a:p>
        </p:txBody>
      </p:sp>
      <p:pic>
        <p:nvPicPr>
          <p:cNvPr id="216" name="Google Shape;216;p41"/>
          <p:cNvPicPr preferRelativeResize="0"/>
          <p:nvPr/>
        </p:nvPicPr>
        <p:blipFill>
          <a:blip r:embed="rId3">
            <a:alphaModFix/>
          </a:blip>
          <a:stretch>
            <a:fillRect/>
          </a:stretch>
        </p:blipFill>
        <p:spPr>
          <a:xfrm>
            <a:off x="3475363" y="565338"/>
            <a:ext cx="2193275" cy="2193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Device Drivers</a:t>
            </a:r>
            <a:endParaRPr>
              <a:latin typeface="Arial"/>
              <a:ea typeface="Arial"/>
              <a:cs typeface="Arial"/>
              <a:sym typeface="Arial"/>
            </a:endParaRPr>
          </a:p>
        </p:txBody>
      </p:sp>
      <p:sp>
        <p:nvSpPr>
          <p:cNvPr id="273" name="Google Shape;273;p50"/>
          <p:cNvSpPr txBox="1"/>
          <p:nvPr/>
        </p:nvSpPr>
        <p:spPr>
          <a:xfrm>
            <a:off x="457200" y="1330525"/>
            <a:ext cx="40965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Direct Memory Access</a:t>
            </a:r>
            <a:r>
              <a:rPr lang="en" sz="1800"/>
              <a:t>:</a:t>
            </a:r>
            <a:endParaRPr sz="1800"/>
          </a:p>
          <a:p>
            <a:pPr indent="-342900" lvl="0" marL="457200" marR="0" rtl="0" algn="l">
              <a:lnSpc>
                <a:spcPct val="100000"/>
              </a:lnSpc>
              <a:spcBef>
                <a:spcPts val="600"/>
              </a:spcBef>
              <a:spcAft>
                <a:spcPts val="0"/>
              </a:spcAft>
              <a:buSzPts val="1800"/>
              <a:buAutoNum type="arabicPeriod"/>
            </a:pPr>
            <a:r>
              <a:rPr lang="en" sz="1800"/>
              <a:t>CPU gives DMA request to device controller.</a:t>
            </a:r>
            <a:endParaRPr sz="1800"/>
          </a:p>
          <a:p>
            <a:pPr indent="-342900" lvl="0" marL="457200" marR="0" rtl="0" algn="l">
              <a:lnSpc>
                <a:spcPct val="100000"/>
              </a:lnSpc>
              <a:spcBef>
                <a:spcPts val="0"/>
              </a:spcBef>
              <a:spcAft>
                <a:spcPts val="0"/>
              </a:spcAft>
              <a:buSzPts val="1800"/>
              <a:buAutoNum type="arabicPeriod"/>
            </a:pPr>
            <a:r>
              <a:rPr lang="en" sz="1800"/>
              <a:t>Device controller communicates with DMA controller and they work together to transfer data between device and memory.</a:t>
            </a:r>
            <a:endParaRPr sz="1800"/>
          </a:p>
          <a:p>
            <a:pPr indent="-342900" lvl="0" marL="457200" marR="0" rtl="0" algn="l">
              <a:lnSpc>
                <a:spcPct val="100000"/>
              </a:lnSpc>
              <a:spcBef>
                <a:spcPts val="0"/>
              </a:spcBef>
              <a:spcAft>
                <a:spcPts val="0"/>
              </a:spcAft>
              <a:buSzPts val="1800"/>
              <a:buAutoNum type="arabicPeriod"/>
            </a:pPr>
            <a:r>
              <a:rPr lang="en" sz="1800"/>
              <a:t>When finished, DMA controller interrupts CPU.</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pic>
        <p:nvPicPr>
          <p:cNvPr id="274" name="Google Shape;274;p50"/>
          <p:cNvPicPr preferRelativeResize="0"/>
          <p:nvPr/>
        </p:nvPicPr>
        <p:blipFill>
          <a:blip r:embed="rId3">
            <a:alphaModFix/>
          </a:blip>
          <a:stretch>
            <a:fillRect/>
          </a:stretch>
        </p:blipFill>
        <p:spPr>
          <a:xfrm>
            <a:off x="4602875" y="1330528"/>
            <a:ext cx="4285499" cy="2891752"/>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40"/>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Walkthrough</a:t>
            </a:r>
            <a:endParaRPr/>
          </a:p>
        </p:txBody>
      </p:sp>
      <p:sp>
        <p:nvSpPr>
          <p:cNvPr id="1171" name="Google Shape;1171;p140"/>
          <p:cNvSpPr txBox="1"/>
          <p:nvPr/>
        </p:nvSpPr>
        <p:spPr>
          <a:xfrm>
            <a:off x="2087150" y="2284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A</a:t>
            </a:r>
            <a:endParaRPr sz="1800">
              <a:solidFill>
                <a:srgbClr val="000000"/>
              </a:solidFill>
              <a:latin typeface="Helvetica Neue"/>
              <a:ea typeface="Helvetica Neue"/>
              <a:cs typeface="Helvetica Neue"/>
              <a:sym typeface="Helvetica Neue"/>
            </a:endParaRPr>
          </a:p>
        </p:txBody>
      </p:sp>
      <p:sp>
        <p:nvSpPr>
          <p:cNvPr id="1172" name="Google Shape;1172;p140"/>
          <p:cNvSpPr/>
          <p:nvPr/>
        </p:nvSpPr>
        <p:spPr>
          <a:xfrm>
            <a:off x="2393025" y="2645713"/>
            <a:ext cx="675900" cy="675900"/>
          </a:xfrm>
          <a:prstGeom prst="ellipse">
            <a:avLst/>
          </a:prstGeom>
          <a:solidFill>
            <a:srgbClr val="A4C2F4"/>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3" name="Google Shape;1173;p140"/>
          <p:cNvSpPr txBox="1"/>
          <p:nvPr/>
        </p:nvSpPr>
        <p:spPr>
          <a:xfrm>
            <a:off x="310775" y="1600550"/>
            <a:ext cx="1662600" cy="1546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Txn 1</a:t>
            </a:r>
            <a:endParaRPr sz="1800">
              <a:solidFill>
                <a:schemeClr val="dk2"/>
              </a:solidFill>
            </a:endParaRPr>
          </a:p>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INSERT INTO…</a:t>
            </a:r>
            <a:endParaRPr sz="1800">
              <a:solidFill>
                <a:schemeClr val="dk2"/>
              </a:solidFill>
            </a:endParaRPr>
          </a:p>
        </p:txBody>
      </p:sp>
      <p:sp>
        <p:nvSpPr>
          <p:cNvPr id="1174" name="Google Shape;1174;p140"/>
          <p:cNvSpPr txBox="1"/>
          <p:nvPr/>
        </p:nvSpPr>
        <p:spPr>
          <a:xfrm>
            <a:off x="6883500" y="63003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B</a:t>
            </a:r>
            <a:endParaRPr sz="1800">
              <a:solidFill>
                <a:srgbClr val="000000"/>
              </a:solidFill>
              <a:latin typeface="Helvetica Neue"/>
              <a:ea typeface="Helvetica Neue"/>
              <a:cs typeface="Helvetica Neue"/>
              <a:sym typeface="Helvetica Neue"/>
            </a:endParaRPr>
          </a:p>
        </p:txBody>
      </p:sp>
      <p:sp>
        <p:nvSpPr>
          <p:cNvPr id="1175" name="Google Shape;1175;p140"/>
          <p:cNvSpPr/>
          <p:nvPr/>
        </p:nvSpPr>
        <p:spPr>
          <a:xfrm>
            <a:off x="7261200" y="1015876"/>
            <a:ext cx="675900" cy="675900"/>
          </a:xfrm>
          <a:prstGeom prst="ellipse">
            <a:avLst/>
          </a:prstGeom>
          <a:solidFill>
            <a:srgbClr val="D9EAD3"/>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6" name="Google Shape;1176;p140"/>
          <p:cNvSpPr txBox="1"/>
          <p:nvPr/>
        </p:nvSpPr>
        <p:spPr>
          <a:xfrm>
            <a:off x="6883500" y="327648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sp>
        <p:nvSpPr>
          <p:cNvPr id="1177" name="Google Shape;1177;p140"/>
          <p:cNvSpPr/>
          <p:nvPr/>
        </p:nvSpPr>
        <p:spPr>
          <a:xfrm>
            <a:off x="7261200" y="3719301"/>
            <a:ext cx="675900" cy="675900"/>
          </a:xfrm>
          <a:prstGeom prst="ellipse">
            <a:avLst/>
          </a:prstGeom>
          <a:solidFill>
            <a:srgbClr val="FFF2CC"/>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8" name="Google Shape;1178;p140"/>
          <p:cNvSpPr txBox="1"/>
          <p:nvPr/>
        </p:nvSpPr>
        <p:spPr>
          <a:xfrm>
            <a:off x="6883500" y="1953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C</a:t>
            </a:r>
            <a:endParaRPr sz="1800">
              <a:solidFill>
                <a:srgbClr val="000000"/>
              </a:solidFill>
              <a:latin typeface="Helvetica Neue"/>
              <a:ea typeface="Helvetica Neue"/>
              <a:cs typeface="Helvetica Neue"/>
              <a:sym typeface="Helvetica Neue"/>
            </a:endParaRPr>
          </a:p>
        </p:txBody>
      </p:sp>
      <p:sp>
        <p:nvSpPr>
          <p:cNvPr id="1179" name="Google Shape;1179;p140"/>
          <p:cNvSpPr/>
          <p:nvPr/>
        </p:nvSpPr>
        <p:spPr>
          <a:xfrm>
            <a:off x="7261200" y="2340113"/>
            <a:ext cx="675900" cy="675900"/>
          </a:xfrm>
          <a:prstGeom prst="ellipse">
            <a:avLst/>
          </a:prstGeom>
          <a:solidFill>
            <a:srgbClr val="FCE5CD"/>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9FC5E8"/>
              </a:highlight>
            </a:endParaRPr>
          </a:p>
        </p:txBody>
      </p:sp>
      <p:cxnSp>
        <p:nvCxnSpPr>
          <p:cNvPr id="1180" name="Google Shape;1180;p140"/>
          <p:cNvCxnSpPr/>
          <p:nvPr/>
        </p:nvCxnSpPr>
        <p:spPr>
          <a:xfrm flipH="1" rot="10800000">
            <a:off x="3364250" y="1484125"/>
            <a:ext cx="3185700" cy="1041000"/>
          </a:xfrm>
          <a:prstGeom prst="straightConnector1">
            <a:avLst/>
          </a:prstGeom>
          <a:noFill/>
          <a:ln cap="flat" cmpd="sng" w="9525">
            <a:solidFill>
              <a:schemeClr val="dk2"/>
            </a:solidFill>
            <a:prstDash val="solid"/>
            <a:round/>
            <a:headEnd len="med" w="med" type="none"/>
            <a:tailEnd len="med" w="med" type="triangle"/>
          </a:ln>
        </p:spPr>
      </p:cxnSp>
      <p:cxnSp>
        <p:nvCxnSpPr>
          <p:cNvPr id="1181" name="Google Shape;1181;p140"/>
          <p:cNvCxnSpPr/>
          <p:nvPr/>
        </p:nvCxnSpPr>
        <p:spPr>
          <a:xfrm flipH="1" rot="10800000">
            <a:off x="3504100" y="2890275"/>
            <a:ext cx="3006900" cy="163200"/>
          </a:xfrm>
          <a:prstGeom prst="straightConnector1">
            <a:avLst/>
          </a:prstGeom>
          <a:noFill/>
          <a:ln cap="flat" cmpd="sng" w="9525">
            <a:solidFill>
              <a:schemeClr val="dk2"/>
            </a:solidFill>
            <a:prstDash val="solid"/>
            <a:round/>
            <a:headEnd len="med" w="med" type="none"/>
            <a:tailEnd len="med" w="med" type="triangle"/>
          </a:ln>
        </p:spPr>
      </p:cxnSp>
      <p:cxnSp>
        <p:nvCxnSpPr>
          <p:cNvPr id="1182" name="Google Shape;1182;p140"/>
          <p:cNvCxnSpPr/>
          <p:nvPr/>
        </p:nvCxnSpPr>
        <p:spPr>
          <a:xfrm>
            <a:off x="3628425" y="3496325"/>
            <a:ext cx="2937000" cy="543900"/>
          </a:xfrm>
          <a:prstGeom prst="straightConnector1">
            <a:avLst/>
          </a:prstGeom>
          <a:noFill/>
          <a:ln cap="flat" cmpd="sng" w="9525">
            <a:solidFill>
              <a:schemeClr val="dk2"/>
            </a:solidFill>
            <a:prstDash val="solid"/>
            <a:round/>
            <a:headEnd len="med" w="med" type="none"/>
            <a:tailEnd len="med" w="med" type="triangle"/>
          </a:ln>
        </p:spPr>
      </p:cxnSp>
      <p:sp>
        <p:nvSpPr>
          <p:cNvPr id="1183" name="Google Shape;1183;p140"/>
          <p:cNvSpPr txBox="1"/>
          <p:nvPr/>
        </p:nvSpPr>
        <p:spPr>
          <a:xfrm>
            <a:off x="3815575" y="136745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GLOBAL-COMMIT</a:t>
            </a:r>
            <a:r>
              <a:rPr lang="en" sz="1800">
                <a:solidFill>
                  <a:srgbClr val="188038"/>
                </a:solidFill>
                <a:latin typeface="Roboto Mono"/>
                <a:ea typeface="Roboto Mono"/>
                <a:cs typeface="Roboto Mono"/>
                <a:sym typeface="Roboto Mono"/>
              </a:rPr>
              <a:t> </a:t>
            </a:r>
            <a:r>
              <a:rPr lang="en" sz="1800">
                <a:solidFill>
                  <a:schemeClr val="dk2"/>
                </a:solidFill>
              </a:rPr>
              <a:t>- Txn1</a:t>
            </a:r>
            <a:endParaRPr sz="1800">
              <a:solidFill>
                <a:schemeClr val="dk2"/>
              </a:solidFill>
            </a:endParaRPr>
          </a:p>
        </p:txBody>
      </p:sp>
      <p:sp>
        <p:nvSpPr>
          <p:cNvPr id="1184" name="Google Shape;1184;p140"/>
          <p:cNvSpPr txBox="1"/>
          <p:nvPr/>
        </p:nvSpPr>
        <p:spPr>
          <a:xfrm>
            <a:off x="3936900" y="2431888"/>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GLOBAL-COMMIT</a:t>
            </a:r>
            <a:r>
              <a:rPr lang="en" sz="1800">
                <a:solidFill>
                  <a:srgbClr val="188038"/>
                </a:solidFill>
                <a:latin typeface="Roboto Mono"/>
                <a:ea typeface="Roboto Mono"/>
                <a:cs typeface="Roboto Mono"/>
                <a:sym typeface="Roboto Mono"/>
              </a:rPr>
              <a:t> </a:t>
            </a:r>
            <a:r>
              <a:rPr lang="en" sz="1800">
                <a:solidFill>
                  <a:schemeClr val="dk2"/>
                </a:solidFill>
              </a:rPr>
              <a:t>- Txn1</a:t>
            </a:r>
            <a:endParaRPr sz="1800">
              <a:solidFill>
                <a:schemeClr val="dk2"/>
              </a:solidFill>
            </a:endParaRPr>
          </a:p>
          <a:p>
            <a:pPr indent="0" lvl="0" marL="0" rtl="0" algn="l">
              <a:spcBef>
                <a:spcPts val="0"/>
              </a:spcBef>
              <a:spcAft>
                <a:spcPts val="0"/>
              </a:spcAft>
              <a:buNone/>
            </a:pPr>
            <a:r>
              <a:t/>
            </a:r>
            <a:endParaRPr sz="1800">
              <a:solidFill>
                <a:srgbClr val="188038"/>
              </a:solidFill>
              <a:latin typeface="Roboto Mono"/>
              <a:ea typeface="Roboto Mono"/>
              <a:cs typeface="Roboto Mono"/>
              <a:sym typeface="Roboto Mono"/>
            </a:endParaRPr>
          </a:p>
        </p:txBody>
      </p:sp>
      <p:sp>
        <p:nvSpPr>
          <p:cNvPr id="1185" name="Google Shape;1185;p140"/>
          <p:cNvSpPr txBox="1"/>
          <p:nvPr/>
        </p:nvSpPr>
        <p:spPr>
          <a:xfrm>
            <a:off x="4159225" y="324230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GLOBAL-COMMIT</a:t>
            </a:r>
            <a:r>
              <a:rPr lang="en" sz="1800">
                <a:solidFill>
                  <a:srgbClr val="188038"/>
                </a:solidFill>
                <a:latin typeface="Roboto Mono"/>
                <a:ea typeface="Roboto Mono"/>
                <a:cs typeface="Roboto Mono"/>
                <a:sym typeface="Roboto Mono"/>
              </a:rPr>
              <a:t> </a:t>
            </a:r>
            <a:r>
              <a:rPr lang="en" sz="1800">
                <a:solidFill>
                  <a:schemeClr val="dk2"/>
                </a:solidFill>
              </a:rPr>
              <a:t>- Txn1</a:t>
            </a:r>
            <a:endParaRPr sz="1800">
              <a:solidFill>
                <a:schemeClr val="dk2"/>
              </a:solidFill>
            </a:endParaRPr>
          </a:p>
          <a:p>
            <a:pPr indent="0" lvl="0" marL="0" rtl="0" algn="l">
              <a:spcBef>
                <a:spcPts val="0"/>
              </a:spcBef>
              <a:spcAft>
                <a:spcPts val="0"/>
              </a:spcAft>
              <a:buNone/>
            </a:pPr>
            <a:r>
              <a:t/>
            </a:r>
            <a:endParaRPr sz="1800">
              <a:solidFill>
                <a:srgbClr val="188038"/>
              </a:solidFill>
              <a:latin typeface="Roboto Mono"/>
              <a:ea typeface="Roboto Mono"/>
              <a:cs typeface="Roboto Mono"/>
              <a:sym typeface="Roboto Mono"/>
            </a:endParaRPr>
          </a:p>
        </p:txBody>
      </p:sp>
      <p:sp>
        <p:nvSpPr>
          <p:cNvPr id="1186" name="Google Shape;1186;p140"/>
          <p:cNvSpPr txBox="1"/>
          <p:nvPr/>
        </p:nvSpPr>
        <p:spPr>
          <a:xfrm>
            <a:off x="714800" y="2742675"/>
            <a:ext cx="11499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COMMIT</a:t>
            </a:r>
            <a:endParaRPr b="1" sz="1800">
              <a:solidFill>
                <a:srgbClr val="FF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141"/>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Walkthrough</a:t>
            </a:r>
            <a:endParaRPr/>
          </a:p>
        </p:txBody>
      </p:sp>
      <p:sp>
        <p:nvSpPr>
          <p:cNvPr id="1192" name="Google Shape;1192;p141"/>
          <p:cNvSpPr txBox="1"/>
          <p:nvPr/>
        </p:nvSpPr>
        <p:spPr>
          <a:xfrm>
            <a:off x="2087150" y="2284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A</a:t>
            </a:r>
            <a:endParaRPr sz="1800">
              <a:solidFill>
                <a:srgbClr val="000000"/>
              </a:solidFill>
              <a:latin typeface="Helvetica Neue"/>
              <a:ea typeface="Helvetica Neue"/>
              <a:cs typeface="Helvetica Neue"/>
              <a:sym typeface="Helvetica Neue"/>
            </a:endParaRPr>
          </a:p>
        </p:txBody>
      </p:sp>
      <p:sp>
        <p:nvSpPr>
          <p:cNvPr id="1193" name="Google Shape;1193;p141"/>
          <p:cNvSpPr/>
          <p:nvPr/>
        </p:nvSpPr>
        <p:spPr>
          <a:xfrm>
            <a:off x="2393025" y="2645713"/>
            <a:ext cx="675900" cy="675900"/>
          </a:xfrm>
          <a:prstGeom prst="ellipse">
            <a:avLst/>
          </a:prstGeom>
          <a:solidFill>
            <a:srgbClr val="A4C2F4"/>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4" name="Google Shape;1194;p141"/>
          <p:cNvSpPr txBox="1"/>
          <p:nvPr/>
        </p:nvSpPr>
        <p:spPr>
          <a:xfrm>
            <a:off x="310775" y="1600550"/>
            <a:ext cx="1662600" cy="1546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Txn 1</a:t>
            </a:r>
            <a:endParaRPr sz="1800">
              <a:solidFill>
                <a:schemeClr val="dk2"/>
              </a:solidFill>
            </a:endParaRPr>
          </a:p>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INSERT INTO…</a:t>
            </a:r>
            <a:endParaRPr sz="1800">
              <a:solidFill>
                <a:schemeClr val="dk2"/>
              </a:solidFill>
            </a:endParaRPr>
          </a:p>
        </p:txBody>
      </p:sp>
      <p:sp>
        <p:nvSpPr>
          <p:cNvPr id="1195" name="Google Shape;1195;p141"/>
          <p:cNvSpPr txBox="1"/>
          <p:nvPr/>
        </p:nvSpPr>
        <p:spPr>
          <a:xfrm>
            <a:off x="6883500" y="63003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B</a:t>
            </a:r>
            <a:endParaRPr sz="1800">
              <a:solidFill>
                <a:srgbClr val="000000"/>
              </a:solidFill>
              <a:latin typeface="Helvetica Neue"/>
              <a:ea typeface="Helvetica Neue"/>
              <a:cs typeface="Helvetica Neue"/>
              <a:sym typeface="Helvetica Neue"/>
            </a:endParaRPr>
          </a:p>
        </p:txBody>
      </p:sp>
      <p:sp>
        <p:nvSpPr>
          <p:cNvPr id="1196" name="Google Shape;1196;p141"/>
          <p:cNvSpPr/>
          <p:nvPr/>
        </p:nvSpPr>
        <p:spPr>
          <a:xfrm>
            <a:off x="7261200" y="1015876"/>
            <a:ext cx="675900" cy="675900"/>
          </a:xfrm>
          <a:prstGeom prst="ellipse">
            <a:avLst/>
          </a:prstGeom>
          <a:solidFill>
            <a:srgbClr val="D9EAD3"/>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7" name="Google Shape;1197;p141"/>
          <p:cNvSpPr txBox="1"/>
          <p:nvPr/>
        </p:nvSpPr>
        <p:spPr>
          <a:xfrm>
            <a:off x="6883500" y="327648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sp>
        <p:nvSpPr>
          <p:cNvPr id="1198" name="Google Shape;1198;p141"/>
          <p:cNvSpPr/>
          <p:nvPr/>
        </p:nvSpPr>
        <p:spPr>
          <a:xfrm>
            <a:off x="7261200" y="3719301"/>
            <a:ext cx="675900" cy="675900"/>
          </a:xfrm>
          <a:prstGeom prst="ellipse">
            <a:avLst/>
          </a:prstGeom>
          <a:solidFill>
            <a:srgbClr val="FFF2CC"/>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9" name="Google Shape;1199;p141"/>
          <p:cNvSpPr txBox="1"/>
          <p:nvPr/>
        </p:nvSpPr>
        <p:spPr>
          <a:xfrm>
            <a:off x="6883500" y="1953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C</a:t>
            </a:r>
            <a:endParaRPr sz="1800">
              <a:solidFill>
                <a:srgbClr val="000000"/>
              </a:solidFill>
              <a:latin typeface="Helvetica Neue"/>
              <a:ea typeface="Helvetica Neue"/>
              <a:cs typeface="Helvetica Neue"/>
              <a:sym typeface="Helvetica Neue"/>
            </a:endParaRPr>
          </a:p>
        </p:txBody>
      </p:sp>
      <p:sp>
        <p:nvSpPr>
          <p:cNvPr id="1200" name="Google Shape;1200;p141"/>
          <p:cNvSpPr/>
          <p:nvPr/>
        </p:nvSpPr>
        <p:spPr>
          <a:xfrm>
            <a:off x="7261200" y="2340113"/>
            <a:ext cx="675900" cy="675900"/>
          </a:xfrm>
          <a:prstGeom prst="ellipse">
            <a:avLst/>
          </a:prstGeom>
          <a:solidFill>
            <a:srgbClr val="FCE5CD"/>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9FC5E8"/>
              </a:highlight>
            </a:endParaRPr>
          </a:p>
        </p:txBody>
      </p:sp>
      <p:cxnSp>
        <p:nvCxnSpPr>
          <p:cNvPr id="1201" name="Google Shape;1201;p141"/>
          <p:cNvCxnSpPr/>
          <p:nvPr/>
        </p:nvCxnSpPr>
        <p:spPr>
          <a:xfrm flipH="1" rot="10800000">
            <a:off x="3364250" y="1484125"/>
            <a:ext cx="3185700" cy="1041000"/>
          </a:xfrm>
          <a:prstGeom prst="straightConnector1">
            <a:avLst/>
          </a:prstGeom>
          <a:noFill/>
          <a:ln cap="flat" cmpd="sng" w="9525">
            <a:solidFill>
              <a:schemeClr val="dk2"/>
            </a:solidFill>
            <a:prstDash val="solid"/>
            <a:round/>
            <a:headEnd len="med" w="med" type="none"/>
            <a:tailEnd len="med" w="med" type="triangle"/>
          </a:ln>
        </p:spPr>
      </p:cxnSp>
      <p:cxnSp>
        <p:nvCxnSpPr>
          <p:cNvPr id="1202" name="Google Shape;1202;p141"/>
          <p:cNvCxnSpPr/>
          <p:nvPr/>
        </p:nvCxnSpPr>
        <p:spPr>
          <a:xfrm flipH="1" rot="10800000">
            <a:off x="3504100" y="2890275"/>
            <a:ext cx="3006900" cy="163200"/>
          </a:xfrm>
          <a:prstGeom prst="straightConnector1">
            <a:avLst/>
          </a:prstGeom>
          <a:noFill/>
          <a:ln cap="flat" cmpd="sng" w="9525">
            <a:solidFill>
              <a:schemeClr val="dk2"/>
            </a:solidFill>
            <a:prstDash val="solid"/>
            <a:round/>
            <a:headEnd len="med" w="med" type="none"/>
            <a:tailEnd len="med" w="med" type="triangle"/>
          </a:ln>
        </p:spPr>
      </p:cxnSp>
      <p:cxnSp>
        <p:nvCxnSpPr>
          <p:cNvPr id="1203" name="Google Shape;1203;p141"/>
          <p:cNvCxnSpPr/>
          <p:nvPr/>
        </p:nvCxnSpPr>
        <p:spPr>
          <a:xfrm>
            <a:off x="3628425" y="3496325"/>
            <a:ext cx="2937000" cy="543900"/>
          </a:xfrm>
          <a:prstGeom prst="straightConnector1">
            <a:avLst/>
          </a:prstGeom>
          <a:noFill/>
          <a:ln cap="flat" cmpd="sng" w="9525">
            <a:solidFill>
              <a:schemeClr val="dk2"/>
            </a:solidFill>
            <a:prstDash val="solid"/>
            <a:round/>
            <a:headEnd len="med" w="med" type="none"/>
            <a:tailEnd len="med" w="med" type="triangle"/>
          </a:ln>
        </p:spPr>
      </p:cxnSp>
      <p:sp>
        <p:nvSpPr>
          <p:cNvPr id="1204" name="Google Shape;1204;p141"/>
          <p:cNvSpPr txBox="1"/>
          <p:nvPr/>
        </p:nvSpPr>
        <p:spPr>
          <a:xfrm>
            <a:off x="3815575" y="136745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GLOBAL-COMMIT</a:t>
            </a:r>
            <a:r>
              <a:rPr lang="en" sz="1800">
                <a:solidFill>
                  <a:srgbClr val="188038"/>
                </a:solidFill>
                <a:latin typeface="Roboto Mono"/>
                <a:ea typeface="Roboto Mono"/>
                <a:cs typeface="Roboto Mono"/>
                <a:sym typeface="Roboto Mono"/>
              </a:rPr>
              <a:t> </a:t>
            </a:r>
            <a:r>
              <a:rPr lang="en" sz="1800">
                <a:solidFill>
                  <a:schemeClr val="dk2"/>
                </a:solidFill>
              </a:rPr>
              <a:t>- Txn1</a:t>
            </a:r>
            <a:endParaRPr sz="1800">
              <a:solidFill>
                <a:schemeClr val="dk2"/>
              </a:solidFill>
            </a:endParaRPr>
          </a:p>
        </p:txBody>
      </p:sp>
      <p:sp>
        <p:nvSpPr>
          <p:cNvPr id="1205" name="Google Shape;1205;p141"/>
          <p:cNvSpPr txBox="1"/>
          <p:nvPr/>
        </p:nvSpPr>
        <p:spPr>
          <a:xfrm>
            <a:off x="3936900" y="2431888"/>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GLOBAL-COMMIT</a:t>
            </a:r>
            <a:r>
              <a:rPr lang="en" sz="1800">
                <a:solidFill>
                  <a:srgbClr val="188038"/>
                </a:solidFill>
                <a:latin typeface="Roboto Mono"/>
                <a:ea typeface="Roboto Mono"/>
                <a:cs typeface="Roboto Mono"/>
                <a:sym typeface="Roboto Mono"/>
              </a:rPr>
              <a:t> </a:t>
            </a:r>
            <a:r>
              <a:rPr lang="en" sz="1800">
                <a:solidFill>
                  <a:schemeClr val="dk2"/>
                </a:solidFill>
              </a:rPr>
              <a:t>- Txn1</a:t>
            </a:r>
            <a:endParaRPr sz="1800">
              <a:solidFill>
                <a:schemeClr val="dk2"/>
              </a:solidFill>
            </a:endParaRPr>
          </a:p>
          <a:p>
            <a:pPr indent="0" lvl="0" marL="0" rtl="0" algn="l">
              <a:spcBef>
                <a:spcPts val="0"/>
              </a:spcBef>
              <a:spcAft>
                <a:spcPts val="0"/>
              </a:spcAft>
              <a:buNone/>
            </a:pPr>
            <a:r>
              <a:t/>
            </a:r>
            <a:endParaRPr sz="1800">
              <a:solidFill>
                <a:srgbClr val="188038"/>
              </a:solidFill>
              <a:latin typeface="Roboto Mono"/>
              <a:ea typeface="Roboto Mono"/>
              <a:cs typeface="Roboto Mono"/>
              <a:sym typeface="Roboto Mono"/>
            </a:endParaRPr>
          </a:p>
        </p:txBody>
      </p:sp>
      <p:sp>
        <p:nvSpPr>
          <p:cNvPr id="1206" name="Google Shape;1206;p141"/>
          <p:cNvSpPr txBox="1"/>
          <p:nvPr/>
        </p:nvSpPr>
        <p:spPr>
          <a:xfrm>
            <a:off x="4159225" y="324230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GLOBAL-COMMIT</a:t>
            </a:r>
            <a:r>
              <a:rPr lang="en" sz="1800">
                <a:solidFill>
                  <a:srgbClr val="188038"/>
                </a:solidFill>
                <a:latin typeface="Roboto Mono"/>
                <a:ea typeface="Roboto Mono"/>
                <a:cs typeface="Roboto Mono"/>
                <a:sym typeface="Roboto Mono"/>
              </a:rPr>
              <a:t> </a:t>
            </a:r>
            <a:r>
              <a:rPr lang="en" sz="1800">
                <a:solidFill>
                  <a:schemeClr val="dk2"/>
                </a:solidFill>
              </a:rPr>
              <a:t>- Txn1</a:t>
            </a:r>
            <a:endParaRPr sz="1800">
              <a:solidFill>
                <a:schemeClr val="dk2"/>
              </a:solidFill>
            </a:endParaRPr>
          </a:p>
          <a:p>
            <a:pPr indent="0" lvl="0" marL="0" rtl="0" algn="l">
              <a:spcBef>
                <a:spcPts val="0"/>
              </a:spcBef>
              <a:spcAft>
                <a:spcPts val="0"/>
              </a:spcAft>
              <a:buNone/>
            </a:pPr>
            <a:r>
              <a:t/>
            </a:r>
            <a:endParaRPr sz="1800">
              <a:solidFill>
                <a:srgbClr val="188038"/>
              </a:solidFill>
              <a:latin typeface="Roboto Mono"/>
              <a:ea typeface="Roboto Mono"/>
              <a:cs typeface="Roboto Mono"/>
              <a:sym typeface="Roboto Mono"/>
            </a:endParaRPr>
          </a:p>
        </p:txBody>
      </p:sp>
      <p:sp>
        <p:nvSpPr>
          <p:cNvPr id="1207" name="Google Shape;1207;p141"/>
          <p:cNvSpPr txBox="1"/>
          <p:nvPr/>
        </p:nvSpPr>
        <p:spPr>
          <a:xfrm>
            <a:off x="714800" y="2742675"/>
            <a:ext cx="11499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COMMIT</a:t>
            </a:r>
            <a:endParaRPr b="1" sz="1800">
              <a:solidFill>
                <a:srgbClr val="FF0000"/>
              </a:solidFill>
            </a:endParaRPr>
          </a:p>
        </p:txBody>
      </p:sp>
      <p:sp>
        <p:nvSpPr>
          <p:cNvPr id="1208" name="Google Shape;1208;p141"/>
          <p:cNvSpPr/>
          <p:nvPr/>
        </p:nvSpPr>
        <p:spPr>
          <a:xfrm>
            <a:off x="5768450" y="1190525"/>
            <a:ext cx="3280200" cy="3863100"/>
          </a:xfrm>
          <a:prstGeom prst="rect">
            <a:avLst/>
          </a:prstGeom>
          <a:solidFill>
            <a:srgbClr val="EEEEEE"/>
          </a:solidFill>
          <a:ln cap="flat" cmpd="sng" w="9525">
            <a:solidFill>
              <a:srgbClr val="595959"/>
            </a:solidFill>
            <a:prstDash val="solid"/>
            <a:round/>
            <a:headEnd len="sm" w="sm" type="none"/>
            <a:tailEnd len="sm" w="sm" type="none"/>
          </a:ln>
          <a:effectLst>
            <a:outerShdw blurRad="157163" rotWithShape="0" algn="bl" dir="1980000" dist="171450">
              <a:srgbClr val="00000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GLOBAL-COMMIT</a:t>
            </a:r>
            <a:endParaRPr sz="1600">
              <a:solidFill>
                <a:srgbClr val="595959"/>
              </a:solidFill>
            </a:endParaRPr>
          </a:p>
          <a:p>
            <a:pPr indent="-330200" lvl="0" marL="457200" rtl="0" algn="l">
              <a:spcBef>
                <a:spcPts val="0"/>
              </a:spcBef>
              <a:spcAft>
                <a:spcPts val="0"/>
              </a:spcAft>
              <a:buClr>
                <a:srgbClr val="595959"/>
              </a:buClr>
              <a:buSzPts val="1600"/>
              <a:buChar char="●"/>
            </a:pPr>
            <a:r>
              <a:rPr lang="en" sz="1600">
                <a:solidFill>
                  <a:srgbClr val="595959"/>
                </a:solidFill>
              </a:rPr>
              <a:t>Coordinator broadcasts result of vote </a:t>
            </a:r>
            <a:r>
              <a:rPr lang="en" sz="1600">
                <a:solidFill>
                  <a:srgbClr val="188038"/>
                </a:solidFill>
                <a:latin typeface="Roboto Mono"/>
                <a:ea typeface="Roboto Mono"/>
                <a:cs typeface="Roboto Mono"/>
                <a:sym typeface="Roboto Mono"/>
              </a:rPr>
              <a:t>COMMIT</a:t>
            </a:r>
            <a:r>
              <a:rPr lang="en" sz="1600">
                <a:solidFill>
                  <a:srgbClr val="595959"/>
                </a:solidFill>
              </a:rPr>
              <a:t>/</a:t>
            </a:r>
            <a:r>
              <a:rPr lang="en" sz="1600">
                <a:solidFill>
                  <a:srgbClr val="188038"/>
                </a:solidFill>
                <a:latin typeface="Roboto Mono"/>
                <a:ea typeface="Roboto Mono"/>
                <a:cs typeface="Roboto Mono"/>
                <a:sym typeface="Roboto Mono"/>
              </a:rPr>
              <a:t>ABORT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Participants log result, and respond with </a:t>
            </a:r>
            <a:r>
              <a:rPr lang="en" sz="1600">
                <a:solidFill>
                  <a:srgbClr val="188038"/>
                </a:solidFill>
                <a:latin typeface="Roboto Mono"/>
                <a:ea typeface="Roboto Mono"/>
                <a:cs typeface="Roboto Mono"/>
                <a:sym typeface="Roboto Mono"/>
              </a:rPr>
              <a:t>ACK</a:t>
            </a:r>
            <a:endParaRPr b="1" sz="1600">
              <a:solidFill>
                <a:schemeClr val="dk2"/>
              </a:solidFill>
            </a:endParaRPr>
          </a:p>
          <a:p>
            <a:pPr indent="-330200" lvl="0" marL="457200" rtl="0" algn="l">
              <a:spcBef>
                <a:spcPts val="0"/>
              </a:spcBef>
              <a:spcAft>
                <a:spcPts val="0"/>
              </a:spcAft>
              <a:buClr>
                <a:schemeClr val="dk2"/>
              </a:buClr>
              <a:buSzPts val="1600"/>
              <a:buChar char="●"/>
            </a:pPr>
            <a:r>
              <a:rPr b="1" lang="en" sz="1600">
                <a:solidFill>
                  <a:schemeClr val="dk2"/>
                </a:solidFill>
              </a:rPr>
              <a:t>What happens if coordinator/participant wakes up and sees </a:t>
            </a:r>
            <a:r>
              <a:rPr b="1" lang="en" sz="1600">
                <a:solidFill>
                  <a:srgbClr val="188038"/>
                </a:solidFill>
                <a:latin typeface="Roboto Mono"/>
                <a:ea typeface="Roboto Mono"/>
                <a:cs typeface="Roboto Mono"/>
                <a:sym typeface="Roboto Mono"/>
              </a:rPr>
              <a:t>GLOBAL-COMMIT</a:t>
            </a:r>
            <a:r>
              <a:rPr b="1" lang="en" sz="1600">
                <a:solidFill>
                  <a:schemeClr val="dk2"/>
                </a:solidFill>
              </a:rPr>
              <a:t> record?</a:t>
            </a:r>
            <a:endParaRPr b="1" sz="1600">
              <a:solidFill>
                <a:schemeClr val="dk2"/>
              </a:solidFill>
            </a:endParaRPr>
          </a:p>
          <a:p>
            <a:pPr indent="0" lvl="0" marL="0" rtl="0" algn="ctr">
              <a:spcBef>
                <a:spcPts val="0"/>
              </a:spcBef>
              <a:spcAft>
                <a:spcPts val="0"/>
              </a:spcAft>
              <a:buNone/>
            </a:pPr>
            <a:r>
              <a:t/>
            </a:r>
            <a:endParaRPr sz="16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42"/>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Walkthrough</a:t>
            </a:r>
            <a:endParaRPr/>
          </a:p>
        </p:txBody>
      </p:sp>
      <p:sp>
        <p:nvSpPr>
          <p:cNvPr id="1214" name="Google Shape;1214;p142"/>
          <p:cNvSpPr txBox="1"/>
          <p:nvPr/>
        </p:nvSpPr>
        <p:spPr>
          <a:xfrm>
            <a:off x="2087150" y="2284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A</a:t>
            </a:r>
            <a:endParaRPr sz="1800">
              <a:solidFill>
                <a:srgbClr val="000000"/>
              </a:solidFill>
              <a:latin typeface="Helvetica Neue"/>
              <a:ea typeface="Helvetica Neue"/>
              <a:cs typeface="Helvetica Neue"/>
              <a:sym typeface="Helvetica Neue"/>
            </a:endParaRPr>
          </a:p>
        </p:txBody>
      </p:sp>
      <p:sp>
        <p:nvSpPr>
          <p:cNvPr id="1215" name="Google Shape;1215;p142"/>
          <p:cNvSpPr/>
          <p:nvPr/>
        </p:nvSpPr>
        <p:spPr>
          <a:xfrm>
            <a:off x="2393025" y="2645713"/>
            <a:ext cx="675900" cy="675900"/>
          </a:xfrm>
          <a:prstGeom prst="ellipse">
            <a:avLst/>
          </a:prstGeom>
          <a:solidFill>
            <a:srgbClr val="A4C2F4"/>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6" name="Google Shape;1216;p142"/>
          <p:cNvSpPr txBox="1"/>
          <p:nvPr/>
        </p:nvSpPr>
        <p:spPr>
          <a:xfrm>
            <a:off x="310775" y="1600550"/>
            <a:ext cx="1662600" cy="1546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Txn 1</a:t>
            </a:r>
            <a:endParaRPr sz="1800">
              <a:solidFill>
                <a:schemeClr val="dk2"/>
              </a:solidFill>
            </a:endParaRPr>
          </a:p>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INSERT INTO…</a:t>
            </a:r>
            <a:endParaRPr sz="1800">
              <a:solidFill>
                <a:schemeClr val="dk2"/>
              </a:solidFill>
            </a:endParaRPr>
          </a:p>
        </p:txBody>
      </p:sp>
      <p:sp>
        <p:nvSpPr>
          <p:cNvPr id="1217" name="Google Shape;1217;p142"/>
          <p:cNvSpPr txBox="1"/>
          <p:nvPr/>
        </p:nvSpPr>
        <p:spPr>
          <a:xfrm>
            <a:off x="6883500" y="63003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B</a:t>
            </a:r>
            <a:endParaRPr sz="1800">
              <a:solidFill>
                <a:srgbClr val="000000"/>
              </a:solidFill>
              <a:latin typeface="Helvetica Neue"/>
              <a:ea typeface="Helvetica Neue"/>
              <a:cs typeface="Helvetica Neue"/>
              <a:sym typeface="Helvetica Neue"/>
            </a:endParaRPr>
          </a:p>
        </p:txBody>
      </p:sp>
      <p:sp>
        <p:nvSpPr>
          <p:cNvPr id="1218" name="Google Shape;1218;p142"/>
          <p:cNvSpPr/>
          <p:nvPr/>
        </p:nvSpPr>
        <p:spPr>
          <a:xfrm>
            <a:off x="7261200" y="1015876"/>
            <a:ext cx="675900" cy="675900"/>
          </a:xfrm>
          <a:prstGeom prst="ellipse">
            <a:avLst/>
          </a:prstGeom>
          <a:solidFill>
            <a:srgbClr val="D9EAD3"/>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9" name="Google Shape;1219;p142"/>
          <p:cNvSpPr txBox="1"/>
          <p:nvPr/>
        </p:nvSpPr>
        <p:spPr>
          <a:xfrm>
            <a:off x="6883500" y="327648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sp>
        <p:nvSpPr>
          <p:cNvPr id="1220" name="Google Shape;1220;p142"/>
          <p:cNvSpPr/>
          <p:nvPr/>
        </p:nvSpPr>
        <p:spPr>
          <a:xfrm>
            <a:off x="7261200" y="3719301"/>
            <a:ext cx="675900" cy="675900"/>
          </a:xfrm>
          <a:prstGeom prst="ellipse">
            <a:avLst/>
          </a:prstGeom>
          <a:solidFill>
            <a:srgbClr val="FFF2CC"/>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1" name="Google Shape;1221;p142"/>
          <p:cNvSpPr txBox="1"/>
          <p:nvPr/>
        </p:nvSpPr>
        <p:spPr>
          <a:xfrm>
            <a:off x="6883500" y="1953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C</a:t>
            </a:r>
            <a:endParaRPr sz="1800">
              <a:solidFill>
                <a:srgbClr val="000000"/>
              </a:solidFill>
              <a:latin typeface="Helvetica Neue"/>
              <a:ea typeface="Helvetica Neue"/>
              <a:cs typeface="Helvetica Neue"/>
              <a:sym typeface="Helvetica Neue"/>
            </a:endParaRPr>
          </a:p>
        </p:txBody>
      </p:sp>
      <p:sp>
        <p:nvSpPr>
          <p:cNvPr id="1222" name="Google Shape;1222;p142"/>
          <p:cNvSpPr/>
          <p:nvPr/>
        </p:nvSpPr>
        <p:spPr>
          <a:xfrm>
            <a:off x="7261200" y="2340113"/>
            <a:ext cx="675900" cy="675900"/>
          </a:xfrm>
          <a:prstGeom prst="ellipse">
            <a:avLst/>
          </a:prstGeom>
          <a:solidFill>
            <a:srgbClr val="FCE5CD"/>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9FC5E8"/>
              </a:highlight>
            </a:endParaRPr>
          </a:p>
        </p:txBody>
      </p:sp>
      <p:cxnSp>
        <p:nvCxnSpPr>
          <p:cNvPr id="1223" name="Google Shape;1223;p142"/>
          <p:cNvCxnSpPr/>
          <p:nvPr/>
        </p:nvCxnSpPr>
        <p:spPr>
          <a:xfrm flipH="1">
            <a:off x="3364250" y="1484125"/>
            <a:ext cx="3185700" cy="1041000"/>
          </a:xfrm>
          <a:prstGeom prst="straightConnector1">
            <a:avLst/>
          </a:prstGeom>
          <a:noFill/>
          <a:ln cap="flat" cmpd="sng" w="9525">
            <a:solidFill>
              <a:schemeClr val="dk2"/>
            </a:solidFill>
            <a:prstDash val="solid"/>
            <a:round/>
            <a:headEnd len="med" w="med" type="none"/>
            <a:tailEnd len="med" w="med" type="triangle"/>
          </a:ln>
        </p:spPr>
      </p:cxnSp>
      <p:cxnSp>
        <p:nvCxnSpPr>
          <p:cNvPr id="1224" name="Google Shape;1224;p142"/>
          <p:cNvCxnSpPr/>
          <p:nvPr/>
        </p:nvCxnSpPr>
        <p:spPr>
          <a:xfrm rot="10800000">
            <a:off x="3504100" y="2890275"/>
            <a:ext cx="3006900" cy="163200"/>
          </a:xfrm>
          <a:prstGeom prst="straightConnector1">
            <a:avLst/>
          </a:prstGeom>
          <a:noFill/>
          <a:ln cap="flat" cmpd="sng" w="9525">
            <a:solidFill>
              <a:schemeClr val="dk2"/>
            </a:solidFill>
            <a:prstDash val="solid"/>
            <a:round/>
            <a:headEnd len="med" w="med" type="none"/>
            <a:tailEnd len="med" w="med" type="triangle"/>
          </a:ln>
        </p:spPr>
      </p:cxnSp>
      <p:cxnSp>
        <p:nvCxnSpPr>
          <p:cNvPr id="1225" name="Google Shape;1225;p142"/>
          <p:cNvCxnSpPr/>
          <p:nvPr/>
        </p:nvCxnSpPr>
        <p:spPr>
          <a:xfrm rot="10800000">
            <a:off x="3628425" y="3496325"/>
            <a:ext cx="2937000" cy="543900"/>
          </a:xfrm>
          <a:prstGeom prst="straightConnector1">
            <a:avLst/>
          </a:prstGeom>
          <a:noFill/>
          <a:ln cap="flat" cmpd="sng" w="9525">
            <a:solidFill>
              <a:schemeClr val="dk2"/>
            </a:solidFill>
            <a:prstDash val="solid"/>
            <a:round/>
            <a:headEnd len="med" w="med" type="none"/>
            <a:tailEnd len="med" w="med" type="triangle"/>
          </a:ln>
        </p:spPr>
      </p:cxnSp>
      <p:sp>
        <p:nvSpPr>
          <p:cNvPr id="1226" name="Google Shape;1226;p142"/>
          <p:cNvSpPr txBox="1"/>
          <p:nvPr/>
        </p:nvSpPr>
        <p:spPr>
          <a:xfrm>
            <a:off x="3815575" y="136745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ACK </a:t>
            </a:r>
            <a:r>
              <a:rPr lang="en" sz="1800">
                <a:solidFill>
                  <a:schemeClr val="dk2"/>
                </a:solidFill>
              </a:rPr>
              <a:t>- Txn1</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227" name="Google Shape;1227;p142"/>
          <p:cNvSpPr txBox="1"/>
          <p:nvPr/>
        </p:nvSpPr>
        <p:spPr>
          <a:xfrm>
            <a:off x="3936900" y="2431888"/>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ACK </a:t>
            </a:r>
            <a:r>
              <a:rPr lang="en" sz="1800">
                <a:solidFill>
                  <a:schemeClr val="dk2"/>
                </a:solidFill>
              </a:rPr>
              <a:t>- Txn1</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rgbClr val="188038"/>
              </a:solidFill>
              <a:latin typeface="Roboto Mono"/>
              <a:ea typeface="Roboto Mono"/>
              <a:cs typeface="Roboto Mono"/>
              <a:sym typeface="Roboto Mono"/>
            </a:endParaRPr>
          </a:p>
        </p:txBody>
      </p:sp>
      <p:sp>
        <p:nvSpPr>
          <p:cNvPr id="1228" name="Google Shape;1228;p142"/>
          <p:cNvSpPr txBox="1"/>
          <p:nvPr/>
        </p:nvSpPr>
        <p:spPr>
          <a:xfrm>
            <a:off x="4050450" y="314675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ACK </a:t>
            </a:r>
            <a:r>
              <a:rPr lang="en" sz="1800">
                <a:solidFill>
                  <a:schemeClr val="dk2"/>
                </a:solidFill>
              </a:rPr>
              <a:t>- Txn1</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rgbClr val="188038"/>
              </a:solidFill>
              <a:latin typeface="Roboto Mono"/>
              <a:ea typeface="Roboto Mono"/>
              <a:cs typeface="Roboto Mono"/>
              <a:sym typeface="Roboto Mono"/>
            </a:endParaRPr>
          </a:p>
        </p:txBody>
      </p:sp>
      <p:sp>
        <p:nvSpPr>
          <p:cNvPr id="1229" name="Google Shape;1229;p142"/>
          <p:cNvSpPr txBox="1"/>
          <p:nvPr/>
        </p:nvSpPr>
        <p:spPr>
          <a:xfrm>
            <a:off x="714800" y="2742675"/>
            <a:ext cx="11499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COMMIT</a:t>
            </a:r>
            <a:endParaRPr b="1" sz="1800">
              <a:solidFill>
                <a:srgbClr val="FF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State Machines</a:t>
            </a:r>
            <a:endParaRPr/>
          </a:p>
        </p:txBody>
      </p:sp>
      <p:sp>
        <p:nvSpPr>
          <p:cNvPr id="1235" name="Google Shape;1235;p143"/>
          <p:cNvSpPr txBox="1"/>
          <p:nvPr/>
        </p:nvSpPr>
        <p:spPr>
          <a:xfrm>
            <a:off x="1824450" y="1017675"/>
            <a:ext cx="1260000" cy="4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Coordinator</a:t>
            </a:r>
            <a:endParaRPr/>
          </a:p>
        </p:txBody>
      </p:sp>
      <p:sp>
        <p:nvSpPr>
          <p:cNvPr id="1236" name="Google Shape;1236;p143"/>
          <p:cNvSpPr/>
          <p:nvPr/>
        </p:nvSpPr>
        <p:spPr>
          <a:xfrm>
            <a:off x="2003100" y="1516025"/>
            <a:ext cx="902700" cy="3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Init</a:t>
            </a:r>
            <a:endParaRPr/>
          </a:p>
        </p:txBody>
      </p:sp>
      <p:sp>
        <p:nvSpPr>
          <p:cNvPr id="1237" name="Google Shape;1237;p143"/>
          <p:cNvSpPr/>
          <p:nvPr/>
        </p:nvSpPr>
        <p:spPr>
          <a:xfrm>
            <a:off x="2003100" y="2429275"/>
            <a:ext cx="902700" cy="3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a:t>
            </a:r>
            <a:endParaRPr/>
          </a:p>
        </p:txBody>
      </p:sp>
      <p:sp>
        <p:nvSpPr>
          <p:cNvPr id="1238" name="Google Shape;1238;p143"/>
          <p:cNvSpPr/>
          <p:nvPr/>
        </p:nvSpPr>
        <p:spPr>
          <a:xfrm>
            <a:off x="1100400" y="3173125"/>
            <a:ext cx="902700" cy="3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Abort</a:t>
            </a:r>
            <a:endParaRPr/>
          </a:p>
        </p:txBody>
      </p:sp>
      <p:sp>
        <p:nvSpPr>
          <p:cNvPr id="1239" name="Google Shape;1239;p143"/>
          <p:cNvSpPr/>
          <p:nvPr/>
        </p:nvSpPr>
        <p:spPr>
          <a:xfrm>
            <a:off x="2905800" y="3173125"/>
            <a:ext cx="902700" cy="3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Commit</a:t>
            </a:r>
            <a:endParaRPr/>
          </a:p>
        </p:txBody>
      </p:sp>
      <p:cxnSp>
        <p:nvCxnSpPr>
          <p:cNvPr id="1240" name="Google Shape;1240;p143"/>
          <p:cNvCxnSpPr>
            <a:stCxn id="1236" idx="2"/>
            <a:endCxn id="1237" idx="0"/>
          </p:cNvCxnSpPr>
          <p:nvPr/>
        </p:nvCxnSpPr>
        <p:spPr>
          <a:xfrm>
            <a:off x="2454450" y="1845125"/>
            <a:ext cx="0" cy="584100"/>
          </a:xfrm>
          <a:prstGeom prst="straightConnector1">
            <a:avLst/>
          </a:prstGeom>
          <a:noFill/>
          <a:ln cap="flat" cmpd="sng" w="9525">
            <a:solidFill>
              <a:schemeClr val="dk2"/>
            </a:solidFill>
            <a:prstDash val="solid"/>
            <a:round/>
            <a:headEnd len="med" w="med" type="none"/>
            <a:tailEnd len="med" w="med" type="triangle"/>
          </a:ln>
        </p:spPr>
      </p:cxnSp>
      <p:cxnSp>
        <p:nvCxnSpPr>
          <p:cNvPr id="1241" name="Google Shape;1241;p143"/>
          <p:cNvCxnSpPr>
            <a:stCxn id="1237" idx="2"/>
            <a:endCxn id="1238" idx="0"/>
          </p:cNvCxnSpPr>
          <p:nvPr/>
        </p:nvCxnSpPr>
        <p:spPr>
          <a:xfrm flipH="1">
            <a:off x="1551750" y="2758375"/>
            <a:ext cx="902700" cy="414900"/>
          </a:xfrm>
          <a:prstGeom prst="straightConnector1">
            <a:avLst/>
          </a:prstGeom>
          <a:noFill/>
          <a:ln cap="flat" cmpd="sng" w="9525">
            <a:solidFill>
              <a:schemeClr val="dk2"/>
            </a:solidFill>
            <a:prstDash val="solid"/>
            <a:round/>
            <a:headEnd len="med" w="med" type="none"/>
            <a:tailEnd len="med" w="med" type="triangle"/>
          </a:ln>
        </p:spPr>
      </p:cxnSp>
      <p:cxnSp>
        <p:nvCxnSpPr>
          <p:cNvPr id="1242" name="Google Shape;1242;p143"/>
          <p:cNvCxnSpPr>
            <a:stCxn id="1237" idx="2"/>
            <a:endCxn id="1239" idx="0"/>
          </p:cNvCxnSpPr>
          <p:nvPr/>
        </p:nvCxnSpPr>
        <p:spPr>
          <a:xfrm>
            <a:off x="2454450" y="2758375"/>
            <a:ext cx="902700" cy="414900"/>
          </a:xfrm>
          <a:prstGeom prst="straightConnector1">
            <a:avLst/>
          </a:prstGeom>
          <a:noFill/>
          <a:ln cap="flat" cmpd="sng" w="9525">
            <a:solidFill>
              <a:schemeClr val="dk2"/>
            </a:solidFill>
            <a:prstDash val="solid"/>
            <a:round/>
            <a:headEnd len="med" w="med" type="none"/>
            <a:tailEnd len="med" w="med" type="triangle"/>
          </a:ln>
        </p:spPr>
      </p:cxnSp>
      <p:sp>
        <p:nvSpPr>
          <p:cNvPr id="1243" name="Google Shape;1243;p143"/>
          <p:cNvSpPr txBox="1"/>
          <p:nvPr/>
        </p:nvSpPr>
        <p:spPr>
          <a:xfrm>
            <a:off x="2502500" y="1888025"/>
            <a:ext cx="15786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Recv: Start</a:t>
            </a:r>
            <a:endParaRPr sz="1000"/>
          </a:p>
          <a:p>
            <a:pPr indent="0" lvl="0" marL="0" rtl="0" algn="l">
              <a:spcBef>
                <a:spcPts val="0"/>
              </a:spcBef>
              <a:spcAft>
                <a:spcPts val="0"/>
              </a:spcAft>
              <a:buNone/>
            </a:pPr>
            <a:r>
              <a:rPr lang="en" sz="1000"/>
              <a:t>Send: Vote-Request</a:t>
            </a:r>
            <a:endParaRPr sz="1000"/>
          </a:p>
        </p:txBody>
      </p:sp>
      <p:sp>
        <p:nvSpPr>
          <p:cNvPr id="1244" name="Google Shape;1244;p143"/>
          <p:cNvSpPr txBox="1"/>
          <p:nvPr/>
        </p:nvSpPr>
        <p:spPr>
          <a:xfrm>
            <a:off x="2993400" y="2585725"/>
            <a:ext cx="15786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Recv: All Vote-Commit</a:t>
            </a:r>
            <a:endParaRPr sz="1000"/>
          </a:p>
          <a:p>
            <a:pPr indent="0" lvl="0" marL="0" rtl="0" algn="l">
              <a:spcBef>
                <a:spcPts val="0"/>
              </a:spcBef>
              <a:spcAft>
                <a:spcPts val="0"/>
              </a:spcAft>
              <a:buNone/>
            </a:pPr>
            <a:r>
              <a:rPr lang="en" sz="1000"/>
              <a:t>Send: Global-Commit</a:t>
            </a:r>
            <a:endParaRPr sz="1000"/>
          </a:p>
        </p:txBody>
      </p:sp>
      <p:sp>
        <p:nvSpPr>
          <p:cNvPr id="1245" name="Google Shape;1245;p143"/>
          <p:cNvSpPr txBox="1"/>
          <p:nvPr/>
        </p:nvSpPr>
        <p:spPr>
          <a:xfrm>
            <a:off x="512100" y="2588975"/>
            <a:ext cx="15786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Recv: &gt;= 1 Vote-Abort</a:t>
            </a:r>
            <a:endParaRPr sz="1000"/>
          </a:p>
          <a:p>
            <a:pPr indent="0" lvl="0" marL="0" rtl="0" algn="l">
              <a:spcBef>
                <a:spcPts val="0"/>
              </a:spcBef>
              <a:spcAft>
                <a:spcPts val="0"/>
              </a:spcAft>
              <a:buNone/>
            </a:pPr>
            <a:r>
              <a:rPr lang="en" sz="1000"/>
              <a:t>Send: Global-Abort</a:t>
            </a:r>
            <a:endParaRPr sz="1000"/>
          </a:p>
        </p:txBody>
      </p:sp>
      <p:sp>
        <p:nvSpPr>
          <p:cNvPr id="1246" name="Google Shape;1246;p143"/>
          <p:cNvSpPr/>
          <p:nvPr/>
        </p:nvSpPr>
        <p:spPr>
          <a:xfrm>
            <a:off x="6171025" y="1495250"/>
            <a:ext cx="902700" cy="3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Init</a:t>
            </a:r>
            <a:endParaRPr/>
          </a:p>
        </p:txBody>
      </p:sp>
      <p:sp>
        <p:nvSpPr>
          <p:cNvPr id="1247" name="Google Shape;1247;p143"/>
          <p:cNvSpPr/>
          <p:nvPr/>
        </p:nvSpPr>
        <p:spPr>
          <a:xfrm>
            <a:off x="6171025" y="2413838"/>
            <a:ext cx="902700" cy="3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Ready</a:t>
            </a:r>
            <a:endParaRPr/>
          </a:p>
        </p:txBody>
      </p:sp>
      <p:sp>
        <p:nvSpPr>
          <p:cNvPr id="1248" name="Google Shape;1248;p143"/>
          <p:cNvSpPr/>
          <p:nvPr/>
        </p:nvSpPr>
        <p:spPr>
          <a:xfrm>
            <a:off x="5268325" y="3162975"/>
            <a:ext cx="902700" cy="3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Abort</a:t>
            </a:r>
            <a:endParaRPr/>
          </a:p>
        </p:txBody>
      </p:sp>
      <p:sp>
        <p:nvSpPr>
          <p:cNvPr id="1249" name="Google Shape;1249;p143"/>
          <p:cNvSpPr/>
          <p:nvPr/>
        </p:nvSpPr>
        <p:spPr>
          <a:xfrm>
            <a:off x="7073725" y="3162975"/>
            <a:ext cx="902700" cy="3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Commit</a:t>
            </a:r>
            <a:endParaRPr/>
          </a:p>
        </p:txBody>
      </p:sp>
      <p:cxnSp>
        <p:nvCxnSpPr>
          <p:cNvPr id="1250" name="Google Shape;1250;p143"/>
          <p:cNvCxnSpPr>
            <a:stCxn id="1246" idx="2"/>
            <a:endCxn id="1247" idx="0"/>
          </p:cNvCxnSpPr>
          <p:nvPr/>
        </p:nvCxnSpPr>
        <p:spPr>
          <a:xfrm>
            <a:off x="6622375" y="1824350"/>
            <a:ext cx="0" cy="589500"/>
          </a:xfrm>
          <a:prstGeom prst="straightConnector1">
            <a:avLst/>
          </a:prstGeom>
          <a:noFill/>
          <a:ln cap="flat" cmpd="sng" w="9525">
            <a:solidFill>
              <a:schemeClr val="dk2"/>
            </a:solidFill>
            <a:prstDash val="solid"/>
            <a:round/>
            <a:headEnd len="med" w="med" type="none"/>
            <a:tailEnd len="med" w="med" type="triangle"/>
          </a:ln>
        </p:spPr>
      </p:cxnSp>
      <p:cxnSp>
        <p:nvCxnSpPr>
          <p:cNvPr id="1251" name="Google Shape;1251;p143"/>
          <p:cNvCxnSpPr>
            <a:stCxn id="1247" idx="2"/>
            <a:endCxn id="1248" idx="0"/>
          </p:cNvCxnSpPr>
          <p:nvPr/>
        </p:nvCxnSpPr>
        <p:spPr>
          <a:xfrm flipH="1">
            <a:off x="5719675" y="2742938"/>
            <a:ext cx="902700" cy="420000"/>
          </a:xfrm>
          <a:prstGeom prst="straightConnector1">
            <a:avLst/>
          </a:prstGeom>
          <a:noFill/>
          <a:ln cap="flat" cmpd="sng" w="9525">
            <a:solidFill>
              <a:schemeClr val="dk2"/>
            </a:solidFill>
            <a:prstDash val="solid"/>
            <a:round/>
            <a:headEnd len="med" w="med" type="none"/>
            <a:tailEnd len="med" w="med" type="triangle"/>
          </a:ln>
        </p:spPr>
      </p:cxnSp>
      <p:cxnSp>
        <p:nvCxnSpPr>
          <p:cNvPr id="1252" name="Google Shape;1252;p143"/>
          <p:cNvCxnSpPr>
            <a:stCxn id="1247" idx="2"/>
            <a:endCxn id="1249" idx="0"/>
          </p:cNvCxnSpPr>
          <p:nvPr/>
        </p:nvCxnSpPr>
        <p:spPr>
          <a:xfrm>
            <a:off x="6622375" y="2742938"/>
            <a:ext cx="902700" cy="420000"/>
          </a:xfrm>
          <a:prstGeom prst="straightConnector1">
            <a:avLst/>
          </a:prstGeom>
          <a:noFill/>
          <a:ln cap="flat" cmpd="sng" w="9525">
            <a:solidFill>
              <a:schemeClr val="dk2"/>
            </a:solidFill>
            <a:prstDash val="solid"/>
            <a:round/>
            <a:headEnd len="med" w="med" type="none"/>
            <a:tailEnd len="med" w="med" type="triangle"/>
          </a:ln>
        </p:spPr>
      </p:cxnSp>
      <p:sp>
        <p:nvSpPr>
          <p:cNvPr id="1253" name="Google Shape;1253;p143"/>
          <p:cNvSpPr txBox="1"/>
          <p:nvPr/>
        </p:nvSpPr>
        <p:spPr>
          <a:xfrm>
            <a:off x="6670425" y="1920775"/>
            <a:ext cx="15786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Recv: Vote-Request</a:t>
            </a:r>
            <a:endParaRPr sz="1000"/>
          </a:p>
          <a:p>
            <a:pPr indent="0" lvl="0" marL="0" rtl="0" algn="l">
              <a:spcBef>
                <a:spcPts val="0"/>
              </a:spcBef>
              <a:spcAft>
                <a:spcPts val="0"/>
              </a:spcAft>
              <a:buNone/>
            </a:pPr>
            <a:r>
              <a:rPr lang="en" sz="1000"/>
              <a:t>Send: Vote-Commit</a:t>
            </a:r>
            <a:endParaRPr sz="1000"/>
          </a:p>
        </p:txBody>
      </p:sp>
      <p:sp>
        <p:nvSpPr>
          <p:cNvPr id="1254" name="Google Shape;1254;p143"/>
          <p:cNvSpPr txBox="1"/>
          <p:nvPr/>
        </p:nvSpPr>
        <p:spPr>
          <a:xfrm>
            <a:off x="7161325" y="2618475"/>
            <a:ext cx="15786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Recv: Global-Commit</a:t>
            </a:r>
            <a:endParaRPr sz="1000"/>
          </a:p>
          <a:p>
            <a:pPr indent="0" lvl="0" marL="0" rtl="0" algn="l">
              <a:spcBef>
                <a:spcPts val="0"/>
              </a:spcBef>
              <a:spcAft>
                <a:spcPts val="0"/>
              </a:spcAft>
              <a:buNone/>
            </a:pPr>
            <a:r>
              <a:rPr lang="en" sz="1000"/>
              <a:t>Send: Commit action</a:t>
            </a:r>
            <a:endParaRPr sz="1000"/>
          </a:p>
        </p:txBody>
      </p:sp>
      <p:sp>
        <p:nvSpPr>
          <p:cNvPr id="1255" name="Google Shape;1255;p143"/>
          <p:cNvSpPr txBox="1"/>
          <p:nvPr/>
        </p:nvSpPr>
        <p:spPr>
          <a:xfrm>
            <a:off x="4930375" y="2621725"/>
            <a:ext cx="15786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Recv: Global-Abort</a:t>
            </a:r>
            <a:endParaRPr sz="1000"/>
          </a:p>
          <a:p>
            <a:pPr indent="0" lvl="0" marL="0" rtl="0" algn="l">
              <a:spcBef>
                <a:spcPts val="0"/>
              </a:spcBef>
              <a:spcAft>
                <a:spcPts val="0"/>
              </a:spcAft>
              <a:buNone/>
            </a:pPr>
            <a:r>
              <a:rPr lang="en" sz="1000"/>
              <a:t>Send: Abort action</a:t>
            </a:r>
            <a:endParaRPr sz="1000"/>
          </a:p>
        </p:txBody>
      </p:sp>
      <p:sp>
        <p:nvSpPr>
          <p:cNvPr id="1256" name="Google Shape;1256;p143"/>
          <p:cNvSpPr txBox="1"/>
          <p:nvPr/>
        </p:nvSpPr>
        <p:spPr>
          <a:xfrm>
            <a:off x="5992375" y="943425"/>
            <a:ext cx="1260000" cy="4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Worker</a:t>
            </a:r>
            <a:endParaRPr/>
          </a:p>
        </p:txBody>
      </p:sp>
      <p:sp>
        <p:nvSpPr>
          <p:cNvPr id="1257" name="Google Shape;1257;p143"/>
          <p:cNvSpPr txBox="1"/>
          <p:nvPr/>
        </p:nvSpPr>
        <p:spPr>
          <a:xfrm>
            <a:off x="311700" y="3609375"/>
            <a:ext cx="4059900" cy="138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If a timeout occurs while coordinator is in wait state, then Global-Abort is sent to all workers.</a:t>
            </a:r>
            <a:endParaRPr sz="1200"/>
          </a:p>
        </p:txBody>
      </p:sp>
      <p:sp>
        <p:nvSpPr>
          <p:cNvPr id="1258" name="Google Shape;1258;p143"/>
          <p:cNvSpPr txBox="1"/>
          <p:nvPr/>
        </p:nvSpPr>
        <p:spPr>
          <a:xfrm>
            <a:off x="4827600" y="3599225"/>
            <a:ext cx="4059900" cy="138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If worker times out in ready, then that means the coordinator crashed. This is solved in one of two ways:</a:t>
            </a:r>
            <a:endParaRPr sz="1200"/>
          </a:p>
          <a:p>
            <a:pPr indent="-304800" lvl="0" marL="457200" rtl="0" algn="l">
              <a:spcBef>
                <a:spcPts val="0"/>
              </a:spcBef>
              <a:spcAft>
                <a:spcPts val="0"/>
              </a:spcAft>
              <a:buSzPts val="1200"/>
              <a:buAutoNum type="arabicPeriod"/>
            </a:pPr>
            <a:r>
              <a:rPr lang="en" sz="1200"/>
              <a:t>Can block and continue to ask coordinator for Global-*.</a:t>
            </a:r>
            <a:endParaRPr sz="1200"/>
          </a:p>
          <a:p>
            <a:pPr indent="-304800" lvl="0" marL="457200" rtl="0" algn="l">
              <a:spcBef>
                <a:spcPts val="0"/>
              </a:spcBef>
              <a:spcAft>
                <a:spcPts val="0"/>
              </a:spcAft>
              <a:buSzPts val="1200"/>
              <a:buAutoNum type="arabicPeriod"/>
            </a:pPr>
            <a:r>
              <a:rPr lang="en" sz="1200"/>
              <a:t>(Optimization) Can ask other workers what message they got, if any, and decide on what to do.</a:t>
            </a:r>
            <a:endParaRPr sz="1200"/>
          </a:p>
        </p:txBody>
      </p:sp>
      <p:cxnSp>
        <p:nvCxnSpPr>
          <p:cNvPr id="1259" name="Google Shape;1259;p143"/>
          <p:cNvCxnSpPr>
            <a:stCxn id="1246" idx="1"/>
            <a:endCxn id="1248" idx="1"/>
          </p:cNvCxnSpPr>
          <p:nvPr/>
        </p:nvCxnSpPr>
        <p:spPr>
          <a:xfrm flipH="1">
            <a:off x="5268325" y="1659800"/>
            <a:ext cx="902700" cy="1667700"/>
          </a:xfrm>
          <a:prstGeom prst="curvedConnector3">
            <a:avLst>
              <a:gd fmla="val 146234" name="adj1"/>
            </a:avLst>
          </a:prstGeom>
          <a:noFill/>
          <a:ln cap="flat" cmpd="sng" w="9525">
            <a:solidFill>
              <a:schemeClr val="dk2"/>
            </a:solidFill>
            <a:prstDash val="solid"/>
            <a:round/>
            <a:headEnd len="med" w="med" type="none"/>
            <a:tailEnd len="med" w="med" type="triangle"/>
          </a:ln>
        </p:spPr>
      </p:cxnSp>
      <p:sp>
        <p:nvSpPr>
          <p:cNvPr id="1260" name="Google Shape;1260;p143"/>
          <p:cNvSpPr txBox="1"/>
          <p:nvPr/>
        </p:nvSpPr>
        <p:spPr>
          <a:xfrm>
            <a:off x="4081100" y="1568388"/>
            <a:ext cx="15786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Recv: Vote-Request</a:t>
            </a:r>
            <a:endParaRPr sz="1000"/>
          </a:p>
          <a:p>
            <a:pPr indent="0" lvl="0" marL="0" rtl="0" algn="l">
              <a:spcBef>
                <a:spcPts val="0"/>
              </a:spcBef>
              <a:spcAft>
                <a:spcPts val="0"/>
              </a:spcAft>
              <a:buNone/>
            </a:pPr>
            <a:r>
              <a:rPr lang="en" sz="1000"/>
              <a:t>Send: Vote-Abort</a:t>
            </a:r>
            <a:endParaRPr sz="10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Problem</a:t>
            </a:r>
            <a:endParaRPr/>
          </a:p>
        </p:txBody>
      </p:sp>
      <p:sp>
        <p:nvSpPr>
          <p:cNvPr id="1266" name="Google Shape;1266;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 Two-Phase Commitment</a:t>
            </a:r>
            <a:r>
              <a:rPr lang="en">
                <a:solidFill>
                  <a:schemeClr val="dk1"/>
                </a:solidFill>
              </a:rPr>
              <a:t>: You maintain a distributed key-value store with one coordinator server (C1) and 2 worker servers (W1 and W2).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Consider the following series of events for adding a K-V pair (Obi, 1) under a perfect execution of two-phase commit protocol.</a:t>
            </a:r>
            <a:endParaRPr>
              <a:solidFill>
                <a:schemeClr val="dk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145"/>
          <p:cNvSpPr txBox="1"/>
          <p:nvPr/>
        </p:nvSpPr>
        <p:spPr>
          <a:xfrm>
            <a:off x="225" y="3664900"/>
            <a:ext cx="8788500" cy="1247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Server C1 crashes right after step 10. What actions will it take upon recovery? Assuming no other crashes, will the key-value pair be added to any of the servers and why?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Give a timestep right after which a single server crash could block the entire system (no progress is made) until it is brought back online.</a:t>
            </a:r>
            <a:endParaRPr>
              <a:solidFill>
                <a:schemeClr val="dk1"/>
              </a:solidFill>
            </a:endParaRPr>
          </a:p>
        </p:txBody>
      </p:sp>
      <p:graphicFrame>
        <p:nvGraphicFramePr>
          <p:cNvPr id="1272" name="Google Shape;1272;p145"/>
          <p:cNvGraphicFramePr/>
          <p:nvPr/>
        </p:nvGraphicFramePr>
        <p:xfrm>
          <a:off x="225" y="0"/>
          <a:ext cx="3000000" cy="3000000"/>
        </p:xfrm>
        <a:graphic>
          <a:graphicData uri="http://schemas.openxmlformats.org/drawingml/2006/table">
            <a:tbl>
              <a:tblPr>
                <a:noFill/>
                <a:tableStyleId>{DCA1ED36-954B-431C-B9B1-9E8FA4A1E091}</a:tableStyleId>
              </a:tblPr>
              <a:tblGrid>
                <a:gridCol w="503400"/>
                <a:gridCol w="3719300"/>
              </a:tblGrid>
              <a:tr h="355100">
                <a:tc>
                  <a:txBody>
                    <a:bodyPr/>
                    <a:lstStyle/>
                    <a:p>
                      <a:pPr indent="0" lvl="0" marL="0" rtl="0" algn="l">
                        <a:spcBef>
                          <a:spcPts val="0"/>
                        </a:spcBef>
                        <a:spcAft>
                          <a:spcPts val="0"/>
                        </a:spcAft>
                        <a:buNone/>
                      </a:pPr>
                      <a:r>
                        <a:rPr lang="en"/>
                        <a:t>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(BEGIN)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2</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(PREPARE </a:t>
                      </a:r>
                      <a:r>
                        <a:rPr lang="en">
                          <a:solidFill>
                            <a:schemeClr val="dk1"/>
                          </a:solidFill>
                        </a:rPr>
                        <a:t>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3</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C1 -&gt; W1: VOTE-REQ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4</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W1: Log (PREPARE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5</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W1 -&gt; C1: Send (VOTE-COMMIT)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6</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C1 -&gt; W2: VOTE-REQ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7</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W2: Log (PREPARE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8</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W2 -&gt; C1: Send (VOTE-COMMIT)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9</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(GLOBAL-COMMIT)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273" name="Google Shape;1273;p145"/>
          <p:cNvGraphicFramePr/>
          <p:nvPr/>
        </p:nvGraphicFramePr>
        <p:xfrm>
          <a:off x="4309925" y="-25"/>
          <a:ext cx="3000000" cy="3000000"/>
        </p:xfrm>
        <a:graphic>
          <a:graphicData uri="http://schemas.openxmlformats.org/drawingml/2006/table">
            <a:tbl>
              <a:tblPr>
                <a:noFill/>
                <a:tableStyleId>{DCA1ED36-954B-431C-B9B1-9E8FA4A1E091}</a:tableStyleId>
              </a:tblPr>
              <a:tblGrid>
                <a:gridCol w="402900"/>
                <a:gridCol w="3682750"/>
              </a:tblGrid>
              <a:tr h="340425">
                <a:tc>
                  <a:txBody>
                    <a:bodyPr/>
                    <a:lstStyle/>
                    <a:p>
                      <a:pPr indent="0" lvl="0" marL="0" rtl="0" algn="l">
                        <a:spcBef>
                          <a:spcPts val="0"/>
                        </a:spcBef>
                        <a:spcAft>
                          <a:spcPts val="0"/>
                        </a:spcAft>
                        <a:buNone/>
                      </a:pPr>
                      <a:r>
                        <a:rPr lang="en"/>
                        <a:t>10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C1 -&gt; W1: Send (GLOBAL-COMMIT)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11</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W1: Log (COMMIT)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12</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W1: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13</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W1 -&gt; C1: Send (ACK)</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14</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C1 -&gt; W2: Send (GLOBAL-COMMIT)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15</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W2: Log (COMMIT)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16</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W2: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17</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W2 -&gt; C1: Send (ACK)</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18</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19</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(END)</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46"/>
          <p:cNvSpPr txBox="1"/>
          <p:nvPr/>
        </p:nvSpPr>
        <p:spPr>
          <a:xfrm>
            <a:off x="225" y="3664900"/>
            <a:ext cx="8788500" cy="1247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Server C1 crashes right after step 10. What actions will it take upon recovery? Assuming no other crashes, will the key-value pair be added to any of the servers and why?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rgbClr val="FF0000"/>
                </a:solidFill>
              </a:rPr>
              <a:t>C1 finds GLOBAL-COMMIT in its log, so it resends the GLOBAL-COMMITs. The KV pair will be added.</a:t>
            </a:r>
            <a:endParaRPr>
              <a:solidFill>
                <a:schemeClr val="dk1"/>
              </a:solidFill>
            </a:endParaRPr>
          </a:p>
        </p:txBody>
      </p:sp>
      <p:graphicFrame>
        <p:nvGraphicFramePr>
          <p:cNvPr id="1279" name="Google Shape;1279;p146"/>
          <p:cNvGraphicFramePr/>
          <p:nvPr/>
        </p:nvGraphicFramePr>
        <p:xfrm>
          <a:off x="225" y="0"/>
          <a:ext cx="3000000" cy="3000000"/>
        </p:xfrm>
        <a:graphic>
          <a:graphicData uri="http://schemas.openxmlformats.org/drawingml/2006/table">
            <a:tbl>
              <a:tblPr>
                <a:noFill/>
                <a:tableStyleId>{DCA1ED36-954B-431C-B9B1-9E8FA4A1E091}</a:tableStyleId>
              </a:tblPr>
              <a:tblGrid>
                <a:gridCol w="503400"/>
                <a:gridCol w="3719300"/>
              </a:tblGrid>
              <a:tr h="355100">
                <a:tc>
                  <a:txBody>
                    <a:bodyPr/>
                    <a:lstStyle/>
                    <a:p>
                      <a:pPr indent="0" lvl="0" marL="0" rtl="0" algn="l">
                        <a:spcBef>
                          <a:spcPts val="0"/>
                        </a:spcBef>
                        <a:spcAft>
                          <a:spcPts val="0"/>
                        </a:spcAft>
                        <a:buNone/>
                      </a:pPr>
                      <a:r>
                        <a:rPr lang="en"/>
                        <a:t>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(BEGIN)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2</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(PREPARE </a:t>
                      </a:r>
                      <a:r>
                        <a:rPr lang="en">
                          <a:solidFill>
                            <a:schemeClr val="dk1"/>
                          </a:solidFill>
                        </a:rPr>
                        <a:t>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3</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C1 -&gt; W1: VOTE-REQ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4</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W1: Log (PREPARE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5</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W1 -&gt; C1: Send (VOTE-COMMIT)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6</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C1 -&gt; W2: VOTE-REQ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7</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W2: Log (PREPARE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8</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W2 -&gt; C1: Send (VOTE-COMMIT)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9</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(GLOBAL-COMMIT)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280" name="Google Shape;1280;p146"/>
          <p:cNvGraphicFramePr/>
          <p:nvPr/>
        </p:nvGraphicFramePr>
        <p:xfrm>
          <a:off x="4309925" y="-25"/>
          <a:ext cx="3000000" cy="3000000"/>
        </p:xfrm>
        <a:graphic>
          <a:graphicData uri="http://schemas.openxmlformats.org/drawingml/2006/table">
            <a:tbl>
              <a:tblPr>
                <a:noFill/>
                <a:tableStyleId>{DCA1ED36-954B-431C-B9B1-9E8FA4A1E091}</a:tableStyleId>
              </a:tblPr>
              <a:tblGrid>
                <a:gridCol w="402900"/>
                <a:gridCol w="3682750"/>
              </a:tblGrid>
              <a:tr h="340425">
                <a:tc>
                  <a:txBody>
                    <a:bodyPr/>
                    <a:lstStyle/>
                    <a:p>
                      <a:pPr indent="0" lvl="0" marL="0" rtl="0" algn="l">
                        <a:spcBef>
                          <a:spcPts val="0"/>
                        </a:spcBef>
                        <a:spcAft>
                          <a:spcPts val="0"/>
                        </a:spcAft>
                        <a:buNone/>
                      </a:pPr>
                      <a:r>
                        <a:rPr lang="en"/>
                        <a:t>10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C1 -&gt; W1: Send (GLOBAL-COMMIT)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11</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W1: Log (COMMIT)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12</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W1: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13</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W1 -&gt; C1: Send (ACK)</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14</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C1 -&gt; W2: Send (GLOBAL-COMMIT)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15</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W2: Log (COMMIT)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16</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W2: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17</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W2 -&gt; C1: Send (ACK)</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18</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19</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(END)</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147"/>
          <p:cNvSpPr txBox="1"/>
          <p:nvPr/>
        </p:nvSpPr>
        <p:spPr>
          <a:xfrm>
            <a:off x="225" y="3664900"/>
            <a:ext cx="8788500" cy="1247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Give a timestep right after which a single server crash could block the entire system (no progress is made) until it is brought back online.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rgbClr val="FF0000"/>
                </a:solidFill>
              </a:rPr>
              <a:t>C1 crashes after step 8 or 9. </a:t>
            </a:r>
            <a:endParaRPr>
              <a:solidFill>
                <a:schemeClr val="dk1"/>
              </a:solidFill>
            </a:endParaRPr>
          </a:p>
        </p:txBody>
      </p:sp>
      <p:graphicFrame>
        <p:nvGraphicFramePr>
          <p:cNvPr id="1286" name="Google Shape;1286;p147"/>
          <p:cNvGraphicFramePr/>
          <p:nvPr/>
        </p:nvGraphicFramePr>
        <p:xfrm>
          <a:off x="225" y="0"/>
          <a:ext cx="3000000" cy="3000000"/>
        </p:xfrm>
        <a:graphic>
          <a:graphicData uri="http://schemas.openxmlformats.org/drawingml/2006/table">
            <a:tbl>
              <a:tblPr>
                <a:noFill/>
                <a:tableStyleId>{DCA1ED36-954B-431C-B9B1-9E8FA4A1E091}</a:tableStyleId>
              </a:tblPr>
              <a:tblGrid>
                <a:gridCol w="503400"/>
                <a:gridCol w="3719300"/>
              </a:tblGrid>
              <a:tr h="355100">
                <a:tc>
                  <a:txBody>
                    <a:bodyPr/>
                    <a:lstStyle/>
                    <a:p>
                      <a:pPr indent="0" lvl="0" marL="0" rtl="0" algn="l">
                        <a:spcBef>
                          <a:spcPts val="0"/>
                        </a:spcBef>
                        <a:spcAft>
                          <a:spcPts val="0"/>
                        </a:spcAft>
                        <a:buNone/>
                      </a:pPr>
                      <a:r>
                        <a:rPr lang="en"/>
                        <a:t>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(BEGIN)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2</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(PREPARE </a:t>
                      </a:r>
                      <a:r>
                        <a:rPr lang="en">
                          <a:solidFill>
                            <a:schemeClr val="dk1"/>
                          </a:solidFill>
                        </a:rPr>
                        <a:t>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3</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C1 -&gt; W1: VOTE-REQ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4</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W1: Log (PREPARE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5</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W1 -&gt; C1: Send (VOTE-COMMIT)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6</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C1 -&gt; W2: VOTE-REQ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7</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W2: Log (PREPARE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8</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W2 -&gt; C1: Send (VOTE-COMMIT)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5100">
                <a:tc>
                  <a:txBody>
                    <a:bodyPr/>
                    <a:lstStyle/>
                    <a:p>
                      <a:pPr indent="0" lvl="0" marL="0" rtl="0" algn="l">
                        <a:spcBef>
                          <a:spcPts val="0"/>
                        </a:spcBef>
                        <a:spcAft>
                          <a:spcPts val="0"/>
                        </a:spcAft>
                        <a:buNone/>
                      </a:pPr>
                      <a:r>
                        <a:rPr lang="en"/>
                        <a:t>9</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(GLOBAL-COMMIT)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287" name="Google Shape;1287;p147"/>
          <p:cNvGraphicFramePr/>
          <p:nvPr/>
        </p:nvGraphicFramePr>
        <p:xfrm>
          <a:off x="4309925" y="-25"/>
          <a:ext cx="3000000" cy="3000000"/>
        </p:xfrm>
        <a:graphic>
          <a:graphicData uri="http://schemas.openxmlformats.org/drawingml/2006/table">
            <a:tbl>
              <a:tblPr>
                <a:noFill/>
                <a:tableStyleId>{DCA1ED36-954B-431C-B9B1-9E8FA4A1E091}</a:tableStyleId>
              </a:tblPr>
              <a:tblGrid>
                <a:gridCol w="402900"/>
                <a:gridCol w="3682750"/>
              </a:tblGrid>
              <a:tr h="340425">
                <a:tc>
                  <a:txBody>
                    <a:bodyPr/>
                    <a:lstStyle/>
                    <a:p>
                      <a:pPr indent="0" lvl="0" marL="0" rtl="0" algn="l">
                        <a:spcBef>
                          <a:spcPts val="0"/>
                        </a:spcBef>
                        <a:spcAft>
                          <a:spcPts val="0"/>
                        </a:spcAft>
                        <a:buNone/>
                      </a:pPr>
                      <a:r>
                        <a:rPr lang="en"/>
                        <a:t>10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C1 -&gt; W1: Send (GLOBAL-COMMIT)</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11</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W1: Log (COMMIT)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12</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W1: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13</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W1 -&gt; C1: Send (ACK)</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14</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C1 -&gt; W2: Send (GLOBAL-COMMIT)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15</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W2: Log (COMMIT)</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16</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W2: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17</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W2 -&gt; C1: Send (ACK)</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18</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PUT "Obi, “1"</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0425">
                <a:tc>
                  <a:txBody>
                    <a:bodyPr/>
                    <a:lstStyle/>
                    <a:p>
                      <a:pPr indent="0" lvl="0" marL="0" rtl="0" algn="l">
                        <a:spcBef>
                          <a:spcPts val="0"/>
                        </a:spcBef>
                        <a:spcAft>
                          <a:spcPts val="0"/>
                        </a:spcAft>
                        <a:buNone/>
                      </a:pPr>
                      <a:r>
                        <a:rPr lang="en"/>
                        <a:t>19</a:t>
                      </a:r>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C1: Log (END)</a:t>
                      </a:r>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4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Problems and Paradoxes</a:t>
            </a:r>
            <a:endParaRPr>
              <a:latin typeface="Arial"/>
              <a:ea typeface="Arial"/>
              <a:cs typeface="Arial"/>
              <a:sym typeface="Arial"/>
            </a:endParaRPr>
          </a:p>
        </p:txBody>
      </p:sp>
      <p:sp>
        <p:nvSpPr>
          <p:cNvPr id="1293" name="Google Shape;1293;p148"/>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600"/>
              </a:spcBef>
              <a:spcAft>
                <a:spcPts val="0"/>
              </a:spcAft>
              <a:buSzPts val="1700"/>
              <a:buChar char="●"/>
            </a:pPr>
            <a:r>
              <a:rPr lang="en" sz="1700"/>
              <a:t>Active recall: Explain the General’s Paradox and why it doesn’t apply to 2 phase commit.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p:txBody>
      </p:sp>
      <p:pic>
        <p:nvPicPr>
          <p:cNvPr id="1294" name="Google Shape;1294;p148"/>
          <p:cNvPicPr preferRelativeResize="0"/>
          <p:nvPr/>
        </p:nvPicPr>
        <p:blipFill>
          <a:blip r:embed="rId3">
            <a:alphaModFix/>
          </a:blip>
          <a:stretch>
            <a:fillRect/>
          </a:stretch>
        </p:blipFill>
        <p:spPr>
          <a:xfrm>
            <a:off x="2139875" y="2161750"/>
            <a:ext cx="4611374" cy="27897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14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Problems and Paradoxes</a:t>
            </a:r>
            <a:endParaRPr>
              <a:latin typeface="Arial"/>
              <a:ea typeface="Arial"/>
              <a:cs typeface="Arial"/>
              <a:sym typeface="Arial"/>
            </a:endParaRPr>
          </a:p>
        </p:txBody>
      </p:sp>
      <p:sp>
        <p:nvSpPr>
          <p:cNvPr id="1300" name="Google Shape;1300;p149"/>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700"/>
              <a:t>General’s paradox:</a:t>
            </a:r>
            <a:endParaRPr sz="1700"/>
          </a:p>
          <a:p>
            <a:pPr indent="-336550" lvl="0" marL="457200" marR="0" rtl="0" algn="l">
              <a:lnSpc>
                <a:spcPct val="100000"/>
              </a:lnSpc>
              <a:spcBef>
                <a:spcPts val="600"/>
              </a:spcBef>
              <a:spcAft>
                <a:spcPts val="0"/>
              </a:spcAft>
              <a:buSzPts val="1700"/>
              <a:buChar char="●"/>
            </a:pPr>
            <a:r>
              <a:rPr lang="en" sz="1700"/>
              <a:t>M</a:t>
            </a:r>
            <a:r>
              <a:rPr lang="en" sz="1700"/>
              <a:t>essages over an unreliable network cannot guarantee entities to do something simultaneously</a:t>
            </a:r>
            <a:endParaRPr sz="1700"/>
          </a:p>
          <a:p>
            <a:pPr indent="-336550" lvl="0" marL="457200" marR="0" rtl="0" algn="l">
              <a:lnSpc>
                <a:spcPct val="100000"/>
              </a:lnSpc>
              <a:spcBef>
                <a:spcPts val="0"/>
              </a:spcBef>
              <a:spcAft>
                <a:spcPts val="0"/>
              </a:spcAft>
              <a:buSzPts val="1700"/>
              <a:buChar char="●"/>
            </a:pPr>
            <a:r>
              <a:rPr lang="en" sz="1700"/>
              <a:t>Does not apply to 2PC because the machines are not trying to agree to do something simultaneously in 2PC.</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Device Drivers</a:t>
            </a:r>
            <a:endParaRPr>
              <a:latin typeface="Arial"/>
              <a:ea typeface="Arial"/>
              <a:cs typeface="Arial"/>
              <a:sym typeface="Arial"/>
            </a:endParaRPr>
          </a:p>
        </p:txBody>
      </p:sp>
      <p:sp>
        <p:nvSpPr>
          <p:cNvPr id="280" name="Google Shape;280;p51"/>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Note if a device driver uses DMA, then its </a:t>
            </a:r>
            <a:r>
              <a:rPr lang="en" sz="1800"/>
              <a:t>code can be split into two parts:</a:t>
            </a:r>
            <a:endParaRPr sz="1800"/>
          </a:p>
          <a:p>
            <a:pPr indent="-342900" lvl="0" marL="457200" marR="0" rtl="0" algn="l">
              <a:lnSpc>
                <a:spcPct val="100000"/>
              </a:lnSpc>
              <a:spcBef>
                <a:spcPts val="600"/>
              </a:spcBef>
              <a:spcAft>
                <a:spcPts val="0"/>
              </a:spcAft>
              <a:buSzPts val="1800"/>
              <a:buAutoNum type="arabicPeriod"/>
            </a:pPr>
            <a:r>
              <a:rPr lang="en" sz="1800"/>
              <a:t>Code that implements the device driver interface (e.g. for a disk driver, the block device interface) and starts the DMA request.</a:t>
            </a:r>
            <a:endParaRPr sz="1800"/>
          </a:p>
          <a:p>
            <a:pPr indent="-342900" lvl="0" marL="457200" marR="0" rtl="0" algn="l">
              <a:lnSpc>
                <a:spcPct val="100000"/>
              </a:lnSpc>
              <a:spcBef>
                <a:spcPts val="0"/>
              </a:spcBef>
              <a:spcAft>
                <a:spcPts val="0"/>
              </a:spcAft>
              <a:buSzPts val="1800"/>
              <a:buAutoNum type="arabicPeriod"/>
            </a:pPr>
            <a:r>
              <a:rPr lang="en" sz="1800"/>
              <a:t>Code that executes once the DMA request finishes and the CPU is interrupted.</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rPr lang="en" sz="1800"/>
              <a:t>The former is called the </a:t>
            </a:r>
            <a:r>
              <a:rPr b="1" lang="en" sz="1800"/>
              <a:t>top half</a:t>
            </a:r>
            <a:r>
              <a:rPr lang="en" sz="1800"/>
              <a:t>, the latter is called the </a:t>
            </a:r>
            <a:r>
              <a:rPr b="1" lang="en" sz="1800"/>
              <a:t>bottom half</a:t>
            </a:r>
            <a:r>
              <a:rPr lang="en" sz="1800"/>
              <a:t>.</a:t>
            </a:r>
            <a:endParaRPr sz="1800"/>
          </a:p>
          <a:p>
            <a:pPr indent="-342900" lvl="0" marL="457200" marR="0" rtl="0" algn="l">
              <a:lnSpc>
                <a:spcPct val="100000"/>
              </a:lnSpc>
              <a:spcBef>
                <a:spcPts val="600"/>
              </a:spcBef>
              <a:spcAft>
                <a:spcPts val="0"/>
              </a:spcAft>
              <a:buSzPts val="1800"/>
              <a:buChar char="●"/>
            </a:pPr>
            <a:r>
              <a:rPr lang="en" sz="1800"/>
              <a:t>If we are not using DMA or any interrupt-driven I/O, there would no bottom half.</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4" name="Shape 1304"/>
        <p:cNvGrpSpPr/>
        <p:nvPr/>
      </p:nvGrpSpPr>
      <p:grpSpPr>
        <a:xfrm>
          <a:off x="0" y="0"/>
          <a:ext cx="0" cy="0"/>
          <a:chOff x="0" y="0"/>
          <a:chExt cx="0" cy="0"/>
        </a:xfrm>
      </p:grpSpPr>
      <p:sp>
        <p:nvSpPr>
          <p:cNvPr id="1305" name="Google Shape;1305;p150"/>
          <p:cNvSpPr txBox="1"/>
          <p:nvPr>
            <p:ph type="ctrTitle"/>
          </p:nvPr>
        </p:nvSpPr>
        <p:spPr>
          <a:xfrm>
            <a:off x="311700" y="174900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Networks</a:t>
            </a:r>
            <a:endParaRPr/>
          </a:p>
        </p:txBody>
      </p:sp>
      <p:sp>
        <p:nvSpPr>
          <p:cNvPr id="1306" name="Google Shape;1306;p150"/>
          <p:cNvSpPr txBox="1"/>
          <p:nvPr/>
        </p:nvSpPr>
        <p:spPr>
          <a:xfrm>
            <a:off x="685800" y="2609704"/>
            <a:ext cx="7772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666666"/>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0" name="Shape 1310"/>
        <p:cNvGrpSpPr/>
        <p:nvPr/>
      </p:nvGrpSpPr>
      <p:grpSpPr>
        <a:xfrm>
          <a:off x="0" y="0"/>
          <a:ext cx="0" cy="0"/>
          <a:chOff x="0" y="0"/>
          <a:chExt cx="0" cy="0"/>
        </a:xfrm>
      </p:grpSpPr>
      <p:sp>
        <p:nvSpPr>
          <p:cNvPr id="1311" name="Google Shape;1311;p15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The Internet</a:t>
            </a:r>
            <a:endParaRPr>
              <a:latin typeface="Arial"/>
              <a:ea typeface="Arial"/>
              <a:cs typeface="Arial"/>
              <a:sym typeface="Arial"/>
            </a:endParaRPr>
          </a:p>
        </p:txBody>
      </p:sp>
      <p:sp>
        <p:nvSpPr>
          <p:cNvPr id="1312" name="Google Shape;1312;p151"/>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600"/>
              </a:spcBef>
              <a:spcAft>
                <a:spcPts val="0"/>
              </a:spcAft>
              <a:buSzPts val="1700"/>
              <a:buChar char="●"/>
            </a:pPr>
            <a:r>
              <a:rPr lang="en" sz="1700"/>
              <a:t>Internet: used to move data from one location to another</a:t>
            </a:r>
            <a:endParaRPr sz="1700"/>
          </a:p>
          <a:p>
            <a:pPr indent="-336550" lvl="0" marL="457200" marR="0" rtl="0" algn="l">
              <a:lnSpc>
                <a:spcPct val="100000"/>
              </a:lnSpc>
              <a:spcBef>
                <a:spcPts val="0"/>
              </a:spcBef>
              <a:spcAft>
                <a:spcPts val="0"/>
              </a:spcAft>
              <a:buSzPts val="1700"/>
              <a:buChar char="●"/>
            </a:pPr>
            <a:r>
              <a:rPr lang="en" sz="1700"/>
              <a:t>To do so, need protocols (agreements on how to communicate)</a:t>
            </a:r>
            <a:endParaRPr sz="1700"/>
          </a:p>
          <a:p>
            <a:pPr indent="-336550" lvl="0" marL="457200" marR="0" rtl="0" algn="l">
              <a:lnSpc>
                <a:spcPct val="100000"/>
              </a:lnSpc>
              <a:spcBef>
                <a:spcPts val="0"/>
              </a:spcBef>
              <a:spcAft>
                <a:spcPts val="0"/>
              </a:spcAft>
              <a:buSzPts val="1700"/>
              <a:buChar char="●"/>
            </a:pPr>
            <a:r>
              <a:rPr lang="en" sz="1700"/>
              <a:t>The protocol for communicating on the internet has a layered structure:</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336550" lvl="0" marL="457200" marR="0" rtl="0" algn="l">
              <a:lnSpc>
                <a:spcPct val="100000"/>
              </a:lnSpc>
              <a:spcBef>
                <a:spcPts val="600"/>
              </a:spcBef>
              <a:spcAft>
                <a:spcPts val="0"/>
              </a:spcAft>
              <a:buSzPts val="1700"/>
              <a:buChar char="●"/>
            </a:pPr>
            <a:r>
              <a:rPr lang="en" sz="1700"/>
              <a:t>Each layer provides more services upon the previous layer</a:t>
            </a:r>
            <a:endParaRPr sz="1700"/>
          </a:p>
        </p:txBody>
      </p:sp>
      <p:pic>
        <p:nvPicPr>
          <p:cNvPr id="1313" name="Google Shape;1313;p151"/>
          <p:cNvPicPr preferRelativeResize="0"/>
          <p:nvPr/>
        </p:nvPicPr>
        <p:blipFill>
          <a:blip r:embed="rId3">
            <a:alphaModFix/>
          </a:blip>
          <a:stretch>
            <a:fillRect/>
          </a:stretch>
        </p:blipFill>
        <p:spPr>
          <a:xfrm>
            <a:off x="3637375" y="2300300"/>
            <a:ext cx="1869250" cy="181427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7" name="Shape 1317"/>
        <p:cNvGrpSpPr/>
        <p:nvPr/>
      </p:nvGrpSpPr>
      <p:grpSpPr>
        <a:xfrm>
          <a:off x="0" y="0"/>
          <a:ext cx="0" cy="0"/>
          <a:chOff x="0" y="0"/>
          <a:chExt cx="0" cy="0"/>
        </a:xfrm>
      </p:grpSpPr>
      <p:sp>
        <p:nvSpPr>
          <p:cNvPr id="1318" name="Google Shape;1318;p15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The Internet</a:t>
            </a:r>
            <a:endParaRPr>
              <a:latin typeface="Arial"/>
              <a:ea typeface="Arial"/>
              <a:cs typeface="Arial"/>
              <a:sym typeface="Arial"/>
            </a:endParaRPr>
          </a:p>
        </p:txBody>
      </p:sp>
      <p:sp>
        <p:nvSpPr>
          <p:cNvPr id="1319" name="Google Shape;1319;p152"/>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700"/>
              <a:t>This is all very abstract, and in this class we only really care about the </a:t>
            </a:r>
            <a:r>
              <a:rPr b="1" lang="en" sz="1700"/>
              <a:t>network</a:t>
            </a:r>
            <a:r>
              <a:rPr lang="en" sz="1700"/>
              <a:t> and </a:t>
            </a:r>
            <a:r>
              <a:rPr b="1" lang="en" sz="1700"/>
              <a:t>transport</a:t>
            </a:r>
            <a:r>
              <a:rPr lang="en" sz="1700"/>
              <a:t> layers, so in this review session, we’re going to adopt a </a:t>
            </a:r>
            <a:r>
              <a:rPr lang="en" sz="1700"/>
              <a:t>simplistic</a:t>
            </a:r>
            <a:r>
              <a:rPr lang="en" sz="1700"/>
              <a:t> view of the internet:</a:t>
            </a:r>
            <a:endParaRPr sz="1700"/>
          </a:p>
          <a:p>
            <a:pPr indent="-336550" lvl="0" marL="457200" marR="0" rtl="0" algn="l">
              <a:lnSpc>
                <a:spcPct val="100000"/>
              </a:lnSpc>
              <a:spcBef>
                <a:spcPts val="600"/>
              </a:spcBef>
              <a:spcAft>
                <a:spcPts val="0"/>
              </a:spcAft>
              <a:buSzPts val="1700"/>
              <a:buChar char="●"/>
            </a:pPr>
            <a:r>
              <a:rPr lang="en" sz="1700"/>
              <a:t>The basic unit of communication on the internet is a network </a:t>
            </a:r>
            <a:r>
              <a:rPr b="1" lang="en" sz="1700"/>
              <a:t>packet</a:t>
            </a:r>
            <a:endParaRPr b="1" sz="1700"/>
          </a:p>
          <a:p>
            <a:pPr indent="-336550" lvl="0" marL="457200" marR="0" rtl="0" algn="l">
              <a:lnSpc>
                <a:spcPct val="100000"/>
              </a:lnSpc>
              <a:spcBef>
                <a:spcPts val="0"/>
              </a:spcBef>
              <a:spcAft>
                <a:spcPts val="0"/>
              </a:spcAft>
              <a:buSzPts val="1700"/>
              <a:buChar char="●"/>
            </a:pPr>
            <a:r>
              <a:rPr lang="en" sz="1700"/>
              <a:t>A packet consists of a chunk of data, some metadata, a source IP address, and a destination IP address (and is limited size)</a:t>
            </a:r>
            <a:endParaRPr sz="1700"/>
          </a:p>
          <a:p>
            <a:pPr indent="-336550" lvl="0" marL="457200" marR="0" rtl="0" algn="l">
              <a:lnSpc>
                <a:spcPct val="100000"/>
              </a:lnSpc>
              <a:spcBef>
                <a:spcPts val="0"/>
              </a:spcBef>
              <a:spcAft>
                <a:spcPts val="0"/>
              </a:spcAft>
              <a:buSzPts val="1700"/>
              <a:buChar char="●"/>
            </a:pPr>
            <a:r>
              <a:rPr lang="en" sz="1700"/>
              <a:t>When computer </a:t>
            </a:r>
            <a:r>
              <a:rPr b="1" lang="en" sz="1700"/>
              <a:t>A</a:t>
            </a:r>
            <a:r>
              <a:rPr lang="en" sz="1700"/>
              <a:t> wants to communicate with computer </a:t>
            </a:r>
            <a:r>
              <a:rPr b="1" lang="en" sz="1700"/>
              <a:t>B</a:t>
            </a:r>
            <a:r>
              <a:rPr lang="en" sz="1700"/>
              <a:t>, it sends a bunch of network packets with computer </a:t>
            </a:r>
            <a:r>
              <a:rPr b="1" lang="en" sz="1700"/>
              <a:t>B</a:t>
            </a:r>
            <a:r>
              <a:rPr lang="en" sz="1700"/>
              <a:t>’s IP as destination. The packets then travel through a bunch of routers, eventually arriving at computer </a:t>
            </a:r>
            <a:r>
              <a:rPr b="1" lang="en" sz="1700"/>
              <a:t>B.</a:t>
            </a:r>
            <a:endParaRPr b="1" sz="1700"/>
          </a:p>
          <a:p>
            <a:pPr indent="-336550" lvl="1" marL="914400" marR="0" rtl="0" algn="l">
              <a:lnSpc>
                <a:spcPct val="100000"/>
              </a:lnSpc>
              <a:spcBef>
                <a:spcPts val="0"/>
              </a:spcBef>
              <a:spcAft>
                <a:spcPts val="0"/>
              </a:spcAft>
              <a:buSzPts val="1700"/>
              <a:buChar char="○"/>
            </a:pPr>
            <a:r>
              <a:rPr lang="en" sz="1700"/>
              <a:t>Routers try to send the packet to a router closer to the destination IP.</a:t>
            </a:r>
            <a:endParaRPr sz="17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3" name="Shape 1323"/>
        <p:cNvGrpSpPr/>
        <p:nvPr/>
      </p:nvGrpSpPr>
      <p:grpSpPr>
        <a:xfrm>
          <a:off x="0" y="0"/>
          <a:ext cx="0" cy="0"/>
          <a:chOff x="0" y="0"/>
          <a:chExt cx="0" cy="0"/>
        </a:xfrm>
      </p:grpSpPr>
      <p:sp>
        <p:nvSpPr>
          <p:cNvPr id="1324" name="Google Shape;1324;p15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The Internet</a:t>
            </a:r>
            <a:endParaRPr>
              <a:latin typeface="Arial"/>
              <a:ea typeface="Arial"/>
              <a:cs typeface="Arial"/>
              <a:sym typeface="Arial"/>
            </a:endParaRPr>
          </a:p>
        </p:txBody>
      </p:sp>
      <p:sp>
        <p:nvSpPr>
          <p:cNvPr id="1325" name="Google Shape;1325;p153"/>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600"/>
              </a:spcBef>
              <a:spcAft>
                <a:spcPts val="0"/>
              </a:spcAft>
              <a:buNone/>
            </a:pPr>
            <a:r>
              <a:t/>
            </a:r>
            <a:endParaRPr b="1" sz="1700"/>
          </a:p>
        </p:txBody>
      </p:sp>
      <p:pic>
        <p:nvPicPr>
          <p:cNvPr id="1326" name="Google Shape;1326;p153"/>
          <p:cNvPicPr preferRelativeResize="0"/>
          <p:nvPr/>
        </p:nvPicPr>
        <p:blipFill>
          <a:blip r:embed="rId3">
            <a:alphaModFix/>
          </a:blip>
          <a:stretch>
            <a:fillRect/>
          </a:stretch>
        </p:blipFill>
        <p:spPr>
          <a:xfrm>
            <a:off x="1242600" y="1063378"/>
            <a:ext cx="6658800" cy="32823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0" name="Shape 1330"/>
        <p:cNvGrpSpPr/>
        <p:nvPr/>
      </p:nvGrpSpPr>
      <p:grpSpPr>
        <a:xfrm>
          <a:off x="0" y="0"/>
          <a:ext cx="0" cy="0"/>
          <a:chOff x="0" y="0"/>
          <a:chExt cx="0" cy="0"/>
        </a:xfrm>
      </p:grpSpPr>
      <p:sp>
        <p:nvSpPr>
          <p:cNvPr id="1331" name="Google Shape;1331;p15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The Internet</a:t>
            </a:r>
            <a:endParaRPr>
              <a:latin typeface="Arial"/>
              <a:ea typeface="Arial"/>
              <a:cs typeface="Arial"/>
              <a:sym typeface="Arial"/>
            </a:endParaRPr>
          </a:p>
        </p:txBody>
      </p:sp>
      <p:sp>
        <p:nvSpPr>
          <p:cNvPr id="1332" name="Google Shape;1332;p154"/>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700"/>
              <a:t>Problems:</a:t>
            </a:r>
            <a:endParaRPr sz="1700"/>
          </a:p>
          <a:p>
            <a:pPr indent="-336550" lvl="0" marL="457200" marR="0" rtl="0" algn="l">
              <a:lnSpc>
                <a:spcPct val="100000"/>
              </a:lnSpc>
              <a:spcBef>
                <a:spcPts val="600"/>
              </a:spcBef>
              <a:spcAft>
                <a:spcPts val="0"/>
              </a:spcAft>
              <a:buSzPts val="1700"/>
              <a:buChar char="●"/>
            </a:pPr>
            <a:r>
              <a:rPr lang="en" sz="1700"/>
              <a:t>Packets do not support ports.</a:t>
            </a:r>
            <a:endParaRPr sz="1700"/>
          </a:p>
          <a:p>
            <a:pPr indent="-336550" lvl="0" marL="457200" marR="0" rtl="0" algn="l">
              <a:lnSpc>
                <a:spcPct val="100000"/>
              </a:lnSpc>
              <a:spcBef>
                <a:spcPts val="0"/>
              </a:spcBef>
              <a:spcAft>
                <a:spcPts val="0"/>
              </a:spcAft>
              <a:buSzPts val="1700"/>
              <a:buChar char="●"/>
            </a:pPr>
            <a:r>
              <a:rPr lang="en" sz="1700"/>
              <a:t>Packets are unreliable (may get dropped when jumping through routers, or get corrupted, or may be </a:t>
            </a:r>
            <a:r>
              <a:rPr lang="en" sz="1700"/>
              <a:t>received</a:t>
            </a:r>
            <a:r>
              <a:rPr lang="en" sz="1700"/>
              <a:t> in a different order than sent)</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rPr lang="en" sz="1700"/>
              <a:t>Solution is to build the transport layer on top of the packets:</a:t>
            </a:r>
            <a:endParaRPr sz="1700"/>
          </a:p>
          <a:p>
            <a:pPr indent="-336550" lvl="0" marL="457200" marR="0" rtl="0" algn="l">
              <a:lnSpc>
                <a:spcPct val="100000"/>
              </a:lnSpc>
              <a:spcBef>
                <a:spcPts val="600"/>
              </a:spcBef>
              <a:spcAft>
                <a:spcPts val="0"/>
              </a:spcAft>
              <a:buSzPts val="1700"/>
              <a:buChar char="●"/>
            </a:pPr>
            <a:r>
              <a:rPr lang="en" sz="1700"/>
              <a:t>UDP: “best-effort delivery”</a:t>
            </a:r>
            <a:endParaRPr sz="1700"/>
          </a:p>
          <a:p>
            <a:pPr indent="-336550" lvl="0" marL="457200" marR="0" rtl="0" algn="l">
              <a:lnSpc>
                <a:spcPct val="100000"/>
              </a:lnSpc>
              <a:spcBef>
                <a:spcPts val="0"/>
              </a:spcBef>
              <a:spcAft>
                <a:spcPts val="0"/>
              </a:spcAft>
              <a:buSzPts val="1700"/>
              <a:buChar char="●"/>
            </a:pPr>
            <a:r>
              <a:rPr lang="en" sz="1700"/>
              <a:t>TCP: reliable in-order delivery (but higher overhead than UDP)</a:t>
            </a:r>
            <a:endParaRPr sz="17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6" name="Shape 1336"/>
        <p:cNvGrpSpPr/>
        <p:nvPr/>
      </p:nvGrpSpPr>
      <p:grpSpPr>
        <a:xfrm>
          <a:off x="0" y="0"/>
          <a:ext cx="0" cy="0"/>
          <a:chOff x="0" y="0"/>
          <a:chExt cx="0" cy="0"/>
        </a:xfrm>
      </p:grpSpPr>
      <p:sp>
        <p:nvSpPr>
          <p:cNvPr id="1337" name="Google Shape;1337;p15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UDP</a:t>
            </a:r>
            <a:endParaRPr>
              <a:latin typeface="Arial"/>
              <a:ea typeface="Arial"/>
              <a:cs typeface="Arial"/>
              <a:sym typeface="Arial"/>
            </a:endParaRPr>
          </a:p>
        </p:txBody>
      </p:sp>
      <p:sp>
        <p:nvSpPr>
          <p:cNvPr id="1338" name="Google Shape;1338;p155"/>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700"/>
              <a:t>In UDP, the </a:t>
            </a:r>
            <a:r>
              <a:rPr b="1" lang="en" sz="1700"/>
              <a:t>data</a:t>
            </a:r>
            <a:r>
              <a:rPr lang="en" sz="1700"/>
              <a:t> portion of a packet is formatted like:</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rPr lang="en" sz="1700"/>
              <a:t>Notice we can now use ports.</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rPr lang="en" sz="1700"/>
              <a:t>However, this still doesn’t solve the problem of dropped/out-of-order packets</a:t>
            </a:r>
            <a:endParaRPr sz="1700"/>
          </a:p>
          <a:p>
            <a:pPr indent="0" lvl="0" marL="0" marR="0" rtl="0" algn="l">
              <a:lnSpc>
                <a:spcPct val="100000"/>
              </a:lnSpc>
              <a:spcBef>
                <a:spcPts val="600"/>
              </a:spcBef>
              <a:spcAft>
                <a:spcPts val="0"/>
              </a:spcAft>
              <a:buNone/>
            </a:pPr>
            <a:r>
              <a:t/>
            </a:r>
            <a:endParaRPr sz="1700"/>
          </a:p>
        </p:txBody>
      </p:sp>
      <p:pic>
        <p:nvPicPr>
          <p:cNvPr id="1339" name="Google Shape;1339;p155"/>
          <p:cNvPicPr preferRelativeResize="0"/>
          <p:nvPr/>
        </p:nvPicPr>
        <p:blipFill>
          <a:blip r:embed="rId3">
            <a:alphaModFix/>
          </a:blip>
          <a:stretch>
            <a:fillRect/>
          </a:stretch>
        </p:blipFill>
        <p:spPr>
          <a:xfrm>
            <a:off x="2052625" y="1836600"/>
            <a:ext cx="5038725" cy="12382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3" name="Shape 1343"/>
        <p:cNvGrpSpPr/>
        <p:nvPr/>
      </p:nvGrpSpPr>
      <p:grpSpPr>
        <a:xfrm>
          <a:off x="0" y="0"/>
          <a:ext cx="0" cy="0"/>
          <a:chOff x="0" y="0"/>
          <a:chExt cx="0" cy="0"/>
        </a:xfrm>
      </p:grpSpPr>
      <p:sp>
        <p:nvSpPr>
          <p:cNvPr id="1344" name="Google Shape;1344;p15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TC</a:t>
            </a:r>
            <a:r>
              <a:rPr lang="en">
                <a:latin typeface="Arial"/>
                <a:ea typeface="Arial"/>
                <a:cs typeface="Arial"/>
                <a:sym typeface="Arial"/>
              </a:rPr>
              <a:t>P</a:t>
            </a:r>
            <a:endParaRPr>
              <a:latin typeface="Arial"/>
              <a:ea typeface="Arial"/>
              <a:cs typeface="Arial"/>
              <a:sym typeface="Arial"/>
            </a:endParaRPr>
          </a:p>
        </p:txBody>
      </p:sp>
      <p:sp>
        <p:nvSpPr>
          <p:cNvPr id="1345" name="Google Shape;1345;p156"/>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700"/>
              <a:t>In TCP, the </a:t>
            </a:r>
            <a:r>
              <a:rPr b="1" lang="en" sz="1700"/>
              <a:t>data</a:t>
            </a:r>
            <a:r>
              <a:rPr lang="en" sz="1700"/>
              <a:t> portion of a packet is formatted like:</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rPr lang="en" sz="1700"/>
              <a:t>The additional fields allow us to do many things.</a:t>
            </a:r>
            <a:endParaRPr sz="1700"/>
          </a:p>
          <a:p>
            <a:pPr indent="0" lvl="0" marL="0" marR="0" rtl="0" algn="l">
              <a:lnSpc>
                <a:spcPct val="100000"/>
              </a:lnSpc>
              <a:spcBef>
                <a:spcPts val="600"/>
              </a:spcBef>
              <a:spcAft>
                <a:spcPts val="0"/>
              </a:spcAft>
              <a:buNone/>
            </a:pPr>
            <a:r>
              <a:t/>
            </a:r>
            <a:endParaRPr sz="1700"/>
          </a:p>
        </p:txBody>
      </p:sp>
      <p:pic>
        <p:nvPicPr>
          <p:cNvPr id="1346" name="Google Shape;1346;p156"/>
          <p:cNvPicPr preferRelativeResize="0"/>
          <p:nvPr/>
        </p:nvPicPr>
        <p:blipFill>
          <a:blip r:embed="rId3">
            <a:alphaModFix/>
          </a:blip>
          <a:stretch>
            <a:fillRect/>
          </a:stretch>
        </p:blipFill>
        <p:spPr>
          <a:xfrm>
            <a:off x="2815038" y="1839025"/>
            <a:ext cx="3513925" cy="17098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0" name="Shape 1350"/>
        <p:cNvGrpSpPr/>
        <p:nvPr/>
      </p:nvGrpSpPr>
      <p:grpSpPr>
        <a:xfrm>
          <a:off x="0" y="0"/>
          <a:ext cx="0" cy="0"/>
          <a:chOff x="0" y="0"/>
          <a:chExt cx="0" cy="0"/>
        </a:xfrm>
      </p:grpSpPr>
      <p:sp>
        <p:nvSpPr>
          <p:cNvPr id="1351" name="Google Shape;1351;p15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TCP</a:t>
            </a:r>
            <a:endParaRPr>
              <a:latin typeface="Arial"/>
              <a:ea typeface="Arial"/>
              <a:cs typeface="Arial"/>
              <a:sym typeface="Arial"/>
            </a:endParaRPr>
          </a:p>
        </p:txBody>
      </p:sp>
      <p:sp>
        <p:nvSpPr>
          <p:cNvPr id="1352" name="Google Shape;1352;p157"/>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600"/>
              </a:spcBef>
              <a:spcAft>
                <a:spcPts val="0"/>
              </a:spcAft>
              <a:buSzPts val="1700"/>
              <a:buChar char="●"/>
            </a:pPr>
            <a:r>
              <a:rPr lang="en" sz="1700"/>
              <a:t>Sequence number: tells you the original order the packets were sent (allows </a:t>
            </a:r>
            <a:r>
              <a:rPr lang="en" sz="1700"/>
              <a:t>receiver</a:t>
            </a:r>
            <a:r>
              <a:rPr lang="en" sz="1700"/>
              <a:t> to reconstruct this order)</a:t>
            </a:r>
            <a:endParaRPr sz="1700"/>
          </a:p>
          <a:p>
            <a:pPr indent="-336550" lvl="1" marL="914400" marR="0" rtl="0" algn="l">
              <a:lnSpc>
                <a:spcPct val="100000"/>
              </a:lnSpc>
              <a:spcBef>
                <a:spcPts val="0"/>
              </a:spcBef>
              <a:spcAft>
                <a:spcPts val="0"/>
              </a:spcAft>
              <a:buSzPts val="1700"/>
              <a:buChar char="○"/>
            </a:pPr>
            <a:r>
              <a:rPr lang="en" sz="1700"/>
              <a:t>Starting at a random number (determined by TCP handshake), index every byte of message</a:t>
            </a:r>
            <a:endParaRPr sz="1700"/>
          </a:p>
          <a:p>
            <a:pPr indent="-336550" lvl="1" marL="914400" marR="0" rtl="0" algn="l">
              <a:lnSpc>
                <a:spcPct val="100000"/>
              </a:lnSpc>
              <a:spcBef>
                <a:spcPts val="0"/>
              </a:spcBef>
              <a:spcAft>
                <a:spcPts val="0"/>
              </a:spcAft>
              <a:buSzPts val="1700"/>
              <a:buChar char="○"/>
            </a:pPr>
            <a:r>
              <a:rPr lang="en" sz="1700"/>
              <a:t>Sequence number is the index of the first data byte in the packet</a:t>
            </a:r>
            <a:endParaRPr sz="1700"/>
          </a:p>
          <a:p>
            <a:pPr indent="-336550" lvl="0" marL="457200" marR="0" rtl="0" algn="l">
              <a:lnSpc>
                <a:spcPct val="100000"/>
              </a:lnSpc>
              <a:spcBef>
                <a:spcPts val="0"/>
              </a:spcBef>
              <a:spcAft>
                <a:spcPts val="0"/>
              </a:spcAft>
              <a:buSzPts val="1700"/>
              <a:buChar char="●"/>
            </a:pPr>
            <a:r>
              <a:rPr lang="en" sz="1700"/>
              <a:t>ACK number: after </a:t>
            </a:r>
            <a:r>
              <a:rPr lang="en" sz="1700"/>
              <a:t>receiving</a:t>
            </a:r>
            <a:r>
              <a:rPr lang="en" sz="1700"/>
              <a:t> some packets, </a:t>
            </a:r>
            <a:r>
              <a:rPr lang="en" sz="1700"/>
              <a:t>receiver</a:t>
            </a:r>
            <a:r>
              <a:rPr lang="en" sz="1700"/>
              <a:t> sends a packet back with ACK number being the next sequence number </a:t>
            </a:r>
            <a:r>
              <a:rPr lang="en" sz="1700"/>
              <a:t>receiver</a:t>
            </a:r>
            <a:r>
              <a:rPr lang="en" sz="1700"/>
              <a:t> is expecting</a:t>
            </a:r>
            <a:endParaRPr sz="1700"/>
          </a:p>
          <a:p>
            <a:pPr indent="-336550" lvl="0" marL="457200" marR="0" rtl="0" algn="l">
              <a:lnSpc>
                <a:spcPct val="100000"/>
              </a:lnSpc>
              <a:spcBef>
                <a:spcPts val="0"/>
              </a:spcBef>
              <a:spcAft>
                <a:spcPts val="0"/>
              </a:spcAft>
              <a:buSzPts val="1700"/>
              <a:buChar char="●"/>
            </a:pPr>
            <a:r>
              <a:rPr lang="en" sz="1700"/>
              <a:t>Sender then uses the ACK number to determine which packets have been dropped, and resends these packets</a:t>
            </a:r>
            <a:endParaRPr sz="1700"/>
          </a:p>
        </p:txBody>
      </p:sp>
      <p:pic>
        <p:nvPicPr>
          <p:cNvPr id="1353" name="Google Shape;1353;p157"/>
          <p:cNvPicPr preferRelativeResize="0"/>
          <p:nvPr/>
        </p:nvPicPr>
        <p:blipFill>
          <a:blip r:embed="rId3">
            <a:alphaModFix/>
          </a:blip>
          <a:stretch>
            <a:fillRect/>
          </a:stretch>
        </p:blipFill>
        <p:spPr>
          <a:xfrm>
            <a:off x="6216898" y="0"/>
            <a:ext cx="2927101" cy="14243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7" name="Shape 1357"/>
        <p:cNvGrpSpPr/>
        <p:nvPr/>
      </p:nvGrpSpPr>
      <p:grpSpPr>
        <a:xfrm>
          <a:off x="0" y="0"/>
          <a:ext cx="0" cy="0"/>
          <a:chOff x="0" y="0"/>
          <a:chExt cx="0" cy="0"/>
        </a:xfrm>
      </p:grpSpPr>
      <p:sp>
        <p:nvSpPr>
          <p:cNvPr id="1358" name="Google Shape;1358;p15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TCP</a:t>
            </a:r>
            <a:endParaRPr>
              <a:latin typeface="Arial"/>
              <a:ea typeface="Arial"/>
              <a:cs typeface="Arial"/>
              <a:sym typeface="Arial"/>
            </a:endParaRPr>
          </a:p>
        </p:txBody>
      </p:sp>
      <p:sp>
        <p:nvSpPr>
          <p:cNvPr id="1359" name="Google Shape;1359;p158"/>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600"/>
              </a:spcBef>
              <a:spcAft>
                <a:spcPts val="0"/>
              </a:spcAft>
              <a:buSzPts val="1700"/>
              <a:buChar char="●"/>
            </a:pPr>
            <a:r>
              <a:rPr lang="en" sz="1700"/>
              <a:t>What’s window size?</a:t>
            </a:r>
            <a:endParaRPr sz="1700"/>
          </a:p>
          <a:p>
            <a:pPr indent="-336550" lvl="0" marL="457200" marR="0" rtl="0" algn="l">
              <a:lnSpc>
                <a:spcPct val="100000"/>
              </a:lnSpc>
              <a:spcBef>
                <a:spcPts val="0"/>
              </a:spcBef>
              <a:spcAft>
                <a:spcPts val="0"/>
              </a:spcAft>
              <a:buSzPts val="1700"/>
              <a:buChar char="●"/>
            </a:pPr>
            <a:r>
              <a:rPr lang="en" sz="1700"/>
              <a:t>Let’s say two computers are communicating with TCP:</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a:p>
            <a:pPr indent="-336550" lvl="0" marL="457200" marR="0" rtl="0" algn="l">
              <a:lnSpc>
                <a:spcPct val="100000"/>
              </a:lnSpc>
              <a:spcBef>
                <a:spcPts val="600"/>
              </a:spcBef>
              <a:spcAft>
                <a:spcPts val="0"/>
              </a:spcAft>
              <a:buSzPts val="1700"/>
              <a:buChar char="●"/>
            </a:pPr>
            <a:r>
              <a:rPr lang="en" sz="1700"/>
              <a:t>A host’s window size for a TCP connection is how much remaining space it has in its receive queue</a:t>
            </a:r>
            <a:endParaRPr sz="1700"/>
          </a:p>
          <a:p>
            <a:pPr indent="-336550" lvl="0" marL="457200" marR="0" rtl="0" algn="l">
              <a:lnSpc>
                <a:spcPct val="100000"/>
              </a:lnSpc>
              <a:spcBef>
                <a:spcPts val="0"/>
              </a:spcBef>
              <a:spcAft>
                <a:spcPts val="0"/>
              </a:spcAft>
              <a:buSzPts val="1700"/>
              <a:buChar char="●"/>
            </a:pPr>
            <a:r>
              <a:rPr lang="en" sz="1700"/>
              <a:t>TCP sender ensures it doesn’t overwhelm the </a:t>
            </a:r>
            <a:r>
              <a:rPr lang="en" sz="1700"/>
              <a:t>receiver</a:t>
            </a:r>
            <a:r>
              <a:rPr lang="en" sz="1700"/>
              <a:t> by sending more bytes than the </a:t>
            </a:r>
            <a:r>
              <a:rPr lang="en" sz="1700"/>
              <a:t>receiver's</a:t>
            </a:r>
            <a:r>
              <a:rPr lang="en" sz="1700"/>
              <a:t> window size (unless resending old packets)</a:t>
            </a:r>
            <a:endParaRPr sz="1700"/>
          </a:p>
          <a:p>
            <a:pPr indent="0" lvl="0" marL="0" marR="0" rtl="0" algn="l">
              <a:lnSpc>
                <a:spcPct val="100000"/>
              </a:lnSpc>
              <a:spcBef>
                <a:spcPts val="600"/>
              </a:spcBef>
              <a:spcAft>
                <a:spcPts val="0"/>
              </a:spcAft>
              <a:buNone/>
            </a:pPr>
            <a:r>
              <a:t/>
            </a:r>
            <a:endParaRPr sz="1700"/>
          </a:p>
        </p:txBody>
      </p:sp>
      <p:pic>
        <p:nvPicPr>
          <p:cNvPr id="1360" name="Google Shape;1360;p158"/>
          <p:cNvPicPr preferRelativeResize="0"/>
          <p:nvPr/>
        </p:nvPicPr>
        <p:blipFill>
          <a:blip r:embed="rId3">
            <a:alphaModFix/>
          </a:blip>
          <a:stretch>
            <a:fillRect/>
          </a:stretch>
        </p:blipFill>
        <p:spPr>
          <a:xfrm>
            <a:off x="6216898" y="0"/>
            <a:ext cx="2927101" cy="1424300"/>
          </a:xfrm>
          <a:prstGeom prst="rect">
            <a:avLst/>
          </a:prstGeom>
          <a:noFill/>
          <a:ln>
            <a:noFill/>
          </a:ln>
        </p:spPr>
      </p:pic>
      <p:pic>
        <p:nvPicPr>
          <p:cNvPr id="1361" name="Google Shape;1361;p158"/>
          <p:cNvPicPr preferRelativeResize="0"/>
          <p:nvPr/>
        </p:nvPicPr>
        <p:blipFill>
          <a:blip r:embed="rId4">
            <a:alphaModFix/>
          </a:blip>
          <a:stretch>
            <a:fillRect/>
          </a:stretch>
        </p:blipFill>
        <p:spPr>
          <a:xfrm>
            <a:off x="2362970" y="2098395"/>
            <a:ext cx="4418050" cy="16787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5" name="Shape 1365"/>
        <p:cNvGrpSpPr/>
        <p:nvPr/>
      </p:nvGrpSpPr>
      <p:grpSpPr>
        <a:xfrm>
          <a:off x="0" y="0"/>
          <a:ext cx="0" cy="0"/>
          <a:chOff x="0" y="0"/>
          <a:chExt cx="0" cy="0"/>
        </a:xfrm>
      </p:grpSpPr>
      <p:sp>
        <p:nvSpPr>
          <p:cNvPr id="1366" name="Google Shape;1366;p15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TCP</a:t>
            </a:r>
            <a:endParaRPr>
              <a:latin typeface="Arial"/>
              <a:ea typeface="Arial"/>
              <a:cs typeface="Arial"/>
              <a:sym typeface="Arial"/>
            </a:endParaRPr>
          </a:p>
        </p:txBody>
      </p:sp>
      <p:sp>
        <p:nvSpPr>
          <p:cNvPr id="1367" name="Google Shape;1367;p159"/>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700"/>
              <a:t>How do you determine how much data to send before waiting for ACKs? </a:t>
            </a:r>
            <a:endParaRPr sz="1700"/>
          </a:p>
          <a:p>
            <a:pPr indent="0" lvl="0" marL="0" marR="0" rtl="0" algn="l">
              <a:lnSpc>
                <a:spcPct val="100000"/>
              </a:lnSpc>
              <a:spcBef>
                <a:spcPts val="600"/>
              </a:spcBef>
              <a:spcAft>
                <a:spcPts val="0"/>
              </a:spcAft>
              <a:buNone/>
            </a:pPr>
            <a:r>
              <a:rPr lang="en" sz="1700"/>
              <a:t>Goal: want to avoid too much congestion.</a:t>
            </a:r>
            <a:endParaRPr sz="1700"/>
          </a:p>
          <a:p>
            <a:pPr indent="0" lvl="0" marL="0" marR="0" rtl="0" algn="l">
              <a:lnSpc>
                <a:spcPct val="100000"/>
              </a:lnSpc>
              <a:spcBef>
                <a:spcPts val="600"/>
              </a:spcBef>
              <a:spcAft>
                <a:spcPts val="0"/>
              </a:spcAft>
              <a:buNone/>
            </a:pPr>
            <a:r>
              <a:rPr lang="en" sz="1700"/>
              <a:t>Solution:</a:t>
            </a:r>
            <a:endParaRPr sz="1700"/>
          </a:p>
          <a:p>
            <a:pPr indent="-336550" lvl="0" marL="457200" marR="0" rtl="0" algn="l">
              <a:lnSpc>
                <a:spcPct val="100000"/>
              </a:lnSpc>
              <a:spcBef>
                <a:spcPts val="600"/>
              </a:spcBef>
              <a:spcAft>
                <a:spcPts val="0"/>
              </a:spcAft>
              <a:buSzPts val="1700"/>
              <a:buChar char="●"/>
            </a:pPr>
            <a:r>
              <a:rPr lang="en" sz="1700"/>
              <a:t>Start small, increasing sending size slowly</a:t>
            </a:r>
            <a:endParaRPr sz="1700"/>
          </a:p>
          <a:p>
            <a:pPr indent="-336550" lvl="0" marL="457200" marR="0" rtl="0" algn="l">
              <a:lnSpc>
                <a:spcPct val="100000"/>
              </a:lnSpc>
              <a:spcBef>
                <a:spcPts val="0"/>
              </a:spcBef>
              <a:spcAft>
                <a:spcPts val="0"/>
              </a:spcAft>
              <a:buSzPts val="1700"/>
              <a:buChar char="●"/>
            </a:pPr>
            <a:r>
              <a:rPr lang="en" sz="1700"/>
              <a:t>If timeout, cut sending size by half</a:t>
            </a:r>
            <a:endParaRPr sz="1700"/>
          </a:p>
          <a:p>
            <a:pPr indent="-336550" lvl="0" marL="457200" marR="0" rtl="0" algn="l">
              <a:lnSpc>
                <a:spcPct val="100000"/>
              </a:lnSpc>
              <a:spcBef>
                <a:spcPts val="0"/>
              </a:spcBef>
              <a:spcAft>
                <a:spcPts val="0"/>
              </a:spcAft>
              <a:buSzPts val="1700"/>
              <a:buChar char="●"/>
            </a:pPr>
            <a:r>
              <a:rPr lang="en" sz="1700"/>
              <a:t>“Additive Increase, Multiplicative Decrease” </a:t>
            </a:r>
            <a:endParaRPr sz="1700"/>
          </a:p>
          <a:p>
            <a:pPr indent="0" lvl="0" marL="0" marR="0" rtl="0" algn="l">
              <a:lnSpc>
                <a:spcPct val="100000"/>
              </a:lnSpc>
              <a:spcBef>
                <a:spcPts val="600"/>
              </a:spcBef>
              <a:spcAft>
                <a:spcPts val="0"/>
              </a:spcAft>
              <a:buNone/>
            </a:pPr>
            <a:r>
              <a:t/>
            </a:r>
            <a:endParaRPr sz="1700"/>
          </a:p>
        </p:txBody>
      </p:sp>
      <p:pic>
        <p:nvPicPr>
          <p:cNvPr id="1368" name="Google Shape;1368;p159"/>
          <p:cNvPicPr preferRelativeResize="0"/>
          <p:nvPr/>
        </p:nvPicPr>
        <p:blipFill>
          <a:blip r:embed="rId3">
            <a:alphaModFix/>
          </a:blip>
          <a:stretch>
            <a:fillRect/>
          </a:stretch>
        </p:blipFill>
        <p:spPr>
          <a:xfrm>
            <a:off x="6216898" y="0"/>
            <a:ext cx="2927101" cy="142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I/O</a:t>
            </a:r>
            <a:endParaRPr>
              <a:latin typeface="Arial"/>
              <a:ea typeface="Arial"/>
              <a:cs typeface="Arial"/>
              <a:sym typeface="Arial"/>
            </a:endParaRPr>
          </a:p>
        </p:txBody>
      </p:sp>
      <p:sp>
        <p:nvSpPr>
          <p:cNvPr id="286" name="Google Shape;286;p52"/>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Next up: storage devices.</a:t>
            </a:r>
            <a:endParaRPr sz="1800"/>
          </a:p>
          <a:p>
            <a:pPr indent="-342900" lvl="0" marL="457200" marR="0" rtl="0" algn="l">
              <a:lnSpc>
                <a:spcPct val="100000"/>
              </a:lnSpc>
              <a:spcBef>
                <a:spcPts val="600"/>
              </a:spcBef>
              <a:spcAft>
                <a:spcPts val="0"/>
              </a:spcAft>
              <a:buSzPts val="1800"/>
              <a:buChar char="●"/>
            </a:pPr>
            <a:r>
              <a:rPr lang="en" sz="1800"/>
              <a:t>The most important of devices.</a:t>
            </a:r>
            <a:endParaRPr sz="1800"/>
          </a:p>
          <a:p>
            <a:pPr indent="-342900" lvl="0" marL="457200" marR="0" rtl="0" algn="l">
              <a:lnSpc>
                <a:spcPct val="100000"/>
              </a:lnSpc>
              <a:spcBef>
                <a:spcPts val="0"/>
              </a:spcBef>
              <a:spcAft>
                <a:spcPts val="0"/>
              </a:spcAft>
              <a:buSzPts val="1800"/>
              <a:buChar char="●"/>
            </a:pPr>
            <a:r>
              <a:rPr lang="en" sz="1800"/>
              <a:t>Performance is key! (Keep in mind)</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rPr lang="en" sz="1800"/>
              <a:t>Ways to measure performance:</a:t>
            </a:r>
            <a:endParaRPr sz="1800"/>
          </a:p>
          <a:p>
            <a:pPr indent="-342900" lvl="0" marL="457200" marR="0" rtl="0" algn="l">
              <a:lnSpc>
                <a:spcPct val="100000"/>
              </a:lnSpc>
              <a:spcBef>
                <a:spcPts val="600"/>
              </a:spcBef>
              <a:spcAft>
                <a:spcPts val="0"/>
              </a:spcAft>
              <a:buSzPts val="1800"/>
              <a:buChar char="●"/>
            </a:pPr>
            <a:r>
              <a:rPr lang="en" sz="1800"/>
              <a:t>Latency = response time.</a:t>
            </a:r>
            <a:endParaRPr sz="1800"/>
          </a:p>
          <a:p>
            <a:pPr indent="-342900" lvl="0" marL="457200" marR="0" rtl="0" algn="l">
              <a:lnSpc>
                <a:spcPct val="100000"/>
              </a:lnSpc>
              <a:spcBef>
                <a:spcPts val="0"/>
              </a:spcBef>
              <a:spcAft>
                <a:spcPts val="0"/>
              </a:spcAft>
              <a:buSzPts val="1800"/>
              <a:buChar char="●"/>
            </a:pPr>
            <a:r>
              <a:rPr lang="en" sz="1800"/>
              <a:t>Throughput = rate of which tasks are performed (e.g. operations per sec).</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2" name="Shape 1372"/>
        <p:cNvGrpSpPr/>
        <p:nvPr/>
      </p:nvGrpSpPr>
      <p:grpSpPr>
        <a:xfrm>
          <a:off x="0" y="0"/>
          <a:ext cx="0" cy="0"/>
          <a:chOff x="0" y="0"/>
          <a:chExt cx="0" cy="0"/>
        </a:xfrm>
      </p:grpSpPr>
      <p:sp>
        <p:nvSpPr>
          <p:cNvPr id="1373" name="Google Shape;1373;p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UDP and TCP</a:t>
            </a:r>
            <a:endParaRPr/>
          </a:p>
        </p:txBody>
      </p:sp>
      <p:sp>
        <p:nvSpPr>
          <p:cNvPr id="1374" name="Google Shape;1374;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What is provided by TCP that is NOT provided by UDP?</a:t>
            </a:r>
            <a:endParaRPr sz="2400"/>
          </a:p>
          <a:p>
            <a:pPr indent="-381000" lvl="0" marL="457200" rtl="0" algn="l">
              <a:spcBef>
                <a:spcPts val="0"/>
              </a:spcBef>
              <a:spcAft>
                <a:spcPts val="0"/>
              </a:spcAft>
              <a:buSzPts val="2400"/>
              <a:buChar char="●"/>
            </a:pPr>
            <a:r>
              <a:rPr lang="en" sz="2400">
                <a:solidFill>
                  <a:schemeClr val="dk1"/>
                </a:solidFill>
              </a:rPr>
              <a:t>When might a TCP sender send a packet that has more bytes than the receiver’s advertised window?</a:t>
            </a:r>
            <a:endParaRPr sz="2400"/>
          </a:p>
          <a:p>
            <a:pPr indent="-381000" lvl="0" marL="457200" rtl="0" algn="l">
              <a:spcBef>
                <a:spcPts val="0"/>
              </a:spcBef>
              <a:spcAft>
                <a:spcPts val="0"/>
              </a:spcAft>
              <a:buSzPts val="2400"/>
              <a:buChar char="●"/>
            </a:pPr>
            <a:r>
              <a:rPr lang="en" sz="2400"/>
              <a:t>Name one important feature of TCP/UDP that is NOT provided by plain IP.</a:t>
            </a:r>
            <a:endParaRPr sz="2400">
              <a:solidFill>
                <a:schemeClr val="dk1"/>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8" name="Shape 1378"/>
        <p:cNvGrpSpPr/>
        <p:nvPr/>
      </p:nvGrpSpPr>
      <p:grpSpPr>
        <a:xfrm>
          <a:off x="0" y="0"/>
          <a:ext cx="0" cy="0"/>
          <a:chOff x="0" y="0"/>
          <a:chExt cx="0" cy="0"/>
        </a:xfrm>
      </p:grpSpPr>
      <p:sp>
        <p:nvSpPr>
          <p:cNvPr id="1379" name="Google Shape;1379;p1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UDP and TCP (soln.)</a:t>
            </a:r>
            <a:endParaRPr/>
          </a:p>
        </p:txBody>
      </p:sp>
      <p:sp>
        <p:nvSpPr>
          <p:cNvPr id="1380" name="Google Shape;1380;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What is provided by TCP that is NOT provided by UDP?</a:t>
            </a:r>
            <a:r>
              <a:rPr lang="en" sz="2400">
                <a:solidFill>
                  <a:srgbClr val="FF0000"/>
                </a:solidFill>
              </a:rPr>
              <a:t> Reliable inorder delivery and congestion avoidance.</a:t>
            </a:r>
            <a:endParaRPr sz="2400">
              <a:solidFill>
                <a:srgbClr val="FF0000"/>
              </a:solidFill>
            </a:endParaRPr>
          </a:p>
          <a:p>
            <a:pPr indent="-381000" lvl="0" marL="457200" rtl="0" algn="l">
              <a:spcBef>
                <a:spcPts val="0"/>
              </a:spcBef>
              <a:spcAft>
                <a:spcPts val="0"/>
              </a:spcAft>
              <a:buClr>
                <a:schemeClr val="dk1"/>
              </a:buClr>
              <a:buSzPts val="2400"/>
              <a:buChar char="●"/>
            </a:pPr>
            <a:r>
              <a:rPr lang="en" sz="2400">
                <a:solidFill>
                  <a:schemeClr val="dk1"/>
                </a:solidFill>
              </a:rPr>
              <a:t>When might a TCP sender send a packet that has more bytes than the receiver’s advertised window? </a:t>
            </a:r>
            <a:r>
              <a:rPr lang="en" sz="2400">
                <a:solidFill>
                  <a:srgbClr val="FF0000"/>
                </a:solidFill>
              </a:rPr>
              <a:t>When re-sending packets that were lost. The advertised window is for </a:t>
            </a:r>
            <a:r>
              <a:rPr i="1" lang="en" sz="2400">
                <a:solidFill>
                  <a:srgbClr val="FF0000"/>
                </a:solidFill>
              </a:rPr>
              <a:t>new data</a:t>
            </a:r>
            <a:r>
              <a:rPr lang="en" sz="2400">
                <a:solidFill>
                  <a:srgbClr val="FF0000"/>
                </a:solidFill>
              </a:rPr>
              <a:t>.</a:t>
            </a:r>
            <a:endParaRPr sz="2400">
              <a:solidFill>
                <a:srgbClr val="FF0000"/>
              </a:solidFill>
            </a:endParaRPr>
          </a:p>
          <a:p>
            <a:pPr indent="-381000" lvl="0" marL="457200" rtl="0" algn="l">
              <a:spcBef>
                <a:spcPts val="0"/>
              </a:spcBef>
              <a:spcAft>
                <a:spcPts val="0"/>
              </a:spcAft>
              <a:buSzPts val="2400"/>
              <a:buChar char="●"/>
            </a:pPr>
            <a:r>
              <a:rPr lang="en" sz="2400"/>
              <a:t>Name one important feature of TCP/UDP that is NOT provided by plain IP. </a:t>
            </a:r>
            <a:r>
              <a:rPr lang="en" sz="2400">
                <a:solidFill>
                  <a:srgbClr val="FF0000"/>
                </a:solidFill>
              </a:rPr>
              <a:t>Multiplexing of different processes via port number.</a:t>
            </a:r>
            <a:endParaRPr sz="2400">
              <a:solidFill>
                <a:srgbClr val="FF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4" name="Shape 1384"/>
        <p:cNvGrpSpPr/>
        <p:nvPr/>
      </p:nvGrpSpPr>
      <p:grpSpPr>
        <a:xfrm>
          <a:off x="0" y="0"/>
          <a:ext cx="0" cy="0"/>
          <a:chOff x="0" y="0"/>
          <a:chExt cx="0" cy="0"/>
        </a:xfrm>
      </p:grpSpPr>
      <p:sp>
        <p:nvSpPr>
          <p:cNvPr id="1385" name="Google Shape;1385;p16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Midterm Practice</a:t>
            </a:r>
            <a:endParaRPr>
              <a:latin typeface="Arial"/>
              <a:ea typeface="Arial"/>
              <a:cs typeface="Arial"/>
              <a:sym typeface="Arial"/>
            </a:endParaRPr>
          </a:p>
        </p:txBody>
      </p:sp>
      <p:sp>
        <p:nvSpPr>
          <p:cNvPr id="1386" name="Google Shape;1386;p162"/>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700"/>
              <a:t>Do take a look at the TCP window question on FA2020 M3 (if you have time).</a:t>
            </a:r>
            <a:endParaRPr sz="1700"/>
          </a:p>
          <a:p>
            <a:pPr indent="0" lvl="0" marL="0" marR="0" rtl="0" algn="l">
              <a:lnSpc>
                <a:spcPct val="100000"/>
              </a:lnSpc>
              <a:spcBef>
                <a:spcPts val="600"/>
              </a:spcBef>
              <a:spcAft>
                <a:spcPts val="0"/>
              </a:spcAft>
              <a:buNone/>
            </a:pPr>
            <a:r>
              <a:t/>
            </a:r>
            <a:endParaRPr sz="17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0" name="Shape 1390"/>
        <p:cNvGrpSpPr/>
        <p:nvPr/>
      </p:nvGrpSpPr>
      <p:grpSpPr>
        <a:xfrm>
          <a:off x="0" y="0"/>
          <a:ext cx="0" cy="0"/>
          <a:chOff x="0" y="0"/>
          <a:chExt cx="0" cy="0"/>
        </a:xfrm>
      </p:grpSpPr>
      <p:sp>
        <p:nvSpPr>
          <p:cNvPr id="1391" name="Google Shape;1391;p163"/>
          <p:cNvSpPr txBox="1"/>
          <p:nvPr>
            <p:ph type="ctrTitle"/>
          </p:nvPr>
        </p:nvSpPr>
        <p:spPr>
          <a:xfrm>
            <a:off x="311700" y="174900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Distributed File Systems</a:t>
            </a:r>
            <a:endParaRPr/>
          </a:p>
        </p:txBody>
      </p:sp>
      <p:sp>
        <p:nvSpPr>
          <p:cNvPr id="1392" name="Google Shape;1392;p163"/>
          <p:cNvSpPr txBox="1"/>
          <p:nvPr/>
        </p:nvSpPr>
        <p:spPr>
          <a:xfrm>
            <a:off x="685800" y="2609704"/>
            <a:ext cx="7772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666666"/>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96" name="Shape 1396"/>
        <p:cNvGrpSpPr/>
        <p:nvPr/>
      </p:nvGrpSpPr>
      <p:grpSpPr>
        <a:xfrm>
          <a:off x="0" y="0"/>
          <a:ext cx="0" cy="0"/>
          <a:chOff x="0" y="0"/>
          <a:chExt cx="0" cy="0"/>
        </a:xfrm>
      </p:grpSpPr>
      <p:sp>
        <p:nvSpPr>
          <p:cNvPr id="1397" name="Google Shape;1397;p16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Distributed File Systems</a:t>
            </a:r>
            <a:endParaRPr>
              <a:latin typeface="Arial"/>
              <a:ea typeface="Arial"/>
              <a:cs typeface="Arial"/>
              <a:sym typeface="Arial"/>
            </a:endParaRPr>
          </a:p>
        </p:txBody>
      </p:sp>
      <p:sp>
        <p:nvSpPr>
          <p:cNvPr id="1398" name="Google Shape;1398;p164"/>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600"/>
              </a:spcBef>
              <a:spcAft>
                <a:spcPts val="0"/>
              </a:spcAft>
              <a:buSzPts val="1700"/>
              <a:buChar char="●"/>
            </a:pPr>
            <a:r>
              <a:rPr lang="en" sz="1700"/>
              <a:t>In distributed file systems, part of the file system is stored on a remote server.</a:t>
            </a:r>
            <a:endParaRPr sz="1700"/>
          </a:p>
          <a:p>
            <a:pPr indent="-336550" lvl="0" marL="457200" marR="0" rtl="0" algn="l">
              <a:lnSpc>
                <a:spcPct val="100000"/>
              </a:lnSpc>
              <a:spcBef>
                <a:spcPts val="0"/>
              </a:spcBef>
              <a:spcAft>
                <a:spcPts val="0"/>
              </a:spcAft>
              <a:buSzPts val="1700"/>
              <a:buChar char="●"/>
            </a:pPr>
            <a:r>
              <a:rPr lang="en" sz="1700"/>
              <a:t>For instance, /home/oksi/162/ on your laptop actually refers to /users/oski on campus file server</a:t>
            </a:r>
            <a:endParaRPr sz="17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2" name="Shape 1402"/>
        <p:cNvGrpSpPr/>
        <p:nvPr/>
      </p:nvGrpSpPr>
      <p:grpSpPr>
        <a:xfrm>
          <a:off x="0" y="0"/>
          <a:ext cx="0" cy="0"/>
          <a:chOff x="0" y="0"/>
          <a:chExt cx="0" cy="0"/>
        </a:xfrm>
      </p:grpSpPr>
      <p:sp>
        <p:nvSpPr>
          <p:cNvPr id="1403" name="Google Shape;1403;p16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Distributed File Systems</a:t>
            </a:r>
            <a:endParaRPr>
              <a:latin typeface="Arial"/>
              <a:ea typeface="Arial"/>
              <a:cs typeface="Arial"/>
              <a:sym typeface="Arial"/>
            </a:endParaRPr>
          </a:p>
        </p:txBody>
      </p:sp>
      <p:sp>
        <p:nvSpPr>
          <p:cNvPr id="1404" name="Google Shape;1404;p165"/>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700"/>
              <a:t>How do they work?</a:t>
            </a:r>
            <a:endParaRPr sz="1700"/>
          </a:p>
          <a:p>
            <a:pPr indent="0" lvl="0" marL="0" marR="0" rtl="0" algn="l">
              <a:lnSpc>
                <a:spcPct val="100000"/>
              </a:lnSpc>
              <a:spcBef>
                <a:spcPts val="600"/>
              </a:spcBef>
              <a:spcAft>
                <a:spcPts val="0"/>
              </a:spcAft>
              <a:buNone/>
            </a:pPr>
            <a:r>
              <a:t/>
            </a:r>
            <a:endParaRPr sz="1700"/>
          </a:p>
          <a:p>
            <a:pPr indent="-336550" lvl="0" marL="457200" marR="0" rtl="0" algn="l">
              <a:lnSpc>
                <a:spcPct val="100000"/>
              </a:lnSpc>
              <a:spcBef>
                <a:spcPts val="600"/>
              </a:spcBef>
              <a:spcAft>
                <a:spcPts val="0"/>
              </a:spcAft>
              <a:buSzPts val="1700"/>
              <a:buChar char="●"/>
            </a:pPr>
            <a:r>
              <a:rPr lang="en" sz="1700"/>
              <a:t>So far, we’ve gone over:</a:t>
            </a:r>
            <a:endParaRPr sz="1700"/>
          </a:p>
          <a:p>
            <a:pPr indent="-336550" lvl="1" marL="914400" marR="0" rtl="0" algn="l">
              <a:lnSpc>
                <a:spcPct val="100000"/>
              </a:lnSpc>
              <a:spcBef>
                <a:spcPts val="0"/>
              </a:spcBef>
              <a:spcAft>
                <a:spcPts val="0"/>
              </a:spcAft>
              <a:buSzPts val="1700"/>
              <a:buChar char="○"/>
            </a:pPr>
            <a:r>
              <a:rPr lang="en" sz="1700"/>
              <a:t>File systems</a:t>
            </a:r>
            <a:endParaRPr sz="1700"/>
          </a:p>
          <a:p>
            <a:pPr indent="-336550" lvl="1" marL="914400" marR="0" rtl="0" algn="l">
              <a:lnSpc>
                <a:spcPct val="100000"/>
              </a:lnSpc>
              <a:spcBef>
                <a:spcPts val="0"/>
              </a:spcBef>
              <a:spcAft>
                <a:spcPts val="0"/>
              </a:spcAft>
              <a:buSzPts val="1700"/>
              <a:buChar char="○"/>
            </a:pPr>
            <a:r>
              <a:rPr lang="en" sz="1700"/>
              <a:t>Distributed systems + networks</a:t>
            </a:r>
            <a:endParaRPr sz="1700"/>
          </a:p>
          <a:p>
            <a:pPr indent="-336550" lvl="0" marL="457200" marR="0" rtl="0" algn="l">
              <a:lnSpc>
                <a:spcPct val="100000"/>
              </a:lnSpc>
              <a:spcBef>
                <a:spcPts val="0"/>
              </a:spcBef>
              <a:spcAft>
                <a:spcPts val="0"/>
              </a:spcAft>
              <a:buSzPts val="1700"/>
              <a:buChar char="●"/>
            </a:pPr>
            <a:r>
              <a:rPr lang="en" sz="1700"/>
              <a:t>We’re going to try to put all these together to build distributed file systems.</a:t>
            </a:r>
            <a:endParaRPr sz="1700"/>
          </a:p>
          <a:p>
            <a:pPr indent="-336550" lvl="0" marL="457200" marR="0" rtl="0" algn="l">
              <a:lnSpc>
                <a:spcPct val="100000"/>
              </a:lnSpc>
              <a:spcBef>
                <a:spcPts val="0"/>
              </a:spcBef>
              <a:spcAft>
                <a:spcPts val="0"/>
              </a:spcAft>
              <a:buSzPts val="1700"/>
              <a:buChar char="●"/>
            </a:pPr>
            <a:r>
              <a:rPr lang="en" sz="1700"/>
              <a:t>Need one more concept: RPCs</a:t>
            </a:r>
            <a:endParaRPr sz="1700"/>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8" name="Shape 1408"/>
        <p:cNvGrpSpPr/>
        <p:nvPr/>
      </p:nvGrpSpPr>
      <p:grpSpPr>
        <a:xfrm>
          <a:off x="0" y="0"/>
          <a:ext cx="0" cy="0"/>
          <a:chOff x="0" y="0"/>
          <a:chExt cx="0" cy="0"/>
        </a:xfrm>
      </p:grpSpPr>
      <p:sp>
        <p:nvSpPr>
          <p:cNvPr id="1409" name="Google Shape;1409;p16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RPC</a:t>
            </a:r>
            <a:endParaRPr>
              <a:latin typeface="Arial"/>
              <a:ea typeface="Arial"/>
              <a:cs typeface="Arial"/>
              <a:sym typeface="Arial"/>
            </a:endParaRPr>
          </a:p>
        </p:txBody>
      </p:sp>
      <p:sp>
        <p:nvSpPr>
          <p:cNvPr id="1410" name="Google Shape;1410;p166"/>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600"/>
              </a:spcBef>
              <a:spcAft>
                <a:spcPts val="0"/>
              </a:spcAft>
              <a:buSzPts val="1700"/>
              <a:buChar char="●"/>
            </a:pPr>
            <a:r>
              <a:rPr lang="en" sz="1700"/>
              <a:t>Basic idea: want to call a procedure on another machine (i.e. server)</a:t>
            </a:r>
            <a:endParaRPr sz="1700"/>
          </a:p>
          <a:p>
            <a:pPr indent="-336550" lvl="0" marL="457200" marR="0" rtl="0" algn="l">
              <a:lnSpc>
                <a:spcPct val="100000"/>
              </a:lnSpc>
              <a:spcBef>
                <a:spcPts val="0"/>
              </a:spcBef>
              <a:spcAft>
                <a:spcPts val="0"/>
              </a:spcAft>
              <a:buSzPts val="1700"/>
              <a:buChar char="●"/>
            </a:pPr>
            <a:r>
              <a:rPr lang="en" sz="1700"/>
              <a:t>RPC (remote procedure calls) allow you to do this, and bundles all the technicalities (like transforming between big and little-endian, pointers, networking) behind a simple interface</a:t>
            </a:r>
            <a:endParaRPr sz="1700"/>
          </a:p>
          <a:p>
            <a:pPr indent="-336550" lvl="0" marL="457200" marR="0" rtl="0" algn="l">
              <a:lnSpc>
                <a:spcPct val="100000"/>
              </a:lnSpc>
              <a:spcBef>
                <a:spcPts val="0"/>
              </a:spcBef>
              <a:spcAft>
                <a:spcPts val="0"/>
              </a:spcAft>
              <a:buSzPts val="1700"/>
              <a:buChar char="●"/>
            </a:pPr>
            <a:r>
              <a:rPr lang="en" sz="1700"/>
              <a:t>So for instance, if the client calls</a:t>
            </a:r>
            <a:endParaRPr sz="1700"/>
          </a:p>
          <a:p>
            <a:pPr indent="-336550" lvl="1" marL="914400" marR="0" rtl="0" algn="l">
              <a:lnSpc>
                <a:spcPct val="100000"/>
              </a:lnSpc>
              <a:spcBef>
                <a:spcPts val="0"/>
              </a:spcBef>
              <a:spcAft>
                <a:spcPts val="0"/>
              </a:spcAft>
              <a:buSzPts val="1700"/>
              <a:buChar char="○"/>
            </a:pPr>
            <a:r>
              <a:rPr b="1" lang="en" sz="1700"/>
              <a:t>remoteFileSys-&gt;Read("lalala");</a:t>
            </a:r>
            <a:endParaRPr b="1" sz="1700"/>
          </a:p>
          <a:p>
            <a:pPr indent="-336550" lvl="0" marL="457200" marR="0" rtl="0" algn="l">
              <a:lnSpc>
                <a:spcPct val="100000"/>
              </a:lnSpc>
              <a:spcBef>
                <a:spcPts val="0"/>
              </a:spcBef>
              <a:spcAft>
                <a:spcPts val="0"/>
              </a:spcAft>
              <a:buSzPts val="1700"/>
              <a:buChar char="●"/>
            </a:pPr>
            <a:r>
              <a:rPr lang="en" sz="1700"/>
              <a:t>It gets translated automatically into call on server:</a:t>
            </a:r>
            <a:endParaRPr sz="1700"/>
          </a:p>
          <a:p>
            <a:pPr indent="-336550" lvl="1" marL="914400" marR="0" rtl="0" algn="l">
              <a:lnSpc>
                <a:spcPct val="100000"/>
              </a:lnSpc>
              <a:spcBef>
                <a:spcPts val="0"/>
              </a:spcBef>
              <a:spcAft>
                <a:spcPts val="0"/>
              </a:spcAft>
              <a:buSzPts val="1700"/>
              <a:buChar char="○"/>
            </a:pPr>
            <a:r>
              <a:rPr b="1" lang="en" sz="1700"/>
              <a:t>fileSys-&gt;Read("lalala");</a:t>
            </a:r>
            <a:endParaRPr b="1" sz="1700"/>
          </a:p>
          <a:p>
            <a:pPr indent="-336550" lvl="0" marL="457200" marR="0" rtl="0" algn="l">
              <a:lnSpc>
                <a:spcPct val="100000"/>
              </a:lnSpc>
              <a:spcBef>
                <a:spcPts val="0"/>
              </a:spcBef>
              <a:spcAft>
                <a:spcPts val="0"/>
              </a:spcAft>
              <a:buSzPts val="1700"/>
              <a:buChar char="●"/>
            </a:pPr>
            <a:r>
              <a:rPr lang="en" sz="1700"/>
              <a:t>To do all this, RPCs have to marshal data into some canonical form</a:t>
            </a:r>
            <a:endParaRPr sz="1700"/>
          </a:p>
          <a:p>
            <a:pPr indent="0" lvl="0" marL="0" marR="0" rtl="0" algn="l">
              <a:lnSpc>
                <a:spcPct val="100000"/>
              </a:lnSpc>
              <a:spcBef>
                <a:spcPts val="600"/>
              </a:spcBef>
              <a:spcAft>
                <a:spcPts val="0"/>
              </a:spcAft>
              <a:buNone/>
            </a:pPr>
            <a:r>
              <a:t/>
            </a:r>
            <a:endParaRPr sz="170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4" name="Shape 1414"/>
        <p:cNvGrpSpPr/>
        <p:nvPr/>
      </p:nvGrpSpPr>
      <p:grpSpPr>
        <a:xfrm>
          <a:off x="0" y="0"/>
          <a:ext cx="0" cy="0"/>
          <a:chOff x="0" y="0"/>
          <a:chExt cx="0" cy="0"/>
        </a:xfrm>
      </p:grpSpPr>
      <p:sp>
        <p:nvSpPr>
          <p:cNvPr id="1415" name="Google Shape;1415;p16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RPC</a:t>
            </a:r>
            <a:endParaRPr>
              <a:latin typeface="Arial"/>
              <a:ea typeface="Arial"/>
              <a:cs typeface="Arial"/>
              <a:sym typeface="Arial"/>
            </a:endParaRPr>
          </a:p>
        </p:txBody>
      </p:sp>
      <p:sp>
        <p:nvSpPr>
          <p:cNvPr id="1416" name="Google Shape;1416;p167"/>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600"/>
              </a:spcBef>
              <a:spcAft>
                <a:spcPts val="0"/>
              </a:spcAft>
              <a:buSzPts val="1700"/>
              <a:buChar char="●"/>
            </a:pPr>
            <a:r>
              <a:rPr lang="en" sz="1700"/>
              <a:t>Basic idea: want to call a procedure on another machine (i.e. server)</a:t>
            </a:r>
            <a:endParaRPr sz="1700"/>
          </a:p>
          <a:p>
            <a:pPr indent="-336550" lvl="0" marL="457200" marR="0" rtl="0" algn="l">
              <a:lnSpc>
                <a:spcPct val="100000"/>
              </a:lnSpc>
              <a:spcBef>
                <a:spcPts val="0"/>
              </a:spcBef>
              <a:spcAft>
                <a:spcPts val="0"/>
              </a:spcAft>
              <a:buSzPts val="1700"/>
              <a:buChar char="●"/>
            </a:pPr>
            <a:r>
              <a:rPr lang="en" sz="1700"/>
              <a:t>RPC (remote procedure calls) allow you to do this, and bundles all the technicalities (like transforming between big and little-endian, pointers, networking) behind a simple interface</a:t>
            </a:r>
            <a:endParaRPr sz="1700"/>
          </a:p>
          <a:p>
            <a:pPr indent="0" lvl="0" marL="0" marR="0" rtl="0" algn="l">
              <a:lnSpc>
                <a:spcPct val="100000"/>
              </a:lnSpc>
              <a:spcBef>
                <a:spcPts val="600"/>
              </a:spcBef>
              <a:spcAft>
                <a:spcPts val="0"/>
              </a:spcAft>
              <a:buNone/>
            </a:pPr>
            <a:r>
              <a:t/>
            </a:r>
            <a:endParaRPr sz="1700"/>
          </a:p>
        </p:txBody>
      </p:sp>
      <p:pic>
        <p:nvPicPr>
          <p:cNvPr id="1417" name="Google Shape;1417;p167"/>
          <p:cNvPicPr preferRelativeResize="0"/>
          <p:nvPr/>
        </p:nvPicPr>
        <p:blipFill>
          <a:blip r:embed="rId3">
            <a:alphaModFix/>
          </a:blip>
          <a:stretch>
            <a:fillRect/>
          </a:stretch>
        </p:blipFill>
        <p:spPr>
          <a:xfrm>
            <a:off x="3067450" y="2546250"/>
            <a:ext cx="3009100" cy="227217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1" name="Shape 1421"/>
        <p:cNvGrpSpPr/>
        <p:nvPr/>
      </p:nvGrpSpPr>
      <p:grpSpPr>
        <a:xfrm>
          <a:off x="0" y="0"/>
          <a:ext cx="0" cy="0"/>
          <a:chOff x="0" y="0"/>
          <a:chExt cx="0" cy="0"/>
        </a:xfrm>
      </p:grpSpPr>
      <p:sp>
        <p:nvSpPr>
          <p:cNvPr id="1422" name="Google Shape;1422;p16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Building a Distributed FS</a:t>
            </a:r>
            <a:endParaRPr>
              <a:latin typeface="Arial"/>
              <a:ea typeface="Arial"/>
              <a:cs typeface="Arial"/>
              <a:sym typeface="Arial"/>
            </a:endParaRPr>
          </a:p>
        </p:txBody>
      </p:sp>
      <p:sp>
        <p:nvSpPr>
          <p:cNvPr id="1423" name="Google Shape;1423;p168"/>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600"/>
              </a:spcBef>
              <a:spcAft>
                <a:spcPts val="0"/>
              </a:spcAft>
              <a:buSzPts val="1700"/>
              <a:buChar char="●"/>
            </a:pPr>
            <a:r>
              <a:rPr lang="en" sz="1700" u="sng"/>
              <a:t>Step 1</a:t>
            </a:r>
            <a:r>
              <a:rPr lang="en" sz="1700"/>
              <a:t>: distinguish between remote files and local files.</a:t>
            </a:r>
            <a:endParaRPr sz="1700"/>
          </a:p>
          <a:p>
            <a:pPr indent="-336550" lvl="0" marL="457200" marR="0" rtl="0" algn="l">
              <a:lnSpc>
                <a:spcPct val="100000"/>
              </a:lnSpc>
              <a:spcBef>
                <a:spcPts val="0"/>
              </a:spcBef>
              <a:spcAft>
                <a:spcPts val="0"/>
              </a:spcAft>
              <a:buSzPts val="1700"/>
              <a:buChar char="●"/>
            </a:pPr>
            <a:r>
              <a:rPr lang="en" sz="1700"/>
              <a:t>Solution: add a layer of abstraction with the </a:t>
            </a:r>
            <a:r>
              <a:rPr b="1" lang="en" sz="1700"/>
              <a:t>virtual file system (VFS)</a:t>
            </a:r>
            <a:r>
              <a:rPr lang="en" sz="1700"/>
              <a:t>.</a:t>
            </a:r>
            <a:endParaRPr sz="1700"/>
          </a:p>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p:txBody>
      </p:sp>
      <p:pic>
        <p:nvPicPr>
          <p:cNvPr id="1424" name="Google Shape;1424;p168"/>
          <p:cNvPicPr preferRelativeResize="0"/>
          <p:nvPr/>
        </p:nvPicPr>
        <p:blipFill>
          <a:blip r:embed="rId3">
            <a:alphaModFix/>
          </a:blip>
          <a:stretch>
            <a:fillRect/>
          </a:stretch>
        </p:blipFill>
        <p:spPr>
          <a:xfrm>
            <a:off x="1678700" y="2041076"/>
            <a:ext cx="5786598" cy="3024101"/>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8" name="Shape 1428"/>
        <p:cNvGrpSpPr/>
        <p:nvPr/>
      </p:nvGrpSpPr>
      <p:grpSpPr>
        <a:xfrm>
          <a:off x="0" y="0"/>
          <a:ext cx="0" cy="0"/>
          <a:chOff x="0" y="0"/>
          <a:chExt cx="0" cy="0"/>
        </a:xfrm>
      </p:grpSpPr>
      <p:sp>
        <p:nvSpPr>
          <p:cNvPr id="1429" name="Google Shape;1429;p16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Font typeface="Roboto Slab"/>
              <a:buNone/>
            </a:pPr>
            <a:r>
              <a:rPr lang="en">
                <a:latin typeface="Arial"/>
                <a:ea typeface="Arial"/>
                <a:cs typeface="Arial"/>
                <a:sym typeface="Arial"/>
              </a:rPr>
              <a:t>Building a Distributed FS</a:t>
            </a:r>
            <a:endParaRPr>
              <a:latin typeface="Arial"/>
              <a:ea typeface="Arial"/>
              <a:cs typeface="Arial"/>
              <a:sym typeface="Arial"/>
            </a:endParaRPr>
          </a:p>
        </p:txBody>
      </p:sp>
      <p:sp>
        <p:nvSpPr>
          <p:cNvPr id="1430" name="Google Shape;1430;p169"/>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u="sng"/>
              <a:t>Step 2</a:t>
            </a:r>
            <a:r>
              <a:rPr lang="en" sz="1700"/>
              <a:t>: handle remote files.</a:t>
            </a:r>
            <a:endParaRPr sz="1700"/>
          </a:p>
          <a:p>
            <a:pPr indent="-336550" lvl="0" marL="457200" rtl="0" algn="l">
              <a:spcBef>
                <a:spcPts val="0"/>
              </a:spcBef>
              <a:spcAft>
                <a:spcPts val="0"/>
              </a:spcAft>
              <a:buSzPts val="1700"/>
              <a:buChar char="●"/>
            </a:pPr>
            <a:r>
              <a:rPr lang="en" sz="1700"/>
              <a:t>We will be using </a:t>
            </a:r>
            <a:r>
              <a:rPr b="1" lang="en" sz="1700"/>
              <a:t>NFS</a:t>
            </a:r>
            <a:r>
              <a:rPr lang="en" sz="1700"/>
              <a:t>, the network file system.</a:t>
            </a:r>
            <a:endParaRPr sz="1700"/>
          </a:p>
          <a:p>
            <a:pPr indent="-336550" lvl="0" marL="457200" rtl="0" algn="l">
              <a:spcBef>
                <a:spcPts val="0"/>
              </a:spcBef>
              <a:spcAft>
                <a:spcPts val="0"/>
              </a:spcAft>
              <a:buSzPts val="1700"/>
              <a:buChar char="●"/>
            </a:pPr>
            <a:r>
              <a:rPr lang="en" sz="1700"/>
              <a:t>Basic idea: NFS translates read and write calls from VFS into RPCs (which are then executed on the remote file system).</a:t>
            </a:r>
            <a:endParaRPr sz="1700"/>
          </a:p>
          <a:p>
            <a:pPr indent="-336550" lvl="0" marL="457200" rtl="0" algn="l">
              <a:spcBef>
                <a:spcPts val="0"/>
              </a:spcBef>
              <a:spcAft>
                <a:spcPts val="0"/>
              </a:spcAft>
              <a:buClr>
                <a:schemeClr val="dk1"/>
              </a:buClr>
              <a:buSzPts val="1700"/>
              <a:buChar char="●"/>
            </a:pPr>
            <a:r>
              <a:rPr lang="en" sz="1700">
                <a:solidFill>
                  <a:schemeClr val="dk1"/>
                </a:solidFill>
              </a:rPr>
              <a:t>The RPCs are </a:t>
            </a:r>
            <a:r>
              <a:rPr b="1" lang="en" sz="1700">
                <a:solidFill>
                  <a:schemeClr val="dk1"/>
                </a:solidFill>
              </a:rPr>
              <a:t>stateless</a:t>
            </a:r>
            <a:r>
              <a:rPr lang="en" sz="1700">
                <a:solidFill>
                  <a:schemeClr val="dk1"/>
                </a:solidFill>
              </a:rPr>
              <a:t> (and </a:t>
            </a:r>
            <a:r>
              <a:rPr b="1" lang="en" sz="1700">
                <a:solidFill>
                  <a:schemeClr val="dk1"/>
                </a:solidFill>
              </a:rPr>
              <a:t>idempotent</a:t>
            </a:r>
            <a:r>
              <a:rPr lang="en" sz="1700">
                <a:solidFill>
                  <a:schemeClr val="dk1"/>
                </a:solidFill>
              </a:rPr>
              <a:t>)</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e.g. reads include information for entire operation, such as </a:t>
            </a:r>
            <a:r>
              <a:rPr b="1" lang="en" sz="1700">
                <a:solidFill>
                  <a:schemeClr val="dk1"/>
                </a:solidFill>
              </a:rPr>
              <a:t>ReadAt(inumber, position)</a:t>
            </a:r>
            <a:r>
              <a:rPr lang="en" sz="1700">
                <a:solidFill>
                  <a:schemeClr val="dk1"/>
                </a:solidFill>
              </a:rPr>
              <a:t>, not </a:t>
            </a:r>
            <a:r>
              <a:rPr b="1" lang="en" sz="1700">
                <a:solidFill>
                  <a:schemeClr val="dk1"/>
                </a:solidFill>
              </a:rPr>
              <a:t>Read(openfile)</a:t>
            </a:r>
            <a:endParaRPr b="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no </a:t>
            </a:r>
            <a:r>
              <a:rPr b="1" lang="en" sz="1700">
                <a:solidFill>
                  <a:schemeClr val="dk1"/>
                </a:solidFill>
              </a:rPr>
              <a:t>open()</a:t>
            </a:r>
            <a:r>
              <a:rPr lang="en" sz="1700">
                <a:solidFill>
                  <a:schemeClr val="dk1"/>
                </a:solidFill>
              </a:rPr>
              <a:t> and </a:t>
            </a:r>
            <a:r>
              <a:rPr b="1" lang="en" sz="1700">
                <a:solidFill>
                  <a:schemeClr val="dk1"/>
                </a:solidFill>
              </a:rPr>
              <a:t>close()</a:t>
            </a:r>
            <a:r>
              <a:rPr lang="en" sz="1700">
                <a:solidFill>
                  <a:schemeClr val="dk1"/>
                </a:solidFill>
              </a:rPr>
              <a:t> RPCs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Cache in local computer, poll server periodically to check for changes (server can be bottleneck).</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Write-through caching</a:t>
            </a:r>
            <a:r>
              <a:rPr lang="en" sz="1700">
                <a:solidFill>
                  <a:schemeClr val="dk1"/>
                </a:solidFill>
              </a:rPr>
              <a:t>: modified data is committed to server’s disk before results are returned to the client.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If multiple clients write to the same file, results are arbitrary.</a:t>
            </a:r>
            <a:endParaRPr sz="1700">
              <a:solidFill>
                <a:schemeClr val="dk1"/>
              </a:solidFill>
            </a:endParaRPr>
          </a:p>
          <a:p>
            <a:pPr indent="0" lvl="0" marL="0" marR="0" rtl="0" algn="l">
              <a:lnSpc>
                <a:spcPct val="100000"/>
              </a:lnSpc>
              <a:spcBef>
                <a:spcPts val="600"/>
              </a:spcBef>
              <a:spcAft>
                <a:spcPts val="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ctrTitle"/>
          </p:nvPr>
        </p:nvSpPr>
        <p:spPr>
          <a:xfrm>
            <a:off x="311700" y="174900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Storage Devices</a:t>
            </a:r>
            <a:endParaRPr/>
          </a:p>
        </p:txBody>
      </p:sp>
      <p:sp>
        <p:nvSpPr>
          <p:cNvPr id="292" name="Google Shape;292;p53"/>
          <p:cNvSpPr txBox="1"/>
          <p:nvPr/>
        </p:nvSpPr>
        <p:spPr>
          <a:xfrm>
            <a:off x="685800" y="2609704"/>
            <a:ext cx="7772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4" name="Shape 1434"/>
        <p:cNvGrpSpPr/>
        <p:nvPr/>
      </p:nvGrpSpPr>
      <p:grpSpPr>
        <a:xfrm>
          <a:off x="0" y="0"/>
          <a:ext cx="0" cy="0"/>
          <a:chOff x="0" y="0"/>
          <a:chExt cx="0" cy="0"/>
        </a:xfrm>
      </p:grpSpPr>
      <p:sp>
        <p:nvSpPr>
          <p:cNvPr id="1435" name="Google Shape;1435;p17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NFS</a:t>
            </a:r>
            <a:endParaRPr>
              <a:latin typeface="Arial"/>
              <a:ea typeface="Arial"/>
              <a:cs typeface="Arial"/>
              <a:sym typeface="Arial"/>
            </a:endParaRPr>
          </a:p>
        </p:txBody>
      </p:sp>
      <p:sp>
        <p:nvSpPr>
          <p:cNvPr id="1436" name="Google Shape;1436;p170"/>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700"/>
          </a:p>
          <a:p>
            <a:pPr indent="0" lvl="0" marL="0" marR="0" rtl="0" algn="l">
              <a:lnSpc>
                <a:spcPct val="100000"/>
              </a:lnSpc>
              <a:spcBef>
                <a:spcPts val="600"/>
              </a:spcBef>
              <a:spcAft>
                <a:spcPts val="0"/>
              </a:spcAft>
              <a:buNone/>
            </a:pPr>
            <a:r>
              <a:t/>
            </a:r>
            <a:endParaRPr sz="1700"/>
          </a:p>
        </p:txBody>
      </p:sp>
      <p:pic>
        <p:nvPicPr>
          <p:cNvPr id="1437" name="Google Shape;1437;p170"/>
          <p:cNvPicPr preferRelativeResize="0"/>
          <p:nvPr/>
        </p:nvPicPr>
        <p:blipFill>
          <a:blip r:embed="rId3">
            <a:alphaModFix/>
          </a:blip>
          <a:stretch>
            <a:fillRect/>
          </a:stretch>
        </p:blipFill>
        <p:spPr>
          <a:xfrm>
            <a:off x="1531961" y="937675"/>
            <a:ext cx="6080090" cy="4080124"/>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171"/>
          <p:cNvSpPr txBox="1"/>
          <p:nvPr>
            <p:ph type="title"/>
          </p:nvPr>
        </p:nvSpPr>
        <p:spPr>
          <a:xfrm>
            <a:off x="457200" y="193952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rgbClr val="666666"/>
                </a:solidFill>
                <a:latin typeface="Arial"/>
                <a:ea typeface="Arial"/>
                <a:cs typeface="Arial"/>
                <a:sym typeface="Arial"/>
              </a:rPr>
              <a:t>Queueing Theory</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17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Terminology</a:t>
            </a:r>
            <a:endParaRPr/>
          </a:p>
        </p:txBody>
      </p:sp>
      <p:sp>
        <p:nvSpPr>
          <p:cNvPr id="1448" name="Google Shape;1448;p172"/>
          <p:cNvSpPr txBox="1"/>
          <p:nvPr>
            <p:ph idx="1" type="body"/>
          </p:nvPr>
        </p:nvSpPr>
        <p:spPr>
          <a:xfrm>
            <a:off x="457200" y="1200152"/>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Model arrivals to a queue probabilistically</a:t>
            </a:r>
            <a:endParaRPr sz="2900"/>
          </a:p>
          <a:p>
            <a:pPr indent="0" lvl="0" marL="0" rtl="0" algn="l">
              <a:spcBef>
                <a:spcPts val="0"/>
              </a:spcBef>
              <a:spcAft>
                <a:spcPts val="0"/>
              </a:spcAft>
              <a:buNone/>
            </a:pPr>
            <a:r>
              <a:rPr lang="en" sz="2900"/>
              <a:t>Mean (m): Average value the distribution takes on.</a:t>
            </a:r>
            <a:endParaRPr sz="2900"/>
          </a:p>
          <a:p>
            <a:pPr indent="0" lvl="0" marL="0" rtl="0" algn="l">
              <a:spcBef>
                <a:spcPts val="0"/>
              </a:spcBef>
              <a:spcAft>
                <a:spcPts val="0"/>
              </a:spcAft>
              <a:buNone/>
            </a:pPr>
            <a:r>
              <a:rPr lang="en" sz="2900"/>
              <a:t>Variance: (σ</a:t>
            </a:r>
            <a:r>
              <a:rPr baseline="30000" lang="en" sz="2900"/>
              <a:t>2</a:t>
            </a:r>
            <a:r>
              <a:rPr lang="en" sz="2900"/>
              <a:t>): Measure of average spread of values.</a:t>
            </a:r>
            <a:endParaRPr sz="2900"/>
          </a:p>
          <a:p>
            <a:pPr indent="0" lvl="0" marL="0" rtl="0" algn="l">
              <a:spcBef>
                <a:spcPts val="0"/>
              </a:spcBef>
              <a:spcAft>
                <a:spcPts val="0"/>
              </a:spcAft>
              <a:buNone/>
            </a:pPr>
            <a:r>
              <a:rPr lang="en" sz="2900"/>
              <a:t>C: </a:t>
            </a:r>
            <a:r>
              <a:rPr lang="en" sz="2900"/>
              <a:t>σ</a:t>
            </a:r>
            <a:r>
              <a:rPr baseline="30000" lang="en" sz="2900"/>
              <a:t>2</a:t>
            </a:r>
            <a:r>
              <a:rPr lang="en" sz="2900"/>
              <a:t>/m</a:t>
            </a:r>
            <a:r>
              <a:rPr baseline="30000" lang="en" sz="2900"/>
              <a:t>2</a:t>
            </a:r>
            <a:r>
              <a:rPr lang="en" sz="2900"/>
              <a:t>: Squared coefficient of variance:</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 sz="2900"/>
              <a:t>Important values: C = 0: constant distribution (fully deterministic)</a:t>
            </a:r>
            <a:endParaRPr sz="2900"/>
          </a:p>
          <a:p>
            <a:pPr indent="0" lvl="0" marL="0" rtl="0" algn="l">
              <a:spcBef>
                <a:spcPts val="0"/>
              </a:spcBef>
              <a:spcAft>
                <a:spcPts val="0"/>
              </a:spcAft>
              <a:buNone/>
            </a:pPr>
            <a:r>
              <a:rPr lang="en" sz="2900"/>
              <a:t>C = 1: Memoryless</a:t>
            </a:r>
            <a:endParaRPr sz="290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73"/>
          <p:cNvSpPr txBox="1"/>
          <p:nvPr>
            <p:ph type="title"/>
          </p:nvPr>
        </p:nvSpPr>
        <p:spPr>
          <a:xfrm>
            <a:off x="457200" y="-91827"/>
            <a:ext cx="8229600" cy="85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Calibri"/>
                <a:ea typeface="Calibri"/>
                <a:cs typeface="Calibri"/>
                <a:sym typeface="Calibri"/>
              </a:rPr>
              <a:t>Little’s Law</a:t>
            </a:r>
            <a:endParaRPr b="0" i="0" sz="4400" u="none" cap="none" strike="noStrike">
              <a:solidFill>
                <a:schemeClr val="dk1"/>
              </a:solidFill>
              <a:latin typeface="Calibri"/>
              <a:ea typeface="Calibri"/>
              <a:cs typeface="Calibri"/>
              <a:sym typeface="Calibri"/>
            </a:endParaRPr>
          </a:p>
        </p:txBody>
      </p:sp>
      <p:sp>
        <p:nvSpPr>
          <p:cNvPr id="1454" name="Google Shape;1454;p173"/>
          <p:cNvSpPr txBox="1"/>
          <p:nvPr>
            <p:ph idx="1" type="body"/>
          </p:nvPr>
        </p:nvSpPr>
        <p:spPr>
          <a:xfrm>
            <a:off x="204376" y="2086539"/>
            <a:ext cx="8799900" cy="2942700"/>
          </a:xfrm>
          <a:prstGeom prst="rect">
            <a:avLst/>
          </a:prstGeom>
          <a:noFill/>
          <a:ln>
            <a:noFill/>
          </a:ln>
        </p:spPr>
        <p:txBody>
          <a:bodyPr anchorCtr="0" anchor="t" bIns="45700" lIns="91425" spcFirstLastPara="1" rIns="91425" wrap="square" tIns="45700">
            <a:noAutofit/>
          </a:bodyPr>
          <a:lstStyle/>
          <a:p>
            <a:pPr indent="-306070" lvl="0" marL="342900" marR="0" rtl="0" algn="l">
              <a:lnSpc>
                <a:spcPct val="8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In any </a:t>
            </a:r>
            <a:r>
              <a:rPr b="0" i="1" lang="en" sz="1800" u="none" cap="none" strike="noStrike">
                <a:solidFill>
                  <a:srgbClr val="FF0000"/>
                </a:solidFill>
                <a:latin typeface="Arial"/>
                <a:ea typeface="Arial"/>
                <a:cs typeface="Arial"/>
                <a:sym typeface="Arial"/>
              </a:rPr>
              <a:t>stable</a:t>
            </a:r>
            <a:r>
              <a:rPr b="0" i="0" lang="en" sz="1800" u="none" cap="none" strike="noStrike">
                <a:solidFill>
                  <a:srgbClr val="FF0000"/>
                </a:solidFill>
                <a:latin typeface="Arial"/>
                <a:ea typeface="Arial"/>
                <a:cs typeface="Arial"/>
                <a:sym typeface="Arial"/>
              </a:rPr>
              <a:t> </a:t>
            </a:r>
            <a:r>
              <a:rPr b="0" i="0" lang="en" sz="1800" u="none" cap="none" strike="noStrike">
                <a:solidFill>
                  <a:schemeClr val="dk1"/>
                </a:solidFill>
                <a:latin typeface="Arial"/>
                <a:ea typeface="Arial"/>
                <a:cs typeface="Arial"/>
                <a:sym typeface="Arial"/>
              </a:rPr>
              <a:t>system </a:t>
            </a:r>
            <a:endParaRPr sz="1800">
              <a:latin typeface="Arial"/>
              <a:ea typeface="Arial"/>
              <a:cs typeface="Arial"/>
              <a:sym typeface="Arial"/>
            </a:endParaRPr>
          </a:p>
          <a:p>
            <a:pPr indent="-259715" lvl="1" marL="742950" marR="0" rtl="0" algn="l">
              <a:lnSpc>
                <a:spcPct val="80000"/>
              </a:lnSpc>
              <a:spcBef>
                <a:spcPts val="442"/>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Average arrival rate = Average departure rate </a:t>
            </a:r>
            <a:endParaRPr sz="1800">
              <a:latin typeface="Arial"/>
              <a:ea typeface="Arial"/>
              <a:cs typeface="Arial"/>
              <a:sym typeface="Arial"/>
            </a:endParaRPr>
          </a:p>
          <a:p>
            <a:pPr indent="-306070" lvl="0" marL="342900" marR="0" rtl="0" algn="l">
              <a:lnSpc>
                <a:spcPct val="80000"/>
              </a:lnSpc>
              <a:spcBef>
                <a:spcPts val="476"/>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The average number of tasks in the system (N) is equal to the λ arrival</a:t>
            </a:r>
            <a:r>
              <a:rPr lang="en" sz="1800">
                <a:latin typeface="Arial"/>
                <a:ea typeface="Arial"/>
                <a:cs typeface="Arial"/>
                <a:sym typeface="Arial"/>
              </a:rPr>
              <a:t> time</a:t>
            </a:r>
            <a:r>
              <a:rPr b="0" i="0" lang="en" sz="1800" u="none" cap="none" strike="noStrike">
                <a:solidFill>
                  <a:schemeClr val="dk1"/>
                </a:solidFill>
                <a:latin typeface="Arial"/>
                <a:ea typeface="Arial"/>
                <a:cs typeface="Arial"/>
                <a:sym typeface="Arial"/>
              </a:rPr>
              <a:t> times the response time (L) </a:t>
            </a:r>
            <a:endParaRPr b="0" i="0" sz="1800" u="none" cap="none" strike="noStrike">
              <a:solidFill>
                <a:schemeClr val="dk1"/>
              </a:solidFill>
              <a:latin typeface="Arial"/>
              <a:ea typeface="Arial"/>
              <a:cs typeface="Arial"/>
              <a:sym typeface="Arial"/>
            </a:endParaRPr>
          </a:p>
          <a:p>
            <a:pPr indent="-234950" lvl="1" marL="742950" marR="0" rtl="0" algn="l">
              <a:lnSpc>
                <a:spcPct val="80000"/>
              </a:lnSpc>
              <a:spcBef>
                <a:spcPts val="476"/>
              </a:spcBef>
              <a:spcAft>
                <a:spcPts val="0"/>
              </a:spcAft>
              <a:buClr>
                <a:schemeClr val="dk1"/>
              </a:buClr>
              <a:buSzPts val="1800"/>
              <a:buFont typeface="Arial"/>
              <a:buChar char="–"/>
            </a:pPr>
            <a:r>
              <a:rPr lang="en" sz="1800">
                <a:latin typeface="Arial"/>
                <a:ea typeface="Arial"/>
                <a:cs typeface="Arial"/>
                <a:sym typeface="Arial"/>
              </a:rPr>
              <a:t>Arrival time = throughput = λ</a:t>
            </a:r>
            <a:endParaRPr sz="1800">
              <a:latin typeface="Arial"/>
              <a:ea typeface="Arial"/>
              <a:cs typeface="Arial"/>
              <a:sym typeface="Arial"/>
            </a:endParaRPr>
          </a:p>
          <a:p>
            <a:pPr indent="-284480" lvl="0" marL="342900" marR="0" rtl="0" algn="l">
              <a:lnSpc>
                <a:spcPct val="80000"/>
              </a:lnSpc>
              <a:spcBef>
                <a:spcPts val="544"/>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N (</a:t>
            </a:r>
            <a:r>
              <a:rPr lang="en" sz="1800">
                <a:latin typeface="Arial"/>
                <a:ea typeface="Arial"/>
                <a:cs typeface="Arial"/>
                <a:sym typeface="Arial"/>
              </a:rPr>
              <a:t>jobs</a:t>
            </a:r>
            <a:r>
              <a:rPr b="0" i="0" lang="en" sz="1800" u="none" cap="none" strike="noStrike">
                <a:solidFill>
                  <a:schemeClr val="dk1"/>
                </a:solidFill>
                <a:latin typeface="Arial"/>
                <a:ea typeface="Arial"/>
                <a:cs typeface="Arial"/>
                <a:sym typeface="Arial"/>
              </a:rPr>
              <a:t>) = </a:t>
            </a:r>
            <a:r>
              <a:rPr lang="en" sz="1800">
                <a:latin typeface="Arial"/>
                <a:ea typeface="Arial"/>
                <a:cs typeface="Arial"/>
                <a:sym typeface="Arial"/>
              </a:rPr>
              <a:t>λ</a:t>
            </a:r>
            <a:r>
              <a:rPr b="0" i="0" lang="en" sz="1800" u="none" cap="none" strike="noStrike">
                <a:solidFill>
                  <a:schemeClr val="dk1"/>
                </a:solidFill>
                <a:latin typeface="Arial"/>
                <a:ea typeface="Arial"/>
                <a:cs typeface="Arial"/>
                <a:sym typeface="Arial"/>
              </a:rPr>
              <a:t> (</a:t>
            </a:r>
            <a:r>
              <a:rPr lang="en" sz="1800">
                <a:latin typeface="Arial"/>
                <a:ea typeface="Arial"/>
                <a:cs typeface="Arial"/>
                <a:sym typeface="Arial"/>
              </a:rPr>
              <a:t>jobs</a:t>
            </a:r>
            <a:r>
              <a:rPr b="0" i="0" lang="en" sz="1800" u="none" cap="none" strike="noStrike">
                <a:solidFill>
                  <a:schemeClr val="dk1"/>
                </a:solidFill>
                <a:latin typeface="Arial"/>
                <a:ea typeface="Arial"/>
                <a:cs typeface="Arial"/>
                <a:sym typeface="Arial"/>
              </a:rPr>
              <a:t>/s) x L (s)</a:t>
            </a:r>
            <a:endParaRPr sz="1800">
              <a:latin typeface="Arial"/>
              <a:ea typeface="Arial"/>
              <a:cs typeface="Arial"/>
              <a:sym typeface="Arial"/>
            </a:endParaRPr>
          </a:p>
          <a:p>
            <a:pPr indent="-306070" lvl="0" marL="342900" marR="0" rtl="0" algn="l">
              <a:lnSpc>
                <a:spcPct val="80000"/>
              </a:lnSpc>
              <a:spcBef>
                <a:spcPts val="476"/>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Regardless of structure, bursts of requests, variation in service</a:t>
            </a:r>
            <a:endParaRPr sz="1800">
              <a:latin typeface="Arial"/>
              <a:ea typeface="Arial"/>
              <a:cs typeface="Arial"/>
              <a:sym typeface="Arial"/>
            </a:endParaRPr>
          </a:p>
          <a:p>
            <a:pPr indent="-259715" lvl="1" marL="742950" marR="0" rtl="0" algn="l">
              <a:lnSpc>
                <a:spcPct val="80000"/>
              </a:lnSpc>
              <a:spcBef>
                <a:spcPts val="442"/>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Instantaneous variations, but it washes out in the average</a:t>
            </a:r>
            <a:endParaRPr b="0" i="0" sz="1800" u="none" cap="none" strike="noStrike">
              <a:solidFill>
                <a:schemeClr val="dk1"/>
              </a:solidFill>
              <a:latin typeface="Arial"/>
              <a:ea typeface="Arial"/>
              <a:cs typeface="Arial"/>
              <a:sym typeface="Arial"/>
            </a:endParaRPr>
          </a:p>
        </p:txBody>
      </p:sp>
      <p:pic>
        <p:nvPicPr>
          <p:cNvPr id="1455" name="Google Shape;1455;p173"/>
          <p:cNvPicPr preferRelativeResize="0"/>
          <p:nvPr/>
        </p:nvPicPr>
        <p:blipFill>
          <a:blip r:embed="rId3">
            <a:alphaModFix/>
          </a:blip>
          <a:stretch>
            <a:fillRect/>
          </a:stretch>
        </p:blipFill>
        <p:spPr>
          <a:xfrm>
            <a:off x="2152400" y="684725"/>
            <a:ext cx="4366399" cy="1281025"/>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174"/>
          <p:cNvSpPr txBox="1"/>
          <p:nvPr>
            <p:ph type="title"/>
          </p:nvPr>
        </p:nvSpPr>
        <p:spPr>
          <a:xfrm>
            <a:off x="990600" y="114300"/>
            <a:ext cx="7162800" cy="400200"/>
          </a:xfrm>
          <a:prstGeom prst="rect">
            <a:avLst/>
          </a:prstGeom>
          <a:noFill/>
          <a:ln>
            <a:noFill/>
          </a:ln>
        </p:spPr>
        <p:txBody>
          <a:bodyPr anchorCtr="0" anchor="ctr" bIns="44425" lIns="90475" spcFirstLastPara="1" rIns="90475" wrap="square" tIns="44425">
            <a:noAutofit/>
          </a:bodyPr>
          <a:lstStyle/>
          <a:p>
            <a:pPr indent="0" lvl="0" marL="0" marR="0" rtl="0" algn="ctr">
              <a:lnSpc>
                <a:spcPct val="90000"/>
              </a:lnSpc>
              <a:spcBef>
                <a:spcPts val="0"/>
              </a:spcBef>
              <a:spcAft>
                <a:spcPts val="0"/>
              </a:spcAft>
              <a:buNone/>
            </a:pPr>
            <a:r>
              <a:rPr b="0" i="0" lang="en" sz="3200" u="none" cap="none" strike="noStrike">
                <a:solidFill>
                  <a:srgbClr val="2A40E2"/>
                </a:solidFill>
                <a:latin typeface="Gill Sans"/>
                <a:ea typeface="Gill Sans"/>
                <a:cs typeface="Gill Sans"/>
                <a:sym typeface="Gill Sans"/>
              </a:rPr>
              <a:t>A Little Queuing Theory: Some Results</a:t>
            </a:r>
            <a:endParaRPr/>
          </a:p>
        </p:txBody>
      </p:sp>
      <p:sp>
        <p:nvSpPr>
          <p:cNvPr id="1461" name="Google Shape;1461;p174"/>
          <p:cNvSpPr txBox="1"/>
          <p:nvPr>
            <p:ph idx="1" type="body"/>
          </p:nvPr>
        </p:nvSpPr>
        <p:spPr>
          <a:xfrm>
            <a:off x="208150" y="453000"/>
            <a:ext cx="8839200" cy="4629300"/>
          </a:xfrm>
          <a:prstGeom prst="rect">
            <a:avLst/>
          </a:prstGeom>
          <a:noFill/>
          <a:ln>
            <a:noFill/>
          </a:ln>
        </p:spPr>
        <p:txBody>
          <a:bodyPr anchorCtr="0" anchor="t" bIns="44425" lIns="90475" spcFirstLastPara="1" rIns="90475" wrap="square" tIns="44425">
            <a:noAutofit/>
          </a:bodyPr>
          <a:lstStyle/>
          <a:p>
            <a:pPr indent="-247650" lvl="0" marL="285750" marR="0" rtl="0" algn="l">
              <a:lnSpc>
                <a:spcPct val="7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Assumptions:</a:t>
            </a:r>
            <a:endParaRPr sz="1400">
              <a:latin typeface="Arial"/>
              <a:ea typeface="Arial"/>
              <a:cs typeface="Arial"/>
              <a:sym typeface="Arial"/>
            </a:endParaRPr>
          </a:p>
          <a:p>
            <a:pPr indent="-190500" lvl="1" marL="685800" marR="0" rtl="0" algn="l">
              <a:lnSpc>
                <a:spcPct val="75000"/>
              </a:lnSpc>
              <a:spcBef>
                <a:spcPts val="3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System in equilibrium; No limit to the queue</a:t>
            </a:r>
            <a:endParaRPr sz="1400">
              <a:latin typeface="Arial"/>
              <a:ea typeface="Arial"/>
              <a:cs typeface="Arial"/>
              <a:sym typeface="Arial"/>
            </a:endParaRPr>
          </a:p>
          <a:p>
            <a:pPr indent="-190500" lvl="1" marL="685800" marR="0" rtl="0" algn="l">
              <a:lnSpc>
                <a:spcPct val="75000"/>
              </a:lnSpc>
              <a:spcBef>
                <a:spcPts val="3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Time between successive </a:t>
            </a:r>
            <a:r>
              <a:rPr b="0" i="0" lang="en" sz="1400" u="none" cap="none" strike="noStrike">
                <a:solidFill>
                  <a:schemeClr val="hlink"/>
                </a:solidFill>
                <a:latin typeface="Arial"/>
                <a:ea typeface="Arial"/>
                <a:cs typeface="Arial"/>
                <a:sym typeface="Arial"/>
              </a:rPr>
              <a:t>arrivals</a:t>
            </a:r>
            <a:r>
              <a:rPr b="0" i="0" lang="en" sz="1400" u="none" cap="none" strike="noStrike">
                <a:solidFill>
                  <a:schemeClr val="dk1"/>
                </a:solidFill>
                <a:latin typeface="Arial"/>
                <a:ea typeface="Arial"/>
                <a:cs typeface="Arial"/>
                <a:sym typeface="Arial"/>
              </a:rPr>
              <a:t> is random and memoryless</a:t>
            </a:r>
            <a:endParaRPr sz="1400">
              <a:latin typeface="Arial"/>
              <a:ea typeface="Arial"/>
              <a:cs typeface="Arial"/>
              <a:sym typeface="Arial"/>
            </a:endParaRPr>
          </a:p>
          <a:p>
            <a:pPr indent="-101600" lvl="1" marL="685800" marR="0" rtl="0" algn="l">
              <a:lnSpc>
                <a:spcPct val="75000"/>
              </a:lnSpc>
              <a:spcBef>
                <a:spcPts val="300"/>
              </a:spcBef>
              <a:spcAft>
                <a:spcPts val="0"/>
              </a:spcAft>
              <a:buClr>
                <a:schemeClr val="dk1"/>
              </a:buClr>
              <a:buSzPts val="2000"/>
              <a:buFont typeface="Gill Sans"/>
              <a:buNone/>
            </a:pPr>
            <a:r>
              <a:t/>
            </a:r>
            <a:endParaRPr b="0" i="0" sz="1400" u="none" cap="none" strike="noStrike">
              <a:solidFill>
                <a:schemeClr val="dk1"/>
              </a:solidFill>
              <a:latin typeface="Arial"/>
              <a:ea typeface="Arial"/>
              <a:cs typeface="Arial"/>
              <a:sym typeface="Arial"/>
            </a:endParaRPr>
          </a:p>
          <a:p>
            <a:pPr indent="-158750" lvl="0" marL="285750" marR="0" rtl="0" algn="l">
              <a:lnSpc>
                <a:spcPct val="75000"/>
              </a:lnSpc>
              <a:spcBef>
                <a:spcPts val="300"/>
              </a:spcBef>
              <a:spcAft>
                <a:spcPts val="0"/>
              </a:spcAft>
              <a:buClr>
                <a:schemeClr val="dk1"/>
              </a:buClr>
              <a:buSzPts val="2000"/>
              <a:buFont typeface="Gill Sans"/>
              <a:buNone/>
            </a:pPr>
            <a:r>
              <a:t/>
            </a:r>
            <a:endParaRPr b="0" i="0" sz="1400" u="none" cap="none" strike="noStrike">
              <a:solidFill>
                <a:schemeClr val="dk1"/>
              </a:solidFill>
              <a:latin typeface="Arial"/>
              <a:ea typeface="Arial"/>
              <a:cs typeface="Arial"/>
              <a:sym typeface="Arial"/>
            </a:endParaRPr>
          </a:p>
          <a:p>
            <a:pPr indent="-158750" lvl="0" marL="285750" marR="0" rtl="0" algn="l">
              <a:lnSpc>
                <a:spcPct val="75000"/>
              </a:lnSpc>
              <a:spcBef>
                <a:spcPts val="300"/>
              </a:spcBef>
              <a:spcAft>
                <a:spcPts val="0"/>
              </a:spcAft>
              <a:buClr>
                <a:schemeClr val="dk1"/>
              </a:buClr>
              <a:buSzPts val="2000"/>
              <a:buFont typeface="Gill Sans"/>
              <a:buNone/>
            </a:pPr>
            <a:r>
              <a:t/>
            </a:r>
            <a:endParaRPr b="0" i="0" sz="1400" u="none" cap="none" strike="noStrike">
              <a:solidFill>
                <a:schemeClr val="dk1"/>
              </a:solidFill>
              <a:latin typeface="Arial"/>
              <a:ea typeface="Arial"/>
              <a:cs typeface="Arial"/>
              <a:sym typeface="Arial"/>
            </a:endParaRPr>
          </a:p>
          <a:p>
            <a:pPr indent="-184150" lvl="0" marL="285750" marR="0" rtl="0" algn="l">
              <a:lnSpc>
                <a:spcPct val="75000"/>
              </a:lnSpc>
              <a:spcBef>
                <a:spcPts val="240"/>
              </a:spcBef>
              <a:spcAft>
                <a:spcPts val="0"/>
              </a:spcAft>
              <a:buClr>
                <a:schemeClr val="dk1"/>
              </a:buClr>
              <a:buSzPts val="1600"/>
              <a:buFont typeface="Gill Sans"/>
              <a:buNone/>
            </a:pPr>
            <a:r>
              <a:t/>
            </a:r>
            <a:endParaRPr b="0" i="0" sz="1400" u="none" cap="none" strike="noStrike">
              <a:solidFill>
                <a:schemeClr val="dk1"/>
              </a:solidFill>
              <a:latin typeface="Arial"/>
              <a:ea typeface="Arial"/>
              <a:cs typeface="Arial"/>
              <a:sym typeface="Arial"/>
            </a:endParaRPr>
          </a:p>
          <a:p>
            <a:pPr indent="0" lvl="0" marL="0" marR="0" rtl="0" algn="l">
              <a:lnSpc>
                <a:spcPct val="75000"/>
              </a:lnSpc>
              <a:spcBef>
                <a:spcPts val="210"/>
              </a:spcBef>
              <a:spcAft>
                <a:spcPts val="0"/>
              </a:spcAft>
              <a:buClr>
                <a:schemeClr val="dk1"/>
              </a:buClr>
              <a:buSzPts val="1400"/>
              <a:buFont typeface="Gill Sans"/>
              <a:buNone/>
            </a:pPr>
            <a:r>
              <a:t/>
            </a:r>
            <a:endParaRPr b="0" i="0" sz="1400" u="none" cap="none" strike="noStrike">
              <a:solidFill>
                <a:schemeClr val="dk1"/>
              </a:solidFill>
              <a:latin typeface="Arial"/>
              <a:ea typeface="Arial"/>
              <a:cs typeface="Arial"/>
              <a:sym typeface="Arial"/>
            </a:endParaRPr>
          </a:p>
          <a:p>
            <a:pPr indent="0" lvl="0" marL="285750" marR="0" rtl="0" algn="l">
              <a:lnSpc>
                <a:spcPct val="75000"/>
              </a:lnSpc>
              <a:spcBef>
                <a:spcPts val="300"/>
              </a:spcBef>
              <a:spcAft>
                <a:spcPts val="0"/>
              </a:spcAft>
              <a:buNone/>
            </a:pPr>
            <a:r>
              <a:t/>
            </a:r>
            <a:endParaRPr>
              <a:solidFill>
                <a:schemeClr val="dk1"/>
              </a:solidFill>
            </a:endParaRPr>
          </a:p>
          <a:p>
            <a:pPr indent="-247650" lvl="0" marL="285750" marR="0" rtl="0" algn="l">
              <a:lnSpc>
                <a:spcPct val="75000"/>
              </a:lnSpc>
              <a:spcBef>
                <a:spcPts val="3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Parameters that describe our system:</a:t>
            </a:r>
            <a:endParaRPr sz="1400">
              <a:latin typeface="Arial"/>
              <a:ea typeface="Arial"/>
              <a:cs typeface="Arial"/>
              <a:sym typeface="Arial"/>
            </a:endParaRPr>
          </a:p>
          <a:p>
            <a:pPr indent="-190500" lvl="1" marL="685800" marR="0" rtl="0" algn="l">
              <a:lnSpc>
                <a:spcPct val="75000"/>
              </a:lnSpc>
              <a:spcBef>
                <a:spcPts val="300"/>
              </a:spcBef>
              <a:spcAft>
                <a:spcPts val="0"/>
              </a:spcAft>
              <a:buClr>
                <a:schemeClr val="hlink"/>
              </a:buClr>
              <a:buSzPts val="1400"/>
              <a:buFont typeface="Arial"/>
              <a:buChar char="–"/>
            </a:pPr>
            <a:r>
              <a:rPr b="0" i="0" lang="en" sz="1400" u="none" cap="none" strike="noStrike">
                <a:solidFill>
                  <a:schemeClr val="hlink"/>
                </a:solidFill>
                <a:latin typeface="Arial"/>
                <a:ea typeface="Arial"/>
                <a:cs typeface="Arial"/>
                <a:sym typeface="Arial"/>
              </a:rPr>
              <a:t>λ:</a:t>
            </a:r>
            <a:r>
              <a:rPr b="0" i="0" lang="en" sz="1400" u="none" cap="none" strike="noStrike">
                <a:solidFill>
                  <a:schemeClr val="dk1"/>
                </a:solidFill>
                <a:latin typeface="Arial"/>
                <a:ea typeface="Arial"/>
                <a:cs typeface="Arial"/>
                <a:sym typeface="Arial"/>
              </a:rPr>
              <a:t> 	  mean number of arriving customers/second</a:t>
            </a:r>
            <a:endParaRPr sz="1400">
              <a:latin typeface="Arial"/>
              <a:ea typeface="Arial"/>
              <a:cs typeface="Arial"/>
              <a:sym typeface="Arial"/>
            </a:endParaRPr>
          </a:p>
          <a:p>
            <a:pPr indent="-190500" lvl="1" marL="685800" marR="0" rtl="0" algn="l">
              <a:lnSpc>
                <a:spcPct val="75000"/>
              </a:lnSpc>
              <a:spcBef>
                <a:spcPts val="300"/>
              </a:spcBef>
              <a:spcAft>
                <a:spcPts val="0"/>
              </a:spcAft>
              <a:buClr>
                <a:schemeClr val="hlink"/>
              </a:buClr>
              <a:buSzPts val="1400"/>
              <a:buFont typeface="Arial"/>
              <a:buChar char="–"/>
            </a:pPr>
            <a:r>
              <a:rPr b="0" i="0" lang="en" sz="1400" u="none" cap="none" strike="noStrike">
                <a:solidFill>
                  <a:schemeClr val="hlink"/>
                </a:solidFill>
                <a:latin typeface="Arial"/>
                <a:ea typeface="Arial"/>
                <a:cs typeface="Arial"/>
                <a:sym typeface="Arial"/>
              </a:rPr>
              <a:t>T</a:t>
            </a:r>
            <a:r>
              <a:rPr b="0" baseline="-25000" i="0" lang="en" sz="1400" u="none" cap="none" strike="noStrike">
                <a:solidFill>
                  <a:schemeClr val="hlink"/>
                </a:solidFill>
                <a:latin typeface="Arial"/>
                <a:ea typeface="Arial"/>
                <a:cs typeface="Arial"/>
                <a:sym typeface="Arial"/>
              </a:rPr>
              <a:t>ser</a:t>
            </a:r>
            <a:r>
              <a:rPr b="0" i="0" lang="en" sz="1400" u="none" cap="none" strike="noStrike">
                <a:solidFill>
                  <a:schemeClr val="hlink"/>
                </a:solidFill>
                <a:latin typeface="Arial"/>
                <a:ea typeface="Arial"/>
                <a:cs typeface="Arial"/>
                <a:sym typeface="Arial"/>
              </a:rPr>
              <a:t>:</a:t>
            </a:r>
            <a:r>
              <a:rPr lang="en">
                <a:solidFill>
                  <a:schemeClr val="hlink"/>
                </a:solidFill>
              </a:rPr>
              <a:t> </a:t>
            </a:r>
            <a:r>
              <a:rPr b="0" i="0" lang="en" sz="1400" u="none" cap="none" strike="noStrike">
                <a:solidFill>
                  <a:schemeClr val="dk1"/>
                </a:solidFill>
                <a:latin typeface="Arial"/>
                <a:ea typeface="Arial"/>
                <a:cs typeface="Arial"/>
                <a:sym typeface="Arial"/>
              </a:rPr>
              <a:t>mean time to service a customer (“</a:t>
            </a:r>
            <a:r>
              <a:rPr b="0" i="0" lang="en" sz="1400" u="none" cap="none" strike="noStrike">
                <a:solidFill>
                  <a:schemeClr val="accent1"/>
                </a:solidFill>
                <a:latin typeface="Arial"/>
                <a:ea typeface="Arial"/>
                <a:cs typeface="Arial"/>
                <a:sym typeface="Arial"/>
              </a:rPr>
              <a:t>m1</a:t>
            </a:r>
            <a:r>
              <a:rPr b="0" i="0" lang="en" sz="1400" u="none" cap="none" strike="noStrike">
                <a:solidFill>
                  <a:schemeClr val="dk1"/>
                </a:solidFill>
                <a:latin typeface="Arial"/>
                <a:ea typeface="Arial"/>
                <a:cs typeface="Arial"/>
                <a:sym typeface="Arial"/>
              </a:rPr>
              <a:t>”)</a:t>
            </a:r>
            <a:endParaRPr sz="1400">
              <a:latin typeface="Arial"/>
              <a:ea typeface="Arial"/>
              <a:cs typeface="Arial"/>
              <a:sym typeface="Arial"/>
            </a:endParaRPr>
          </a:p>
          <a:p>
            <a:pPr indent="-190500" lvl="1" marL="685800" marR="0" rtl="0" algn="l">
              <a:lnSpc>
                <a:spcPct val="75000"/>
              </a:lnSpc>
              <a:spcBef>
                <a:spcPts val="300"/>
              </a:spcBef>
              <a:spcAft>
                <a:spcPts val="0"/>
              </a:spcAft>
              <a:buClr>
                <a:schemeClr val="hlink"/>
              </a:buClr>
              <a:buSzPts val="1400"/>
              <a:buFont typeface="Arial"/>
              <a:buChar char="–"/>
            </a:pPr>
            <a:r>
              <a:rPr b="0" i="0" lang="en" sz="1400" u="none" cap="none" strike="noStrike">
                <a:solidFill>
                  <a:schemeClr val="hlink"/>
                </a:solidFill>
                <a:latin typeface="Arial"/>
                <a:ea typeface="Arial"/>
                <a:cs typeface="Arial"/>
                <a:sym typeface="Arial"/>
              </a:rPr>
              <a:t>C:</a:t>
            </a:r>
            <a:r>
              <a:rPr b="0" i="0" lang="en" sz="1400" u="none" cap="none" strike="noStrike">
                <a:solidFill>
                  <a:schemeClr val="dk1"/>
                </a:solidFill>
                <a:latin typeface="Arial"/>
                <a:ea typeface="Arial"/>
                <a:cs typeface="Arial"/>
                <a:sym typeface="Arial"/>
              </a:rPr>
              <a:t>	  squared coefficient of variance = σ</a:t>
            </a:r>
            <a:r>
              <a:rPr b="0" baseline="30000" i="0" lang="en" sz="1400" u="none" cap="none" strike="noStrike">
                <a:solidFill>
                  <a:schemeClr val="dk1"/>
                </a:solidFill>
                <a:latin typeface="Arial"/>
                <a:ea typeface="Arial"/>
                <a:cs typeface="Arial"/>
                <a:sym typeface="Arial"/>
              </a:rPr>
              <a:t>2</a:t>
            </a:r>
            <a:r>
              <a:rPr b="0" i="0" lang="en" sz="1400" u="none" cap="none" strike="noStrike">
                <a:solidFill>
                  <a:schemeClr val="dk1"/>
                </a:solidFill>
                <a:latin typeface="Arial"/>
                <a:ea typeface="Arial"/>
                <a:cs typeface="Arial"/>
                <a:sym typeface="Arial"/>
              </a:rPr>
              <a:t>/m1</a:t>
            </a:r>
            <a:r>
              <a:rPr b="0" baseline="30000" i="0" lang="en" sz="1400" u="none" cap="none" strike="noStrike">
                <a:solidFill>
                  <a:schemeClr val="dk1"/>
                </a:solidFill>
                <a:latin typeface="Arial"/>
                <a:ea typeface="Arial"/>
                <a:cs typeface="Arial"/>
                <a:sym typeface="Arial"/>
              </a:rPr>
              <a:t>2</a:t>
            </a:r>
            <a:endParaRPr b="0" i="0" sz="1400" u="none" cap="none" strike="noStrike">
              <a:solidFill>
                <a:schemeClr val="accent1"/>
              </a:solidFill>
              <a:latin typeface="Arial"/>
              <a:ea typeface="Arial"/>
              <a:cs typeface="Arial"/>
              <a:sym typeface="Arial"/>
            </a:endParaRPr>
          </a:p>
          <a:p>
            <a:pPr indent="-190500" lvl="1" marL="685800" marR="0" rtl="0" algn="l">
              <a:lnSpc>
                <a:spcPct val="75000"/>
              </a:lnSpc>
              <a:spcBef>
                <a:spcPts val="300"/>
              </a:spcBef>
              <a:spcAft>
                <a:spcPts val="0"/>
              </a:spcAft>
              <a:buClr>
                <a:schemeClr val="accent2"/>
              </a:buClr>
              <a:buSzPts val="1400"/>
              <a:buFont typeface="Arial"/>
              <a:buChar char="–"/>
            </a:pPr>
            <a:r>
              <a:rPr b="0" i="0" lang="en" sz="1400" u="none" cap="none" strike="noStrike">
                <a:solidFill>
                  <a:schemeClr val="accent2"/>
                </a:solidFill>
                <a:latin typeface="Arial"/>
                <a:ea typeface="Arial"/>
                <a:cs typeface="Arial"/>
                <a:sym typeface="Arial"/>
              </a:rPr>
              <a:t>μ:</a:t>
            </a:r>
            <a:r>
              <a:rPr b="0" i="0" lang="en" sz="1400" u="none" cap="none" strike="noStrike">
                <a:solidFill>
                  <a:schemeClr val="dk1"/>
                </a:solidFill>
                <a:latin typeface="Arial"/>
                <a:ea typeface="Arial"/>
                <a:cs typeface="Arial"/>
                <a:sym typeface="Arial"/>
              </a:rPr>
              <a:t>	  service rate = 1/</a:t>
            </a:r>
            <a:r>
              <a:rPr b="0" i="0" lang="en" sz="1400" u="none" cap="none" strike="noStrike">
                <a:solidFill>
                  <a:schemeClr val="hlink"/>
                </a:solidFill>
                <a:latin typeface="Arial"/>
                <a:ea typeface="Arial"/>
                <a:cs typeface="Arial"/>
                <a:sym typeface="Arial"/>
              </a:rPr>
              <a:t>T</a:t>
            </a:r>
            <a:r>
              <a:rPr b="0" baseline="-25000" i="0" lang="en" sz="1400" u="none" cap="none" strike="noStrike">
                <a:solidFill>
                  <a:schemeClr val="hlink"/>
                </a:solidFill>
                <a:latin typeface="Arial"/>
                <a:ea typeface="Arial"/>
                <a:cs typeface="Arial"/>
                <a:sym typeface="Arial"/>
              </a:rPr>
              <a:t>ser</a:t>
            </a:r>
            <a:endParaRPr b="0" i="0" sz="1400" u="none" cap="none" strike="noStrike">
              <a:solidFill>
                <a:schemeClr val="hlink"/>
              </a:solidFill>
              <a:latin typeface="Arial"/>
              <a:ea typeface="Arial"/>
              <a:cs typeface="Arial"/>
              <a:sym typeface="Arial"/>
            </a:endParaRPr>
          </a:p>
          <a:p>
            <a:pPr indent="-190500" lvl="1" marL="685800" marR="0" rtl="0" algn="l">
              <a:lnSpc>
                <a:spcPct val="75000"/>
              </a:lnSpc>
              <a:spcBef>
                <a:spcPts val="300"/>
              </a:spcBef>
              <a:spcAft>
                <a:spcPts val="0"/>
              </a:spcAft>
              <a:buClr>
                <a:schemeClr val="accent2"/>
              </a:buClr>
              <a:buSzPts val="1400"/>
              <a:buFont typeface="Arial"/>
              <a:buChar char="–"/>
            </a:pPr>
            <a:r>
              <a:rPr b="0" i="0" lang="en" sz="1400" u="none" cap="none" strike="noStrike">
                <a:solidFill>
                  <a:schemeClr val="accent2"/>
                </a:solidFill>
                <a:latin typeface="Arial"/>
                <a:ea typeface="Arial"/>
                <a:cs typeface="Arial"/>
                <a:sym typeface="Arial"/>
              </a:rPr>
              <a:t>u:</a:t>
            </a:r>
            <a:r>
              <a:rPr b="0" i="0" lang="en" sz="1400" u="none" cap="none" strike="noStrike">
                <a:solidFill>
                  <a:schemeClr val="dk1"/>
                </a:solidFill>
                <a:latin typeface="Arial"/>
                <a:ea typeface="Arial"/>
                <a:cs typeface="Arial"/>
                <a:sym typeface="Arial"/>
              </a:rPr>
              <a:t>	  server utilization (0≤</a:t>
            </a:r>
            <a:r>
              <a:rPr b="0" i="0" lang="en" sz="1400" u="none" cap="none" strike="noStrike">
                <a:solidFill>
                  <a:schemeClr val="accent2"/>
                </a:solidFill>
                <a:latin typeface="Arial"/>
                <a:ea typeface="Arial"/>
                <a:cs typeface="Arial"/>
                <a:sym typeface="Arial"/>
              </a:rPr>
              <a:t>u</a:t>
            </a:r>
            <a:r>
              <a:rPr b="0" i="0" lang="en" sz="1400" u="none" cap="none" strike="noStrike">
                <a:solidFill>
                  <a:schemeClr val="dk1"/>
                </a:solidFill>
                <a:latin typeface="Arial"/>
                <a:ea typeface="Arial"/>
                <a:cs typeface="Arial"/>
                <a:sym typeface="Arial"/>
              </a:rPr>
              <a:t>≤1): </a:t>
            </a:r>
            <a:r>
              <a:rPr b="0" i="0" lang="en" sz="1400" u="none" cap="none" strike="noStrike">
                <a:solidFill>
                  <a:schemeClr val="accent2"/>
                </a:solidFill>
                <a:latin typeface="Arial"/>
                <a:ea typeface="Arial"/>
                <a:cs typeface="Arial"/>
                <a:sym typeface="Arial"/>
              </a:rPr>
              <a:t>u </a:t>
            </a:r>
            <a:r>
              <a:rPr b="0" i="0" lang="en" sz="1400" u="none" cap="none" strike="noStrike">
                <a:solidFill>
                  <a:schemeClr val="dk1"/>
                </a:solidFill>
                <a:latin typeface="Arial"/>
                <a:ea typeface="Arial"/>
                <a:cs typeface="Arial"/>
                <a:sym typeface="Arial"/>
              </a:rPr>
              <a:t>= </a:t>
            </a:r>
            <a:r>
              <a:rPr b="0" i="0" lang="en" sz="1400" u="none" cap="none" strike="noStrike">
                <a:solidFill>
                  <a:schemeClr val="hlink"/>
                </a:solidFill>
                <a:latin typeface="Arial"/>
                <a:ea typeface="Arial"/>
                <a:cs typeface="Arial"/>
                <a:sym typeface="Arial"/>
              </a:rPr>
              <a:t>λ</a:t>
            </a:r>
            <a:r>
              <a:rPr b="0" i="0" lang="en" sz="1400" u="none" cap="none" strike="noStrike">
                <a:solidFill>
                  <a:schemeClr val="dk1"/>
                </a:solidFill>
                <a:latin typeface="Arial"/>
                <a:ea typeface="Arial"/>
                <a:cs typeface="Arial"/>
                <a:sym typeface="Arial"/>
              </a:rPr>
              <a:t>/</a:t>
            </a:r>
            <a:r>
              <a:rPr b="0" i="0" lang="en" sz="1400" u="none" cap="none" strike="noStrike">
                <a:solidFill>
                  <a:schemeClr val="accent2"/>
                </a:solidFill>
                <a:latin typeface="Arial"/>
                <a:ea typeface="Arial"/>
                <a:cs typeface="Arial"/>
                <a:sym typeface="Arial"/>
              </a:rPr>
              <a:t>μ</a:t>
            </a:r>
            <a:r>
              <a:rPr b="0" i="0" lang="en" sz="1400" u="none" cap="none" strike="noStrike">
                <a:solidFill>
                  <a:schemeClr val="dk1"/>
                </a:solidFill>
                <a:latin typeface="Arial"/>
                <a:ea typeface="Arial"/>
                <a:cs typeface="Arial"/>
                <a:sym typeface="Arial"/>
              </a:rPr>
              <a:t> = </a:t>
            </a:r>
            <a:r>
              <a:rPr b="0" i="0" lang="en" sz="1400" u="none" cap="none" strike="noStrike">
                <a:solidFill>
                  <a:schemeClr val="hlink"/>
                </a:solidFill>
                <a:latin typeface="Arial"/>
                <a:ea typeface="Arial"/>
                <a:cs typeface="Arial"/>
                <a:sym typeface="Arial"/>
              </a:rPr>
              <a:t>λ × T</a:t>
            </a:r>
            <a:r>
              <a:rPr b="0" baseline="-25000" i="0" lang="en" sz="1400" u="none" cap="none" strike="noStrike">
                <a:solidFill>
                  <a:schemeClr val="hlink"/>
                </a:solidFill>
                <a:latin typeface="Arial"/>
                <a:ea typeface="Arial"/>
                <a:cs typeface="Arial"/>
                <a:sym typeface="Arial"/>
              </a:rPr>
              <a:t>ser</a:t>
            </a:r>
            <a:r>
              <a:rPr b="0" i="0" lang="en" sz="1400" u="none" cap="none" strike="noStrike">
                <a:solidFill>
                  <a:schemeClr val="dk1"/>
                </a:solidFill>
                <a:latin typeface="Arial"/>
                <a:ea typeface="Arial"/>
                <a:cs typeface="Arial"/>
                <a:sym typeface="Arial"/>
              </a:rPr>
              <a:t> </a:t>
            </a:r>
            <a:endParaRPr sz="1400">
              <a:latin typeface="Arial"/>
              <a:ea typeface="Arial"/>
              <a:cs typeface="Arial"/>
              <a:sym typeface="Arial"/>
            </a:endParaRPr>
          </a:p>
          <a:p>
            <a:pPr indent="-247650" lvl="0" marL="285750" marR="0" rtl="0" algn="l">
              <a:lnSpc>
                <a:spcPct val="75000"/>
              </a:lnSpc>
              <a:spcBef>
                <a:spcPts val="3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Parameters we wish to compute:</a:t>
            </a:r>
            <a:endParaRPr sz="1400">
              <a:latin typeface="Arial"/>
              <a:ea typeface="Arial"/>
              <a:cs typeface="Arial"/>
              <a:sym typeface="Arial"/>
            </a:endParaRPr>
          </a:p>
          <a:p>
            <a:pPr indent="-190500" lvl="1" marL="685800" marR="0" rtl="0" algn="l">
              <a:lnSpc>
                <a:spcPct val="75000"/>
              </a:lnSpc>
              <a:spcBef>
                <a:spcPts val="3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T</a:t>
            </a:r>
            <a:r>
              <a:rPr b="0" baseline="-25000" i="0" lang="en" sz="1400" u="none" cap="none" strike="noStrike">
                <a:solidFill>
                  <a:schemeClr val="dk1"/>
                </a:solidFill>
                <a:latin typeface="Arial"/>
                <a:ea typeface="Arial"/>
                <a:cs typeface="Arial"/>
                <a:sym typeface="Arial"/>
              </a:rPr>
              <a:t>q</a:t>
            </a:r>
            <a:r>
              <a:rPr b="0" i="0" lang="en" sz="1400" u="none" cap="none" strike="noStrike">
                <a:solidFill>
                  <a:schemeClr val="dk1"/>
                </a:solidFill>
                <a:latin typeface="Arial"/>
                <a:ea typeface="Arial"/>
                <a:cs typeface="Arial"/>
                <a:sym typeface="Arial"/>
              </a:rPr>
              <a:t>: 	Time spent in queue</a:t>
            </a:r>
            <a:endParaRPr sz="1400">
              <a:latin typeface="Arial"/>
              <a:ea typeface="Arial"/>
              <a:cs typeface="Arial"/>
              <a:sym typeface="Arial"/>
            </a:endParaRPr>
          </a:p>
          <a:p>
            <a:pPr indent="-190500" lvl="1" marL="685800" marR="0" rtl="0" algn="l">
              <a:lnSpc>
                <a:spcPct val="75000"/>
              </a:lnSpc>
              <a:spcBef>
                <a:spcPts val="3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L</a:t>
            </a:r>
            <a:r>
              <a:rPr b="0" baseline="-25000" i="0" lang="en" sz="1400" u="none" cap="none" strike="noStrike">
                <a:solidFill>
                  <a:schemeClr val="dk1"/>
                </a:solidFill>
                <a:latin typeface="Arial"/>
                <a:ea typeface="Arial"/>
                <a:cs typeface="Arial"/>
                <a:sym typeface="Arial"/>
              </a:rPr>
              <a:t>q</a:t>
            </a:r>
            <a:r>
              <a:rPr b="0" i="0" lang="en" sz="1400" u="none" cap="none" strike="noStrike">
                <a:solidFill>
                  <a:schemeClr val="dk1"/>
                </a:solidFill>
                <a:latin typeface="Arial"/>
                <a:ea typeface="Arial"/>
                <a:cs typeface="Arial"/>
                <a:sym typeface="Arial"/>
              </a:rPr>
              <a:t>: 	Length of queue = λ × T</a:t>
            </a:r>
            <a:r>
              <a:rPr b="0" baseline="-25000" i="0" lang="en" sz="1400" u="none" cap="none" strike="noStrike">
                <a:solidFill>
                  <a:schemeClr val="dk1"/>
                </a:solidFill>
                <a:latin typeface="Arial"/>
                <a:ea typeface="Arial"/>
                <a:cs typeface="Arial"/>
                <a:sym typeface="Arial"/>
              </a:rPr>
              <a:t>q</a:t>
            </a:r>
            <a:r>
              <a:rPr b="0" i="0" lang="en" sz="1400" u="none" cap="none" strike="noStrike">
                <a:solidFill>
                  <a:schemeClr val="dk1"/>
                </a:solidFill>
                <a:latin typeface="Arial"/>
                <a:ea typeface="Arial"/>
                <a:cs typeface="Arial"/>
                <a:sym typeface="Arial"/>
              </a:rPr>
              <a:t> (by Little’s law)</a:t>
            </a:r>
            <a:endParaRPr sz="1400">
              <a:latin typeface="Arial"/>
              <a:ea typeface="Arial"/>
              <a:cs typeface="Arial"/>
              <a:sym typeface="Arial"/>
            </a:endParaRPr>
          </a:p>
        </p:txBody>
      </p:sp>
      <p:grpSp>
        <p:nvGrpSpPr>
          <p:cNvPr id="1462" name="Google Shape;1462;p174"/>
          <p:cNvGrpSpPr/>
          <p:nvPr/>
        </p:nvGrpSpPr>
        <p:grpSpPr>
          <a:xfrm>
            <a:off x="1621113" y="1063088"/>
            <a:ext cx="5948339" cy="876568"/>
            <a:chOff x="1093" y="590"/>
            <a:chExt cx="3747" cy="736"/>
          </a:xfrm>
        </p:grpSpPr>
        <p:sp>
          <p:nvSpPr>
            <p:cNvPr id="1463" name="Google Shape;1463;p174"/>
            <p:cNvSpPr/>
            <p:nvPr/>
          </p:nvSpPr>
          <p:spPr>
            <a:xfrm>
              <a:off x="1093" y="1026"/>
              <a:ext cx="900" cy="300"/>
            </a:xfrm>
            <a:prstGeom prst="rect">
              <a:avLst/>
            </a:prstGeom>
            <a:noFill/>
            <a:ln>
              <a:noFill/>
            </a:ln>
          </p:spPr>
          <p:txBody>
            <a:bodyPr anchorCtr="0" anchor="t" bIns="44450" lIns="90475" spcFirstLastPara="1" rIns="90475" wrap="square" tIns="44450">
              <a:noAutofit/>
            </a:bodyPr>
            <a:lstStyle/>
            <a:p>
              <a:pPr indent="0" lvl="0" marL="0" marR="0" rtl="0" algn="ctr">
                <a:spcBef>
                  <a:spcPts val="0"/>
                </a:spcBef>
                <a:spcAft>
                  <a:spcPts val="0"/>
                </a:spcAft>
                <a:buNone/>
              </a:pPr>
              <a:r>
                <a:rPr b="0" lang="en" sz="2000">
                  <a:solidFill>
                    <a:schemeClr val="hlink"/>
                  </a:solidFill>
                  <a:latin typeface="Gill Sans"/>
                  <a:ea typeface="Gill Sans"/>
                  <a:cs typeface="Gill Sans"/>
                  <a:sym typeface="Gill Sans"/>
                </a:rPr>
                <a:t>Arrival Rate</a:t>
              </a:r>
              <a:endParaRPr/>
            </a:p>
            <a:p>
              <a:pPr indent="0" lvl="0" marL="0" marR="0" rtl="0" algn="ctr">
                <a:spcBef>
                  <a:spcPts val="0"/>
                </a:spcBef>
                <a:spcAft>
                  <a:spcPts val="0"/>
                </a:spcAft>
                <a:buNone/>
              </a:pPr>
              <a:r>
                <a:rPr b="0" lang="en" sz="2000">
                  <a:solidFill>
                    <a:schemeClr val="hlink"/>
                  </a:solidFill>
                  <a:latin typeface="Gill Sans"/>
                  <a:ea typeface="Gill Sans"/>
                  <a:cs typeface="Gill Sans"/>
                  <a:sym typeface="Gill Sans"/>
                </a:rPr>
                <a:t> λ</a:t>
              </a:r>
              <a:endParaRPr/>
            </a:p>
          </p:txBody>
        </p:sp>
        <p:sp>
          <p:nvSpPr>
            <p:cNvPr id="1464" name="Google Shape;1464;p174"/>
            <p:cNvSpPr/>
            <p:nvPr/>
          </p:nvSpPr>
          <p:spPr>
            <a:xfrm>
              <a:off x="2042" y="590"/>
              <a:ext cx="900" cy="600"/>
            </a:xfrm>
            <a:prstGeom prst="rect">
              <a:avLst/>
            </a:prstGeom>
            <a:solidFill>
              <a:srgbClr val="53FB25"/>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0" lang="en" sz="2400">
                  <a:solidFill>
                    <a:schemeClr val="lt1"/>
                  </a:solidFill>
                  <a:latin typeface="Gill Sans"/>
                  <a:ea typeface="Gill Sans"/>
                  <a:cs typeface="Gill Sans"/>
                  <a:sym typeface="Gill Sans"/>
                </a:rPr>
                <a:t>Queue</a:t>
              </a:r>
              <a:endParaRPr/>
            </a:p>
          </p:txBody>
        </p:sp>
        <p:cxnSp>
          <p:nvCxnSpPr>
            <p:cNvPr id="1465" name="Google Shape;1465;p174"/>
            <p:cNvCxnSpPr/>
            <p:nvPr/>
          </p:nvCxnSpPr>
          <p:spPr>
            <a:xfrm>
              <a:off x="2991" y="890"/>
              <a:ext cx="900" cy="0"/>
            </a:xfrm>
            <a:prstGeom prst="straightConnector1">
              <a:avLst/>
            </a:prstGeom>
            <a:noFill/>
            <a:ln cap="flat" cmpd="sng" w="57150">
              <a:solidFill>
                <a:schemeClr val="dk1"/>
              </a:solidFill>
              <a:prstDash val="solid"/>
              <a:round/>
              <a:headEnd len="sm" w="sm" type="none"/>
              <a:tailEnd len="med" w="med" type="triangle"/>
            </a:ln>
          </p:spPr>
        </p:cxnSp>
        <p:cxnSp>
          <p:nvCxnSpPr>
            <p:cNvPr id="1466" name="Google Shape;1466;p174"/>
            <p:cNvCxnSpPr/>
            <p:nvPr/>
          </p:nvCxnSpPr>
          <p:spPr>
            <a:xfrm>
              <a:off x="1093" y="866"/>
              <a:ext cx="900" cy="0"/>
            </a:xfrm>
            <a:prstGeom prst="straightConnector1">
              <a:avLst/>
            </a:prstGeom>
            <a:noFill/>
            <a:ln cap="flat" cmpd="sng" w="57150">
              <a:solidFill>
                <a:schemeClr val="dk1"/>
              </a:solidFill>
              <a:prstDash val="solid"/>
              <a:round/>
              <a:headEnd len="sm" w="sm" type="none"/>
              <a:tailEnd len="med" w="med" type="triangle"/>
            </a:ln>
          </p:spPr>
        </p:cxnSp>
        <p:sp>
          <p:nvSpPr>
            <p:cNvPr id="1467" name="Google Shape;1467;p174"/>
            <p:cNvSpPr/>
            <p:nvPr/>
          </p:nvSpPr>
          <p:spPr>
            <a:xfrm>
              <a:off x="3940" y="590"/>
              <a:ext cx="900" cy="600"/>
            </a:xfrm>
            <a:prstGeom prst="ellipse">
              <a:avLst/>
            </a:prstGeom>
            <a:solidFill>
              <a:schemeClr val="accent1"/>
            </a:solidFill>
            <a:ln cap="flat" cmpd="sng" w="38100">
              <a:solidFill>
                <a:schemeClr val="dk1"/>
              </a:solidFill>
              <a:prstDash val="solid"/>
              <a:round/>
              <a:headEnd len="sm" w="sm" type="none"/>
              <a:tailEnd len="sm" w="sm" type="none"/>
            </a:ln>
          </p:spPr>
          <p:txBody>
            <a:bodyPr anchorCtr="0" anchor="ctr" bIns="44425" lIns="90475" spcFirstLastPara="1" rIns="90475" wrap="square" tIns="44425">
              <a:noAutofit/>
            </a:bodyPr>
            <a:lstStyle/>
            <a:p>
              <a:pPr indent="-228600" lvl="0" marL="228600" marR="0" rtl="0" algn="ctr">
                <a:spcBef>
                  <a:spcPts val="0"/>
                </a:spcBef>
                <a:spcAft>
                  <a:spcPts val="0"/>
                </a:spcAft>
                <a:buNone/>
              </a:pPr>
              <a:r>
                <a:rPr b="0" lang="en" sz="2400">
                  <a:solidFill>
                    <a:schemeClr val="dk1"/>
                  </a:solidFill>
                  <a:latin typeface="Gill Sans"/>
                  <a:ea typeface="Gill Sans"/>
                  <a:cs typeface="Gill Sans"/>
                  <a:sym typeface="Gill Sans"/>
                </a:rPr>
                <a:t>Server</a:t>
              </a:r>
              <a:endParaRPr/>
            </a:p>
          </p:txBody>
        </p:sp>
        <p:sp>
          <p:nvSpPr>
            <p:cNvPr id="1468" name="Google Shape;1468;p174"/>
            <p:cNvSpPr/>
            <p:nvPr/>
          </p:nvSpPr>
          <p:spPr>
            <a:xfrm>
              <a:off x="2991" y="1026"/>
              <a:ext cx="1200" cy="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0" lang="en" sz="2000">
                  <a:solidFill>
                    <a:schemeClr val="hlink"/>
                  </a:solidFill>
                  <a:latin typeface="Gill Sans"/>
                  <a:ea typeface="Gill Sans"/>
                  <a:cs typeface="Gill Sans"/>
                  <a:sym typeface="Gill Sans"/>
                </a:rPr>
                <a:t>Service Rate</a:t>
              </a:r>
              <a:endParaRPr/>
            </a:p>
            <a:p>
              <a:pPr indent="0" lvl="0" marL="0" marR="0" rtl="0" algn="ctr">
                <a:spcBef>
                  <a:spcPts val="0"/>
                </a:spcBef>
                <a:spcAft>
                  <a:spcPts val="0"/>
                </a:spcAft>
                <a:buNone/>
              </a:pPr>
              <a:r>
                <a:rPr b="0" lang="en" sz="2000">
                  <a:solidFill>
                    <a:schemeClr val="hlink"/>
                  </a:solidFill>
                  <a:latin typeface="Gill Sans"/>
                  <a:ea typeface="Gill Sans"/>
                  <a:cs typeface="Gill Sans"/>
                  <a:sym typeface="Gill Sans"/>
                </a:rPr>
                <a:t> μ=1/T</a:t>
              </a:r>
              <a:r>
                <a:rPr b="0" baseline="-25000" lang="en" sz="2000">
                  <a:solidFill>
                    <a:schemeClr val="hlink"/>
                  </a:solidFill>
                  <a:latin typeface="Gill Sans"/>
                  <a:ea typeface="Gill Sans"/>
                  <a:cs typeface="Gill Sans"/>
                  <a:sym typeface="Gill Sans"/>
                </a:rPr>
                <a:t>ser</a:t>
              </a:r>
              <a:endParaRPr b="0" sz="2000">
                <a:solidFill>
                  <a:schemeClr val="hlink"/>
                </a:solidFill>
                <a:latin typeface="Gill Sans"/>
                <a:ea typeface="Gill Sans"/>
                <a:cs typeface="Gill Sans"/>
                <a:sym typeface="Gill Sans"/>
              </a:endParaRPr>
            </a:p>
          </p:txBody>
        </p:sp>
      </p:grpSp>
      <p:sp>
        <p:nvSpPr>
          <p:cNvPr id="1469" name="Google Shape;1469;p174"/>
          <p:cNvSpPr txBox="1"/>
          <p:nvPr/>
        </p:nvSpPr>
        <p:spPr>
          <a:xfrm>
            <a:off x="4857175" y="2488250"/>
            <a:ext cx="4489200" cy="1728000"/>
          </a:xfrm>
          <a:prstGeom prst="rect">
            <a:avLst/>
          </a:prstGeom>
          <a:noFill/>
          <a:ln>
            <a:noFill/>
          </a:ln>
        </p:spPr>
        <p:txBody>
          <a:bodyPr anchorCtr="0" anchor="t" bIns="91425" lIns="91425" spcFirstLastPara="1" rIns="91425" wrap="square" tIns="91425">
            <a:noAutofit/>
          </a:bodyPr>
          <a:lstStyle/>
          <a:p>
            <a:pPr indent="-247650" lvl="0" marL="285750" rtl="0" algn="l">
              <a:lnSpc>
                <a:spcPct val="75000"/>
              </a:lnSpc>
              <a:spcBef>
                <a:spcPts val="300"/>
              </a:spcBef>
              <a:spcAft>
                <a:spcPts val="0"/>
              </a:spcAft>
              <a:buClr>
                <a:schemeClr val="dk1"/>
              </a:buClr>
              <a:buSzPts val="1400"/>
              <a:buFont typeface="Arial"/>
              <a:buChar char="•"/>
            </a:pPr>
            <a:r>
              <a:rPr lang="en">
                <a:solidFill>
                  <a:schemeClr val="dk1"/>
                </a:solidFill>
              </a:rPr>
              <a:t>Results</a:t>
            </a:r>
            <a:r>
              <a:rPr lang="en">
                <a:solidFill>
                  <a:schemeClr val="hlink"/>
                </a:solidFill>
              </a:rPr>
              <a:t> </a:t>
            </a:r>
            <a:r>
              <a:rPr lang="en">
                <a:solidFill>
                  <a:schemeClr val="dk1"/>
                </a:solidFill>
              </a:rPr>
              <a:t>(</a:t>
            </a:r>
            <a:r>
              <a:rPr lang="en">
                <a:solidFill>
                  <a:srgbClr val="FF0000"/>
                </a:solidFill>
              </a:rPr>
              <a:t>M</a:t>
            </a:r>
            <a:r>
              <a:rPr lang="en">
                <a:solidFill>
                  <a:schemeClr val="dk1"/>
                </a:solidFill>
              </a:rPr>
              <a:t>: Poisson arrival process, </a:t>
            </a:r>
            <a:r>
              <a:rPr lang="en">
                <a:solidFill>
                  <a:srgbClr val="FF0000"/>
                </a:solidFill>
              </a:rPr>
              <a:t>1</a:t>
            </a:r>
            <a:r>
              <a:rPr lang="en">
                <a:solidFill>
                  <a:schemeClr val="dk1"/>
                </a:solidFill>
              </a:rPr>
              <a:t> server):</a:t>
            </a:r>
            <a:endParaRPr>
              <a:solidFill>
                <a:schemeClr val="dk1"/>
              </a:solidFill>
            </a:endParaRPr>
          </a:p>
          <a:p>
            <a:pPr indent="-190500" lvl="1" marL="685800" rtl="0" algn="l">
              <a:lnSpc>
                <a:spcPct val="75000"/>
              </a:lnSpc>
              <a:spcBef>
                <a:spcPts val="300"/>
              </a:spcBef>
              <a:spcAft>
                <a:spcPts val="0"/>
              </a:spcAft>
              <a:buClr>
                <a:schemeClr val="hlink"/>
              </a:buClr>
              <a:buSzPts val="1400"/>
              <a:buFont typeface="Arial"/>
              <a:buChar char="–"/>
            </a:pPr>
            <a:r>
              <a:rPr lang="en">
                <a:solidFill>
                  <a:schemeClr val="hlink"/>
                </a:solidFill>
              </a:rPr>
              <a:t>M</a:t>
            </a:r>
            <a:r>
              <a:rPr lang="en">
                <a:solidFill>
                  <a:schemeClr val="dk1"/>
                </a:solidFill>
              </a:rPr>
              <a:t>emoryless service time distribution (C = 1): </a:t>
            </a:r>
            <a:r>
              <a:rPr lang="en">
                <a:solidFill>
                  <a:schemeClr val="hlink"/>
                </a:solidFill>
              </a:rPr>
              <a:t>Called an M/M/1 queue</a:t>
            </a:r>
            <a:endParaRPr>
              <a:solidFill>
                <a:schemeClr val="dk1"/>
              </a:solidFill>
            </a:endParaRPr>
          </a:p>
          <a:p>
            <a:pPr indent="-190500" lvl="2" marL="1143000" rtl="0" algn="l">
              <a:lnSpc>
                <a:spcPct val="75000"/>
              </a:lnSpc>
              <a:spcBef>
                <a:spcPts val="300"/>
              </a:spcBef>
              <a:spcAft>
                <a:spcPts val="0"/>
              </a:spcAft>
              <a:buClr>
                <a:schemeClr val="dk1"/>
              </a:buClr>
              <a:buSzPts val="1400"/>
              <a:buFont typeface="Arial"/>
              <a:buChar char="»"/>
            </a:pPr>
            <a:r>
              <a:rPr lang="en">
                <a:solidFill>
                  <a:schemeClr val="dk1"/>
                </a:solidFill>
              </a:rPr>
              <a:t>T</a:t>
            </a:r>
            <a:r>
              <a:rPr baseline="-25000" lang="en">
                <a:solidFill>
                  <a:schemeClr val="dk1"/>
                </a:solidFill>
              </a:rPr>
              <a:t>q </a:t>
            </a:r>
            <a:r>
              <a:rPr lang="en">
                <a:solidFill>
                  <a:schemeClr val="dk1"/>
                </a:solidFill>
              </a:rPr>
              <a:t>= T</a:t>
            </a:r>
            <a:r>
              <a:rPr baseline="-25000" lang="en">
                <a:solidFill>
                  <a:schemeClr val="dk1"/>
                </a:solidFill>
              </a:rPr>
              <a:t>ser</a:t>
            </a:r>
            <a:r>
              <a:rPr lang="en">
                <a:solidFill>
                  <a:schemeClr val="dk1"/>
                </a:solidFill>
              </a:rPr>
              <a:t> x u/(1 – u)</a:t>
            </a:r>
            <a:endParaRPr>
              <a:solidFill>
                <a:schemeClr val="dk1"/>
              </a:solidFill>
            </a:endParaRPr>
          </a:p>
          <a:p>
            <a:pPr indent="-190500" lvl="1" marL="685800" rtl="0" algn="l">
              <a:lnSpc>
                <a:spcPct val="75000"/>
              </a:lnSpc>
              <a:spcBef>
                <a:spcPts val="300"/>
              </a:spcBef>
              <a:spcAft>
                <a:spcPts val="0"/>
              </a:spcAft>
              <a:buClr>
                <a:schemeClr val="hlink"/>
              </a:buClr>
              <a:buSzPts val="1400"/>
              <a:buFont typeface="Arial"/>
              <a:buChar char="–"/>
            </a:pPr>
            <a:r>
              <a:rPr lang="en">
                <a:solidFill>
                  <a:schemeClr val="hlink"/>
                </a:solidFill>
              </a:rPr>
              <a:t>G</a:t>
            </a:r>
            <a:r>
              <a:rPr lang="en">
                <a:solidFill>
                  <a:schemeClr val="dk1"/>
                </a:solidFill>
              </a:rPr>
              <a:t>eneral service time distribution (no restrictions): </a:t>
            </a:r>
            <a:r>
              <a:rPr lang="en">
                <a:solidFill>
                  <a:schemeClr val="hlink"/>
                </a:solidFill>
              </a:rPr>
              <a:t>Called an M/G/1 queue</a:t>
            </a:r>
            <a:endParaRPr>
              <a:solidFill>
                <a:schemeClr val="dk1"/>
              </a:solidFill>
            </a:endParaRPr>
          </a:p>
          <a:p>
            <a:pPr indent="-190500" lvl="2" marL="1143000" rtl="0" algn="l">
              <a:lnSpc>
                <a:spcPct val="75000"/>
              </a:lnSpc>
              <a:spcBef>
                <a:spcPts val="300"/>
              </a:spcBef>
              <a:spcAft>
                <a:spcPts val="0"/>
              </a:spcAft>
              <a:buClr>
                <a:schemeClr val="dk1"/>
              </a:buClr>
              <a:buSzPts val="1400"/>
              <a:buFont typeface="Arial"/>
              <a:buChar char="»"/>
            </a:pPr>
            <a:r>
              <a:rPr lang="en">
                <a:solidFill>
                  <a:schemeClr val="dk1"/>
                </a:solidFill>
              </a:rPr>
              <a:t>T</a:t>
            </a:r>
            <a:r>
              <a:rPr baseline="-25000" lang="en">
                <a:solidFill>
                  <a:schemeClr val="dk1"/>
                </a:solidFill>
              </a:rPr>
              <a:t>q</a:t>
            </a:r>
            <a:r>
              <a:rPr lang="en">
                <a:solidFill>
                  <a:schemeClr val="dk1"/>
                </a:solidFill>
              </a:rPr>
              <a:t> = T</a:t>
            </a:r>
            <a:r>
              <a:rPr baseline="-25000" lang="en">
                <a:solidFill>
                  <a:schemeClr val="dk1"/>
                </a:solidFill>
              </a:rPr>
              <a:t>ser</a:t>
            </a:r>
            <a:r>
              <a:rPr lang="en">
                <a:solidFill>
                  <a:schemeClr val="dk1"/>
                </a:solidFill>
              </a:rPr>
              <a:t> x ½(1+C) x u/(1 – u))</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17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3200" u="none" cap="none" strike="noStrike">
                <a:solidFill>
                  <a:schemeClr val="dk1"/>
                </a:solidFill>
                <a:latin typeface="Arial"/>
                <a:ea typeface="Arial"/>
                <a:cs typeface="Arial"/>
                <a:sym typeface="Arial"/>
              </a:rPr>
              <a:t>Modeling Queues - M/M/1, M/G/1, M/M/m</a:t>
            </a:r>
            <a:endParaRPr>
              <a:latin typeface="Arial"/>
              <a:ea typeface="Arial"/>
              <a:cs typeface="Arial"/>
              <a:sym typeface="Arial"/>
            </a:endParaRPr>
          </a:p>
        </p:txBody>
      </p:sp>
      <p:sp>
        <p:nvSpPr>
          <p:cNvPr id="1475" name="Google Shape;1475;p175"/>
          <p:cNvSpPr txBox="1"/>
          <p:nvPr>
            <p:ph idx="1" type="body"/>
          </p:nvPr>
        </p:nvSpPr>
        <p:spPr>
          <a:xfrm>
            <a:off x="457200" y="1200152"/>
            <a:ext cx="8229600" cy="3725700"/>
          </a:xfrm>
          <a:prstGeom prst="rect">
            <a:avLst/>
          </a:prstGeom>
          <a:noFill/>
          <a:ln>
            <a:noFill/>
          </a:ln>
        </p:spPr>
        <p:txBody>
          <a:bodyPr anchorCtr="0" anchor="t" bIns="91425" lIns="91425" spcFirstLastPara="1" rIns="91425" wrap="square" tIns="91425">
            <a:noAutofit/>
          </a:bodyPr>
          <a:lstStyle/>
          <a:p>
            <a:pPr indent="-457200" lvl="0" marL="685800" marR="0" rtl="0" algn="l">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first letter refers to distribution of arrivals: “Memoryless” exponential distribution - rate at any time is constant</a:t>
            </a:r>
            <a:endParaRPr b="0" i="0" sz="2400" u="none" cap="none" strike="noStrike">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second letter refers to service distribution: M: memoryless, G: general distribution w/ own mean, variance</a:t>
            </a:r>
            <a:endParaRPr b="0" i="0" sz="2400" u="none" cap="none" strike="noStrike">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 sz="2400" u="none" cap="none" strike="noStrike">
                <a:solidFill>
                  <a:schemeClr val="dk1"/>
                </a:solidFill>
                <a:latin typeface="Arial"/>
                <a:ea typeface="Arial"/>
                <a:cs typeface="Arial"/>
                <a:sym typeface="Arial"/>
              </a:rPr>
              <a:t>last letter - number of “servers”</a:t>
            </a:r>
            <a:endParaRPr>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17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Arial"/>
                <a:ea typeface="Arial"/>
                <a:cs typeface="Arial"/>
                <a:sym typeface="Arial"/>
              </a:rPr>
              <a:t>Queuing Qn</a:t>
            </a:r>
            <a:endParaRPr b="0" i="0" sz="4400" u="none" cap="none" strike="noStrike">
              <a:solidFill>
                <a:schemeClr val="dk1"/>
              </a:solidFill>
              <a:latin typeface="Arial"/>
              <a:ea typeface="Arial"/>
              <a:cs typeface="Arial"/>
              <a:sym typeface="Arial"/>
            </a:endParaRPr>
          </a:p>
        </p:txBody>
      </p:sp>
      <p:sp>
        <p:nvSpPr>
          <p:cNvPr id="1481" name="Google Shape;1481;p176"/>
          <p:cNvSpPr/>
          <p:nvPr/>
        </p:nvSpPr>
        <p:spPr>
          <a:xfrm>
            <a:off x="457200" y="1363491"/>
            <a:ext cx="8229600" cy="3108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McDowell’s is a famous family restaurant in Queens, New York, known for its fine dining and rapid</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 Let us say that a customer enters the drive-through every 5 seconds. From the moment the</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customer enters the drive-through, he will be able to leave the drive-through, with his food, in 60 seconds. How many people are waiting in the drive-through at any given time?</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17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Arial"/>
                <a:ea typeface="Arial"/>
                <a:cs typeface="Arial"/>
                <a:sym typeface="Arial"/>
              </a:rPr>
              <a:t>Queuing Qn</a:t>
            </a:r>
            <a:endParaRPr b="0" i="0" sz="4400" u="none" cap="none" strike="noStrike">
              <a:solidFill>
                <a:schemeClr val="dk1"/>
              </a:solidFill>
              <a:latin typeface="Arial"/>
              <a:ea typeface="Arial"/>
              <a:cs typeface="Arial"/>
              <a:sym typeface="Arial"/>
            </a:endParaRPr>
          </a:p>
        </p:txBody>
      </p:sp>
      <p:sp>
        <p:nvSpPr>
          <p:cNvPr id="1487" name="Google Shape;1487;p177"/>
          <p:cNvSpPr/>
          <p:nvPr/>
        </p:nvSpPr>
        <p:spPr>
          <a:xfrm>
            <a:off x="457200" y="1363491"/>
            <a:ext cx="8229600" cy="3108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McDowell’s is a famous family restaurant in Queens, New York, known for its fine dining and rapid</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 Let us say that a customer enters the drive-through every 5 seconds. From the moment the</a:t>
            </a:r>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customer enters the drive-through, he will be able to leave the drive-through, with his food, in 60 seconds. How many people are waiting in the drive-through at any given time?</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latin typeface="Arial"/>
                <a:ea typeface="Arial"/>
                <a:cs typeface="Arial"/>
                <a:sym typeface="Arial"/>
              </a:rPr>
              <a:t>Use Little's Law.</a:t>
            </a:r>
            <a:endParaRPr>
              <a:solidFill>
                <a:srgbClr val="FF0000"/>
              </a:solidFil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latin typeface="Arial"/>
                <a:ea typeface="Arial"/>
                <a:cs typeface="Arial"/>
                <a:sym typeface="Arial"/>
              </a:rPr>
              <a:t>Length of queue = Arrival rate (or Throughput) * Average Time Spent in Queue</a:t>
            </a:r>
            <a:endParaRPr>
              <a:solidFill>
                <a:srgbClr val="FF0000"/>
              </a:solidFil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latin typeface="Arial"/>
                <a:ea typeface="Arial"/>
                <a:cs typeface="Arial"/>
                <a:sym typeface="Arial"/>
              </a:rPr>
              <a:t>= (1 person / 5 seconds) * 60 seconds # of people in the drive through</a:t>
            </a:r>
            <a:endParaRPr>
              <a:solidFill>
                <a:srgbClr val="FF0000"/>
              </a:solidFil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latin typeface="Arial"/>
                <a:ea typeface="Arial"/>
                <a:cs typeface="Arial"/>
                <a:sym typeface="Arial"/>
              </a:rPr>
              <a:t>= 12 people in </a:t>
            </a:r>
            <a:r>
              <a:rPr lang="en">
                <a:solidFill>
                  <a:srgbClr val="FF0000"/>
                </a:solidFill>
              </a:rPr>
              <a:t>drive-thru</a:t>
            </a:r>
            <a:r>
              <a:rPr b="0" i="0" lang="en" sz="1400" u="none" cap="none" strike="noStrike">
                <a:solidFill>
                  <a:srgbClr val="FF0000"/>
                </a:solidFill>
                <a:latin typeface="Arial"/>
                <a:ea typeface="Arial"/>
                <a:cs typeface="Arial"/>
                <a:sym typeface="Arial"/>
              </a:rPr>
              <a:t> on average. </a:t>
            </a:r>
            <a:endParaRPr b="0" i="0" sz="1400" u="none" cap="none" strike="noStrike">
              <a:solidFill>
                <a:srgbClr val="FF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latin typeface="Arial"/>
                <a:ea typeface="Arial"/>
                <a:cs typeface="Arial"/>
                <a:sym typeface="Arial"/>
              </a:rPr>
              <a:t>This logically makes sense, because when a 13th person enters the queue, the first person would have been waiting for 60 seconds and departs. Hence, the length is on average 12 people (and it is always 12 people if each person arrives exactly 5 seconds apart and spends exactly 60 seconds in the queue)</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17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Arial"/>
                <a:ea typeface="Arial"/>
                <a:cs typeface="Arial"/>
                <a:sym typeface="Arial"/>
              </a:rPr>
              <a:t>Queuing Qn [cntd]</a:t>
            </a:r>
            <a:endParaRPr b="0" i="0" sz="4400" u="none" cap="none" strike="noStrike">
              <a:solidFill>
                <a:schemeClr val="dk1"/>
              </a:solidFill>
              <a:latin typeface="Arial"/>
              <a:ea typeface="Arial"/>
              <a:cs typeface="Arial"/>
              <a:sym typeface="Arial"/>
            </a:endParaRPr>
          </a:p>
        </p:txBody>
      </p:sp>
      <p:sp>
        <p:nvSpPr>
          <p:cNvPr id="1493" name="Google Shape;1493;p178"/>
          <p:cNvSpPr/>
          <p:nvPr/>
        </p:nvSpPr>
        <p:spPr>
          <a:xfrm>
            <a:off x="457200" y="1516721"/>
            <a:ext cx="8229600" cy="224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Utilization is defined as </a:t>
            </a:r>
            <a:r>
              <a:rPr lang="en">
                <a:solidFill>
                  <a:schemeClr val="dk1"/>
                </a:solidFill>
              </a:rPr>
              <a:t>arrival rate/service rate.</a:t>
            </a:r>
            <a:r>
              <a:rPr b="0" i="0" lang="en" sz="1400" u="none" cap="none" strike="noStrike">
                <a:solidFill>
                  <a:srgbClr val="000000"/>
                </a:solidFill>
                <a:latin typeface="Arial"/>
                <a:ea typeface="Arial"/>
                <a:cs typeface="Arial"/>
                <a:sym typeface="Arial"/>
              </a:rPr>
              <a:t> However, this means that utilization can easily exceed 1 if T</a:t>
            </a:r>
            <a:r>
              <a:rPr b="0" baseline="-25000" i="0" lang="en" sz="1400" u="none" cap="none" strike="noStrike">
                <a:solidFill>
                  <a:srgbClr val="000000"/>
                </a:solidFill>
                <a:latin typeface="Arial"/>
                <a:ea typeface="Arial"/>
                <a:cs typeface="Arial"/>
                <a:sym typeface="Arial"/>
              </a:rPr>
              <a:t>ser</a:t>
            </a:r>
            <a:r>
              <a:rPr b="0" i="0" lang="en" sz="1400" u="none" cap="none" strike="noStrike">
                <a:solidFill>
                  <a:srgbClr val="000000"/>
                </a:solidFill>
                <a:latin typeface="Arial"/>
                <a:ea typeface="Arial"/>
                <a:cs typeface="Arial"/>
                <a:sym typeface="Arial"/>
              </a:rPr>
              <a:t> (or lambda) is large enough. Why do we limit our analysis of queues to utilization in the range [0, 1]?</a:t>
            </a:r>
            <a:endParaRPr/>
          </a:p>
          <a:p>
            <a:pPr indent="0" lvl="0" marL="0" marR="0" rtl="0" algn="l">
              <a:lnSpc>
                <a:spcPct val="100000"/>
              </a:lnSpc>
              <a:spcBef>
                <a:spcPts val="0"/>
              </a:spcBef>
              <a:spcAft>
                <a:spcPts val="0"/>
              </a:spcAft>
              <a:buClr>
                <a:srgbClr val="FF0000"/>
              </a:buClr>
              <a:buFont typeface="Arial"/>
              <a:buNone/>
            </a:pPr>
            <a:r>
              <a:t/>
            </a:r>
            <a:endParaRPr/>
          </a:p>
          <a:p>
            <a:pPr indent="0" lvl="0" marL="0" marR="0" rtl="0" algn="l">
              <a:lnSpc>
                <a:spcPct val="100000"/>
              </a:lnSpc>
              <a:spcBef>
                <a:spcPts val="0"/>
              </a:spcBef>
              <a:spcAft>
                <a:spcPts val="0"/>
              </a:spcAft>
              <a:buClr>
                <a:srgbClr val="FF0000"/>
              </a:buClr>
              <a:buFont typeface="Arial"/>
              <a:buNone/>
            </a:pPr>
            <a:r>
              <a:rPr lang="en"/>
              <a:t>u</a:t>
            </a:r>
            <a:r>
              <a:rPr lang="en"/>
              <a:t> = utilization =  λ / </a:t>
            </a:r>
            <a:r>
              <a:rPr lang="en">
                <a:solidFill>
                  <a:schemeClr val="dk1"/>
                </a:solidFill>
              </a:rPr>
              <a:t>μ </a:t>
            </a:r>
            <a:r>
              <a:rPr lang="en"/>
              <a:t>where </a:t>
            </a:r>
            <a:r>
              <a:rPr lang="en">
                <a:solidFill>
                  <a:schemeClr val="dk1"/>
                </a:solidFill>
              </a:rPr>
              <a:t>λ is the arrival rate,</a:t>
            </a:r>
            <a:r>
              <a:rPr lang="en"/>
              <a:t> </a:t>
            </a:r>
            <a:r>
              <a:rPr lang="en">
                <a:solidFill>
                  <a:schemeClr val="dk1"/>
                </a:solidFill>
              </a:rPr>
              <a:t>μ (service rate) = 1 / T</a:t>
            </a:r>
            <a:r>
              <a:rPr baseline="-25000" lang="en">
                <a:solidFill>
                  <a:schemeClr val="dk1"/>
                </a:solidFill>
              </a:rPr>
              <a:t>ser</a:t>
            </a:r>
            <a:endParaRPr baseline="-25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17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Arial"/>
                <a:ea typeface="Arial"/>
                <a:cs typeface="Arial"/>
                <a:sym typeface="Arial"/>
              </a:rPr>
              <a:t>Queuing Qn [cntd]</a:t>
            </a:r>
            <a:endParaRPr b="0" i="0" sz="4400" u="none" cap="none" strike="noStrike">
              <a:solidFill>
                <a:schemeClr val="dk1"/>
              </a:solidFill>
              <a:latin typeface="Arial"/>
              <a:ea typeface="Arial"/>
              <a:cs typeface="Arial"/>
              <a:sym typeface="Arial"/>
            </a:endParaRPr>
          </a:p>
        </p:txBody>
      </p:sp>
      <p:sp>
        <p:nvSpPr>
          <p:cNvPr id="1499" name="Google Shape;1499;p179"/>
          <p:cNvSpPr/>
          <p:nvPr/>
        </p:nvSpPr>
        <p:spPr>
          <a:xfrm>
            <a:off x="457200" y="1516721"/>
            <a:ext cx="8229600" cy="224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Utilization is defined as </a:t>
            </a:r>
            <a:r>
              <a:rPr lang="en">
                <a:solidFill>
                  <a:schemeClr val="dk1"/>
                </a:solidFill>
              </a:rPr>
              <a:t>arrival rate/service rate.</a:t>
            </a:r>
            <a:r>
              <a:rPr b="0" i="0" lang="en" sz="1400" u="none" cap="none" strike="noStrike">
                <a:solidFill>
                  <a:srgbClr val="000000"/>
                </a:solidFill>
                <a:latin typeface="Arial"/>
                <a:ea typeface="Arial"/>
                <a:cs typeface="Arial"/>
                <a:sym typeface="Arial"/>
              </a:rPr>
              <a:t> However, this means that utilization can easily exceed 1 if T</a:t>
            </a:r>
            <a:r>
              <a:rPr b="0" baseline="-25000" i="0" lang="en" sz="1400" u="none" cap="none" strike="noStrike">
                <a:solidFill>
                  <a:srgbClr val="000000"/>
                </a:solidFill>
                <a:latin typeface="Arial"/>
                <a:ea typeface="Arial"/>
                <a:cs typeface="Arial"/>
                <a:sym typeface="Arial"/>
              </a:rPr>
              <a:t>ser</a:t>
            </a:r>
            <a:r>
              <a:rPr b="0" i="0" lang="en" sz="1400" u="none" cap="none" strike="noStrike">
                <a:solidFill>
                  <a:srgbClr val="000000"/>
                </a:solidFill>
                <a:latin typeface="Arial"/>
                <a:ea typeface="Arial"/>
                <a:cs typeface="Arial"/>
                <a:sym typeface="Arial"/>
              </a:rPr>
              <a:t> (or lambda) is large enough. Why do we limit our analysis of queues to utilization in the range [0, 1]?</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latin typeface="Arial"/>
                <a:ea typeface="Arial"/>
                <a:cs typeface="Arial"/>
                <a:sym typeface="Arial"/>
              </a:rPr>
              <a:t>If the arrival rate exceeds the service rate, then on average, with each customer, the length of the queue will grow without bound. Thus we are dealing with an "infinite" queue, and it is pointless to examine the system. This is why utilization is rest</a:t>
            </a:r>
            <a:r>
              <a:rPr b="0" lang="en" sz="1400" cap="none" strike="noStrike">
                <a:solidFill>
                  <a:srgbClr val="FF0000"/>
                </a:solidFill>
                <a:latin typeface="Arial"/>
                <a:ea typeface="Arial"/>
                <a:cs typeface="Arial"/>
                <a:sym typeface="Arial"/>
              </a:rPr>
              <a:t>ricted to values of [0, 1].</a:t>
            </a:r>
            <a:endParaRPr>
              <a:solidFill>
                <a:srgbClr val="FF0000"/>
              </a:solidFil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Font typeface="Arial"/>
              <a:buNone/>
            </a:pPr>
            <a:r>
              <a:rPr b="0" i="1" lang="en" sz="1400" u="none" cap="none" strike="noStrike">
                <a:solidFill>
                  <a:srgbClr val="FF0000"/>
                </a:solidFill>
                <a:latin typeface="Arial"/>
                <a:ea typeface="Arial"/>
                <a:cs typeface="Arial"/>
                <a:sym typeface="Arial"/>
              </a:rPr>
              <a:t>Remember the system has to be stable !</a:t>
            </a:r>
            <a:endParaRPr b="0" i="1"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Font typeface="Arial"/>
              <a:buNone/>
            </a:pPr>
            <a:r>
              <a:t/>
            </a:r>
            <a:endParaRPr i="1">
              <a:solidFill>
                <a:srgbClr val="FF0000"/>
              </a:solidFill>
            </a:endParaRPr>
          </a:p>
          <a:p>
            <a:pPr indent="0" lvl="0" marL="0" marR="0" rtl="0" algn="l">
              <a:lnSpc>
                <a:spcPct val="100000"/>
              </a:lnSpc>
              <a:spcBef>
                <a:spcPts val="0"/>
              </a:spcBef>
              <a:spcAft>
                <a:spcPts val="0"/>
              </a:spcAft>
              <a:buClr>
                <a:srgbClr val="FF0000"/>
              </a:buClr>
              <a:buFont typeface="Arial"/>
              <a:buNone/>
            </a:pPr>
            <a:r>
              <a:rPr i="1" lang="en">
                <a:solidFill>
                  <a:srgbClr val="FF0000"/>
                </a:solidFill>
              </a:rPr>
              <a:t>Queueing theory applies to a system where the long term, steady behavior approaches "average arrival rate = average departure rate"</a:t>
            </a:r>
            <a:endParaRPr i="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b="0" i="0" lang="en" sz="4400" u="none" cap="none" strike="noStrike">
                <a:solidFill>
                  <a:schemeClr val="dk1"/>
                </a:solidFill>
                <a:latin typeface="Arial"/>
                <a:ea typeface="Arial"/>
                <a:cs typeface="Arial"/>
                <a:sym typeface="Arial"/>
              </a:rPr>
              <a:t>HDDs</a:t>
            </a:r>
            <a:endParaRPr>
              <a:latin typeface="Arial"/>
              <a:ea typeface="Arial"/>
              <a:cs typeface="Arial"/>
              <a:sym typeface="Arial"/>
            </a:endParaRPr>
          </a:p>
        </p:txBody>
      </p:sp>
      <p:pic>
        <p:nvPicPr>
          <p:cNvPr id="298" name="Google Shape;298;p54"/>
          <p:cNvPicPr preferRelativeResize="0"/>
          <p:nvPr/>
        </p:nvPicPr>
        <p:blipFill>
          <a:blip r:embed="rId3">
            <a:alphaModFix/>
          </a:blip>
          <a:stretch>
            <a:fillRect/>
          </a:stretch>
        </p:blipFill>
        <p:spPr>
          <a:xfrm>
            <a:off x="2655642" y="1063375"/>
            <a:ext cx="3832726" cy="391045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8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Arial"/>
                <a:ea typeface="Arial"/>
                <a:cs typeface="Arial"/>
                <a:sym typeface="Arial"/>
              </a:rPr>
              <a:t>Queueing Qn [cntd]</a:t>
            </a:r>
            <a:endParaRPr b="0" i="0" sz="4400" u="none" cap="none" strike="noStrike">
              <a:solidFill>
                <a:schemeClr val="dk1"/>
              </a:solidFill>
              <a:latin typeface="Arial"/>
              <a:ea typeface="Arial"/>
              <a:cs typeface="Arial"/>
              <a:sym typeface="Arial"/>
            </a:endParaRPr>
          </a:p>
        </p:txBody>
      </p:sp>
      <p:sp>
        <p:nvSpPr>
          <p:cNvPr id="1505" name="Google Shape;1505;p180"/>
          <p:cNvSpPr/>
          <p:nvPr/>
        </p:nvSpPr>
        <p:spPr>
          <a:xfrm>
            <a:off x="457200" y="1189222"/>
            <a:ext cx="8229600" cy="397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rPr>
              <a:t>Consider the scenario where one customer walks into McDowell’s per minute. On average, it takes 30 seconds to serve the customer at the front of the line. Calculate the average length of the line assuming that the system is memoryless.</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endParaRPr>
          </a:p>
          <a:p>
            <a:pPr indent="0" lvl="0" marL="0" marR="0" rtl="0" algn="l">
              <a:lnSpc>
                <a:spcPct val="100000"/>
              </a:lnSpc>
              <a:spcBef>
                <a:spcPts val="0"/>
              </a:spcBef>
              <a:spcAft>
                <a:spcPts val="0"/>
              </a:spcAft>
              <a:buClr>
                <a:srgbClr val="000000"/>
              </a:buClr>
              <a:buFont typeface="Arial"/>
              <a:buNone/>
            </a:pPr>
            <a:r>
              <a:t/>
            </a:r>
            <a:endParaRPr/>
          </a:p>
        </p:txBody>
      </p:sp>
      <p:pic>
        <p:nvPicPr>
          <p:cNvPr id="1506" name="Google Shape;1506;p180"/>
          <p:cNvPicPr preferRelativeResize="0"/>
          <p:nvPr/>
        </p:nvPicPr>
        <p:blipFill>
          <a:blip r:embed="rId3">
            <a:alphaModFix/>
          </a:blip>
          <a:stretch>
            <a:fillRect/>
          </a:stretch>
        </p:blipFill>
        <p:spPr>
          <a:xfrm>
            <a:off x="1295712" y="2177449"/>
            <a:ext cx="6552574" cy="2724350"/>
          </a:xfrm>
          <a:prstGeom prst="rect">
            <a:avLst/>
          </a:prstGeom>
          <a:noFill/>
          <a:ln cap="flat" cmpd="sng" w="2857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18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Arial"/>
                <a:ea typeface="Arial"/>
                <a:cs typeface="Arial"/>
                <a:sym typeface="Arial"/>
              </a:rPr>
              <a:t>Queuing Qn [cntd]</a:t>
            </a:r>
            <a:endParaRPr b="0" i="0" sz="4400" u="none" cap="none" strike="noStrike">
              <a:solidFill>
                <a:schemeClr val="dk1"/>
              </a:solidFill>
              <a:latin typeface="Arial"/>
              <a:ea typeface="Arial"/>
              <a:cs typeface="Arial"/>
              <a:sym typeface="Arial"/>
            </a:endParaRPr>
          </a:p>
        </p:txBody>
      </p:sp>
      <p:sp>
        <p:nvSpPr>
          <p:cNvPr id="1512" name="Google Shape;1512;p181"/>
          <p:cNvSpPr/>
          <p:nvPr/>
        </p:nvSpPr>
        <p:spPr>
          <a:xfrm>
            <a:off x="381000" y="1189222"/>
            <a:ext cx="8229600" cy="397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rPr>
              <a:t>Consider the scenario where one customer walks into McDowell’s per minute. On average, it takes 30 seconds to serve the customer at the front of the line. Calculate the average length of the line assuming that the system is memoryless.</a:t>
            </a:r>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rPr>
              <a:t>T</a:t>
            </a:r>
            <a:r>
              <a:rPr b="0" baseline="-25000" i="0" lang="en" sz="1400" u="none" cap="none" strike="noStrike">
                <a:solidFill>
                  <a:srgbClr val="FF0000"/>
                </a:solidFill>
              </a:rPr>
              <a:t>Queue</a:t>
            </a:r>
            <a:r>
              <a:rPr b="0" i="0" lang="en" sz="1400" u="none" cap="none" strike="noStrike">
                <a:solidFill>
                  <a:srgbClr val="FF0000"/>
                </a:solidFill>
              </a:rPr>
              <a:t> = T</a:t>
            </a:r>
            <a:r>
              <a:rPr b="0" baseline="-25000" i="0" lang="en" sz="1400" u="none" cap="none" strike="noStrike">
                <a:solidFill>
                  <a:srgbClr val="FF0000"/>
                </a:solidFill>
              </a:rPr>
              <a:t>Served</a:t>
            </a:r>
            <a:r>
              <a:rPr b="0" i="0" lang="en" sz="1400" u="none" cap="none" strike="noStrike">
                <a:solidFill>
                  <a:srgbClr val="FF0000"/>
                </a:solidFill>
              </a:rPr>
              <a:t> * (u/ 1 - u)</a:t>
            </a:r>
            <a:endParaRPr>
              <a:solidFill>
                <a:srgbClr val="FF0000"/>
              </a:solidFil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rPr>
              <a:t>u = arrival rate * T</a:t>
            </a:r>
            <a:r>
              <a:rPr b="0" baseline="-25000" i="0" lang="en" sz="1400" u="none" cap="none" strike="noStrike">
                <a:solidFill>
                  <a:srgbClr val="FF0000"/>
                </a:solidFill>
              </a:rPr>
              <a:t>Served</a:t>
            </a:r>
            <a:endParaRPr>
              <a:solidFill>
                <a:srgbClr val="FF0000"/>
              </a:solidFil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0000"/>
              </a:solidFill>
            </a:endParaRPr>
          </a:p>
          <a:p>
            <a:pPr indent="0" lvl="0" marL="0" marR="0" rtl="0" algn="l">
              <a:lnSpc>
                <a:spcPct val="100000"/>
              </a:lnSpc>
              <a:spcBef>
                <a:spcPts val="0"/>
              </a:spcBef>
              <a:spcAft>
                <a:spcPts val="0"/>
              </a:spcAft>
              <a:buClr>
                <a:srgbClr val="000000"/>
              </a:buClr>
              <a:buFont typeface="Arial"/>
              <a:buNone/>
            </a:pPr>
            <a:r>
              <a:rPr lang="en">
                <a:solidFill>
                  <a:srgbClr val="FF0000"/>
                </a:solidFill>
              </a:rPr>
              <a:t>u = </a:t>
            </a:r>
            <a:r>
              <a:rPr b="0" i="0" lang="en" sz="1400" u="none" cap="none" strike="noStrike">
                <a:solidFill>
                  <a:srgbClr val="FF0000"/>
                </a:solidFill>
              </a:rPr>
              <a:t>1 customer / minute * 0.5 minutes = 0.5 </a:t>
            </a:r>
            <a:endParaRPr b="0" i="0" sz="1400" u="none" cap="none" strike="noStrike">
              <a:solidFill>
                <a:srgbClr val="FF0000"/>
              </a:solidFil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rPr>
              <a:t>T</a:t>
            </a:r>
            <a:r>
              <a:rPr b="0" baseline="-25000" i="0" lang="en" sz="1400" u="none" cap="none" strike="noStrike">
                <a:solidFill>
                  <a:srgbClr val="FF0000"/>
                </a:solidFill>
              </a:rPr>
              <a:t>Queue</a:t>
            </a:r>
            <a:r>
              <a:rPr b="0" i="0" lang="en" sz="1400" u="none" cap="none" strike="noStrike">
                <a:solidFill>
                  <a:srgbClr val="FF0000"/>
                </a:solidFill>
              </a:rPr>
              <a:t> = 0.5 minutes * 0.5 / 0.5 = 0.5</a:t>
            </a:r>
            <a:endParaRPr>
              <a:solidFill>
                <a:srgbClr val="FF0000"/>
              </a:solidFil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rPr>
              <a:t>Length of Queue = Arrival Rate (or Throughput) * Average time spent in queue (or response time)</a:t>
            </a:r>
            <a:endParaRPr b="0" i="0" sz="1400" u="none" cap="none" strike="noStrike">
              <a:solidFill>
                <a:srgbClr val="FF0000"/>
              </a:solidFill>
            </a:endParaRPr>
          </a:p>
          <a:p>
            <a:pPr indent="0" lvl="0" marL="0" marR="0" rtl="0" algn="l">
              <a:lnSpc>
                <a:spcPct val="100000"/>
              </a:lnSpc>
              <a:spcBef>
                <a:spcPts val="0"/>
              </a:spcBef>
              <a:spcAft>
                <a:spcPts val="0"/>
              </a:spcAft>
              <a:buClr>
                <a:srgbClr val="000000"/>
              </a:buClr>
              <a:buFont typeface="Arial"/>
              <a:buNone/>
            </a:pPr>
            <a:r>
              <a:rPr lang="en">
                <a:solidFill>
                  <a:srgbClr val="FF0000"/>
                </a:solidFill>
              </a:rPr>
              <a:t>Length of </a:t>
            </a:r>
            <a:r>
              <a:rPr b="0" i="0" lang="en" sz="1400" u="none" cap="none" strike="noStrike">
                <a:solidFill>
                  <a:srgbClr val="FF0000"/>
                </a:solidFill>
              </a:rPr>
              <a:t>Queue = 1 person / minute * 0.5 minutes in queue = 0.5 persons.</a:t>
            </a:r>
            <a:endParaRPr>
              <a:solidFill>
                <a:srgbClr val="FF0000"/>
              </a:solidFill>
            </a:endParaRP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0000"/>
              </a:solidFill>
            </a:endParaRPr>
          </a:p>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FF0000"/>
                </a:solidFill>
              </a:rPr>
              <a:t>This means on average, there are 0.5 persons in the queue. Keep in mind that this is an *average* (which is why the number is a fraction). It could be that for the most part, there are no people in the queue, but occasionally, it takes the cashier far longer than 30 seconds to serve the customer at the front of the line, creating a temporary backlog.</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182"/>
          <p:cNvSpPr txBox="1"/>
          <p:nvPr>
            <p:ph type="ctrTitle"/>
          </p:nvPr>
        </p:nvSpPr>
        <p:spPr>
          <a:xfrm>
            <a:off x="253700" y="257175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Good Luck!!</a:t>
            </a:r>
            <a:endParaRPr/>
          </a:p>
        </p:txBody>
      </p:sp>
      <p:sp>
        <p:nvSpPr>
          <p:cNvPr id="1518" name="Google Shape;1518;p182"/>
          <p:cNvSpPr txBox="1"/>
          <p:nvPr/>
        </p:nvSpPr>
        <p:spPr>
          <a:xfrm>
            <a:off x="685800" y="2571754"/>
            <a:ext cx="77724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5"/>
          <p:cNvSpPr/>
          <p:nvPr/>
        </p:nvSpPr>
        <p:spPr>
          <a:xfrm>
            <a:off x="457200" y="2080500"/>
            <a:ext cx="8229600" cy="2743200"/>
          </a:xfrm>
          <a:prstGeom prst="rect">
            <a:avLst/>
          </a:prstGeom>
          <a:solidFill>
            <a:srgbClr val="ACB4C2"/>
          </a:solidFill>
          <a:ln cap="flat" cmpd="sng" w="19050">
            <a:solidFill>
              <a:srgbClr val="5C6E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b="0" i="0" lang="en" sz="4400" u="none" cap="none" strike="noStrike">
                <a:solidFill>
                  <a:schemeClr val="dk1"/>
                </a:solidFill>
                <a:latin typeface="Arial"/>
                <a:ea typeface="Arial"/>
                <a:cs typeface="Arial"/>
                <a:sym typeface="Arial"/>
              </a:rPr>
              <a:t>HDDs</a:t>
            </a:r>
            <a:endParaRPr>
              <a:latin typeface="Arial"/>
              <a:ea typeface="Arial"/>
              <a:cs typeface="Arial"/>
              <a:sym typeface="Arial"/>
            </a:endParaRPr>
          </a:p>
        </p:txBody>
      </p:sp>
      <p:sp>
        <p:nvSpPr>
          <p:cNvPr id="305" name="Google Shape;305;p55"/>
          <p:cNvSpPr txBox="1"/>
          <p:nvPr/>
        </p:nvSpPr>
        <p:spPr>
          <a:xfrm>
            <a:off x="457200" y="1143000"/>
            <a:ext cx="8229600" cy="937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lang="en" sz="1800"/>
              <a:t>Read and write in sectors</a:t>
            </a:r>
            <a:endParaRPr/>
          </a:p>
          <a:p>
            <a:pPr indent="457200" lvl="0" marL="91440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1" i="0" sz="2400" u="none" cap="none" strike="noStrike">
              <a:solidFill>
                <a:srgbClr val="000000"/>
              </a:solidFill>
            </a:endParaRPr>
          </a:p>
        </p:txBody>
      </p:sp>
      <p:pic>
        <p:nvPicPr>
          <p:cNvPr id="306" name="Google Shape;306;p55"/>
          <p:cNvPicPr preferRelativeResize="0"/>
          <p:nvPr/>
        </p:nvPicPr>
        <p:blipFill rotWithShape="1">
          <a:blip r:embed="rId3">
            <a:alphaModFix/>
          </a:blip>
          <a:srcRect b="0" l="0" r="0" t="0"/>
          <a:stretch/>
        </p:blipFill>
        <p:spPr>
          <a:xfrm>
            <a:off x="919724" y="2602614"/>
            <a:ext cx="4486500" cy="1712700"/>
          </a:xfrm>
          <a:prstGeom prst="rect">
            <a:avLst/>
          </a:prstGeom>
          <a:noFill/>
          <a:ln>
            <a:noFill/>
          </a:ln>
        </p:spPr>
      </p:pic>
      <p:pic>
        <p:nvPicPr>
          <p:cNvPr id="307" name="Google Shape;307;p55"/>
          <p:cNvPicPr preferRelativeResize="0"/>
          <p:nvPr/>
        </p:nvPicPr>
        <p:blipFill rotWithShape="1">
          <a:blip r:embed="rId4">
            <a:alphaModFix/>
          </a:blip>
          <a:srcRect b="0" l="0" r="0" t="0"/>
          <a:stretch/>
        </p:blipFill>
        <p:spPr>
          <a:xfrm>
            <a:off x="4675202" y="2339290"/>
            <a:ext cx="3664800" cy="213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6"/>
          <p:cNvSpPr/>
          <p:nvPr/>
        </p:nvSpPr>
        <p:spPr>
          <a:xfrm>
            <a:off x="457200" y="2080500"/>
            <a:ext cx="8229600" cy="2743200"/>
          </a:xfrm>
          <a:prstGeom prst="rect">
            <a:avLst/>
          </a:prstGeom>
          <a:solidFill>
            <a:srgbClr val="ACB4C2"/>
          </a:solidFill>
          <a:ln cap="flat" cmpd="sng" w="19050">
            <a:solidFill>
              <a:srgbClr val="5C6E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b="0" i="0" lang="en" sz="4400" u="none" cap="none" strike="noStrike">
                <a:solidFill>
                  <a:schemeClr val="dk1"/>
                </a:solidFill>
                <a:latin typeface="Arial"/>
                <a:ea typeface="Arial"/>
                <a:cs typeface="Arial"/>
                <a:sym typeface="Arial"/>
              </a:rPr>
              <a:t>HDDs</a:t>
            </a:r>
            <a:endParaRPr>
              <a:latin typeface="Arial"/>
              <a:ea typeface="Arial"/>
              <a:cs typeface="Arial"/>
              <a:sym typeface="Arial"/>
            </a:endParaRPr>
          </a:p>
        </p:txBody>
      </p:sp>
      <p:sp>
        <p:nvSpPr>
          <p:cNvPr id="314" name="Google Shape;314;p56"/>
          <p:cNvSpPr txBox="1"/>
          <p:nvPr/>
        </p:nvSpPr>
        <p:spPr>
          <a:xfrm>
            <a:off x="457200" y="1143000"/>
            <a:ext cx="8229600" cy="93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Font typeface="Roboto Slab"/>
              <a:buNone/>
            </a:pPr>
            <a:r>
              <a:rPr b="1" i="0" lang="en" sz="1800" u="none" cap="none" strike="noStrike">
                <a:solidFill>
                  <a:srgbClr val="38761D"/>
                </a:solidFill>
              </a:rPr>
              <a:t>Latency = Queuing + Controller + Seek + Rotational + Transfer</a:t>
            </a:r>
            <a:endParaRPr b="1">
              <a:solidFill>
                <a:srgbClr val="38761D"/>
              </a:solidFill>
            </a:endParaRPr>
          </a:p>
          <a:p>
            <a:pPr indent="457200" lvl="0" marL="91440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1" i="0" sz="2400" u="none" cap="none" strike="noStrike">
              <a:solidFill>
                <a:srgbClr val="000000"/>
              </a:solidFill>
            </a:endParaRPr>
          </a:p>
        </p:txBody>
      </p:sp>
      <p:pic>
        <p:nvPicPr>
          <p:cNvPr id="315" name="Google Shape;315;p56"/>
          <p:cNvPicPr preferRelativeResize="0"/>
          <p:nvPr/>
        </p:nvPicPr>
        <p:blipFill rotWithShape="1">
          <a:blip r:embed="rId3">
            <a:alphaModFix/>
          </a:blip>
          <a:srcRect b="0" l="0" r="0" t="0"/>
          <a:stretch/>
        </p:blipFill>
        <p:spPr>
          <a:xfrm>
            <a:off x="919724" y="2602614"/>
            <a:ext cx="4486500" cy="1712700"/>
          </a:xfrm>
          <a:prstGeom prst="rect">
            <a:avLst/>
          </a:prstGeom>
          <a:noFill/>
          <a:ln>
            <a:noFill/>
          </a:ln>
        </p:spPr>
      </p:pic>
      <p:pic>
        <p:nvPicPr>
          <p:cNvPr id="316" name="Google Shape;316;p56"/>
          <p:cNvPicPr preferRelativeResize="0"/>
          <p:nvPr/>
        </p:nvPicPr>
        <p:blipFill rotWithShape="1">
          <a:blip r:embed="rId4">
            <a:alphaModFix/>
          </a:blip>
          <a:srcRect b="0" l="0" r="0" t="0"/>
          <a:stretch/>
        </p:blipFill>
        <p:spPr>
          <a:xfrm>
            <a:off x="4675202" y="2339290"/>
            <a:ext cx="3664800" cy="213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7"/>
          <p:cNvSpPr/>
          <p:nvPr/>
        </p:nvSpPr>
        <p:spPr>
          <a:xfrm>
            <a:off x="3664475" y="3133125"/>
            <a:ext cx="5022300" cy="1690500"/>
          </a:xfrm>
          <a:prstGeom prst="rect">
            <a:avLst/>
          </a:prstGeom>
          <a:solidFill>
            <a:srgbClr val="ACB4C2"/>
          </a:solidFill>
          <a:ln cap="flat" cmpd="sng" w="19050">
            <a:solidFill>
              <a:srgbClr val="5C6E9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b="0" i="0" lang="en" sz="4400" u="none" cap="none" strike="noStrike">
                <a:solidFill>
                  <a:schemeClr val="dk1"/>
                </a:solidFill>
                <a:latin typeface="Arial"/>
                <a:ea typeface="Arial"/>
                <a:cs typeface="Arial"/>
                <a:sym typeface="Arial"/>
              </a:rPr>
              <a:t>HDDs</a:t>
            </a:r>
            <a:endParaRPr>
              <a:latin typeface="Arial"/>
              <a:ea typeface="Arial"/>
              <a:cs typeface="Arial"/>
              <a:sym typeface="Arial"/>
            </a:endParaRPr>
          </a:p>
        </p:txBody>
      </p:sp>
      <p:sp>
        <p:nvSpPr>
          <p:cNvPr id="323" name="Google Shape;323;p57"/>
          <p:cNvSpPr txBox="1"/>
          <p:nvPr/>
        </p:nvSpPr>
        <p:spPr>
          <a:xfrm>
            <a:off x="457200" y="1143000"/>
            <a:ext cx="8229600" cy="190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Font typeface="Roboto Slab"/>
              <a:buNone/>
            </a:pPr>
            <a:r>
              <a:rPr b="1" i="0" lang="en" sz="1800" u="none" cap="none" strike="noStrike">
                <a:solidFill>
                  <a:srgbClr val="38761D"/>
                </a:solidFill>
              </a:rPr>
              <a:t>Latency = Queuing + Controller + Seek + Rotational + Transfer</a:t>
            </a:r>
            <a:endParaRPr sz="1800"/>
          </a:p>
          <a:p>
            <a:pPr indent="-342900" lvl="0" marL="457200" marR="0" rtl="0" algn="l">
              <a:lnSpc>
                <a:spcPct val="100000"/>
              </a:lnSpc>
              <a:spcBef>
                <a:spcPts val="600"/>
              </a:spcBef>
              <a:spcAft>
                <a:spcPts val="0"/>
              </a:spcAft>
              <a:buSzPts val="1800"/>
              <a:buChar char="●"/>
            </a:pPr>
            <a:r>
              <a:rPr lang="en" sz="1800"/>
              <a:t>Seek: find desired track</a:t>
            </a:r>
            <a:endParaRPr sz="1800"/>
          </a:p>
          <a:p>
            <a:pPr indent="-342900" lvl="0" marL="457200" marR="0" rtl="0" algn="l">
              <a:lnSpc>
                <a:spcPct val="100000"/>
              </a:lnSpc>
              <a:spcBef>
                <a:spcPts val="0"/>
              </a:spcBef>
              <a:spcAft>
                <a:spcPts val="0"/>
              </a:spcAft>
              <a:buSzPts val="1800"/>
              <a:buChar char="●"/>
            </a:pPr>
            <a:r>
              <a:rPr lang="en" sz="1800"/>
              <a:t>Rotational: wait for desired sector to rotate to you (~half a rotation)</a:t>
            </a:r>
            <a:endParaRPr sz="1800"/>
          </a:p>
          <a:p>
            <a:pPr indent="-342900" lvl="0" marL="457200" marR="0" rtl="0" algn="l">
              <a:lnSpc>
                <a:spcPct val="100000"/>
              </a:lnSpc>
              <a:spcBef>
                <a:spcPts val="0"/>
              </a:spcBef>
              <a:spcAft>
                <a:spcPts val="0"/>
              </a:spcAft>
              <a:buSzPts val="1800"/>
              <a:buChar char="●"/>
            </a:pPr>
            <a:r>
              <a:rPr lang="en" sz="1800"/>
              <a:t>Transfer: read/write data at sector</a:t>
            </a:r>
            <a:endParaRPr sz="1800"/>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0" i="0" sz="3000" u="none" cap="none" strike="noStrike">
              <a:solidFill>
                <a:srgbClr val="000000"/>
              </a:solidFill>
            </a:endParaRPr>
          </a:p>
          <a:p>
            <a:pPr indent="0" lvl="0" marL="0" marR="0" rtl="0" algn="l">
              <a:lnSpc>
                <a:spcPct val="100000"/>
              </a:lnSpc>
              <a:spcBef>
                <a:spcPts val="600"/>
              </a:spcBef>
              <a:spcAft>
                <a:spcPts val="0"/>
              </a:spcAft>
              <a:buClr>
                <a:srgbClr val="000000"/>
              </a:buClr>
              <a:buFont typeface="Arial"/>
              <a:buNone/>
            </a:pPr>
            <a:r>
              <a:t/>
            </a:r>
            <a:endParaRPr b="1" i="0" sz="2400" u="none" cap="none" strike="noStrike">
              <a:solidFill>
                <a:srgbClr val="000000"/>
              </a:solidFill>
            </a:endParaRPr>
          </a:p>
        </p:txBody>
      </p:sp>
      <p:pic>
        <p:nvPicPr>
          <p:cNvPr id="324" name="Google Shape;324;p57"/>
          <p:cNvPicPr preferRelativeResize="0"/>
          <p:nvPr/>
        </p:nvPicPr>
        <p:blipFill rotWithShape="1">
          <a:blip r:embed="rId3">
            <a:alphaModFix/>
          </a:blip>
          <a:srcRect b="0" l="0" r="0" t="0"/>
          <a:stretch/>
        </p:blipFill>
        <p:spPr>
          <a:xfrm>
            <a:off x="3946742" y="3454892"/>
            <a:ext cx="2738100" cy="1055400"/>
          </a:xfrm>
          <a:prstGeom prst="rect">
            <a:avLst/>
          </a:prstGeom>
          <a:noFill/>
          <a:ln>
            <a:noFill/>
          </a:ln>
        </p:spPr>
      </p:pic>
      <p:pic>
        <p:nvPicPr>
          <p:cNvPr id="325" name="Google Shape;325;p57"/>
          <p:cNvPicPr preferRelativeResize="0"/>
          <p:nvPr/>
        </p:nvPicPr>
        <p:blipFill rotWithShape="1">
          <a:blip r:embed="rId4">
            <a:alphaModFix/>
          </a:blip>
          <a:srcRect b="0" l="0" r="0" t="0"/>
          <a:stretch/>
        </p:blipFill>
        <p:spPr>
          <a:xfrm>
            <a:off x="6238619" y="3292612"/>
            <a:ext cx="2236500" cy="131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HD</a:t>
            </a:r>
            <a:r>
              <a:rPr b="0" i="0" lang="en" sz="4400" u="none" cap="none" strike="noStrike">
                <a:solidFill>
                  <a:schemeClr val="dk1"/>
                </a:solidFill>
                <a:latin typeface="Arial"/>
                <a:ea typeface="Arial"/>
                <a:cs typeface="Arial"/>
                <a:sym typeface="Arial"/>
              </a:rPr>
              <a:t>Ds</a:t>
            </a:r>
            <a:endParaRPr>
              <a:latin typeface="Arial"/>
              <a:ea typeface="Arial"/>
              <a:cs typeface="Arial"/>
              <a:sym typeface="Arial"/>
            </a:endParaRPr>
          </a:p>
        </p:txBody>
      </p:sp>
      <p:sp>
        <p:nvSpPr>
          <p:cNvPr id="331" name="Google Shape;331;p58"/>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Slow for random reads and writes, faster for sequential</a:t>
            </a:r>
            <a:endParaRPr sz="1800"/>
          </a:p>
          <a:p>
            <a:pPr indent="-342900" lvl="0" marL="457200" marR="0" rtl="0" algn="l">
              <a:lnSpc>
                <a:spcPct val="100000"/>
              </a:lnSpc>
              <a:spcBef>
                <a:spcPts val="0"/>
              </a:spcBef>
              <a:spcAft>
                <a:spcPts val="0"/>
              </a:spcAft>
              <a:buSzPts val="1800"/>
              <a:buChar char="●"/>
            </a:pPr>
            <a:r>
              <a:rPr lang="en" sz="1800"/>
              <a:t>Cheap </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SS</a:t>
            </a:r>
            <a:r>
              <a:rPr b="0" i="0" lang="en" sz="4400" u="none" cap="none" strike="noStrike">
                <a:solidFill>
                  <a:schemeClr val="dk1"/>
                </a:solidFill>
                <a:latin typeface="Arial"/>
                <a:ea typeface="Arial"/>
                <a:cs typeface="Arial"/>
                <a:sym typeface="Arial"/>
              </a:rPr>
              <a:t>Ds</a:t>
            </a:r>
            <a:endParaRPr>
              <a:latin typeface="Arial"/>
              <a:ea typeface="Arial"/>
              <a:cs typeface="Arial"/>
              <a:sym typeface="Arial"/>
            </a:endParaRPr>
          </a:p>
        </p:txBody>
      </p:sp>
      <p:sp>
        <p:nvSpPr>
          <p:cNvPr id="337" name="Google Shape;337;p59"/>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pic>
        <p:nvPicPr>
          <p:cNvPr id="338" name="Google Shape;338;p59"/>
          <p:cNvPicPr preferRelativeResize="0"/>
          <p:nvPr/>
        </p:nvPicPr>
        <p:blipFill>
          <a:blip r:embed="rId3">
            <a:alphaModFix/>
          </a:blip>
          <a:stretch>
            <a:fillRect/>
          </a:stretch>
        </p:blipFill>
        <p:spPr>
          <a:xfrm>
            <a:off x="3200400" y="1838325"/>
            <a:ext cx="2743200" cy="146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000000"/>
                </a:solidFill>
              </a:rPr>
              <a:t>Disclaimer</a:t>
            </a:r>
            <a:endParaRPr b="1" sz="3600">
              <a:solidFill>
                <a:srgbClr val="000000"/>
              </a:solidFill>
            </a:endParaRPr>
          </a:p>
        </p:txBody>
      </p:sp>
      <p:sp>
        <p:nvSpPr>
          <p:cNvPr id="222" name="Google Shape;222;p42"/>
          <p:cNvSpPr txBox="1"/>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000000"/>
                </a:solidFill>
              </a:rPr>
              <a:t>This is not an exhaustive review of all topics that are in scope for the midterm.</a:t>
            </a:r>
            <a:endParaRPr sz="1800">
              <a:solidFill>
                <a:srgbClr val="000000"/>
              </a:solidFill>
            </a:endParaRPr>
          </a:p>
          <a:p>
            <a:pPr indent="0" lvl="0" marL="0" rtl="0" algn="l">
              <a:spcBef>
                <a:spcPts val="600"/>
              </a:spcBef>
              <a:spcAft>
                <a:spcPts val="0"/>
              </a:spcAft>
              <a:buNone/>
            </a:pPr>
            <a:r>
              <a:t/>
            </a:r>
            <a:endParaRPr sz="1800">
              <a:solidFill>
                <a:srgbClr val="000000"/>
              </a:solidFill>
            </a:endParaRPr>
          </a:p>
          <a:p>
            <a:pPr indent="0" lvl="0" marL="0" rtl="0" algn="l">
              <a:spcBef>
                <a:spcPts val="600"/>
              </a:spcBef>
              <a:spcAft>
                <a:spcPts val="0"/>
              </a:spcAft>
              <a:buNone/>
            </a:pPr>
            <a:r>
              <a:t/>
            </a:r>
            <a:endParaRPr sz="1800">
              <a:solidFill>
                <a:srgbClr val="000000"/>
              </a:solidFill>
            </a:endParaRPr>
          </a:p>
          <a:p>
            <a:pPr indent="0" lvl="0" marL="0" rtl="0" algn="l">
              <a:spcBef>
                <a:spcPts val="600"/>
              </a:spcBef>
              <a:spcAft>
                <a:spcPts val="0"/>
              </a:spcAft>
              <a:buNone/>
            </a:pPr>
            <a:r>
              <a:rPr lang="en" sz="1800">
                <a:solidFill>
                  <a:srgbClr val="000000"/>
                </a:solidFill>
              </a:rPr>
              <a:t>“You are responsible for the sum total of human knowledge since the beginning of recorded history with particular emphasis on the contents of this course.”</a:t>
            </a:r>
            <a:endParaRPr sz="1800">
              <a:solidFill>
                <a:srgbClr val="000000"/>
              </a:solidFill>
            </a:endParaRPr>
          </a:p>
          <a:p>
            <a:pPr indent="0" lvl="0" marL="0" rtl="0" algn="l">
              <a:spcBef>
                <a:spcPts val="600"/>
              </a:spcBef>
              <a:spcAft>
                <a:spcPts val="0"/>
              </a:spcAft>
              <a:buNone/>
            </a:pPr>
            <a:r>
              <a:rPr lang="en" sz="1800">
                <a:solidFill>
                  <a:srgbClr val="000000"/>
                </a:solidFill>
              </a:rPr>
              <a:t>	~a certain wise guy at Berkeley</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SS</a:t>
            </a:r>
            <a:r>
              <a:rPr b="0" i="0" lang="en" sz="4400" u="none" cap="none" strike="noStrike">
                <a:solidFill>
                  <a:schemeClr val="dk1"/>
                </a:solidFill>
                <a:latin typeface="Arial"/>
                <a:ea typeface="Arial"/>
                <a:cs typeface="Arial"/>
                <a:sym typeface="Arial"/>
              </a:rPr>
              <a:t>Ds</a:t>
            </a:r>
            <a:endParaRPr>
              <a:latin typeface="Arial"/>
              <a:ea typeface="Arial"/>
              <a:cs typeface="Arial"/>
              <a:sym typeface="Arial"/>
            </a:endParaRPr>
          </a:p>
        </p:txBody>
      </p:sp>
      <p:sp>
        <p:nvSpPr>
          <p:cNvPr id="344" name="Google Shape;344;p60"/>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Have no moving parts. So no seek and rotational latency!</a:t>
            </a:r>
            <a:endParaRPr sz="1800"/>
          </a:p>
          <a:p>
            <a:pPr indent="-342900" lvl="0" marL="457200" marR="0" rtl="0" algn="l">
              <a:lnSpc>
                <a:spcPct val="100000"/>
              </a:lnSpc>
              <a:spcBef>
                <a:spcPts val="0"/>
              </a:spcBef>
              <a:spcAft>
                <a:spcPts val="0"/>
              </a:spcAft>
              <a:buClr>
                <a:srgbClr val="38761D"/>
              </a:buClr>
              <a:buSzPts val="1800"/>
              <a:buChar char="●"/>
            </a:pPr>
            <a:r>
              <a:rPr b="1" lang="en" sz="1800">
                <a:solidFill>
                  <a:srgbClr val="38761D"/>
                </a:solidFill>
              </a:rPr>
              <a:t>Latency = Queuing + Controller + Transfer</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342900" lvl="0" marL="457200" marR="0" rtl="0" algn="l">
              <a:lnSpc>
                <a:spcPct val="100000"/>
              </a:lnSpc>
              <a:spcBef>
                <a:spcPts val="600"/>
              </a:spcBef>
              <a:spcAft>
                <a:spcPts val="0"/>
              </a:spcAft>
              <a:buClr>
                <a:srgbClr val="000000"/>
              </a:buClr>
              <a:buSzPts val="1800"/>
              <a:buChar char="●"/>
            </a:pPr>
            <a:r>
              <a:rPr lang="en" sz="1800"/>
              <a:t>Read and write in pages (different from “pages” in virtual memory)</a:t>
            </a:r>
            <a:endParaRPr sz="1800"/>
          </a:p>
          <a:p>
            <a:pPr indent="-342900" lvl="0" marL="457200" marR="0" rtl="0" algn="l">
              <a:lnSpc>
                <a:spcPct val="100000"/>
              </a:lnSpc>
              <a:spcBef>
                <a:spcPts val="0"/>
              </a:spcBef>
              <a:spcAft>
                <a:spcPts val="0"/>
              </a:spcAft>
              <a:buSzPts val="1800"/>
              <a:buChar char="●"/>
            </a:pPr>
            <a:r>
              <a:rPr lang="en" sz="1800"/>
              <a:t>Erase in erasure blocks (page &lt;&lt; erasure block)</a:t>
            </a:r>
            <a:endParaRPr sz="1800"/>
          </a:p>
        </p:txBody>
      </p:sp>
      <p:pic>
        <p:nvPicPr>
          <p:cNvPr id="345" name="Google Shape;345;p60"/>
          <p:cNvPicPr preferRelativeResize="0"/>
          <p:nvPr/>
        </p:nvPicPr>
        <p:blipFill>
          <a:blip r:embed="rId3">
            <a:alphaModFix/>
          </a:blip>
          <a:stretch>
            <a:fillRect/>
          </a:stretch>
        </p:blipFill>
        <p:spPr>
          <a:xfrm>
            <a:off x="2572368" y="3121825"/>
            <a:ext cx="3999250" cy="1872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SS</a:t>
            </a:r>
            <a:r>
              <a:rPr b="0" i="0" lang="en" sz="4400" u="none" cap="none" strike="noStrike">
                <a:solidFill>
                  <a:schemeClr val="dk1"/>
                </a:solidFill>
                <a:latin typeface="Arial"/>
                <a:ea typeface="Arial"/>
                <a:cs typeface="Arial"/>
                <a:sym typeface="Arial"/>
              </a:rPr>
              <a:t>Ds</a:t>
            </a:r>
            <a:endParaRPr>
              <a:latin typeface="Arial"/>
              <a:ea typeface="Arial"/>
              <a:cs typeface="Arial"/>
              <a:sym typeface="Arial"/>
            </a:endParaRPr>
          </a:p>
        </p:txBody>
      </p:sp>
      <p:sp>
        <p:nvSpPr>
          <p:cNvPr id="351" name="Google Shape;351;p61"/>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Fast for random reads and writes</a:t>
            </a:r>
            <a:endParaRPr sz="1800"/>
          </a:p>
          <a:p>
            <a:pPr indent="-342900" lvl="0" marL="457200" marR="0" rtl="0" algn="l">
              <a:lnSpc>
                <a:spcPct val="100000"/>
              </a:lnSpc>
              <a:spcBef>
                <a:spcPts val="0"/>
              </a:spcBef>
              <a:spcAft>
                <a:spcPts val="0"/>
              </a:spcAft>
              <a:buSzPts val="1800"/>
              <a:buChar char="●"/>
            </a:pPr>
            <a:r>
              <a:rPr lang="en" sz="1800"/>
              <a:t>Erasing slow (and must erase before overwriting)</a:t>
            </a:r>
            <a:endParaRPr sz="1800"/>
          </a:p>
          <a:p>
            <a:pPr indent="-342900" lvl="0" marL="457200" marR="0" rtl="0" algn="l">
              <a:lnSpc>
                <a:spcPct val="100000"/>
              </a:lnSpc>
              <a:spcBef>
                <a:spcPts val="0"/>
              </a:spcBef>
              <a:spcAft>
                <a:spcPts val="0"/>
              </a:spcAft>
              <a:buSzPts val="1800"/>
              <a:buChar char="●"/>
            </a:pPr>
            <a:r>
              <a:rPr lang="en" sz="1800"/>
              <a:t>More expensive than HDDs, erasing wears SSDs out</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HDD Questions</a:t>
            </a:r>
            <a:endParaRPr/>
          </a:p>
        </p:txBody>
      </p:sp>
      <p:sp>
        <p:nvSpPr>
          <p:cNvPr id="357" name="Google Shape;357;p62"/>
          <p:cNvSpPr txBox="1"/>
          <p:nvPr>
            <p:ph idx="1" type="body"/>
          </p:nvPr>
        </p:nvSpPr>
        <p:spPr>
          <a:xfrm>
            <a:off x="457200" y="1200150"/>
            <a:ext cx="41079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We have a hard drive with the following specs:</a:t>
            </a:r>
            <a:endParaRPr sz="2000"/>
          </a:p>
          <a:p>
            <a:pPr indent="-355600" lvl="0" marL="457200" rtl="0" algn="l">
              <a:spcBef>
                <a:spcPts val="0"/>
              </a:spcBef>
              <a:spcAft>
                <a:spcPts val="0"/>
              </a:spcAft>
              <a:buSzPts val="2000"/>
              <a:buChar char="●"/>
            </a:pPr>
            <a:r>
              <a:rPr lang="en" sz="2000"/>
              <a:t>4096 byte sectors </a:t>
            </a:r>
            <a:endParaRPr sz="2000"/>
          </a:p>
          <a:p>
            <a:pPr indent="-355600" lvl="0" marL="457200" rtl="0" algn="l">
              <a:spcBef>
                <a:spcPts val="0"/>
              </a:spcBef>
              <a:spcAft>
                <a:spcPts val="0"/>
              </a:spcAft>
              <a:buSzPts val="2000"/>
              <a:buChar char="●"/>
            </a:pPr>
            <a:r>
              <a:rPr lang="en" sz="2000"/>
              <a:t>3,000,000 sectors/track </a:t>
            </a:r>
            <a:endParaRPr sz="2000"/>
          </a:p>
          <a:p>
            <a:pPr indent="-355600" lvl="0" marL="457200" rtl="0" algn="l">
              <a:spcBef>
                <a:spcPts val="0"/>
              </a:spcBef>
              <a:spcAft>
                <a:spcPts val="0"/>
              </a:spcAft>
              <a:buSzPts val="2000"/>
              <a:buChar char="●"/>
            </a:pPr>
            <a:r>
              <a:rPr lang="en" sz="2000"/>
              <a:t>100 tracks/platter</a:t>
            </a:r>
            <a:endParaRPr sz="2000"/>
          </a:p>
          <a:p>
            <a:pPr indent="-355600" lvl="0" marL="457200" rtl="0" algn="l">
              <a:spcBef>
                <a:spcPts val="0"/>
              </a:spcBef>
              <a:spcAft>
                <a:spcPts val="0"/>
              </a:spcAft>
              <a:buSzPts val="2000"/>
              <a:buChar char="●"/>
            </a:pPr>
            <a:r>
              <a:rPr lang="en" sz="2000"/>
              <a:t>2 platters</a:t>
            </a:r>
            <a:r>
              <a:rPr lang="en" sz="2000">
                <a:solidFill>
                  <a:srgbClr val="FF0000"/>
                </a:solidFill>
              </a:rPr>
              <a:t>*</a:t>
            </a:r>
            <a:endParaRPr sz="2000">
              <a:solidFill>
                <a:srgbClr val="FF0000"/>
              </a:solidFill>
            </a:endParaRPr>
          </a:p>
          <a:p>
            <a:pPr indent="-355600" lvl="0" marL="457200" rtl="0" algn="l">
              <a:spcBef>
                <a:spcPts val="0"/>
              </a:spcBef>
              <a:spcAft>
                <a:spcPts val="0"/>
              </a:spcAft>
              <a:buSzPts val="2000"/>
              <a:buChar char="●"/>
            </a:pPr>
            <a:r>
              <a:rPr lang="en" sz="2000"/>
              <a:t>5400 rpm </a:t>
            </a:r>
            <a:endParaRPr sz="2000"/>
          </a:p>
          <a:p>
            <a:pPr indent="-355600" lvl="0" marL="457200" rtl="0" algn="l">
              <a:spcBef>
                <a:spcPts val="0"/>
              </a:spcBef>
              <a:spcAft>
                <a:spcPts val="0"/>
              </a:spcAft>
              <a:buSzPts val="2000"/>
              <a:buChar char="●"/>
            </a:pPr>
            <a:r>
              <a:rPr lang="en" sz="2000"/>
              <a:t>5.6ms seek time (avg)</a:t>
            </a:r>
            <a:endParaRPr sz="2000"/>
          </a:p>
          <a:p>
            <a:pPr indent="-355600" lvl="0" marL="457200" rtl="0" algn="l">
              <a:spcBef>
                <a:spcPts val="0"/>
              </a:spcBef>
              <a:spcAft>
                <a:spcPts val="0"/>
              </a:spcAft>
              <a:buSzPts val="2000"/>
              <a:buChar char="●"/>
            </a:pPr>
            <a:r>
              <a:rPr lang="en" sz="2000"/>
              <a:t>1ms controller+queue time</a:t>
            </a:r>
            <a:endParaRPr sz="2000"/>
          </a:p>
          <a:p>
            <a:pPr indent="-355600" lvl="0" marL="457200" rtl="0" algn="l">
              <a:spcBef>
                <a:spcPts val="0"/>
              </a:spcBef>
              <a:spcAft>
                <a:spcPts val="0"/>
              </a:spcAft>
              <a:buSzPts val="2000"/>
              <a:buChar char="●"/>
            </a:pPr>
            <a:r>
              <a:rPr lang="en" sz="2000"/>
              <a:t>140MB/s Transfer rate</a:t>
            </a:r>
            <a:endParaRPr sz="2000"/>
          </a:p>
          <a:p>
            <a:pPr indent="0" lvl="0" marL="0" rtl="0" algn="l">
              <a:spcBef>
                <a:spcPts val="0"/>
              </a:spcBef>
              <a:spcAft>
                <a:spcPts val="0"/>
              </a:spcAft>
              <a:buNone/>
            </a:pPr>
            <a:r>
              <a:t/>
            </a:r>
            <a:endParaRPr sz="2000"/>
          </a:p>
        </p:txBody>
      </p:sp>
      <p:sp>
        <p:nvSpPr>
          <p:cNvPr id="358" name="Google Shape;358;p62"/>
          <p:cNvSpPr txBox="1"/>
          <p:nvPr>
            <p:ph idx="1" type="body"/>
          </p:nvPr>
        </p:nvSpPr>
        <p:spPr>
          <a:xfrm>
            <a:off x="4565100" y="1200150"/>
            <a:ext cx="4107900" cy="1807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How big is the drive?</a:t>
            </a:r>
            <a:endParaRPr sz="2100"/>
          </a:p>
          <a:p>
            <a:pPr indent="-361950" lvl="0" marL="457200" rtl="0" algn="l">
              <a:spcBef>
                <a:spcPts val="0"/>
              </a:spcBef>
              <a:spcAft>
                <a:spcPts val="0"/>
              </a:spcAft>
              <a:buSzPts val="2100"/>
              <a:buAutoNum type="arabicPeriod"/>
            </a:pPr>
            <a:r>
              <a:rPr lang="en" sz="2100"/>
              <a:t>What is the throughput for a 64KB read?</a:t>
            </a:r>
            <a:endParaRPr sz="2100"/>
          </a:p>
          <a:p>
            <a:pPr indent="-361950" lvl="0" marL="457200" rtl="0" algn="l">
              <a:spcBef>
                <a:spcPts val="0"/>
              </a:spcBef>
              <a:spcAft>
                <a:spcPts val="0"/>
              </a:spcAft>
              <a:buSzPts val="2100"/>
              <a:buAutoNum type="arabicPeriod"/>
            </a:pPr>
            <a:r>
              <a:rPr lang="en" sz="2100"/>
              <a:t>What is the throughput for a 64MB read?</a:t>
            </a:r>
            <a:endParaRPr sz="2100"/>
          </a:p>
        </p:txBody>
      </p:sp>
      <p:sp>
        <p:nvSpPr>
          <p:cNvPr id="359" name="Google Shape;359;p62"/>
          <p:cNvSpPr txBox="1"/>
          <p:nvPr>
            <p:ph idx="1" type="body"/>
          </p:nvPr>
        </p:nvSpPr>
        <p:spPr>
          <a:xfrm>
            <a:off x="4736825" y="3144125"/>
            <a:ext cx="4107900" cy="18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rPr>
              <a:t>Reminders:</a:t>
            </a:r>
            <a:endParaRPr sz="1200">
              <a:solidFill>
                <a:srgbClr val="FF0000"/>
              </a:solidFill>
            </a:endParaRPr>
          </a:p>
          <a:p>
            <a:pPr indent="-304800" lvl="0" marL="457200" rtl="0" algn="l">
              <a:spcBef>
                <a:spcPts val="0"/>
              </a:spcBef>
              <a:spcAft>
                <a:spcPts val="0"/>
              </a:spcAft>
              <a:buClr>
                <a:srgbClr val="FF0000"/>
              </a:buClr>
              <a:buSzPts val="1200"/>
              <a:buFont typeface="Calibri"/>
              <a:buChar char="•"/>
            </a:pPr>
            <a:r>
              <a:rPr lang="en" sz="1200">
                <a:solidFill>
                  <a:srgbClr val="FF0000"/>
                </a:solidFill>
              </a:rPr>
              <a:t>time = </a:t>
            </a:r>
            <a:r>
              <a:rPr lang="en" sz="1200">
                <a:solidFill>
                  <a:srgbClr val="FF0000"/>
                </a:solidFill>
              </a:rPr>
              <a:t>queue + controller + seek + rotation + transfer</a:t>
            </a:r>
            <a:endParaRPr sz="1200">
              <a:solidFill>
                <a:srgbClr val="FF0000"/>
              </a:solidFill>
            </a:endParaRPr>
          </a:p>
          <a:p>
            <a:pPr indent="-304800" lvl="0" marL="457200" rtl="0" algn="l">
              <a:spcBef>
                <a:spcPts val="0"/>
              </a:spcBef>
              <a:spcAft>
                <a:spcPts val="0"/>
              </a:spcAft>
              <a:buClr>
                <a:srgbClr val="FF0000"/>
              </a:buClr>
              <a:buSzPts val="1200"/>
              <a:buFont typeface="Calibri"/>
              <a:buChar char="•"/>
            </a:pPr>
            <a:r>
              <a:rPr lang="en" sz="1200">
                <a:solidFill>
                  <a:srgbClr val="FF0000"/>
                </a:solidFill>
              </a:rPr>
              <a:t>throughput = amount of memory read / time</a:t>
            </a:r>
            <a:endParaRPr sz="1200">
              <a:solidFill>
                <a:srgbClr val="FF0000"/>
              </a:solidFill>
            </a:endParaRPr>
          </a:p>
          <a:p>
            <a:pPr indent="0" lvl="0" marL="0" rtl="0" algn="l">
              <a:spcBef>
                <a:spcPts val="0"/>
              </a:spcBef>
              <a:spcAft>
                <a:spcPts val="0"/>
              </a:spcAft>
              <a:buNone/>
            </a:pPr>
            <a:r>
              <a:t/>
            </a:r>
            <a:endParaRPr sz="1200">
              <a:solidFill>
                <a:srgbClr val="FF0000"/>
              </a:solidFill>
            </a:endParaRPr>
          </a:p>
          <a:p>
            <a:pPr indent="0" lvl="0" marL="0" rtl="0" algn="l">
              <a:spcBef>
                <a:spcPts val="0"/>
              </a:spcBef>
              <a:spcAft>
                <a:spcPts val="0"/>
              </a:spcAft>
              <a:buNone/>
            </a:pPr>
            <a:r>
              <a:rPr lang="en" sz="1200">
                <a:solidFill>
                  <a:srgbClr val="FF0000"/>
                </a:solidFill>
              </a:rPr>
              <a:t>*Assume (for simplicity) that data is only stored on ONE SIDE of a platter and all reads are sequential.</a:t>
            </a:r>
            <a:endParaRPr sz="120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HDD </a:t>
            </a:r>
            <a:r>
              <a:rPr lang="en"/>
              <a:t>Questions</a:t>
            </a:r>
            <a:endParaRPr/>
          </a:p>
        </p:txBody>
      </p:sp>
      <p:sp>
        <p:nvSpPr>
          <p:cNvPr id="365" name="Google Shape;365;p63"/>
          <p:cNvSpPr txBox="1"/>
          <p:nvPr/>
        </p:nvSpPr>
        <p:spPr>
          <a:xfrm>
            <a:off x="457200" y="1063375"/>
            <a:ext cx="8379000" cy="39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1. How big is the drive?</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Each track contains 3,000,000 * 4096 B = 12.288 GB</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For 100 tracks: 100 * 12.288 GB = 1228.8 GB</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2 platters: 2 * 1228.8 GB = 2457.6 GB ~= 2.46 TB</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HDD Questions</a:t>
            </a:r>
            <a:endParaRPr/>
          </a:p>
        </p:txBody>
      </p:sp>
      <p:sp>
        <p:nvSpPr>
          <p:cNvPr id="371" name="Google Shape;371;p64"/>
          <p:cNvSpPr txBox="1"/>
          <p:nvPr/>
        </p:nvSpPr>
        <p:spPr>
          <a:xfrm>
            <a:off x="457200" y="1063375"/>
            <a:ext cx="8379000" cy="39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2. What is the throughput for a 64KB read?</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Data: 64KB</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Time: queue + controller + seek + rotation + transfer</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queue + controller: 1 ms</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seek: 5.6 ms</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r</a:t>
            </a:r>
            <a:r>
              <a:rPr lang="en" sz="2000">
                <a:latin typeface="Calibri"/>
                <a:ea typeface="Calibri"/>
                <a:cs typeface="Calibri"/>
                <a:sym typeface="Calibri"/>
              </a:rPr>
              <a:t>otation: 1/5400 min = </a:t>
            </a:r>
            <a:r>
              <a:rPr lang="en" sz="2000">
                <a:highlight>
                  <a:srgbClr val="FFFFFF"/>
                </a:highlight>
                <a:latin typeface="Calibri"/>
                <a:ea typeface="Calibri"/>
                <a:cs typeface="Calibri"/>
                <a:sym typeface="Calibri"/>
              </a:rPr>
              <a:t>11.11 ms (worst case) =&gt; 5.55 ms (average)</a:t>
            </a:r>
            <a:endParaRPr sz="2000">
              <a:highlight>
                <a:srgbClr val="FFFFFF"/>
              </a:highlight>
              <a:latin typeface="Calibri"/>
              <a:ea typeface="Calibri"/>
              <a:cs typeface="Calibri"/>
              <a:sym typeface="Calibri"/>
            </a:endParaRPr>
          </a:p>
          <a:p>
            <a:pPr indent="0" lvl="0" marL="0" rtl="0" algn="l">
              <a:spcBef>
                <a:spcPts val="0"/>
              </a:spcBef>
              <a:spcAft>
                <a:spcPts val="0"/>
              </a:spcAft>
              <a:buNone/>
            </a:pPr>
            <a:r>
              <a:rPr lang="en" sz="2000">
                <a:highlight>
                  <a:srgbClr val="FFFFFF"/>
                </a:highlight>
                <a:latin typeface="Calibri"/>
                <a:ea typeface="Calibri"/>
                <a:cs typeface="Calibri"/>
                <a:sym typeface="Calibri"/>
              </a:rPr>
              <a:t>transfer time: 64KB / 140MB/s = 0.457 ms</a:t>
            </a:r>
            <a:endParaRPr sz="2000">
              <a:highlight>
                <a:srgbClr val="FFFFFF"/>
              </a:highlight>
              <a:latin typeface="Calibri"/>
              <a:ea typeface="Calibri"/>
              <a:cs typeface="Calibri"/>
              <a:sym typeface="Calibri"/>
            </a:endParaRPr>
          </a:p>
          <a:p>
            <a:pPr indent="0" lvl="0" marL="0" rtl="0" algn="l">
              <a:spcBef>
                <a:spcPts val="0"/>
              </a:spcBef>
              <a:spcAft>
                <a:spcPts val="0"/>
              </a:spcAft>
              <a:buNone/>
            </a:pPr>
            <a:r>
              <a:rPr lang="en" sz="2000">
                <a:highlight>
                  <a:srgbClr val="FFFFFF"/>
                </a:highlight>
                <a:latin typeface="Calibri"/>
                <a:ea typeface="Calibri"/>
                <a:cs typeface="Calibri"/>
                <a:sym typeface="Calibri"/>
              </a:rPr>
              <a:t>total time: 1 + 5.6 + 5.55 + 0.457 = 12.60 ms</a:t>
            </a:r>
            <a:endParaRPr sz="2000">
              <a:highlight>
                <a:srgbClr val="FFFFFF"/>
              </a:highlight>
              <a:latin typeface="Calibri"/>
              <a:ea typeface="Calibri"/>
              <a:cs typeface="Calibri"/>
              <a:sym typeface="Calibri"/>
            </a:endParaRPr>
          </a:p>
          <a:p>
            <a:pPr indent="0" lvl="0" marL="0" rtl="0" algn="l">
              <a:spcBef>
                <a:spcPts val="0"/>
              </a:spcBef>
              <a:spcAft>
                <a:spcPts val="0"/>
              </a:spcAft>
              <a:buNone/>
            </a:pPr>
            <a:r>
              <a:rPr lang="en" sz="2000">
                <a:highlight>
                  <a:srgbClr val="FFFFFF"/>
                </a:highlight>
                <a:latin typeface="Calibri"/>
                <a:ea typeface="Calibri"/>
                <a:cs typeface="Calibri"/>
                <a:sym typeface="Calibri"/>
              </a:rPr>
              <a:t>throughput = 64KB / 0.01260s = 5079 KB/s</a:t>
            </a:r>
            <a:endParaRPr sz="2000">
              <a:highlight>
                <a:srgbClr val="FFFFFF"/>
              </a:highlight>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HDD Questions</a:t>
            </a:r>
            <a:endParaRPr/>
          </a:p>
        </p:txBody>
      </p:sp>
      <p:sp>
        <p:nvSpPr>
          <p:cNvPr id="377" name="Google Shape;377;p65"/>
          <p:cNvSpPr txBox="1"/>
          <p:nvPr/>
        </p:nvSpPr>
        <p:spPr>
          <a:xfrm>
            <a:off x="457200" y="1063375"/>
            <a:ext cx="8379000" cy="39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3</a:t>
            </a:r>
            <a:r>
              <a:rPr lang="en" sz="2000">
                <a:latin typeface="Calibri"/>
                <a:ea typeface="Calibri"/>
                <a:cs typeface="Calibri"/>
                <a:sym typeface="Calibri"/>
              </a:rPr>
              <a:t>. What is the throughput for a 64MB read?</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Data: 64MB</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Time: queue + controller + seek + rotation + transfer</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queue + controller: 1 ms</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seek: 5.6 ms</a:t>
            </a:r>
            <a:endParaRPr sz="20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2000">
                <a:solidFill>
                  <a:schemeClr val="dk1"/>
                </a:solidFill>
                <a:latin typeface="Calibri"/>
                <a:ea typeface="Calibri"/>
                <a:cs typeface="Calibri"/>
                <a:sym typeface="Calibri"/>
              </a:rPr>
              <a:t>rotation: 1/5400 min = </a:t>
            </a:r>
            <a:r>
              <a:rPr lang="en" sz="2000">
                <a:solidFill>
                  <a:schemeClr val="dk1"/>
                </a:solidFill>
                <a:highlight>
                  <a:schemeClr val="lt1"/>
                </a:highlight>
                <a:latin typeface="Calibri"/>
                <a:ea typeface="Calibri"/>
                <a:cs typeface="Calibri"/>
                <a:sym typeface="Calibri"/>
              </a:rPr>
              <a:t>11.11 ms (worst case) =&gt; 5.55 ms (average)</a:t>
            </a:r>
            <a:endParaRPr sz="2000">
              <a:solidFill>
                <a:srgbClr val="222222"/>
              </a:solidFill>
              <a:highlight>
                <a:srgbClr val="FFFFFF"/>
              </a:highlight>
              <a:latin typeface="Calibri"/>
              <a:ea typeface="Calibri"/>
              <a:cs typeface="Calibri"/>
              <a:sym typeface="Calibri"/>
            </a:endParaRPr>
          </a:p>
          <a:p>
            <a:pPr indent="0" lvl="0" marL="0" rtl="0" algn="l">
              <a:spcBef>
                <a:spcPts val="0"/>
              </a:spcBef>
              <a:spcAft>
                <a:spcPts val="0"/>
              </a:spcAft>
              <a:buNone/>
            </a:pPr>
            <a:r>
              <a:rPr lang="en" sz="2000">
                <a:solidFill>
                  <a:srgbClr val="FF0000"/>
                </a:solidFill>
                <a:highlight>
                  <a:srgbClr val="FFFFFF"/>
                </a:highlight>
                <a:latin typeface="Calibri"/>
                <a:ea typeface="Calibri"/>
                <a:cs typeface="Calibri"/>
                <a:sym typeface="Calibri"/>
              </a:rPr>
              <a:t>transfer time: 64MB / 140MB/s = 457 ms</a:t>
            </a:r>
            <a:endParaRPr sz="2000">
              <a:solidFill>
                <a:srgbClr val="FF0000"/>
              </a:solidFill>
              <a:highlight>
                <a:srgbClr val="FFFFFF"/>
              </a:highlight>
              <a:latin typeface="Calibri"/>
              <a:ea typeface="Calibri"/>
              <a:cs typeface="Calibri"/>
              <a:sym typeface="Calibri"/>
            </a:endParaRPr>
          </a:p>
          <a:p>
            <a:pPr indent="0" lvl="0" marL="0" rtl="0" algn="l">
              <a:spcBef>
                <a:spcPts val="0"/>
              </a:spcBef>
              <a:spcAft>
                <a:spcPts val="0"/>
              </a:spcAft>
              <a:buNone/>
            </a:pPr>
            <a:r>
              <a:rPr lang="en" sz="2000">
                <a:solidFill>
                  <a:srgbClr val="222222"/>
                </a:solidFill>
                <a:highlight>
                  <a:srgbClr val="FFFFFF"/>
                </a:highlight>
                <a:latin typeface="Calibri"/>
                <a:ea typeface="Calibri"/>
                <a:cs typeface="Calibri"/>
                <a:sym typeface="Calibri"/>
              </a:rPr>
              <a:t>t</a:t>
            </a:r>
            <a:r>
              <a:rPr lang="en" sz="2000">
                <a:solidFill>
                  <a:srgbClr val="222222"/>
                </a:solidFill>
                <a:highlight>
                  <a:srgbClr val="FFFFFF"/>
                </a:highlight>
                <a:latin typeface="Calibri"/>
                <a:ea typeface="Calibri"/>
                <a:cs typeface="Calibri"/>
                <a:sym typeface="Calibri"/>
              </a:rPr>
              <a:t>otal time: 1 + 5.6 + 5.55 + </a:t>
            </a:r>
            <a:r>
              <a:rPr lang="en" sz="2000">
                <a:solidFill>
                  <a:srgbClr val="FF0000"/>
                </a:solidFill>
                <a:highlight>
                  <a:srgbClr val="FFFFFF"/>
                </a:highlight>
                <a:latin typeface="Calibri"/>
                <a:ea typeface="Calibri"/>
                <a:cs typeface="Calibri"/>
                <a:sym typeface="Calibri"/>
              </a:rPr>
              <a:t>457</a:t>
            </a:r>
            <a:r>
              <a:rPr lang="en" sz="2000">
                <a:solidFill>
                  <a:srgbClr val="222222"/>
                </a:solidFill>
                <a:highlight>
                  <a:srgbClr val="FFFFFF"/>
                </a:highlight>
                <a:latin typeface="Calibri"/>
                <a:ea typeface="Calibri"/>
                <a:cs typeface="Calibri"/>
                <a:sym typeface="Calibri"/>
              </a:rPr>
              <a:t> = </a:t>
            </a:r>
            <a:r>
              <a:rPr lang="en" sz="2000">
                <a:solidFill>
                  <a:srgbClr val="FF0000"/>
                </a:solidFill>
                <a:highlight>
                  <a:srgbClr val="FFFFFF"/>
                </a:highlight>
                <a:latin typeface="Calibri"/>
                <a:ea typeface="Calibri"/>
                <a:cs typeface="Calibri"/>
                <a:sym typeface="Calibri"/>
              </a:rPr>
              <a:t>475.9 ms</a:t>
            </a:r>
            <a:endParaRPr sz="2000">
              <a:solidFill>
                <a:srgbClr val="FF0000"/>
              </a:solidFill>
              <a:highlight>
                <a:srgbClr val="FFFFFF"/>
              </a:highlight>
              <a:latin typeface="Calibri"/>
              <a:ea typeface="Calibri"/>
              <a:cs typeface="Calibri"/>
              <a:sym typeface="Calibri"/>
            </a:endParaRPr>
          </a:p>
          <a:p>
            <a:pPr indent="0" lvl="0" marL="0" rtl="0" algn="l">
              <a:spcBef>
                <a:spcPts val="0"/>
              </a:spcBef>
              <a:spcAft>
                <a:spcPts val="0"/>
              </a:spcAft>
              <a:buNone/>
            </a:pPr>
            <a:r>
              <a:rPr lang="en" sz="2000">
                <a:solidFill>
                  <a:srgbClr val="222222"/>
                </a:solidFill>
                <a:highlight>
                  <a:srgbClr val="FFFFFF"/>
                </a:highlight>
                <a:latin typeface="Calibri"/>
                <a:ea typeface="Calibri"/>
                <a:cs typeface="Calibri"/>
                <a:sym typeface="Calibri"/>
              </a:rPr>
              <a:t>t</a:t>
            </a:r>
            <a:r>
              <a:rPr lang="en" sz="2000">
                <a:solidFill>
                  <a:srgbClr val="222222"/>
                </a:solidFill>
                <a:highlight>
                  <a:srgbClr val="FFFFFF"/>
                </a:highlight>
                <a:latin typeface="Calibri"/>
                <a:ea typeface="Calibri"/>
                <a:cs typeface="Calibri"/>
                <a:sym typeface="Calibri"/>
              </a:rPr>
              <a:t>hroughput = 64MB / </a:t>
            </a:r>
            <a:r>
              <a:rPr lang="en" sz="2000">
                <a:solidFill>
                  <a:srgbClr val="FF0000"/>
                </a:solidFill>
                <a:highlight>
                  <a:srgbClr val="FFFFFF"/>
                </a:highlight>
                <a:latin typeface="Calibri"/>
                <a:ea typeface="Calibri"/>
                <a:cs typeface="Calibri"/>
                <a:sym typeface="Calibri"/>
              </a:rPr>
              <a:t>0.4759 s</a:t>
            </a:r>
            <a:r>
              <a:rPr lang="en" sz="2000">
                <a:solidFill>
                  <a:srgbClr val="222222"/>
                </a:solidFill>
                <a:highlight>
                  <a:srgbClr val="FFFFFF"/>
                </a:highlight>
                <a:latin typeface="Calibri"/>
                <a:ea typeface="Calibri"/>
                <a:cs typeface="Calibri"/>
                <a:sym typeface="Calibri"/>
              </a:rPr>
              <a:t> = </a:t>
            </a:r>
            <a:r>
              <a:rPr lang="en" sz="2000">
                <a:solidFill>
                  <a:srgbClr val="FF0000"/>
                </a:solidFill>
                <a:highlight>
                  <a:srgbClr val="FFFFFF"/>
                </a:highlight>
                <a:latin typeface="Calibri"/>
                <a:ea typeface="Calibri"/>
                <a:cs typeface="Calibri"/>
                <a:sym typeface="Calibri"/>
              </a:rPr>
              <a:t>134454 KB/s</a:t>
            </a:r>
            <a:endParaRPr sz="2000">
              <a:solidFill>
                <a:srgbClr val="FF0000"/>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6"/>
          <p:cNvSpPr txBox="1"/>
          <p:nvPr>
            <p:ph type="ctrTitle"/>
          </p:nvPr>
        </p:nvSpPr>
        <p:spPr>
          <a:xfrm>
            <a:off x="311700" y="174900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File Systems</a:t>
            </a:r>
            <a:endParaRPr/>
          </a:p>
        </p:txBody>
      </p:sp>
      <p:sp>
        <p:nvSpPr>
          <p:cNvPr id="383" name="Google Shape;383;p66"/>
          <p:cNvSpPr txBox="1"/>
          <p:nvPr/>
        </p:nvSpPr>
        <p:spPr>
          <a:xfrm>
            <a:off x="685800" y="2609704"/>
            <a:ext cx="7772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Storage Device Abstraction</a:t>
            </a:r>
            <a:endParaRPr>
              <a:latin typeface="Arial"/>
              <a:ea typeface="Arial"/>
              <a:cs typeface="Arial"/>
              <a:sym typeface="Arial"/>
            </a:endParaRPr>
          </a:p>
        </p:txBody>
      </p:sp>
      <p:sp>
        <p:nvSpPr>
          <p:cNvPr id="389" name="Google Shape;389;p67"/>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Font typeface="Roboto Slab"/>
              <a:buNone/>
            </a:pPr>
            <a:r>
              <a:rPr lang="en" sz="1800"/>
              <a:t>To the operating system, a storage device (whether HDD or SSD) is just a </a:t>
            </a:r>
            <a:r>
              <a:rPr lang="en" sz="1800" u="sng"/>
              <a:t>indexed</a:t>
            </a:r>
            <a:r>
              <a:rPr lang="en" sz="1800"/>
              <a:t> array of </a:t>
            </a:r>
            <a:r>
              <a:rPr b="1" lang="en" sz="1800"/>
              <a:t>blocks</a:t>
            </a:r>
            <a:r>
              <a:rPr b="0" i="0" lang="en" sz="1800" u="none" cap="none" strike="noStrike">
                <a:solidFill>
                  <a:srgbClr val="000000"/>
                </a:solidFill>
              </a:rPr>
              <a:t> </a:t>
            </a:r>
            <a:endParaRPr/>
          </a:p>
          <a:p>
            <a:pPr indent="-342900" lvl="0" marL="457200" marR="0" rtl="0" algn="l">
              <a:lnSpc>
                <a:spcPct val="100000"/>
              </a:lnSpc>
              <a:spcBef>
                <a:spcPts val="600"/>
              </a:spcBef>
              <a:spcAft>
                <a:spcPts val="0"/>
              </a:spcAft>
              <a:buSzPts val="1800"/>
              <a:buChar char="●"/>
            </a:pPr>
            <a:r>
              <a:rPr lang="en" sz="1800"/>
              <a:t>For HDDs, a block = a fixed number of sectors</a:t>
            </a:r>
            <a:endParaRPr sz="1800"/>
          </a:p>
          <a:p>
            <a:pPr indent="-342900" lvl="0" marL="457200" marR="0" rtl="0" algn="l">
              <a:lnSpc>
                <a:spcPct val="100000"/>
              </a:lnSpc>
              <a:spcBef>
                <a:spcPts val="0"/>
              </a:spcBef>
              <a:spcAft>
                <a:spcPts val="0"/>
              </a:spcAft>
              <a:buSzPts val="1800"/>
              <a:buChar char="●"/>
            </a:pPr>
            <a:r>
              <a:rPr lang="en" sz="1800"/>
              <a:t>For SSDs, a block = usually the size of an erasure block</a:t>
            </a:r>
            <a:endParaRPr sz="1800"/>
          </a:p>
          <a:p>
            <a:pPr indent="0" lvl="0" marL="0" marR="0" rtl="0" algn="l">
              <a:lnSpc>
                <a:spcPct val="100000"/>
              </a:lnSpc>
              <a:spcBef>
                <a:spcPts val="600"/>
              </a:spcBef>
              <a:spcAft>
                <a:spcPts val="0"/>
              </a:spcAft>
              <a:buClr>
                <a:srgbClr val="000000"/>
              </a:buClr>
              <a:buFont typeface="Arial"/>
              <a:buNone/>
            </a:pPr>
            <a:r>
              <a:t/>
            </a:r>
            <a:endParaRPr sz="1800"/>
          </a:p>
          <a:p>
            <a:pPr indent="0" lvl="0" marL="0" marR="0" rtl="0" algn="l">
              <a:lnSpc>
                <a:spcPct val="100000"/>
              </a:lnSpc>
              <a:spcBef>
                <a:spcPts val="600"/>
              </a:spcBef>
              <a:spcAft>
                <a:spcPts val="0"/>
              </a:spcAft>
              <a:buClr>
                <a:srgbClr val="000000"/>
              </a:buClr>
              <a:buFont typeface="Arial"/>
              <a:buNone/>
            </a:pPr>
            <a:r>
              <a:rPr lang="en" sz="1800"/>
              <a:t>In UNIX systems, a block is often 4kb.</a:t>
            </a:r>
            <a:endParaRPr sz="1800"/>
          </a:p>
          <a:p>
            <a:pPr indent="0" lvl="0" marL="0" marR="0" rtl="0" algn="l">
              <a:lnSpc>
                <a:spcPct val="100000"/>
              </a:lnSpc>
              <a:spcBef>
                <a:spcPts val="600"/>
              </a:spcBef>
              <a:spcAft>
                <a:spcPts val="0"/>
              </a:spcAft>
              <a:buClr>
                <a:srgbClr val="000000"/>
              </a:buClr>
              <a:buFont typeface="Arial"/>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Storage Device Abstraction</a:t>
            </a:r>
            <a:endParaRPr>
              <a:latin typeface="Arial"/>
              <a:ea typeface="Arial"/>
              <a:cs typeface="Arial"/>
              <a:sym typeface="Arial"/>
            </a:endParaRPr>
          </a:p>
        </p:txBody>
      </p:sp>
      <p:sp>
        <p:nvSpPr>
          <p:cNvPr id="395" name="Google Shape;395;p68"/>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Font typeface="Roboto Slab"/>
              <a:buNone/>
            </a:pPr>
            <a:r>
              <a:rPr lang="en" sz="1800">
                <a:solidFill>
                  <a:schemeClr val="dk1"/>
                </a:solidFill>
              </a:rPr>
              <a:t>To the operating system, a storage device (whether HDD or SSD) is just a </a:t>
            </a:r>
            <a:r>
              <a:rPr lang="en" sz="1800" u="sng">
                <a:solidFill>
                  <a:schemeClr val="dk1"/>
                </a:solidFill>
              </a:rPr>
              <a:t>indexed</a:t>
            </a:r>
            <a:r>
              <a:rPr lang="en" sz="1800">
                <a:solidFill>
                  <a:schemeClr val="dk1"/>
                </a:solidFill>
              </a:rPr>
              <a:t> array of </a:t>
            </a:r>
            <a:r>
              <a:rPr b="1" lang="en" sz="1800">
                <a:solidFill>
                  <a:schemeClr val="dk1"/>
                </a:solidFill>
              </a:rPr>
              <a:t>blocks</a:t>
            </a:r>
            <a:endParaRPr sz="1800">
              <a:solidFill>
                <a:schemeClr val="dk1"/>
              </a:solidFill>
            </a:endParaRPr>
          </a:p>
          <a:p>
            <a:pPr indent="0" lvl="0" marL="0" marR="0" rtl="0" algn="l">
              <a:lnSpc>
                <a:spcPct val="100000"/>
              </a:lnSpc>
              <a:spcBef>
                <a:spcPts val="600"/>
              </a:spcBef>
              <a:spcAft>
                <a:spcPts val="0"/>
              </a:spcAft>
              <a:buClr>
                <a:srgbClr val="000000"/>
              </a:buClr>
              <a:buFont typeface="Arial"/>
              <a:buNone/>
            </a:pPr>
            <a:r>
              <a:t/>
            </a:r>
            <a:endParaRPr sz="1800"/>
          </a:p>
          <a:p>
            <a:pPr indent="0" lvl="0" marL="0" marR="0" rtl="0" algn="l">
              <a:lnSpc>
                <a:spcPct val="100000"/>
              </a:lnSpc>
              <a:spcBef>
                <a:spcPts val="600"/>
              </a:spcBef>
              <a:spcAft>
                <a:spcPts val="0"/>
              </a:spcAft>
              <a:buClr>
                <a:srgbClr val="000000"/>
              </a:buClr>
              <a:buFont typeface="Arial"/>
              <a:buNone/>
            </a:pPr>
            <a:r>
              <a:rPr lang="en" sz="1800"/>
              <a:t>OS usually can only do two things:</a:t>
            </a:r>
            <a:endParaRPr sz="1800"/>
          </a:p>
          <a:p>
            <a:pPr indent="-342900" lvl="0" marL="457200" marR="0" rtl="0" algn="l">
              <a:lnSpc>
                <a:spcPct val="100000"/>
              </a:lnSpc>
              <a:spcBef>
                <a:spcPts val="600"/>
              </a:spcBef>
              <a:spcAft>
                <a:spcPts val="0"/>
              </a:spcAft>
              <a:buSzPts val="1800"/>
              <a:buChar char="●"/>
            </a:pPr>
            <a:r>
              <a:rPr lang="en" sz="1800"/>
              <a:t>Read to block at any index i</a:t>
            </a:r>
            <a:endParaRPr sz="1800"/>
          </a:p>
          <a:p>
            <a:pPr indent="-342900" lvl="0" marL="457200" marR="0" rtl="0" algn="l">
              <a:lnSpc>
                <a:spcPct val="100000"/>
              </a:lnSpc>
              <a:spcBef>
                <a:spcPts val="0"/>
              </a:spcBef>
              <a:spcAft>
                <a:spcPts val="0"/>
              </a:spcAft>
              <a:buSzPts val="1800"/>
              <a:buChar char="●"/>
            </a:pPr>
            <a:r>
              <a:rPr lang="en" sz="1800"/>
              <a:t>Write to block at any index i</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Clr>
                <a:srgbClr val="000000"/>
              </a:buClr>
              <a:buFont typeface="Arial"/>
              <a:buNone/>
            </a:pPr>
            <a:r>
              <a:rPr lang="en" sz="1800">
                <a:solidFill>
                  <a:srgbClr val="FF0000"/>
                </a:solidFill>
              </a:rPr>
              <a:t>It is the goal of the OS to transform this low level abstraction into a file system.</a:t>
            </a:r>
            <a:endParaRPr sz="180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How do we store files?</a:t>
            </a:r>
            <a:endParaRPr>
              <a:latin typeface="Arial"/>
              <a:ea typeface="Arial"/>
              <a:cs typeface="Arial"/>
              <a:sym typeface="Arial"/>
            </a:endParaRPr>
          </a:p>
        </p:txBody>
      </p:sp>
      <p:sp>
        <p:nvSpPr>
          <p:cNvPr id="401" name="Google Shape;401;p69"/>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We will look at three implementations: FAT, FFS, and NTFS</a:t>
            </a:r>
            <a:endParaRPr sz="1800"/>
          </a:p>
          <a:p>
            <a:pPr indent="-342900" lvl="0" marL="457200" marR="0" rtl="0" algn="l">
              <a:lnSpc>
                <a:spcPct val="100000"/>
              </a:lnSpc>
              <a:spcBef>
                <a:spcPts val="0"/>
              </a:spcBef>
              <a:spcAft>
                <a:spcPts val="0"/>
              </a:spcAft>
              <a:buSzPts val="1800"/>
              <a:buChar char="●"/>
            </a:pPr>
            <a:r>
              <a:rPr lang="en" sz="1800"/>
              <a:t>In all three implementations, each file has a unique </a:t>
            </a:r>
            <a:r>
              <a:rPr b="1" lang="en" sz="1800"/>
              <a:t>file number</a:t>
            </a:r>
            <a:endParaRPr b="1" sz="1800"/>
          </a:p>
          <a:p>
            <a:pPr indent="-342900" lvl="1" marL="914400" marR="0" rtl="0" algn="l">
              <a:lnSpc>
                <a:spcPct val="100000"/>
              </a:lnSpc>
              <a:spcBef>
                <a:spcPts val="0"/>
              </a:spcBef>
              <a:spcAft>
                <a:spcPts val="0"/>
              </a:spcAft>
              <a:buSzPts val="1800"/>
              <a:buChar char="○"/>
            </a:pPr>
            <a:r>
              <a:rPr lang="en" sz="1800"/>
              <a:t>To get the contents of a file, all you need is the file number</a:t>
            </a:r>
            <a:endParaRPr sz="1800"/>
          </a:p>
          <a:p>
            <a:pPr indent="-342900" lvl="0" marL="457200" marR="0" rtl="0" algn="l">
              <a:lnSpc>
                <a:spcPct val="100000"/>
              </a:lnSpc>
              <a:spcBef>
                <a:spcPts val="0"/>
              </a:spcBef>
              <a:spcAft>
                <a:spcPts val="0"/>
              </a:spcAft>
              <a:buSzPts val="1800"/>
              <a:buChar char="●"/>
            </a:pPr>
            <a:r>
              <a:rPr lang="en" sz="1800"/>
              <a:t>In fact, file descriptions consist of a file number + offset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228" name="Google Shape;22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midterm: all lectures, homeworks, and projects.</a:t>
            </a:r>
            <a:endParaRPr/>
          </a:p>
          <a:p>
            <a:pPr indent="0" lvl="0" marL="0" rtl="0" algn="l">
              <a:spcBef>
                <a:spcPts val="1600"/>
              </a:spcBef>
              <a:spcAft>
                <a:spcPts val="0"/>
              </a:spcAft>
              <a:buNone/>
            </a:pPr>
            <a:r>
              <a:rPr lang="en"/>
              <a:t>This review session will focus on post midterm 2 material (which will be emphasized on midterm 3).</a:t>
            </a:r>
            <a:endParaRPr/>
          </a:p>
          <a:p>
            <a:pPr indent="-342900" lvl="0" marL="457200" rtl="0" algn="l">
              <a:spcBef>
                <a:spcPts val="1600"/>
              </a:spcBef>
              <a:spcAft>
                <a:spcPts val="0"/>
              </a:spcAft>
              <a:buSzPts val="1800"/>
              <a:buChar char="●"/>
            </a:pPr>
            <a:r>
              <a:rPr lang="en"/>
              <a:t>I/O, </a:t>
            </a:r>
            <a:r>
              <a:rPr lang="en"/>
              <a:t>Storage Devices, File Systems</a:t>
            </a:r>
            <a:endParaRPr/>
          </a:p>
          <a:p>
            <a:pPr indent="-342900" lvl="0" marL="457200" rtl="0" algn="l">
              <a:spcBef>
                <a:spcPts val="0"/>
              </a:spcBef>
              <a:spcAft>
                <a:spcPts val="0"/>
              </a:spcAft>
              <a:buSzPts val="1800"/>
              <a:buChar char="●"/>
            </a:pPr>
            <a:r>
              <a:rPr lang="en"/>
              <a:t>Durability, Reliability, Transactions</a:t>
            </a:r>
            <a:endParaRPr/>
          </a:p>
          <a:p>
            <a:pPr indent="-342900" lvl="0" marL="457200" rtl="0" algn="l">
              <a:spcBef>
                <a:spcPts val="0"/>
              </a:spcBef>
              <a:spcAft>
                <a:spcPts val="0"/>
              </a:spcAft>
              <a:buSzPts val="1800"/>
              <a:buChar char="●"/>
            </a:pPr>
            <a:r>
              <a:rPr lang="en"/>
              <a:t>Distributed Decision Making, Networking</a:t>
            </a:r>
            <a:endParaRPr/>
          </a:p>
          <a:p>
            <a:pPr indent="0" lvl="0" marL="0" rtl="0" algn="l">
              <a:spcBef>
                <a:spcPts val="1600"/>
              </a:spcBef>
              <a:spcAft>
                <a:spcPts val="1600"/>
              </a:spcAft>
              <a:buNone/>
            </a:pPr>
            <a:r>
              <a:rPr lang="en"/>
              <a:t>If we have time at the end, we’ll review a bit of queuing theory.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Implementation 1: FAT</a:t>
            </a:r>
            <a:endParaRPr>
              <a:latin typeface="Arial"/>
              <a:ea typeface="Arial"/>
              <a:cs typeface="Arial"/>
              <a:sym typeface="Arial"/>
            </a:endParaRPr>
          </a:p>
        </p:txBody>
      </p:sp>
      <p:sp>
        <p:nvSpPr>
          <p:cNvPr id="407" name="Google Shape;407;p70"/>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Developed by Microsoft in the 1970s</a:t>
            </a:r>
            <a:endParaRPr sz="1800"/>
          </a:p>
          <a:p>
            <a:pPr indent="-342900" lvl="0" marL="457200" marR="0" rtl="0" algn="l">
              <a:lnSpc>
                <a:spcPct val="100000"/>
              </a:lnSpc>
              <a:spcBef>
                <a:spcPts val="0"/>
              </a:spcBef>
              <a:spcAft>
                <a:spcPts val="0"/>
              </a:spcAft>
              <a:buSzPts val="1800"/>
              <a:buChar char="●"/>
            </a:pPr>
            <a:r>
              <a:rPr lang="en" sz="1800"/>
              <a:t>File = linked list of blocks</a:t>
            </a:r>
            <a:endParaRPr sz="1800"/>
          </a:p>
          <a:p>
            <a:pPr indent="-342900" lvl="0" marL="457200" marR="0" rtl="0" algn="l">
              <a:lnSpc>
                <a:spcPct val="100000"/>
              </a:lnSpc>
              <a:spcBef>
                <a:spcPts val="0"/>
              </a:spcBef>
              <a:spcAft>
                <a:spcPts val="0"/>
              </a:spcAft>
              <a:buSzPts val="1800"/>
              <a:buChar char="●"/>
            </a:pPr>
            <a:r>
              <a:rPr lang="en" sz="1800"/>
              <a:t>Bookkeeping done by the File Allocation Table (FAT)</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71"/>
          <p:cNvPicPr preferRelativeResize="0"/>
          <p:nvPr/>
        </p:nvPicPr>
        <p:blipFill rotWithShape="1">
          <a:blip r:embed="rId3">
            <a:alphaModFix/>
          </a:blip>
          <a:srcRect b="0" l="0" r="0" t="0"/>
          <a:stretch/>
        </p:blipFill>
        <p:spPr>
          <a:xfrm>
            <a:off x="4550700" y="1063375"/>
            <a:ext cx="4593300" cy="3976500"/>
          </a:xfrm>
          <a:prstGeom prst="rect">
            <a:avLst/>
          </a:prstGeom>
          <a:noFill/>
          <a:ln>
            <a:noFill/>
          </a:ln>
        </p:spPr>
      </p:pic>
      <p:sp>
        <p:nvSpPr>
          <p:cNvPr id="413" name="Google Shape;413;p7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Implementation 1: </a:t>
            </a:r>
            <a:r>
              <a:rPr b="0" i="0" lang="en" sz="4400" u="none" cap="none" strike="noStrike">
                <a:solidFill>
                  <a:schemeClr val="dk1"/>
                </a:solidFill>
                <a:latin typeface="Arial"/>
                <a:ea typeface="Arial"/>
                <a:cs typeface="Arial"/>
                <a:sym typeface="Arial"/>
              </a:rPr>
              <a:t>FA</a:t>
            </a:r>
            <a:r>
              <a:rPr lang="en">
                <a:latin typeface="Arial"/>
                <a:ea typeface="Arial"/>
                <a:cs typeface="Arial"/>
                <a:sym typeface="Arial"/>
              </a:rPr>
              <a:t>T</a:t>
            </a:r>
            <a:endParaRPr>
              <a:latin typeface="Arial"/>
              <a:ea typeface="Arial"/>
              <a:cs typeface="Arial"/>
              <a:sym typeface="Arial"/>
            </a:endParaRPr>
          </a:p>
        </p:txBody>
      </p:sp>
      <p:sp>
        <p:nvSpPr>
          <p:cNvPr id="414" name="Google Shape;414;p71"/>
          <p:cNvSpPr txBox="1"/>
          <p:nvPr>
            <p:ph idx="1" type="body"/>
          </p:nvPr>
        </p:nvSpPr>
        <p:spPr>
          <a:xfrm>
            <a:off x="457204" y="1200152"/>
            <a:ext cx="41760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FAT</a:t>
            </a:r>
            <a:r>
              <a:rPr b="0" i="0" lang="en" sz="1800" u="none" cap="none" strike="noStrike">
                <a:solidFill>
                  <a:schemeClr val="dk1"/>
                </a:solidFill>
                <a:latin typeface="Arial"/>
                <a:ea typeface="Arial"/>
                <a:cs typeface="Arial"/>
                <a:sym typeface="Arial"/>
              </a:rPr>
              <a:t> is </a:t>
            </a:r>
            <a:r>
              <a:rPr lang="en" sz="1800">
                <a:latin typeface="Arial"/>
                <a:ea typeface="Arial"/>
                <a:cs typeface="Arial"/>
                <a:sym typeface="Arial"/>
              </a:rPr>
              <a:t>table with entries</a:t>
            </a:r>
            <a:r>
              <a:rPr b="0" i="0" lang="en" sz="1800" u="none" cap="none" strike="noStrike">
                <a:solidFill>
                  <a:schemeClr val="dk1"/>
                </a:solidFill>
                <a:latin typeface="Arial"/>
                <a:ea typeface="Arial"/>
                <a:cs typeface="Arial"/>
                <a:sym typeface="Arial"/>
              </a:rPr>
              <a:t> </a:t>
            </a:r>
            <a:r>
              <a:rPr lang="en" sz="1800">
                <a:latin typeface="Arial"/>
                <a:ea typeface="Arial"/>
                <a:cs typeface="Arial"/>
                <a:sym typeface="Arial"/>
              </a:rPr>
              <a:t>that correspond one-to-one</a:t>
            </a:r>
            <a:r>
              <a:rPr b="0" i="0" lang="en" sz="1800" u="none" cap="none" strike="noStrike">
                <a:solidFill>
                  <a:schemeClr val="dk1"/>
                </a:solidFill>
                <a:latin typeface="Arial"/>
                <a:ea typeface="Arial"/>
                <a:cs typeface="Arial"/>
                <a:sym typeface="Arial"/>
              </a:rPr>
              <a:t> with blocks</a:t>
            </a:r>
            <a:r>
              <a:rPr lang="en" sz="1800">
                <a:latin typeface="Arial"/>
                <a:ea typeface="Arial"/>
                <a:cs typeface="Arial"/>
                <a:sym typeface="Arial"/>
              </a:rPr>
              <a:t> and stores linked list information</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File number is index of the first block of the file</a:t>
            </a:r>
            <a:endParaRPr sz="1800">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Follow block list to seek in file</a:t>
            </a:r>
            <a:endParaRPr sz="1800">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Grow file by appending to list</a:t>
            </a:r>
            <a:endParaRPr>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Unused blocks in FAT are tracked via a free list (also linked)</a:t>
            </a:r>
            <a:endParaRPr>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b="0" i="0" lang="en" sz="4400" u="none" cap="none" strike="noStrike">
                <a:solidFill>
                  <a:schemeClr val="dk1"/>
                </a:solidFill>
                <a:latin typeface="Arial"/>
                <a:ea typeface="Arial"/>
                <a:cs typeface="Arial"/>
                <a:sym typeface="Arial"/>
              </a:rPr>
              <a:t>FAT Assessment</a:t>
            </a:r>
            <a:endParaRPr b="0" i="0" sz="4400" u="none" cap="none" strike="noStrike">
              <a:solidFill>
                <a:schemeClr val="dk1"/>
              </a:solidFill>
              <a:latin typeface="Arial"/>
              <a:ea typeface="Arial"/>
              <a:cs typeface="Arial"/>
              <a:sym typeface="Arial"/>
            </a:endParaRPr>
          </a:p>
        </p:txBody>
      </p:sp>
      <p:sp>
        <p:nvSpPr>
          <p:cNvPr id="420" name="Google Shape;420;p72"/>
          <p:cNvSpPr txBox="1"/>
          <p:nvPr>
            <p:ph idx="1" type="body"/>
          </p:nvPr>
        </p:nvSpPr>
        <p:spPr>
          <a:xfrm>
            <a:off x="457200" y="1200152"/>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latin typeface="Arial"/>
                <a:ea typeface="Arial"/>
                <a:cs typeface="Arial"/>
                <a:sym typeface="Arial"/>
              </a:rPr>
              <a:t>How well does FAT work with:</a:t>
            </a:r>
            <a:endParaRPr sz="1800">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Sequential Access</a:t>
            </a:r>
            <a:r>
              <a:rPr lang="en" sz="1800">
                <a:latin typeface="Arial"/>
                <a:ea typeface="Arial"/>
                <a:cs typeface="Arial"/>
                <a:sym typeface="Arial"/>
              </a:rPr>
              <a:t>?</a:t>
            </a:r>
            <a:endParaRPr>
              <a:solidFill>
                <a:srgbClr val="38761D"/>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Random Access</a:t>
            </a:r>
            <a:r>
              <a:rPr lang="en" sz="1800">
                <a:latin typeface="Arial"/>
                <a:ea typeface="Arial"/>
                <a:cs typeface="Arial"/>
                <a:sym typeface="Arial"/>
              </a:rPr>
              <a:t>?</a:t>
            </a:r>
            <a:r>
              <a:rPr b="0" i="0" lang="en" sz="1800" u="none" cap="none" strike="noStrike">
                <a:solidFill>
                  <a:schemeClr val="dk1"/>
                </a:solidFill>
                <a:latin typeface="Arial"/>
                <a:ea typeface="Arial"/>
                <a:cs typeface="Arial"/>
                <a:sym typeface="Arial"/>
              </a:rPr>
              <a:t> </a:t>
            </a:r>
            <a:endParaRPr>
              <a:solidFill>
                <a:srgbClr val="990000"/>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External </a:t>
            </a:r>
            <a:r>
              <a:rPr b="0" i="0" lang="en" sz="1800" u="none" cap="none" strike="noStrike">
                <a:solidFill>
                  <a:schemeClr val="dk1"/>
                </a:solidFill>
                <a:latin typeface="Arial"/>
                <a:ea typeface="Arial"/>
                <a:cs typeface="Arial"/>
                <a:sym typeface="Arial"/>
              </a:rPr>
              <a:t>F</a:t>
            </a:r>
            <a:r>
              <a:rPr b="0" i="0" lang="en" sz="1800" u="none" cap="none" strike="noStrike">
                <a:solidFill>
                  <a:srgbClr val="000000"/>
                </a:solidFill>
                <a:latin typeface="Arial"/>
                <a:ea typeface="Arial"/>
                <a:cs typeface="Arial"/>
                <a:sym typeface="Arial"/>
              </a:rPr>
              <a:t>ragmentation</a:t>
            </a:r>
            <a:r>
              <a:rPr lang="en" sz="1800">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Internal Fragmentation? </a:t>
            </a:r>
            <a:r>
              <a:rPr b="0" i="0" lang="en" sz="1800" u="none" cap="none" strike="noStrike">
                <a:solidFill>
                  <a:srgbClr val="000000"/>
                </a:solidFill>
                <a:latin typeface="Arial"/>
                <a:ea typeface="Arial"/>
                <a:cs typeface="Arial"/>
                <a:sym typeface="Arial"/>
              </a:rPr>
              <a:t>Small files</a:t>
            </a:r>
            <a:r>
              <a:rPr lang="en" sz="1800">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Big files</a:t>
            </a:r>
            <a:r>
              <a:rPr lang="en" sz="1800">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800">
                <a:solidFill>
                  <a:srgbClr val="000000"/>
                </a:solidFill>
                <a:latin typeface="Arial"/>
                <a:ea typeface="Arial"/>
                <a:cs typeface="Arial"/>
                <a:sym typeface="Arial"/>
              </a:rPr>
              <a:t>Locality for files and metadata?</a:t>
            </a:r>
            <a:endParaRPr sz="1400">
              <a:solidFill>
                <a:srgbClr val="000000"/>
              </a:solidFill>
              <a:latin typeface="Arial"/>
              <a:ea typeface="Arial"/>
              <a:cs typeface="Arial"/>
              <a:sym typeface="Arial"/>
            </a:endParaRPr>
          </a:p>
          <a:p>
            <a:pPr indent="-342900" lvl="0" marL="342900" marR="0" rtl="0" algn="l">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b="0" i="0" lang="en" sz="4400" u="none" cap="none" strike="noStrike">
                <a:solidFill>
                  <a:schemeClr val="dk1"/>
                </a:solidFill>
                <a:latin typeface="Arial"/>
                <a:ea typeface="Arial"/>
                <a:cs typeface="Arial"/>
                <a:sym typeface="Arial"/>
              </a:rPr>
              <a:t>FAT Assessment</a:t>
            </a:r>
            <a:endParaRPr b="0" i="0" sz="4400" u="none" cap="none" strike="noStrike">
              <a:solidFill>
                <a:schemeClr val="dk1"/>
              </a:solidFill>
              <a:latin typeface="Arial"/>
              <a:ea typeface="Arial"/>
              <a:cs typeface="Arial"/>
              <a:sym typeface="Arial"/>
            </a:endParaRPr>
          </a:p>
        </p:txBody>
      </p:sp>
      <p:sp>
        <p:nvSpPr>
          <p:cNvPr id="426" name="Google Shape;426;p73"/>
          <p:cNvSpPr txBox="1"/>
          <p:nvPr>
            <p:ph idx="1" type="body"/>
          </p:nvPr>
        </p:nvSpPr>
        <p:spPr>
          <a:xfrm>
            <a:off x="457200" y="1200152"/>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Sequential Access</a:t>
            </a:r>
            <a:r>
              <a:rPr lang="en" sz="1800">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9250" lvl="1" marL="857250" marR="0" rtl="0" algn="l">
              <a:lnSpc>
                <a:spcPct val="115000"/>
              </a:lnSpc>
              <a:spcBef>
                <a:spcPts val="0"/>
              </a:spcBef>
              <a:spcAft>
                <a:spcPts val="0"/>
              </a:spcAft>
              <a:buClr>
                <a:srgbClr val="38761D"/>
              </a:buClr>
              <a:buSzPts val="1400"/>
              <a:buFont typeface="Arial"/>
              <a:buChar char="–"/>
            </a:pPr>
            <a:r>
              <a:rPr b="0" i="0" lang="en" sz="1400" u="none" cap="none" strike="noStrike">
                <a:solidFill>
                  <a:srgbClr val="38761D"/>
                </a:solidFill>
                <a:latin typeface="Arial"/>
                <a:ea typeface="Arial"/>
                <a:cs typeface="Arial"/>
                <a:sym typeface="Arial"/>
              </a:rPr>
              <a:t>Good</a:t>
            </a:r>
            <a:r>
              <a:rPr lang="en" sz="1400">
                <a:solidFill>
                  <a:srgbClr val="38761D"/>
                </a:solidFill>
                <a:latin typeface="Arial"/>
                <a:ea typeface="Arial"/>
                <a:cs typeface="Arial"/>
                <a:sym typeface="Arial"/>
              </a:rPr>
              <a:t>!</a:t>
            </a:r>
            <a:endParaRPr>
              <a:solidFill>
                <a:srgbClr val="38761D"/>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Random Access</a:t>
            </a:r>
            <a:r>
              <a:rPr lang="en" sz="1800">
                <a:latin typeface="Arial"/>
                <a:ea typeface="Arial"/>
                <a:cs typeface="Arial"/>
                <a:sym typeface="Arial"/>
              </a:rPr>
              <a:t>?</a:t>
            </a: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349250" lvl="1" marL="857250" marR="0" rtl="0" algn="l">
              <a:lnSpc>
                <a:spcPct val="115000"/>
              </a:lnSpc>
              <a:spcBef>
                <a:spcPts val="0"/>
              </a:spcBef>
              <a:spcAft>
                <a:spcPts val="0"/>
              </a:spcAft>
              <a:buClr>
                <a:srgbClr val="990000"/>
              </a:buClr>
              <a:buSzPts val="1400"/>
              <a:buFont typeface="Arial"/>
              <a:buChar char="–"/>
            </a:pPr>
            <a:r>
              <a:rPr b="0" i="0" lang="en" sz="1400" u="none" cap="none" strike="noStrike">
                <a:solidFill>
                  <a:srgbClr val="990000"/>
                </a:solidFill>
                <a:latin typeface="Arial"/>
                <a:ea typeface="Arial"/>
                <a:cs typeface="Arial"/>
                <a:sym typeface="Arial"/>
              </a:rPr>
              <a:t>Bad. Traverse linked list.</a:t>
            </a:r>
            <a:endParaRPr>
              <a:solidFill>
                <a:srgbClr val="990000"/>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External </a:t>
            </a:r>
            <a:r>
              <a:rPr b="0" i="0" lang="en" sz="1800" u="none" cap="none" strike="noStrike">
                <a:solidFill>
                  <a:schemeClr val="dk1"/>
                </a:solidFill>
                <a:latin typeface="Arial"/>
                <a:ea typeface="Arial"/>
                <a:cs typeface="Arial"/>
                <a:sym typeface="Arial"/>
              </a:rPr>
              <a:t>Fragmentation</a:t>
            </a:r>
            <a:r>
              <a:rPr lang="en" sz="1800">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9250" lvl="1" marL="857250" marR="0" rtl="0" algn="l">
              <a:lnSpc>
                <a:spcPct val="115000"/>
              </a:lnSpc>
              <a:spcBef>
                <a:spcPts val="0"/>
              </a:spcBef>
              <a:spcAft>
                <a:spcPts val="0"/>
              </a:spcAft>
              <a:buClr>
                <a:srgbClr val="38761D"/>
              </a:buClr>
              <a:buSzPts val="1400"/>
              <a:buFont typeface="Arial"/>
              <a:buChar char="–"/>
            </a:pPr>
            <a:r>
              <a:rPr lang="en" sz="1400">
                <a:solidFill>
                  <a:srgbClr val="38761D"/>
                </a:solidFill>
                <a:latin typeface="Arial"/>
                <a:ea typeface="Arial"/>
                <a:cs typeface="Arial"/>
                <a:sym typeface="Arial"/>
              </a:rPr>
              <a:t>No e</a:t>
            </a:r>
            <a:r>
              <a:rPr b="0" i="0" lang="en" sz="1400" u="none" cap="none" strike="noStrike">
                <a:solidFill>
                  <a:srgbClr val="38761D"/>
                </a:solidFill>
                <a:latin typeface="Arial"/>
                <a:ea typeface="Arial"/>
                <a:cs typeface="Arial"/>
                <a:sym typeface="Arial"/>
              </a:rPr>
              <a:t>xternal fragmentation.</a:t>
            </a:r>
            <a:endParaRPr b="0" i="0" sz="1400" u="none" cap="none" strike="noStrike">
              <a:solidFill>
                <a:srgbClr val="38761D"/>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Internal Fragmentation?</a:t>
            </a:r>
            <a:r>
              <a:rPr lang="en" sz="1800">
                <a:latin typeface="Arial"/>
                <a:ea typeface="Arial"/>
                <a:cs typeface="Arial"/>
                <a:sym typeface="Arial"/>
              </a:rPr>
              <a:t> </a:t>
            </a:r>
            <a:r>
              <a:rPr b="0" i="0" lang="en" sz="1800" u="none" cap="none" strike="noStrike">
                <a:solidFill>
                  <a:schemeClr val="dk1"/>
                </a:solidFill>
                <a:latin typeface="Arial"/>
                <a:ea typeface="Arial"/>
                <a:cs typeface="Arial"/>
                <a:sym typeface="Arial"/>
              </a:rPr>
              <a:t>Small files?</a:t>
            </a:r>
            <a:endParaRPr b="0" i="0" sz="1800" u="none" cap="none" strike="noStrike">
              <a:solidFill>
                <a:schemeClr val="dk1"/>
              </a:solidFill>
              <a:latin typeface="Arial"/>
              <a:ea typeface="Arial"/>
              <a:cs typeface="Arial"/>
              <a:sym typeface="Arial"/>
            </a:endParaRPr>
          </a:p>
          <a:p>
            <a:pPr indent="-349250" lvl="1" marL="857250" marR="0" rtl="0" algn="l">
              <a:lnSpc>
                <a:spcPct val="115000"/>
              </a:lnSpc>
              <a:spcBef>
                <a:spcPts val="0"/>
              </a:spcBef>
              <a:spcAft>
                <a:spcPts val="0"/>
              </a:spcAft>
              <a:buClr>
                <a:srgbClr val="990000"/>
              </a:buClr>
              <a:buSzPts val="1400"/>
              <a:buFont typeface="Arial"/>
              <a:buChar char="–"/>
            </a:pPr>
            <a:r>
              <a:rPr b="0" i="0" lang="en" sz="1400" u="none" cap="none" strike="noStrike">
                <a:solidFill>
                  <a:srgbClr val="990000"/>
                </a:solidFill>
                <a:latin typeface="Arial"/>
                <a:ea typeface="Arial"/>
                <a:cs typeface="Arial"/>
                <a:sym typeface="Arial"/>
              </a:rPr>
              <a:t>Too many small files </a:t>
            </a:r>
            <a:r>
              <a:rPr lang="en" sz="1400">
                <a:solidFill>
                  <a:srgbClr val="990000"/>
                </a:solidFill>
                <a:latin typeface="Arial"/>
                <a:ea typeface="Arial"/>
                <a:cs typeface="Arial"/>
                <a:sym typeface="Arial"/>
              </a:rPr>
              <a:t>can lead to severe</a:t>
            </a:r>
            <a:r>
              <a:rPr b="0" i="0" lang="en" sz="1400" u="none" cap="none" strike="noStrike">
                <a:solidFill>
                  <a:srgbClr val="990000"/>
                </a:solidFill>
                <a:latin typeface="Arial"/>
                <a:ea typeface="Arial"/>
                <a:cs typeface="Arial"/>
                <a:sym typeface="Arial"/>
              </a:rPr>
              <a:t> internal fragmentation</a:t>
            </a:r>
            <a:endParaRPr>
              <a:solidFill>
                <a:srgbClr val="990000"/>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Big files</a:t>
            </a:r>
            <a:r>
              <a:rPr lang="en" sz="1800">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9250" lvl="1" marL="857250" marR="0" rtl="0" algn="l">
              <a:lnSpc>
                <a:spcPct val="115000"/>
              </a:lnSpc>
              <a:spcBef>
                <a:spcPts val="0"/>
              </a:spcBef>
              <a:spcAft>
                <a:spcPts val="0"/>
              </a:spcAft>
              <a:buClr>
                <a:srgbClr val="38761D"/>
              </a:buClr>
              <a:buSzPts val="1400"/>
              <a:buFont typeface="Arial"/>
              <a:buChar char="–"/>
            </a:pPr>
            <a:r>
              <a:rPr lang="en" sz="1400">
                <a:solidFill>
                  <a:srgbClr val="38761D"/>
                </a:solidFill>
                <a:latin typeface="Arial"/>
                <a:ea typeface="Arial"/>
                <a:cs typeface="Arial"/>
                <a:sym typeface="Arial"/>
              </a:rPr>
              <a:t>Usually not </a:t>
            </a:r>
            <a:r>
              <a:rPr b="0" i="0" lang="en" sz="1400" u="none" cap="none" strike="noStrike">
                <a:solidFill>
                  <a:srgbClr val="38761D"/>
                </a:solidFill>
                <a:latin typeface="Arial"/>
                <a:ea typeface="Arial"/>
                <a:cs typeface="Arial"/>
                <a:sym typeface="Arial"/>
              </a:rPr>
              <a:t>problem.</a:t>
            </a:r>
            <a:endParaRPr b="0" i="0" sz="1400" u="none" cap="none" strike="noStrike">
              <a:solidFill>
                <a:srgbClr val="990000"/>
              </a:solidFill>
              <a:latin typeface="Arial"/>
              <a:ea typeface="Arial"/>
              <a:cs typeface="Arial"/>
              <a:sym typeface="Arial"/>
            </a:endParaRPr>
          </a:p>
          <a:p>
            <a:pPr indent="-317500" lvl="0" marL="457200" rtl="0" algn="l">
              <a:lnSpc>
                <a:spcPct val="115000"/>
              </a:lnSpc>
              <a:spcBef>
                <a:spcPts val="0"/>
              </a:spcBef>
              <a:spcAft>
                <a:spcPts val="0"/>
              </a:spcAft>
              <a:buClr>
                <a:srgbClr val="38761D"/>
              </a:buClr>
              <a:buSzPts val="1400"/>
              <a:buFont typeface="Arial"/>
              <a:buChar char="•"/>
            </a:pPr>
            <a:r>
              <a:rPr lang="en" sz="1800">
                <a:latin typeface="Arial"/>
                <a:ea typeface="Arial"/>
                <a:cs typeface="Arial"/>
                <a:sym typeface="Arial"/>
              </a:rPr>
              <a:t>Locality for files and metadata?</a:t>
            </a:r>
            <a:endParaRPr>
              <a:latin typeface="Arial"/>
              <a:ea typeface="Arial"/>
              <a:cs typeface="Arial"/>
              <a:sym typeface="Arial"/>
            </a:endParaRPr>
          </a:p>
          <a:p>
            <a:pPr indent="-349250" lvl="1" marL="857250" marR="0" rtl="0" algn="l">
              <a:lnSpc>
                <a:spcPct val="115000"/>
              </a:lnSpc>
              <a:spcBef>
                <a:spcPts val="0"/>
              </a:spcBef>
              <a:spcAft>
                <a:spcPts val="0"/>
              </a:spcAft>
              <a:buClr>
                <a:srgbClr val="990000"/>
              </a:buClr>
              <a:buSzPts val="1400"/>
              <a:buFont typeface="Arial"/>
              <a:buChar char="–"/>
            </a:pPr>
            <a:r>
              <a:rPr lang="en" sz="1400">
                <a:solidFill>
                  <a:srgbClr val="990000"/>
                </a:solidFill>
                <a:latin typeface="Arial"/>
                <a:ea typeface="Arial"/>
                <a:cs typeface="Arial"/>
                <a:sym typeface="Arial"/>
              </a:rPr>
              <a:t>Bad, FAT stores the metadata separately from the data, files allocated as linked lists.</a:t>
            </a:r>
            <a:endParaRPr sz="1400">
              <a:solidFill>
                <a:srgbClr val="990000"/>
              </a:solidFill>
              <a:latin typeface="Arial"/>
              <a:ea typeface="Arial"/>
              <a:cs typeface="Arial"/>
              <a:sym typeface="Arial"/>
            </a:endParaRPr>
          </a:p>
          <a:p>
            <a:pPr indent="-342900" lvl="0" marL="342900" marR="0" rtl="0" algn="l">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b="0" i="0" lang="en" sz="4400" u="none" cap="none" strike="noStrike">
                <a:solidFill>
                  <a:schemeClr val="dk1"/>
                </a:solidFill>
                <a:latin typeface="Arial"/>
                <a:ea typeface="Arial"/>
                <a:cs typeface="Arial"/>
                <a:sym typeface="Arial"/>
              </a:rPr>
              <a:t>FAT Assessment</a:t>
            </a:r>
            <a:endParaRPr b="0" i="0" sz="4400" u="none" cap="none" strike="noStrike">
              <a:solidFill>
                <a:schemeClr val="dk1"/>
              </a:solidFill>
              <a:latin typeface="Arial"/>
              <a:ea typeface="Arial"/>
              <a:cs typeface="Arial"/>
              <a:sym typeface="Arial"/>
            </a:endParaRPr>
          </a:p>
        </p:txBody>
      </p:sp>
      <p:sp>
        <p:nvSpPr>
          <p:cNvPr id="432" name="Google Shape;432;p74"/>
          <p:cNvSpPr txBox="1"/>
          <p:nvPr>
            <p:ph idx="1" type="body"/>
          </p:nvPr>
        </p:nvSpPr>
        <p:spPr>
          <a:xfrm>
            <a:off x="457200" y="1200152"/>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sz="1800">
                <a:latin typeface="Arial"/>
                <a:ea typeface="Arial"/>
                <a:cs typeface="Arial"/>
                <a:sym typeface="Arial"/>
              </a:rPr>
              <a:t>Simple to implement, but poor performance and little security</a:t>
            </a:r>
            <a:endParaRPr sz="1400">
              <a:solidFill>
                <a:srgbClr val="990000"/>
              </a:solidFill>
              <a:latin typeface="Arial"/>
              <a:ea typeface="Arial"/>
              <a:cs typeface="Arial"/>
              <a:sym typeface="Arial"/>
            </a:endParaRPr>
          </a:p>
          <a:p>
            <a:pPr indent="-342900" lvl="0" marL="342900" marR="0" rtl="0" algn="l">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Implementation 2: FFS</a:t>
            </a:r>
            <a:endParaRPr>
              <a:latin typeface="Arial"/>
              <a:ea typeface="Arial"/>
              <a:cs typeface="Arial"/>
              <a:sym typeface="Arial"/>
            </a:endParaRPr>
          </a:p>
        </p:txBody>
      </p:sp>
      <p:sp>
        <p:nvSpPr>
          <p:cNvPr id="438" name="Google Shape;438;p75"/>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Developed by Berkeley for BSD!</a:t>
            </a:r>
            <a:endParaRPr sz="1800"/>
          </a:p>
          <a:p>
            <a:pPr indent="-342900" lvl="0" marL="457200" marR="0" rtl="0" algn="l">
              <a:lnSpc>
                <a:spcPct val="100000"/>
              </a:lnSpc>
              <a:spcBef>
                <a:spcPts val="0"/>
              </a:spcBef>
              <a:spcAft>
                <a:spcPts val="0"/>
              </a:spcAft>
              <a:buSzPts val="1800"/>
              <a:buChar char="●"/>
            </a:pPr>
            <a:r>
              <a:rPr lang="en" sz="1800"/>
              <a:t>File number is index into inode array</a:t>
            </a:r>
            <a:endParaRPr sz="1800"/>
          </a:p>
          <a:p>
            <a:pPr indent="-342900" lvl="0" marL="457200" marR="0" rtl="0" algn="l">
              <a:lnSpc>
                <a:spcPct val="100000"/>
              </a:lnSpc>
              <a:spcBef>
                <a:spcPts val="0"/>
              </a:spcBef>
              <a:spcAft>
                <a:spcPts val="0"/>
              </a:spcAft>
              <a:buSzPts val="1800"/>
              <a:buChar char="●"/>
            </a:pPr>
            <a:r>
              <a:rPr lang="en" sz="1800"/>
              <a:t>Each inode corresponds to a file and contains its metadata (but not name)</a:t>
            </a:r>
            <a:endParaRPr sz="1800"/>
          </a:p>
        </p:txBody>
      </p:sp>
      <p:pic>
        <p:nvPicPr>
          <p:cNvPr id="439" name="Google Shape;439;p75"/>
          <p:cNvPicPr preferRelativeResize="0"/>
          <p:nvPr/>
        </p:nvPicPr>
        <p:blipFill>
          <a:blip r:embed="rId3">
            <a:alphaModFix/>
          </a:blip>
          <a:stretch>
            <a:fillRect/>
          </a:stretch>
        </p:blipFill>
        <p:spPr>
          <a:xfrm>
            <a:off x="6492000" y="2377839"/>
            <a:ext cx="2194800" cy="2311861"/>
          </a:xfrm>
          <a:prstGeom prst="rect">
            <a:avLst/>
          </a:prstGeom>
          <a:noFill/>
          <a:ln>
            <a:noFill/>
          </a:ln>
        </p:spPr>
      </p:pic>
      <p:sp>
        <p:nvSpPr>
          <p:cNvPr id="440" name="Google Shape;440;p75"/>
          <p:cNvSpPr txBox="1"/>
          <p:nvPr/>
        </p:nvSpPr>
        <p:spPr>
          <a:xfrm>
            <a:off x="6437963" y="4689700"/>
            <a:ext cx="2194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Beastie, the BSD daemon</a:t>
            </a:r>
            <a:endParaRPr b="1">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Implementation 2: FFS</a:t>
            </a:r>
            <a:endParaRPr>
              <a:latin typeface="Arial"/>
              <a:ea typeface="Arial"/>
              <a:cs typeface="Arial"/>
              <a:sym typeface="Arial"/>
            </a:endParaRPr>
          </a:p>
        </p:txBody>
      </p:sp>
      <p:sp>
        <p:nvSpPr>
          <p:cNvPr id="446" name="Google Shape;446;p76"/>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800"/>
          </a:p>
        </p:txBody>
      </p:sp>
      <p:pic>
        <p:nvPicPr>
          <p:cNvPr id="447" name="Google Shape;447;p76"/>
          <p:cNvPicPr preferRelativeResize="0"/>
          <p:nvPr/>
        </p:nvPicPr>
        <p:blipFill rotWithShape="1">
          <a:blip r:embed="rId3">
            <a:alphaModFix/>
          </a:blip>
          <a:srcRect b="0" l="0" r="0" t="0"/>
          <a:stretch/>
        </p:blipFill>
        <p:spPr>
          <a:xfrm>
            <a:off x="969611" y="1063375"/>
            <a:ext cx="7204800" cy="3958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FFS Optimization for HDDs</a:t>
            </a:r>
            <a:endParaRPr>
              <a:latin typeface="Arial"/>
              <a:ea typeface="Arial"/>
              <a:cs typeface="Arial"/>
              <a:sym typeface="Arial"/>
            </a:endParaRPr>
          </a:p>
        </p:txBody>
      </p:sp>
      <p:sp>
        <p:nvSpPr>
          <p:cNvPr id="453" name="Google Shape;453;p77"/>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To optimize FFS for HDDs, we split the disk into block groups:</a:t>
            </a:r>
            <a:endParaRPr sz="1800"/>
          </a:p>
        </p:txBody>
      </p:sp>
      <p:pic>
        <p:nvPicPr>
          <p:cNvPr id="454" name="Google Shape;454;p77"/>
          <p:cNvPicPr preferRelativeResize="0"/>
          <p:nvPr/>
        </p:nvPicPr>
        <p:blipFill>
          <a:blip r:embed="rId3">
            <a:alphaModFix/>
          </a:blip>
          <a:stretch>
            <a:fillRect/>
          </a:stretch>
        </p:blipFill>
        <p:spPr>
          <a:xfrm>
            <a:off x="3127976" y="1914925"/>
            <a:ext cx="2888049" cy="3006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FFS Optimization for HDDs</a:t>
            </a:r>
            <a:endParaRPr>
              <a:latin typeface="Arial"/>
              <a:ea typeface="Arial"/>
              <a:cs typeface="Arial"/>
              <a:sym typeface="Arial"/>
            </a:endParaRPr>
          </a:p>
        </p:txBody>
      </p:sp>
      <p:sp>
        <p:nvSpPr>
          <p:cNvPr id="460" name="Google Shape;460;p78"/>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To optimize FFS for HDDs, we split the disk into block groups.</a:t>
            </a:r>
            <a:endParaRPr sz="1800"/>
          </a:p>
          <a:p>
            <a:pPr indent="-342900" lvl="0" marL="457200" rtl="0" algn="l">
              <a:spcBef>
                <a:spcPts val="600"/>
              </a:spcBef>
              <a:spcAft>
                <a:spcPts val="0"/>
              </a:spcAft>
              <a:buClr>
                <a:schemeClr val="dk1"/>
              </a:buClr>
              <a:buSzPts val="1800"/>
              <a:buChar char="●"/>
            </a:pPr>
            <a:r>
              <a:rPr lang="en" sz="1800"/>
              <a:t>Put directory (which is just a file) and its files in common block group</a:t>
            </a:r>
            <a:endParaRPr sz="1800"/>
          </a:p>
        </p:txBody>
      </p:sp>
      <p:pic>
        <p:nvPicPr>
          <p:cNvPr id="461" name="Google Shape;461;p78"/>
          <p:cNvPicPr preferRelativeResize="0"/>
          <p:nvPr/>
        </p:nvPicPr>
        <p:blipFill>
          <a:blip r:embed="rId3">
            <a:alphaModFix/>
          </a:blip>
          <a:stretch>
            <a:fillRect/>
          </a:stretch>
        </p:blipFill>
        <p:spPr>
          <a:xfrm>
            <a:off x="3257058" y="2166375"/>
            <a:ext cx="2629876" cy="2737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FFS Optimization for HDDs</a:t>
            </a:r>
            <a:endParaRPr>
              <a:latin typeface="Arial"/>
              <a:ea typeface="Arial"/>
              <a:cs typeface="Arial"/>
              <a:sym typeface="Arial"/>
            </a:endParaRPr>
          </a:p>
        </p:txBody>
      </p:sp>
      <p:sp>
        <p:nvSpPr>
          <p:cNvPr id="467" name="Google Shape;467;p79"/>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rPr>
              <a:t>To allocate new blocks when expanding a file, use a first-free heuristic.</a:t>
            </a:r>
            <a:endParaRPr sz="1800">
              <a:solidFill>
                <a:schemeClr val="dk1"/>
              </a:solidFill>
            </a:endParaRPr>
          </a:p>
          <a:p>
            <a:pPr indent="-342900" lvl="0" marL="457200" rtl="0" algn="l">
              <a:spcBef>
                <a:spcPts val="600"/>
              </a:spcBef>
              <a:spcAft>
                <a:spcPts val="0"/>
              </a:spcAft>
              <a:buClr>
                <a:schemeClr val="dk1"/>
              </a:buClr>
              <a:buSzPts val="1800"/>
              <a:buChar char="●"/>
            </a:pPr>
            <a:r>
              <a:rPr lang="en" sz="1800">
                <a:solidFill>
                  <a:schemeClr val="dk1"/>
                </a:solidFill>
              </a:rPr>
              <a:t>Reason: for large files, will help with locality.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Important: keep 10% or more free</a:t>
            </a:r>
            <a:endParaRPr sz="1800">
              <a:solidFill>
                <a:schemeClr val="dk1"/>
              </a:solidFill>
            </a:endParaRPr>
          </a:p>
        </p:txBody>
      </p:sp>
      <p:pic>
        <p:nvPicPr>
          <p:cNvPr id="468" name="Google Shape;468;p79"/>
          <p:cNvPicPr preferRelativeResize="0"/>
          <p:nvPr/>
        </p:nvPicPr>
        <p:blipFill>
          <a:blip r:embed="rId3">
            <a:alphaModFix/>
          </a:blip>
          <a:stretch>
            <a:fillRect/>
          </a:stretch>
        </p:blipFill>
        <p:spPr>
          <a:xfrm>
            <a:off x="5301488" y="2199145"/>
            <a:ext cx="3645874" cy="27290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4"/>
          <p:cNvSpPr txBox="1"/>
          <p:nvPr>
            <p:ph type="ctrTitle"/>
          </p:nvPr>
        </p:nvSpPr>
        <p:spPr>
          <a:xfrm>
            <a:off x="311700" y="174900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I/O</a:t>
            </a:r>
            <a:endParaRPr/>
          </a:p>
        </p:txBody>
      </p:sp>
      <p:sp>
        <p:nvSpPr>
          <p:cNvPr id="234" name="Google Shape;234;p44"/>
          <p:cNvSpPr txBox="1"/>
          <p:nvPr/>
        </p:nvSpPr>
        <p:spPr>
          <a:xfrm>
            <a:off x="685800" y="2609704"/>
            <a:ext cx="7772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66666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b="0" i="0" lang="en" sz="4400" u="none" cap="none" strike="noStrike">
                <a:solidFill>
                  <a:schemeClr val="dk1"/>
                </a:solidFill>
                <a:latin typeface="Arial"/>
                <a:ea typeface="Arial"/>
                <a:cs typeface="Arial"/>
                <a:sym typeface="Arial"/>
              </a:rPr>
              <a:t>F</a:t>
            </a:r>
            <a:r>
              <a:rPr lang="en">
                <a:latin typeface="Arial"/>
                <a:ea typeface="Arial"/>
                <a:cs typeface="Arial"/>
                <a:sym typeface="Arial"/>
              </a:rPr>
              <a:t>FS</a:t>
            </a:r>
            <a:r>
              <a:rPr b="0" i="0" lang="en" sz="4400" u="none" cap="none" strike="noStrike">
                <a:solidFill>
                  <a:schemeClr val="dk1"/>
                </a:solidFill>
                <a:latin typeface="Arial"/>
                <a:ea typeface="Arial"/>
                <a:cs typeface="Arial"/>
                <a:sym typeface="Arial"/>
              </a:rPr>
              <a:t> Assessment</a:t>
            </a:r>
            <a:endParaRPr b="0" i="0" sz="4400" u="none" cap="none" strike="noStrike">
              <a:solidFill>
                <a:schemeClr val="dk1"/>
              </a:solidFill>
              <a:latin typeface="Arial"/>
              <a:ea typeface="Arial"/>
              <a:cs typeface="Arial"/>
              <a:sym typeface="Arial"/>
            </a:endParaRPr>
          </a:p>
        </p:txBody>
      </p:sp>
      <p:sp>
        <p:nvSpPr>
          <p:cNvPr id="474" name="Google Shape;474;p80"/>
          <p:cNvSpPr txBox="1"/>
          <p:nvPr>
            <p:ph idx="1" type="body"/>
          </p:nvPr>
        </p:nvSpPr>
        <p:spPr>
          <a:xfrm>
            <a:off x="457200" y="1200152"/>
            <a:ext cx="8229600" cy="372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latin typeface="Arial"/>
                <a:ea typeface="Arial"/>
                <a:cs typeface="Arial"/>
                <a:sym typeface="Arial"/>
              </a:rPr>
              <a:t>How well does FFS work with:</a:t>
            </a:r>
            <a:endParaRPr sz="1800">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Sequential Access</a:t>
            </a:r>
            <a:r>
              <a:rPr lang="en" sz="1800">
                <a:latin typeface="Arial"/>
                <a:ea typeface="Arial"/>
                <a:cs typeface="Arial"/>
                <a:sym typeface="Arial"/>
              </a:rPr>
              <a:t>?</a:t>
            </a:r>
            <a:endParaRPr>
              <a:solidFill>
                <a:srgbClr val="38761D"/>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Random Access</a:t>
            </a:r>
            <a:r>
              <a:rPr lang="en" sz="1800">
                <a:latin typeface="Arial"/>
                <a:ea typeface="Arial"/>
                <a:cs typeface="Arial"/>
                <a:sym typeface="Arial"/>
              </a:rPr>
              <a:t>?</a:t>
            </a:r>
            <a:r>
              <a:rPr b="0" i="0" lang="en" sz="1800" u="none" cap="none" strike="noStrike">
                <a:solidFill>
                  <a:schemeClr val="dk1"/>
                </a:solidFill>
                <a:latin typeface="Arial"/>
                <a:ea typeface="Arial"/>
                <a:cs typeface="Arial"/>
                <a:sym typeface="Arial"/>
              </a:rPr>
              <a:t> </a:t>
            </a:r>
            <a:endParaRPr>
              <a:solidFill>
                <a:srgbClr val="990000"/>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External </a:t>
            </a:r>
            <a:r>
              <a:rPr b="0" i="0" lang="en" sz="1800" u="none" cap="none" strike="noStrike">
                <a:solidFill>
                  <a:schemeClr val="dk1"/>
                </a:solidFill>
                <a:latin typeface="Arial"/>
                <a:ea typeface="Arial"/>
                <a:cs typeface="Arial"/>
                <a:sym typeface="Arial"/>
              </a:rPr>
              <a:t>F</a:t>
            </a:r>
            <a:r>
              <a:rPr b="0" i="0" lang="en" sz="1800" u="none" cap="none" strike="noStrike">
                <a:solidFill>
                  <a:srgbClr val="000000"/>
                </a:solidFill>
                <a:latin typeface="Arial"/>
                <a:ea typeface="Arial"/>
                <a:cs typeface="Arial"/>
                <a:sym typeface="Arial"/>
              </a:rPr>
              <a:t>ragmentation</a:t>
            </a:r>
            <a:r>
              <a:rPr lang="en" sz="1800">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Internal Fragmentation? </a:t>
            </a:r>
            <a:r>
              <a:rPr b="0" i="0" lang="en" sz="1800" u="none" cap="none" strike="noStrike">
                <a:solidFill>
                  <a:srgbClr val="000000"/>
                </a:solidFill>
                <a:latin typeface="Arial"/>
                <a:ea typeface="Arial"/>
                <a:cs typeface="Arial"/>
                <a:sym typeface="Arial"/>
              </a:rPr>
              <a:t>Small files</a:t>
            </a:r>
            <a:r>
              <a:rPr lang="en" sz="1800">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Big files</a:t>
            </a:r>
            <a:r>
              <a:rPr lang="en" sz="1800">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800">
                <a:solidFill>
                  <a:srgbClr val="000000"/>
                </a:solidFill>
                <a:latin typeface="Arial"/>
                <a:ea typeface="Arial"/>
                <a:cs typeface="Arial"/>
                <a:sym typeface="Arial"/>
              </a:rPr>
              <a:t>Locality for files and metadata?</a:t>
            </a:r>
            <a:endParaRPr sz="1400">
              <a:solidFill>
                <a:srgbClr val="000000"/>
              </a:solidFill>
              <a:latin typeface="Arial"/>
              <a:ea typeface="Arial"/>
              <a:cs typeface="Arial"/>
              <a:sym typeface="Arial"/>
            </a:endParaRPr>
          </a:p>
          <a:p>
            <a:pPr indent="-342900" lvl="0" marL="342900" marR="0" rtl="0" algn="l">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FFS</a:t>
            </a:r>
            <a:r>
              <a:rPr b="0" i="0" lang="en" sz="4400" u="none" cap="none" strike="noStrike">
                <a:solidFill>
                  <a:schemeClr val="dk1"/>
                </a:solidFill>
                <a:latin typeface="Arial"/>
                <a:ea typeface="Arial"/>
                <a:cs typeface="Arial"/>
                <a:sym typeface="Arial"/>
              </a:rPr>
              <a:t> Assessment</a:t>
            </a:r>
            <a:endParaRPr b="0" i="0" sz="4400" u="none" cap="none" strike="noStrike">
              <a:solidFill>
                <a:schemeClr val="dk1"/>
              </a:solidFill>
              <a:latin typeface="Arial"/>
              <a:ea typeface="Arial"/>
              <a:cs typeface="Arial"/>
              <a:sym typeface="Arial"/>
            </a:endParaRPr>
          </a:p>
        </p:txBody>
      </p:sp>
      <p:sp>
        <p:nvSpPr>
          <p:cNvPr id="480" name="Google Shape;480;p81"/>
          <p:cNvSpPr txBox="1"/>
          <p:nvPr>
            <p:ph idx="1" type="body"/>
          </p:nvPr>
        </p:nvSpPr>
        <p:spPr>
          <a:xfrm>
            <a:off x="457200" y="1200152"/>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Sequential Access</a:t>
            </a:r>
            <a:r>
              <a:rPr lang="en" sz="1800">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9250" lvl="1" marL="857250" marR="0" rtl="0" algn="l">
              <a:lnSpc>
                <a:spcPct val="115000"/>
              </a:lnSpc>
              <a:spcBef>
                <a:spcPts val="0"/>
              </a:spcBef>
              <a:spcAft>
                <a:spcPts val="0"/>
              </a:spcAft>
              <a:buClr>
                <a:srgbClr val="38761D"/>
              </a:buClr>
              <a:buSzPts val="1400"/>
              <a:buFont typeface="Arial"/>
              <a:buChar char="–"/>
            </a:pPr>
            <a:r>
              <a:rPr b="0" i="0" lang="en" sz="1400" u="none" cap="none" strike="noStrike">
                <a:solidFill>
                  <a:srgbClr val="38761D"/>
                </a:solidFill>
                <a:latin typeface="Arial"/>
                <a:ea typeface="Arial"/>
                <a:cs typeface="Arial"/>
                <a:sym typeface="Arial"/>
              </a:rPr>
              <a:t>Good</a:t>
            </a:r>
            <a:r>
              <a:rPr lang="en" sz="1400">
                <a:solidFill>
                  <a:srgbClr val="38761D"/>
                </a:solidFill>
                <a:latin typeface="Arial"/>
                <a:ea typeface="Arial"/>
                <a:cs typeface="Arial"/>
                <a:sym typeface="Arial"/>
              </a:rPr>
              <a:t>!</a:t>
            </a:r>
            <a:endParaRPr>
              <a:solidFill>
                <a:srgbClr val="38761D"/>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Random Access</a:t>
            </a:r>
            <a:r>
              <a:rPr lang="en" sz="1800">
                <a:latin typeface="Arial"/>
                <a:ea typeface="Arial"/>
                <a:cs typeface="Arial"/>
                <a:sym typeface="Arial"/>
              </a:rPr>
              <a:t>?</a:t>
            </a:r>
            <a:r>
              <a:rPr b="0" i="0" lang="en" sz="1800" u="none" cap="none" strike="noStrike">
                <a:solidFill>
                  <a:schemeClr val="dk1"/>
                </a:solidFill>
                <a:latin typeface="Arial"/>
                <a:ea typeface="Arial"/>
                <a:cs typeface="Arial"/>
                <a:sym typeface="Arial"/>
              </a:rPr>
              <a:t> </a:t>
            </a:r>
            <a:endParaRPr sz="1800">
              <a:latin typeface="Arial"/>
              <a:ea typeface="Arial"/>
              <a:cs typeface="Arial"/>
              <a:sym typeface="Arial"/>
            </a:endParaRPr>
          </a:p>
          <a:p>
            <a:pPr indent="-349250" lvl="1" marL="857250" rtl="0" algn="l">
              <a:lnSpc>
                <a:spcPct val="115000"/>
              </a:lnSpc>
              <a:spcBef>
                <a:spcPts val="0"/>
              </a:spcBef>
              <a:spcAft>
                <a:spcPts val="0"/>
              </a:spcAft>
              <a:buClr>
                <a:srgbClr val="38761D"/>
              </a:buClr>
              <a:buSzPts val="1400"/>
              <a:buFont typeface="Arial"/>
              <a:buChar char="–"/>
            </a:pPr>
            <a:r>
              <a:rPr lang="en" sz="1400">
                <a:solidFill>
                  <a:srgbClr val="38761D"/>
                </a:solidFill>
                <a:latin typeface="Arial"/>
                <a:ea typeface="Arial"/>
                <a:cs typeface="Arial"/>
                <a:sym typeface="Arial"/>
              </a:rPr>
              <a:t>Good! Traverse pointers in the inode.</a:t>
            </a:r>
            <a:endParaRPr sz="1800">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External </a:t>
            </a:r>
            <a:r>
              <a:rPr b="0" i="0" lang="en" sz="1800" u="none" cap="none" strike="noStrike">
                <a:solidFill>
                  <a:schemeClr val="dk1"/>
                </a:solidFill>
                <a:latin typeface="Arial"/>
                <a:ea typeface="Arial"/>
                <a:cs typeface="Arial"/>
                <a:sym typeface="Arial"/>
              </a:rPr>
              <a:t>Fragmentation</a:t>
            </a:r>
            <a:r>
              <a:rPr lang="en" sz="1800">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9250" lvl="1" marL="857250" marR="0" rtl="0" algn="l">
              <a:lnSpc>
                <a:spcPct val="115000"/>
              </a:lnSpc>
              <a:spcBef>
                <a:spcPts val="0"/>
              </a:spcBef>
              <a:spcAft>
                <a:spcPts val="0"/>
              </a:spcAft>
              <a:buClr>
                <a:srgbClr val="38761D"/>
              </a:buClr>
              <a:buSzPts val="1400"/>
              <a:buFont typeface="Arial"/>
              <a:buChar char="–"/>
            </a:pPr>
            <a:r>
              <a:rPr lang="en" sz="1400">
                <a:solidFill>
                  <a:srgbClr val="38761D"/>
                </a:solidFill>
                <a:latin typeface="Arial"/>
                <a:ea typeface="Arial"/>
                <a:cs typeface="Arial"/>
                <a:sym typeface="Arial"/>
              </a:rPr>
              <a:t>No e</a:t>
            </a:r>
            <a:r>
              <a:rPr b="0" i="0" lang="en" sz="1400" u="none" cap="none" strike="noStrike">
                <a:solidFill>
                  <a:srgbClr val="38761D"/>
                </a:solidFill>
                <a:latin typeface="Arial"/>
                <a:ea typeface="Arial"/>
                <a:cs typeface="Arial"/>
                <a:sym typeface="Arial"/>
              </a:rPr>
              <a:t>xternal fragmentation.</a:t>
            </a:r>
            <a:endParaRPr b="0" i="0" sz="1400" u="none" cap="none" strike="noStrike">
              <a:solidFill>
                <a:srgbClr val="38761D"/>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lang="en" sz="1800">
                <a:latin typeface="Arial"/>
                <a:ea typeface="Arial"/>
                <a:cs typeface="Arial"/>
                <a:sym typeface="Arial"/>
              </a:rPr>
              <a:t>Internal Fragmentation? </a:t>
            </a:r>
            <a:r>
              <a:rPr b="0" i="0" lang="en" sz="1800" u="none" cap="none" strike="noStrike">
                <a:solidFill>
                  <a:schemeClr val="dk1"/>
                </a:solidFill>
                <a:latin typeface="Arial"/>
                <a:ea typeface="Arial"/>
                <a:cs typeface="Arial"/>
                <a:sym typeface="Arial"/>
              </a:rPr>
              <a:t>Small files</a:t>
            </a:r>
            <a:r>
              <a:rPr lang="en" sz="1800">
                <a:latin typeface="Arial"/>
                <a:ea typeface="Arial"/>
                <a:cs typeface="Arial"/>
                <a:sym typeface="Arial"/>
              </a:rPr>
              <a:t>?</a:t>
            </a:r>
            <a:endParaRPr sz="1800">
              <a:latin typeface="Arial"/>
              <a:ea typeface="Arial"/>
              <a:cs typeface="Arial"/>
              <a:sym typeface="Arial"/>
            </a:endParaRPr>
          </a:p>
          <a:p>
            <a:pPr indent="-374650" lvl="1" marL="857250" marR="0" rtl="0" algn="l">
              <a:lnSpc>
                <a:spcPct val="115000"/>
              </a:lnSpc>
              <a:spcBef>
                <a:spcPts val="0"/>
              </a:spcBef>
              <a:spcAft>
                <a:spcPts val="0"/>
              </a:spcAft>
              <a:buClr>
                <a:schemeClr val="dk1"/>
              </a:buClr>
              <a:buSzPts val="1800"/>
              <a:buFont typeface="Arial"/>
              <a:buChar char="–"/>
            </a:pPr>
            <a:r>
              <a:rPr lang="en" sz="1400">
                <a:solidFill>
                  <a:srgbClr val="990000"/>
                </a:solidFill>
                <a:latin typeface="Arial"/>
                <a:ea typeface="Arial"/>
                <a:cs typeface="Arial"/>
                <a:sym typeface="Arial"/>
              </a:rPr>
              <a:t>Internal fragmentation for tiny files (an 8 byte file requires both an inode and a data block), but the direct pointers make it generally efficient for small files.</a:t>
            </a:r>
            <a:endParaRPr sz="1400">
              <a:solidFill>
                <a:srgbClr val="990000"/>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Big files</a:t>
            </a:r>
            <a:r>
              <a:rPr lang="en" sz="1800">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9250" lvl="1" marL="857250" marR="0" rtl="0" algn="l">
              <a:lnSpc>
                <a:spcPct val="115000"/>
              </a:lnSpc>
              <a:spcBef>
                <a:spcPts val="0"/>
              </a:spcBef>
              <a:spcAft>
                <a:spcPts val="0"/>
              </a:spcAft>
              <a:buClr>
                <a:srgbClr val="38761D"/>
              </a:buClr>
              <a:buSzPts val="1400"/>
              <a:buFont typeface="Arial"/>
              <a:buChar char="–"/>
            </a:pPr>
            <a:r>
              <a:rPr lang="en" sz="1400">
                <a:solidFill>
                  <a:srgbClr val="38761D"/>
                </a:solidFill>
                <a:latin typeface="Arial"/>
                <a:ea typeface="Arial"/>
                <a:cs typeface="Arial"/>
                <a:sym typeface="Arial"/>
              </a:rPr>
              <a:t>Good! Indirect pointers.</a:t>
            </a:r>
            <a:endParaRPr sz="1400">
              <a:solidFill>
                <a:srgbClr val="38761D"/>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lang="en" sz="1800">
                <a:latin typeface="Arial"/>
                <a:ea typeface="Arial"/>
                <a:cs typeface="Arial"/>
                <a:sym typeface="Arial"/>
              </a:rPr>
              <a:t>Locality for files and metadata?</a:t>
            </a:r>
            <a:endParaRPr>
              <a:latin typeface="Arial"/>
              <a:ea typeface="Arial"/>
              <a:cs typeface="Arial"/>
              <a:sym typeface="Arial"/>
            </a:endParaRPr>
          </a:p>
          <a:p>
            <a:pPr indent="-349250" lvl="1" marL="857250" marR="0" rtl="0" algn="l">
              <a:lnSpc>
                <a:spcPct val="115000"/>
              </a:lnSpc>
              <a:spcBef>
                <a:spcPts val="0"/>
              </a:spcBef>
              <a:spcAft>
                <a:spcPts val="0"/>
              </a:spcAft>
              <a:buClr>
                <a:srgbClr val="38761D"/>
              </a:buClr>
              <a:buSzPts val="1400"/>
              <a:buFont typeface="Arial"/>
              <a:buChar char="–"/>
            </a:pPr>
            <a:r>
              <a:rPr lang="en" sz="1400">
                <a:solidFill>
                  <a:srgbClr val="38761D"/>
                </a:solidFill>
                <a:latin typeface="Arial"/>
                <a:ea typeface="Arial"/>
                <a:cs typeface="Arial"/>
                <a:sym typeface="Arial"/>
              </a:rPr>
              <a:t>Yes. The layout (block groups) on disk tries to ensure that.</a:t>
            </a:r>
            <a:endParaRPr sz="1400">
              <a:solidFill>
                <a:srgbClr val="38761D"/>
              </a:solidFill>
              <a:latin typeface="Arial"/>
              <a:ea typeface="Arial"/>
              <a:cs typeface="Arial"/>
              <a:sym typeface="Arial"/>
            </a:endParaRPr>
          </a:p>
          <a:p>
            <a:pPr indent="-342900" lvl="0" marL="342900" marR="0" rtl="0" algn="l">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FFS</a:t>
            </a:r>
            <a:r>
              <a:rPr b="0" i="0" lang="en" sz="4400" u="none" cap="none" strike="noStrike">
                <a:solidFill>
                  <a:schemeClr val="dk1"/>
                </a:solidFill>
                <a:latin typeface="Arial"/>
                <a:ea typeface="Arial"/>
                <a:cs typeface="Arial"/>
                <a:sym typeface="Arial"/>
              </a:rPr>
              <a:t> Assessment</a:t>
            </a:r>
            <a:endParaRPr b="0" i="0" sz="4400" u="none" cap="none" strike="noStrike">
              <a:solidFill>
                <a:schemeClr val="dk1"/>
              </a:solidFill>
              <a:latin typeface="Arial"/>
              <a:ea typeface="Arial"/>
              <a:cs typeface="Arial"/>
              <a:sym typeface="Arial"/>
            </a:endParaRPr>
          </a:p>
        </p:txBody>
      </p:sp>
      <p:sp>
        <p:nvSpPr>
          <p:cNvPr id="486" name="Google Shape;486;p82"/>
          <p:cNvSpPr txBox="1"/>
          <p:nvPr>
            <p:ph idx="1" type="body"/>
          </p:nvPr>
        </p:nvSpPr>
        <p:spPr>
          <a:xfrm>
            <a:off x="457200" y="1200152"/>
            <a:ext cx="8229600" cy="3725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Arial"/>
              <a:buChar char="•"/>
            </a:pPr>
            <a:r>
              <a:rPr lang="en" sz="1800">
                <a:latin typeface="Arial"/>
                <a:ea typeface="Arial"/>
                <a:cs typeface="Arial"/>
                <a:sym typeface="Arial"/>
              </a:rPr>
              <a:t>More complicated than FAT, but has many performance advantages </a:t>
            </a:r>
            <a:endParaRPr sz="1400">
              <a:solidFill>
                <a:srgbClr val="38761D"/>
              </a:solidFill>
              <a:latin typeface="Arial"/>
              <a:ea typeface="Arial"/>
              <a:cs typeface="Arial"/>
              <a:sym typeface="Arial"/>
            </a:endParaRPr>
          </a:p>
          <a:p>
            <a:pPr indent="-342900" lvl="0" marL="342900" marR="0" rtl="0" algn="l">
              <a:spcBef>
                <a:spcPts val="0"/>
              </a:spcBef>
              <a:spcAft>
                <a:spcPts val="0"/>
              </a:spcAft>
              <a:buClr>
                <a:schemeClr val="dk1"/>
              </a:buClr>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Implementation 3: NTFS</a:t>
            </a:r>
            <a:endParaRPr>
              <a:latin typeface="Arial"/>
              <a:ea typeface="Arial"/>
              <a:cs typeface="Arial"/>
              <a:sym typeface="Arial"/>
            </a:endParaRPr>
          </a:p>
        </p:txBody>
      </p:sp>
      <p:sp>
        <p:nvSpPr>
          <p:cNvPr id="492" name="Google Shape;492;p83"/>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The file system currently used by Windows</a:t>
            </a:r>
            <a:endParaRPr sz="1800"/>
          </a:p>
          <a:p>
            <a:pPr indent="-342900" lvl="0" marL="457200" marR="0" rtl="0" algn="l">
              <a:lnSpc>
                <a:spcPct val="100000"/>
              </a:lnSpc>
              <a:spcBef>
                <a:spcPts val="0"/>
              </a:spcBef>
              <a:spcAft>
                <a:spcPts val="0"/>
              </a:spcAft>
              <a:buSzPts val="1800"/>
              <a:buChar char="●"/>
            </a:pPr>
            <a:r>
              <a:rPr lang="en" sz="1800"/>
              <a:t>Uses a Master File Table instead of inode array</a:t>
            </a:r>
            <a:endParaRPr sz="1800"/>
          </a:p>
          <a:p>
            <a:pPr indent="-342900" lvl="0" marL="457200" marR="0" rtl="0" algn="l">
              <a:lnSpc>
                <a:spcPct val="100000"/>
              </a:lnSpc>
              <a:spcBef>
                <a:spcPts val="0"/>
              </a:spcBef>
              <a:spcAft>
                <a:spcPts val="0"/>
              </a:spcAft>
              <a:buSzPts val="1800"/>
              <a:buChar char="●"/>
            </a:pPr>
            <a:r>
              <a:rPr lang="en" sz="1800"/>
              <a:t>Index into the MFT with file number</a:t>
            </a:r>
            <a:endParaRPr sz="1800"/>
          </a:p>
          <a:p>
            <a:pPr indent="-342900" lvl="0" marL="457200" marR="0" rtl="0" algn="l">
              <a:lnSpc>
                <a:spcPct val="100000"/>
              </a:lnSpc>
              <a:spcBef>
                <a:spcPts val="0"/>
              </a:spcBef>
              <a:spcAft>
                <a:spcPts val="0"/>
              </a:spcAft>
              <a:buSzPts val="1800"/>
              <a:buChar char="●"/>
            </a:pPr>
            <a:r>
              <a:rPr lang="en" sz="1800"/>
              <a:t>Each entry in MFT contains file metadata and data</a:t>
            </a:r>
            <a:endParaRPr sz="1800"/>
          </a:p>
        </p:txBody>
      </p:sp>
      <p:pic>
        <p:nvPicPr>
          <p:cNvPr id="493" name="Google Shape;493;p83"/>
          <p:cNvPicPr preferRelativeResize="0"/>
          <p:nvPr/>
        </p:nvPicPr>
        <p:blipFill>
          <a:blip r:embed="rId3">
            <a:alphaModFix/>
          </a:blip>
          <a:stretch>
            <a:fillRect/>
          </a:stretch>
        </p:blipFill>
        <p:spPr>
          <a:xfrm>
            <a:off x="2582388" y="2709475"/>
            <a:ext cx="3979226" cy="2095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Implementation 3: NTFS</a:t>
            </a:r>
            <a:endParaRPr>
              <a:latin typeface="Arial"/>
              <a:ea typeface="Arial"/>
              <a:cs typeface="Arial"/>
              <a:sym typeface="Arial"/>
            </a:endParaRPr>
          </a:p>
        </p:txBody>
      </p:sp>
      <p:sp>
        <p:nvSpPr>
          <p:cNvPr id="499" name="Google Shape;499;p84"/>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If file is too big to fit in Master File Table, store some data in extents (variable length chunks of data)</a:t>
            </a:r>
            <a:endParaRPr sz="1800"/>
          </a:p>
          <a:p>
            <a:pPr indent="-342900" lvl="0" marL="457200" marR="0" rtl="0" algn="l">
              <a:lnSpc>
                <a:spcPct val="100000"/>
              </a:lnSpc>
              <a:spcBef>
                <a:spcPts val="0"/>
              </a:spcBef>
              <a:spcAft>
                <a:spcPts val="0"/>
              </a:spcAft>
              <a:buSzPts val="1800"/>
              <a:buChar char="●"/>
            </a:pPr>
            <a:r>
              <a:rPr lang="en" sz="1800"/>
              <a:t>Analogous to single pointers in FFS</a:t>
            </a:r>
            <a:endParaRPr sz="1800"/>
          </a:p>
        </p:txBody>
      </p:sp>
      <p:pic>
        <p:nvPicPr>
          <p:cNvPr id="500" name="Google Shape;500;p84"/>
          <p:cNvPicPr preferRelativeResize="0"/>
          <p:nvPr/>
        </p:nvPicPr>
        <p:blipFill>
          <a:blip r:embed="rId3">
            <a:alphaModFix/>
          </a:blip>
          <a:stretch>
            <a:fillRect/>
          </a:stretch>
        </p:blipFill>
        <p:spPr>
          <a:xfrm>
            <a:off x="2718114" y="2350350"/>
            <a:ext cx="3707775" cy="2194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Implementation 3: NTFS</a:t>
            </a:r>
            <a:endParaRPr>
              <a:latin typeface="Arial"/>
              <a:ea typeface="Arial"/>
              <a:cs typeface="Arial"/>
              <a:sym typeface="Arial"/>
            </a:endParaRPr>
          </a:p>
        </p:txBody>
      </p:sp>
      <p:sp>
        <p:nvSpPr>
          <p:cNvPr id="506" name="Google Shape;506;p85"/>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If file is super big, include pointer to lists of extents (analogous to the double pointers in FFS)</a:t>
            </a:r>
            <a:endParaRPr sz="1800"/>
          </a:p>
        </p:txBody>
      </p:sp>
      <p:pic>
        <p:nvPicPr>
          <p:cNvPr id="507" name="Google Shape;507;p85"/>
          <p:cNvPicPr preferRelativeResize="0"/>
          <p:nvPr/>
        </p:nvPicPr>
        <p:blipFill>
          <a:blip r:embed="rId3">
            <a:alphaModFix/>
          </a:blip>
          <a:stretch>
            <a:fillRect/>
          </a:stretch>
        </p:blipFill>
        <p:spPr>
          <a:xfrm>
            <a:off x="3053097" y="2284850"/>
            <a:ext cx="3037800" cy="2447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NTFS vs FFS</a:t>
            </a:r>
            <a:endParaRPr>
              <a:latin typeface="Arial"/>
              <a:ea typeface="Arial"/>
              <a:cs typeface="Arial"/>
              <a:sym typeface="Arial"/>
            </a:endParaRPr>
          </a:p>
        </p:txBody>
      </p:sp>
      <p:sp>
        <p:nvSpPr>
          <p:cNvPr id="513" name="Google Shape;513;p86"/>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Most fundamental difference is that NTFS uses variable length extents while FFS uses fixed size blocks</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What about Directories?</a:t>
            </a:r>
            <a:endParaRPr>
              <a:latin typeface="Arial"/>
              <a:ea typeface="Arial"/>
              <a:cs typeface="Arial"/>
              <a:sym typeface="Arial"/>
            </a:endParaRPr>
          </a:p>
        </p:txBody>
      </p:sp>
      <p:sp>
        <p:nvSpPr>
          <p:cNvPr id="519" name="Google Shape;519;p87"/>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A directory is just a file that contains </a:t>
            </a:r>
            <a:r>
              <a:rPr b="1" lang="en" sz="1800"/>
              <a:t>&lt;name : file number&gt;</a:t>
            </a:r>
            <a:r>
              <a:rPr lang="en" sz="1800"/>
              <a:t> mappings!</a:t>
            </a:r>
            <a:endParaRPr sz="1800"/>
          </a:p>
          <a:p>
            <a:pPr indent="-342900" lvl="1" marL="914400" marR="0" rtl="0" algn="l">
              <a:lnSpc>
                <a:spcPct val="100000"/>
              </a:lnSpc>
              <a:spcBef>
                <a:spcPts val="0"/>
              </a:spcBef>
              <a:spcAft>
                <a:spcPts val="0"/>
              </a:spcAft>
              <a:buSzPts val="1800"/>
              <a:buChar char="○"/>
            </a:pPr>
            <a:r>
              <a:rPr lang="en" sz="1800"/>
              <a:t>One entry corresponding to each file/subdirectory in the directory</a:t>
            </a:r>
            <a:endParaRPr sz="1800"/>
          </a:p>
          <a:p>
            <a:pPr indent="0" lvl="0" marL="0" marR="0" rtl="0" algn="l">
              <a:lnSpc>
                <a:spcPct val="100000"/>
              </a:lnSpc>
              <a:spcBef>
                <a:spcPts val="600"/>
              </a:spcBef>
              <a:spcAft>
                <a:spcPts val="0"/>
              </a:spcAft>
              <a:buNone/>
            </a:pPr>
            <a:r>
              <a:t/>
            </a:r>
            <a:endParaRPr sz="1800"/>
          </a:p>
          <a:p>
            <a:pPr indent="-342900" lvl="0" marL="457200" marR="0" rtl="0" algn="l">
              <a:lnSpc>
                <a:spcPct val="100000"/>
              </a:lnSpc>
              <a:spcBef>
                <a:spcPts val="600"/>
              </a:spcBef>
              <a:spcAft>
                <a:spcPts val="0"/>
              </a:spcAft>
              <a:buSzPts val="1800"/>
              <a:buChar char="●"/>
            </a:pPr>
            <a:r>
              <a:rPr lang="en" sz="1800"/>
              <a:t>In FAT, file metadata is stored in the directory</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More</a:t>
            </a:r>
            <a:r>
              <a:rPr lang="en">
                <a:latin typeface="Arial"/>
                <a:ea typeface="Arial"/>
                <a:cs typeface="Arial"/>
                <a:sym typeface="Arial"/>
              </a:rPr>
              <a:t> about Directories</a:t>
            </a:r>
            <a:endParaRPr>
              <a:latin typeface="Arial"/>
              <a:ea typeface="Arial"/>
              <a:cs typeface="Arial"/>
              <a:sym typeface="Arial"/>
            </a:endParaRPr>
          </a:p>
        </p:txBody>
      </p:sp>
      <p:sp>
        <p:nvSpPr>
          <p:cNvPr id="525" name="Google Shape;525;p88"/>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The </a:t>
            </a:r>
            <a:r>
              <a:rPr b="1" lang="en" sz="1800"/>
              <a:t>&lt;name: file number&gt;</a:t>
            </a:r>
            <a:r>
              <a:rPr lang="en" sz="1800"/>
              <a:t> pairs in the directory file are called </a:t>
            </a:r>
            <a:r>
              <a:rPr b="1" lang="en" sz="1800"/>
              <a:t>hard links</a:t>
            </a:r>
            <a:endParaRPr b="1" sz="1800"/>
          </a:p>
          <a:p>
            <a:pPr indent="-342900" lvl="1" marL="914400" marR="0" rtl="0" algn="l">
              <a:lnSpc>
                <a:spcPct val="100000"/>
              </a:lnSpc>
              <a:spcBef>
                <a:spcPts val="0"/>
              </a:spcBef>
              <a:spcAft>
                <a:spcPts val="0"/>
              </a:spcAft>
              <a:buSzPts val="1800"/>
              <a:buChar char="○"/>
            </a:pPr>
            <a:r>
              <a:rPr lang="en" sz="1800"/>
              <a:t>Using the link() syscall, a file can have more than 1 hard link. (That is, a file can be part of two different directories).</a:t>
            </a:r>
            <a:endParaRPr sz="1800"/>
          </a:p>
          <a:p>
            <a:pPr indent="-342900" lvl="1" marL="914400" marR="0" rtl="0" algn="l">
              <a:lnSpc>
                <a:spcPct val="100000"/>
              </a:lnSpc>
              <a:spcBef>
                <a:spcPts val="0"/>
              </a:spcBef>
              <a:spcAft>
                <a:spcPts val="0"/>
              </a:spcAft>
              <a:buSzPts val="1800"/>
              <a:buChar char="○"/>
            </a:pPr>
            <a:r>
              <a:rPr lang="en" sz="1800"/>
              <a:t>We only use the term “hard link” if the file system supports multiple hard links to a file.</a:t>
            </a:r>
            <a:endParaRPr sz="1800"/>
          </a:p>
          <a:p>
            <a:pPr indent="-342900" lvl="1" marL="914400" marR="0" rtl="0" algn="l">
              <a:lnSpc>
                <a:spcPct val="100000"/>
              </a:lnSpc>
              <a:spcBef>
                <a:spcPts val="0"/>
              </a:spcBef>
              <a:spcAft>
                <a:spcPts val="0"/>
              </a:spcAft>
              <a:buSzPts val="1800"/>
              <a:buChar char="○"/>
            </a:pPr>
            <a:r>
              <a:rPr lang="en" sz="1800"/>
              <a:t>A file will not be removed until all the hard links to the file are removed (uses a reference count, so </a:t>
            </a:r>
            <a:r>
              <a:rPr b="1" lang="en" sz="1800"/>
              <a:t>FAT does not support hard links</a:t>
            </a:r>
            <a:r>
              <a:rPr lang="en" sz="1800"/>
              <a:t>!)</a:t>
            </a:r>
            <a:endParaRPr sz="1800"/>
          </a:p>
          <a:p>
            <a:pPr indent="-342900" lvl="0" marL="457200" marR="0" rtl="0" algn="l">
              <a:lnSpc>
                <a:spcPct val="100000"/>
              </a:lnSpc>
              <a:spcBef>
                <a:spcPts val="0"/>
              </a:spcBef>
              <a:spcAft>
                <a:spcPts val="0"/>
              </a:spcAft>
              <a:buSzPts val="1800"/>
              <a:buChar char="●"/>
            </a:pPr>
            <a:r>
              <a:rPr lang="en" sz="1800"/>
              <a:t>A </a:t>
            </a:r>
            <a:r>
              <a:rPr b="1" lang="en" sz="1800"/>
              <a:t>soft link </a:t>
            </a:r>
            <a:r>
              <a:rPr lang="en" sz="1800"/>
              <a:t>is a special type of entry in the directory file. It is a entry of the form </a:t>
            </a:r>
            <a:r>
              <a:rPr b="1" lang="en" sz="1800"/>
              <a:t>&lt;name: path&gt;</a:t>
            </a:r>
            <a:r>
              <a:rPr lang="en" sz="1800"/>
              <a:t>. Every time the name is accessed, the OS will lookup the file corresponding to the path, and access that file.</a:t>
            </a:r>
            <a:endParaRPr sz="1800"/>
          </a:p>
          <a:p>
            <a:pPr indent="-342900" lvl="1" marL="914400" marR="0" rtl="0" algn="l">
              <a:lnSpc>
                <a:spcPct val="100000"/>
              </a:lnSpc>
              <a:spcBef>
                <a:spcPts val="0"/>
              </a:spcBef>
              <a:spcAft>
                <a:spcPts val="0"/>
              </a:spcAft>
              <a:buSzPts val="1800"/>
              <a:buChar char="○"/>
            </a:pPr>
            <a:r>
              <a:rPr lang="en" sz="1800"/>
              <a:t>Use the symlink() syscall to create soft links</a:t>
            </a:r>
            <a:endParaRPr sz="1800"/>
          </a:p>
          <a:p>
            <a:pPr indent="-342900" lvl="1" marL="914400" marR="0" rtl="0" algn="l">
              <a:lnSpc>
                <a:spcPct val="100000"/>
              </a:lnSpc>
              <a:spcBef>
                <a:spcPts val="0"/>
              </a:spcBef>
              <a:spcAft>
                <a:spcPts val="0"/>
              </a:spcAft>
              <a:buSzPts val="1800"/>
              <a:buChar char="○"/>
            </a:pPr>
            <a:r>
              <a:rPr lang="en" sz="1800"/>
              <a:t>No reference count</a:t>
            </a:r>
            <a:endParaRPr sz="1800"/>
          </a:p>
          <a:p>
            <a:pPr indent="-342900" lvl="1" marL="914400" marR="0" rtl="0" algn="l">
              <a:lnSpc>
                <a:spcPct val="100000"/>
              </a:lnSpc>
              <a:spcBef>
                <a:spcPts val="0"/>
              </a:spcBef>
              <a:spcAft>
                <a:spcPts val="0"/>
              </a:spcAft>
              <a:buSzPts val="1800"/>
              <a:buChar char="○"/>
            </a:pPr>
            <a:r>
              <a:rPr lang="en" sz="1800"/>
              <a:t>If path doesn’t exist, lookup will fail.</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ctrTitle"/>
          </p:nvPr>
        </p:nvSpPr>
        <p:spPr>
          <a:xfrm>
            <a:off x="311700" y="174900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Durability</a:t>
            </a:r>
            <a:endParaRPr/>
          </a:p>
        </p:txBody>
      </p:sp>
      <p:sp>
        <p:nvSpPr>
          <p:cNvPr id="531" name="Google Shape;531;p89"/>
          <p:cNvSpPr txBox="1"/>
          <p:nvPr/>
        </p:nvSpPr>
        <p:spPr>
          <a:xfrm>
            <a:off x="685800" y="2609704"/>
            <a:ext cx="7772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I/O</a:t>
            </a:r>
            <a:endParaRPr>
              <a:latin typeface="Arial"/>
              <a:ea typeface="Arial"/>
              <a:cs typeface="Arial"/>
              <a:sym typeface="Arial"/>
            </a:endParaRPr>
          </a:p>
        </p:txBody>
      </p:sp>
      <p:sp>
        <p:nvSpPr>
          <p:cNvPr id="240" name="Google Shape;240;p45"/>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In Linux, user programs communicate with devices via a standard file-like syscall interface (e.g. open, close, read, write).</a:t>
            </a:r>
            <a:endParaRPr sz="1800"/>
          </a:p>
          <a:p>
            <a:pPr indent="-342900" lvl="0" marL="457200" marR="0" rtl="0" algn="l">
              <a:lnSpc>
                <a:spcPct val="100000"/>
              </a:lnSpc>
              <a:spcBef>
                <a:spcPts val="0"/>
              </a:spcBef>
              <a:spcAft>
                <a:spcPts val="0"/>
              </a:spcAft>
              <a:buSzPts val="1800"/>
              <a:buChar char="●"/>
            </a:pPr>
            <a:r>
              <a:rPr lang="en" sz="1800"/>
              <a:t>For instance, if we wanted to write something to a device, we would do</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pic>
        <p:nvPicPr>
          <p:cNvPr id="241" name="Google Shape;241;p45"/>
          <p:cNvPicPr preferRelativeResize="0"/>
          <p:nvPr/>
        </p:nvPicPr>
        <p:blipFill>
          <a:blip r:embed="rId3">
            <a:alphaModFix/>
          </a:blip>
          <a:stretch>
            <a:fillRect/>
          </a:stretch>
        </p:blipFill>
        <p:spPr>
          <a:xfrm>
            <a:off x="2281675" y="2417970"/>
            <a:ext cx="4580650" cy="1186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Durability</a:t>
            </a:r>
            <a:endParaRPr>
              <a:latin typeface="Arial"/>
              <a:ea typeface="Arial"/>
              <a:cs typeface="Arial"/>
              <a:sym typeface="Arial"/>
            </a:endParaRPr>
          </a:p>
        </p:txBody>
      </p:sp>
      <p:sp>
        <p:nvSpPr>
          <p:cNvPr id="537" name="Google Shape;537;p90"/>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How do we prevent loss of data due to disk failure?</a:t>
            </a:r>
            <a:endParaRPr sz="1800"/>
          </a:p>
          <a:p>
            <a:pPr indent="-342900" lvl="0" marL="457200" marR="0" rtl="0" algn="l">
              <a:lnSpc>
                <a:spcPct val="100000"/>
              </a:lnSpc>
              <a:spcBef>
                <a:spcPts val="0"/>
              </a:spcBef>
              <a:spcAft>
                <a:spcPts val="0"/>
              </a:spcAft>
              <a:buSzPts val="1800"/>
              <a:buChar char="●"/>
            </a:pPr>
            <a:r>
              <a:rPr lang="en" sz="1800"/>
              <a:t>Two strategies: </a:t>
            </a:r>
            <a:endParaRPr sz="1800"/>
          </a:p>
          <a:p>
            <a:pPr indent="-342900" lvl="1" marL="914400" marR="0" rtl="0" algn="l">
              <a:lnSpc>
                <a:spcPct val="100000"/>
              </a:lnSpc>
              <a:spcBef>
                <a:spcPts val="0"/>
              </a:spcBef>
              <a:spcAft>
                <a:spcPts val="0"/>
              </a:spcAft>
              <a:buSzPts val="1800"/>
              <a:buChar char="○"/>
            </a:pPr>
            <a:r>
              <a:rPr lang="en" sz="1800"/>
              <a:t>RAID</a:t>
            </a:r>
            <a:endParaRPr sz="1800"/>
          </a:p>
          <a:p>
            <a:pPr indent="-342900" lvl="1" marL="914400" marR="0" rtl="0" algn="l">
              <a:lnSpc>
                <a:spcPct val="100000"/>
              </a:lnSpc>
              <a:spcBef>
                <a:spcPts val="0"/>
              </a:spcBef>
              <a:spcAft>
                <a:spcPts val="0"/>
              </a:spcAft>
              <a:buSzPts val="1800"/>
              <a:buChar char="○"/>
            </a:pPr>
            <a:r>
              <a:rPr lang="en" sz="1800"/>
              <a:t>Erasure codes</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RAID</a:t>
            </a:r>
            <a:endParaRPr>
              <a:latin typeface="Arial"/>
              <a:ea typeface="Arial"/>
              <a:cs typeface="Arial"/>
              <a:sym typeface="Arial"/>
            </a:endParaRPr>
          </a:p>
        </p:txBody>
      </p:sp>
      <p:sp>
        <p:nvSpPr>
          <p:cNvPr id="543" name="Google Shape;543;p91"/>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RAID: redundant array of inexpensive disks</a:t>
            </a:r>
            <a:endParaRPr sz="1800"/>
          </a:p>
          <a:p>
            <a:pPr indent="-342900" lvl="0" marL="457200" marR="0" rtl="0" algn="l">
              <a:lnSpc>
                <a:spcPct val="100000"/>
              </a:lnSpc>
              <a:spcBef>
                <a:spcPts val="0"/>
              </a:spcBef>
              <a:spcAft>
                <a:spcPts val="0"/>
              </a:spcAft>
              <a:buSzPts val="1800"/>
              <a:buChar char="●"/>
            </a:pPr>
            <a:r>
              <a:rPr lang="en" sz="1800"/>
              <a:t>Idea: use redundant arrays of inexpensive disks to make filesystems more durable</a:t>
            </a:r>
            <a:endParaRPr sz="1800"/>
          </a:p>
          <a:p>
            <a:pPr indent="-342900" lvl="0" marL="457200" marR="0" rtl="0" algn="l">
              <a:lnSpc>
                <a:spcPct val="100000"/>
              </a:lnSpc>
              <a:spcBef>
                <a:spcPts val="0"/>
              </a:spcBef>
              <a:spcAft>
                <a:spcPts val="0"/>
              </a:spcAft>
              <a:buSzPts val="1800"/>
              <a:buChar char="●"/>
            </a:pPr>
            <a:r>
              <a:rPr lang="en" sz="1800"/>
              <a:t>Many different types of RAID:</a:t>
            </a:r>
            <a:endParaRPr sz="1800"/>
          </a:p>
          <a:p>
            <a:pPr indent="-342900" lvl="1" marL="914400" marR="0" rtl="0" algn="l">
              <a:lnSpc>
                <a:spcPct val="100000"/>
              </a:lnSpc>
              <a:spcBef>
                <a:spcPts val="0"/>
              </a:spcBef>
              <a:spcAft>
                <a:spcPts val="0"/>
              </a:spcAft>
              <a:buSzPts val="1800"/>
              <a:buChar char="○"/>
            </a:pPr>
            <a:r>
              <a:rPr lang="en" sz="1800"/>
              <a:t>We’ll focus on RAID 1 and RAID 5+</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2"/>
          <p:cNvSpPr txBox="1"/>
          <p:nvPr>
            <p:ph type="title"/>
          </p:nvPr>
        </p:nvSpPr>
        <p:spPr>
          <a:xfrm>
            <a:off x="990600" y="114300"/>
            <a:ext cx="7162800" cy="400200"/>
          </a:xfrm>
          <a:prstGeom prst="rect">
            <a:avLst/>
          </a:prstGeom>
          <a:noFill/>
          <a:ln>
            <a:noFill/>
          </a:ln>
        </p:spPr>
        <p:txBody>
          <a:bodyPr anchorCtr="0" anchor="ctr" bIns="44425" lIns="90475" spcFirstLastPara="1" rIns="90475" wrap="square" tIns="44425">
            <a:noAutofit/>
          </a:bodyPr>
          <a:lstStyle/>
          <a:p>
            <a:pPr indent="0" lvl="0" marL="0" marR="0" rtl="0" algn="ctr">
              <a:lnSpc>
                <a:spcPct val="90000"/>
              </a:lnSpc>
              <a:spcBef>
                <a:spcPts val="0"/>
              </a:spcBef>
              <a:spcAft>
                <a:spcPts val="0"/>
              </a:spcAft>
              <a:buNone/>
            </a:pPr>
            <a:r>
              <a:rPr b="0" i="0" lang="en" sz="3200" u="none" cap="none" strike="noStrike">
                <a:solidFill>
                  <a:srgbClr val="2A40E2"/>
                </a:solidFill>
                <a:latin typeface="Gill Sans"/>
                <a:ea typeface="Gill Sans"/>
                <a:cs typeface="Gill Sans"/>
                <a:sym typeface="Gill Sans"/>
              </a:rPr>
              <a:t>RAID 1: Disk Mirroring/Shadowing</a:t>
            </a:r>
            <a:endParaRPr/>
          </a:p>
        </p:txBody>
      </p:sp>
      <p:sp>
        <p:nvSpPr>
          <p:cNvPr id="549" name="Google Shape;549;p92"/>
          <p:cNvSpPr txBox="1"/>
          <p:nvPr>
            <p:ph idx="1" type="body"/>
          </p:nvPr>
        </p:nvSpPr>
        <p:spPr>
          <a:xfrm>
            <a:off x="228600" y="1657350"/>
            <a:ext cx="8686800" cy="3200400"/>
          </a:xfrm>
          <a:prstGeom prst="rect">
            <a:avLst/>
          </a:prstGeom>
          <a:noFill/>
          <a:ln>
            <a:noFill/>
          </a:ln>
        </p:spPr>
        <p:txBody>
          <a:bodyPr anchorCtr="0" anchor="t" bIns="44425" lIns="90475" spcFirstLastPara="1" rIns="90475" wrap="square" tIns="44425">
            <a:noAutofit/>
          </a:bodyPr>
          <a:lstStyle/>
          <a:p>
            <a:pPr indent="-209550" lvl="0" marL="285750" marR="0" rtl="0" algn="l">
              <a:lnSpc>
                <a:spcPct val="8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Each disk is fully duplicated onto its “shadow”</a:t>
            </a:r>
            <a:endParaRPr sz="1600">
              <a:latin typeface="Arial"/>
              <a:ea typeface="Arial"/>
              <a:cs typeface="Arial"/>
              <a:sym typeface="Arial"/>
            </a:endParaRPr>
          </a:p>
          <a:p>
            <a:pPr indent="-177800" lvl="1" marL="685800" marR="0" rtl="0" algn="l">
              <a:lnSpc>
                <a:spcPct val="80000"/>
              </a:lnSpc>
              <a:spcBef>
                <a:spcPts val="2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For high I/O rate, high availability environments</a:t>
            </a:r>
            <a:endParaRPr sz="1600">
              <a:latin typeface="Arial"/>
              <a:ea typeface="Arial"/>
              <a:cs typeface="Arial"/>
              <a:sym typeface="Arial"/>
            </a:endParaRPr>
          </a:p>
          <a:p>
            <a:pPr indent="-177800" lvl="1" marL="685800" marR="0" rtl="0" algn="l">
              <a:lnSpc>
                <a:spcPct val="80000"/>
              </a:lnSpc>
              <a:spcBef>
                <a:spcPts val="2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Most expensive solution: 100% capacity overhead</a:t>
            </a:r>
            <a:endParaRPr sz="1600">
              <a:latin typeface="Arial"/>
              <a:ea typeface="Arial"/>
              <a:cs typeface="Arial"/>
              <a:sym typeface="Arial"/>
            </a:endParaRPr>
          </a:p>
          <a:p>
            <a:pPr indent="-209550" lvl="0" marL="285750" marR="0" rtl="0" algn="l">
              <a:lnSpc>
                <a:spcPct val="80000"/>
              </a:lnSpc>
              <a:spcBef>
                <a:spcPts val="28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Bandwidth sacrificed on write:</a:t>
            </a:r>
            <a:endParaRPr sz="1600">
              <a:latin typeface="Arial"/>
              <a:ea typeface="Arial"/>
              <a:cs typeface="Arial"/>
              <a:sym typeface="Arial"/>
            </a:endParaRPr>
          </a:p>
          <a:p>
            <a:pPr indent="-177800" lvl="1" marL="685800" marR="0" rtl="0" algn="l">
              <a:lnSpc>
                <a:spcPct val="80000"/>
              </a:lnSpc>
              <a:spcBef>
                <a:spcPts val="2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Logical write = two physical writes</a:t>
            </a:r>
            <a:endParaRPr sz="1600">
              <a:latin typeface="Arial"/>
              <a:ea typeface="Arial"/>
              <a:cs typeface="Arial"/>
              <a:sym typeface="Arial"/>
            </a:endParaRPr>
          </a:p>
          <a:p>
            <a:pPr indent="-177800" lvl="1" marL="685800" marR="0" rtl="0" algn="l">
              <a:lnSpc>
                <a:spcPct val="80000"/>
              </a:lnSpc>
              <a:spcBef>
                <a:spcPts val="2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Highest bandwidth when disk heads and rotation fully synchronized (hard to do exactly)</a:t>
            </a:r>
            <a:endParaRPr sz="1600">
              <a:latin typeface="Arial"/>
              <a:ea typeface="Arial"/>
              <a:cs typeface="Arial"/>
              <a:sym typeface="Arial"/>
            </a:endParaRPr>
          </a:p>
          <a:p>
            <a:pPr indent="-209550" lvl="0" marL="285750" marR="0" rtl="0" algn="l">
              <a:lnSpc>
                <a:spcPct val="80000"/>
              </a:lnSpc>
              <a:spcBef>
                <a:spcPts val="28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Reads may be optimized</a:t>
            </a:r>
            <a:endParaRPr sz="1600">
              <a:latin typeface="Arial"/>
              <a:ea typeface="Arial"/>
              <a:cs typeface="Arial"/>
              <a:sym typeface="Arial"/>
            </a:endParaRPr>
          </a:p>
          <a:p>
            <a:pPr indent="-177800" lvl="1" marL="685800" marR="0" rtl="0" algn="l">
              <a:lnSpc>
                <a:spcPct val="80000"/>
              </a:lnSpc>
              <a:spcBef>
                <a:spcPts val="2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Can have two independent reads to same data</a:t>
            </a:r>
            <a:endParaRPr sz="1600">
              <a:latin typeface="Arial"/>
              <a:ea typeface="Arial"/>
              <a:cs typeface="Arial"/>
              <a:sym typeface="Arial"/>
            </a:endParaRPr>
          </a:p>
          <a:p>
            <a:pPr indent="-209550" lvl="0" marL="285750" marR="0" rtl="0" algn="l">
              <a:lnSpc>
                <a:spcPct val="80000"/>
              </a:lnSpc>
              <a:spcBef>
                <a:spcPts val="28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Recovery: </a:t>
            </a:r>
            <a:endParaRPr sz="1600">
              <a:latin typeface="Arial"/>
              <a:ea typeface="Arial"/>
              <a:cs typeface="Arial"/>
              <a:sym typeface="Arial"/>
            </a:endParaRPr>
          </a:p>
          <a:p>
            <a:pPr indent="-177800" lvl="1" marL="685800" marR="0" rtl="0" algn="l">
              <a:lnSpc>
                <a:spcPct val="80000"/>
              </a:lnSpc>
              <a:spcBef>
                <a:spcPts val="2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Disk failure ⇒ replace disk and copy data to new disk</a:t>
            </a:r>
            <a:endParaRPr sz="1600">
              <a:latin typeface="Arial"/>
              <a:ea typeface="Arial"/>
              <a:cs typeface="Arial"/>
              <a:sym typeface="Arial"/>
            </a:endParaRPr>
          </a:p>
          <a:p>
            <a:pPr indent="-177800" lvl="1" marL="685800" marR="0" rtl="0" algn="l">
              <a:lnSpc>
                <a:spcPct val="80000"/>
              </a:lnSpc>
              <a:spcBef>
                <a:spcPts val="240"/>
              </a:spcBef>
              <a:spcAft>
                <a:spcPts val="0"/>
              </a:spcAft>
              <a:buClr>
                <a:schemeClr val="hlink"/>
              </a:buClr>
              <a:buSzPts val="1600"/>
              <a:buFont typeface="Arial"/>
              <a:buChar char="–"/>
            </a:pPr>
            <a:r>
              <a:rPr b="0" i="0" lang="en" sz="1600" u="none" cap="none" strike="noStrike">
                <a:solidFill>
                  <a:schemeClr val="hlink"/>
                </a:solidFill>
                <a:latin typeface="Arial"/>
                <a:ea typeface="Arial"/>
                <a:cs typeface="Arial"/>
                <a:sym typeface="Arial"/>
              </a:rPr>
              <a:t>Hot Spare:</a:t>
            </a:r>
            <a:r>
              <a:rPr b="0" i="0" lang="en" sz="1600" u="none" cap="none" strike="noStrike">
                <a:solidFill>
                  <a:schemeClr val="dk1"/>
                </a:solidFill>
                <a:latin typeface="Arial"/>
                <a:ea typeface="Arial"/>
                <a:cs typeface="Arial"/>
                <a:sym typeface="Arial"/>
              </a:rPr>
              <a:t> idle disk already attached to system to be used for immediate replacement</a:t>
            </a:r>
            <a:endParaRPr sz="1600">
              <a:latin typeface="Arial"/>
              <a:ea typeface="Arial"/>
              <a:cs typeface="Arial"/>
              <a:sym typeface="Arial"/>
            </a:endParaRPr>
          </a:p>
        </p:txBody>
      </p:sp>
      <p:grpSp>
        <p:nvGrpSpPr>
          <p:cNvPr id="550" name="Google Shape;550;p92"/>
          <p:cNvGrpSpPr/>
          <p:nvPr/>
        </p:nvGrpSpPr>
        <p:grpSpPr>
          <a:xfrm>
            <a:off x="844550" y="528637"/>
            <a:ext cx="7886700" cy="1071563"/>
            <a:chOff x="532" y="444"/>
            <a:chExt cx="4968" cy="900"/>
          </a:xfrm>
        </p:grpSpPr>
        <p:sp>
          <p:nvSpPr>
            <p:cNvPr id="551" name="Google Shape;551;p92"/>
            <p:cNvSpPr/>
            <p:nvPr/>
          </p:nvSpPr>
          <p:spPr>
            <a:xfrm>
              <a:off x="3700" y="444"/>
              <a:ext cx="1800" cy="900"/>
            </a:xfrm>
            <a:prstGeom prst="rect">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200" u="none" cap="none" strike="noStrike">
                <a:solidFill>
                  <a:schemeClr val="dk1"/>
                </a:solidFill>
                <a:latin typeface="Comic Sans MS"/>
                <a:ea typeface="Comic Sans MS"/>
                <a:cs typeface="Comic Sans MS"/>
                <a:sym typeface="Comic Sans MS"/>
              </a:endParaRPr>
            </a:p>
          </p:txBody>
        </p:sp>
        <p:sp>
          <p:nvSpPr>
            <p:cNvPr id="552" name="Google Shape;552;p92"/>
            <p:cNvSpPr/>
            <p:nvPr/>
          </p:nvSpPr>
          <p:spPr>
            <a:xfrm>
              <a:off x="532" y="444"/>
              <a:ext cx="1800" cy="900"/>
            </a:xfrm>
            <a:prstGeom prst="rect">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200" u="none" cap="none" strike="noStrike">
                <a:solidFill>
                  <a:schemeClr val="dk1"/>
                </a:solidFill>
                <a:latin typeface="Comic Sans MS"/>
                <a:ea typeface="Comic Sans MS"/>
                <a:cs typeface="Comic Sans MS"/>
                <a:sym typeface="Comic Sans MS"/>
              </a:endParaRPr>
            </a:p>
          </p:txBody>
        </p:sp>
        <p:sp>
          <p:nvSpPr>
            <p:cNvPr id="553" name="Google Shape;553;p92"/>
            <p:cNvSpPr/>
            <p:nvPr/>
          </p:nvSpPr>
          <p:spPr>
            <a:xfrm>
              <a:off x="2540" y="880"/>
              <a:ext cx="0" cy="0"/>
            </a:xfrm>
            <a:prstGeom prst="ellipse">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200" u="none" cap="none" strike="noStrike">
                <a:solidFill>
                  <a:schemeClr val="dk1"/>
                </a:solidFill>
                <a:latin typeface="Comic Sans MS"/>
                <a:ea typeface="Comic Sans MS"/>
                <a:cs typeface="Comic Sans MS"/>
                <a:sym typeface="Comic Sans MS"/>
              </a:endParaRPr>
            </a:p>
          </p:txBody>
        </p:sp>
        <p:sp>
          <p:nvSpPr>
            <p:cNvPr id="554" name="Google Shape;554;p92"/>
            <p:cNvSpPr/>
            <p:nvPr/>
          </p:nvSpPr>
          <p:spPr>
            <a:xfrm>
              <a:off x="2812" y="880"/>
              <a:ext cx="0" cy="0"/>
            </a:xfrm>
            <a:prstGeom prst="ellipse">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200" u="none" cap="none" strike="noStrike">
                <a:solidFill>
                  <a:schemeClr val="dk1"/>
                </a:solidFill>
                <a:latin typeface="Comic Sans MS"/>
                <a:ea typeface="Comic Sans MS"/>
                <a:cs typeface="Comic Sans MS"/>
                <a:sym typeface="Comic Sans MS"/>
              </a:endParaRPr>
            </a:p>
          </p:txBody>
        </p:sp>
        <p:sp>
          <p:nvSpPr>
            <p:cNvPr id="555" name="Google Shape;555;p92"/>
            <p:cNvSpPr/>
            <p:nvPr/>
          </p:nvSpPr>
          <p:spPr>
            <a:xfrm>
              <a:off x="3076" y="880"/>
              <a:ext cx="0" cy="0"/>
            </a:xfrm>
            <a:prstGeom prst="ellipse">
              <a:avLst/>
            </a:pr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200" u="none" cap="none" strike="noStrike">
                <a:solidFill>
                  <a:schemeClr val="dk1"/>
                </a:solidFill>
                <a:latin typeface="Comic Sans MS"/>
                <a:ea typeface="Comic Sans MS"/>
                <a:cs typeface="Comic Sans MS"/>
                <a:sym typeface="Comic Sans MS"/>
              </a:endParaRPr>
            </a:p>
          </p:txBody>
        </p:sp>
        <p:cxnSp>
          <p:nvCxnSpPr>
            <p:cNvPr id="556" name="Google Shape;556;p92"/>
            <p:cNvCxnSpPr/>
            <p:nvPr/>
          </p:nvCxnSpPr>
          <p:spPr>
            <a:xfrm rot="10800000">
              <a:off x="2360" y="900"/>
              <a:ext cx="300" cy="0"/>
            </a:xfrm>
            <a:prstGeom prst="straightConnector1">
              <a:avLst/>
            </a:prstGeom>
            <a:noFill/>
            <a:ln cap="flat" cmpd="sng" w="38100">
              <a:solidFill>
                <a:schemeClr val="dk1"/>
              </a:solidFill>
              <a:prstDash val="solid"/>
              <a:round/>
              <a:headEnd len="sm" w="sm" type="none"/>
              <a:tailEnd len="med" w="med" type="triangle"/>
            </a:ln>
          </p:spPr>
        </p:cxnSp>
        <p:sp>
          <p:nvSpPr>
            <p:cNvPr id="557" name="Google Shape;557;p92"/>
            <p:cNvSpPr/>
            <p:nvPr/>
          </p:nvSpPr>
          <p:spPr>
            <a:xfrm>
              <a:off x="2580" y="730"/>
              <a:ext cx="900" cy="300"/>
            </a:xfrm>
            <a:prstGeom prst="rect">
              <a:avLst/>
            </a:prstGeom>
            <a:noFill/>
            <a:ln>
              <a:noFill/>
            </a:ln>
          </p:spPr>
          <p:txBody>
            <a:bodyPr anchorCtr="0" anchor="t" bIns="44450" lIns="90475" spcFirstLastPara="1" rIns="90475" wrap="square" tIns="44450">
              <a:noAutofit/>
            </a:bodyPr>
            <a:lstStyle/>
            <a:p>
              <a:pPr indent="0" lvl="0" marL="0" marR="0" rtl="0" algn="l">
                <a:lnSpc>
                  <a:spcPct val="85000"/>
                </a:lnSpc>
                <a:spcBef>
                  <a:spcPts val="0"/>
                </a:spcBef>
                <a:spcAft>
                  <a:spcPts val="0"/>
                </a:spcAft>
                <a:buNone/>
              </a:pPr>
              <a:r>
                <a:rPr b="0" i="0" lang="en" sz="2000" u="none" cap="none" strike="noStrike">
                  <a:solidFill>
                    <a:schemeClr val="dk1"/>
                  </a:solidFill>
                  <a:latin typeface="Gill Sans"/>
                  <a:ea typeface="Gill Sans"/>
                  <a:cs typeface="Gill Sans"/>
                  <a:sym typeface="Gill Sans"/>
                </a:rPr>
                <a:t>recovery</a:t>
              </a:r>
              <a:endParaRPr/>
            </a:p>
            <a:p>
              <a:pPr indent="0" lvl="0" marL="0" marR="0" rtl="0" algn="l">
                <a:lnSpc>
                  <a:spcPct val="85000"/>
                </a:lnSpc>
                <a:spcBef>
                  <a:spcPts val="0"/>
                </a:spcBef>
                <a:spcAft>
                  <a:spcPts val="0"/>
                </a:spcAft>
                <a:buNone/>
              </a:pPr>
              <a:r>
                <a:rPr b="0" i="0" lang="en" sz="2000" u="none" cap="none" strike="noStrike">
                  <a:solidFill>
                    <a:schemeClr val="dk1"/>
                  </a:solidFill>
                  <a:latin typeface="Gill Sans"/>
                  <a:ea typeface="Gill Sans"/>
                  <a:cs typeface="Gill Sans"/>
                  <a:sym typeface="Gill Sans"/>
                </a:rPr>
                <a:t>group</a:t>
              </a:r>
              <a:endParaRPr/>
            </a:p>
          </p:txBody>
        </p:sp>
        <p:sp>
          <p:nvSpPr>
            <p:cNvPr id="558" name="Google Shape;558;p92"/>
            <p:cNvSpPr/>
            <p:nvPr/>
          </p:nvSpPr>
          <p:spPr>
            <a:xfrm>
              <a:off x="1488" y="656"/>
              <a:ext cx="600" cy="600"/>
            </a:xfrm>
            <a:prstGeom prst="can">
              <a:avLst>
                <a:gd fmla="val 25000" name="adj"/>
              </a:avLst>
            </a:prstGeom>
            <a:solidFill>
              <a:srgbClr val="FF66CC"/>
            </a:solidFill>
            <a:ln cap="flat" cmpd="sng" w="38100">
              <a:solidFill>
                <a:schemeClr val="dk1"/>
              </a:solidFill>
              <a:prstDash val="solid"/>
              <a:round/>
              <a:headEnd len="sm" w="sm" type="none"/>
              <a:tailEnd len="sm" w="sm" type="none"/>
            </a:ln>
          </p:spPr>
          <p:txBody>
            <a:bodyPr anchorCtr="0" anchor="ctr" bIns="44425" lIns="90475" spcFirstLastPara="1" rIns="90475" wrap="square" tIns="44425">
              <a:noAutofit/>
            </a:bodyPr>
            <a:lstStyle/>
            <a:p>
              <a:pPr indent="0" lvl="0" marL="0" marR="0" rtl="0" algn="l">
                <a:spcBef>
                  <a:spcPts val="0"/>
                </a:spcBef>
                <a:spcAft>
                  <a:spcPts val="0"/>
                </a:spcAft>
                <a:buNone/>
              </a:pPr>
              <a:r>
                <a:t/>
              </a:r>
              <a:endParaRPr b="1" i="0" sz="2200" u="none" cap="none" strike="noStrike">
                <a:solidFill>
                  <a:schemeClr val="dk1"/>
                </a:solidFill>
                <a:latin typeface="Comic Sans MS"/>
                <a:ea typeface="Comic Sans MS"/>
                <a:cs typeface="Comic Sans MS"/>
                <a:sym typeface="Comic Sans MS"/>
              </a:endParaRPr>
            </a:p>
          </p:txBody>
        </p:sp>
        <p:sp>
          <p:nvSpPr>
            <p:cNvPr id="559" name="Google Shape;559;p92"/>
            <p:cNvSpPr/>
            <p:nvPr/>
          </p:nvSpPr>
          <p:spPr>
            <a:xfrm>
              <a:off x="720" y="656"/>
              <a:ext cx="600" cy="600"/>
            </a:xfrm>
            <a:prstGeom prst="can">
              <a:avLst>
                <a:gd fmla="val 25000" name="adj"/>
              </a:avLst>
            </a:prstGeom>
            <a:solidFill>
              <a:srgbClr val="53FB25"/>
            </a:solidFill>
            <a:ln cap="flat" cmpd="sng" w="38100">
              <a:solidFill>
                <a:schemeClr val="dk1"/>
              </a:solidFill>
              <a:prstDash val="solid"/>
              <a:round/>
              <a:headEnd len="sm" w="sm" type="none"/>
              <a:tailEnd len="sm" w="sm" type="none"/>
            </a:ln>
          </p:spPr>
          <p:txBody>
            <a:bodyPr anchorCtr="0" anchor="ctr" bIns="44425" lIns="90475" spcFirstLastPara="1" rIns="90475" wrap="square" tIns="44425">
              <a:noAutofit/>
            </a:bodyPr>
            <a:lstStyle/>
            <a:p>
              <a:pPr indent="0" lvl="0" marL="0" marR="0" rtl="0" algn="l">
                <a:spcBef>
                  <a:spcPts val="0"/>
                </a:spcBef>
                <a:spcAft>
                  <a:spcPts val="0"/>
                </a:spcAft>
                <a:buNone/>
              </a:pPr>
              <a:r>
                <a:t/>
              </a:r>
              <a:endParaRPr b="1" i="0" sz="2200" u="none" cap="none" strike="noStrike">
                <a:solidFill>
                  <a:schemeClr val="dk1"/>
                </a:solidFill>
                <a:latin typeface="Comic Sans MS"/>
                <a:ea typeface="Comic Sans MS"/>
                <a:cs typeface="Comic Sans MS"/>
                <a:sym typeface="Comic Sans MS"/>
              </a:endParaRPr>
            </a:p>
          </p:txBody>
        </p:sp>
        <p:sp>
          <p:nvSpPr>
            <p:cNvPr id="560" name="Google Shape;560;p92"/>
            <p:cNvSpPr/>
            <p:nvPr/>
          </p:nvSpPr>
          <p:spPr>
            <a:xfrm>
              <a:off x="4656" y="656"/>
              <a:ext cx="600" cy="600"/>
            </a:xfrm>
            <a:prstGeom prst="can">
              <a:avLst>
                <a:gd fmla="val 25000" name="adj"/>
              </a:avLst>
            </a:prstGeom>
            <a:solidFill>
              <a:srgbClr val="FF66CC"/>
            </a:solidFill>
            <a:ln cap="flat" cmpd="sng" w="38100">
              <a:solidFill>
                <a:schemeClr val="dk1"/>
              </a:solidFill>
              <a:prstDash val="solid"/>
              <a:round/>
              <a:headEnd len="sm" w="sm" type="none"/>
              <a:tailEnd len="sm" w="sm" type="none"/>
            </a:ln>
          </p:spPr>
          <p:txBody>
            <a:bodyPr anchorCtr="0" anchor="ctr" bIns="44425" lIns="90475" spcFirstLastPara="1" rIns="90475" wrap="square" tIns="44425">
              <a:noAutofit/>
            </a:bodyPr>
            <a:lstStyle/>
            <a:p>
              <a:pPr indent="0" lvl="0" marL="0" marR="0" rtl="0" algn="l">
                <a:spcBef>
                  <a:spcPts val="0"/>
                </a:spcBef>
                <a:spcAft>
                  <a:spcPts val="0"/>
                </a:spcAft>
                <a:buNone/>
              </a:pPr>
              <a:r>
                <a:t/>
              </a:r>
              <a:endParaRPr b="1" i="0" sz="2200" u="none" cap="none" strike="noStrike">
                <a:solidFill>
                  <a:schemeClr val="dk1"/>
                </a:solidFill>
                <a:latin typeface="Comic Sans MS"/>
                <a:ea typeface="Comic Sans MS"/>
                <a:cs typeface="Comic Sans MS"/>
                <a:sym typeface="Comic Sans MS"/>
              </a:endParaRPr>
            </a:p>
          </p:txBody>
        </p:sp>
        <p:sp>
          <p:nvSpPr>
            <p:cNvPr id="561" name="Google Shape;561;p92"/>
            <p:cNvSpPr/>
            <p:nvPr/>
          </p:nvSpPr>
          <p:spPr>
            <a:xfrm>
              <a:off x="3888" y="656"/>
              <a:ext cx="600" cy="600"/>
            </a:xfrm>
            <a:prstGeom prst="can">
              <a:avLst>
                <a:gd fmla="val 25000" name="adj"/>
              </a:avLst>
            </a:prstGeom>
            <a:solidFill>
              <a:srgbClr val="53FB25"/>
            </a:solidFill>
            <a:ln cap="flat" cmpd="sng" w="38100">
              <a:solidFill>
                <a:schemeClr val="dk1"/>
              </a:solidFill>
              <a:prstDash val="solid"/>
              <a:round/>
              <a:headEnd len="sm" w="sm" type="none"/>
              <a:tailEnd len="sm" w="sm" type="none"/>
            </a:ln>
          </p:spPr>
          <p:txBody>
            <a:bodyPr anchorCtr="0" anchor="ctr" bIns="44425" lIns="90475" spcFirstLastPara="1" rIns="90475" wrap="square" tIns="44425">
              <a:noAutofit/>
            </a:bodyPr>
            <a:lstStyle/>
            <a:p>
              <a:pPr indent="0" lvl="0" marL="0" marR="0" rtl="0" algn="l">
                <a:spcBef>
                  <a:spcPts val="0"/>
                </a:spcBef>
                <a:spcAft>
                  <a:spcPts val="0"/>
                </a:spcAft>
                <a:buNone/>
              </a:pPr>
              <a:r>
                <a:t/>
              </a:r>
              <a:endParaRPr b="1" i="0" sz="2200" u="none" cap="none" strike="noStrike">
                <a:solidFill>
                  <a:schemeClr val="dk1"/>
                </a:solidFill>
                <a:latin typeface="Comic Sans MS"/>
                <a:ea typeface="Comic Sans MS"/>
                <a:cs typeface="Comic Sans MS"/>
                <a:sym typeface="Comic Sans MS"/>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3"/>
          <p:cNvSpPr txBox="1"/>
          <p:nvPr>
            <p:ph idx="1" type="body"/>
          </p:nvPr>
        </p:nvSpPr>
        <p:spPr>
          <a:xfrm>
            <a:off x="0" y="476250"/>
            <a:ext cx="2997600" cy="4572000"/>
          </a:xfrm>
          <a:prstGeom prst="rect">
            <a:avLst/>
          </a:prstGeom>
          <a:noFill/>
          <a:ln>
            <a:noFill/>
          </a:ln>
        </p:spPr>
        <p:txBody>
          <a:bodyPr anchorCtr="0" anchor="t" bIns="44425" lIns="90475" spcFirstLastPara="1" rIns="90475" wrap="square" tIns="44425">
            <a:noAutofit/>
          </a:bodyPr>
          <a:lstStyle/>
          <a:p>
            <a:pPr indent="-234950" lvl="0" marL="285750" marR="0" rtl="0" algn="l">
              <a:lnSpc>
                <a:spcPct val="8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Data </a:t>
            </a:r>
            <a:r>
              <a:rPr lang="en" sz="1600">
                <a:latin typeface="Arial"/>
                <a:ea typeface="Arial"/>
                <a:cs typeface="Arial"/>
                <a:sym typeface="Arial"/>
              </a:rPr>
              <a:t>striped</a:t>
            </a:r>
            <a:r>
              <a:rPr b="0" i="0" lang="en" sz="1600" u="none" cap="none" strike="noStrike">
                <a:solidFill>
                  <a:schemeClr val="dk1"/>
                </a:solidFill>
                <a:latin typeface="Arial"/>
                <a:ea typeface="Arial"/>
                <a:cs typeface="Arial"/>
                <a:sym typeface="Arial"/>
              </a:rPr>
              <a:t> across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multiple disks </a:t>
            </a:r>
            <a:endParaRPr sz="1600">
              <a:latin typeface="Arial"/>
              <a:ea typeface="Arial"/>
              <a:cs typeface="Arial"/>
              <a:sym typeface="Arial"/>
            </a:endParaRPr>
          </a:p>
          <a:p>
            <a:pPr indent="-190500" lvl="1" marL="685800" marR="0" rtl="0" algn="l">
              <a:lnSpc>
                <a:spcPct val="80000"/>
              </a:lnSpc>
              <a:spcBef>
                <a:spcPts val="4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Successive blocks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stored on successive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(non-parity) disks</a:t>
            </a:r>
            <a:endParaRPr sz="1600">
              <a:latin typeface="Arial"/>
              <a:ea typeface="Arial"/>
              <a:cs typeface="Arial"/>
              <a:sym typeface="Arial"/>
            </a:endParaRPr>
          </a:p>
          <a:p>
            <a:pPr indent="-190500" lvl="1" marL="685800" marR="0" rtl="0" algn="l">
              <a:lnSpc>
                <a:spcPct val="80000"/>
              </a:lnSpc>
              <a:spcBef>
                <a:spcPts val="4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Increased bandwidth</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over single disk</a:t>
            </a:r>
            <a:endParaRPr sz="1600">
              <a:latin typeface="Arial"/>
              <a:ea typeface="Arial"/>
              <a:cs typeface="Arial"/>
              <a:sym typeface="Arial"/>
            </a:endParaRPr>
          </a:p>
          <a:p>
            <a:pPr indent="-88900" lvl="1" marL="685800" marR="0" rtl="0" algn="l">
              <a:lnSpc>
                <a:spcPct val="80000"/>
              </a:lnSpc>
              <a:spcBef>
                <a:spcPts val="440"/>
              </a:spcBef>
              <a:spcAft>
                <a:spcPts val="0"/>
              </a:spcAft>
              <a:buClr>
                <a:schemeClr val="dk1"/>
              </a:buClr>
              <a:buSzPts val="2200"/>
              <a:buFont typeface="Gill Sans"/>
              <a:buNone/>
            </a:pPr>
            <a:r>
              <a:t/>
            </a:r>
            <a:endParaRPr b="0" i="0" sz="1600" u="none" cap="none" strike="noStrike">
              <a:solidFill>
                <a:schemeClr val="hlink"/>
              </a:solidFill>
              <a:latin typeface="Arial"/>
              <a:ea typeface="Arial"/>
              <a:cs typeface="Arial"/>
              <a:sym typeface="Arial"/>
            </a:endParaRPr>
          </a:p>
        </p:txBody>
      </p:sp>
      <p:sp>
        <p:nvSpPr>
          <p:cNvPr id="567" name="Google Shape;567;p93"/>
          <p:cNvSpPr txBox="1"/>
          <p:nvPr>
            <p:ph type="title"/>
          </p:nvPr>
        </p:nvSpPr>
        <p:spPr>
          <a:xfrm>
            <a:off x="990600" y="114300"/>
            <a:ext cx="7162800" cy="400200"/>
          </a:xfrm>
          <a:prstGeom prst="rect">
            <a:avLst/>
          </a:prstGeom>
          <a:noFill/>
          <a:ln>
            <a:noFill/>
          </a:ln>
        </p:spPr>
        <p:txBody>
          <a:bodyPr anchorCtr="0" anchor="ctr" bIns="44425" lIns="90475" spcFirstLastPara="1" rIns="90475" wrap="square" tIns="44425">
            <a:noAutofit/>
          </a:bodyPr>
          <a:lstStyle/>
          <a:p>
            <a:pPr indent="0" lvl="0" marL="0" marR="0" rtl="0" algn="ctr">
              <a:lnSpc>
                <a:spcPct val="90000"/>
              </a:lnSpc>
              <a:spcBef>
                <a:spcPts val="0"/>
              </a:spcBef>
              <a:spcAft>
                <a:spcPts val="0"/>
              </a:spcAft>
              <a:buNone/>
            </a:pPr>
            <a:r>
              <a:rPr b="0" i="0" lang="en" sz="3200" u="none" cap="none" strike="noStrike">
                <a:solidFill>
                  <a:srgbClr val="2A40E2"/>
                </a:solidFill>
                <a:latin typeface="Gill Sans"/>
                <a:ea typeface="Gill Sans"/>
                <a:cs typeface="Gill Sans"/>
                <a:sym typeface="Gill Sans"/>
              </a:rPr>
              <a:t>RAID 5+: High I/O Rate Parity</a:t>
            </a:r>
            <a:endParaRPr/>
          </a:p>
        </p:txBody>
      </p:sp>
      <p:grpSp>
        <p:nvGrpSpPr>
          <p:cNvPr id="568" name="Google Shape;568;p93"/>
          <p:cNvGrpSpPr/>
          <p:nvPr/>
        </p:nvGrpSpPr>
        <p:grpSpPr>
          <a:xfrm>
            <a:off x="7715253" y="1606424"/>
            <a:ext cx="1428751" cy="1963501"/>
            <a:chOff x="4901" y="863"/>
            <a:chExt cx="900" cy="1649"/>
          </a:xfrm>
        </p:grpSpPr>
        <p:sp>
          <p:nvSpPr>
            <p:cNvPr id="569" name="Google Shape;569;p93"/>
            <p:cNvSpPr/>
            <p:nvPr/>
          </p:nvSpPr>
          <p:spPr>
            <a:xfrm>
              <a:off x="4901" y="863"/>
              <a:ext cx="900" cy="600"/>
            </a:xfrm>
            <a:prstGeom prst="rect">
              <a:avLst/>
            </a:prstGeom>
            <a:noFill/>
            <a:ln>
              <a:noFill/>
            </a:ln>
          </p:spPr>
          <p:txBody>
            <a:bodyPr anchorCtr="0" anchor="t" bIns="44450" lIns="90475" spcFirstLastPara="1" rIns="90475" wrap="square" tIns="44450">
              <a:noAutofit/>
            </a:bodyPr>
            <a:lstStyle/>
            <a:p>
              <a:pPr indent="0" lvl="0" marL="0" marR="0" rtl="0" algn="l">
                <a:lnSpc>
                  <a:spcPct val="85000"/>
                </a:lnSpc>
                <a:spcBef>
                  <a:spcPts val="0"/>
                </a:spcBef>
                <a:spcAft>
                  <a:spcPts val="0"/>
                </a:spcAft>
                <a:buNone/>
              </a:pPr>
              <a:r>
                <a:rPr b="0" i="0" lang="en" sz="1800" u="none" cap="none" strike="noStrike">
                  <a:solidFill>
                    <a:schemeClr val="dk1"/>
                  </a:solidFill>
                  <a:latin typeface="Gill Sans"/>
                  <a:ea typeface="Gill Sans"/>
                  <a:cs typeface="Gill Sans"/>
                  <a:sym typeface="Gill Sans"/>
                </a:rPr>
                <a:t>Increasing</a:t>
              </a:r>
              <a:endParaRPr/>
            </a:p>
            <a:p>
              <a:pPr indent="0" lvl="0" marL="0" marR="0" rtl="0" algn="l">
                <a:lnSpc>
                  <a:spcPct val="85000"/>
                </a:lnSpc>
                <a:spcBef>
                  <a:spcPts val="0"/>
                </a:spcBef>
                <a:spcAft>
                  <a:spcPts val="0"/>
                </a:spcAft>
                <a:buNone/>
              </a:pPr>
              <a:r>
                <a:rPr b="0" i="0" lang="en" sz="1800" u="none" cap="none" strike="noStrike">
                  <a:solidFill>
                    <a:schemeClr val="dk1"/>
                  </a:solidFill>
                  <a:latin typeface="Gill Sans"/>
                  <a:ea typeface="Gill Sans"/>
                  <a:cs typeface="Gill Sans"/>
                  <a:sym typeface="Gill Sans"/>
                </a:rPr>
                <a:t>Logical</a:t>
              </a:r>
              <a:endParaRPr/>
            </a:p>
            <a:p>
              <a:pPr indent="0" lvl="0" marL="0" marR="0" rtl="0" algn="l">
                <a:lnSpc>
                  <a:spcPct val="85000"/>
                </a:lnSpc>
                <a:spcBef>
                  <a:spcPts val="0"/>
                </a:spcBef>
                <a:spcAft>
                  <a:spcPts val="0"/>
                </a:spcAft>
                <a:buNone/>
              </a:pPr>
              <a:r>
                <a:rPr b="0" i="0" lang="en" sz="1800" u="none" cap="none" strike="noStrike">
                  <a:solidFill>
                    <a:schemeClr val="dk1"/>
                  </a:solidFill>
                  <a:latin typeface="Gill Sans"/>
                  <a:ea typeface="Gill Sans"/>
                  <a:cs typeface="Gill Sans"/>
                  <a:sym typeface="Gill Sans"/>
                </a:rPr>
                <a:t>Disk </a:t>
              </a:r>
              <a:endParaRPr/>
            </a:p>
            <a:p>
              <a:pPr indent="0" lvl="0" marL="0" marR="0" rtl="0" algn="l">
                <a:lnSpc>
                  <a:spcPct val="85000"/>
                </a:lnSpc>
                <a:spcBef>
                  <a:spcPts val="0"/>
                </a:spcBef>
                <a:spcAft>
                  <a:spcPts val="0"/>
                </a:spcAft>
                <a:buNone/>
              </a:pPr>
              <a:r>
                <a:rPr b="0" i="0" lang="en" sz="1800" u="none" cap="none" strike="noStrike">
                  <a:solidFill>
                    <a:schemeClr val="dk1"/>
                  </a:solidFill>
                  <a:latin typeface="Gill Sans"/>
                  <a:ea typeface="Gill Sans"/>
                  <a:cs typeface="Gill Sans"/>
                  <a:sym typeface="Gill Sans"/>
                </a:rPr>
                <a:t>Addresses</a:t>
              </a:r>
              <a:endParaRPr/>
            </a:p>
          </p:txBody>
        </p:sp>
        <p:cxnSp>
          <p:nvCxnSpPr>
            <p:cNvPr id="570" name="Google Shape;570;p93"/>
            <p:cNvCxnSpPr/>
            <p:nvPr/>
          </p:nvCxnSpPr>
          <p:spPr>
            <a:xfrm>
              <a:off x="5300" y="1912"/>
              <a:ext cx="0" cy="600"/>
            </a:xfrm>
            <a:prstGeom prst="straightConnector1">
              <a:avLst/>
            </a:prstGeom>
            <a:noFill/>
            <a:ln cap="flat" cmpd="sng" w="25400">
              <a:solidFill>
                <a:schemeClr val="dk1"/>
              </a:solidFill>
              <a:prstDash val="solid"/>
              <a:round/>
              <a:headEnd len="sm" w="sm" type="none"/>
              <a:tailEnd len="med" w="med" type="triangle"/>
            </a:ln>
          </p:spPr>
        </p:cxnSp>
      </p:grpSp>
      <p:grpSp>
        <p:nvGrpSpPr>
          <p:cNvPr id="571" name="Google Shape;571;p93"/>
          <p:cNvGrpSpPr/>
          <p:nvPr/>
        </p:nvGrpSpPr>
        <p:grpSpPr>
          <a:xfrm>
            <a:off x="3488788" y="615499"/>
            <a:ext cx="5332413" cy="588089"/>
            <a:chOff x="2533" y="446"/>
            <a:chExt cx="3359" cy="494"/>
          </a:xfrm>
        </p:grpSpPr>
        <p:sp>
          <p:nvSpPr>
            <p:cNvPr id="572" name="Google Shape;572;p93"/>
            <p:cNvSpPr/>
            <p:nvPr/>
          </p:nvSpPr>
          <p:spPr>
            <a:xfrm>
              <a:off x="2533" y="640"/>
              <a:ext cx="2400" cy="300"/>
            </a:xfrm>
            <a:prstGeom prst="rect">
              <a:avLst/>
            </a:prstGeom>
            <a:noFill/>
            <a:ln cap="flat" cmpd="sng" w="25400">
              <a:solidFill>
                <a:srgbClr val="FC012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200" u="none" cap="none" strike="noStrike">
                <a:solidFill>
                  <a:schemeClr val="dk1"/>
                </a:solidFill>
                <a:latin typeface="Gill Sans"/>
                <a:ea typeface="Gill Sans"/>
                <a:cs typeface="Gill Sans"/>
                <a:sym typeface="Gill Sans"/>
              </a:endParaRPr>
            </a:p>
          </p:txBody>
        </p:sp>
        <p:cxnSp>
          <p:nvCxnSpPr>
            <p:cNvPr id="573" name="Google Shape;573;p93"/>
            <p:cNvCxnSpPr/>
            <p:nvPr/>
          </p:nvCxnSpPr>
          <p:spPr>
            <a:xfrm>
              <a:off x="4992" y="672"/>
              <a:ext cx="300" cy="0"/>
            </a:xfrm>
            <a:prstGeom prst="straightConnector1">
              <a:avLst/>
            </a:prstGeom>
            <a:noFill/>
            <a:ln cap="flat" cmpd="sng" w="25400">
              <a:solidFill>
                <a:schemeClr val="dk1"/>
              </a:solidFill>
              <a:prstDash val="solid"/>
              <a:round/>
              <a:headEnd len="sm" w="sm" type="none"/>
              <a:tailEnd len="sm" w="sm" type="none"/>
            </a:ln>
          </p:spPr>
        </p:cxnSp>
        <p:sp>
          <p:nvSpPr>
            <p:cNvPr id="574" name="Google Shape;574;p93"/>
            <p:cNvSpPr/>
            <p:nvPr/>
          </p:nvSpPr>
          <p:spPr>
            <a:xfrm>
              <a:off x="5292" y="446"/>
              <a:ext cx="600" cy="300"/>
            </a:xfrm>
            <a:prstGeom prst="rect">
              <a:avLst/>
            </a:prstGeom>
            <a:noFill/>
            <a:ln>
              <a:noFill/>
            </a:ln>
          </p:spPr>
          <p:txBody>
            <a:bodyPr anchorCtr="0" anchor="t" bIns="44450" lIns="90475" spcFirstLastPara="1" rIns="90475" wrap="square" tIns="44450">
              <a:noAutofit/>
            </a:bodyPr>
            <a:lstStyle/>
            <a:p>
              <a:pPr indent="0" lvl="0" marL="0" marR="0" rtl="0" algn="l">
                <a:lnSpc>
                  <a:spcPct val="85000"/>
                </a:lnSpc>
                <a:spcBef>
                  <a:spcPts val="0"/>
                </a:spcBef>
                <a:spcAft>
                  <a:spcPts val="0"/>
                </a:spcAft>
                <a:buNone/>
              </a:pPr>
              <a:r>
                <a:rPr b="0" i="0" lang="en" sz="2000" u="none" cap="none" strike="noStrike">
                  <a:solidFill>
                    <a:schemeClr val="dk1"/>
                  </a:solidFill>
                  <a:latin typeface="Gill Sans"/>
                  <a:ea typeface="Gill Sans"/>
                  <a:cs typeface="Gill Sans"/>
                  <a:sym typeface="Gill Sans"/>
                </a:rPr>
                <a:t>Stripe</a:t>
              </a:r>
              <a:endParaRPr/>
            </a:p>
            <a:p>
              <a:pPr indent="0" lvl="0" marL="0" marR="0" rtl="0" algn="l">
                <a:lnSpc>
                  <a:spcPct val="85000"/>
                </a:lnSpc>
                <a:spcBef>
                  <a:spcPts val="0"/>
                </a:spcBef>
                <a:spcAft>
                  <a:spcPts val="0"/>
                </a:spcAft>
                <a:buNone/>
              </a:pPr>
              <a:r>
                <a:rPr b="0" i="0" lang="en" sz="2000" u="none" cap="none" strike="noStrike">
                  <a:solidFill>
                    <a:schemeClr val="dk1"/>
                  </a:solidFill>
                  <a:latin typeface="Gill Sans"/>
                  <a:ea typeface="Gill Sans"/>
                  <a:cs typeface="Gill Sans"/>
                  <a:sym typeface="Gill Sans"/>
                </a:rPr>
                <a:t>Unit</a:t>
              </a:r>
              <a:endParaRPr/>
            </a:p>
          </p:txBody>
        </p:sp>
      </p:grpSp>
      <p:grpSp>
        <p:nvGrpSpPr>
          <p:cNvPr id="575" name="Google Shape;575;p93"/>
          <p:cNvGrpSpPr/>
          <p:nvPr/>
        </p:nvGrpSpPr>
        <p:grpSpPr>
          <a:xfrm>
            <a:off x="3346450" y="714375"/>
            <a:ext cx="4286250" cy="3571875"/>
            <a:chOff x="2492" y="600"/>
            <a:chExt cx="2700" cy="3000"/>
          </a:xfrm>
        </p:grpSpPr>
        <p:sp>
          <p:nvSpPr>
            <p:cNvPr id="576" name="Google Shape;576;p93"/>
            <p:cNvSpPr/>
            <p:nvPr/>
          </p:nvSpPr>
          <p:spPr>
            <a:xfrm>
              <a:off x="2492" y="600"/>
              <a:ext cx="2700" cy="3000"/>
            </a:xfrm>
            <a:prstGeom prst="rect">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200" u="none" cap="none" strike="noStrike">
                <a:solidFill>
                  <a:schemeClr val="dk1"/>
                </a:solidFill>
                <a:latin typeface="Gill Sans"/>
                <a:ea typeface="Gill Sans"/>
                <a:cs typeface="Gill Sans"/>
                <a:sym typeface="Gill Sans"/>
              </a:endParaRPr>
            </a:p>
          </p:txBody>
        </p:sp>
        <p:sp>
          <p:nvSpPr>
            <p:cNvPr id="577" name="Google Shape;577;p93"/>
            <p:cNvSpPr/>
            <p:nvPr/>
          </p:nvSpPr>
          <p:spPr>
            <a:xfrm>
              <a:off x="2578" y="684"/>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D0</a:t>
              </a:r>
              <a:endParaRPr/>
            </a:p>
          </p:txBody>
        </p:sp>
        <p:sp>
          <p:nvSpPr>
            <p:cNvPr id="578" name="Google Shape;578;p93"/>
            <p:cNvSpPr/>
            <p:nvPr/>
          </p:nvSpPr>
          <p:spPr>
            <a:xfrm>
              <a:off x="3071" y="684"/>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D1</a:t>
              </a:r>
              <a:endParaRPr/>
            </a:p>
          </p:txBody>
        </p:sp>
        <p:sp>
          <p:nvSpPr>
            <p:cNvPr id="579" name="Google Shape;579;p93"/>
            <p:cNvSpPr/>
            <p:nvPr/>
          </p:nvSpPr>
          <p:spPr>
            <a:xfrm>
              <a:off x="3578" y="684"/>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D2</a:t>
              </a:r>
              <a:endParaRPr/>
            </a:p>
          </p:txBody>
        </p:sp>
        <p:sp>
          <p:nvSpPr>
            <p:cNvPr id="580" name="Google Shape;580;p93"/>
            <p:cNvSpPr/>
            <p:nvPr/>
          </p:nvSpPr>
          <p:spPr>
            <a:xfrm>
              <a:off x="4099" y="691"/>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D3</a:t>
              </a:r>
              <a:endParaRPr/>
            </a:p>
          </p:txBody>
        </p:sp>
        <p:sp>
          <p:nvSpPr>
            <p:cNvPr descr="10%" id="581" name="Google Shape;581;p93"/>
            <p:cNvSpPr/>
            <p:nvPr/>
          </p:nvSpPr>
          <p:spPr>
            <a:xfrm>
              <a:off x="4635" y="705"/>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P0</a:t>
              </a:r>
              <a:endParaRPr/>
            </a:p>
          </p:txBody>
        </p:sp>
        <p:sp>
          <p:nvSpPr>
            <p:cNvPr id="582" name="Google Shape;582;p93"/>
            <p:cNvSpPr/>
            <p:nvPr/>
          </p:nvSpPr>
          <p:spPr>
            <a:xfrm>
              <a:off x="2578" y="1096"/>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D4</a:t>
              </a:r>
              <a:endParaRPr/>
            </a:p>
          </p:txBody>
        </p:sp>
        <p:sp>
          <p:nvSpPr>
            <p:cNvPr id="583" name="Google Shape;583;p93"/>
            <p:cNvSpPr/>
            <p:nvPr/>
          </p:nvSpPr>
          <p:spPr>
            <a:xfrm>
              <a:off x="3071" y="1096"/>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D5</a:t>
              </a:r>
              <a:endParaRPr/>
            </a:p>
          </p:txBody>
        </p:sp>
        <p:sp>
          <p:nvSpPr>
            <p:cNvPr id="584" name="Google Shape;584;p93"/>
            <p:cNvSpPr/>
            <p:nvPr/>
          </p:nvSpPr>
          <p:spPr>
            <a:xfrm>
              <a:off x="3578" y="1096"/>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D6</a:t>
              </a:r>
              <a:endParaRPr/>
            </a:p>
          </p:txBody>
        </p:sp>
        <p:sp>
          <p:nvSpPr>
            <p:cNvPr descr="10%" id="585" name="Google Shape;585;p93"/>
            <p:cNvSpPr/>
            <p:nvPr/>
          </p:nvSpPr>
          <p:spPr>
            <a:xfrm>
              <a:off x="4099" y="1103"/>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P1</a:t>
              </a:r>
              <a:endParaRPr/>
            </a:p>
          </p:txBody>
        </p:sp>
        <p:sp>
          <p:nvSpPr>
            <p:cNvPr id="586" name="Google Shape;586;p93"/>
            <p:cNvSpPr/>
            <p:nvPr/>
          </p:nvSpPr>
          <p:spPr>
            <a:xfrm>
              <a:off x="4635" y="1117"/>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D7</a:t>
              </a:r>
              <a:endParaRPr/>
            </a:p>
          </p:txBody>
        </p:sp>
        <p:sp>
          <p:nvSpPr>
            <p:cNvPr id="587" name="Google Shape;587;p93"/>
            <p:cNvSpPr/>
            <p:nvPr/>
          </p:nvSpPr>
          <p:spPr>
            <a:xfrm>
              <a:off x="2578" y="1501"/>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D8</a:t>
              </a:r>
              <a:endParaRPr/>
            </a:p>
          </p:txBody>
        </p:sp>
        <p:sp>
          <p:nvSpPr>
            <p:cNvPr id="588" name="Google Shape;588;p93"/>
            <p:cNvSpPr/>
            <p:nvPr/>
          </p:nvSpPr>
          <p:spPr>
            <a:xfrm>
              <a:off x="3071" y="1501"/>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D9</a:t>
              </a:r>
              <a:endParaRPr/>
            </a:p>
          </p:txBody>
        </p:sp>
        <p:sp>
          <p:nvSpPr>
            <p:cNvPr descr="10%" id="589" name="Google Shape;589;p93"/>
            <p:cNvSpPr/>
            <p:nvPr/>
          </p:nvSpPr>
          <p:spPr>
            <a:xfrm>
              <a:off x="3578" y="1501"/>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P2</a:t>
              </a:r>
              <a:endParaRPr/>
            </a:p>
          </p:txBody>
        </p:sp>
        <p:sp>
          <p:nvSpPr>
            <p:cNvPr id="590" name="Google Shape;590;p93"/>
            <p:cNvSpPr/>
            <p:nvPr/>
          </p:nvSpPr>
          <p:spPr>
            <a:xfrm>
              <a:off x="4099" y="1508"/>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D10</a:t>
              </a:r>
              <a:endParaRPr sz="1200"/>
            </a:p>
          </p:txBody>
        </p:sp>
        <p:sp>
          <p:nvSpPr>
            <p:cNvPr id="591" name="Google Shape;591;p93"/>
            <p:cNvSpPr/>
            <p:nvPr/>
          </p:nvSpPr>
          <p:spPr>
            <a:xfrm>
              <a:off x="4635" y="1522"/>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D11</a:t>
              </a:r>
              <a:endParaRPr sz="1200"/>
            </a:p>
          </p:txBody>
        </p:sp>
        <p:sp>
          <p:nvSpPr>
            <p:cNvPr id="592" name="Google Shape;592;p93"/>
            <p:cNvSpPr/>
            <p:nvPr/>
          </p:nvSpPr>
          <p:spPr>
            <a:xfrm>
              <a:off x="2578" y="1913"/>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D12</a:t>
              </a:r>
              <a:endParaRPr sz="1200"/>
            </a:p>
          </p:txBody>
        </p:sp>
        <p:sp>
          <p:nvSpPr>
            <p:cNvPr descr="10%" id="593" name="Google Shape;593;p93"/>
            <p:cNvSpPr/>
            <p:nvPr/>
          </p:nvSpPr>
          <p:spPr>
            <a:xfrm>
              <a:off x="3071" y="1913"/>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P3</a:t>
              </a:r>
              <a:endParaRPr/>
            </a:p>
          </p:txBody>
        </p:sp>
        <p:sp>
          <p:nvSpPr>
            <p:cNvPr id="594" name="Google Shape;594;p93"/>
            <p:cNvSpPr/>
            <p:nvPr/>
          </p:nvSpPr>
          <p:spPr>
            <a:xfrm>
              <a:off x="3578" y="1913"/>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D13</a:t>
              </a:r>
              <a:endParaRPr sz="1200"/>
            </a:p>
          </p:txBody>
        </p:sp>
        <p:sp>
          <p:nvSpPr>
            <p:cNvPr id="595" name="Google Shape;595;p93"/>
            <p:cNvSpPr/>
            <p:nvPr/>
          </p:nvSpPr>
          <p:spPr>
            <a:xfrm>
              <a:off x="4099" y="1920"/>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D14</a:t>
              </a:r>
              <a:endParaRPr sz="1200"/>
            </a:p>
          </p:txBody>
        </p:sp>
        <p:sp>
          <p:nvSpPr>
            <p:cNvPr id="596" name="Google Shape;596;p93"/>
            <p:cNvSpPr/>
            <p:nvPr/>
          </p:nvSpPr>
          <p:spPr>
            <a:xfrm>
              <a:off x="4635" y="1934"/>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D15</a:t>
              </a:r>
              <a:endParaRPr sz="1200"/>
            </a:p>
          </p:txBody>
        </p:sp>
        <p:sp>
          <p:nvSpPr>
            <p:cNvPr descr="10%" id="597" name="Google Shape;597;p93"/>
            <p:cNvSpPr/>
            <p:nvPr/>
          </p:nvSpPr>
          <p:spPr>
            <a:xfrm>
              <a:off x="2578" y="2339"/>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P4</a:t>
              </a:r>
              <a:endParaRPr/>
            </a:p>
          </p:txBody>
        </p:sp>
        <p:sp>
          <p:nvSpPr>
            <p:cNvPr id="598" name="Google Shape;598;p93"/>
            <p:cNvSpPr/>
            <p:nvPr/>
          </p:nvSpPr>
          <p:spPr>
            <a:xfrm>
              <a:off x="3071" y="2339"/>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D16</a:t>
              </a:r>
              <a:endParaRPr sz="1200"/>
            </a:p>
          </p:txBody>
        </p:sp>
        <p:sp>
          <p:nvSpPr>
            <p:cNvPr id="599" name="Google Shape;599;p93"/>
            <p:cNvSpPr/>
            <p:nvPr/>
          </p:nvSpPr>
          <p:spPr>
            <a:xfrm>
              <a:off x="3578" y="2339"/>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D17</a:t>
              </a:r>
              <a:endParaRPr sz="1200"/>
            </a:p>
          </p:txBody>
        </p:sp>
        <p:sp>
          <p:nvSpPr>
            <p:cNvPr id="600" name="Google Shape;600;p93"/>
            <p:cNvSpPr/>
            <p:nvPr/>
          </p:nvSpPr>
          <p:spPr>
            <a:xfrm>
              <a:off x="4099" y="2346"/>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D18</a:t>
              </a:r>
              <a:endParaRPr sz="1200"/>
            </a:p>
          </p:txBody>
        </p:sp>
        <p:sp>
          <p:nvSpPr>
            <p:cNvPr id="601" name="Google Shape;601;p93"/>
            <p:cNvSpPr/>
            <p:nvPr/>
          </p:nvSpPr>
          <p:spPr>
            <a:xfrm>
              <a:off x="4635" y="2360"/>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D19</a:t>
              </a:r>
              <a:endParaRPr sz="1200"/>
            </a:p>
          </p:txBody>
        </p:sp>
        <p:sp>
          <p:nvSpPr>
            <p:cNvPr id="602" name="Google Shape;602;p93"/>
            <p:cNvSpPr/>
            <p:nvPr/>
          </p:nvSpPr>
          <p:spPr>
            <a:xfrm>
              <a:off x="2585" y="2772"/>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D20</a:t>
              </a:r>
              <a:endParaRPr sz="1200"/>
            </a:p>
          </p:txBody>
        </p:sp>
        <p:sp>
          <p:nvSpPr>
            <p:cNvPr id="603" name="Google Shape;603;p93"/>
            <p:cNvSpPr/>
            <p:nvPr/>
          </p:nvSpPr>
          <p:spPr>
            <a:xfrm>
              <a:off x="3078" y="2772"/>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D21</a:t>
              </a:r>
              <a:endParaRPr sz="1200"/>
            </a:p>
          </p:txBody>
        </p:sp>
        <p:sp>
          <p:nvSpPr>
            <p:cNvPr id="604" name="Google Shape;604;p93"/>
            <p:cNvSpPr/>
            <p:nvPr/>
          </p:nvSpPr>
          <p:spPr>
            <a:xfrm>
              <a:off x="3585" y="2772"/>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D22</a:t>
              </a:r>
              <a:endParaRPr sz="1200"/>
            </a:p>
          </p:txBody>
        </p:sp>
        <p:sp>
          <p:nvSpPr>
            <p:cNvPr id="605" name="Google Shape;605;p93"/>
            <p:cNvSpPr/>
            <p:nvPr/>
          </p:nvSpPr>
          <p:spPr>
            <a:xfrm>
              <a:off x="4106" y="2779"/>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D23</a:t>
              </a:r>
              <a:endParaRPr sz="1200"/>
            </a:p>
          </p:txBody>
        </p:sp>
        <p:sp>
          <p:nvSpPr>
            <p:cNvPr descr="10%" id="606" name="Google Shape;606;p93"/>
            <p:cNvSpPr/>
            <p:nvPr/>
          </p:nvSpPr>
          <p:spPr>
            <a:xfrm>
              <a:off x="4642" y="2793"/>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P5</a:t>
              </a:r>
              <a:endParaRPr/>
            </a:p>
          </p:txBody>
        </p:sp>
        <p:sp>
          <p:nvSpPr>
            <p:cNvPr id="607" name="Google Shape;607;p93"/>
            <p:cNvSpPr txBox="1"/>
            <p:nvPr/>
          </p:nvSpPr>
          <p:spPr>
            <a:xfrm>
              <a:off x="2517"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1</a:t>
              </a:r>
              <a:endParaRPr/>
            </a:p>
          </p:txBody>
        </p:sp>
        <p:sp>
          <p:nvSpPr>
            <p:cNvPr id="608" name="Google Shape;608;p93"/>
            <p:cNvSpPr txBox="1"/>
            <p:nvPr/>
          </p:nvSpPr>
          <p:spPr>
            <a:xfrm>
              <a:off x="2997"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2</a:t>
              </a:r>
              <a:endParaRPr/>
            </a:p>
          </p:txBody>
        </p:sp>
        <p:sp>
          <p:nvSpPr>
            <p:cNvPr id="609" name="Google Shape;609;p93"/>
            <p:cNvSpPr txBox="1"/>
            <p:nvPr/>
          </p:nvSpPr>
          <p:spPr>
            <a:xfrm>
              <a:off x="3504"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3</a:t>
              </a:r>
              <a:endParaRPr/>
            </a:p>
          </p:txBody>
        </p:sp>
        <p:sp>
          <p:nvSpPr>
            <p:cNvPr id="610" name="Google Shape;610;p93"/>
            <p:cNvSpPr txBox="1"/>
            <p:nvPr/>
          </p:nvSpPr>
          <p:spPr>
            <a:xfrm>
              <a:off x="4005"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4</a:t>
              </a:r>
              <a:endParaRPr/>
            </a:p>
          </p:txBody>
        </p:sp>
        <p:sp>
          <p:nvSpPr>
            <p:cNvPr id="611" name="Google Shape;611;p93"/>
            <p:cNvSpPr txBox="1"/>
            <p:nvPr/>
          </p:nvSpPr>
          <p:spPr>
            <a:xfrm>
              <a:off x="4533"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5</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94"/>
          <p:cNvSpPr txBox="1"/>
          <p:nvPr>
            <p:ph idx="1" type="body"/>
          </p:nvPr>
        </p:nvSpPr>
        <p:spPr>
          <a:xfrm>
            <a:off x="0" y="476250"/>
            <a:ext cx="2997600" cy="4572000"/>
          </a:xfrm>
          <a:prstGeom prst="rect">
            <a:avLst/>
          </a:prstGeom>
          <a:noFill/>
          <a:ln>
            <a:noFill/>
          </a:ln>
        </p:spPr>
        <p:txBody>
          <a:bodyPr anchorCtr="0" anchor="t" bIns="44425" lIns="90475" spcFirstLastPara="1" rIns="90475" wrap="square" tIns="44425">
            <a:noAutofit/>
          </a:bodyPr>
          <a:lstStyle/>
          <a:p>
            <a:pPr indent="-234950" lvl="0" marL="285750" marR="0" rtl="0" algn="l">
              <a:lnSpc>
                <a:spcPct val="8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Data </a:t>
            </a:r>
            <a:r>
              <a:rPr lang="en" sz="1600">
                <a:latin typeface="Arial"/>
                <a:ea typeface="Arial"/>
                <a:cs typeface="Arial"/>
                <a:sym typeface="Arial"/>
              </a:rPr>
              <a:t>striped</a:t>
            </a:r>
            <a:r>
              <a:rPr b="0" i="0" lang="en" sz="1600" u="none" cap="none" strike="noStrike">
                <a:solidFill>
                  <a:schemeClr val="dk1"/>
                </a:solidFill>
                <a:latin typeface="Arial"/>
                <a:ea typeface="Arial"/>
                <a:cs typeface="Arial"/>
                <a:sym typeface="Arial"/>
              </a:rPr>
              <a:t> across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multiple disks </a:t>
            </a:r>
            <a:endParaRPr sz="1600">
              <a:latin typeface="Arial"/>
              <a:ea typeface="Arial"/>
              <a:cs typeface="Arial"/>
              <a:sym typeface="Arial"/>
            </a:endParaRPr>
          </a:p>
          <a:p>
            <a:pPr indent="-190500" lvl="1" marL="685800" marR="0" rtl="0" algn="l">
              <a:lnSpc>
                <a:spcPct val="80000"/>
              </a:lnSpc>
              <a:spcBef>
                <a:spcPts val="4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Successive blocks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stored on successive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(non-parity) disks</a:t>
            </a:r>
            <a:endParaRPr sz="1600">
              <a:latin typeface="Arial"/>
              <a:ea typeface="Arial"/>
              <a:cs typeface="Arial"/>
              <a:sym typeface="Arial"/>
            </a:endParaRPr>
          </a:p>
          <a:p>
            <a:pPr indent="-190500" lvl="1" marL="685800" marR="0" rtl="0" algn="l">
              <a:lnSpc>
                <a:spcPct val="80000"/>
              </a:lnSpc>
              <a:spcBef>
                <a:spcPts val="4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Increased bandwidth</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over single disk</a:t>
            </a:r>
            <a:endParaRPr sz="1600">
              <a:latin typeface="Arial"/>
              <a:ea typeface="Arial"/>
              <a:cs typeface="Arial"/>
              <a:sym typeface="Arial"/>
            </a:endParaRPr>
          </a:p>
          <a:p>
            <a:pPr indent="-234950" lvl="0" marL="285750" marR="0" rtl="0" algn="l">
              <a:lnSpc>
                <a:spcPct val="80000"/>
              </a:lnSpc>
              <a:spcBef>
                <a:spcPts val="48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Parity block (in green)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constructed by XORing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data </a:t>
            </a:r>
            <a:r>
              <a:rPr lang="en" sz="1600">
                <a:latin typeface="Arial"/>
                <a:ea typeface="Arial"/>
                <a:cs typeface="Arial"/>
                <a:sym typeface="Arial"/>
              </a:rPr>
              <a:t>blocks</a:t>
            </a:r>
            <a:r>
              <a:rPr b="0" i="0" lang="en" sz="1600" u="none" cap="none" strike="noStrike">
                <a:solidFill>
                  <a:schemeClr val="dk1"/>
                </a:solidFill>
                <a:latin typeface="Arial"/>
                <a:ea typeface="Arial"/>
                <a:cs typeface="Arial"/>
                <a:sym typeface="Arial"/>
              </a:rPr>
              <a:t> in stripe</a:t>
            </a:r>
            <a:endParaRPr sz="1600">
              <a:latin typeface="Arial"/>
              <a:ea typeface="Arial"/>
              <a:cs typeface="Arial"/>
              <a:sym typeface="Arial"/>
            </a:endParaRPr>
          </a:p>
          <a:p>
            <a:pPr indent="-190500" lvl="1" marL="685800" marR="0" rtl="0" algn="l">
              <a:lnSpc>
                <a:spcPct val="80000"/>
              </a:lnSpc>
              <a:spcBef>
                <a:spcPts val="4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P0=D0⊕D1⊕D2⊕D3</a:t>
            </a:r>
            <a:endParaRPr sz="1600">
              <a:latin typeface="Arial"/>
              <a:ea typeface="Arial"/>
              <a:cs typeface="Arial"/>
              <a:sym typeface="Arial"/>
            </a:endParaRPr>
          </a:p>
          <a:p>
            <a:pPr indent="-190500" lvl="1" marL="685800" marR="0" rtl="0" algn="l">
              <a:lnSpc>
                <a:spcPct val="80000"/>
              </a:lnSpc>
              <a:spcBef>
                <a:spcPts val="4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Can destroy any one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disk and still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reconstruct data</a:t>
            </a:r>
            <a:endParaRPr sz="1600">
              <a:latin typeface="Arial"/>
              <a:ea typeface="Arial"/>
              <a:cs typeface="Arial"/>
              <a:sym typeface="Arial"/>
            </a:endParaRPr>
          </a:p>
          <a:p>
            <a:pPr indent="-190500" lvl="1" marL="685800" marR="0" rtl="0" algn="l">
              <a:lnSpc>
                <a:spcPct val="80000"/>
              </a:lnSpc>
              <a:spcBef>
                <a:spcPts val="44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Suppose Disk 3 fails, </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then can reconstruct:</a:t>
            </a:r>
            <a:br>
              <a:rPr b="0" i="0" lang="en" sz="1600" u="none" cap="none" strike="noStrike">
                <a:solidFill>
                  <a:schemeClr val="dk1"/>
                </a:solidFill>
                <a:latin typeface="Arial"/>
                <a:ea typeface="Arial"/>
                <a:cs typeface="Arial"/>
                <a:sym typeface="Arial"/>
              </a:rPr>
            </a:br>
            <a:r>
              <a:rPr b="0" i="0" lang="en" sz="1600" u="none" cap="none" strike="noStrike">
                <a:solidFill>
                  <a:schemeClr val="dk1"/>
                </a:solidFill>
                <a:latin typeface="Arial"/>
                <a:ea typeface="Arial"/>
                <a:cs typeface="Arial"/>
                <a:sym typeface="Arial"/>
              </a:rPr>
              <a:t>D2=D0⊕D1⊕D3⊕P0</a:t>
            </a:r>
            <a:endParaRPr sz="1600">
              <a:latin typeface="Arial"/>
              <a:ea typeface="Arial"/>
              <a:cs typeface="Arial"/>
              <a:sym typeface="Arial"/>
            </a:endParaRPr>
          </a:p>
          <a:p>
            <a:pPr indent="-88900" lvl="1" marL="685800" marR="0" rtl="0" algn="l">
              <a:lnSpc>
                <a:spcPct val="80000"/>
              </a:lnSpc>
              <a:spcBef>
                <a:spcPts val="440"/>
              </a:spcBef>
              <a:spcAft>
                <a:spcPts val="0"/>
              </a:spcAft>
              <a:buClr>
                <a:schemeClr val="dk1"/>
              </a:buClr>
              <a:buSzPts val="2200"/>
              <a:buFont typeface="Gill Sans"/>
              <a:buNone/>
            </a:pPr>
            <a:r>
              <a:t/>
            </a:r>
            <a:endParaRPr b="0" i="0" sz="1600" u="none" cap="none" strike="noStrike">
              <a:solidFill>
                <a:schemeClr val="hlink"/>
              </a:solidFill>
              <a:latin typeface="Arial"/>
              <a:ea typeface="Arial"/>
              <a:cs typeface="Arial"/>
              <a:sym typeface="Arial"/>
            </a:endParaRPr>
          </a:p>
        </p:txBody>
      </p:sp>
      <p:sp>
        <p:nvSpPr>
          <p:cNvPr id="617" name="Google Shape;617;p94"/>
          <p:cNvSpPr txBox="1"/>
          <p:nvPr>
            <p:ph type="title"/>
          </p:nvPr>
        </p:nvSpPr>
        <p:spPr>
          <a:xfrm>
            <a:off x="990600" y="114300"/>
            <a:ext cx="7162800" cy="400200"/>
          </a:xfrm>
          <a:prstGeom prst="rect">
            <a:avLst/>
          </a:prstGeom>
          <a:noFill/>
          <a:ln>
            <a:noFill/>
          </a:ln>
        </p:spPr>
        <p:txBody>
          <a:bodyPr anchorCtr="0" anchor="ctr" bIns="44425" lIns="90475" spcFirstLastPara="1" rIns="90475" wrap="square" tIns="44425">
            <a:noAutofit/>
          </a:bodyPr>
          <a:lstStyle/>
          <a:p>
            <a:pPr indent="0" lvl="0" marL="0" marR="0" rtl="0" algn="ctr">
              <a:lnSpc>
                <a:spcPct val="90000"/>
              </a:lnSpc>
              <a:spcBef>
                <a:spcPts val="0"/>
              </a:spcBef>
              <a:spcAft>
                <a:spcPts val="0"/>
              </a:spcAft>
              <a:buNone/>
            </a:pPr>
            <a:r>
              <a:rPr b="0" i="0" lang="en" sz="3200" u="none" cap="none" strike="noStrike">
                <a:solidFill>
                  <a:srgbClr val="2A40E2"/>
                </a:solidFill>
                <a:latin typeface="Gill Sans"/>
                <a:ea typeface="Gill Sans"/>
                <a:cs typeface="Gill Sans"/>
                <a:sym typeface="Gill Sans"/>
              </a:rPr>
              <a:t>RAID 5+: High I/O Rate Parity</a:t>
            </a:r>
            <a:endParaRPr/>
          </a:p>
        </p:txBody>
      </p:sp>
      <p:grpSp>
        <p:nvGrpSpPr>
          <p:cNvPr id="618" name="Google Shape;618;p94"/>
          <p:cNvGrpSpPr/>
          <p:nvPr/>
        </p:nvGrpSpPr>
        <p:grpSpPr>
          <a:xfrm>
            <a:off x="7715253" y="1606424"/>
            <a:ext cx="1428751" cy="1963501"/>
            <a:chOff x="4901" y="863"/>
            <a:chExt cx="900" cy="1649"/>
          </a:xfrm>
        </p:grpSpPr>
        <p:sp>
          <p:nvSpPr>
            <p:cNvPr id="619" name="Google Shape;619;p94"/>
            <p:cNvSpPr/>
            <p:nvPr/>
          </p:nvSpPr>
          <p:spPr>
            <a:xfrm>
              <a:off x="4901" y="863"/>
              <a:ext cx="900" cy="600"/>
            </a:xfrm>
            <a:prstGeom prst="rect">
              <a:avLst/>
            </a:prstGeom>
            <a:noFill/>
            <a:ln>
              <a:noFill/>
            </a:ln>
          </p:spPr>
          <p:txBody>
            <a:bodyPr anchorCtr="0" anchor="t" bIns="44450" lIns="90475" spcFirstLastPara="1" rIns="90475" wrap="square" tIns="44450">
              <a:noAutofit/>
            </a:bodyPr>
            <a:lstStyle/>
            <a:p>
              <a:pPr indent="0" lvl="0" marL="0" marR="0" rtl="0" algn="l">
                <a:lnSpc>
                  <a:spcPct val="85000"/>
                </a:lnSpc>
                <a:spcBef>
                  <a:spcPts val="0"/>
                </a:spcBef>
                <a:spcAft>
                  <a:spcPts val="0"/>
                </a:spcAft>
                <a:buNone/>
              </a:pPr>
              <a:r>
                <a:rPr b="0" i="0" lang="en" sz="1800" u="none" cap="none" strike="noStrike">
                  <a:solidFill>
                    <a:schemeClr val="dk1"/>
                  </a:solidFill>
                  <a:latin typeface="Gill Sans"/>
                  <a:ea typeface="Gill Sans"/>
                  <a:cs typeface="Gill Sans"/>
                  <a:sym typeface="Gill Sans"/>
                </a:rPr>
                <a:t>Increasing</a:t>
              </a:r>
              <a:endParaRPr/>
            </a:p>
            <a:p>
              <a:pPr indent="0" lvl="0" marL="0" marR="0" rtl="0" algn="l">
                <a:lnSpc>
                  <a:spcPct val="85000"/>
                </a:lnSpc>
                <a:spcBef>
                  <a:spcPts val="0"/>
                </a:spcBef>
                <a:spcAft>
                  <a:spcPts val="0"/>
                </a:spcAft>
                <a:buNone/>
              </a:pPr>
              <a:r>
                <a:rPr b="0" i="0" lang="en" sz="1800" u="none" cap="none" strike="noStrike">
                  <a:solidFill>
                    <a:schemeClr val="dk1"/>
                  </a:solidFill>
                  <a:latin typeface="Gill Sans"/>
                  <a:ea typeface="Gill Sans"/>
                  <a:cs typeface="Gill Sans"/>
                  <a:sym typeface="Gill Sans"/>
                </a:rPr>
                <a:t>Logical</a:t>
              </a:r>
              <a:endParaRPr/>
            </a:p>
            <a:p>
              <a:pPr indent="0" lvl="0" marL="0" marR="0" rtl="0" algn="l">
                <a:lnSpc>
                  <a:spcPct val="85000"/>
                </a:lnSpc>
                <a:spcBef>
                  <a:spcPts val="0"/>
                </a:spcBef>
                <a:spcAft>
                  <a:spcPts val="0"/>
                </a:spcAft>
                <a:buNone/>
              </a:pPr>
              <a:r>
                <a:rPr b="0" i="0" lang="en" sz="1800" u="none" cap="none" strike="noStrike">
                  <a:solidFill>
                    <a:schemeClr val="dk1"/>
                  </a:solidFill>
                  <a:latin typeface="Gill Sans"/>
                  <a:ea typeface="Gill Sans"/>
                  <a:cs typeface="Gill Sans"/>
                  <a:sym typeface="Gill Sans"/>
                </a:rPr>
                <a:t>Disk </a:t>
              </a:r>
              <a:endParaRPr/>
            </a:p>
            <a:p>
              <a:pPr indent="0" lvl="0" marL="0" marR="0" rtl="0" algn="l">
                <a:lnSpc>
                  <a:spcPct val="85000"/>
                </a:lnSpc>
                <a:spcBef>
                  <a:spcPts val="0"/>
                </a:spcBef>
                <a:spcAft>
                  <a:spcPts val="0"/>
                </a:spcAft>
                <a:buNone/>
              </a:pPr>
              <a:r>
                <a:rPr b="0" i="0" lang="en" sz="1800" u="none" cap="none" strike="noStrike">
                  <a:solidFill>
                    <a:schemeClr val="dk1"/>
                  </a:solidFill>
                  <a:latin typeface="Gill Sans"/>
                  <a:ea typeface="Gill Sans"/>
                  <a:cs typeface="Gill Sans"/>
                  <a:sym typeface="Gill Sans"/>
                </a:rPr>
                <a:t>Addresses</a:t>
              </a:r>
              <a:endParaRPr/>
            </a:p>
          </p:txBody>
        </p:sp>
        <p:cxnSp>
          <p:nvCxnSpPr>
            <p:cNvPr id="620" name="Google Shape;620;p94"/>
            <p:cNvCxnSpPr/>
            <p:nvPr/>
          </p:nvCxnSpPr>
          <p:spPr>
            <a:xfrm>
              <a:off x="5300" y="1912"/>
              <a:ext cx="0" cy="600"/>
            </a:xfrm>
            <a:prstGeom prst="straightConnector1">
              <a:avLst/>
            </a:prstGeom>
            <a:noFill/>
            <a:ln cap="flat" cmpd="sng" w="25400">
              <a:solidFill>
                <a:schemeClr val="dk1"/>
              </a:solidFill>
              <a:prstDash val="solid"/>
              <a:round/>
              <a:headEnd len="sm" w="sm" type="none"/>
              <a:tailEnd len="med" w="med" type="triangle"/>
            </a:ln>
          </p:spPr>
        </p:cxnSp>
      </p:grpSp>
      <p:grpSp>
        <p:nvGrpSpPr>
          <p:cNvPr id="621" name="Google Shape;621;p94"/>
          <p:cNvGrpSpPr/>
          <p:nvPr/>
        </p:nvGrpSpPr>
        <p:grpSpPr>
          <a:xfrm>
            <a:off x="3488788" y="615499"/>
            <a:ext cx="5332413" cy="588089"/>
            <a:chOff x="2533" y="446"/>
            <a:chExt cx="3359" cy="494"/>
          </a:xfrm>
        </p:grpSpPr>
        <p:sp>
          <p:nvSpPr>
            <p:cNvPr id="622" name="Google Shape;622;p94"/>
            <p:cNvSpPr/>
            <p:nvPr/>
          </p:nvSpPr>
          <p:spPr>
            <a:xfrm>
              <a:off x="2533" y="640"/>
              <a:ext cx="2400" cy="300"/>
            </a:xfrm>
            <a:prstGeom prst="rect">
              <a:avLst/>
            </a:prstGeom>
            <a:noFill/>
            <a:ln cap="flat" cmpd="sng" w="25400">
              <a:solidFill>
                <a:srgbClr val="FC012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200" u="none" cap="none" strike="noStrike">
                <a:solidFill>
                  <a:schemeClr val="dk1"/>
                </a:solidFill>
                <a:latin typeface="Gill Sans"/>
                <a:ea typeface="Gill Sans"/>
                <a:cs typeface="Gill Sans"/>
                <a:sym typeface="Gill Sans"/>
              </a:endParaRPr>
            </a:p>
          </p:txBody>
        </p:sp>
        <p:cxnSp>
          <p:nvCxnSpPr>
            <p:cNvPr id="623" name="Google Shape;623;p94"/>
            <p:cNvCxnSpPr/>
            <p:nvPr/>
          </p:nvCxnSpPr>
          <p:spPr>
            <a:xfrm>
              <a:off x="4992" y="672"/>
              <a:ext cx="300" cy="0"/>
            </a:xfrm>
            <a:prstGeom prst="straightConnector1">
              <a:avLst/>
            </a:prstGeom>
            <a:noFill/>
            <a:ln cap="flat" cmpd="sng" w="25400">
              <a:solidFill>
                <a:schemeClr val="dk1"/>
              </a:solidFill>
              <a:prstDash val="solid"/>
              <a:round/>
              <a:headEnd len="sm" w="sm" type="none"/>
              <a:tailEnd len="sm" w="sm" type="none"/>
            </a:ln>
          </p:spPr>
        </p:cxnSp>
        <p:sp>
          <p:nvSpPr>
            <p:cNvPr id="624" name="Google Shape;624;p94"/>
            <p:cNvSpPr/>
            <p:nvPr/>
          </p:nvSpPr>
          <p:spPr>
            <a:xfrm>
              <a:off x="5292" y="446"/>
              <a:ext cx="600" cy="300"/>
            </a:xfrm>
            <a:prstGeom prst="rect">
              <a:avLst/>
            </a:prstGeom>
            <a:noFill/>
            <a:ln>
              <a:noFill/>
            </a:ln>
          </p:spPr>
          <p:txBody>
            <a:bodyPr anchorCtr="0" anchor="t" bIns="44450" lIns="90475" spcFirstLastPara="1" rIns="90475" wrap="square" tIns="44450">
              <a:noAutofit/>
            </a:bodyPr>
            <a:lstStyle/>
            <a:p>
              <a:pPr indent="0" lvl="0" marL="0" marR="0" rtl="0" algn="l">
                <a:lnSpc>
                  <a:spcPct val="85000"/>
                </a:lnSpc>
                <a:spcBef>
                  <a:spcPts val="0"/>
                </a:spcBef>
                <a:spcAft>
                  <a:spcPts val="0"/>
                </a:spcAft>
                <a:buNone/>
              </a:pPr>
              <a:r>
                <a:rPr b="0" i="0" lang="en" sz="2000" u="none" cap="none" strike="noStrike">
                  <a:solidFill>
                    <a:schemeClr val="dk1"/>
                  </a:solidFill>
                  <a:latin typeface="Gill Sans"/>
                  <a:ea typeface="Gill Sans"/>
                  <a:cs typeface="Gill Sans"/>
                  <a:sym typeface="Gill Sans"/>
                </a:rPr>
                <a:t>Stripe</a:t>
              </a:r>
              <a:endParaRPr/>
            </a:p>
            <a:p>
              <a:pPr indent="0" lvl="0" marL="0" marR="0" rtl="0" algn="l">
                <a:lnSpc>
                  <a:spcPct val="85000"/>
                </a:lnSpc>
                <a:spcBef>
                  <a:spcPts val="0"/>
                </a:spcBef>
                <a:spcAft>
                  <a:spcPts val="0"/>
                </a:spcAft>
                <a:buNone/>
              </a:pPr>
              <a:r>
                <a:rPr b="0" i="0" lang="en" sz="2000" u="none" cap="none" strike="noStrike">
                  <a:solidFill>
                    <a:schemeClr val="dk1"/>
                  </a:solidFill>
                  <a:latin typeface="Gill Sans"/>
                  <a:ea typeface="Gill Sans"/>
                  <a:cs typeface="Gill Sans"/>
                  <a:sym typeface="Gill Sans"/>
                </a:rPr>
                <a:t>Unit</a:t>
              </a:r>
              <a:endParaRPr/>
            </a:p>
          </p:txBody>
        </p:sp>
      </p:grpSp>
      <p:grpSp>
        <p:nvGrpSpPr>
          <p:cNvPr id="625" name="Google Shape;625;p94"/>
          <p:cNvGrpSpPr/>
          <p:nvPr/>
        </p:nvGrpSpPr>
        <p:grpSpPr>
          <a:xfrm>
            <a:off x="3346450" y="714375"/>
            <a:ext cx="4286250" cy="3571875"/>
            <a:chOff x="2492" y="600"/>
            <a:chExt cx="2700" cy="3000"/>
          </a:xfrm>
        </p:grpSpPr>
        <p:sp>
          <p:nvSpPr>
            <p:cNvPr id="626" name="Google Shape;626;p94"/>
            <p:cNvSpPr/>
            <p:nvPr/>
          </p:nvSpPr>
          <p:spPr>
            <a:xfrm>
              <a:off x="2492" y="600"/>
              <a:ext cx="2700" cy="3000"/>
            </a:xfrm>
            <a:prstGeom prst="rect">
              <a:avLst/>
            </a:prstGeom>
            <a:noFill/>
            <a:ln cap="flat" cmpd="sng" w="254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200" u="none" cap="none" strike="noStrike">
                <a:solidFill>
                  <a:schemeClr val="dk1"/>
                </a:solidFill>
                <a:latin typeface="Gill Sans"/>
                <a:ea typeface="Gill Sans"/>
                <a:cs typeface="Gill Sans"/>
                <a:sym typeface="Gill Sans"/>
              </a:endParaRPr>
            </a:p>
          </p:txBody>
        </p:sp>
        <p:sp>
          <p:nvSpPr>
            <p:cNvPr id="627" name="Google Shape;627;p94"/>
            <p:cNvSpPr/>
            <p:nvPr/>
          </p:nvSpPr>
          <p:spPr>
            <a:xfrm>
              <a:off x="2578" y="684"/>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D0</a:t>
              </a:r>
              <a:endParaRPr/>
            </a:p>
          </p:txBody>
        </p:sp>
        <p:sp>
          <p:nvSpPr>
            <p:cNvPr id="628" name="Google Shape;628;p94"/>
            <p:cNvSpPr/>
            <p:nvPr/>
          </p:nvSpPr>
          <p:spPr>
            <a:xfrm>
              <a:off x="3071" y="684"/>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D1</a:t>
              </a:r>
              <a:endParaRPr/>
            </a:p>
          </p:txBody>
        </p:sp>
        <p:sp>
          <p:nvSpPr>
            <p:cNvPr id="629" name="Google Shape;629;p94"/>
            <p:cNvSpPr/>
            <p:nvPr/>
          </p:nvSpPr>
          <p:spPr>
            <a:xfrm>
              <a:off x="3578" y="684"/>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D2</a:t>
              </a:r>
              <a:endParaRPr/>
            </a:p>
          </p:txBody>
        </p:sp>
        <p:sp>
          <p:nvSpPr>
            <p:cNvPr id="630" name="Google Shape;630;p94"/>
            <p:cNvSpPr/>
            <p:nvPr/>
          </p:nvSpPr>
          <p:spPr>
            <a:xfrm>
              <a:off x="4099" y="691"/>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D3</a:t>
              </a:r>
              <a:endParaRPr/>
            </a:p>
          </p:txBody>
        </p:sp>
        <p:sp>
          <p:nvSpPr>
            <p:cNvPr descr="10%" id="631" name="Google Shape;631;p94"/>
            <p:cNvSpPr/>
            <p:nvPr/>
          </p:nvSpPr>
          <p:spPr>
            <a:xfrm>
              <a:off x="4635" y="705"/>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P0</a:t>
              </a:r>
              <a:endParaRPr/>
            </a:p>
          </p:txBody>
        </p:sp>
        <p:sp>
          <p:nvSpPr>
            <p:cNvPr id="632" name="Google Shape;632;p94"/>
            <p:cNvSpPr/>
            <p:nvPr/>
          </p:nvSpPr>
          <p:spPr>
            <a:xfrm>
              <a:off x="2578" y="1096"/>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D4</a:t>
              </a:r>
              <a:endParaRPr/>
            </a:p>
          </p:txBody>
        </p:sp>
        <p:sp>
          <p:nvSpPr>
            <p:cNvPr id="633" name="Google Shape;633;p94"/>
            <p:cNvSpPr/>
            <p:nvPr/>
          </p:nvSpPr>
          <p:spPr>
            <a:xfrm>
              <a:off x="3071" y="1096"/>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D5</a:t>
              </a:r>
              <a:endParaRPr/>
            </a:p>
          </p:txBody>
        </p:sp>
        <p:sp>
          <p:nvSpPr>
            <p:cNvPr id="634" name="Google Shape;634;p94"/>
            <p:cNvSpPr/>
            <p:nvPr/>
          </p:nvSpPr>
          <p:spPr>
            <a:xfrm>
              <a:off x="3578" y="1096"/>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D6</a:t>
              </a:r>
              <a:endParaRPr/>
            </a:p>
          </p:txBody>
        </p:sp>
        <p:sp>
          <p:nvSpPr>
            <p:cNvPr descr="10%" id="635" name="Google Shape;635;p94"/>
            <p:cNvSpPr/>
            <p:nvPr/>
          </p:nvSpPr>
          <p:spPr>
            <a:xfrm>
              <a:off x="4099" y="1103"/>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P1</a:t>
              </a:r>
              <a:endParaRPr/>
            </a:p>
          </p:txBody>
        </p:sp>
        <p:sp>
          <p:nvSpPr>
            <p:cNvPr id="636" name="Google Shape;636;p94"/>
            <p:cNvSpPr/>
            <p:nvPr/>
          </p:nvSpPr>
          <p:spPr>
            <a:xfrm>
              <a:off x="4635" y="1117"/>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D7</a:t>
              </a:r>
              <a:endParaRPr/>
            </a:p>
          </p:txBody>
        </p:sp>
        <p:sp>
          <p:nvSpPr>
            <p:cNvPr id="637" name="Google Shape;637;p94"/>
            <p:cNvSpPr/>
            <p:nvPr/>
          </p:nvSpPr>
          <p:spPr>
            <a:xfrm>
              <a:off x="2578" y="1501"/>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D8</a:t>
              </a:r>
              <a:endParaRPr/>
            </a:p>
          </p:txBody>
        </p:sp>
        <p:sp>
          <p:nvSpPr>
            <p:cNvPr id="638" name="Google Shape;638;p94"/>
            <p:cNvSpPr/>
            <p:nvPr/>
          </p:nvSpPr>
          <p:spPr>
            <a:xfrm>
              <a:off x="3071" y="1501"/>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D9</a:t>
              </a:r>
              <a:endParaRPr/>
            </a:p>
          </p:txBody>
        </p:sp>
        <p:sp>
          <p:nvSpPr>
            <p:cNvPr descr="10%" id="639" name="Google Shape;639;p94"/>
            <p:cNvSpPr/>
            <p:nvPr/>
          </p:nvSpPr>
          <p:spPr>
            <a:xfrm>
              <a:off x="3578" y="1501"/>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P2</a:t>
              </a:r>
              <a:endParaRPr/>
            </a:p>
          </p:txBody>
        </p:sp>
        <p:sp>
          <p:nvSpPr>
            <p:cNvPr id="640" name="Google Shape;640;p94"/>
            <p:cNvSpPr/>
            <p:nvPr/>
          </p:nvSpPr>
          <p:spPr>
            <a:xfrm>
              <a:off x="4099" y="1508"/>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D10</a:t>
              </a:r>
              <a:endParaRPr sz="1200"/>
            </a:p>
          </p:txBody>
        </p:sp>
        <p:sp>
          <p:nvSpPr>
            <p:cNvPr id="641" name="Google Shape;641;p94"/>
            <p:cNvSpPr/>
            <p:nvPr/>
          </p:nvSpPr>
          <p:spPr>
            <a:xfrm>
              <a:off x="4635" y="1522"/>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D11</a:t>
              </a:r>
              <a:endParaRPr sz="1200"/>
            </a:p>
          </p:txBody>
        </p:sp>
        <p:sp>
          <p:nvSpPr>
            <p:cNvPr id="642" name="Google Shape;642;p94"/>
            <p:cNvSpPr/>
            <p:nvPr/>
          </p:nvSpPr>
          <p:spPr>
            <a:xfrm>
              <a:off x="2578" y="1913"/>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D12</a:t>
              </a:r>
              <a:endParaRPr sz="1200"/>
            </a:p>
          </p:txBody>
        </p:sp>
        <p:sp>
          <p:nvSpPr>
            <p:cNvPr descr="10%" id="643" name="Google Shape;643;p94"/>
            <p:cNvSpPr/>
            <p:nvPr/>
          </p:nvSpPr>
          <p:spPr>
            <a:xfrm>
              <a:off x="3071" y="1913"/>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P3</a:t>
              </a:r>
              <a:endParaRPr/>
            </a:p>
          </p:txBody>
        </p:sp>
        <p:sp>
          <p:nvSpPr>
            <p:cNvPr id="644" name="Google Shape;644;p94"/>
            <p:cNvSpPr/>
            <p:nvPr/>
          </p:nvSpPr>
          <p:spPr>
            <a:xfrm>
              <a:off x="3578" y="1913"/>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D13</a:t>
              </a:r>
              <a:endParaRPr sz="1200"/>
            </a:p>
          </p:txBody>
        </p:sp>
        <p:sp>
          <p:nvSpPr>
            <p:cNvPr id="645" name="Google Shape;645;p94"/>
            <p:cNvSpPr/>
            <p:nvPr/>
          </p:nvSpPr>
          <p:spPr>
            <a:xfrm>
              <a:off x="4099" y="1920"/>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D14</a:t>
              </a:r>
              <a:endParaRPr sz="1200"/>
            </a:p>
          </p:txBody>
        </p:sp>
        <p:sp>
          <p:nvSpPr>
            <p:cNvPr id="646" name="Google Shape;646;p94"/>
            <p:cNvSpPr/>
            <p:nvPr/>
          </p:nvSpPr>
          <p:spPr>
            <a:xfrm>
              <a:off x="4635" y="1934"/>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D15</a:t>
              </a:r>
              <a:endParaRPr sz="1200"/>
            </a:p>
          </p:txBody>
        </p:sp>
        <p:sp>
          <p:nvSpPr>
            <p:cNvPr descr="10%" id="647" name="Google Shape;647;p94"/>
            <p:cNvSpPr/>
            <p:nvPr/>
          </p:nvSpPr>
          <p:spPr>
            <a:xfrm>
              <a:off x="2578" y="2339"/>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P4</a:t>
              </a:r>
              <a:endParaRPr/>
            </a:p>
          </p:txBody>
        </p:sp>
        <p:sp>
          <p:nvSpPr>
            <p:cNvPr id="648" name="Google Shape;648;p94"/>
            <p:cNvSpPr/>
            <p:nvPr/>
          </p:nvSpPr>
          <p:spPr>
            <a:xfrm>
              <a:off x="3071" y="2339"/>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D16</a:t>
              </a:r>
              <a:endParaRPr sz="1200"/>
            </a:p>
          </p:txBody>
        </p:sp>
        <p:sp>
          <p:nvSpPr>
            <p:cNvPr id="649" name="Google Shape;649;p94"/>
            <p:cNvSpPr/>
            <p:nvPr/>
          </p:nvSpPr>
          <p:spPr>
            <a:xfrm>
              <a:off x="3578" y="2339"/>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D17</a:t>
              </a:r>
              <a:endParaRPr sz="1200"/>
            </a:p>
          </p:txBody>
        </p:sp>
        <p:sp>
          <p:nvSpPr>
            <p:cNvPr id="650" name="Google Shape;650;p94"/>
            <p:cNvSpPr/>
            <p:nvPr/>
          </p:nvSpPr>
          <p:spPr>
            <a:xfrm>
              <a:off x="4099" y="2346"/>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D18</a:t>
              </a:r>
              <a:endParaRPr sz="1200"/>
            </a:p>
          </p:txBody>
        </p:sp>
        <p:sp>
          <p:nvSpPr>
            <p:cNvPr id="651" name="Google Shape;651;p94"/>
            <p:cNvSpPr/>
            <p:nvPr/>
          </p:nvSpPr>
          <p:spPr>
            <a:xfrm>
              <a:off x="4635" y="2360"/>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D19</a:t>
              </a:r>
              <a:endParaRPr sz="1200"/>
            </a:p>
          </p:txBody>
        </p:sp>
        <p:sp>
          <p:nvSpPr>
            <p:cNvPr id="652" name="Google Shape;652;p94"/>
            <p:cNvSpPr/>
            <p:nvPr/>
          </p:nvSpPr>
          <p:spPr>
            <a:xfrm>
              <a:off x="2585" y="2772"/>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D20</a:t>
              </a:r>
              <a:endParaRPr sz="1200"/>
            </a:p>
          </p:txBody>
        </p:sp>
        <p:sp>
          <p:nvSpPr>
            <p:cNvPr id="653" name="Google Shape;653;p94"/>
            <p:cNvSpPr/>
            <p:nvPr/>
          </p:nvSpPr>
          <p:spPr>
            <a:xfrm>
              <a:off x="3078" y="2772"/>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D21</a:t>
              </a:r>
              <a:endParaRPr sz="1200"/>
            </a:p>
          </p:txBody>
        </p:sp>
        <p:sp>
          <p:nvSpPr>
            <p:cNvPr id="654" name="Google Shape;654;p94"/>
            <p:cNvSpPr/>
            <p:nvPr/>
          </p:nvSpPr>
          <p:spPr>
            <a:xfrm>
              <a:off x="3585" y="2772"/>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D22</a:t>
              </a:r>
              <a:endParaRPr sz="1200"/>
            </a:p>
          </p:txBody>
        </p:sp>
        <p:sp>
          <p:nvSpPr>
            <p:cNvPr id="655" name="Google Shape;655;p94"/>
            <p:cNvSpPr/>
            <p:nvPr/>
          </p:nvSpPr>
          <p:spPr>
            <a:xfrm>
              <a:off x="4106" y="2779"/>
              <a:ext cx="300" cy="300"/>
            </a:xfrm>
            <a:prstGeom prst="rect">
              <a:avLst/>
            </a:prstGeom>
            <a:noFill/>
            <a:ln cap="flat" cmpd="sng" w="254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Gill Sans"/>
                  <a:ea typeface="Gill Sans"/>
                  <a:cs typeface="Gill Sans"/>
                  <a:sym typeface="Gill Sans"/>
                </a:rPr>
                <a:t>D23</a:t>
              </a:r>
              <a:endParaRPr sz="1200"/>
            </a:p>
          </p:txBody>
        </p:sp>
        <p:sp>
          <p:nvSpPr>
            <p:cNvPr descr="10%" id="656" name="Google Shape;656;p94"/>
            <p:cNvSpPr/>
            <p:nvPr/>
          </p:nvSpPr>
          <p:spPr>
            <a:xfrm>
              <a:off x="4642" y="2793"/>
              <a:ext cx="300" cy="300"/>
            </a:xfrm>
            <a:prstGeom prst="rect">
              <a:avLst/>
            </a:prstGeom>
            <a:solidFill>
              <a:schemeClr val="lt1"/>
            </a:solidFill>
            <a:ln cap="flat" cmpd="sng" w="25400">
              <a:solidFill>
                <a:srgbClr val="00FF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None/>
              </a:pPr>
              <a:r>
                <a:rPr b="0" i="0" lang="en" sz="1800" u="none" cap="none" strike="noStrike">
                  <a:solidFill>
                    <a:schemeClr val="dk1"/>
                  </a:solidFill>
                  <a:latin typeface="Gill Sans"/>
                  <a:ea typeface="Gill Sans"/>
                  <a:cs typeface="Gill Sans"/>
                  <a:sym typeface="Gill Sans"/>
                </a:rPr>
                <a:t>P5</a:t>
              </a:r>
              <a:endParaRPr/>
            </a:p>
          </p:txBody>
        </p:sp>
        <p:sp>
          <p:nvSpPr>
            <p:cNvPr id="657" name="Google Shape;657;p94"/>
            <p:cNvSpPr txBox="1"/>
            <p:nvPr/>
          </p:nvSpPr>
          <p:spPr>
            <a:xfrm>
              <a:off x="2517"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1</a:t>
              </a:r>
              <a:endParaRPr/>
            </a:p>
          </p:txBody>
        </p:sp>
        <p:sp>
          <p:nvSpPr>
            <p:cNvPr id="658" name="Google Shape;658;p94"/>
            <p:cNvSpPr txBox="1"/>
            <p:nvPr/>
          </p:nvSpPr>
          <p:spPr>
            <a:xfrm>
              <a:off x="2997"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2</a:t>
              </a:r>
              <a:endParaRPr/>
            </a:p>
          </p:txBody>
        </p:sp>
        <p:sp>
          <p:nvSpPr>
            <p:cNvPr id="659" name="Google Shape;659;p94"/>
            <p:cNvSpPr txBox="1"/>
            <p:nvPr/>
          </p:nvSpPr>
          <p:spPr>
            <a:xfrm>
              <a:off x="3504"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3</a:t>
              </a:r>
              <a:endParaRPr/>
            </a:p>
          </p:txBody>
        </p:sp>
        <p:sp>
          <p:nvSpPr>
            <p:cNvPr id="660" name="Google Shape;660;p94"/>
            <p:cNvSpPr txBox="1"/>
            <p:nvPr/>
          </p:nvSpPr>
          <p:spPr>
            <a:xfrm>
              <a:off x="4005"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4</a:t>
              </a:r>
              <a:endParaRPr/>
            </a:p>
          </p:txBody>
        </p:sp>
        <p:sp>
          <p:nvSpPr>
            <p:cNvPr id="661" name="Google Shape;661;p94"/>
            <p:cNvSpPr txBox="1"/>
            <p:nvPr/>
          </p:nvSpPr>
          <p:spPr>
            <a:xfrm>
              <a:off x="4533" y="3216"/>
              <a:ext cx="600" cy="300"/>
            </a:xfrm>
            <a:prstGeom prst="rect">
              <a:avLst/>
            </a:prstGeom>
            <a:noFill/>
            <a:ln>
              <a:noFill/>
            </a:ln>
          </p:spPr>
          <p:txBody>
            <a:bodyPr anchorCtr="0" anchor="t" bIns="44425" lIns="90475" spcFirstLastPara="1" rIns="90475" wrap="square" tIns="44425">
              <a:noAutofit/>
            </a:bodyPr>
            <a:lstStyle/>
            <a:p>
              <a:pPr indent="-228600" lvl="0" marL="228600" marR="0" rtl="0" algn="l">
                <a:spcBef>
                  <a:spcPts val="0"/>
                </a:spcBef>
                <a:spcAft>
                  <a:spcPts val="0"/>
                </a:spcAft>
                <a:buNone/>
              </a:pPr>
              <a:r>
                <a:rPr b="0" i="0" lang="en" sz="1600" u="none" cap="none" strike="noStrike">
                  <a:solidFill>
                    <a:schemeClr val="dk1"/>
                  </a:solidFill>
                  <a:latin typeface="Gill Sans"/>
                  <a:ea typeface="Gill Sans"/>
                  <a:cs typeface="Gill Sans"/>
                  <a:sym typeface="Gill Sans"/>
                </a:rPr>
                <a:t>Disk 5</a:t>
              </a:r>
              <a:endParaRPr/>
            </a:p>
          </p:txBody>
        </p:sp>
      </p:grpSp>
      <p:grpSp>
        <p:nvGrpSpPr>
          <p:cNvPr id="662" name="Google Shape;662;p94"/>
          <p:cNvGrpSpPr/>
          <p:nvPr/>
        </p:nvGrpSpPr>
        <p:grpSpPr>
          <a:xfrm>
            <a:off x="5004149" y="714375"/>
            <a:ext cx="646037" cy="3202686"/>
            <a:chOff x="5610224" y="914400"/>
            <a:chExt cx="646037" cy="4270248"/>
          </a:xfrm>
        </p:grpSpPr>
        <p:cxnSp>
          <p:nvCxnSpPr>
            <p:cNvPr id="663" name="Google Shape;663;p94"/>
            <p:cNvCxnSpPr/>
            <p:nvPr/>
          </p:nvCxnSpPr>
          <p:spPr>
            <a:xfrm>
              <a:off x="5610224" y="914400"/>
              <a:ext cx="638100" cy="4267200"/>
            </a:xfrm>
            <a:prstGeom prst="straightConnector1">
              <a:avLst/>
            </a:prstGeom>
            <a:solidFill>
              <a:schemeClr val="lt1"/>
            </a:solidFill>
            <a:ln cap="flat" cmpd="sng" w="57150">
              <a:solidFill>
                <a:srgbClr val="FF0000"/>
              </a:solidFill>
              <a:prstDash val="solid"/>
              <a:round/>
              <a:headEnd len="sm" w="sm" type="none"/>
              <a:tailEnd len="sm" w="sm" type="none"/>
            </a:ln>
          </p:spPr>
        </p:cxnSp>
        <p:cxnSp>
          <p:nvCxnSpPr>
            <p:cNvPr id="664" name="Google Shape;664;p94"/>
            <p:cNvCxnSpPr/>
            <p:nvPr/>
          </p:nvCxnSpPr>
          <p:spPr>
            <a:xfrm flipH="1" rot="10800000">
              <a:off x="5618161" y="914448"/>
              <a:ext cx="638100" cy="4270200"/>
            </a:xfrm>
            <a:prstGeom prst="straightConnector1">
              <a:avLst/>
            </a:prstGeom>
            <a:solidFill>
              <a:schemeClr val="lt1"/>
            </a:solidFill>
            <a:ln cap="flat" cmpd="sng" w="57150">
              <a:solidFill>
                <a:srgbClr val="FF0000"/>
              </a:solidFill>
              <a:prstDash val="solid"/>
              <a:round/>
              <a:headEnd len="sm" w="sm" type="none"/>
              <a:tailEnd len="sm" w="sm" type="none"/>
            </a:ln>
          </p:spPr>
        </p:cxn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8" name="Shape 668"/>
        <p:cNvGrpSpPr/>
        <p:nvPr/>
      </p:nvGrpSpPr>
      <p:grpSpPr>
        <a:xfrm>
          <a:off x="0" y="0"/>
          <a:ext cx="0" cy="0"/>
          <a:chOff x="0" y="0"/>
          <a:chExt cx="0" cy="0"/>
        </a:xfrm>
      </p:grpSpPr>
      <p:sp>
        <p:nvSpPr>
          <p:cNvPr id="669" name="Google Shape;669;p9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General Erasure Codes</a:t>
            </a:r>
            <a:endParaRPr>
              <a:latin typeface="Arial"/>
              <a:ea typeface="Arial"/>
              <a:cs typeface="Arial"/>
              <a:sym typeface="Arial"/>
            </a:endParaRPr>
          </a:p>
        </p:txBody>
      </p:sp>
      <p:sp>
        <p:nvSpPr>
          <p:cNvPr id="670" name="Google Shape;670;p95"/>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Reed-Solomon Error Correcting Codes</a:t>
            </a:r>
            <a:endParaRPr sz="1800"/>
          </a:p>
          <a:p>
            <a:pPr indent="-342900" lvl="1" marL="914400" marR="0" rtl="0" algn="l">
              <a:lnSpc>
                <a:spcPct val="100000"/>
              </a:lnSpc>
              <a:spcBef>
                <a:spcPts val="0"/>
              </a:spcBef>
              <a:spcAft>
                <a:spcPts val="0"/>
              </a:spcAft>
              <a:buSzPts val="1800"/>
              <a:buChar char="○"/>
            </a:pPr>
            <a:r>
              <a:rPr lang="en" sz="1800"/>
              <a:t>A bit mathy: has to do with polynomials of degree </a:t>
            </a:r>
            <a:r>
              <a:rPr b="1" lang="en" sz="1800"/>
              <a:t>m</a:t>
            </a:r>
            <a:r>
              <a:rPr lang="en" sz="1800"/>
              <a:t> over finite fields</a:t>
            </a:r>
            <a:endParaRPr sz="1800"/>
          </a:p>
          <a:p>
            <a:pPr indent="-342900" lvl="1" marL="914400" marR="0" rtl="0" algn="l">
              <a:lnSpc>
                <a:spcPct val="100000"/>
              </a:lnSpc>
              <a:spcBef>
                <a:spcPts val="0"/>
              </a:spcBef>
              <a:spcAft>
                <a:spcPts val="0"/>
              </a:spcAft>
              <a:buSzPts val="1800"/>
              <a:buChar char="○"/>
            </a:pPr>
            <a:r>
              <a:rPr lang="en" sz="1800"/>
              <a:t>The result: in </a:t>
            </a:r>
            <a:r>
              <a:rPr b="1" lang="en" sz="1800"/>
              <a:t>n</a:t>
            </a:r>
            <a:r>
              <a:rPr lang="en" sz="1800"/>
              <a:t> disks, can tolerate </a:t>
            </a:r>
            <a:r>
              <a:rPr b="1" lang="en" sz="1800"/>
              <a:t>n-m</a:t>
            </a:r>
            <a:r>
              <a:rPr lang="en" sz="1800"/>
              <a:t> failures</a:t>
            </a:r>
            <a:endParaRPr sz="1800"/>
          </a:p>
          <a:p>
            <a:pPr indent="-342900" lvl="1" marL="914400" marR="0" rtl="0" algn="l">
              <a:lnSpc>
                <a:spcPct val="100000"/>
              </a:lnSpc>
              <a:spcBef>
                <a:spcPts val="0"/>
              </a:spcBef>
              <a:spcAft>
                <a:spcPts val="0"/>
              </a:spcAft>
              <a:buSzPts val="1800"/>
              <a:buChar char="○"/>
            </a:pPr>
            <a:r>
              <a:rPr lang="en" sz="1800"/>
              <a:t>Incredibly durable!</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6"/>
          <p:cNvSpPr txBox="1"/>
          <p:nvPr>
            <p:ph type="ctrTitle"/>
          </p:nvPr>
        </p:nvSpPr>
        <p:spPr>
          <a:xfrm>
            <a:off x="311700" y="174900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Reliability</a:t>
            </a:r>
            <a:endParaRPr/>
          </a:p>
        </p:txBody>
      </p:sp>
      <p:sp>
        <p:nvSpPr>
          <p:cNvPr id="676" name="Google Shape;676;p96"/>
          <p:cNvSpPr txBox="1"/>
          <p:nvPr/>
        </p:nvSpPr>
        <p:spPr>
          <a:xfrm>
            <a:off x="685800" y="2609704"/>
            <a:ext cx="7772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66666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Reliability vs Durability</a:t>
            </a:r>
            <a:endParaRPr>
              <a:latin typeface="Arial"/>
              <a:ea typeface="Arial"/>
              <a:cs typeface="Arial"/>
              <a:sym typeface="Arial"/>
            </a:endParaRPr>
          </a:p>
        </p:txBody>
      </p:sp>
      <p:sp>
        <p:nvSpPr>
          <p:cNvPr id="682" name="Google Shape;682;p97"/>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Durability: being able to recover from a disk failure</a:t>
            </a:r>
            <a:endParaRPr sz="1800"/>
          </a:p>
          <a:p>
            <a:pPr indent="-342900" lvl="0" marL="457200" marR="0" rtl="0" algn="l">
              <a:lnSpc>
                <a:spcPct val="100000"/>
              </a:lnSpc>
              <a:spcBef>
                <a:spcPts val="0"/>
              </a:spcBef>
              <a:spcAft>
                <a:spcPts val="0"/>
              </a:spcAft>
              <a:buSzPts val="1800"/>
              <a:buChar char="●"/>
            </a:pPr>
            <a:r>
              <a:rPr lang="en" sz="1800"/>
              <a:t>Reliability: after recovering from a disk failure, want data in a consistent state</a:t>
            </a:r>
            <a:endParaRPr sz="1800"/>
          </a:p>
          <a:p>
            <a:pPr indent="-342900" lvl="1" marL="914400" marR="0" rtl="0" algn="l">
              <a:lnSpc>
                <a:spcPct val="100000"/>
              </a:lnSpc>
              <a:spcBef>
                <a:spcPts val="0"/>
              </a:spcBef>
              <a:spcAft>
                <a:spcPts val="0"/>
              </a:spcAft>
              <a:buSzPts val="1800"/>
              <a:buChar char="○"/>
            </a:pPr>
            <a:r>
              <a:rPr lang="en" sz="1800"/>
              <a:t>For example: suppose a computer is transfering funds from one bank account to another</a:t>
            </a:r>
            <a:endParaRPr sz="1800"/>
          </a:p>
          <a:p>
            <a:pPr indent="-342900" lvl="1" marL="914400" marR="0" rtl="0" algn="l">
              <a:lnSpc>
                <a:spcPct val="100000"/>
              </a:lnSpc>
              <a:spcBef>
                <a:spcPts val="0"/>
              </a:spcBef>
              <a:spcAft>
                <a:spcPts val="0"/>
              </a:spcAft>
              <a:buSzPts val="1800"/>
              <a:buChar char="○"/>
            </a:pPr>
            <a:r>
              <a:rPr lang="en" sz="1800"/>
              <a:t>If the computer crashes after the withdrawal but before the deposit, we may be able to recover the data, but the data might be wrong</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Reliability vs Durability</a:t>
            </a:r>
            <a:endParaRPr>
              <a:latin typeface="Arial"/>
              <a:ea typeface="Arial"/>
              <a:cs typeface="Arial"/>
              <a:sym typeface="Arial"/>
            </a:endParaRPr>
          </a:p>
        </p:txBody>
      </p:sp>
      <p:sp>
        <p:nvSpPr>
          <p:cNvPr id="688" name="Google Shape;688;p98"/>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Durability: being able to recover from a disk failure</a:t>
            </a:r>
            <a:endParaRPr sz="1800"/>
          </a:p>
          <a:p>
            <a:pPr indent="-342900" lvl="0" marL="457200" marR="0" rtl="0" algn="l">
              <a:lnSpc>
                <a:spcPct val="100000"/>
              </a:lnSpc>
              <a:spcBef>
                <a:spcPts val="0"/>
              </a:spcBef>
              <a:spcAft>
                <a:spcPts val="0"/>
              </a:spcAft>
              <a:buSzPts val="1800"/>
              <a:buChar char="●"/>
            </a:pPr>
            <a:r>
              <a:rPr lang="en" sz="1800"/>
              <a:t>Reliability: after recovering from a disk failure, want data in a consistent state</a:t>
            </a:r>
            <a:endParaRPr sz="1800"/>
          </a:p>
          <a:p>
            <a:pPr indent="-342900" lvl="1" marL="914400" marR="0" rtl="0" algn="l">
              <a:lnSpc>
                <a:spcPct val="100000"/>
              </a:lnSpc>
              <a:spcBef>
                <a:spcPts val="0"/>
              </a:spcBef>
              <a:spcAft>
                <a:spcPts val="0"/>
              </a:spcAft>
              <a:buSzPts val="1800"/>
              <a:buChar char="○"/>
            </a:pPr>
            <a:r>
              <a:rPr lang="en" sz="1800"/>
              <a:t>For example: suppose a computer is transfering funds from one bank account to another</a:t>
            </a:r>
            <a:endParaRPr sz="1800"/>
          </a:p>
          <a:p>
            <a:pPr indent="-342900" lvl="1" marL="914400" marR="0" rtl="0" algn="l">
              <a:lnSpc>
                <a:spcPct val="100000"/>
              </a:lnSpc>
              <a:spcBef>
                <a:spcPts val="0"/>
              </a:spcBef>
              <a:spcAft>
                <a:spcPts val="0"/>
              </a:spcAft>
              <a:buSzPts val="1800"/>
              <a:buChar char="○"/>
            </a:pPr>
            <a:r>
              <a:rPr lang="en" sz="1800"/>
              <a:t>If computer crashes after the withdrawal but before the deposit, we may be able to recover the data, but the data might be wrong</a:t>
            </a:r>
            <a:endParaRPr sz="1800"/>
          </a:p>
          <a:p>
            <a:pPr indent="-342900" lvl="0" marL="457200" marR="0" rtl="0" algn="l">
              <a:lnSpc>
                <a:spcPct val="100000"/>
              </a:lnSpc>
              <a:spcBef>
                <a:spcPts val="0"/>
              </a:spcBef>
              <a:spcAft>
                <a:spcPts val="0"/>
              </a:spcAft>
              <a:buClr>
                <a:srgbClr val="FF0000"/>
              </a:buClr>
              <a:buSzPts val="1800"/>
              <a:buChar char="●"/>
            </a:pPr>
            <a:r>
              <a:rPr lang="en" sz="1800">
                <a:solidFill>
                  <a:srgbClr val="FF0000"/>
                </a:solidFill>
              </a:rPr>
              <a:t>Basic idea of solution: want some operations (like withdrawal and deposit) to be atomic</a:t>
            </a:r>
            <a:endParaRPr sz="1800">
              <a:solidFill>
                <a:srgbClr val="FF0000"/>
              </a:solidFill>
            </a:endParaRPr>
          </a:p>
          <a:p>
            <a:pPr indent="-342900" lvl="1" marL="914400" marR="0" rtl="0" algn="l">
              <a:lnSpc>
                <a:spcPct val="100000"/>
              </a:lnSpc>
              <a:spcBef>
                <a:spcPts val="0"/>
              </a:spcBef>
              <a:spcAft>
                <a:spcPts val="0"/>
              </a:spcAft>
              <a:buClr>
                <a:srgbClr val="FF0000"/>
              </a:buClr>
              <a:buSzPts val="1800"/>
              <a:buChar char="○"/>
            </a:pPr>
            <a:r>
              <a:rPr lang="en" sz="1800">
                <a:solidFill>
                  <a:srgbClr val="FF0000"/>
                </a:solidFill>
              </a:rPr>
              <a:t>Either both happen, or neither happen</a:t>
            </a:r>
            <a:endParaRPr sz="180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Transactions</a:t>
            </a:r>
            <a:endParaRPr>
              <a:latin typeface="Arial"/>
              <a:ea typeface="Arial"/>
              <a:cs typeface="Arial"/>
              <a:sym typeface="Arial"/>
            </a:endParaRPr>
          </a:p>
        </p:txBody>
      </p:sp>
      <p:sp>
        <p:nvSpPr>
          <p:cNvPr id="694" name="Google Shape;694;p99"/>
          <p:cNvSpPr txBox="1"/>
          <p:nvPr/>
        </p:nvSpPr>
        <p:spPr>
          <a:xfrm>
            <a:off x="457213" y="1147925"/>
            <a:ext cx="8229600" cy="362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A transaction is an atomic sequence of reads and writes that takes the system from one consistent state to another</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t/>
            </a:r>
            <a:endParaRPr sz="1800"/>
          </a:p>
          <a:p>
            <a:pPr indent="-342900" lvl="0" marL="457200" marR="0" rtl="0" algn="l">
              <a:lnSpc>
                <a:spcPct val="100000"/>
              </a:lnSpc>
              <a:spcBef>
                <a:spcPts val="600"/>
              </a:spcBef>
              <a:spcAft>
                <a:spcPts val="0"/>
              </a:spcAft>
              <a:buSzPts val="1800"/>
              <a:buChar char="●"/>
            </a:pPr>
            <a:r>
              <a:rPr lang="en" sz="1800"/>
              <a:t>Transactions have four properties:</a:t>
            </a:r>
            <a:endParaRPr sz="1800"/>
          </a:p>
          <a:p>
            <a:pPr indent="-342900" lvl="1" marL="914400" marR="0" rtl="0" algn="l">
              <a:lnSpc>
                <a:spcPct val="100000"/>
              </a:lnSpc>
              <a:spcBef>
                <a:spcPts val="0"/>
              </a:spcBef>
              <a:spcAft>
                <a:spcPts val="0"/>
              </a:spcAft>
              <a:buSzPts val="1800"/>
              <a:buChar char="○"/>
            </a:pPr>
            <a:r>
              <a:rPr b="1" lang="en" sz="1800"/>
              <a:t>A</a:t>
            </a:r>
            <a:r>
              <a:rPr lang="en" sz="1800"/>
              <a:t>tomicity (see above)</a:t>
            </a:r>
            <a:endParaRPr sz="1800"/>
          </a:p>
          <a:p>
            <a:pPr indent="-342900" lvl="1" marL="914400" marR="0" rtl="0" algn="l">
              <a:lnSpc>
                <a:spcPct val="100000"/>
              </a:lnSpc>
              <a:spcBef>
                <a:spcPts val="0"/>
              </a:spcBef>
              <a:spcAft>
                <a:spcPts val="0"/>
              </a:spcAft>
              <a:buSzPts val="1800"/>
              <a:buChar char="○"/>
            </a:pPr>
            <a:r>
              <a:rPr b="1" lang="en" sz="1800"/>
              <a:t>C</a:t>
            </a:r>
            <a:r>
              <a:rPr lang="en" sz="1800"/>
              <a:t>onsistency (Consistency ensures that a transaction can only bring the database from one valid state to another)</a:t>
            </a:r>
            <a:endParaRPr sz="1800"/>
          </a:p>
          <a:p>
            <a:pPr indent="-342900" lvl="1" marL="914400" marR="0" rtl="0" algn="l">
              <a:lnSpc>
                <a:spcPct val="100000"/>
              </a:lnSpc>
              <a:spcBef>
                <a:spcPts val="0"/>
              </a:spcBef>
              <a:spcAft>
                <a:spcPts val="0"/>
              </a:spcAft>
              <a:buSzPts val="1800"/>
              <a:buChar char="○"/>
            </a:pPr>
            <a:r>
              <a:rPr b="1" lang="en" sz="1800"/>
              <a:t>I</a:t>
            </a:r>
            <a:r>
              <a:rPr lang="en" sz="1800"/>
              <a:t>solation (concurrent execution of transactions is okay)</a:t>
            </a:r>
            <a:endParaRPr sz="1800"/>
          </a:p>
          <a:p>
            <a:pPr indent="-342900" lvl="1" marL="914400" marR="0" rtl="0" algn="l">
              <a:lnSpc>
                <a:spcPct val="100000"/>
              </a:lnSpc>
              <a:spcBef>
                <a:spcPts val="0"/>
              </a:spcBef>
              <a:spcAft>
                <a:spcPts val="0"/>
              </a:spcAft>
              <a:buSzPts val="1800"/>
              <a:buChar char="○"/>
            </a:pPr>
            <a:r>
              <a:rPr b="1" lang="en" sz="1800"/>
              <a:t>D</a:t>
            </a:r>
            <a:r>
              <a:rPr lang="en" sz="1800"/>
              <a:t>urability (once a transaction is </a:t>
            </a:r>
            <a:r>
              <a:rPr lang="en" sz="1800"/>
              <a:t>committed</a:t>
            </a:r>
            <a:r>
              <a:rPr lang="en" sz="1800"/>
              <a:t>, it will not be erased in case of disk failure)</a:t>
            </a:r>
            <a:endParaRPr sz="1800"/>
          </a:p>
          <a:p>
            <a:pPr indent="0" lvl="0" marL="0" marR="0" rtl="0" algn="l">
              <a:lnSpc>
                <a:spcPct val="100000"/>
              </a:lnSpc>
              <a:spcBef>
                <a:spcPts val="600"/>
              </a:spcBef>
              <a:spcAft>
                <a:spcPts val="0"/>
              </a:spcAft>
              <a:buNone/>
            </a:pPr>
            <a:r>
              <a:t/>
            </a:r>
            <a:endParaRPr sz="1800"/>
          </a:p>
        </p:txBody>
      </p:sp>
      <p:pic>
        <p:nvPicPr>
          <p:cNvPr id="695" name="Google Shape;695;p99"/>
          <p:cNvPicPr preferRelativeResize="0"/>
          <p:nvPr/>
        </p:nvPicPr>
        <p:blipFill>
          <a:blip r:embed="rId3">
            <a:alphaModFix/>
          </a:blip>
          <a:stretch>
            <a:fillRect/>
          </a:stretch>
        </p:blipFill>
        <p:spPr>
          <a:xfrm>
            <a:off x="2176463" y="2114550"/>
            <a:ext cx="4791075"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I/O</a:t>
            </a:r>
            <a:endParaRPr>
              <a:latin typeface="Arial"/>
              <a:ea typeface="Arial"/>
              <a:cs typeface="Arial"/>
              <a:sym typeface="Arial"/>
            </a:endParaRPr>
          </a:p>
        </p:txBody>
      </p:sp>
      <p:sp>
        <p:nvSpPr>
          <p:cNvPr id="247" name="Google Shape;247;p46"/>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Kernel: translate these high-level syscalls into device instructions. Depending on the device, it will do so differently.</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pic>
        <p:nvPicPr>
          <p:cNvPr id="248" name="Google Shape;248;p46"/>
          <p:cNvPicPr preferRelativeResize="0"/>
          <p:nvPr/>
        </p:nvPicPr>
        <p:blipFill>
          <a:blip r:embed="rId3">
            <a:alphaModFix/>
          </a:blip>
          <a:stretch>
            <a:fillRect/>
          </a:stretch>
        </p:blipFill>
        <p:spPr>
          <a:xfrm>
            <a:off x="2645455" y="2117375"/>
            <a:ext cx="3853100" cy="27650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0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Transactions</a:t>
            </a:r>
            <a:endParaRPr>
              <a:latin typeface="Arial"/>
              <a:ea typeface="Arial"/>
              <a:cs typeface="Arial"/>
              <a:sym typeface="Arial"/>
            </a:endParaRPr>
          </a:p>
        </p:txBody>
      </p:sp>
      <p:sp>
        <p:nvSpPr>
          <p:cNvPr id="701" name="Google Shape;701;p100"/>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A transaction is an atomic sequence of reads and writes that takes the system from one consistent state to another</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t/>
            </a:r>
            <a:endParaRPr sz="1800"/>
          </a:p>
          <a:p>
            <a:pPr indent="-342900" lvl="0" marL="457200" marR="0" rtl="0" algn="l">
              <a:lnSpc>
                <a:spcPct val="100000"/>
              </a:lnSpc>
              <a:spcBef>
                <a:spcPts val="600"/>
              </a:spcBef>
              <a:spcAft>
                <a:spcPts val="0"/>
              </a:spcAft>
              <a:buSzPts val="1800"/>
              <a:buChar char="●"/>
            </a:pPr>
            <a:r>
              <a:rPr lang="en" sz="1800"/>
              <a:t>Want to update the disk by transactions, not by individual reads and writes.</a:t>
            </a:r>
            <a:endParaRPr sz="1800"/>
          </a:p>
          <a:p>
            <a:pPr indent="-342900" lvl="0" marL="457200" marR="0" rtl="0" algn="l">
              <a:lnSpc>
                <a:spcPct val="100000"/>
              </a:lnSpc>
              <a:spcBef>
                <a:spcPts val="0"/>
              </a:spcBef>
              <a:spcAft>
                <a:spcPts val="0"/>
              </a:spcAft>
              <a:buSzPts val="1800"/>
              <a:buChar char="●"/>
            </a:pPr>
            <a:r>
              <a:rPr lang="en" sz="1800"/>
              <a:t>Two ways to do this:</a:t>
            </a:r>
            <a:endParaRPr sz="1800"/>
          </a:p>
          <a:p>
            <a:pPr indent="-342900" lvl="1" marL="914400" rtl="0" algn="l">
              <a:spcBef>
                <a:spcPts val="0"/>
              </a:spcBef>
              <a:spcAft>
                <a:spcPts val="0"/>
              </a:spcAft>
              <a:buSzPts val="1800"/>
              <a:buChar char="○"/>
            </a:pPr>
            <a:r>
              <a:rPr lang="en" sz="1800">
                <a:solidFill>
                  <a:schemeClr val="dk1"/>
                </a:solidFill>
              </a:rPr>
              <a:t>Journaling filesystem</a:t>
            </a:r>
            <a:endParaRPr sz="1800"/>
          </a:p>
          <a:p>
            <a:pPr indent="-342900" lvl="1" marL="914400" marR="0" rtl="0" algn="l">
              <a:lnSpc>
                <a:spcPct val="100000"/>
              </a:lnSpc>
              <a:spcBef>
                <a:spcPts val="0"/>
              </a:spcBef>
              <a:spcAft>
                <a:spcPts val="0"/>
              </a:spcAft>
              <a:buSzPts val="1800"/>
              <a:buChar char="○"/>
            </a:pPr>
            <a:r>
              <a:rPr lang="en" sz="1800"/>
              <a:t>Log structured file system</a:t>
            </a:r>
            <a:endParaRPr sz="1800"/>
          </a:p>
          <a:p>
            <a:pPr indent="-342900" lvl="0" marL="457200" marR="0" rtl="0" algn="l">
              <a:lnSpc>
                <a:spcPct val="100000"/>
              </a:lnSpc>
              <a:spcBef>
                <a:spcPts val="0"/>
              </a:spcBef>
              <a:spcAft>
                <a:spcPts val="0"/>
              </a:spcAft>
              <a:buSzPts val="1800"/>
              <a:buChar char="●"/>
            </a:pPr>
            <a:r>
              <a:rPr lang="en" sz="1800"/>
              <a:t>Both implementations use a </a:t>
            </a:r>
            <a:r>
              <a:rPr b="1" lang="en" sz="1800"/>
              <a:t>log</a:t>
            </a:r>
            <a:r>
              <a:rPr lang="en" sz="1800"/>
              <a:t> (a buffer on the disk)</a:t>
            </a:r>
            <a:endParaRPr sz="1800"/>
          </a:p>
          <a:p>
            <a:pPr indent="0" lvl="0" marL="0" marR="0" rtl="0" algn="l">
              <a:lnSpc>
                <a:spcPct val="100000"/>
              </a:lnSpc>
              <a:spcBef>
                <a:spcPts val="600"/>
              </a:spcBef>
              <a:spcAft>
                <a:spcPts val="0"/>
              </a:spcAft>
              <a:buNone/>
            </a:pPr>
            <a:r>
              <a:t/>
            </a:r>
            <a:endParaRPr sz="1800"/>
          </a:p>
        </p:txBody>
      </p:sp>
      <p:pic>
        <p:nvPicPr>
          <p:cNvPr id="702" name="Google Shape;702;p100"/>
          <p:cNvPicPr preferRelativeResize="0"/>
          <p:nvPr/>
        </p:nvPicPr>
        <p:blipFill>
          <a:blip r:embed="rId3">
            <a:alphaModFix/>
          </a:blip>
          <a:stretch>
            <a:fillRect/>
          </a:stretch>
        </p:blipFill>
        <p:spPr>
          <a:xfrm>
            <a:off x="2176463" y="2114550"/>
            <a:ext cx="4791075" cy="914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Logs</a:t>
            </a:r>
            <a:endParaRPr>
              <a:latin typeface="Arial"/>
              <a:ea typeface="Arial"/>
              <a:cs typeface="Arial"/>
              <a:sym typeface="Arial"/>
            </a:endParaRPr>
          </a:p>
        </p:txBody>
      </p:sp>
      <p:sp>
        <p:nvSpPr>
          <p:cNvPr id="708" name="Google Shape;708;p101"/>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Assuming read/write are atomic operations, can </a:t>
            </a:r>
            <a:r>
              <a:rPr lang="en" sz="1800"/>
              <a:t>implement</a:t>
            </a:r>
            <a:r>
              <a:rPr lang="en" sz="1800"/>
              <a:t> transactions by writing to a log:</a:t>
            </a:r>
            <a:endParaRPr sz="1800"/>
          </a:p>
          <a:p>
            <a:pPr indent="0" lvl="0" marL="0" marR="0" rtl="0" algn="l">
              <a:lnSpc>
                <a:spcPct val="100000"/>
              </a:lnSpc>
              <a:spcBef>
                <a:spcPts val="600"/>
              </a:spcBef>
              <a:spcAft>
                <a:spcPts val="0"/>
              </a:spcAft>
              <a:buNone/>
            </a:pPr>
            <a:r>
              <a:t/>
            </a:r>
            <a:endParaRPr sz="1800"/>
          </a:p>
        </p:txBody>
      </p:sp>
      <p:pic>
        <p:nvPicPr>
          <p:cNvPr id="709" name="Google Shape;709;p101"/>
          <p:cNvPicPr preferRelativeResize="0"/>
          <p:nvPr/>
        </p:nvPicPr>
        <p:blipFill>
          <a:blip r:embed="rId3">
            <a:alphaModFix/>
          </a:blip>
          <a:stretch>
            <a:fillRect/>
          </a:stretch>
        </p:blipFill>
        <p:spPr>
          <a:xfrm>
            <a:off x="1595425" y="2287163"/>
            <a:ext cx="5953125" cy="26574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Journaling Filesystem</a:t>
            </a:r>
            <a:endParaRPr>
              <a:latin typeface="Arial"/>
              <a:ea typeface="Arial"/>
              <a:cs typeface="Arial"/>
              <a:sym typeface="Arial"/>
            </a:endParaRPr>
          </a:p>
        </p:txBody>
      </p:sp>
      <p:sp>
        <p:nvSpPr>
          <p:cNvPr id="715" name="Google Shape;715;p102"/>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Instead of writing to the desired blocks on disk directly, write to log</a:t>
            </a:r>
            <a:endParaRPr sz="1800"/>
          </a:p>
          <a:p>
            <a:pPr indent="-342900" lvl="0" marL="457200" marR="0" rtl="0" algn="l">
              <a:lnSpc>
                <a:spcPct val="100000"/>
              </a:lnSpc>
              <a:spcBef>
                <a:spcPts val="0"/>
              </a:spcBef>
              <a:spcAft>
                <a:spcPts val="0"/>
              </a:spcAft>
              <a:buSzPts val="1800"/>
              <a:buChar char="●"/>
            </a:pPr>
            <a:r>
              <a:rPr lang="en" sz="1800"/>
              <a:t>Once a whole transaction is written to log, the disk will apply the changes in the transaction to itself</a:t>
            </a:r>
            <a:endParaRPr sz="1800"/>
          </a:p>
          <a:p>
            <a:pPr indent="-342900" lvl="0" marL="457200" marR="0" rtl="0" algn="l">
              <a:lnSpc>
                <a:spcPct val="100000"/>
              </a:lnSpc>
              <a:spcBef>
                <a:spcPts val="0"/>
              </a:spcBef>
              <a:spcAft>
                <a:spcPts val="0"/>
              </a:spcAft>
              <a:buSzPts val="1800"/>
              <a:buChar char="●"/>
            </a:pPr>
            <a:r>
              <a:rPr lang="en" sz="1800"/>
              <a:t>Once change is applied, remove transaction from log</a:t>
            </a:r>
            <a:endParaRPr sz="1800"/>
          </a:p>
          <a:p>
            <a:pPr indent="0" lvl="0" marL="0" marR="0" rtl="0" algn="l">
              <a:lnSpc>
                <a:spcPct val="100000"/>
              </a:lnSpc>
              <a:spcBef>
                <a:spcPts val="600"/>
              </a:spcBef>
              <a:spcAft>
                <a:spcPts val="0"/>
              </a:spcAft>
              <a:buNone/>
            </a:pPr>
            <a:r>
              <a:t/>
            </a:r>
            <a:endParaRPr sz="1800"/>
          </a:p>
        </p:txBody>
      </p:sp>
      <p:pic>
        <p:nvPicPr>
          <p:cNvPr id="716" name="Google Shape;716;p102"/>
          <p:cNvPicPr preferRelativeResize="0"/>
          <p:nvPr/>
        </p:nvPicPr>
        <p:blipFill>
          <a:blip r:embed="rId3">
            <a:alphaModFix/>
          </a:blip>
          <a:stretch>
            <a:fillRect/>
          </a:stretch>
        </p:blipFill>
        <p:spPr>
          <a:xfrm>
            <a:off x="2161300" y="2762273"/>
            <a:ext cx="4821400" cy="21522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0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Journaling Filesystem</a:t>
            </a:r>
            <a:endParaRPr>
              <a:latin typeface="Arial"/>
              <a:ea typeface="Arial"/>
              <a:cs typeface="Arial"/>
              <a:sym typeface="Arial"/>
            </a:endParaRPr>
          </a:p>
        </p:txBody>
      </p:sp>
      <p:sp>
        <p:nvSpPr>
          <p:cNvPr id="722" name="Google Shape;722;p103"/>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Instead of writing to the desired blocks on disk directly, write to log</a:t>
            </a:r>
            <a:endParaRPr sz="1800"/>
          </a:p>
          <a:p>
            <a:pPr indent="-342900" lvl="0" marL="457200" marR="0" rtl="0" algn="l">
              <a:lnSpc>
                <a:spcPct val="100000"/>
              </a:lnSpc>
              <a:spcBef>
                <a:spcPts val="0"/>
              </a:spcBef>
              <a:spcAft>
                <a:spcPts val="0"/>
              </a:spcAft>
              <a:buSzPts val="1800"/>
              <a:buChar char="●"/>
            </a:pPr>
            <a:r>
              <a:rPr lang="en" sz="1800"/>
              <a:t>Once a whole transaction is written to log, </a:t>
            </a:r>
            <a:r>
              <a:rPr lang="en" sz="1800"/>
              <a:t>the disk will</a:t>
            </a:r>
            <a:r>
              <a:rPr lang="en" sz="1800"/>
              <a:t> apply the changes in the transaction to itself</a:t>
            </a:r>
            <a:endParaRPr sz="1800"/>
          </a:p>
          <a:p>
            <a:pPr indent="-342900" lvl="0" marL="457200" marR="0" rtl="0" algn="l">
              <a:lnSpc>
                <a:spcPct val="100000"/>
              </a:lnSpc>
              <a:spcBef>
                <a:spcPts val="0"/>
              </a:spcBef>
              <a:spcAft>
                <a:spcPts val="0"/>
              </a:spcAft>
              <a:buSzPts val="1800"/>
              <a:buChar char="●"/>
            </a:pPr>
            <a:r>
              <a:rPr lang="en" sz="1800"/>
              <a:t>Once change is applied, remove transaction from log</a:t>
            </a:r>
            <a:endParaRPr sz="1800"/>
          </a:p>
          <a:p>
            <a:pPr indent="0" lvl="0" marL="0" marR="0" rtl="0" algn="l">
              <a:lnSpc>
                <a:spcPct val="100000"/>
              </a:lnSpc>
              <a:spcBef>
                <a:spcPts val="600"/>
              </a:spcBef>
              <a:spcAft>
                <a:spcPts val="0"/>
              </a:spcAft>
              <a:buNone/>
            </a:pPr>
            <a:r>
              <a:t/>
            </a:r>
            <a:endParaRPr sz="1800"/>
          </a:p>
          <a:p>
            <a:pPr indent="-342900" lvl="0" marL="457200" marR="0" rtl="0" algn="l">
              <a:lnSpc>
                <a:spcPct val="100000"/>
              </a:lnSpc>
              <a:spcBef>
                <a:spcPts val="600"/>
              </a:spcBef>
              <a:spcAft>
                <a:spcPts val="0"/>
              </a:spcAft>
              <a:buClr>
                <a:srgbClr val="0000FF"/>
              </a:buClr>
              <a:buSzPts val="1800"/>
              <a:buChar char="●"/>
            </a:pPr>
            <a:r>
              <a:rPr lang="en" sz="1800">
                <a:solidFill>
                  <a:srgbClr val="0000FF"/>
                </a:solidFill>
              </a:rPr>
              <a:t>If system crashes when writing to log, will get an incomplete transaction that will not be applied</a:t>
            </a:r>
            <a:endParaRPr sz="1800">
              <a:solidFill>
                <a:srgbClr val="0000FF"/>
              </a:solidFill>
            </a:endParaRPr>
          </a:p>
          <a:p>
            <a:pPr indent="-342900" lvl="0" marL="457200" marR="0" rtl="0" algn="l">
              <a:lnSpc>
                <a:spcPct val="100000"/>
              </a:lnSpc>
              <a:spcBef>
                <a:spcPts val="0"/>
              </a:spcBef>
              <a:spcAft>
                <a:spcPts val="0"/>
              </a:spcAft>
              <a:buClr>
                <a:srgbClr val="0000FF"/>
              </a:buClr>
              <a:buSzPts val="1800"/>
              <a:buChar char="●"/>
            </a:pPr>
            <a:r>
              <a:rPr lang="en" sz="1800">
                <a:solidFill>
                  <a:srgbClr val="0000FF"/>
                </a:solidFill>
              </a:rPr>
              <a:t>If system crashes when applying changes disk, we can simply re-apply the transaction (by looking at the log) after recovering</a:t>
            </a:r>
            <a:endParaRPr sz="1800">
              <a:solidFill>
                <a:srgbClr val="0000FF"/>
              </a:solidFill>
            </a:endParaRPr>
          </a:p>
          <a:p>
            <a:pPr indent="0" lvl="0" marL="0" marR="0" rtl="0" algn="l">
              <a:lnSpc>
                <a:spcPct val="100000"/>
              </a:lnSpc>
              <a:spcBef>
                <a:spcPts val="600"/>
              </a:spcBef>
              <a:spcAft>
                <a:spcPts val="0"/>
              </a:spcAft>
              <a:buNone/>
            </a:pPr>
            <a:r>
              <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6" name="Shape 726"/>
        <p:cNvGrpSpPr/>
        <p:nvPr/>
      </p:nvGrpSpPr>
      <p:grpSpPr>
        <a:xfrm>
          <a:off x="0" y="0"/>
          <a:ext cx="0" cy="0"/>
          <a:chOff x="0" y="0"/>
          <a:chExt cx="0" cy="0"/>
        </a:xfrm>
      </p:grpSpPr>
      <p:sp>
        <p:nvSpPr>
          <p:cNvPr id="727" name="Google Shape;727;p10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Journaling Filesystem</a:t>
            </a:r>
            <a:endParaRPr>
              <a:latin typeface="Arial"/>
              <a:ea typeface="Arial"/>
              <a:cs typeface="Arial"/>
              <a:sym typeface="Arial"/>
            </a:endParaRPr>
          </a:p>
        </p:txBody>
      </p:sp>
      <p:sp>
        <p:nvSpPr>
          <p:cNvPr id="728" name="Google Shape;728;p104"/>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The ext3 filesystem (which used to be the default filesystem for Linux) is basically FFS + logs</a:t>
            </a:r>
            <a:endParaRPr sz="1800"/>
          </a:p>
          <a:p>
            <a:pPr indent="0" lvl="0" marL="0" marR="0" rtl="0" algn="l">
              <a:lnSpc>
                <a:spcPct val="100000"/>
              </a:lnSpc>
              <a:spcBef>
                <a:spcPts val="600"/>
              </a:spcBef>
              <a:spcAft>
                <a:spcPts val="0"/>
              </a:spcAft>
              <a:buNone/>
            </a:pPr>
            <a:r>
              <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Log Structured</a:t>
            </a:r>
            <a:r>
              <a:rPr lang="en">
                <a:latin typeface="Arial"/>
                <a:ea typeface="Arial"/>
                <a:cs typeface="Arial"/>
                <a:sym typeface="Arial"/>
              </a:rPr>
              <a:t> File System</a:t>
            </a:r>
            <a:endParaRPr>
              <a:latin typeface="Arial"/>
              <a:ea typeface="Arial"/>
              <a:cs typeface="Arial"/>
              <a:sym typeface="Arial"/>
            </a:endParaRPr>
          </a:p>
        </p:txBody>
      </p:sp>
      <p:sp>
        <p:nvSpPr>
          <p:cNvPr id="734" name="Google Shape;734;p105"/>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Data stays in log form (basically, the file system is the log itself)</a:t>
            </a:r>
            <a:endParaRPr sz="1800"/>
          </a:p>
          <a:p>
            <a:pPr indent="-342900" lvl="1" marL="914400" marR="0" rtl="0" algn="l">
              <a:lnSpc>
                <a:spcPct val="100000"/>
              </a:lnSpc>
              <a:spcBef>
                <a:spcPts val="0"/>
              </a:spcBef>
              <a:spcAft>
                <a:spcPts val="0"/>
              </a:spcAft>
              <a:buSzPts val="1800"/>
              <a:buChar char="○"/>
            </a:pPr>
            <a:r>
              <a:rPr lang="en" sz="1800"/>
              <a:t>To create two files: dir1/file1, dir2/file2</a:t>
            </a:r>
            <a:endParaRPr sz="1800"/>
          </a:p>
          <a:p>
            <a:pPr indent="0" lvl="0" marL="0" marR="0" rtl="0" algn="l">
              <a:lnSpc>
                <a:spcPct val="100000"/>
              </a:lnSpc>
              <a:spcBef>
                <a:spcPts val="600"/>
              </a:spcBef>
              <a:spcAft>
                <a:spcPts val="0"/>
              </a:spcAft>
              <a:buNone/>
            </a:pPr>
            <a:r>
              <a:t/>
            </a:r>
            <a:endParaRPr sz="1800"/>
          </a:p>
        </p:txBody>
      </p:sp>
      <p:pic>
        <p:nvPicPr>
          <p:cNvPr id="735" name="Google Shape;735;p105"/>
          <p:cNvPicPr preferRelativeResize="0"/>
          <p:nvPr/>
        </p:nvPicPr>
        <p:blipFill>
          <a:blip r:embed="rId3">
            <a:alphaModFix/>
          </a:blip>
          <a:stretch>
            <a:fillRect/>
          </a:stretch>
        </p:blipFill>
        <p:spPr>
          <a:xfrm>
            <a:off x="1773596" y="2499100"/>
            <a:ext cx="5596800" cy="23282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0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Break!</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4" name="Shape 744"/>
        <p:cNvGrpSpPr/>
        <p:nvPr/>
      </p:nvGrpSpPr>
      <p:grpSpPr>
        <a:xfrm>
          <a:off x="0" y="0"/>
          <a:ext cx="0" cy="0"/>
          <a:chOff x="0" y="0"/>
          <a:chExt cx="0" cy="0"/>
        </a:xfrm>
      </p:grpSpPr>
      <p:sp>
        <p:nvSpPr>
          <p:cNvPr id="745" name="Google Shape;745;p107"/>
          <p:cNvSpPr txBox="1"/>
          <p:nvPr>
            <p:ph type="title"/>
          </p:nvPr>
        </p:nvSpPr>
        <p:spPr>
          <a:xfrm>
            <a:off x="457200" y="109629"/>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Arial"/>
                <a:ea typeface="Arial"/>
                <a:cs typeface="Arial"/>
                <a:sym typeface="Arial"/>
              </a:rPr>
              <a:t>Logging Tradeoffs</a:t>
            </a:r>
            <a:endParaRPr b="0" i="0" sz="4400" u="none" cap="none" strike="noStrike">
              <a:solidFill>
                <a:schemeClr val="dk1"/>
              </a:solidFill>
              <a:latin typeface="Arial"/>
              <a:ea typeface="Arial"/>
              <a:cs typeface="Arial"/>
              <a:sym typeface="Arial"/>
            </a:endParaRPr>
          </a:p>
        </p:txBody>
      </p:sp>
      <p:sp>
        <p:nvSpPr>
          <p:cNvPr id="746" name="Google Shape;746;p107"/>
          <p:cNvSpPr txBox="1"/>
          <p:nvPr>
            <p:ph idx="1" type="body"/>
          </p:nvPr>
        </p:nvSpPr>
        <p:spPr>
          <a:xfrm>
            <a:off x="457200" y="967031"/>
            <a:ext cx="8229600" cy="3725700"/>
          </a:xfrm>
          <a:prstGeom prst="rect">
            <a:avLst/>
          </a:prstGeom>
          <a:noFill/>
          <a:ln>
            <a:noFill/>
          </a:ln>
        </p:spPr>
        <p:txBody>
          <a:bodyPr anchorCtr="0" anchor="t" bIns="91425" lIns="91425" spcFirstLastPara="1" rIns="91425" wrap="square" tIns="91425">
            <a:noAutofit/>
          </a:bodyPr>
          <a:lstStyle/>
          <a:p>
            <a:pPr indent="-457200" lvl="0" marL="685800" marR="0" rtl="0" algn="l">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Is it faster to write 100 random 512 byte sectors in a normal file system, or in a </a:t>
            </a:r>
            <a:r>
              <a:rPr lang="en" sz="2000">
                <a:latin typeface="Arial"/>
                <a:ea typeface="Arial"/>
                <a:cs typeface="Arial"/>
                <a:sym typeface="Arial"/>
              </a:rPr>
              <a:t>log-structured</a:t>
            </a:r>
            <a:r>
              <a:rPr b="0" i="0" lang="en" sz="2000" u="none" cap="none" strike="noStrike">
                <a:solidFill>
                  <a:schemeClr val="dk1"/>
                </a:solidFill>
                <a:latin typeface="Arial"/>
                <a:ea typeface="Arial"/>
                <a:cs typeface="Arial"/>
                <a:sym typeface="Arial"/>
              </a:rPr>
              <a:t> file system ? </a:t>
            </a:r>
            <a:endParaRPr>
              <a:latin typeface="Arial"/>
              <a:ea typeface="Arial"/>
              <a:cs typeface="Arial"/>
              <a:sym typeface="Arial"/>
            </a:endParaRPr>
          </a:p>
          <a:p>
            <a:pPr indent="-6350" lvl="1" marL="628650" marR="0" rtl="0" algn="l">
              <a:spcBef>
                <a:spcPts val="0"/>
              </a:spcBef>
              <a:spcAft>
                <a:spcPts val="0"/>
              </a:spcAft>
              <a:buClr>
                <a:schemeClr val="dk1"/>
              </a:buClr>
              <a:buFont typeface="Arial"/>
              <a:buNone/>
            </a:pPr>
            <a:r>
              <a:t/>
            </a:r>
            <a:endParaRPr sz="2000">
              <a:solidFill>
                <a:srgbClr val="FFFFFF"/>
              </a:solidFill>
              <a:latin typeface="Arial"/>
              <a:ea typeface="Arial"/>
              <a:cs typeface="Arial"/>
              <a:sym typeface="Arial"/>
            </a:endParaRPr>
          </a:p>
          <a:p>
            <a:pPr indent="-6350" lvl="1" marL="628650" marR="0" rtl="0" algn="l">
              <a:spcBef>
                <a:spcPts val="0"/>
              </a:spcBef>
              <a:spcAft>
                <a:spcPts val="0"/>
              </a:spcAft>
              <a:buClr>
                <a:schemeClr val="dk1"/>
              </a:buClr>
              <a:buFont typeface="Arial"/>
              <a:buNone/>
            </a:pPr>
            <a:r>
              <a:t/>
            </a:r>
            <a:endParaRPr sz="2000">
              <a:solidFill>
                <a:srgbClr val="FFFFFF"/>
              </a:solidFill>
              <a:latin typeface="Arial"/>
              <a:ea typeface="Arial"/>
              <a:cs typeface="Arial"/>
              <a:sym typeface="Arial"/>
            </a:endParaRPr>
          </a:p>
          <a:p>
            <a:pPr indent="-6350" lvl="1" marL="628650" marR="0" rtl="0" algn="l">
              <a:spcBef>
                <a:spcPts val="0"/>
              </a:spcBef>
              <a:spcAft>
                <a:spcPts val="0"/>
              </a:spcAft>
              <a:buClr>
                <a:schemeClr val="dk1"/>
              </a:buClr>
              <a:buFont typeface="Arial"/>
              <a:buNone/>
            </a:pPr>
            <a:r>
              <a:t/>
            </a:r>
            <a:endParaRPr sz="2000">
              <a:solidFill>
                <a:srgbClr val="FFFFFF"/>
              </a:solidFill>
              <a:latin typeface="Arial"/>
              <a:ea typeface="Arial"/>
              <a:cs typeface="Arial"/>
              <a:sym typeface="Arial"/>
            </a:endParaRPr>
          </a:p>
          <a:p>
            <a:pPr indent="0" lvl="1" marL="0" marR="0" rtl="0" algn="l">
              <a:spcBef>
                <a:spcPts val="0"/>
              </a:spcBef>
              <a:spcAft>
                <a:spcPts val="0"/>
              </a:spcAft>
              <a:buClr>
                <a:schemeClr val="dk1"/>
              </a:buClr>
              <a:buFont typeface="Arial"/>
              <a:buNone/>
            </a:pPr>
            <a:br>
              <a:rPr lang="en" sz="2000">
                <a:solidFill>
                  <a:srgbClr val="FFFFFF"/>
                </a:solidFill>
                <a:latin typeface="Arial"/>
                <a:ea typeface="Arial"/>
                <a:cs typeface="Arial"/>
                <a:sym typeface="Arial"/>
              </a:rPr>
            </a:br>
            <a:endParaRPr sz="2000">
              <a:solidFill>
                <a:srgbClr val="FFFFFF"/>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Is it faster to write 100 1MB sequential sectors in a normal file system, or in a </a:t>
            </a:r>
            <a:r>
              <a:rPr lang="en" sz="2000">
                <a:latin typeface="Arial"/>
                <a:ea typeface="Arial"/>
                <a:cs typeface="Arial"/>
                <a:sym typeface="Arial"/>
              </a:rPr>
              <a:t>log-structured</a:t>
            </a:r>
            <a:r>
              <a:rPr b="0" i="0" lang="en" sz="2000" u="none" cap="none" strike="noStrike">
                <a:solidFill>
                  <a:schemeClr val="dk1"/>
                </a:solidFill>
                <a:latin typeface="Arial"/>
                <a:ea typeface="Arial"/>
                <a:cs typeface="Arial"/>
                <a:sym typeface="Arial"/>
              </a:rPr>
              <a:t> file system?</a:t>
            </a:r>
            <a:endParaRPr>
              <a:latin typeface="Arial"/>
              <a:ea typeface="Arial"/>
              <a:cs typeface="Arial"/>
              <a:sym typeface="Arial"/>
            </a:endParaRPr>
          </a:p>
          <a:p>
            <a:pPr indent="0" lvl="0" marL="1085850" marR="0" rtl="0" algn="l">
              <a:spcBef>
                <a:spcPts val="0"/>
              </a:spcBef>
              <a:spcAft>
                <a:spcPts val="0"/>
              </a:spcAft>
              <a:buNone/>
            </a:pPr>
            <a:r>
              <a:t/>
            </a:r>
            <a:endParaRPr b="0" i="0" sz="16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0" name="Shape 750"/>
        <p:cNvGrpSpPr/>
        <p:nvPr/>
      </p:nvGrpSpPr>
      <p:grpSpPr>
        <a:xfrm>
          <a:off x="0" y="0"/>
          <a:ext cx="0" cy="0"/>
          <a:chOff x="0" y="0"/>
          <a:chExt cx="0" cy="0"/>
        </a:xfrm>
      </p:grpSpPr>
      <p:sp>
        <p:nvSpPr>
          <p:cNvPr id="751" name="Google Shape;751;p108"/>
          <p:cNvSpPr txBox="1"/>
          <p:nvPr>
            <p:ph type="title"/>
          </p:nvPr>
        </p:nvSpPr>
        <p:spPr>
          <a:xfrm>
            <a:off x="457200" y="109629"/>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Calibri"/>
              <a:buNone/>
            </a:pPr>
            <a:r>
              <a:rPr b="0" i="0" lang="en" sz="4400" u="none" cap="none" strike="noStrike">
                <a:solidFill>
                  <a:schemeClr val="dk1"/>
                </a:solidFill>
                <a:latin typeface="Arial"/>
                <a:ea typeface="Arial"/>
                <a:cs typeface="Arial"/>
                <a:sym typeface="Arial"/>
              </a:rPr>
              <a:t>Logging Tradeoffs</a:t>
            </a:r>
            <a:endParaRPr b="0" i="0" sz="4400" u="none" cap="none" strike="noStrike">
              <a:solidFill>
                <a:schemeClr val="dk1"/>
              </a:solidFill>
              <a:latin typeface="Arial"/>
              <a:ea typeface="Arial"/>
              <a:cs typeface="Arial"/>
              <a:sym typeface="Arial"/>
            </a:endParaRPr>
          </a:p>
        </p:txBody>
      </p:sp>
      <p:sp>
        <p:nvSpPr>
          <p:cNvPr id="752" name="Google Shape;752;p108"/>
          <p:cNvSpPr txBox="1"/>
          <p:nvPr>
            <p:ph idx="1" type="body"/>
          </p:nvPr>
        </p:nvSpPr>
        <p:spPr>
          <a:xfrm>
            <a:off x="457200" y="967031"/>
            <a:ext cx="8229600" cy="3725700"/>
          </a:xfrm>
          <a:prstGeom prst="rect">
            <a:avLst/>
          </a:prstGeom>
          <a:noFill/>
          <a:ln>
            <a:noFill/>
          </a:ln>
        </p:spPr>
        <p:txBody>
          <a:bodyPr anchorCtr="0" anchor="t" bIns="91425" lIns="91425" spcFirstLastPara="1" rIns="91425" wrap="square" tIns="91425">
            <a:noAutofit/>
          </a:bodyPr>
          <a:lstStyle/>
          <a:p>
            <a:pPr indent="-457200" lvl="0" marL="685800" marR="0" rtl="0" algn="l">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Is it faster to write 100 random 512 byte sectors in a normal file system, or in a </a:t>
            </a:r>
            <a:r>
              <a:rPr lang="en" sz="2000">
                <a:latin typeface="Arial"/>
                <a:ea typeface="Arial"/>
                <a:cs typeface="Arial"/>
                <a:sym typeface="Arial"/>
              </a:rPr>
              <a:t>log-structured</a:t>
            </a:r>
            <a:r>
              <a:rPr b="0" i="0" lang="en" sz="2000" u="none" cap="none" strike="noStrike">
                <a:solidFill>
                  <a:schemeClr val="dk1"/>
                </a:solidFill>
                <a:latin typeface="Arial"/>
                <a:ea typeface="Arial"/>
                <a:cs typeface="Arial"/>
                <a:sym typeface="Arial"/>
              </a:rPr>
              <a:t> file system ? </a:t>
            </a:r>
            <a:endParaRPr>
              <a:latin typeface="Arial"/>
              <a:ea typeface="Arial"/>
              <a:cs typeface="Arial"/>
              <a:sym typeface="Arial"/>
            </a:endParaRPr>
          </a:p>
          <a:p>
            <a:pPr indent="-450850" lvl="1" marL="1085850" marR="0" rtl="0" algn="l">
              <a:spcBef>
                <a:spcPts val="0"/>
              </a:spcBef>
              <a:spcAft>
                <a:spcPts val="0"/>
              </a:spcAft>
              <a:buClr>
                <a:srgbClr val="38761D"/>
              </a:buClr>
              <a:buSzPts val="1800"/>
              <a:buFont typeface="Arial"/>
              <a:buChar char="–"/>
            </a:pPr>
            <a:r>
              <a:rPr b="0" i="0" lang="en" sz="1800" u="none" cap="none" strike="noStrike">
                <a:solidFill>
                  <a:srgbClr val="38761D"/>
                </a:solidFill>
                <a:latin typeface="Arial"/>
                <a:ea typeface="Arial"/>
                <a:cs typeface="Arial"/>
                <a:sym typeface="Arial"/>
              </a:rPr>
              <a:t>The </a:t>
            </a:r>
            <a:r>
              <a:rPr lang="en" sz="1800">
                <a:solidFill>
                  <a:srgbClr val="38761D"/>
                </a:solidFill>
                <a:latin typeface="Arial"/>
                <a:ea typeface="Arial"/>
                <a:cs typeface="Arial"/>
                <a:sym typeface="Arial"/>
              </a:rPr>
              <a:t>log-structured</a:t>
            </a:r>
            <a:r>
              <a:rPr b="0" i="0" lang="en" sz="1800" u="none" cap="none" strike="noStrike">
                <a:solidFill>
                  <a:srgbClr val="38761D"/>
                </a:solidFill>
                <a:latin typeface="Arial"/>
                <a:ea typeface="Arial"/>
                <a:cs typeface="Arial"/>
                <a:sym typeface="Arial"/>
              </a:rPr>
              <a:t> file system might perform better</a:t>
            </a:r>
            <a:r>
              <a:rPr lang="en" sz="1800">
                <a:solidFill>
                  <a:srgbClr val="38761D"/>
                </a:solidFill>
                <a:latin typeface="Arial"/>
                <a:ea typeface="Arial"/>
                <a:cs typeface="Arial"/>
                <a:sym typeface="Arial"/>
              </a:rPr>
              <a:t> b</a:t>
            </a:r>
            <a:r>
              <a:rPr b="0" i="0" lang="en" sz="1800" u="none" cap="none" strike="noStrike">
                <a:solidFill>
                  <a:srgbClr val="38761D"/>
                </a:solidFill>
                <a:latin typeface="Arial"/>
                <a:ea typeface="Arial"/>
                <a:cs typeface="Arial"/>
                <a:sym typeface="Arial"/>
              </a:rPr>
              <a:t>ecause writes are written </a:t>
            </a:r>
            <a:r>
              <a:rPr b="0" i="0" lang="en" sz="1800" u="sng" cap="none" strike="noStrike">
                <a:solidFill>
                  <a:srgbClr val="38761D"/>
                </a:solidFill>
                <a:latin typeface="Arial"/>
                <a:ea typeface="Arial"/>
                <a:cs typeface="Arial"/>
                <a:sym typeface="Arial"/>
              </a:rPr>
              <a:t>sequentially</a:t>
            </a:r>
            <a:r>
              <a:rPr b="0" i="0" lang="en" sz="1800" u="none" cap="none" strike="noStrike">
                <a:solidFill>
                  <a:srgbClr val="38761D"/>
                </a:solidFill>
                <a:latin typeface="Arial"/>
                <a:ea typeface="Arial"/>
                <a:cs typeface="Arial"/>
                <a:sym typeface="Arial"/>
              </a:rPr>
              <a:t> in the log</a:t>
            </a:r>
            <a:r>
              <a:rPr lang="en" sz="1800">
                <a:solidFill>
                  <a:srgbClr val="38761D"/>
                </a:solidFill>
                <a:latin typeface="Arial"/>
                <a:ea typeface="Arial"/>
                <a:cs typeface="Arial"/>
                <a:sym typeface="Arial"/>
              </a:rPr>
              <a:t>.</a:t>
            </a:r>
            <a:r>
              <a:rPr b="0" i="0" lang="en" sz="1800" u="none" cap="none" strike="noStrike">
                <a:solidFill>
                  <a:srgbClr val="38761D"/>
                </a:solidFill>
                <a:latin typeface="Arial"/>
                <a:ea typeface="Arial"/>
                <a:cs typeface="Arial"/>
                <a:sym typeface="Arial"/>
              </a:rPr>
              <a:t> </a:t>
            </a:r>
            <a:r>
              <a:rPr lang="en" sz="1800">
                <a:solidFill>
                  <a:srgbClr val="38761D"/>
                </a:solidFill>
                <a:latin typeface="Arial"/>
                <a:ea typeface="Arial"/>
                <a:cs typeface="Arial"/>
                <a:sym typeface="Arial"/>
              </a:rPr>
              <a:t>D</a:t>
            </a:r>
            <a:r>
              <a:rPr b="0" i="0" lang="en" sz="1800" u="none" cap="none" strike="noStrike">
                <a:solidFill>
                  <a:srgbClr val="38761D"/>
                </a:solidFill>
                <a:latin typeface="Arial"/>
                <a:ea typeface="Arial"/>
                <a:cs typeface="Arial"/>
                <a:sym typeface="Arial"/>
              </a:rPr>
              <a:t>uring the write-back phase, better scheduling could lead to faster write-back than 100 random writes.</a:t>
            </a:r>
            <a:endParaRPr sz="1800">
              <a:solidFill>
                <a:srgbClr val="38761D"/>
              </a:solidFill>
              <a:latin typeface="Arial"/>
              <a:ea typeface="Arial"/>
              <a:cs typeface="Arial"/>
              <a:sym typeface="Arial"/>
            </a:endParaRPr>
          </a:p>
          <a:p>
            <a:pPr indent="-6350" lvl="1" marL="628650" marR="0" rtl="0" algn="l">
              <a:spcBef>
                <a:spcPts val="0"/>
              </a:spcBef>
              <a:spcAft>
                <a:spcPts val="0"/>
              </a:spcAft>
              <a:buClr>
                <a:schemeClr val="dk1"/>
              </a:buClr>
              <a:buFont typeface="Arial"/>
              <a:buNone/>
            </a:pPr>
            <a:r>
              <a:t/>
            </a:r>
            <a:endParaRPr b="0" i="0" sz="20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Is it faster to write 100 1MB sequential sectors in a normal file system, or in a </a:t>
            </a:r>
            <a:r>
              <a:rPr lang="en" sz="2000">
                <a:latin typeface="Arial"/>
                <a:ea typeface="Arial"/>
                <a:cs typeface="Arial"/>
                <a:sym typeface="Arial"/>
              </a:rPr>
              <a:t>log-structured</a:t>
            </a:r>
            <a:r>
              <a:rPr b="0" i="0" lang="en" sz="2000" u="none" cap="none" strike="noStrike">
                <a:solidFill>
                  <a:schemeClr val="dk1"/>
                </a:solidFill>
                <a:latin typeface="Arial"/>
                <a:ea typeface="Arial"/>
                <a:cs typeface="Arial"/>
                <a:sym typeface="Arial"/>
              </a:rPr>
              <a:t> file system ?</a:t>
            </a:r>
            <a:endParaRPr>
              <a:latin typeface="Arial"/>
              <a:ea typeface="Arial"/>
              <a:cs typeface="Arial"/>
              <a:sym typeface="Arial"/>
            </a:endParaRPr>
          </a:p>
          <a:p>
            <a:pPr indent="-476250" lvl="1" marL="1085850" marR="0" rtl="0" algn="l">
              <a:spcBef>
                <a:spcPts val="0"/>
              </a:spcBef>
              <a:spcAft>
                <a:spcPts val="0"/>
              </a:spcAft>
              <a:buClr>
                <a:srgbClr val="38761D"/>
              </a:buClr>
              <a:buSzPts val="1800"/>
              <a:buFont typeface="Arial"/>
              <a:buChar char="–"/>
            </a:pPr>
            <a:r>
              <a:rPr b="0" i="0" lang="en" sz="1800" u="none" cap="none" strike="noStrike">
                <a:solidFill>
                  <a:srgbClr val="38761D"/>
                </a:solidFill>
                <a:latin typeface="Arial"/>
                <a:ea typeface="Arial"/>
                <a:cs typeface="Arial"/>
                <a:sym typeface="Arial"/>
              </a:rPr>
              <a:t>The normal file system might perform better because the costs of logging dominate. In the </a:t>
            </a:r>
            <a:r>
              <a:rPr lang="en" sz="1800">
                <a:solidFill>
                  <a:srgbClr val="38761D"/>
                </a:solidFill>
                <a:latin typeface="Arial"/>
                <a:ea typeface="Arial"/>
                <a:cs typeface="Arial"/>
                <a:sym typeface="Arial"/>
              </a:rPr>
              <a:t>non-log-structured</a:t>
            </a:r>
            <a:r>
              <a:rPr b="0" i="0" lang="en" sz="1800" u="none" cap="none" strike="noStrike">
                <a:solidFill>
                  <a:srgbClr val="38761D"/>
                </a:solidFill>
                <a:latin typeface="Arial"/>
                <a:ea typeface="Arial"/>
                <a:cs typeface="Arial"/>
                <a:sym typeface="Arial"/>
              </a:rPr>
              <a:t> file system the writes are largely sequential.</a:t>
            </a:r>
            <a:endParaRPr b="0" i="0" sz="1800" u="none" cap="none" strike="noStrike">
              <a:solidFill>
                <a:srgbClr val="38761D"/>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Demand Paging</a:t>
            </a:r>
            <a:endParaRPr>
              <a:latin typeface="Arial"/>
              <a:ea typeface="Arial"/>
              <a:cs typeface="Arial"/>
              <a:sym typeface="Arial"/>
            </a:endParaRPr>
          </a:p>
        </p:txBody>
      </p:sp>
      <p:sp>
        <p:nvSpPr>
          <p:cNvPr id="758" name="Google Shape;758;p109"/>
          <p:cNvSpPr txBox="1"/>
          <p:nvPr>
            <p:ph idx="1" type="body"/>
          </p:nvPr>
        </p:nvSpPr>
        <p:spPr>
          <a:xfrm>
            <a:off x="457200" y="1063377"/>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When you run out of physical memory for applications: store memory pages in disk to make space, pull them out of disk when necessary.</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Ideally, store pages on disk that will not be used for a long time ⇒ keep most used pages in memory</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Think of physical memory as a “cache” for disk.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Device Drivers</a:t>
            </a:r>
            <a:endParaRPr>
              <a:latin typeface="Arial"/>
              <a:ea typeface="Arial"/>
              <a:cs typeface="Arial"/>
              <a:sym typeface="Arial"/>
            </a:endParaRPr>
          </a:p>
        </p:txBody>
      </p:sp>
      <p:sp>
        <p:nvSpPr>
          <p:cNvPr id="254" name="Google Shape;254;p47"/>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How are device drivers implemented? Need a way for CPU to talk to device registers.</a:t>
            </a:r>
            <a:endParaRPr sz="1800"/>
          </a:p>
          <a:p>
            <a:pPr indent="-342900" lvl="0" marL="457200" marR="0" rtl="0" algn="l">
              <a:lnSpc>
                <a:spcPct val="100000"/>
              </a:lnSpc>
              <a:spcBef>
                <a:spcPts val="600"/>
              </a:spcBef>
              <a:spcAft>
                <a:spcPts val="0"/>
              </a:spcAft>
              <a:buSzPts val="1800"/>
              <a:buChar char="●"/>
            </a:pPr>
            <a:r>
              <a:rPr lang="en" sz="1800"/>
              <a:t>CPU is connected to every device via data buses (like the PCI).</a:t>
            </a:r>
            <a:endParaRPr sz="1800"/>
          </a:p>
          <a:p>
            <a:pPr indent="-342900" lvl="0" marL="457200" marR="0" rtl="0" algn="l">
              <a:lnSpc>
                <a:spcPct val="100000"/>
              </a:lnSpc>
              <a:spcBef>
                <a:spcPts val="0"/>
              </a:spcBef>
              <a:spcAft>
                <a:spcPts val="0"/>
              </a:spcAft>
              <a:buSzPts val="1800"/>
              <a:buChar char="●"/>
            </a:pPr>
            <a:r>
              <a:rPr lang="en" sz="1800"/>
              <a:t>Two main ways to communicate: </a:t>
            </a:r>
            <a:r>
              <a:rPr b="1" lang="en" sz="1800"/>
              <a:t>programmed I/O</a:t>
            </a:r>
            <a:r>
              <a:rPr lang="en" sz="1800"/>
              <a:t> vs. </a:t>
            </a:r>
            <a:r>
              <a:rPr b="1" lang="en" sz="1800"/>
              <a:t>DMA</a:t>
            </a:r>
            <a:r>
              <a:rPr lang="en" sz="1800"/>
              <a:t>.</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Terminology</a:t>
            </a:r>
            <a:endParaRPr/>
          </a:p>
        </p:txBody>
      </p:sp>
      <p:sp>
        <p:nvSpPr>
          <p:cNvPr id="764" name="Google Shape;764;p110"/>
          <p:cNvSpPr txBox="1"/>
          <p:nvPr>
            <p:ph idx="1" type="body"/>
          </p:nvPr>
        </p:nvSpPr>
        <p:spPr>
          <a:xfrm>
            <a:off x="457200" y="1200152"/>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Working set of a process: Pages that are used by a process within a given time interval.</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Resident set of a process: Set of pages that are actually loaded into physical memory.</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Ideally, the working set is a subset of the resident set. Not usually the case, but we can try to maximize the </a:t>
            </a:r>
            <a:r>
              <a:rPr lang="en" sz="2500"/>
              <a:t>overlap.</a:t>
            </a:r>
            <a:endParaRPr sz="25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Page Replacement Policies</a:t>
            </a:r>
            <a:endParaRPr/>
          </a:p>
        </p:txBody>
      </p:sp>
      <p:sp>
        <p:nvSpPr>
          <p:cNvPr id="770" name="Google Shape;770;p111"/>
          <p:cNvSpPr txBox="1"/>
          <p:nvPr>
            <p:ph idx="1" type="body"/>
          </p:nvPr>
        </p:nvSpPr>
        <p:spPr>
          <a:xfrm>
            <a:off x="457200" y="1200152"/>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Much like caches, need to evict unused pages.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Ideally, MIN:</a:t>
            </a:r>
            <a:endParaRPr sz="2200"/>
          </a:p>
          <a:p>
            <a:pPr indent="0" lvl="0" marL="0" rtl="0" algn="l">
              <a:spcBef>
                <a:spcPts val="0"/>
              </a:spcBef>
              <a:spcAft>
                <a:spcPts val="0"/>
              </a:spcAft>
              <a:buClr>
                <a:schemeClr val="dk1"/>
              </a:buClr>
              <a:buSzPts val="1100"/>
              <a:buFont typeface="Arial"/>
              <a:buNone/>
            </a:pPr>
            <a:r>
              <a:rPr lang="en" sz="2200"/>
              <a:t>replace the page that will be referenced furthest in the future or not at all</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LRU? Good idea, but implementing LRU is inefficient in hardware.</a:t>
            </a:r>
            <a:endParaRPr sz="2200"/>
          </a:p>
          <a:p>
            <a:pPr indent="0" lvl="0" marL="0" rtl="0" algn="l">
              <a:spcBef>
                <a:spcPts val="0"/>
              </a:spcBef>
              <a:spcAft>
                <a:spcPts val="0"/>
              </a:spcAft>
              <a:buNone/>
            </a:pPr>
            <a:r>
              <a:rPr lang="en" sz="2200"/>
              <a:t>Approximating LRU is good enough: Clock</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lang="en" sz="2900"/>
              <a:t>Key idea: Replace </a:t>
            </a:r>
            <a:r>
              <a:rPr lang="en" sz="2900" u="sng">
                <a:solidFill>
                  <a:srgbClr val="FC0128"/>
                </a:solidFill>
              </a:rPr>
              <a:t>an</a:t>
            </a:r>
            <a:r>
              <a:rPr lang="en" sz="2900"/>
              <a:t> old page, not the oldest page.</a:t>
            </a:r>
            <a:endParaRPr sz="22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4" name="Shape 774"/>
        <p:cNvGrpSpPr/>
        <p:nvPr/>
      </p:nvGrpSpPr>
      <p:grpSpPr>
        <a:xfrm>
          <a:off x="0" y="0"/>
          <a:ext cx="0" cy="0"/>
          <a:chOff x="0" y="0"/>
          <a:chExt cx="0" cy="0"/>
        </a:xfrm>
      </p:grpSpPr>
      <p:sp>
        <p:nvSpPr>
          <p:cNvPr id="775" name="Google Shape;775;p1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a:t>
            </a:r>
            <a:endParaRPr/>
          </a:p>
        </p:txBody>
      </p:sp>
      <p:sp>
        <p:nvSpPr>
          <p:cNvPr id="776" name="Google Shape;776;p112"/>
          <p:cNvSpPr txBox="1"/>
          <p:nvPr>
            <p:ph idx="1" type="body"/>
          </p:nvPr>
        </p:nvSpPr>
        <p:spPr>
          <a:xfrm>
            <a:off x="457200" y="1200150"/>
            <a:ext cx="8229600" cy="38241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00"/>
              </a:buClr>
              <a:buSzPts val="2300"/>
              <a:buChar char="•"/>
            </a:pPr>
            <a:r>
              <a:rPr lang="en" sz="2300">
                <a:solidFill>
                  <a:srgbClr val="000000"/>
                </a:solidFill>
              </a:rPr>
              <a:t>Each cache entry (or PTE) keeps track of extra bit called use bit (a.k.a. clock bit, reference bit)</a:t>
            </a:r>
            <a:endParaRPr sz="2300">
              <a:solidFill>
                <a:srgbClr val="000000"/>
              </a:solidFill>
            </a:endParaRPr>
          </a:p>
          <a:p>
            <a:pPr indent="-374650" lvl="1" marL="914400" rtl="0" algn="l">
              <a:spcBef>
                <a:spcPts val="0"/>
              </a:spcBef>
              <a:spcAft>
                <a:spcPts val="0"/>
              </a:spcAft>
              <a:buClr>
                <a:srgbClr val="000000"/>
              </a:buClr>
              <a:buSzPts val="2300"/>
              <a:buChar char="–"/>
            </a:pPr>
            <a:r>
              <a:rPr lang="en" sz="2300">
                <a:solidFill>
                  <a:srgbClr val="000000"/>
                </a:solidFill>
              </a:rPr>
              <a:t>Use bit 1 means young; use bit 0 means old</a:t>
            </a:r>
            <a:endParaRPr sz="23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Upon hit, set the entry’s use bit to 1</a:t>
            </a:r>
            <a:endParaRPr sz="23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Upon miss</a:t>
            </a:r>
            <a:endParaRPr sz="2300">
              <a:solidFill>
                <a:srgbClr val="000000"/>
              </a:solidFill>
            </a:endParaRPr>
          </a:p>
          <a:p>
            <a:pPr indent="-374650" lvl="1" marL="914400" rtl="0" algn="l">
              <a:spcBef>
                <a:spcPts val="0"/>
              </a:spcBef>
              <a:spcAft>
                <a:spcPts val="0"/>
              </a:spcAft>
              <a:buClr>
                <a:srgbClr val="000000"/>
              </a:buClr>
              <a:buSzPts val="2300"/>
              <a:buChar char="–"/>
            </a:pPr>
            <a:r>
              <a:rPr lang="en" sz="2300">
                <a:solidFill>
                  <a:srgbClr val="000000"/>
                </a:solidFill>
              </a:rPr>
              <a:t>Clock hand sweeps over entries until finding one to evict:</a:t>
            </a:r>
            <a:endParaRPr sz="2300">
              <a:solidFill>
                <a:srgbClr val="000000"/>
              </a:solidFill>
            </a:endParaRPr>
          </a:p>
          <a:p>
            <a:pPr indent="-336550" lvl="2" marL="1371600" rtl="0" algn="l">
              <a:spcBef>
                <a:spcPts val="0"/>
              </a:spcBef>
              <a:spcAft>
                <a:spcPts val="0"/>
              </a:spcAft>
              <a:buClr>
                <a:srgbClr val="000000"/>
              </a:buClr>
              <a:buSzPts val="1700"/>
              <a:buChar char="•"/>
            </a:pPr>
            <a:r>
              <a:rPr lang="en" sz="1700">
                <a:solidFill>
                  <a:srgbClr val="000000"/>
                </a:solidFill>
              </a:rPr>
              <a:t>If entry has use bit 1, clear it (set it to 0)</a:t>
            </a:r>
            <a:endParaRPr sz="1700">
              <a:solidFill>
                <a:srgbClr val="000000"/>
              </a:solidFill>
            </a:endParaRPr>
          </a:p>
          <a:p>
            <a:pPr indent="-336550" lvl="2" marL="1371600" rtl="0" algn="l">
              <a:spcBef>
                <a:spcPts val="0"/>
              </a:spcBef>
              <a:spcAft>
                <a:spcPts val="0"/>
              </a:spcAft>
              <a:buClr>
                <a:srgbClr val="000000"/>
              </a:buClr>
              <a:buSzPts val="1700"/>
              <a:buChar char="•"/>
            </a:pPr>
            <a:r>
              <a:rPr lang="en" sz="1700">
                <a:solidFill>
                  <a:srgbClr val="000000"/>
                </a:solidFill>
              </a:rPr>
              <a:t>If entry has use bit 0, evict this entry</a:t>
            </a:r>
            <a:endParaRPr sz="1700">
              <a:solidFill>
                <a:srgbClr val="000000"/>
              </a:solidFill>
            </a:endParaRPr>
          </a:p>
          <a:p>
            <a:pPr indent="-336550" lvl="1" marL="914400" rtl="0" algn="l">
              <a:spcBef>
                <a:spcPts val="0"/>
              </a:spcBef>
              <a:spcAft>
                <a:spcPts val="0"/>
              </a:spcAft>
              <a:buClr>
                <a:srgbClr val="000000"/>
              </a:buClr>
              <a:buSzPts val="1700"/>
              <a:buChar char="–"/>
            </a:pPr>
            <a:r>
              <a:rPr lang="en" sz="2300"/>
              <a:t>Sets use bit of new entry to 1</a:t>
            </a:r>
            <a:endParaRPr sz="170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0" name="Shape 780"/>
        <p:cNvGrpSpPr/>
        <p:nvPr/>
      </p:nvGrpSpPr>
      <p:grpSpPr>
        <a:xfrm>
          <a:off x="0" y="0"/>
          <a:ext cx="0" cy="0"/>
          <a:chOff x="0" y="0"/>
          <a:chExt cx="0" cy="0"/>
        </a:xfrm>
      </p:grpSpPr>
      <p:sp>
        <p:nvSpPr>
          <p:cNvPr id="781" name="Google Shape;781;p1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782" name="Google Shape;782;p113"/>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 B C B D A E B D A</a:t>
            </a:r>
            <a:endParaRPr>
              <a:solidFill>
                <a:srgbClr val="000000"/>
              </a:solidFill>
            </a:endParaRPr>
          </a:p>
        </p:txBody>
      </p:sp>
      <p:sp>
        <p:nvSpPr>
          <p:cNvPr id="783" name="Google Shape;783;p113"/>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3"/>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3"/>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3"/>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3"/>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3"/>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3"/>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3"/>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1" name="Google Shape;791;p113"/>
          <p:cNvCxnSpPr>
            <a:endCxn id="783" idx="1"/>
          </p:cNvCxnSpPr>
          <p:nvPr/>
        </p:nvCxnSpPr>
        <p:spPr>
          <a:xfrm rot="10800000">
            <a:off x="4163100" y="2665413"/>
            <a:ext cx="408900" cy="9906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5" name="Shape 795"/>
        <p:cNvGrpSpPr/>
        <p:nvPr/>
      </p:nvGrpSpPr>
      <p:grpSpPr>
        <a:xfrm>
          <a:off x="0" y="0"/>
          <a:ext cx="0" cy="0"/>
          <a:chOff x="0" y="0"/>
          <a:chExt cx="0" cy="0"/>
        </a:xfrm>
      </p:grpSpPr>
      <p:sp>
        <p:nvSpPr>
          <p:cNvPr id="796" name="Google Shape;796;p1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797" name="Google Shape;797;p114"/>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B C B D A E B D A</a:t>
            </a:r>
            <a:endParaRPr>
              <a:solidFill>
                <a:srgbClr val="000000"/>
              </a:solidFill>
            </a:endParaRPr>
          </a:p>
        </p:txBody>
      </p:sp>
      <p:sp>
        <p:nvSpPr>
          <p:cNvPr id="798" name="Google Shape;798;p114"/>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4"/>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4"/>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01" name="Google Shape;801;p114"/>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02" name="Google Shape;802;p114"/>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4"/>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4"/>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4"/>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6" name="Google Shape;806;p114"/>
          <p:cNvCxnSpPr>
            <a:endCxn id="800" idx="0"/>
          </p:cNvCxnSpPr>
          <p:nvPr/>
        </p:nvCxnSpPr>
        <p:spPr>
          <a:xfrm flipH="1" rot="10800000">
            <a:off x="4571850" y="3468150"/>
            <a:ext cx="1223100" cy="1878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0" name="Shape 810"/>
        <p:cNvGrpSpPr/>
        <p:nvPr/>
      </p:nvGrpSpPr>
      <p:grpSpPr>
        <a:xfrm>
          <a:off x="0" y="0"/>
          <a:ext cx="0" cy="0"/>
          <a:chOff x="0" y="0"/>
          <a:chExt cx="0" cy="0"/>
        </a:xfrm>
      </p:grpSpPr>
      <p:sp>
        <p:nvSpPr>
          <p:cNvPr id="811" name="Google Shape;811;p1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812" name="Google Shape;812;p115"/>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C B D A E B D A</a:t>
            </a:r>
            <a:endParaRPr>
              <a:solidFill>
                <a:srgbClr val="000000"/>
              </a:solidFill>
            </a:endParaRPr>
          </a:p>
        </p:txBody>
      </p:sp>
      <p:sp>
        <p:nvSpPr>
          <p:cNvPr id="813" name="Google Shape;813;p115"/>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5"/>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5"/>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16" name="Google Shape;816;p115"/>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17" name="Google Shape;817;p115"/>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818" name="Google Shape;818;p115"/>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19" name="Google Shape;819;p115"/>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5"/>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1" name="Google Shape;821;p115"/>
          <p:cNvCxnSpPr>
            <a:endCxn id="818" idx="3"/>
          </p:cNvCxnSpPr>
          <p:nvPr/>
        </p:nvCxnSpPr>
        <p:spPr>
          <a:xfrm>
            <a:off x="4572000" y="3655800"/>
            <a:ext cx="408900" cy="10353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5" name="Shape 825"/>
        <p:cNvGrpSpPr/>
        <p:nvPr/>
      </p:nvGrpSpPr>
      <p:grpSpPr>
        <a:xfrm>
          <a:off x="0" y="0"/>
          <a:ext cx="0" cy="0"/>
          <a:chOff x="0" y="0"/>
          <a:chExt cx="0" cy="0"/>
        </a:xfrm>
      </p:grpSpPr>
      <p:sp>
        <p:nvSpPr>
          <p:cNvPr id="826" name="Google Shape;826;p1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827" name="Google Shape;827;p116"/>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B D A E B D A</a:t>
            </a:r>
            <a:endParaRPr>
              <a:solidFill>
                <a:srgbClr val="000000"/>
              </a:solidFill>
            </a:endParaRPr>
          </a:p>
        </p:txBody>
      </p:sp>
      <p:sp>
        <p:nvSpPr>
          <p:cNvPr id="828" name="Google Shape;828;p116"/>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6"/>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6"/>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31" name="Google Shape;831;p116"/>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32" name="Google Shape;832;p116"/>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833" name="Google Shape;833;p116"/>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34" name="Google Shape;834;p116"/>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835" name="Google Shape;835;p116"/>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836" name="Google Shape;836;p116"/>
          <p:cNvCxnSpPr>
            <a:endCxn id="835" idx="2"/>
          </p:cNvCxnSpPr>
          <p:nvPr/>
        </p:nvCxnSpPr>
        <p:spPr>
          <a:xfrm flipH="1">
            <a:off x="3349050" y="3655650"/>
            <a:ext cx="1223100" cy="2214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0" name="Shape 840"/>
        <p:cNvGrpSpPr/>
        <p:nvPr/>
      </p:nvGrpSpPr>
      <p:grpSpPr>
        <a:xfrm>
          <a:off x="0" y="0"/>
          <a:ext cx="0" cy="0"/>
          <a:chOff x="0" y="0"/>
          <a:chExt cx="0" cy="0"/>
        </a:xfrm>
      </p:grpSpPr>
      <p:sp>
        <p:nvSpPr>
          <p:cNvPr id="841" name="Google Shape;841;p1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842" name="Google Shape;842;p117"/>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D A E B D A</a:t>
            </a:r>
            <a:endParaRPr>
              <a:solidFill>
                <a:srgbClr val="000000"/>
              </a:solidFill>
            </a:endParaRPr>
          </a:p>
        </p:txBody>
      </p:sp>
      <p:sp>
        <p:nvSpPr>
          <p:cNvPr id="843" name="Google Shape;843;p117"/>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7"/>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7"/>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46" name="Google Shape;846;p117"/>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47" name="Google Shape;847;p117"/>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848" name="Google Shape;848;p117"/>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49" name="Google Shape;849;p117"/>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850" name="Google Shape;850;p117"/>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851" name="Google Shape;851;p117"/>
          <p:cNvCxnSpPr>
            <a:endCxn id="850" idx="2"/>
          </p:cNvCxnSpPr>
          <p:nvPr/>
        </p:nvCxnSpPr>
        <p:spPr>
          <a:xfrm flipH="1">
            <a:off x="3349050" y="3655650"/>
            <a:ext cx="1223100" cy="2214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5" name="Shape 855"/>
        <p:cNvGrpSpPr/>
        <p:nvPr/>
      </p:nvGrpSpPr>
      <p:grpSpPr>
        <a:xfrm>
          <a:off x="0" y="0"/>
          <a:ext cx="0" cy="0"/>
          <a:chOff x="0" y="0"/>
          <a:chExt cx="0" cy="0"/>
        </a:xfrm>
      </p:grpSpPr>
      <p:sp>
        <p:nvSpPr>
          <p:cNvPr id="856" name="Google Shape;856;p1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857" name="Google Shape;857;p118"/>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 E B D A</a:t>
            </a:r>
            <a:endParaRPr>
              <a:solidFill>
                <a:srgbClr val="000000"/>
              </a:solidFill>
            </a:endParaRPr>
          </a:p>
        </p:txBody>
      </p:sp>
      <p:sp>
        <p:nvSpPr>
          <p:cNvPr id="858" name="Google Shape;858;p118"/>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859" name="Google Shape;859;p118"/>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60" name="Google Shape;860;p118"/>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61" name="Google Shape;861;p118"/>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62" name="Google Shape;862;p118"/>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863" name="Google Shape;863;p118"/>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64" name="Google Shape;864;p118"/>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865" name="Google Shape;865;p118"/>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866" name="Google Shape;866;p118"/>
          <p:cNvCxnSpPr>
            <a:endCxn id="858" idx="1"/>
          </p:cNvCxnSpPr>
          <p:nvPr/>
        </p:nvCxnSpPr>
        <p:spPr>
          <a:xfrm rot="10800000">
            <a:off x="4163100" y="2665413"/>
            <a:ext cx="408900" cy="9903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0" name="Shape 870"/>
        <p:cNvGrpSpPr/>
        <p:nvPr/>
      </p:nvGrpSpPr>
      <p:grpSpPr>
        <a:xfrm>
          <a:off x="0" y="0"/>
          <a:ext cx="0" cy="0"/>
          <a:chOff x="0" y="0"/>
          <a:chExt cx="0" cy="0"/>
        </a:xfrm>
      </p:grpSpPr>
      <p:sp>
        <p:nvSpPr>
          <p:cNvPr id="871" name="Google Shape;871;p1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872" name="Google Shape;872;p119"/>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E B D A</a:t>
            </a:r>
            <a:endParaRPr>
              <a:solidFill>
                <a:srgbClr val="000000"/>
              </a:solidFill>
            </a:endParaRPr>
          </a:p>
        </p:txBody>
      </p:sp>
      <p:sp>
        <p:nvSpPr>
          <p:cNvPr id="873" name="Google Shape;873;p119"/>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874" name="Google Shape;874;p119"/>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75" name="Google Shape;875;p119"/>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76" name="Google Shape;876;p119"/>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77" name="Google Shape;877;p119"/>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878" name="Google Shape;878;p119"/>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79" name="Google Shape;879;p119"/>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880" name="Google Shape;880;p119"/>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881" name="Google Shape;881;p119"/>
          <p:cNvCxnSpPr>
            <a:endCxn id="873" idx="1"/>
          </p:cNvCxnSpPr>
          <p:nvPr/>
        </p:nvCxnSpPr>
        <p:spPr>
          <a:xfrm rot="10800000">
            <a:off x="4163100" y="2665413"/>
            <a:ext cx="408900" cy="9903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Device Drivers</a:t>
            </a:r>
            <a:endParaRPr>
              <a:latin typeface="Arial"/>
              <a:ea typeface="Arial"/>
              <a:cs typeface="Arial"/>
              <a:sym typeface="Arial"/>
            </a:endParaRPr>
          </a:p>
        </p:txBody>
      </p:sp>
      <p:sp>
        <p:nvSpPr>
          <p:cNvPr id="260" name="Google Shape;260;p48"/>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Programmed I/O:</a:t>
            </a:r>
            <a:endParaRPr sz="1800"/>
          </a:p>
          <a:p>
            <a:pPr indent="-342900" lvl="0" marL="457200" marR="0" rtl="0" algn="l">
              <a:lnSpc>
                <a:spcPct val="100000"/>
              </a:lnSpc>
              <a:spcBef>
                <a:spcPts val="600"/>
              </a:spcBef>
              <a:spcAft>
                <a:spcPts val="0"/>
              </a:spcAft>
              <a:buSzPts val="1800"/>
              <a:buChar char="●"/>
            </a:pPr>
            <a:r>
              <a:rPr b="1" lang="en" sz="1800"/>
              <a:t>Port-mapped I/O</a:t>
            </a:r>
            <a:r>
              <a:rPr lang="en" sz="1800"/>
              <a:t>: privileged in/out instructions to communicate with device registers.</a:t>
            </a:r>
            <a:endParaRPr sz="1800"/>
          </a:p>
          <a:p>
            <a:pPr indent="-342900" lvl="0" marL="457200" marR="0" rtl="0" algn="l">
              <a:lnSpc>
                <a:spcPct val="100000"/>
              </a:lnSpc>
              <a:spcBef>
                <a:spcPts val="0"/>
              </a:spcBef>
              <a:spcAft>
                <a:spcPts val="0"/>
              </a:spcAft>
              <a:buSzPts val="1800"/>
              <a:buChar char="●"/>
            </a:pPr>
            <a:r>
              <a:rPr b="1" lang="en" sz="1800"/>
              <a:t>Memory-mapped I/O</a:t>
            </a:r>
            <a:r>
              <a:rPr lang="en" sz="1800"/>
              <a:t>: registers appear in physical address space. Communicate with load/store instructions.</a:t>
            </a:r>
            <a:endParaRPr sz="1800"/>
          </a:p>
          <a:p>
            <a:pPr indent="-342900" lvl="0" marL="457200" marR="0" rtl="0" algn="l">
              <a:lnSpc>
                <a:spcPct val="100000"/>
              </a:lnSpc>
              <a:spcBef>
                <a:spcPts val="0"/>
              </a:spcBef>
              <a:spcAft>
                <a:spcPts val="0"/>
              </a:spcAft>
              <a:buSzPts val="1800"/>
              <a:buChar char="●"/>
            </a:pPr>
            <a:r>
              <a:rPr lang="en" sz="1800"/>
              <a:t>CPU involved in every data transfer. </a:t>
            </a:r>
            <a:endParaRPr sz="1800"/>
          </a:p>
          <a:p>
            <a:pPr indent="-342900" lvl="0" marL="457200" marR="0" rtl="0" algn="l">
              <a:lnSpc>
                <a:spcPct val="100000"/>
              </a:lnSpc>
              <a:spcBef>
                <a:spcPts val="0"/>
              </a:spcBef>
              <a:spcAft>
                <a:spcPts val="0"/>
              </a:spcAft>
              <a:buSzPts val="1800"/>
              <a:buChar char="●"/>
            </a:pPr>
            <a:r>
              <a:rPr lang="en" sz="1800"/>
              <a:t>Often requires polling! (so rather wasteful of CPU cycles)</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5" name="Shape 885"/>
        <p:cNvGrpSpPr/>
        <p:nvPr/>
      </p:nvGrpSpPr>
      <p:grpSpPr>
        <a:xfrm>
          <a:off x="0" y="0"/>
          <a:ext cx="0" cy="0"/>
          <a:chOff x="0" y="0"/>
          <a:chExt cx="0" cy="0"/>
        </a:xfrm>
      </p:grpSpPr>
      <p:sp>
        <p:nvSpPr>
          <p:cNvPr id="886" name="Google Shape;886;p1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887" name="Google Shape;887;p120"/>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F1C232"/>
                </a:solidFill>
              </a:rPr>
              <a:t>E</a:t>
            </a:r>
            <a:r>
              <a:rPr lang="en">
                <a:solidFill>
                  <a:srgbClr val="000000"/>
                </a:solidFill>
              </a:rPr>
              <a:t> B D A</a:t>
            </a:r>
            <a:endParaRPr>
              <a:solidFill>
                <a:srgbClr val="000000"/>
              </a:solidFill>
            </a:endParaRPr>
          </a:p>
        </p:txBody>
      </p:sp>
      <p:sp>
        <p:nvSpPr>
          <p:cNvPr id="888" name="Google Shape;888;p120"/>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889" name="Google Shape;889;p120"/>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90" name="Google Shape;890;p120"/>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891" name="Google Shape;891;p120"/>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92" name="Google Shape;892;p120"/>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893" name="Google Shape;893;p120"/>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94" name="Google Shape;894;p120"/>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895" name="Google Shape;895;p120"/>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896" name="Google Shape;896;p120"/>
          <p:cNvCxnSpPr>
            <a:endCxn id="890" idx="0"/>
          </p:cNvCxnSpPr>
          <p:nvPr/>
        </p:nvCxnSpPr>
        <p:spPr>
          <a:xfrm flipH="1" rot="10800000">
            <a:off x="4571850" y="3468150"/>
            <a:ext cx="1223100" cy="1875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0" name="Shape 900"/>
        <p:cNvGrpSpPr/>
        <p:nvPr/>
      </p:nvGrpSpPr>
      <p:grpSpPr>
        <a:xfrm>
          <a:off x="0" y="0"/>
          <a:ext cx="0" cy="0"/>
          <a:chOff x="0" y="0"/>
          <a:chExt cx="0" cy="0"/>
        </a:xfrm>
      </p:grpSpPr>
      <p:sp>
        <p:nvSpPr>
          <p:cNvPr id="901" name="Google Shape;901;p1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902" name="Google Shape;902;p121"/>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F1C232"/>
                </a:solidFill>
              </a:rPr>
              <a:t>E</a:t>
            </a:r>
            <a:r>
              <a:rPr lang="en">
                <a:solidFill>
                  <a:srgbClr val="000000"/>
                </a:solidFill>
              </a:rPr>
              <a:t> B D A</a:t>
            </a:r>
            <a:endParaRPr>
              <a:solidFill>
                <a:srgbClr val="000000"/>
              </a:solidFill>
            </a:endParaRPr>
          </a:p>
        </p:txBody>
      </p:sp>
      <p:sp>
        <p:nvSpPr>
          <p:cNvPr id="903" name="Google Shape;903;p121"/>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04" name="Google Shape;904;p121"/>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05" name="Google Shape;905;p121"/>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906" name="Google Shape;906;p121"/>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07" name="Google Shape;907;p121"/>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908" name="Google Shape;908;p121"/>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09" name="Google Shape;909;p121"/>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910" name="Google Shape;910;p121"/>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911" name="Google Shape;911;p121"/>
          <p:cNvCxnSpPr>
            <a:endCxn id="908" idx="3"/>
          </p:cNvCxnSpPr>
          <p:nvPr/>
        </p:nvCxnSpPr>
        <p:spPr>
          <a:xfrm>
            <a:off x="4572000" y="3655500"/>
            <a:ext cx="408900" cy="10356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5" name="Shape 915"/>
        <p:cNvGrpSpPr/>
        <p:nvPr/>
      </p:nvGrpSpPr>
      <p:grpSpPr>
        <a:xfrm>
          <a:off x="0" y="0"/>
          <a:ext cx="0" cy="0"/>
          <a:chOff x="0" y="0"/>
          <a:chExt cx="0" cy="0"/>
        </a:xfrm>
      </p:grpSpPr>
      <p:sp>
        <p:nvSpPr>
          <p:cNvPr id="916" name="Google Shape;916;p1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917" name="Google Shape;917;p122"/>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F1C232"/>
                </a:solidFill>
              </a:rPr>
              <a:t>E</a:t>
            </a:r>
            <a:r>
              <a:rPr lang="en">
                <a:solidFill>
                  <a:srgbClr val="000000"/>
                </a:solidFill>
              </a:rPr>
              <a:t> B D A</a:t>
            </a:r>
            <a:endParaRPr>
              <a:solidFill>
                <a:srgbClr val="000000"/>
              </a:solidFill>
            </a:endParaRPr>
          </a:p>
        </p:txBody>
      </p:sp>
      <p:sp>
        <p:nvSpPr>
          <p:cNvPr id="918" name="Google Shape;918;p122"/>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19" name="Google Shape;919;p122"/>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20" name="Google Shape;920;p122"/>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921" name="Google Shape;921;p122"/>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22" name="Google Shape;922;p122"/>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923" name="Google Shape;923;p122"/>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24" name="Google Shape;924;p122"/>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925" name="Google Shape;925;p122"/>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926" name="Google Shape;926;p122"/>
          <p:cNvCxnSpPr>
            <a:endCxn id="925" idx="2"/>
          </p:cNvCxnSpPr>
          <p:nvPr/>
        </p:nvCxnSpPr>
        <p:spPr>
          <a:xfrm flipH="1">
            <a:off x="3349050" y="3655650"/>
            <a:ext cx="1223100" cy="2214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0" name="Shape 930"/>
        <p:cNvGrpSpPr/>
        <p:nvPr/>
      </p:nvGrpSpPr>
      <p:grpSpPr>
        <a:xfrm>
          <a:off x="0" y="0"/>
          <a:ext cx="0" cy="0"/>
          <a:chOff x="0" y="0"/>
          <a:chExt cx="0" cy="0"/>
        </a:xfrm>
      </p:grpSpPr>
      <p:sp>
        <p:nvSpPr>
          <p:cNvPr id="931" name="Google Shape;931;p1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932" name="Google Shape;932;p123"/>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F1C232"/>
                </a:solidFill>
              </a:rPr>
              <a:t>E</a:t>
            </a:r>
            <a:r>
              <a:rPr lang="en">
                <a:solidFill>
                  <a:srgbClr val="000000"/>
                </a:solidFill>
              </a:rPr>
              <a:t> B D A</a:t>
            </a:r>
            <a:endParaRPr>
              <a:solidFill>
                <a:srgbClr val="000000"/>
              </a:solidFill>
            </a:endParaRPr>
          </a:p>
        </p:txBody>
      </p:sp>
      <p:sp>
        <p:nvSpPr>
          <p:cNvPr id="933" name="Google Shape;933;p123"/>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34" name="Google Shape;934;p123"/>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35" name="Google Shape;935;p123"/>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936" name="Google Shape;936;p123"/>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37" name="Google Shape;937;p123"/>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938" name="Google Shape;938;p123"/>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39" name="Google Shape;939;p123"/>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940" name="Google Shape;940;p123"/>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941" name="Google Shape;941;p123"/>
          <p:cNvCxnSpPr>
            <a:endCxn id="933" idx="1"/>
          </p:cNvCxnSpPr>
          <p:nvPr/>
        </p:nvCxnSpPr>
        <p:spPr>
          <a:xfrm rot="10800000">
            <a:off x="4163100" y="2665413"/>
            <a:ext cx="408900" cy="9903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5" name="Shape 945"/>
        <p:cNvGrpSpPr/>
        <p:nvPr/>
      </p:nvGrpSpPr>
      <p:grpSpPr>
        <a:xfrm>
          <a:off x="0" y="0"/>
          <a:ext cx="0" cy="0"/>
          <a:chOff x="0" y="0"/>
          <a:chExt cx="0" cy="0"/>
        </a:xfrm>
      </p:grpSpPr>
      <p:sp>
        <p:nvSpPr>
          <p:cNvPr id="946" name="Google Shape;946;p1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947" name="Google Shape;947;p124"/>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F1C232"/>
                </a:solidFill>
              </a:rPr>
              <a:t>E</a:t>
            </a:r>
            <a:r>
              <a:rPr lang="en">
                <a:solidFill>
                  <a:srgbClr val="000000"/>
                </a:solidFill>
              </a:rPr>
              <a:t> B D A</a:t>
            </a:r>
            <a:endParaRPr>
              <a:solidFill>
                <a:srgbClr val="000000"/>
              </a:solidFill>
            </a:endParaRPr>
          </a:p>
        </p:txBody>
      </p:sp>
      <p:sp>
        <p:nvSpPr>
          <p:cNvPr id="948" name="Google Shape;948;p124"/>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49" name="Google Shape;949;p124"/>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50" name="Google Shape;950;p124"/>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951" name="Google Shape;951;p124"/>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52" name="Google Shape;952;p124"/>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953" name="Google Shape;953;p124"/>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54" name="Google Shape;954;p124"/>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955" name="Google Shape;955;p124"/>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956" name="Google Shape;956;p124"/>
          <p:cNvCxnSpPr>
            <a:endCxn id="950" idx="1"/>
          </p:cNvCxnSpPr>
          <p:nvPr/>
        </p:nvCxnSpPr>
        <p:spPr>
          <a:xfrm>
            <a:off x="4572000" y="3655800"/>
            <a:ext cx="1018500" cy="168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0" name="Shape 960"/>
        <p:cNvGrpSpPr/>
        <p:nvPr/>
      </p:nvGrpSpPr>
      <p:grpSpPr>
        <a:xfrm>
          <a:off x="0" y="0"/>
          <a:ext cx="0" cy="0"/>
          <a:chOff x="0" y="0"/>
          <a:chExt cx="0" cy="0"/>
        </a:xfrm>
      </p:grpSpPr>
      <p:sp>
        <p:nvSpPr>
          <p:cNvPr id="961" name="Google Shape;961;p1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962" name="Google Shape;962;p125"/>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CC0000"/>
                </a:solidFill>
              </a:rPr>
              <a:t>E</a:t>
            </a:r>
            <a:r>
              <a:rPr lang="en">
                <a:solidFill>
                  <a:srgbClr val="000000"/>
                </a:solidFill>
              </a:rPr>
              <a:t> </a:t>
            </a:r>
            <a:r>
              <a:rPr lang="en">
                <a:solidFill>
                  <a:srgbClr val="F1C232"/>
                </a:solidFill>
              </a:rPr>
              <a:t>B</a:t>
            </a:r>
            <a:r>
              <a:rPr lang="en">
                <a:solidFill>
                  <a:srgbClr val="000000"/>
                </a:solidFill>
              </a:rPr>
              <a:t> D A</a:t>
            </a:r>
            <a:endParaRPr>
              <a:solidFill>
                <a:srgbClr val="000000"/>
              </a:solidFill>
            </a:endParaRPr>
          </a:p>
        </p:txBody>
      </p:sp>
      <p:sp>
        <p:nvSpPr>
          <p:cNvPr id="963" name="Google Shape;963;p125"/>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64" name="Google Shape;964;p125"/>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65" name="Google Shape;965;p125"/>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966" name="Google Shape;966;p125"/>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67" name="Google Shape;967;p125"/>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968" name="Google Shape;968;p125"/>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69" name="Google Shape;969;p125"/>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970" name="Google Shape;970;p125"/>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971" name="Google Shape;971;p125"/>
          <p:cNvCxnSpPr>
            <a:endCxn id="965" idx="0"/>
          </p:cNvCxnSpPr>
          <p:nvPr/>
        </p:nvCxnSpPr>
        <p:spPr>
          <a:xfrm flipH="1" rot="10800000">
            <a:off x="4571850" y="3468150"/>
            <a:ext cx="1223100" cy="1875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5" name="Shape 975"/>
        <p:cNvGrpSpPr/>
        <p:nvPr/>
      </p:nvGrpSpPr>
      <p:grpSpPr>
        <a:xfrm>
          <a:off x="0" y="0"/>
          <a:ext cx="0" cy="0"/>
          <a:chOff x="0" y="0"/>
          <a:chExt cx="0" cy="0"/>
        </a:xfrm>
      </p:grpSpPr>
      <p:sp>
        <p:nvSpPr>
          <p:cNvPr id="976" name="Google Shape;976;p1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977" name="Google Shape;977;p126"/>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CC0000"/>
                </a:solidFill>
              </a:rPr>
              <a:t>E</a:t>
            </a:r>
            <a:r>
              <a:rPr lang="en">
                <a:solidFill>
                  <a:srgbClr val="000000"/>
                </a:solidFill>
              </a:rPr>
              <a:t> </a:t>
            </a:r>
            <a:r>
              <a:rPr lang="en">
                <a:solidFill>
                  <a:srgbClr val="6AA84F"/>
                </a:solidFill>
              </a:rPr>
              <a:t>B</a:t>
            </a:r>
            <a:r>
              <a:rPr lang="en">
                <a:solidFill>
                  <a:srgbClr val="000000"/>
                </a:solidFill>
              </a:rPr>
              <a:t> D A</a:t>
            </a:r>
            <a:endParaRPr>
              <a:solidFill>
                <a:srgbClr val="000000"/>
              </a:solidFill>
            </a:endParaRPr>
          </a:p>
        </p:txBody>
      </p:sp>
      <p:sp>
        <p:nvSpPr>
          <p:cNvPr id="978" name="Google Shape;978;p126"/>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79" name="Google Shape;979;p126"/>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80" name="Google Shape;980;p126"/>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981" name="Google Shape;981;p126"/>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82" name="Google Shape;982;p126"/>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983" name="Google Shape;983;p126"/>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84" name="Google Shape;984;p126"/>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985" name="Google Shape;985;p126"/>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986" name="Google Shape;986;p126"/>
          <p:cNvCxnSpPr>
            <a:endCxn id="980" idx="0"/>
          </p:cNvCxnSpPr>
          <p:nvPr/>
        </p:nvCxnSpPr>
        <p:spPr>
          <a:xfrm flipH="1" rot="10800000">
            <a:off x="4571550" y="3468150"/>
            <a:ext cx="1223400" cy="1875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0" name="Shape 990"/>
        <p:cNvGrpSpPr/>
        <p:nvPr/>
      </p:nvGrpSpPr>
      <p:grpSpPr>
        <a:xfrm>
          <a:off x="0" y="0"/>
          <a:ext cx="0" cy="0"/>
          <a:chOff x="0" y="0"/>
          <a:chExt cx="0" cy="0"/>
        </a:xfrm>
      </p:grpSpPr>
      <p:sp>
        <p:nvSpPr>
          <p:cNvPr id="991" name="Google Shape;991;p1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992" name="Google Shape;992;p127"/>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CC0000"/>
                </a:solidFill>
              </a:rPr>
              <a:t>E</a:t>
            </a:r>
            <a:r>
              <a:rPr lang="en">
                <a:solidFill>
                  <a:srgbClr val="000000"/>
                </a:solidFill>
              </a:rPr>
              <a:t> </a:t>
            </a:r>
            <a:r>
              <a:rPr lang="en">
                <a:solidFill>
                  <a:srgbClr val="6AA84F"/>
                </a:solidFill>
              </a:rPr>
              <a:t>B</a:t>
            </a:r>
            <a:r>
              <a:rPr lang="en">
                <a:solidFill>
                  <a:srgbClr val="000000"/>
                </a:solidFill>
              </a:rPr>
              <a:t> </a:t>
            </a:r>
            <a:r>
              <a:rPr lang="en">
                <a:solidFill>
                  <a:srgbClr val="6AA84F"/>
                </a:solidFill>
              </a:rPr>
              <a:t>D</a:t>
            </a:r>
            <a:r>
              <a:rPr lang="en">
                <a:solidFill>
                  <a:srgbClr val="000000"/>
                </a:solidFill>
              </a:rPr>
              <a:t> A</a:t>
            </a:r>
            <a:endParaRPr>
              <a:solidFill>
                <a:srgbClr val="000000"/>
              </a:solidFill>
            </a:endParaRPr>
          </a:p>
        </p:txBody>
      </p:sp>
      <p:sp>
        <p:nvSpPr>
          <p:cNvPr id="993" name="Google Shape;993;p127"/>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994" name="Google Shape;994;p127"/>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95" name="Google Shape;995;p127"/>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996" name="Google Shape;996;p127"/>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97" name="Google Shape;997;p127"/>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998" name="Google Shape;998;p127"/>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999" name="Google Shape;999;p127"/>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000" name="Google Shape;1000;p127"/>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1001" name="Google Shape;1001;p127"/>
          <p:cNvCxnSpPr>
            <a:endCxn id="995" idx="0"/>
          </p:cNvCxnSpPr>
          <p:nvPr/>
        </p:nvCxnSpPr>
        <p:spPr>
          <a:xfrm flipH="1" rot="10800000">
            <a:off x="4571550" y="3468150"/>
            <a:ext cx="1223400" cy="1875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5" name="Shape 1005"/>
        <p:cNvGrpSpPr/>
        <p:nvPr/>
      </p:nvGrpSpPr>
      <p:grpSpPr>
        <a:xfrm>
          <a:off x="0" y="0"/>
          <a:ext cx="0" cy="0"/>
          <a:chOff x="0" y="0"/>
          <a:chExt cx="0" cy="0"/>
        </a:xfrm>
      </p:grpSpPr>
      <p:sp>
        <p:nvSpPr>
          <p:cNvPr id="1006" name="Google Shape;1006;p1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1007" name="Google Shape;1007;p128"/>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CC0000"/>
                </a:solidFill>
              </a:rPr>
              <a:t>E</a:t>
            </a:r>
            <a:r>
              <a:rPr lang="en">
                <a:solidFill>
                  <a:srgbClr val="000000"/>
                </a:solidFill>
              </a:rPr>
              <a:t> </a:t>
            </a:r>
            <a:r>
              <a:rPr lang="en">
                <a:solidFill>
                  <a:srgbClr val="6AA84F"/>
                </a:solidFill>
              </a:rPr>
              <a:t>B</a:t>
            </a:r>
            <a:r>
              <a:rPr lang="en">
                <a:solidFill>
                  <a:srgbClr val="000000"/>
                </a:solidFill>
              </a:rPr>
              <a:t> </a:t>
            </a:r>
            <a:r>
              <a:rPr lang="en">
                <a:solidFill>
                  <a:srgbClr val="6AA84F"/>
                </a:solidFill>
              </a:rPr>
              <a:t>D</a:t>
            </a:r>
            <a:r>
              <a:rPr lang="en">
                <a:solidFill>
                  <a:srgbClr val="000000"/>
                </a:solidFill>
              </a:rPr>
              <a:t> </a:t>
            </a:r>
            <a:r>
              <a:rPr lang="en">
                <a:solidFill>
                  <a:srgbClr val="F1C232"/>
                </a:solidFill>
              </a:rPr>
              <a:t>A</a:t>
            </a:r>
            <a:endParaRPr>
              <a:solidFill>
                <a:srgbClr val="F1C232"/>
              </a:solidFill>
            </a:endParaRPr>
          </a:p>
        </p:txBody>
      </p:sp>
      <p:sp>
        <p:nvSpPr>
          <p:cNvPr id="1008" name="Google Shape;1008;p128"/>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09" name="Google Shape;1009;p128"/>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10" name="Google Shape;1010;p128"/>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011" name="Google Shape;1011;p128"/>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12" name="Google Shape;1012;p128"/>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013" name="Google Shape;1013;p128"/>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14" name="Google Shape;1014;p128"/>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015" name="Google Shape;1015;p128"/>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1016" name="Google Shape;1016;p128"/>
          <p:cNvCxnSpPr>
            <a:endCxn id="1013" idx="0"/>
          </p:cNvCxnSpPr>
          <p:nvPr/>
        </p:nvCxnSpPr>
        <p:spPr>
          <a:xfrm>
            <a:off x="4571550" y="3655650"/>
            <a:ext cx="204900" cy="8310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0" name="Shape 1020"/>
        <p:cNvGrpSpPr/>
        <p:nvPr/>
      </p:nvGrpSpPr>
      <p:grpSpPr>
        <a:xfrm>
          <a:off x="0" y="0"/>
          <a:ext cx="0" cy="0"/>
          <a:chOff x="0" y="0"/>
          <a:chExt cx="0" cy="0"/>
        </a:xfrm>
      </p:grpSpPr>
      <p:sp>
        <p:nvSpPr>
          <p:cNvPr id="1021" name="Google Shape;1021;p1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1022" name="Google Shape;1022;p129"/>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CC0000"/>
                </a:solidFill>
              </a:rPr>
              <a:t>E</a:t>
            </a:r>
            <a:r>
              <a:rPr lang="en">
                <a:solidFill>
                  <a:srgbClr val="000000"/>
                </a:solidFill>
              </a:rPr>
              <a:t> </a:t>
            </a:r>
            <a:r>
              <a:rPr lang="en">
                <a:solidFill>
                  <a:srgbClr val="6AA84F"/>
                </a:solidFill>
              </a:rPr>
              <a:t>B</a:t>
            </a:r>
            <a:r>
              <a:rPr lang="en">
                <a:solidFill>
                  <a:srgbClr val="000000"/>
                </a:solidFill>
              </a:rPr>
              <a:t> </a:t>
            </a:r>
            <a:r>
              <a:rPr lang="en">
                <a:solidFill>
                  <a:srgbClr val="6AA84F"/>
                </a:solidFill>
              </a:rPr>
              <a:t>D</a:t>
            </a:r>
            <a:r>
              <a:rPr lang="en">
                <a:solidFill>
                  <a:srgbClr val="000000"/>
                </a:solidFill>
              </a:rPr>
              <a:t> </a:t>
            </a:r>
            <a:r>
              <a:rPr lang="en">
                <a:solidFill>
                  <a:srgbClr val="F1C232"/>
                </a:solidFill>
              </a:rPr>
              <a:t>A</a:t>
            </a:r>
            <a:endParaRPr>
              <a:solidFill>
                <a:srgbClr val="F1C232"/>
              </a:solidFill>
            </a:endParaRPr>
          </a:p>
        </p:txBody>
      </p:sp>
      <p:sp>
        <p:nvSpPr>
          <p:cNvPr id="1023" name="Google Shape;1023;p129"/>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24" name="Google Shape;1024;p129"/>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25" name="Google Shape;1025;p129"/>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026" name="Google Shape;1026;p129"/>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27" name="Google Shape;1027;p129"/>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028" name="Google Shape;1028;p129"/>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029" name="Google Shape;1029;p129"/>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030" name="Google Shape;1030;p129"/>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1031" name="Google Shape;1031;p129"/>
          <p:cNvCxnSpPr>
            <a:endCxn id="1030" idx="3"/>
          </p:cNvCxnSpPr>
          <p:nvPr/>
        </p:nvCxnSpPr>
        <p:spPr>
          <a:xfrm flipH="1">
            <a:off x="3553500" y="3655500"/>
            <a:ext cx="1018200" cy="171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Device Drivers</a:t>
            </a:r>
            <a:endParaRPr>
              <a:latin typeface="Arial"/>
              <a:ea typeface="Arial"/>
              <a:cs typeface="Arial"/>
              <a:sym typeface="Arial"/>
            </a:endParaRPr>
          </a:p>
        </p:txBody>
      </p:sp>
      <p:sp>
        <p:nvSpPr>
          <p:cNvPr id="266" name="Google Shape;266;p49"/>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Example of port-mapped I/O: the </a:t>
            </a:r>
            <a:r>
              <a:rPr lang="en" sz="1800"/>
              <a:t>speaker</a:t>
            </a:r>
            <a:r>
              <a:rPr lang="en" sz="1800"/>
              <a:t> </a:t>
            </a:r>
            <a:r>
              <a:rPr lang="en" sz="1800"/>
              <a:t>driver</a:t>
            </a:r>
            <a:r>
              <a:rPr lang="en" sz="1800"/>
              <a:t> in Pintos.</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Clr>
                <a:srgbClr val="000000"/>
              </a:buClr>
              <a:buFont typeface="Roboto Slab"/>
              <a:buNone/>
            </a:pPr>
            <a:r>
              <a:rPr b="0" i="0" lang="en" sz="1800" u="none" cap="none" strike="noStrike">
                <a:solidFill>
                  <a:srgbClr val="000000"/>
                </a:solidFill>
              </a:rPr>
              <a:t> </a:t>
            </a:r>
            <a:endParaRPr/>
          </a:p>
          <a:p>
            <a:pPr indent="0" lvl="0" marL="0" marR="0" rtl="0" algn="l">
              <a:lnSpc>
                <a:spcPct val="100000"/>
              </a:lnSpc>
              <a:spcBef>
                <a:spcPts val="600"/>
              </a:spcBef>
              <a:spcAft>
                <a:spcPts val="0"/>
              </a:spcAft>
              <a:buClr>
                <a:srgbClr val="000000"/>
              </a:buClr>
              <a:buFont typeface="Arial"/>
              <a:buNone/>
            </a:pPr>
            <a:r>
              <a:t/>
            </a:r>
            <a:endParaRPr b="0" i="0" sz="1800" u="none" cap="none" strike="noStrike">
              <a:solidFill>
                <a:srgbClr val="000000"/>
              </a:solidFill>
            </a:endParaRPr>
          </a:p>
        </p:txBody>
      </p:sp>
      <p:pic>
        <p:nvPicPr>
          <p:cNvPr id="267" name="Google Shape;267;p49"/>
          <p:cNvPicPr preferRelativeResize="0"/>
          <p:nvPr/>
        </p:nvPicPr>
        <p:blipFill>
          <a:blip r:embed="rId3">
            <a:alphaModFix/>
          </a:blip>
          <a:stretch>
            <a:fillRect/>
          </a:stretch>
        </p:blipFill>
        <p:spPr>
          <a:xfrm>
            <a:off x="2722850" y="1913795"/>
            <a:ext cx="3698300" cy="2905824"/>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5" name="Shape 1035"/>
        <p:cNvGrpSpPr/>
        <p:nvPr/>
      </p:nvGrpSpPr>
      <p:grpSpPr>
        <a:xfrm>
          <a:off x="0" y="0"/>
          <a:ext cx="0" cy="0"/>
          <a:chOff x="0" y="0"/>
          <a:chExt cx="0" cy="0"/>
        </a:xfrm>
      </p:grpSpPr>
      <p:sp>
        <p:nvSpPr>
          <p:cNvPr id="1036" name="Google Shape;1036;p1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Clock Algorithm Example</a:t>
            </a:r>
            <a:endParaRPr/>
          </a:p>
        </p:txBody>
      </p:sp>
      <p:sp>
        <p:nvSpPr>
          <p:cNvPr id="1037" name="Google Shape;1037;p130"/>
          <p:cNvSpPr txBox="1"/>
          <p:nvPr>
            <p:ph idx="1" type="body"/>
          </p:nvPr>
        </p:nvSpPr>
        <p:spPr>
          <a:xfrm>
            <a:off x="457200" y="1200150"/>
            <a:ext cx="8229600" cy="11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We have a 4-entry empty cache/PT and access </a:t>
            </a:r>
            <a:r>
              <a:rPr lang="en">
                <a:solidFill>
                  <a:srgbClr val="CC0000"/>
                </a:solidFill>
              </a:rPr>
              <a:t>A</a:t>
            </a:r>
            <a:r>
              <a:rPr lang="en">
                <a:solidFill>
                  <a:srgbClr val="000000"/>
                </a:solidFill>
              </a:rPr>
              <a:t> </a:t>
            </a:r>
            <a:r>
              <a:rPr lang="en">
                <a:solidFill>
                  <a:srgbClr val="CC0000"/>
                </a:solidFill>
              </a:rPr>
              <a:t>B</a:t>
            </a:r>
            <a:r>
              <a:rPr lang="en">
                <a:solidFill>
                  <a:srgbClr val="000000"/>
                </a:solidFill>
              </a:rPr>
              <a:t> </a:t>
            </a:r>
            <a:r>
              <a:rPr lang="en">
                <a:solidFill>
                  <a:srgbClr val="CC0000"/>
                </a:solidFill>
              </a:rPr>
              <a:t>C</a:t>
            </a:r>
            <a:r>
              <a:rPr lang="en">
                <a:solidFill>
                  <a:srgbClr val="000000"/>
                </a:solidFill>
              </a:rPr>
              <a:t> </a:t>
            </a:r>
            <a:r>
              <a:rPr lang="en">
                <a:solidFill>
                  <a:srgbClr val="6AA84F"/>
                </a:solidFill>
              </a:rPr>
              <a:t>B</a:t>
            </a:r>
            <a:r>
              <a:rPr lang="en">
                <a:solidFill>
                  <a:srgbClr val="000000"/>
                </a:solidFill>
              </a:rPr>
              <a:t> </a:t>
            </a:r>
            <a:r>
              <a:rPr lang="en">
                <a:solidFill>
                  <a:srgbClr val="CC0000"/>
                </a:solidFill>
              </a:rPr>
              <a:t>D</a:t>
            </a:r>
            <a:r>
              <a:rPr lang="en">
                <a:solidFill>
                  <a:srgbClr val="000000"/>
                </a:solidFill>
              </a:rPr>
              <a:t> </a:t>
            </a:r>
            <a:r>
              <a:rPr lang="en">
                <a:solidFill>
                  <a:srgbClr val="6AA84F"/>
                </a:solidFill>
              </a:rPr>
              <a:t>A</a:t>
            </a:r>
            <a:r>
              <a:rPr lang="en">
                <a:solidFill>
                  <a:srgbClr val="000000"/>
                </a:solidFill>
              </a:rPr>
              <a:t> </a:t>
            </a:r>
            <a:r>
              <a:rPr lang="en">
                <a:solidFill>
                  <a:srgbClr val="CC0000"/>
                </a:solidFill>
              </a:rPr>
              <a:t>E</a:t>
            </a:r>
            <a:r>
              <a:rPr lang="en">
                <a:solidFill>
                  <a:srgbClr val="000000"/>
                </a:solidFill>
              </a:rPr>
              <a:t> </a:t>
            </a:r>
            <a:r>
              <a:rPr lang="en">
                <a:solidFill>
                  <a:srgbClr val="6AA84F"/>
                </a:solidFill>
              </a:rPr>
              <a:t>B</a:t>
            </a:r>
            <a:r>
              <a:rPr lang="en">
                <a:solidFill>
                  <a:srgbClr val="000000"/>
                </a:solidFill>
              </a:rPr>
              <a:t> </a:t>
            </a:r>
            <a:r>
              <a:rPr lang="en">
                <a:solidFill>
                  <a:srgbClr val="6AA84F"/>
                </a:solidFill>
              </a:rPr>
              <a:t>D</a:t>
            </a:r>
            <a:r>
              <a:rPr lang="en">
                <a:solidFill>
                  <a:srgbClr val="000000"/>
                </a:solidFill>
              </a:rPr>
              <a:t> </a:t>
            </a:r>
            <a:r>
              <a:rPr lang="en">
                <a:solidFill>
                  <a:srgbClr val="CC0000"/>
                </a:solidFill>
              </a:rPr>
              <a:t>A</a:t>
            </a:r>
            <a:endParaRPr>
              <a:solidFill>
                <a:srgbClr val="CC0000"/>
              </a:solidFill>
            </a:endParaRPr>
          </a:p>
        </p:txBody>
      </p:sp>
      <p:sp>
        <p:nvSpPr>
          <p:cNvPr id="1038" name="Google Shape;1038;p130"/>
          <p:cNvSpPr/>
          <p:nvPr/>
        </p:nvSpPr>
        <p:spPr>
          <a:xfrm>
            <a:off x="41631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039" name="Google Shape;1039;p130"/>
          <p:cNvSpPr/>
          <p:nvPr/>
        </p:nvSpPr>
        <p:spPr>
          <a:xfrm>
            <a:off x="4572000" y="2460963"/>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40" name="Google Shape;1040;p130"/>
          <p:cNvSpPr/>
          <p:nvPr/>
        </p:nvSpPr>
        <p:spPr>
          <a:xfrm>
            <a:off x="55905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041" name="Google Shape;1041;p130"/>
          <p:cNvSpPr/>
          <p:nvPr/>
        </p:nvSpPr>
        <p:spPr>
          <a:xfrm>
            <a:off x="59994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042" name="Google Shape;1042;p130"/>
          <p:cNvSpPr/>
          <p:nvPr/>
        </p:nvSpPr>
        <p:spPr>
          <a:xfrm>
            <a:off x="41631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043" name="Google Shape;1043;p130"/>
          <p:cNvSpPr/>
          <p:nvPr/>
        </p:nvSpPr>
        <p:spPr>
          <a:xfrm>
            <a:off x="4572000" y="44866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044" name="Google Shape;1044;p130"/>
          <p:cNvSpPr/>
          <p:nvPr/>
        </p:nvSpPr>
        <p:spPr>
          <a:xfrm>
            <a:off x="27357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045" name="Google Shape;1045;p130"/>
          <p:cNvSpPr/>
          <p:nvPr/>
        </p:nvSpPr>
        <p:spPr>
          <a:xfrm>
            <a:off x="3144600" y="3468150"/>
            <a:ext cx="408900" cy="408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1046" name="Google Shape;1046;p130"/>
          <p:cNvCxnSpPr>
            <a:endCxn id="1045" idx="3"/>
          </p:cNvCxnSpPr>
          <p:nvPr/>
        </p:nvCxnSpPr>
        <p:spPr>
          <a:xfrm flipH="1">
            <a:off x="3553500" y="3655500"/>
            <a:ext cx="1018200" cy="17100"/>
          </a:xfrm>
          <a:prstGeom prst="straightConnector1">
            <a:avLst/>
          </a:prstGeom>
          <a:noFill/>
          <a:ln cap="flat" cmpd="sng" w="28575">
            <a:solidFill>
              <a:schemeClr val="dk2"/>
            </a:solidFill>
            <a:prstDash val="solid"/>
            <a:round/>
            <a:headEnd len="med" w="med" type="oval"/>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31"/>
          <p:cNvSpPr txBox="1"/>
          <p:nvPr>
            <p:ph type="ctrTitle"/>
          </p:nvPr>
        </p:nvSpPr>
        <p:spPr>
          <a:xfrm>
            <a:off x="311700" y="243545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Networks and Distributed Systems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5" name="Shape 1055"/>
        <p:cNvGrpSpPr/>
        <p:nvPr/>
      </p:nvGrpSpPr>
      <p:grpSpPr>
        <a:xfrm>
          <a:off x="0" y="0"/>
          <a:ext cx="0" cy="0"/>
          <a:chOff x="0" y="0"/>
          <a:chExt cx="0" cy="0"/>
        </a:xfrm>
      </p:grpSpPr>
      <p:sp>
        <p:nvSpPr>
          <p:cNvPr id="1056" name="Google Shape;1056;p132"/>
          <p:cNvSpPr txBox="1"/>
          <p:nvPr>
            <p:ph type="ctrTitle"/>
          </p:nvPr>
        </p:nvSpPr>
        <p:spPr>
          <a:xfrm>
            <a:off x="311700" y="2435450"/>
            <a:ext cx="8520600" cy="86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Distributed Consensus Making</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3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Problem</a:t>
            </a:r>
            <a:endParaRPr>
              <a:latin typeface="Arial"/>
              <a:ea typeface="Arial"/>
              <a:cs typeface="Arial"/>
              <a:sym typeface="Arial"/>
            </a:endParaRPr>
          </a:p>
        </p:txBody>
      </p:sp>
      <p:sp>
        <p:nvSpPr>
          <p:cNvPr id="1062" name="Google Shape;1062;p133"/>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Previously, we talked about transactions and logging on a single machine</a:t>
            </a:r>
            <a:endParaRPr sz="1800"/>
          </a:p>
          <a:p>
            <a:pPr indent="-342900" lvl="1" marL="914400" marR="0" rtl="0" algn="l">
              <a:lnSpc>
                <a:spcPct val="100000"/>
              </a:lnSpc>
              <a:spcBef>
                <a:spcPts val="0"/>
              </a:spcBef>
              <a:spcAft>
                <a:spcPts val="0"/>
              </a:spcAft>
              <a:buSzPts val="1800"/>
              <a:buChar char="○"/>
            </a:pPr>
            <a:r>
              <a:rPr lang="en" sz="1800"/>
              <a:t>Consistency</a:t>
            </a:r>
            <a:r>
              <a:rPr lang="en" sz="1800"/>
              <a:t>! </a:t>
            </a:r>
            <a:endParaRPr sz="1800"/>
          </a:p>
          <a:p>
            <a:pPr indent="-342900" lvl="0" marL="457200" marR="0" rtl="0" algn="l">
              <a:lnSpc>
                <a:spcPct val="100000"/>
              </a:lnSpc>
              <a:spcBef>
                <a:spcPts val="0"/>
              </a:spcBef>
              <a:spcAft>
                <a:spcPts val="0"/>
              </a:spcAft>
              <a:buSzPts val="1800"/>
              <a:buChar char="●"/>
            </a:pPr>
            <a:r>
              <a:rPr lang="en" sz="1800"/>
              <a:t>What if we want to coordinate multiple computers, i.e.</a:t>
            </a:r>
            <a:endParaRPr sz="1800"/>
          </a:p>
          <a:p>
            <a:pPr indent="-342900" lvl="1" marL="914400" marR="0" rtl="0" algn="l">
              <a:lnSpc>
                <a:spcPct val="100000"/>
              </a:lnSpc>
              <a:spcBef>
                <a:spcPts val="0"/>
              </a:spcBef>
              <a:spcAft>
                <a:spcPts val="0"/>
              </a:spcAft>
              <a:buSzPts val="1800"/>
              <a:buChar char="○"/>
            </a:pPr>
            <a:r>
              <a:rPr lang="en" sz="1800"/>
              <a:t>Ensure consistent transactions in a sharded database</a:t>
            </a:r>
            <a:endParaRPr sz="1800"/>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rPr lang="en" sz="1800"/>
              <a:t>Why we care:</a:t>
            </a:r>
            <a:endParaRPr sz="1800"/>
          </a:p>
          <a:p>
            <a:pPr indent="-342900" lvl="0" marL="457200" marR="0" rtl="0" algn="l">
              <a:lnSpc>
                <a:spcPct val="100000"/>
              </a:lnSpc>
              <a:spcBef>
                <a:spcPts val="600"/>
              </a:spcBef>
              <a:spcAft>
                <a:spcPts val="0"/>
              </a:spcAft>
              <a:buSzPts val="1800"/>
              <a:buChar char="●"/>
            </a:pPr>
            <a:r>
              <a:rPr lang="en" sz="1800"/>
              <a:t>For instance, for durability, we could duplicate a lot of machines, each with a journaling/log-structured file system.</a:t>
            </a:r>
            <a:endParaRPr sz="1800"/>
          </a:p>
          <a:p>
            <a:pPr indent="-342900" lvl="0" marL="457200" marR="0" rtl="0" algn="l">
              <a:lnSpc>
                <a:spcPct val="100000"/>
              </a:lnSpc>
              <a:spcBef>
                <a:spcPts val="0"/>
              </a:spcBef>
              <a:spcAft>
                <a:spcPts val="0"/>
              </a:spcAft>
              <a:buSzPts val="1800"/>
              <a:buChar char="●"/>
            </a:pPr>
            <a:r>
              <a:rPr lang="en" sz="1800"/>
              <a:t>Then keeping the machines consistent with each other is an important problem</a:t>
            </a:r>
            <a:endParaRPr sz="1800"/>
          </a:p>
          <a:p>
            <a:pPr indent="0" lvl="0" marL="0" marR="0" rtl="0" algn="l">
              <a:lnSpc>
                <a:spcPct val="100000"/>
              </a:lnSpc>
              <a:spcBef>
                <a:spcPts val="600"/>
              </a:spcBef>
              <a:spcAft>
                <a:spcPts val="0"/>
              </a:spcAft>
              <a:buNone/>
            </a:pPr>
            <a:r>
              <a:t/>
            </a:r>
            <a:endParaRPr sz="18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3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dk1"/>
              </a:buClr>
              <a:buFont typeface="Roboto Slab"/>
              <a:buNone/>
            </a:pPr>
            <a:r>
              <a:rPr lang="en">
                <a:latin typeface="Arial"/>
                <a:ea typeface="Arial"/>
                <a:cs typeface="Arial"/>
                <a:sym typeface="Arial"/>
              </a:rPr>
              <a:t>Solution</a:t>
            </a:r>
            <a:endParaRPr>
              <a:latin typeface="Arial"/>
              <a:ea typeface="Arial"/>
              <a:cs typeface="Arial"/>
              <a:sym typeface="Arial"/>
            </a:endParaRPr>
          </a:p>
        </p:txBody>
      </p:sp>
      <p:sp>
        <p:nvSpPr>
          <p:cNvPr id="1068" name="Google Shape;1068;p134"/>
          <p:cNvSpPr txBox="1"/>
          <p:nvPr/>
        </p:nvSpPr>
        <p:spPr>
          <a:xfrm>
            <a:off x="457200" y="1330527"/>
            <a:ext cx="8229600" cy="321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700"/>
              <a:t>Two phase commit:</a:t>
            </a:r>
            <a:endParaRPr sz="1700"/>
          </a:p>
          <a:p>
            <a:pPr indent="-336550" lvl="0" marL="457200" marR="0" rtl="0" algn="l">
              <a:lnSpc>
                <a:spcPct val="100000"/>
              </a:lnSpc>
              <a:spcBef>
                <a:spcPts val="600"/>
              </a:spcBef>
              <a:spcAft>
                <a:spcPts val="0"/>
              </a:spcAft>
              <a:buSzPts val="1700"/>
              <a:buChar char="●"/>
            </a:pPr>
            <a:r>
              <a:rPr lang="en" sz="1700"/>
              <a:t>One machine is designated as the coordinator, everyone else is a participant</a:t>
            </a:r>
            <a:endParaRPr sz="1700"/>
          </a:p>
          <a:p>
            <a:pPr indent="-336550" lvl="0" marL="457200" marR="0" rtl="0" algn="l">
              <a:lnSpc>
                <a:spcPct val="100000"/>
              </a:lnSpc>
              <a:spcBef>
                <a:spcPts val="0"/>
              </a:spcBef>
              <a:spcAft>
                <a:spcPts val="0"/>
              </a:spcAft>
              <a:buSzPts val="1700"/>
              <a:buChar char="●"/>
            </a:pPr>
            <a:r>
              <a:rPr lang="en" sz="1700"/>
              <a:t>The coordinator requests that all participants vote to commit or rollback the transaction</a:t>
            </a:r>
            <a:endParaRPr sz="1700"/>
          </a:p>
          <a:p>
            <a:pPr indent="-336550" lvl="0" marL="457200" marR="0" rtl="0" algn="l">
              <a:lnSpc>
                <a:spcPct val="100000"/>
              </a:lnSpc>
              <a:spcBef>
                <a:spcPts val="0"/>
              </a:spcBef>
              <a:spcAft>
                <a:spcPts val="0"/>
              </a:spcAft>
              <a:buSzPts val="1700"/>
              <a:buChar char="●"/>
            </a:pPr>
            <a:r>
              <a:rPr lang="en" sz="1700"/>
              <a:t>Participants record vote in its own log, then tell coordinator</a:t>
            </a:r>
            <a:endParaRPr sz="1700"/>
          </a:p>
          <a:p>
            <a:pPr indent="-336550" lvl="1" marL="914400" marR="0" rtl="0" algn="l">
              <a:lnSpc>
                <a:spcPct val="100000"/>
              </a:lnSpc>
              <a:spcBef>
                <a:spcPts val="0"/>
              </a:spcBef>
              <a:spcAft>
                <a:spcPts val="0"/>
              </a:spcAft>
              <a:buSzPts val="1700"/>
              <a:buChar char="○"/>
            </a:pPr>
            <a:r>
              <a:rPr lang="en" sz="1700"/>
              <a:t>If anyone votes to abort, coordinator writes "Abort" in its log and tells everyone to abort; each records "Abort" in log</a:t>
            </a:r>
            <a:endParaRPr sz="1700"/>
          </a:p>
          <a:p>
            <a:pPr indent="-336550" lvl="0" marL="457200" marR="0" rtl="0" algn="l">
              <a:lnSpc>
                <a:spcPct val="100000"/>
              </a:lnSpc>
              <a:spcBef>
                <a:spcPts val="0"/>
              </a:spcBef>
              <a:spcAft>
                <a:spcPts val="0"/>
              </a:spcAft>
              <a:buSzPts val="1700"/>
              <a:buChar char="●"/>
            </a:pPr>
            <a:r>
              <a:rPr lang="en" sz="1700"/>
              <a:t>After all participants respond that they are prepared, then the coordinator writes "Commit" to its log</a:t>
            </a:r>
            <a:endParaRPr sz="1700"/>
          </a:p>
          <a:p>
            <a:pPr indent="-336550" lvl="1" marL="914400" marR="0" rtl="0" algn="l">
              <a:lnSpc>
                <a:spcPct val="100000"/>
              </a:lnSpc>
              <a:spcBef>
                <a:spcPts val="0"/>
              </a:spcBef>
              <a:spcAft>
                <a:spcPts val="0"/>
              </a:spcAft>
              <a:buSzPts val="1700"/>
              <a:buChar char="○"/>
            </a:pPr>
            <a:r>
              <a:rPr lang="en" sz="1700"/>
              <a:t>Then asks all nodes to commit; they respond with ACK</a:t>
            </a:r>
            <a:endParaRPr sz="17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35"/>
          <p:cNvSpPr txBox="1"/>
          <p:nvPr>
            <p:ph type="title"/>
          </p:nvPr>
        </p:nvSpPr>
        <p:spPr>
          <a:xfrm>
            <a:off x="311700" y="445025"/>
            <a:ext cx="645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Walkthrough (Successful </a:t>
            </a:r>
            <a:r>
              <a:rPr lang="en">
                <a:solidFill>
                  <a:srgbClr val="188038"/>
                </a:solidFill>
                <a:latin typeface="Roboto Mono"/>
                <a:ea typeface="Roboto Mono"/>
                <a:cs typeface="Roboto Mono"/>
                <a:sym typeface="Roboto Mono"/>
              </a:rPr>
              <a:t>COMMIT</a:t>
            </a:r>
            <a:r>
              <a:rPr lang="en"/>
              <a:t>)</a:t>
            </a:r>
            <a:endParaRPr/>
          </a:p>
        </p:txBody>
      </p:sp>
      <p:sp>
        <p:nvSpPr>
          <p:cNvPr id="1074" name="Google Shape;1074;p135"/>
          <p:cNvSpPr txBox="1"/>
          <p:nvPr/>
        </p:nvSpPr>
        <p:spPr>
          <a:xfrm>
            <a:off x="2087150" y="2284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A</a:t>
            </a:r>
            <a:endParaRPr sz="1800">
              <a:solidFill>
                <a:srgbClr val="000000"/>
              </a:solidFill>
              <a:latin typeface="Helvetica Neue"/>
              <a:ea typeface="Helvetica Neue"/>
              <a:cs typeface="Helvetica Neue"/>
              <a:sym typeface="Helvetica Neue"/>
            </a:endParaRPr>
          </a:p>
        </p:txBody>
      </p:sp>
      <p:sp>
        <p:nvSpPr>
          <p:cNvPr id="1075" name="Google Shape;1075;p135"/>
          <p:cNvSpPr/>
          <p:nvPr/>
        </p:nvSpPr>
        <p:spPr>
          <a:xfrm>
            <a:off x="2393025" y="2645713"/>
            <a:ext cx="675900" cy="675900"/>
          </a:xfrm>
          <a:prstGeom prst="ellipse">
            <a:avLst/>
          </a:prstGeom>
          <a:solidFill>
            <a:srgbClr val="A4C2F4"/>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6" name="Google Shape;1076;p135"/>
          <p:cNvSpPr txBox="1"/>
          <p:nvPr/>
        </p:nvSpPr>
        <p:spPr>
          <a:xfrm>
            <a:off x="310775" y="1600550"/>
            <a:ext cx="1662600" cy="1546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Txn 1</a:t>
            </a:r>
            <a:endParaRPr sz="1800">
              <a:solidFill>
                <a:schemeClr val="dk2"/>
              </a:solidFill>
            </a:endParaRPr>
          </a:p>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INSERT INTO…</a:t>
            </a:r>
            <a:endParaRPr sz="1800">
              <a:solidFill>
                <a:schemeClr val="dk2"/>
              </a:solidFill>
            </a:endParaRPr>
          </a:p>
        </p:txBody>
      </p:sp>
      <p:sp>
        <p:nvSpPr>
          <p:cNvPr id="1077" name="Google Shape;1077;p135"/>
          <p:cNvSpPr txBox="1"/>
          <p:nvPr/>
        </p:nvSpPr>
        <p:spPr>
          <a:xfrm>
            <a:off x="6883500" y="63003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B</a:t>
            </a:r>
            <a:endParaRPr sz="1800">
              <a:solidFill>
                <a:srgbClr val="000000"/>
              </a:solidFill>
              <a:latin typeface="Helvetica Neue"/>
              <a:ea typeface="Helvetica Neue"/>
              <a:cs typeface="Helvetica Neue"/>
              <a:sym typeface="Helvetica Neue"/>
            </a:endParaRPr>
          </a:p>
        </p:txBody>
      </p:sp>
      <p:sp>
        <p:nvSpPr>
          <p:cNvPr id="1078" name="Google Shape;1078;p135"/>
          <p:cNvSpPr/>
          <p:nvPr/>
        </p:nvSpPr>
        <p:spPr>
          <a:xfrm>
            <a:off x="7261200" y="1015876"/>
            <a:ext cx="675900" cy="675900"/>
          </a:xfrm>
          <a:prstGeom prst="ellipse">
            <a:avLst/>
          </a:prstGeom>
          <a:solidFill>
            <a:srgbClr val="D9EAD3"/>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9" name="Google Shape;1079;p135"/>
          <p:cNvSpPr txBox="1"/>
          <p:nvPr/>
        </p:nvSpPr>
        <p:spPr>
          <a:xfrm>
            <a:off x="6883500" y="327648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sp>
        <p:nvSpPr>
          <p:cNvPr id="1080" name="Google Shape;1080;p135"/>
          <p:cNvSpPr/>
          <p:nvPr/>
        </p:nvSpPr>
        <p:spPr>
          <a:xfrm>
            <a:off x="7261200" y="3719301"/>
            <a:ext cx="675900" cy="675900"/>
          </a:xfrm>
          <a:prstGeom prst="ellipse">
            <a:avLst/>
          </a:prstGeom>
          <a:solidFill>
            <a:srgbClr val="FFF2CC"/>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1" name="Google Shape;1081;p135"/>
          <p:cNvSpPr txBox="1"/>
          <p:nvPr/>
        </p:nvSpPr>
        <p:spPr>
          <a:xfrm>
            <a:off x="6883500" y="1953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C</a:t>
            </a:r>
            <a:endParaRPr sz="1800">
              <a:solidFill>
                <a:srgbClr val="000000"/>
              </a:solidFill>
              <a:latin typeface="Helvetica Neue"/>
              <a:ea typeface="Helvetica Neue"/>
              <a:cs typeface="Helvetica Neue"/>
              <a:sym typeface="Helvetica Neue"/>
            </a:endParaRPr>
          </a:p>
        </p:txBody>
      </p:sp>
      <p:sp>
        <p:nvSpPr>
          <p:cNvPr id="1082" name="Google Shape;1082;p135"/>
          <p:cNvSpPr/>
          <p:nvPr/>
        </p:nvSpPr>
        <p:spPr>
          <a:xfrm>
            <a:off x="7261200" y="2340113"/>
            <a:ext cx="675900" cy="675900"/>
          </a:xfrm>
          <a:prstGeom prst="ellipse">
            <a:avLst/>
          </a:prstGeom>
          <a:solidFill>
            <a:srgbClr val="FCE5CD"/>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9FC5E8"/>
              </a:highligh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36"/>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Walkthrough</a:t>
            </a:r>
            <a:endParaRPr/>
          </a:p>
        </p:txBody>
      </p:sp>
      <p:sp>
        <p:nvSpPr>
          <p:cNvPr id="1088" name="Google Shape;1088;p136"/>
          <p:cNvSpPr txBox="1"/>
          <p:nvPr/>
        </p:nvSpPr>
        <p:spPr>
          <a:xfrm>
            <a:off x="2087150" y="2284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A</a:t>
            </a:r>
            <a:endParaRPr sz="1800">
              <a:solidFill>
                <a:srgbClr val="000000"/>
              </a:solidFill>
              <a:latin typeface="Helvetica Neue"/>
              <a:ea typeface="Helvetica Neue"/>
              <a:cs typeface="Helvetica Neue"/>
              <a:sym typeface="Helvetica Neue"/>
            </a:endParaRPr>
          </a:p>
        </p:txBody>
      </p:sp>
      <p:sp>
        <p:nvSpPr>
          <p:cNvPr id="1089" name="Google Shape;1089;p136"/>
          <p:cNvSpPr/>
          <p:nvPr/>
        </p:nvSpPr>
        <p:spPr>
          <a:xfrm>
            <a:off x="2393025" y="2645713"/>
            <a:ext cx="675900" cy="675900"/>
          </a:xfrm>
          <a:prstGeom prst="ellipse">
            <a:avLst/>
          </a:prstGeom>
          <a:solidFill>
            <a:srgbClr val="A4C2F4"/>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0" name="Google Shape;1090;p136"/>
          <p:cNvSpPr txBox="1"/>
          <p:nvPr/>
        </p:nvSpPr>
        <p:spPr>
          <a:xfrm>
            <a:off x="310775" y="1600550"/>
            <a:ext cx="1662600" cy="1546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Txn 1</a:t>
            </a:r>
            <a:endParaRPr sz="1800">
              <a:solidFill>
                <a:schemeClr val="dk2"/>
              </a:solidFill>
            </a:endParaRPr>
          </a:p>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INSERT INTO…</a:t>
            </a:r>
            <a:endParaRPr sz="1800">
              <a:solidFill>
                <a:schemeClr val="dk2"/>
              </a:solidFill>
            </a:endParaRPr>
          </a:p>
        </p:txBody>
      </p:sp>
      <p:sp>
        <p:nvSpPr>
          <p:cNvPr id="1091" name="Google Shape;1091;p136"/>
          <p:cNvSpPr txBox="1"/>
          <p:nvPr/>
        </p:nvSpPr>
        <p:spPr>
          <a:xfrm>
            <a:off x="6883500" y="63003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B</a:t>
            </a:r>
            <a:endParaRPr sz="1800">
              <a:solidFill>
                <a:srgbClr val="000000"/>
              </a:solidFill>
              <a:latin typeface="Helvetica Neue"/>
              <a:ea typeface="Helvetica Neue"/>
              <a:cs typeface="Helvetica Neue"/>
              <a:sym typeface="Helvetica Neue"/>
            </a:endParaRPr>
          </a:p>
        </p:txBody>
      </p:sp>
      <p:sp>
        <p:nvSpPr>
          <p:cNvPr id="1092" name="Google Shape;1092;p136"/>
          <p:cNvSpPr/>
          <p:nvPr/>
        </p:nvSpPr>
        <p:spPr>
          <a:xfrm>
            <a:off x="7261200" y="1015876"/>
            <a:ext cx="675900" cy="675900"/>
          </a:xfrm>
          <a:prstGeom prst="ellipse">
            <a:avLst/>
          </a:prstGeom>
          <a:solidFill>
            <a:srgbClr val="D9EAD3"/>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3" name="Google Shape;1093;p136"/>
          <p:cNvSpPr txBox="1"/>
          <p:nvPr/>
        </p:nvSpPr>
        <p:spPr>
          <a:xfrm>
            <a:off x="6883500" y="327648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sp>
        <p:nvSpPr>
          <p:cNvPr id="1094" name="Google Shape;1094;p136"/>
          <p:cNvSpPr/>
          <p:nvPr/>
        </p:nvSpPr>
        <p:spPr>
          <a:xfrm>
            <a:off x="7261200" y="3719301"/>
            <a:ext cx="675900" cy="675900"/>
          </a:xfrm>
          <a:prstGeom prst="ellipse">
            <a:avLst/>
          </a:prstGeom>
          <a:solidFill>
            <a:srgbClr val="FFF2CC"/>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5" name="Google Shape;1095;p136"/>
          <p:cNvSpPr txBox="1"/>
          <p:nvPr/>
        </p:nvSpPr>
        <p:spPr>
          <a:xfrm>
            <a:off x="6883500" y="1953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C</a:t>
            </a:r>
            <a:endParaRPr sz="1800">
              <a:solidFill>
                <a:srgbClr val="000000"/>
              </a:solidFill>
              <a:latin typeface="Helvetica Neue"/>
              <a:ea typeface="Helvetica Neue"/>
              <a:cs typeface="Helvetica Neue"/>
              <a:sym typeface="Helvetica Neue"/>
            </a:endParaRPr>
          </a:p>
        </p:txBody>
      </p:sp>
      <p:sp>
        <p:nvSpPr>
          <p:cNvPr id="1096" name="Google Shape;1096;p136"/>
          <p:cNvSpPr/>
          <p:nvPr/>
        </p:nvSpPr>
        <p:spPr>
          <a:xfrm>
            <a:off x="7261200" y="2340113"/>
            <a:ext cx="675900" cy="675900"/>
          </a:xfrm>
          <a:prstGeom prst="ellipse">
            <a:avLst/>
          </a:prstGeom>
          <a:solidFill>
            <a:srgbClr val="FCE5CD"/>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9FC5E8"/>
              </a:highlight>
            </a:endParaRPr>
          </a:p>
        </p:txBody>
      </p:sp>
      <p:cxnSp>
        <p:nvCxnSpPr>
          <p:cNvPr id="1097" name="Google Shape;1097;p136"/>
          <p:cNvCxnSpPr/>
          <p:nvPr/>
        </p:nvCxnSpPr>
        <p:spPr>
          <a:xfrm flipH="1" rot="10800000">
            <a:off x="3364250" y="1484125"/>
            <a:ext cx="3185700" cy="1041000"/>
          </a:xfrm>
          <a:prstGeom prst="straightConnector1">
            <a:avLst/>
          </a:prstGeom>
          <a:noFill/>
          <a:ln cap="flat" cmpd="sng" w="9525">
            <a:solidFill>
              <a:schemeClr val="dk2"/>
            </a:solidFill>
            <a:prstDash val="solid"/>
            <a:round/>
            <a:headEnd len="med" w="med" type="none"/>
            <a:tailEnd len="med" w="med" type="triangle"/>
          </a:ln>
        </p:spPr>
      </p:cxnSp>
      <p:cxnSp>
        <p:nvCxnSpPr>
          <p:cNvPr id="1098" name="Google Shape;1098;p136"/>
          <p:cNvCxnSpPr/>
          <p:nvPr/>
        </p:nvCxnSpPr>
        <p:spPr>
          <a:xfrm flipH="1" rot="10800000">
            <a:off x="3504100" y="2890275"/>
            <a:ext cx="3006900" cy="163200"/>
          </a:xfrm>
          <a:prstGeom prst="straightConnector1">
            <a:avLst/>
          </a:prstGeom>
          <a:noFill/>
          <a:ln cap="flat" cmpd="sng" w="9525">
            <a:solidFill>
              <a:schemeClr val="dk2"/>
            </a:solidFill>
            <a:prstDash val="solid"/>
            <a:round/>
            <a:headEnd len="med" w="med" type="none"/>
            <a:tailEnd len="med" w="med" type="triangle"/>
          </a:ln>
        </p:spPr>
      </p:cxnSp>
      <p:cxnSp>
        <p:nvCxnSpPr>
          <p:cNvPr id="1099" name="Google Shape;1099;p136"/>
          <p:cNvCxnSpPr/>
          <p:nvPr/>
        </p:nvCxnSpPr>
        <p:spPr>
          <a:xfrm>
            <a:off x="3628425" y="3496325"/>
            <a:ext cx="2937000" cy="543900"/>
          </a:xfrm>
          <a:prstGeom prst="straightConnector1">
            <a:avLst/>
          </a:prstGeom>
          <a:noFill/>
          <a:ln cap="flat" cmpd="sng" w="9525">
            <a:solidFill>
              <a:schemeClr val="dk2"/>
            </a:solidFill>
            <a:prstDash val="solid"/>
            <a:round/>
            <a:headEnd len="med" w="med" type="none"/>
            <a:tailEnd len="med" w="med" type="triangle"/>
          </a:ln>
        </p:spPr>
      </p:cxnSp>
      <p:sp>
        <p:nvSpPr>
          <p:cNvPr id="1100" name="Google Shape;1100;p136"/>
          <p:cNvSpPr txBox="1"/>
          <p:nvPr/>
        </p:nvSpPr>
        <p:spPr>
          <a:xfrm>
            <a:off x="3815575" y="136745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VOTE-REQ</a:t>
            </a:r>
            <a:r>
              <a:rPr lang="en" sz="1800">
                <a:solidFill>
                  <a:schemeClr val="dk2"/>
                </a:solidFill>
              </a:rPr>
              <a:t> - Txn1</a:t>
            </a:r>
            <a:endParaRPr sz="1800">
              <a:solidFill>
                <a:schemeClr val="dk2"/>
              </a:solidFill>
            </a:endParaRPr>
          </a:p>
        </p:txBody>
      </p:sp>
      <p:sp>
        <p:nvSpPr>
          <p:cNvPr id="1101" name="Google Shape;1101;p136"/>
          <p:cNvSpPr txBox="1"/>
          <p:nvPr/>
        </p:nvSpPr>
        <p:spPr>
          <a:xfrm>
            <a:off x="3936900" y="2431888"/>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VOTE-REQ</a:t>
            </a:r>
            <a:r>
              <a:rPr lang="en" sz="1800">
                <a:solidFill>
                  <a:schemeClr val="dk2"/>
                </a:solidFill>
              </a:rPr>
              <a:t> - Txn1</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102" name="Google Shape;1102;p136"/>
          <p:cNvSpPr txBox="1"/>
          <p:nvPr/>
        </p:nvSpPr>
        <p:spPr>
          <a:xfrm>
            <a:off x="4159225" y="324230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VOTE-REQ</a:t>
            </a:r>
            <a:r>
              <a:rPr lang="en" sz="1800">
                <a:solidFill>
                  <a:schemeClr val="dk2"/>
                </a:solidFill>
              </a:rPr>
              <a:t> - Txn1</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37"/>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Walkthrough</a:t>
            </a:r>
            <a:endParaRPr/>
          </a:p>
        </p:txBody>
      </p:sp>
      <p:sp>
        <p:nvSpPr>
          <p:cNvPr id="1108" name="Google Shape;1108;p137"/>
          <p:cNvSpPr txBox="1"/>
          <p:nvPr/>
        </p:nvSpPr>
        <p:spPr>
          <a:xfrm>
            <a:off x="2087150" y="2284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A</a:t>
            </a:r>
            <a:endParaRPr sz="1800">
              <a:solidFill>
                <a:srgbClr val="000000"/>
              </a:solidFill>
              <a:latin typeface="Helvetica Neue"/>
              <a:ea typeface="Helvetica Neue"/>
              <a:cs typeface="Helvetica Neue"/>
              <a:sym typeface="Helvetica Neue"/>
            </a:endParaRPr>
          </a:p>
        </p:txBody>
      </p:sp>
      <p:sp>
        <p:nvSpPr>
          <p:cNvPr id="1109" name="Google Shape;1109;p137"/>
          <p:cNvSpPr/>
          <p:nvPr/>
        </p:nvSpPr>
        <p:spPr>
          <a:xfrm>
            <a:off x="2393025" y="2645713"/>
            <a:ext cx="675900" cy="675900"/>
          </a:xfrm>
          <a:prstGeom prst="ellipse">
            <a:avLst/>
          </a:prstGeom>
          <a:solidFill>
            <a:srgbClr val="A4C2F4"/>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0" name="Google Shape;1110;p137"/>
          <p:cNvSpPr txBox="1"/>
          <p:nvPr/>
        </p:nvSpPr>
        <p:spPr>
          <a:xfrm>
            <a:off x="310775" y="1600550"/>
            <a:ext cx="1662600" cy="1546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Txn 1</a:t>
            </a:r>
            <a:endParaRPr sz="1800">
              <a:solidFill>
                <a:schemeClr val="dk2"/>
              </a:solidFill>
            </a:endParaRPr>
          </a:p>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INSERT INTO…</a:t>
            </a:r>
            <a:endParaRPr sz="1800">
              <a:solidFill>
                <a:schemeClr val="dk2"/>
              </a:solidFill>
            </a:endParaRPr>
          </a:p>
        </p:txBody>
      </p:sp>
      <p:sp>
        <p:nvSpPr>
          <p:cNvPr id="1111" name="Google Shape;1111;p137"/>
          <p:cNvSpPr txBox="1"/>
          <p:nvPr/>
        </p:nvSpPr>
        <p:spPr>
          <a:xfrm>
            <a:off x="6883500" y="63003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B</a:t>
            </a:r>
            <a:endParaRPr sz="1800">
              <a:solidFill>
                <a:srgbClr val="000000"/>
              </a:solidFill>
              <a:latin typeface="Helvetica Neue"/>
              <a:ea typeface="Helvetica Neue"/>
              <a:cs typeface="Helvetica Neue"/>
              <a:sym typeface="Helvetica Neue"/>
            </a:endParaRPr>
          </a:p>
        </p:txBody>
      </p:sp>
      <p:sp>
        <p:nvSpPr>
          <p:cNvPr id="1112" name="Google Shape;1112;p137"/>
          <p:cNvSpPr/>
          <p:nvPr/>
        </p:nvSpPr>
        <p:spPr>
          <a:xfrm>
            <a:off x="7261200" y="1015876"/>
            <a:ext cx="675900" cy="675900"/>
          </a:xfrm>
          <a:prstGeom prst="ellipse">
            <a:avLst/>
          </a:prstGeom>
          <a:solidFill>
            <a:srgbClr val="D9EAD3"/>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3" name="Google Shape;1113;p137"/>
          <p:cNvSpPr txBox="1"/>
          <p:nvPr/>
        </p:nvSpPr>
        <p:spPr>
          <a:xfrm>
            <a:off x="6883500" y="327648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sp>
        <p:nvSpPr>
          <p:cNvPr id="1114" name="Google Shape;1114;p137"/>
          <p:cNvSpPr/>
          <p:nvPr/>
        </p:nvSpPr>
        <p:spPr>
          <a:xfrm>
            <a:off x="7261200" y="3719301"/>
            <a:ext cx="675900" cy="675900"/>
          </a:xfrm>
          <a:prstGeom prst="ellipse">
            <a:avLst/>
          </a:prstGeom>
          <a:solidFill>
            <a:srgbClr val="FFF2CC"/>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5" name="Google Shape;1115;p137"/>
          <p:cNvSpPr txBox="1"/>
          <p:nvPr/>
        </p:nvSpPr>
        <p:spPr>
          <a:xfrm>
            <a:off x="6883500" y="1953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C</a:t>
            </a:r>
            <a:endParaRPr sz="1800">
              <a:solidFill>
                <a:srgbClr val="000000"/>
              </a:solidFill>
              <a:latin typeface="Helvetica Neue"/>
              <a:ea typeface="Helvetica Neue"/>
              <a:cs typeface="Helvetica Neue"/>
              <a:sym typeface="Helvetica Neue"/>
            </a:endParaRPr>
          </a:p>
        </p:txBody>
      </p:sp>
      <p:sp>
        <p:nvSpPr>
          <p:cNvPr id="1116" name="Google Shape;1116;p137"/>
          <p:cNvSpPr/>
          <p:nvPr/>
        </p:nvSpPr>
        <p:spPr>
          <a:xfrm>
            <a:off x="7261200" y="2340113"/>
            <a:ext cx="675900" cy="675900"/>
          </a:xfrm>
          <a:prstGeom prst="ellipse">
            <a:avLst/>
          </a:prstGeom>
          <a:solidFill>
            <a:srgbClr val="FCE5CD"/>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9FC5E8"/>
              </a:highlight>
            </a:endParaRPr>
          </a:p>
        </p:txBody>
      </p:sp>
      <p:cxnSp>
        <p:nvCxnSpPr>
          <p:cNvPr id="1117" name="Google Shape;1117;p137"/>
          <p:cNvCxnSpPr/>
          <p:nvPr/>
        </p:nvCxnSpPr>
        <p:spPr>
          <a:xfrm flipH="1" rot="10800000">
            <a:off x="3364250" y="1484125"/>
            <a:ext cx="3185700" cy="1041000"/>
          </a:xfrm>
          <a:prstGeom prst="straightConnector1">
            <a:avLst/>
          </a:prstGeom>
          <a:noFill/>
          <a:ln cap="flat" cmpd="sng" w="9525">
            <a:solidFill>
              <a:schemeClr val="dk2"/>
            </a:solidFill>
            <a:prstDash val="solid"/>
            <a:round/>
            <a:headEnd len="med" w="med" type="none"/>
            <a:tailEnd len="med" w="med" type="triangle"/>
          </a:ln>
        </p:spPr>
      </p:cxnSp>
      <p:cxnSp>
        <p:nvCxnSpPr>
          <p:cNvPr id="1118" name="Google Shape;1118;p137"/>
          <p:cNvCxnSpPr/>
          <p:nvPr/>
        </p:nvCxnSpPr>
        <p:spPr>
          <a:xfrm flipH="1" rot="10800000">
            <a:off x="3504100" y="2890275"/>
            <a:ext cx="3006900" cy="163200"/>
          </a:xfrm>
          <a:prstGeom prst="straightConnector1">
            <a:avLst/>
          </a:prstGeom>
          <a:noFill/>
          <a:ln cap="flat" cmpd="sng" w="9525">
            <a:solidFill>
              <a:schemeClr val="dk2"/>
            </a:solidFill>
            <a:prstDash val="solid"/>
            <a:round/>
            <a:headEnd len="med" w="med" type="none"/>
            <a:tailEnd len="med" w="med" type="triangle"/>
          </a:ln>
        </p:spPr>
      </p:cxnSp>
      <p:cxnSp>
        <p:nvCxnSpPr>
          <p:cNvPr id="1119" name="Google Shape;1119;p137"/>
          <p:cNvCxnSpPr/>
          <p:nvPr/>
        </p:nvCxnSpPr>
        <p:spPr>
          <a:xfrm>
            <a:off x="3628425" y="3496325"/>
            <a:ext cx="2937000" cy="543900"/>
          </a:xfrm>
          <a:prstGeom prst="straightConnector1">
            <a:avLst/>
          </a:prstGeom>
          <a:noFill/>
          <a:ln cap="flat" cmpd="sng" w="9525">
            <a:solidFill>
              <a:schemeClr val="dk2"/>
            </a:solidFill>
            <a:prstDash val="solid"/>
            <a:round/>
            <a:headEnd len="med" w="med" type="none"/>
            <a:tailEnd len="med" w="med" type="triangle"/>
          </a:ln>
        </p:spPr>
      </p:cxnSp>
      <p:sp>
        <p:nvSpPr>
          <p:cNvPr id="1120" name="Google Shape;1120;p137"/>
          <p:cNvSpPr txBox="1"/>
          <p:nvPr/>
        </p:nvSpPr>
        <p:spPr>
          <a:xfrm>
            <a:off x="3815575" y="136745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VOTE-REQ</a:t>
            </a:r>
            <a:r>
              <a:rPr lang="en" sz="1800">
                <a:solidFill>
                  <a:schemeClr val="dk2"/>
                </a:solidFill>
              </a:rPr>
              <a:t> - Txn1</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121" name="Google Shape;1121;p137"/>
          <p:cNvSpPr txBox="1"/>
          <p:nvPr/>
        </p:nvSpPr>
        <p:spPr>
          <a:xfrm>
            <a:off x="3936900" y="2431888"/>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VOTE-REQ</a:t>
            </a:r>
            <a:r>
              <a:rPr lang="en" sz="1800">
                <a:solidFill>
                  <a:schemeClr val="dk2"/>
                </a:solidFill>
              </a:rPr>
              <a:t> - Txn1</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122" name="Google Shape;1122;p137"/>
          <p:cNvSpPr txBox="1"/>
          <p:nvPr/>
        </p:nvSpPr>
        <p:spPr>
          <a:xfrm>
            <a:off x="4159225" y="324230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VOTE-REQ</a:t>
            </a:r>
            <a:r>
              <a:rPr lang="en" sz="1800">
                <a:solidFill>
                  <a:schemeClr val="dk2"/>
                </a:solidFill>
              </a:rPr>
              <a:t> - Txn1</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123" name="Google Shape;1123;p137"/>
          <p:cNvSpPr/>
          <p:nvPr/>
        </p:nvSpPr>
        <p:spPr>
          <a:xfrm>
            <a:off x="5788425" y="1844450"/>
            <a:ext cx="3278700" cy="3219000"/>
          </a:xfrm>
          <a:prstGeom prst="rect">
            <a:avLst/>
          </a:prstGeom>
          <a:solidFill>
            <a:srgbClr val="EEEEEE"/>
          </a:solidFill>
          <a:ln cap="flat" cmpd="sng" w="9525">
            <a:solidFill>
              <a:srgbClr val="595959"/>
            </a:solidFill>
            <a:prstDash val="solid"/>
            <a:round/>
            <a:headEnd len="sm" w="sm" type="none"/>
            <a:tailEnd len="sm" w="sm" type="none"/>
          </a:ln>
          <a:effectLst>
            <a:outerShdw blurRad="157163" rotWithShape="0" algn="bl" dir="1980000" dist="171450">
              <a:srgbClr val="00000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700">
              <a:solidFill>
                <a:srgbClr val="595959"/>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VOTE-REQ</a:t>
            </a:r>
            <a:endParaRPr sz="1700">
              <a:solidFill>
                <a:srgbClr val="595959"/>
              </a:solidFill>
            </a:endParaRPr>
          </a:p>
          <a:p>
            <a:pPr indent="-336550" lvl="0" marL="457200" rtl="0" algn="l">
              <a:spcBef>
                <a:spcPts val="0"/>
              </a:spcBef>
              <a:spcAft>
                <a:spcPts val="0"/>
              </a:spcAft>
              <a:buClr>
                <a:srgbClr val="595959"/>
              </a:buClr>
              <a:buSzPts val="1700"/>
              <a:buChar char="●"/>
            </a:pPr>
            <a:r>
              <a:rPr lang="en" sz="1700">
                <a:solidFill>
                  <a:srgbClr val="595959"/>
                </a:solidFill>
              </a:rPr>
              <a:t>Coordinator sends </a:t>
            </a:r>
            <a:r>
              <a:rPr lang="en" sz="1700">
                <a:solidFill>
                  <a:srgbClr val="188038"/>
                </a:solidFill>
                <a:latin typeface="Roboto Mono"/>
                <a:ea typeface="Roboto Mono"/>
                <a:cs typeface="Roboto Mono"/>
                <a:sym typeface="Roboto Mono"/>
              </a:rPr>
              <a:t>VOTE-REQ</a:t>
            </a:r>
            <a:r>
              <a:rPr lang="en" sz="1700">
                <a:solidFill>
                  <a:srgbClr val="595959"/>
                </a:solidFill>
              </a:rPr>
              <a:t> message</a:t>
            </a:r>
            <a:endParaRPr sz="1700">
              <a:solidFill>
                <a:srgbClr val="595959"/>
              </a:solidFill>
            </a:endParaRPr>
          </a:p>
          <a:p>
            <a:pPr indent="-336550" lvl="0" marL="457200" rtl="0" algn="l">
              <a:spcBef>
                <a:spcPts val="0"/>
              </a:spcBef>
              <a:spcAft>
                <a:spcPts val="0"/>
              </a:spcAft>
              <a:buClr>
                <a:srgbClr val="595959"/>
              </a:buClr>
              <a:buSzPts val="1700"/>
              <a:buChar char="●"/>
            </a:pPr>
            <a:r>
              <a:rPr lang="en" sz="1700">
                <a:solidFill>
                  <a:srgbClr val="595959"/>
                </a:solidFill>
              </a:rPr>
              <a:t>Participants generate </a:t>
            </a:r>
            <a:r>
              <a:rPr lang="en" sz="1700">
                <a:solidFill>
                  <a:srgbClr val="188038"/>
                </a:solidFill>
                <a:latin typeface="Roboto Mono"/>
                <a:ea typeface="Roboto Mono"/>
                <a:cs typeface="Roboto Mono"/>
                <a:sym typeface="Roboto Mono"/>
              </a:rPr>
              <a:t>VOTE-COMMIT</a:t>
            </a:r>
            <a:r>
              <a:rPr lang="en" sz="1700">
                <a:solidFill>
                  <a:srgbClr val="595959"/>
                </a:solidFill>
              </a:rPr>
              <a:t> or </a:t>
            </a:r>
            <a:r>
              <a:rPr lang="en" sz="1700">
                <a:solidFill>
                  <a:srgbClr val="188038"/>
                </a:solidFill>
                <a:latin typeface="Roboto Mono"/>
                <a:ea typeface="Roboto Mono"/>
                <a:cs typeface="Roboto Mono"/>
                <a:sym typeface="Roboto Mono"/>
              </a:rPr>
              <a:t>VOTE-ABORT</a:t>
            </a:r>
            <a:r>
              <a:rPr lang="en" sz="1700">
                <a:solidFill>
                  <a:srgbClr val="595959"/>
                </a:solidFill>
              </a:rPr>
              <a:t>, flush to disk</a:t>
            </a:r>
            <a:endParaRPr sz="1700">
              <a:solidFill>
                <a:srgbClr val="595959"/>
              </a:solidFill>
            </a:endParaRPr>
          </a:p>
          <a:p>
            <a:pPr indent="-336550" lvl="0" marL="457200" rtl="0" algn="l">
              <a:spcBef>
                <a:spcPts val="0"/>
              </a:spcBef>
              <a:spcAft>
                <a:spcPts val="0"/>
              </a:spcAft>
              <a:buClr>
                <a:srgbClr val="595959"/>
              </a:buClr>
              <a:buSzPts val="1700"/>
              <a:buChar char="●"/>
            </a:pPr>
            <a:r>
              <a:rPr lang="en" sz="1700">
                <a:solidFill>
                  <a:srgbClr val="595959"/>
                </a:solidFill>
              </a:rPr>
              <a:t>Respond yes/no</a:t>
            </a:r>
            <a:endParaRPr sz="1700">
              <a:solidFill>
                <a:srgbClr val="595959"/>
              </a:solidFill>
            </a:endParaRPr>
          </a:p>
          <a:p>
            <a:pPr indent="-336550" lvl="0" marL="457200" rtl="0" algn="l">
              <a:spcBef>
                <a:spcPts val="0"/>
              </a:spcBef>
              <a:spcAft>
                <a:spcPts val="0"/>
              </a:spcAft>
              <a:buClr>
                <a:srgbClr val="595959"/>
              </a:buClr>
              <a:buSzPts val="1700"/>
              <a:buChar char="●"/>
            </a:pPr>
            <a:r>
              <a:rPr b="1" lang="en" sz="1700">
                <a:solidFill>
                  <a:srgbClr val="595959"/>
                </a:solidFill>
              </a:rPr>
              <a:t>What happens if participant recovers and sees no </a:t>
            </a:r>
            <a:r>
              <a:rPr lang="en" sz="1700">
                <a:solidFill>
                  <a:srgbClr val="188038"/>
                </a:solidFill>
                <a:latin typeface="Roboto Mono"/>
                <a:ea typeface="Roboto Mono"/>
                <a:cs typeface="Roboto Mono"/>
                <a:sym typeface="Roboto Mono"/>
              </a:rPr>
              <a:t>VOTE-REQ</a:t>
            </a:r>
            <a:r>
              <a:rPr b="1" lang="en" sz="1700">
                <a:solidFill>
                  <a:srgbClr val="595959"/>
                </a:solidFill>
              </a:rPr>
              <a:t> record?</a:t>
            </a:r>
            <a:endParaRPr b="1" sz="1700">
              <a:solidFill>
                <a:srgbClr val="595959"/>
              </a:solidFill>
            </a:endParaRPr>
          </a:p>
          <a:p>
            <a:pPr indent="0" lvl="0" marL="0" rtl="0" algn="ctr">
              <a:spcBef>
                <a:spcPts val="0"/>
              </a:spcBef>
              <a:spcAft>
                <a:spcPts val="0"/>
              </a:spcAft>
              <a:buNone/>
            </a:pPr>
            <a:r>
              <a:t/>
            </a:r>
            <a:endParaRPr sz="17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38"/>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Walkthrough</a:t>
            </a:r>
            <a:endParaRPr/>
          </a:p>
        </p:txBody>
      </p:sp>
      <p:sp>
        <p:nvSpPr>
          <p:cNvPr id="1129" name="Google Shape;1129;p138"/>
          <p:cNvSpPr txBox="1"/>
          <p:nvPr/>
        </p:nvSpPr>
        <p:spPr>
          <a:xfrm>
            <a:off x="2087150" y="2284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A</a:t>
            </a:r>
            <a:endParaRPr sz="1800">
              <a:solidFill>
                <a:srgbClr val="000000"/>
              </a:solidFill>
              <a:latin typeface="Helvetica Neue"/>
              <a:ea typeface="Helvetica Neue"/>
              <a:cs typeface="Helvetica Neue"/>
              <a:sym typeface="Helvetica Neue"/>
            </a:endParaRPr>
          </a:p>
        </p:txBody>
      </p:sp>
      <p:sp>
        <p:nvSpPr>
          <p:cNvPr id="1130" name="Google Shape;1130;p138"/>
          <p:cNvSpPr/>
          <p:nvPr/>
        </p:nvSpPr>
        <p:spPr>
          <a:xfrm>
            <a:off x="2393025" y="2645713"/>
            <a:ext cx="675900" cy="675900"/>
          </a:xfrm>
          <a:prstGeom prst="ellipse">
            <a:avLst/>
          </a:prstGeom>
          <a:solidFill>
            <a:srgbClr val="A4C2F4"/>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1" name="Google Shape;1131;p138"/>
          <p:cNvSpPr txBox="1"/>
          <p:nvPr/>
        </p:nvSpPr>
        <p:spPr>
          <a:xfrm>
            <a:off x="310775" y="1600550"/>
            <a:ext cx="1662600" cy="1546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Txn 1</a:t>
            </a:r>
            <a:endParaRPr sz="1800">
              <a:solidFill>
                <a:schemeClr val="dk2"/>
              </a:solidFill>
            </a:endParaRPr>
          </a:p>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INSERT INTO…</a:t>
            </a:r>
            <a:endParaRPr sz="1800">
              <a:solidFill>
                <a:schemeClr val="dk2"/>
              </a:solidFill>
            </a:endParaRPr>
          </a:p>
        </p:txBody>
      </p:sp>
      <p:sp>
        <p:nvSpPr>
          <p:cNvPr id="1132" name="Google Shape;1132;p138"/>
          <p:cNvSpPr txBox="1"/>
          <p:nvPr/>
        </p:nvSpPr>
        <p:spPr>
          <a:xfrm>
            <a:off x="6883500" y="63003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B</a:t>
            </a:r>
            <a:endParaRPr sz="1800">
              <a:solidFill>
                <a:srgbClr val="000000"/>
              </a:solidFill>
              <a:latin typeface="Helvetica Neue"/>
              <a:ea typeface="Helvetica Neue"/>
              <a:cs typeface="Helvetica Neue"/>
              <a:sym typeface="Helvetica Neue"/>
            </a:endParaRPr>
          </a:p>
        </p:txBody>
      </p:sp>
      <p:sp>
        <p:nvSpPr>
          <p:cNvPr id="1133" name="Google Shape;1133;p138"/>
          <p:cNvSpPr/>
          <p:nvPr/>
        </p:nvSpPr>
        <p:spPr>
          <a:xfrm>
            <a:off x="7261200" y="1015876"/>
            <a:ext cx="675900" cy="675900"/>
          </a:xfrm>
          <a:prstGeom prst="ellipse">
            <a:avLst/>
          </a:prstGeom>
          <a:solidFill>
            <a:srgbClr val="D9EAD3"/>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138"/>
          <p:cNvSpPr txBox="1"/>
          <p:nvPr/>
        </p:nvSpPr>
        <p:spPr>
          <a:xfrm>
            <a:off x="6883500" y="327648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sp>
        <p:nvSpPr>
          <p:cNvPr id="1135" name="Google Shape;1135;p138"/>
          <p:cNvSpPr/>
          <p:nvPr/>
        </p:nvSpPr>
        <p:spPr>
          <a:xfrm>
            <a:off x="7261200" y="3719301"/>
            <a:ext cx="675900" cy="675900"/>
          </a:xfrm>
          <a:prstGeom prst="ellipse">
            <a:avLst/>
          </a:prstGeom>
          <a:solidFill>
            <a:srgbClr val="FFF2CC"/>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6" name="Google Shape;1136;p138"/>
          <p:cNvSpPr txBox="1"/>
          <p:nvPr/>
        </p:nvSpPr>
        <p:spPr>
          <a:xfrm>
            <a:off x="6883500" y="1953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C</a:t>
            </a:r>
            <a:endParaRPr sz="1800">
              <a:solidFill>
                <a:srgbClr val="000000"/>
              </a:solidFill>
              <a:latin typeface="Helvetica Neue"/>
              <a:ea typeface="Helvetica Neue"/>
              <a:cs typeface="Helvetica Neue"/>
              <a:sym typeface="Helvetica Neue"/>
            </a:endParaRPr>
          </a:p>
        </p:txBody>
      </p:sp>
      <p:sp>
        <p:nvSpPr>
          <p:cNvPr id="1137" name="Google Shape;1137;p138"/>
          <p:cNvSpPr/>
          <p:nvPr/>
        </p:nvSpPr>
        <p:spPr>
          <a:xfrm>
            <a:off x="7261200" y="2340113"/>
            <a:ext cx="675900" cy="675900"/>
          </a:xfrm>
          <a:prstGeom prst="ellipse">
            <a:avLst/>
          </a:prstGeom>
          <a:solidFill>
            <a:srgbClr val="FCE5CD"/>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9FC5E8"/>
              </a:highlight>
            </a:endParaRPr>
          </a:p>
        </p:txBody>
      </p:sp>
      <p:cxnSp>
        <p:nvCxnSpPr>
          <p:cNvPr id="1138" name="Google Shape;1138;p138"/>
          <p:cNvCxnSpPr/>
          <p:nvPr/>
        </p:nvCxnSpPr>
        <p:spPr>
          <a:xfrm flipH="1">
            <a:off x="3364250" y="1484125"/>
            <a:ext cx="3185700" cy="1041000"/>
          </a:xfrm>
          <a:prstGeom prst="straightConnector1">
            <a:avLst/>
          </a:prstGeom>
          <a:noFill/>
          <a:ln cap="flat" cmpd="sng" w="9525">
            <a:solidFill>
              <a:schemeClr val="dk2"/>
            </a:solidFill>
            <a:prstDash val="solid"/>
            <a:round/>
            <a:headEnd len="med" w="med" type="none"/>
            <a:tailEnd len="med" w="med" type="triangle"/>
          </a:ln>
        </p:spPr>
      </p:cxnSp>
      <p:cxnSp>
        <p:nvCxnSpPr>
          <p:cNvPr id="1139" name="Google Shape;1139;p138"/>
          <p:cNvCxnSpPr/>
          <p:nvPr/>
        </p:nvCxnSpPr>
        <p:spPr>
          <a:xfrm rot="10800000">
            <a:off x="3504100" y="2890275"/>
            <a:ext cx="3006900" cy="163200"/>
          </a:xfrm>
          <a:prstGeom prst="straightConnector1">
            <a:avLst/>
          </a:prstGeom>
          <a:noFill/>
          <a:ln cap="flat" cmpd="sng" w="9525">
            <a:solidFill>
              <a:schemeClr val="dk2"/>
            </a:solidFill>
            <a:prstDash val="solid"/>
            <a:round/>
            <a:headEnd len="med" w="med" type="none"/>
            <a:tailEnd len="med" w="med" type="triangle"/>
          </a:ln>
        </p:spPr>
      </p:cxnSp>
      <p:cxnSp>
        <p:nvCxnSpPr>
          <p:cNvPr id="1140" name="Google Shape;1140;p138"/>
          <p:cNvCxnSpPr/>
          <p:nvPr/>
        </p:nvCxnSpPr>
        <p:spPr>
          <a:xfrm rot="10800000">
            <a:off x="3628425" y="3496325"/>
            <a:ext cx="2937000" cy="543900"/>
          </a:xfrm>
          <a:prstGeom prst="straightConnector1">
            <a:avLst/>
          </a:prstGeom>
          <a:noFill/>
          <a:ln cap="flat" cmpd="sng" w="9525">
            <a:solidFill>
              <a:schemeClr val="dk2"/>
            </a:solidFill>
            <a:prstDash val="solid"/>
            <a:round/>
            <a:headEnd len="med" w="med" type="none"/>
            <a:tailEnd len="med" w="med" type="triangle"/>
          </a:ln>
        </p:spPr>
      </p:cxnSp>
      <p:sp>
        <p:nvSpPr>
          <p:cNvPr id="1141" name="Google Shape;1141;p138"/>
          <p:cNvSpPr txBox="1"/>
          <p:nvPr/>
        </p:nvSpPr>
        <p:spPr>
          <a:xfrm>
            <a:off x="3815575" y="136745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VOTE-COMMIT</a:t>
            </a:r>
            <a:r>
              <a:rPr lang="en" sz="1800">
                <a:solidFill>
                  <a:schemeClr val="dk2"/>
                </a:solidFill>
              </a:rPr>
              <a:t> - Txn1</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142" name="Google Shape;1142;p138"/>
          <p:cNvSpPr txBox="1"/>
          <p:nvPr/>
        </p:nvSpPr>
        <p:spPr>
          <a:xfrm>
            <a:off x="3985863" y="2267163"/>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VOTE-COMMIT</a:t>
            </a:r>
            <a:r>
              <a:rPr lang="en" sz="1800">
                <a:solidFill>
                  <a:schemeClr val="dk2"/>
                </a:solidFill>
              </a:rPr>
              <a:t> - Txn1</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143" name="Google Shape;1143;p138"/>
          <p:cNvSpPr txBox="1"/>
          <p:nvPr/>
        </p:nvSpPr>
        <p:spPr>
          <a:xfrm>
            <a:off x="4186875" y="2991525"/>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88038"/>
                </a:solidFill>
                <a:latin typeface="Roboto Mono"/>
                <a:ea typeface="Roboto Mono"/>
                <a:cs typeface="Roboto Mono"/>
                <a:sym typeface="Roboto Mono"/>
              </a:rPr>
              <a:t>VOTE-COMMIT</a:t>
            </a:r>
            <a:r>
              <a:rPr lang="en" sz="1800">
                <a:solidFill>
                  <a:schemeClr val="dk2"/>
                </a:solidFill>
              </a:rPr>
              <a:t> - Txn1</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9"/>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2PC Walkthrough</a:t>
            </a:r>
            <a:endParaRPr/>
          </a:p>
        </p:txBody>
      </p:sp>
      <p:sp>
        <p:nvSpPr>
          <p:cNvPr id="1149" name="Google Shape;1149;p139"/>
          <p:cNvSpPr txBox="1"/>
          <p:nvPr/>
        </p:nvSpPr>
        <p:spPr>
          <a:xfrm>
            <a:off x="2087150" y="2284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A</a:t>
            </a:r>
            <a:endParaRPr sz="1800">
              <a:solidFill>
                <a:srgbClr val="000000"/>
              </a:solidFill>
              <a:latin typeface="Helvetica Neue"/>
              <a:ea typeface="Helvetica Neue"/>
              <a:cs typeface="Helvetica Neue"/>
              <a:sym typeface="Helvetica Neue"/>
            </a:endParaRPr>
          </a:p>
        </p:txBody>
      </p:sp>
      <p:sp>
        <p:nvSpPr>
          <p:cNvPr id="1150" name="Google Shape;1150;p139"/>
          <p:cNvSpPr/>
          <p:nvPr/>
        </p:nvSpPr>
        <p:spPr>
          <a:xfrm>
            <a:off x="2393025" y="2645713"/>
            <a:ext cx="675900" cy="675900"/>
          </a:xfrm>
          <a:prstGeom prst="ellipse">
            <a:avLst/>
          </a:prstGeom>
          <a:solidFill>
            <a:srgbClr val="A4C2F4"/>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1" name="Google Shape;1151;p139"/>
          <p:cNvSpPr txBox="1"/>
          <p:nvPr/>
        </p:nvSpPr>
        <p:spPr>
          <a:xfrm>
            <a:off x="310775" y="1600550"/>
            <a:ext cx="1662600" cy="15462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Txn 1</a:t>
            </a:r>
            <a:endParaRPr sz="1800">
              <a:solidFill>
                <a:schemeClr val="dk2"/>
              </a:solidFill>
            </a:endParaRPr>
          </a:p>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INSERT INTO…</a:t>
            </a:r>
            <a:endParaRPr sz="1800">
              <a:solidFill>
                <a:schemeClr val="dk2"/>
              </a:solidFill>
            </a:endParaRPr>
          </a:p>
        </p:txBody>
      </p:sp>
      <p:sp>
        <p:nvSpPr>
          <p:cNvPr id="1152" name="Google Shape;1152;p139"/>
          <p:cNvSpPr txBox="1"/>
          <p:nvPr/>
        </p:nvSpPr>
        <p:spPr>
          <a:xfrm>
            <a:off x="6883500" y="63003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B</a:t>
            </a:r>
            <a:endParaRPr sz="1800">
              <a:solidFill>
                <a:srgbClr val="000000"/>
              </a:solidFill>
              <a:latin typeface="Helvetica Neue"/>
              <a:ea typeface="Helvetica Neue"/>
              <a:cs typeface="Helvetica Neue"/>
              <a:sym typeface="Helvetica Neue"/>
            </a:endParaRPr>
          </a:p>
        </p:txBody>
      </p:sp>
      <p:sp>
        <p:nvSpPr>
          <p:cNvPr id="1153" name="Google Shape;1153;p139"/>
          <p:cNvSpPr/>
          <p:nvPr/>
        </p:nvSpPr>
        <p:spPr>
          <a:xfrm>
            <a:off x="7261200" y="1015876"/>
            <a:ext cx="675900" cy="675900"/>
          </a:xfrm>
          <a:prstGeom prst="ellipse">
            <a:avLst/>
          </a:prstGeom>
          <a:solidFill>
            <a:srgbClr val="D9EAD3"/>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4" name="Google Shape;1154;p139"/>
          <p:cNvSpPr txBox="1"/>
          <p:nvPr/>
        </p:nvSpPr>
        <p:spPr>
          <a:xfrm>
            <a:off x="6883500" y="3276488"/>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latin typeface="Helvetica Neue"/>
                <a:ea typeface="Helvetica Neue"/>
                <a:cs typeface="Helvetica Neue"/>
                <a:sym typeface="Helvetica Neue"/>
              </a:rPr>
              <a:t>D</a:t>
            </a:r>
            <a:endParaRPr sz="1800">
              <a:solidFill>
                <a:srgbClr val="000000"/>
              </a:solidFill>
              <a:latin typeface="Helvetica Neue"/>
              <a:ea typeface="Helvetica Neue"/>
              <a:cs typeface="Helvetica Neue"/>
              <a:sym typeface="Helvetica Neue"/>
            </a:endParaRPr>
          </a:p>
        </p:txBody>
      </p:sp>
      <p:sp>
        <p:nvSpPr>
          <p:cNvPr id="1155" name="Google Shape;1155;p139"/>
          <p:cNvSpPr/>
          <p:nvPr/>
        </p:nvSpPr>
        <p:spPr>
          <a:xfrm>
            <a:off x="7261200" y="3719301"/>
            <a:ext cx="675900" cy="675900"/>
          </a:xfrm>
          <a:prstGeom prst="ellipse">
            <a:avLst/>
          </a:prstGeom>
          <a:solidFill>
            <a:srgbClr val="FFF2CC"/>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6" name="Google Shape;1156;p139"/>
          <p:cNvSpPr txBox="1"/>
          <p:nvPr/>
        </p:nvSpPr>
        <p:spPr>
          <a:xfrm>
            <a:off x="6883500" y="1953275"/>
            <a:ext cx="504900" cy="442800"/>
          </a:xfrm>
          <a:prstGeom prst="rect">
            <a:avLst/>
          </a:prstGeom>
          <a:noFill/>
          <a:ln>
            <a:noFill/>
          </a:ln>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sz="1800">
                <a:solidFill>
                  <a:srgbClr val="000000"/>
                </a:solidFill>
                <a:latin typeface="Helvetica Neue"/>
                <a:ea typeface="Helvetica Neue"/>
                <a:cs typeface="Helvetica Neue"/>
                <a:sym typeface="Helvetica Neue"/>
              </a:rPr>
              <a:t>C</a:t>
            </a:r>
            <a:endParaRPr sz="1800">
              <a:solidFill>
                <a:srgbClr val="000000"/>
              </a:solidFill>
              <a:latin typeface="Helvetica Neue"/>
              <a:ea typeface="Helvetica Neue"/>
              <a:cs typeface="Helvetica Neue"/>
              <a:sym typeface="Helvetica Neue"/>
            </a:endParaRPr>
          </a:p>
        </p:txBody>
      </p:sp>
      <p:sp>
        <p:nvSpPr>
          <p:cNvPr id="1157" name="Google Shape;1157;p139"/>
          <p:cNvSpPr/>
          <p:nvPr/>
        </p:nvSpPr>
        <p:spPr>
          <a:xfrm>
            <a:off x="7261200" y="2340113"/>
            <a:ext cx="675900" cy="675900"/>
          </a:xfrm>
          <a:prstGeom prst="ellipse">
            <a:avLst/>
          </a:prstGeom>
          <a:solidFill>
            <a:srgbClr val="FCE5CD"/>
          </a:solidFill>
          <a:ln cap="flat" cmpd="sng" w="9525">
            <a:solidFill>
              <a:srgbClr val="6E6E6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9FC5E8"/>
              </a:highlight>
            </a:endParaRPr>
          </a:p>
        </p:txBody>
      </p:sp>
      <p:cxnSp>
        <p:nvCxnSpPr>
          <p:cNvPr id="1158" name="Google Shape;1158;p139"/>
          <p:cNvCxnSpPr/>
          <p:nvPr/>
        </p:nvCxnSpPr>
        <p:spPr>
          <a:xfrm flipH="1">
            <a:off x="3364250" y="1484125"/>
            <a:ext cx="3185700" cy="1041000"/>
          </a:xfrm>
          <a:prstGeom prst="straightConnector1">
            <a:avLst/>
          </a:prstGeom>
          <a:noFill/>
          <a:ln cap="flat" cmpd="sng" w="9525">
            <a:solidFill>
              <a:schemeClr val="dk2"/>
            </a:solidFill>
            <a:prstDash val="solid"/>
            <a:round/>
            <a:headEnd len="med" w="med" type="none"/>
            <a:tailEnd len="med" w="med" type="triangle"/>
          </a:ln>
        </p:spPr>
      </p:cxnSp>
      <p:cxnSp>
        <p:nvCxnSpPr>
          <p:cNvPr id="1159" name="Google Shape;1159;p139"/>
          <p:cNvCxnSpPr/>
          <p:nvPr/>
        </p:nvCxnSpPr>
        <p:spPr>
          <a:xfrm rot="10800000">
            <a:off x="3504100" y="2890275"/>
            <a:ext cx="3006900" cy="163200"/>
          </a:xfrm>
          <a:prstGeom prst="straightConnector1">
            <a:avLst/>
          </a:prstGeom>
          <a:noFill/>
          <a:ln cap="flat" cmpd="sng" w="9525">
            <a:solidFill>
              <a:schemeClr val="dk2"/>
            </a:solidFill>
            <a:prstDash val="solid"/>
            <a:round/>
            <a:headEnd len="med" w="med" type="none"/>
            <a:tailEnd len="med" w="med" type="triangle"/>
          </a:ln>
        </p:spPr>
      </p:cxnSp>
      <p:cxnSp>
        <p:nvCxnSpPr>
          <p:cNvPr id="1160" name="Google Shape;1160;p139"/>
          <p:cNvCxnSpPr/>
          <p:nvPr/>
        </p:nvCxnSpPr>
        <p:spPr>
          <a:xfrm rot="10800000">
            <a:off x="3628425" y="3496325"/>
            <a:ext cx="2937000" cy="543900"/>
          </a:xfrm>
          <a:prstGeom prst="straightConnector1">
            <a:avLst/>
          </a:prstGeom>
          <a:noFill/>
          <a:ln cap="flat" cmpd="sng" w="9525">
            <a:solidFill>
              <a:schemeClr val="dk2"/>
            </a:solidFill>
            <a:prstDash val="solid"/>
            <a:round/>
            <a:headEnd len="med" w="med" type="none"/>
            <a:tailEnd len="med" w="med" type="triangle"/>
          </a:ln>
        </p:spPr>
      </p:cxnSp>
      <p:sp>
        <p:nvSpPr>
          <p:cNvPr id="1161" name="Google Shape;1161;p139"/>
          <p:cNvSpPr txBox="1"/>
          <p:nvPr/>
        </p:nvSpPr>
        <p:spPr>
          <a:xfrm>
            <a:off x="3815575" y="1367450"/>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VOTE-COMMIT</a:t>
            </a:r>
            <a:r>
              <a:rPr lang="en" sz="1800">
                <a:solidFill>
                  <a:schemeClr val="dk2"/>
                </a:solidFill>
              </a:rPr>
              <a:t> - Txn1</a:t>
            </a:r>
            <a:endParaRPr sz="1800">
              <a:solidFill>
                <a:schemeClr val="dk2"/>
              </a:solidFill>
            </a:endParaRPr>
          </a:p>
        </p:txBody>
      </p:sp>
      <p:sp>
        <p:nvSpPr>
          <p:cNvPr id="1162" name="Google Shape;1162;p139"/>
          <p:cNvSpPr txBox="1"/>
          <p:nvPr/>
        </p:nvSpPr>
        <p:spPr>
          <a:xfrm>
            <a:off x="4054013" y="2257088"/>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VOTE-COMMIT</a:t>
            </a:r>
            <a:r>
              <a:rPr lang="en" sz="1800">
                <a:solidFill>
                  <a:schemeClr val="dk2"/>
                </a:solidFill>
              </a:rPr>
              <a:t> - Txn1</a:t>
            </a:r>
            <a:endParaRPr sz="1800">
              <a:solidFill>
                <a:schemeClr val="dk2"/>
              </a:solidFill>
            </a:endParaRPr>
          </a:p>
        </p:txBody>
      </p:sp>
      <p:sp>
        <p:nvSpPr>
          <p:cNvPr id="1163" name="Google Shape;1163;p139"/>
          <p:cNvSpPr txBox="1"/>
          <p:nvPr/>
        </p:nvSpPr>
        <p:spPr>
          <a:xfrm>
            <a:off x="4054013" y="2991525"/>
            <a:ext cx="22221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88038"/>
                </a:solidFill>
                <a:latin typeface="Roboto Mono"/>
                <a:ea typeface="Roboto Mono"/>
                <a:cs typeface="Roboto Mono"/>
                <a:sym typeface="Roboto Mono"/>
              </a:rPr>
              <a:t>VOTE-COMMIT</a:t>
            </a:r>
            <a:r>
              <a:rPr lang="en" sz="1800">
                <a:solidFill>
                  <a:schemeClr val="dk2"/>
                </a:solidFill>
              </a:rPr>
              <a:t> - Txn1</a:t>
            </a:r>
            <a:endParaRPr sz="1800">
              <a:solidFill>
                <a:schemeClr val="dk2"/>
              </a:solidFill>
            </a:endParaRPr>
          </a:p>
        </p:txBody>
      </p:sp>
      <p:sp>
        <p:nvSpPr>
          <p:cNvPr id="1164" name="Google Shape;1164;p139"/>
          <p:cNvSpPr/>
          <p:nvPr/>
        </p:nvSpPr>
        <p:spPr>
          <a:xfrm>
            <a:off x="5788425" y="1844450"/>
            <a:ext cx="3240300" cy="3069300"/>
          </a:xfrm>
          <a:prstGeom prst="rect">
            <a:avLst/>
          </a:prstGeom>
          <a:solidFill>
            <a:srgbClr val="EEEEEE"/>
          </a:solidFill>
          <a:ln cap="flat" cmpd="sng" w="9525">
            <a:solidFill>
              <a:srgbClr val="595959"/>
            </a:solidFill>
            <a:prstDash val="solid"/>
            <a:round/>
            <a:headEnd len="sm" w="sm" type="none"/>
            <a:tailEnd len="sm" w="sm" type="none"/>
          </a:ln>
          <a:effectLst>
            <a:outerShdw blurRad="157163" rotWithShape="0" algn="bl" dir="1980000" dist="171450">
              <a:srgbClr val="000000">
                <a:alpha val="4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188038"/>
                </a:solidFill>
                <a:latin typeface="Roboto Mono"/>
                <a:ea typeface="Roboto Mono"/>
                <a:cs typeface="Roboto Mono"/>
                <a:sym typeface="Roboto Mono"/>
              </a:rPr>
              <a:t>VOTE-COMMIT</a:t>
            </a:r>
            <a:endParaRPr sz="1500">
              <a:solidFill>
                <a:srgbClr val="595959"/>
              </a:solidFill>
            </a:endParaRPr>
          </a:p>
          <a:p>
            <a:pPr indent="-323850" lvl="0" marL="457200" rtl="0" algn="l">
              <a:spcBef>
                <a:spcPts val="0"/>
              </a:spcBef>
              <a:spcAft>
                <a:spcPts val="0"/>
              </a:spcAft>
              <a:buClr>
                <a:srgbClr val="595959"/>
              </a:buClr>
              <a:buSzPts val="1500"/>
              <a:buChar char="●"/>
            </a:pPr>
            <a:r>
              <a:rPr lang="en" sz="1500">
                <a:solidFill>
                  <a:srgbClr val="595959"/>
                </a:solidFill>
              </a:rPr>
              <a:t>Coordinator generates </a:t>
            </a:r>
            <a:r>
              <a:rPr lang="en" sz="1500">
                <a:solidFill>
                  <a:srgbClr val="188038"/>
                </a:solidFill>
                <a:latin typeface="Roboto Mono"/>
                <a:ea typeface="Roboto Mono"/>
                <a:cs typeface="Roboto Mono"/>
                <a:sym typeface="Roboto Mono"/>
              </a:rPr>
              <a:t>GLOBAL-COMMIT</a:t>
            </a:r>
            <a:r>
              <a:rPr lang="en" sz="1500">
                <a:solidFill>
                  <a:srgbClr val="595959"/>
                </a:solidFill>
              </a:rPr>
              <a:t> record if all nodes respond with </a:t>
            </a:r>
            <a:r>
              <a:rPr lang="en" sz="1500">
                <a:solidFill>
                  <a:srgbClr val="188038"/>
                </a:solidFill>
                <a:latin typeface="Roboto Mono"/>
                <a:ea typeface="Roboto Mono"/>
                <a:cs typeface="Roboto Mono"/>
                <a:sym typeface="Roboto Mono"/>
              </a:rPr>
              <a:t>Yes</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Ensures all nodes can execute transaction and can commit</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Else, we log </a:t>
            </a:r>
            <a:r>
              <a:rPr lang="en" sz="1500">
                <a:solidFill>
                  <a:srgbClr val="188038"/>
                </a:solidFill>
                <a:latin typeface="Roboto Mono"/>
                <a:ea typeface="Roboto Mono"/>
                <a:cs typeface="Roboto Mono"/>
                <a:sym typeface="Roboto Mono"/>
              </a:rPr>
              <a:t>GLOBAL-ABORT</a:t>
            </a:r>
            <a:r>
              <a:rPr lang="en" sz="1500">
                <a:solidFill>
                  <a:schemeClr val="dk2"/>
                </a:solidFill>
              </a:rPr>
              <a:t> record</a:t>
            </a:r>
            <a:endParaRPr sz="1500">
              <a:solidFill>
                <a:schemeClr val="dk2"/>
              </a:solidFill>
            </a:endParaRPr>
          </a:p>
          <a:p>
            <a:pPr indent="-323850" lvl="0" marL="457200" rtl="0" algn="l">
              <a:spcBef>
                <a:spcPts val="0"/>
              </a:spcBef>
              <a:spcAft>
                <a:spcPts val="0"/>
              </a:spcAft>
              <a:buClr>
                <a:schemeClr val="dk2"/>
              </a:buClr>
              <a:buSzPts val="1500"/>
              <a:buChar char="●"/>
            </a:pPr>
            <a:r>
              <a:rPr b="1" lang="en" sz="1500">
                <a:solidFill>
                  <a:schemeClr val="dk2"/>
                </a:solidFill>
              </a:rPr>
              <a:t>What happens if participant wakes up and sees VOTE-COMMIT record?</a:t>
            </a:r>
            <a:endParaRPr b="1" sz="1500">
              <a:solidFill>
                <a:schemeClr val="dk2"/>
              </a:solidFill>
            </a:endParaRPr>
          </a:p>
          <a:p>
            <a:pPr indent="0" lvl="0" marL="0" rtl="0" algn="ctr">
              <a:spcBef>
                <a:spcPts val="0"/>
              </a:spcBef>
              <a:spcAft>
                <a:spcPts val="0"/>
              </a:spcAft>
              <a:buNone/>
            </a:pPr>
            <a:r>
              <a:t/>
            </a:r>
            <a:endParaRPr sz="1500">
              <a:solidFill>
                <a:srgbClr val="595959"/>
              </a:solidFill>
            </a:endParaRPr>
          </a:p>
        </p:txBody>
      </p:sp>
      <p:sp>
        <p:nvSpPr>
          <p:cNvPr id="1165" name="Google Shape;1165;p139"/>
          <p:cNvSpPr txBox="1"/>
          <p:nvPr/>
        </p:nvSpPr>
        <p:spPr>
          <a:xfrm>
            <a:off x="714800" y="2742675"/>
            <a:ext cx="11499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COMMIT</a:t>
            </a:r>
            <a:endParaRPr b="1" sz="18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