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</p:sldIdLst>
  <p:sldSz cy="5143500" cx="9144000"/>
  <p:notesSz cx="6858000" cy="9144000"/>
  <p:embeddedFontLst>
    <p:embeddedFont>
      <p:font typeface="Lato"/>
      <p:regular r:id="rId187"/>
      <p:bold r:id="rId188"/>
      <p:italic r:id="rId189"/>
      <p:boldItalic r:id="rId190"/>
    </p:embeddedFont>
    <p:embeddedFont>
      <p:font typeface="Helvetica Neue"/>
      <p:regular r:id="rId191"/>
      <p:bold r:id="rId192"/>
      <p:italic r:id="rId193"/>
      <p:boldItalic r:id="rId194"/>
    </p:embeddedFont>
    <p:embeddedFont>
      <p:font typeface="Ubuntu Mono"/>
      <p:regular r:id="rId195"/>
      <p:bold r:id="rId196"/>
      <p:italic r:id="rId197"/>
      <p:boldItalic r:id="rId198"/>
    </p:embeddedFont>
    <p:embeddedFont>
      <p:font typeface="Open Sans"/>
      <p:regular r:id="rId199"/>
      <p:bold r:id="rId200"/>
      <p:italic r:id="rId201"/>
      <p:boldItalic r:id="rId2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83502F-5B7C-4505-BC3D-9BBC923A739F}">
  <a:tblStyle styleId="{2083502F-5B7C-4505-BC3D-9BBC923A73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190" Type="http://schemas.openxmlformats.org/officeDocument/2006/relationships/font" Target="fonts/Lato-boldItalic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194" Type="http://schemas.openxmlformats.org/officeDocument/2006/relationships/font" Target="fonts/HelveticaNeue-boldItalic.fntdata"/><Relationship Id="rId43" Type="http://schemas.openxmlformats.org/officeDocument/2006/relationships/slide" Target="slides/slide36.xml"/><Relationship Id="rId193" Type="http://schemas.openxmlformats.org/officeDocument/2006/relationships/font" Target="fonts/HelveticaNeue-italic.fntdata"/><Relationship Id="rId46" Type="http://schemas.openxmlformats.org/officeDocument/2006/relationships/slide" Target="slides/slide39.xml"/><Relationship Id="rId192" Type="http://schemas.openxmlformats.org/officeDocument/2006/relationships/font" Target="fonts/HelveticaNeue-bold.fntdata"/><Relationship Id="rId45" Type="http://schemas.openxmlformats.org/officeDocument/2006/relationships/slide" Target="slides/slide38.xml"/><Relationship Id="rId191" Type="http://schemas.openxmlformats.org/officeDocument/2006/relationships/font" Target="fonts/HelveticaNeue-regular.fntdata"/><Relationship Id="rId48" Type="http://schemas.openxmlformats.org/officeDocument/2006/relationships/slide" Target="slides/slide41.xml"/><Relationship Id="rId187" Type="http://schemas.openxmlformats.org/officeDocument/2006/relationships/font" Target="fonts/Lato-regular.fntdata"/><Relationship Id="rId47" Type="http://schemas.openxmlformats.org/officeDocument/2006/relationships/slide" Target="slides/slide40.xml"/><Relationship Id="rId186" Type="http://schemas.openxmlformats.org/officeDocument/2006/relationships/slide" Target="slides/slide179.xml"/><Relationship Id="rId185" Type="http://schemas.openxmlformats.org/officeDocument/2006/relationships/slide" Target="slides/slide178.xml"/><Relationship Id="rId49" Type="http://schemas.openxmlformats.org/officeDocument/2006/relationships/slide" Target="slides/slide42.xml"/><Relationship Id="rId184" Type="http://schemas.openxmlformats.org/officeDocument/2006/relationships/slide" Target="slides/slide177.xml"/><Relationship Id="rId189" Type="http://schemas.openxmlformats.org/officeDocument/2006/relationships/font" Target="fonts/Lato-italic.fntdata"/><Relationship Id="rId188" Type="http://schemas.openxmlformats.org/officeDocument/2006/relationships/font" Target="fonts/Lato-bold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183" Type="http://schemas.openxmlformats.org/officeDocument/2006/relationships/slide" Target="slides/slide176.xml"/><Relationship Id="rId32" Type="http://schemas.openxmlformats.org/officeDocument/2006/relationships/slide" Target="slides/slide25.xml"/><Relationship Id="rId182" Type="http://schemas.openxmlformats.org/officeDocument/2006/relationships/slide" Target="slides/slide175.xml"/><Relationship Id="rId35" Type="http://schemas.openxmlformats.org/officeDocument/2006/relationships/slide" Target="slides/slide28.xml"/><Relationship Id="rId181" Type="http://schemas.openxmlformats.org/officeDocument/2006/relationships/slide" Target="slides/slide174.xml"/><Relationship Id="rId34" Type="http://schemas.openxmlformats.org/officeDocument/2006/relationships/slide" Target="slides/slide27.xml"/><Relationship Id="rId180" Type="http://schemas.openxmlformats.org/officeDocument/2006/relationships/slide" Target="slides/slide173.xml"/><Relationship Id="rId37" Type="http://schemas.openxmlformats.org/officeDocument/2006/relationships/slide" Target="slides/slide30.xml"/><Relationship Id="rId176" Type="http://schemas.openxmlformats.org/officeDocument/2006/relationships/slide" Target="slides/slide169.xml"/><Relationship Id="rId36" Type="http://schemas.openxmlformats.org/officeDocument/2006/relationships/slide" Target="slides/slide29.xml"/><Relationship Id="rId175" Type="http://schemas.openxmlformats.org/officeDocument/2006/relationships/slide" Target="slides/slide168.xml"/><Relationship Id="rId39" Type="http://schemas.openxmlformats.org/officeDocument/2006/relationships/slide" Target="slides/slide32.xml"/><Relationship Id="rId174" Type="http://schemas.openxmlformats.org/officeDocument/2006/relationships/slide" Target="slides/slide167.xml"/><Relationship Id="rId38" Type="http://schemas.openxmlformats.org/officeDocument/2006/relationships/slide" Target="slides/slide31.xml"/><Relationship Id="rId173" Type="http://schemas.openxmlformats.org/officeDocument/2006/relationships/slide" Target="slides/slide166.xml"/><Relationship Id="rId179" Type="http://schemas.openxmlformats.org/officeDocument/2006/relationships/slide" Target="slides/slide172.xml"/><Relationship Id="rId178" Type="http://schemas.openxmlformats.org/officeDocument/2006/relationships/slide" Target="slides/slide171.xml"/><Relationship Id="rId177" Type="http://schemas.openxmlformats.org/officeDocument/2006/relationships/slide" Target="slides/slide170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98" Type="http://schemas.openxmlformats.org/officeDocument/2006/relationships/font" Target="fonts/UbuntuMono-boldItalic.fntdata"/><Relationship Id="rId14" Type="http://schemas.openxmlformats.org/officeDocument/2006/relationships/slide" Target="slides/slide7.xml"/><Relationship Id="rId197" Type="http://schemas.openxmlformats.org/officeDocument/2006/relationships/font" Target="fonts/UbuntuMono-italic.fntdata"/><Relationship Id="rId17" Type="http://schemas.openxmlformats.org/officeDocument/2006/relationships/slide" Target="slides/slide10.xml"/><Relationship Id="rId196" Type="http://schemas.openxmlformats.org/officeDocument/2006/relationships/font" Target="fonts/UbuntuMono-bold.fntdata"/><Relationship Id="rId16" Type="http://schemas.openxmlformats.org/officeDocument/2006/relationships/slide" Target="slides/slide9.xml"/><Relationship Id="rId195" Type="http://schemas.openxmlformats.org/officeDocument/2006/relationships/font" Target="fonts/UbuntuMon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99" Type="http://schemas.openxmlformats.org/officeDocument/2006/relationships/font" Target="fonts/OpenSans-regular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tableStyles" Target="tableStyle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172" Type="http://schemas.openxmlformats.org/officeDocument/2006/relationships/slide" Target="slides/slide165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10" Type="http://schemas.openxmlformats.org/officeDocument/2006/relationships/slide" Target="slides/slide103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202" Type="http://schemas.openxmlformats.org/officeDocument/2006/relationships/font" Target="fonts/OpenSans-boldItalic.fntdata"/><Relationship Id="rId201" Type="http://schemas.openxmlformats.org/officeDocument/2006/relationships/font" Target="fonts/OpenSans-italic.fntdata"/><Relationship Id="rId200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6-mt2.pdf" TargetMode="Externa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6-mt2.pdf" TargetMode="Externa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6-mt2.pdf" TargetMode="Externa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6-mt2.pdf" TargetMode="Externa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6-mt2.pdf" TargetMode="Externa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%C3%A9l%C3%A1dy%27s_anomaly" TargetMode="Externa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nst.eecs.berkeley.edu/~cs152/sp19/lectures/L06-MemoryII.pdf" TargetMode="External"/><Relationship Id="rId3" Type="http://schemas.openxmlformats.org/officeDocument/2006/relationships/hyperlink" Target="https://stackoverflow.com/questions/27087912/write-back-vs-write-through" TargetMode="Externa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ackoverflow.com/questions/19349572/why-do-we-need-virtual-memory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ase_and_bounds" TargetMode="Externa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X86_memory_segmentation" TargetMode="External"/><Relationship Id="rId3" Type="http://schemas.openxmlformats.org/officeDocument/2006/relationships/hyperlink" Target="https://en.wikipedia.org/wiki/Segment_descriptor" TargetMode="Externa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ase_and_bounds" TargetMode="Externa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Base_and_bounds" TargetMode="Externa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quora.com/What-is-the-differences-between-a-page-table-and-an-inverted-page-table" TargetMode="Externa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6-mt2.pdf" TargetMode="Externa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8-mt2.pdf" TargetMode="Externa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162.eecs.berkeley.edu/static/exams/fa16-mt2.pd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753aae5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753aae5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753aae5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753aae5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c753aae5bd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c753aae5bd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https://cs162.eecs.berkeley.edu/static/exams/fa16-mt2.pdf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c753aae5bd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c753aae5bd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https://cs162.eecs.berkeley.edu/static/exams/fa16-mt2.pdf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c753aae5bd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c753aae5bd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https://cs162.eecs.berkeley.edu/static/exams/fa16-mt2.pdf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c753aae5bd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c753aae5bd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https://cs162.eecs.berkeley.edu/static/exams/fa16-mt2.pdf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c753aae5bd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c753aae5bd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https://cs162.eecs.berkeley.edu/static/exams/fa16-mt2.pdf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c1bf2406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c1bf2406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c1bf24061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c1bf24061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28efdab82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28efdab82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2c1bf24061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2c1bf24061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53aae5bd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53aae5bd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Cache: a repository for copies that can be accessed more quickly than the original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</a:rPr>
              <a:t>Make frequent case fast and infrequent case less dominant</a:t>
            </a:r>
            <a:endParaRPr sz="175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753aae5bd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753aae5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remember that it's important to generate a DAG (or linear order) of allocation graph to determine lock.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c753aae5bd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c753aae5bd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c753aae5bd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c753aae5bd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c753aae5bd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c753aae5bd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c753aae5bd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c753aae5bd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c753aae5bd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c753aae5bd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c753aae5bd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c753aae5bd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c753aae5bd_0_1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c753aae5bd_0_1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N-way set associative: Think of it as N direct mapped caches that operate in parallel</a:t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3117aba45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3117aba45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c753aae5bd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c753aae5bd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c753aae5bd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c753aae5bd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(Gk’s notes) A: 64 ints. In each line: 4 sets (each set: 2 ints - 8 B): 8 ints per line (brings all 8 nearby ints)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8 times (once per iteration)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0fb5eaf4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0fb5eaf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remember that it's important to generate a DAG (or linear order) of allocation graph to determine lock.</a:t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c753aae5bd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c753aae5bd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c753aae5bd_0_1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c753aae5bd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LRU as next step from min (future similar to past). But LRU expensive (keep track, list…)</a:t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c753aae5bd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c753aae5bd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c753aae5bd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c753aae5bd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c753aae5bd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c753aae5bd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c753aae5bd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c753aae5bd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c753aae5bd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c753aae5bd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c753aae5bd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c753aae5bd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c753aae5bd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c753aae5bd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c753aae5bd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c753aae5bd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753aae5bd_0_1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753aae5b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c753aae5bd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c753aae5bd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c753aae5bd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c753aae5bd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c753aae5bd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c753aae5bd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c753aae5bd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c753aae5bd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c753aae5bd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c753aae5bd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c753aae5bd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c753aae5bd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c753aae5bd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c753aae5bd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3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c753aae5bd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c753aae5bd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c753aae5bd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c753aae5bd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c753aae5bd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c753aae5bd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753aae5bd_0_2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753aae5b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c753aae5bd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c753aae5bd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c753aae5bd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c753aae5bd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c753aae5bd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c753aae5bd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3117aba453a_4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3117aba453a_4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g3117aba453a_4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2" name="Google Shape;1782;g3117aba453a_4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Reevaluating virtual eligible time: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Note: This is independent of the rate of virtual time (i.e virtual time can slow down drastically as more threads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become active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we still only re-evaluate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request has been fufilled irrespective of how long that may actually take) </a:t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3117aba453a_4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8" name="Google Shape;1788;g3117aba453a_4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Reevaluating virtual eligible time: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Note: This is independent of the rate of virtual time (i.e virtual time can slow down drastically as more threads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become active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we still only re-evaluate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request has been fufilled irrespective of how long that may actually take) </a:t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3117aba453a_4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3117aba453a_4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3117aba453a_4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3117aba453a_4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117aba453a_4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9" name="Google Shape;1859;g3117aba453a_4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3117aba453a_4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3117aba453a_4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c753aae5bd_0_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c753aae5b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3117aba453a_4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3117aba453a_4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117aba453a_4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117aba453a_4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2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3117aba453a_4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3117aba453a_4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3117aba453a_4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3117aba453a_4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3117aba453a_4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3117aba453a_4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3117aba453a_4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3117aba453a_4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117aba453a_4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117aba453a_4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3117aba453a_4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3117aba453a_4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c753aae5bd_0_14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c753aae5bd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c753aae5bd_0_1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c753aae5bd_0_1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753aae5bd_0_2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753aae5b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c753aae5bd_0_14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c753aae5bd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c753aae5bd_0_1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c753aae5bd_0_1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c753aae5bd_0_14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c753aae5bd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c753aae5bd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c753aae5bd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c753aae5bd_0_14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c753aae5bd_0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way to get this?</a:t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c753aae5bd_0_15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7" name="Google Shape;2067;gc753aae5bd_0_1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c753aae5bd_0_15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c753aae5bd_0_1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753aae5bd_0_15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753aae5bd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c753aae5bd_0_15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c753aae5bd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c753aae5bd_0_15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c753aae5bd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753aae5bd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753aae5b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c753aae5bd_0_15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c753aae5bd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c753aae5bd_0_15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c753aae5bd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c753aae5bd_0_15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c753aae5bd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-clock being affected by Belady’s algorithm is from “Operating Systems Principles” by Silberschatz, Galvin, Gagne (page 336)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-quick sketch of proof of LRU not being affected: LRU sort of “stacks” the pages, which gives it a recursive structure, so any misses for n+k pages would also happen with n pages</a:t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c753aae5bd_0_15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c753aae5bd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Counterexample derived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https://en.wikipedia.org/wiki/B%C3%A9l%C3%A1dy%27s_anomaly</a:t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c753aae5bd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c753aae5bd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http://inst.eecs.berkeley.edu/~cs152/sp19/lectures/L06-MemoryII.pdf</a:t>
            </a:r>
            <a:r>
              <a:rPr lang="en"/>
              <a:t> slide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https://stackoverflow.com/questions/27087912/write-back-vs-write-through</a:t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c753aae5bd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c753aae5bd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Assume write allocate policy as well.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C should be one read. The evicted block shouldn’t be written to memory because the cache is write through so memory is already consistent.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D is 2 access to memory, because we need to read the entire cache line in then modify the relevant part.</a:t>
            </a:r>
            <a:endParaRPr sz="1150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192551fed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192551fed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Assume write allocate policy as well.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C should be one read. The evicted block shouldn’t be written to memory because the cache is write through so memory is already consistent.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/>
              <a:t>D is 2 access to memory, because we need to read the entire cache line in then modify the relevant part.</a:t>
            </a:r>
            <a:endParaRPr sz="1150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c753aae5bd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8" name="Google Shape;2148;gc753aae5bd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Assume write allocate policy as well.</a:t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c753aae5bd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4" name="Google Shape;2154;gc753aae5bd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Assume write allocate policy as well.</a:t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c753aae5bd_0_1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c753aae5bd_0_1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753aae5bd_0_2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753aae5b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753aae5bd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753aae5b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753aae5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753aae5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753aae5bd_0_2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753aae5b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c753aae5bd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c753aae5b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753aae5bd_0_2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753aae5b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c753aae5bd_0_2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c753aae5b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753aae5bd_0_2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753aae5b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753aae5bd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753aae5b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753aae5bd_0_2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753aae5b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753aae5bd_0_3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753aae5b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c753aae5bd_0_3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c753aae5b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c753aae5bd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c753aae5b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53aae5b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53aae5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c753aae5bd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c753aae5bd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753aae5b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753aae5b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753aae5b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753aae5b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Hard real-time: for time-critical safety-oriented systems – Meet all deadlines (if at all possible). Ideally: determine in advance if this is possible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 real-time: for multimedia – Attempt to meet deadlines with high probability</a:t>
            </a:r>
            <a:endParaRPr b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c753aae5b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c753aae5b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753aae5b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753aae5b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753aae5bd_0_3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753aae5b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c753aae5bd_0_3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c753aae5b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753aae5bd_0_3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753aae5b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AUDIENCE RESPONSE + Give 2 min to attempt answer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753aae5bd_0_3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753aae5b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c753aae5bd_0_3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c753aae5b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753aae5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753aae5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c753aae5bd_0_4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c753aae5b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c753aae5bd_0_4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c753aae5b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c753aae5bd_0_4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c753aae5b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c753aae5bd_0_4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c753aae5b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c753aae5bd_0_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c753aae5bd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c753aae5bd_0_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c753aae5bd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c753aae5bd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c753aae5bd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753aae5bd_0_4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753aae5b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c753aae5bd_0_4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c753aae5b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c753aae5bd_0_4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c753aae5bd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753aae5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753aae5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c753aae5bd_0_4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c753aae5b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c753aae5bd_0_5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c753aae5bd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753aae5bd_0_5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753aae5b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c753aae5bd_0_5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c753aae5bd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c753aae5bd_0_5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c753aae5bd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c753aae5bd_0_5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c753aae5bd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c753aae5bd_0_5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c753aae5bd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753aae5bd_0_5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753aae5bd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c753aae5bd_0_5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c753aae5bd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c753aae5bd_0_5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c753aae5b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753aae5b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753aae5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c753aae5bd_0_5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c753aae5b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c753aae5bd_0_5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c753aae5bd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c753aae5bd_0_5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c753aae5b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753aae5bd_0_6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753aae5bd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c753aae5bd_0_6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c753aae5bd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c753aae5bd_0_6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c753aae5b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c65e46e04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c65e46e04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c753aae5bd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c753aae5bd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c753aae5bd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c753aae5bd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GiB = gibibyte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c753aae5bd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c753aae5b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https://stackoverflow.com/questions/19349572/why-do-we-need-virtual-memory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753aae5bd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753aae5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c753aae5bd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c753aae5b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c753aae5bd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c753aae5bd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https://en.wikipedia.org/wiki/Base_and_bounds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Fragmentation since space available but cannot be used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c753aae5bd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c753aae5bd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segments: more flexible than base and bound - to share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https://en.wikipedia.org/wiki/X86_memory_segmentation</a:t>
            </a:r>
            <a:r>
              <a:rPr lang="en"/>
              <a:t> (we emphasize protected mode)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https://en.wikipedia.org/wiki/Segment_descriptor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map lives in MMU and is per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73230939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73230939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https://en.wikipedia.org/wiki/Base_and_bounds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Fragmentation since space available but cannot be used</a:t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c753aae5bd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c753aae5bd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other bits: present (valid), writable, user accessible, accessed, dirty (see Lec 13.6)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PageTablePtr and PageTableSize registers are per process; page table lives in memory and is per process</a:t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c1bf2406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c1bf2406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https://en.wikipedia.org/wiki/Base_and_bounds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Fragmentation since space available but cannot be used</a:t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753aae5bd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753aae5bd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c753aae5bd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c753aae5bd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753aae5bd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753aae5bd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PageTablePtr register is per process; lvl a page table lives in memory and is per process; lvl b page table lives in memory and may be shared by processes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c753aae5bd_0_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c753aae5bd_0_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53aae5bd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753aae5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c753aae5bd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c753aae5bd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c753aae5bd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c753aae5bd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SPARSE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c753aae5bd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c753aae5bd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https://www.quora.com/What-is-the-differences-between-a-page-table-and-an-inverted-page-table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 is global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c753aae5b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c753aae5b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https://cs162.eecs.berkeley.edu/static/exams/fa16-mt2.pdf</a:t>
            </a:r>
            <a:r>
              <a:rPr lang="en"/>
              <a:t> 3c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 and hash table are global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c753aae5bd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c753aae5bd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c753aae5bd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c753aae5bd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c753aae5bd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c753aae5bd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c753aae5bd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c753aae5bd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c753aae5bd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c753aae5bd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c753aae5bd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c753aae5bd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Furthermore, </a:t>
            </a:r>
            <a:r>
              <a:rPr i="1" lang="en"/>
              <a:t>PageTableSize</a:t>
            </a:r>
            <a:r>
              <a:rPr lang="en"/>
              <a:t> is sufficiently large, and storage is in big-endian format.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753aae5bd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753aae5b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c753aae5bd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c753aae5bd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Furthermore, </a:t>
            </a:r>
            <a:r>
              <a:rPr i="1" lang="en"/>
              <a:t>PageTableSize</a:t>
            </a:r>
            <a:r>
              <a:rPr lang="en"/>
              <a:t> is sufficiently large, and storage is in big-endian format.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c753aae5bd_0_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c753aae5bd_0_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Furthermore, </a:t>
            </a:r>
            <a:r>
              <a:rPr i="1" lang="en">
                <a:solidFill>
                  <a:schemeClr val="dk1"/>
                </a:solidFill>
              </a:rPr>
              <a:t>PageTableSize</a:t>
            </a:r>
            <a:r>
              <a:rPr lang="en">
                <a:solidFill>
                  <a:schemeClr val="dk1"/>
                </a:solidFill>
              </a:rPr>
              <a:t> is sufficiently large, and storage is in big-endian format.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c753aae5bd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c753aae5bd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Furthermore, </a:t>
            </a:r>
            <a:r>
              <a:rPr i="1" lang="en">
                <a:solidFill>
                  <a:schemeClr val="dk1"/>
                </a:solidFill>
              </a:rPr>
              <a:t>PageTableSize</a:t>
            </a:r>
            <a:r>
              <a:rPr lang="en">
                <a:solidFill>
                  <a:schemeClr val="dk1"/>
                </a:solidFill>
              </a:rPr>
              <a:t> is sufficiently large, and storage is in big-endian format.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c753aae5bd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c753aae5bd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Furthermore, </a:t>
            </a:r>
            <a:r>
              <a:rPr i="1" lang="en">
                <a:solidFill>
                  <a:schemeClr val="dk1"/>
                </a:solidFill>
              </a:rPr>
              <a:t>PageTableSize</a:t>
            </a:r>
            <a:r>
              <a:rPr lang="en">
                <a:solidFill>
                  <a:schemeClr val="dk1"/>
                </a:solidFill>
              </a:rPr>
              <a:t> is sufficiently large, and storage is in big-endian format.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c753aae5bd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c753aae5bd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Furthermore, </a:t>
            </a:r>
            <a:r>
              <a:rPr i="1" lang="en">
                <a:solidFill>
                  <a:schemeClr val="dk1"/>
                </a:solidFill>
              </a:rPr>
              <a:t>PageTableSize</a:t>
            </a:r>
            <a:r>
              <a:rPr lang="en">
                <a:solidFill>
                  <a:schemeClr val="dk1"/>
                </a:solidFill>
              </a:rPr>
              <a:t> is sufficiently large, and storage is in big-endian format.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c753aae5bd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c753aae5bd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Furthermore, </a:t>
            </a:r>
            <a:r>
              <a:rPr i="1" lang="en">
                <a:solidFill>
                  <a:schemeClr val="dk1"/>
                </a:solidFill>
              </a:rPr>
              <a:t>PageTableSize</a:t>
            </a:r>
            <a:r>
              <a:rPr lang="en">
                <a:solidFill>
                  <a:schemeClr val="dk1"/>
                </a:solidFill>
              </a:rPr>
              <a:t> is sufficiently large, and storage is in big-endian format.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c753aae5bd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c753aae5bd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Furthermore, </a:t>
            </a:r>
            <a:r>
              <a:rPr i="1" lang="en">
                <a:solidFill>
                  <a:schemeClr val="dk1"/>
                </a:solidFill>
              </a:rPr>
              <a:t>PageTableSize</a:t>
            </a:r>
            <a:r>
              <a:rPr lang="en">
                <a:solidFill>
                  <a:schemeClr val="dk1"/>
                </a:solidFill>
              </a:rPr>
              <a:t> is sufficiently large, and storage is in big-endian format.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c753aae5bd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c753aae5bd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c753aae5bd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c753aae5bd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https://cs162.eecs.berkeley.edu/static/exams/fa18-mt2.pdf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c753aae5bd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c753aae5bd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https://cs162.eecs.berkeley.edu/static/exams/fa16-mt2.pdf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291850" y="1291350"/>
            <a:ext cx="5486400" cy="6402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291850" y="1931550"/>
            <a:ext cx="5486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subTitle"/>
          </p:nvPr>
        </p:nvSpPr>
        <p:spPr>
          <a:xfrm>
            <a:off x="3291850" y="2571750"/>
            <a:ext cx="5486400" cy="640200"/>
          </a:xfrm>
          <a:prstGeom prst="rect">
            <a:avLst/>
          </a:prstGeom>
        </p:spPr>
        <p:txBody>
          <a:bodyPr anchorCtr="0" anchor="ctr" bIns="457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subTitle"/>
          </p:nvPr>
        </p:nvSpPr>
        <p:spPr>
          <a:xfrm>
            <a:off x="3291850" y="3211950"/>
            <a:ext cx="54864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8" name="Google Shape;58;p14"/>
          <p:cNvCxnSpPr/>
          <p:nvPr/>
        </p:nvCxnSpPr>
        <p:spPr>
          <a:xfrm>
            <a:off x="3291850" y="2571750"/>
            <a:ext cx="5486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4"/>
          <p:cNvSpPr/>
          <p:nvPr/>
        </p:nvSpPr>
        <p:spPr>
          <a:xfrm>
            <a:off x="0" y="4837176"/>
            <a:ext cx="9144000" cy="29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738" y="1524709"/>
            <a:ext cx="2206375" cy="20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1958">
          <p15:clr>
            <a:srgbClr val="FA7B17"/>
          </p15:clr>
        </p15:guide>
        <p15:guide id="3" pos="1037">
          <p15:clr>
            <a:srgbClr val="FA7B17"/>
          </p15:clr>
        </p15:guide>
        <p15:guide id="4" pos="5647">
          <p15:clr>
            <a:srgbClr val="FA7B17"/>
          </p15:clr>
        </p15:guide>
        <p15:guide id="5" pos="3802">
          <p15:clr>
            <a:srgbClr val="FA7B17"/>
          </p15:clr>
        </p15:guide>
        <p15:guide id="6" pos="113">
          <p15:clr>
            <a:srgbClr val="FA7B17"/>
          </p15:clr>
        </p15:guide>
        <p15:guide id="7" orient="horz" pos="242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2850" y="823868"/>
            <a:ext cx="87783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5">
          <p15:clr>
            <a:srgbClr val="FA7B17"/>
          </p15:clr>
        </p15:guide>
        <p15:guide id="2" pos="5645">
          <p15:clr>
            <a:srgbClr val="FA7B17"/>
          </p15:clr>
        </p15:guide>
        <p15:guide id="3" pos="1498">
          <p15:clr>
            <a:srgbClr val="FA7B17"/>
          </p15:clr>
        </p15:guide>
        <p15:guide id="4" pos="420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82850" y="822963"/>
            <a:ext cx="42978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663325" y="822963"/>
            <a:ext cx="42978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0" name="Google Shape;70;p1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182850" y="822963"/>
            <a:ext cx="28347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3154680" y="822963"/>
            <a:ext cx="28347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8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3" type="body"/>
          </p:nvPr>
        </p:nvSpPr>
        <p:spPr>
          <a:xfrm>
            <a:off x="6126505" y="822963"/>
            <a:ext cx="28347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○"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■"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○"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■"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●"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○"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Char char="■"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8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7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0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9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2.gif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dstem.org/us/courses/64115/discussion/5597618" TargetMode="External"/><Relationship Id="rId4" Type="http://schemas.openxmlformats.org/officeDocument/2006/relationships/hyperlink" Target="https://edstem.org/us/courses/50852/discussion/454399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4294967295" type="ctrTitle"/>
          </p:nvPr>
        </p:nvSpPr>
        <p:spPr>
          <a:xfrm>
            <a:off x="685800" y="2594192"/>
            <a:ext cx="7772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CS162 Midterm 2 Review</a:t>
            </a:r>
            <a:endParaRPr/>
          </a:p>
        </p:txBody>
      </p:sp>
      <p:sp>
        <p:nvSpPr>
          <p:cNvPr id="91" name="Google Shape;91;p22"/>
          <p:cNvSpPr txBox="1"/>
          <p:nvPr>
            <p:ph idx="4294967295" type="subTitle"/>
          </p:nvPr>
        </p:nvSpPr>
        <p:spPr>
          <a:xfrm>
            <a:off x="685800" y="375400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Fall 2024</a:t>
            </a:r>
            <a:endParaRPr/>
          </a:p>
        </p:txBody>
      </p:sp>
      <p:pic>
        <p:nvPicPr>
          <p:cNvPr descr="MichiganBean_Pinto.png" id="92" name="Google Shape;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612" y="169099"/>
            <a:ext cx="4284775" cy="25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888" y="517749"/>
            <a:ext cx="1600225" cy="172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Allocation Graphs</a:t>
            </a:r>
            <a:endParaRPr/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of threads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 of resources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Threads compete for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 structure: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Request edge</a:t>
            </a:r>
            <a:r>
              <a:rPr lang="en"/>
              <a:t>:</a:t>
            </a:r>
            <a:br>
              <a:rPr lang="en"/>
            </a:br>
            <a:r>
              <a:rPr lang="en"/>
              <a:t>Edge from a thread to a resource it wants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Assignment edge</a:t>
            </a:r>
            <a:r>
              <a:rPr lang="en"/>
              <a:t>:</a:t>
            </a:r>
            <a:br>
              <a:rPr lang="en"/>
            </a:br>
            <a:r>
              <a:rPr lang="en"/>
              <a:t>Edge from a resource to the thread which owns it</a:t>
            </a:r>
            <a:endParaRPr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150" y="1417750"/>
            <a:ext cx="2305050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/>
          <p:nvPr/>
        </p:nvSpPr>
        <p:spPr>
          <a:xfrm>
            <a:off x="5359950" y="2261780"/>
            <a:ext cx="992200" cy="816025"/>
          </a:xfrm>
          <a:custGeom>
            <a:rect b="b" l="l" r="r" t="t"/>
            <a:pathLst>
              <a:path extrusionOk="0" h="32641" w="39688">
                <a:moveTo>
                  <a:pt x="0" y="31319"/>
                </a:moveTo>
                <a:cubicBezTo>
                  <a:pt x="2495" y="31319"/>
                  <a:pt x="4973" y="33092"/>
                  <a:pt x="7393" y="32487"/>
                </a:cubicBezTo>
                <a:cubicBezTo>
                  <a:pt x="12379" y="31241"/>
                  <a:pt x="17431" y="26967"/>
                  <a:pt x="18677" y="21981"/>
                </a:cubicBezTo>
                <a:cubicBezTo>
                  <a:pt x="20130" y="16171"/>
                  <a:pt x="16492" y="8758"/>
                  <a:pt x="20233" y="4082"/>
                </a:cubicBezTo>
                <a:cubicBezTo>
                  <a:pt x="24304" y="-1007"/>
                  <a:pt x="33859" y="-779"/>
                  <a:pt x="39688" y="2136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3" name="Google Shape;153;p31"/>
          <p:cNvSpPr/>
          <p:nvPr/>
        </p:nvSpPr>
        <p:spPr>
          <a:xfrm>
            <a:off x="5476675" y="3122575"/>
            <a:ext cx="943575" cy="657050"/>
          </a:xfrm>
          <a:custGeom>
            <a:rect b="b" l="l" r="r" t="t"/>
            <a:pathLst>
              <a:path extrusionOk="0" h="26282" w="37743">
                <a:moveTo>
                  <a:pt x="0" y="16343"/>
                </a:moveTo>
                <a:cubicBezTo>
                  <a:pt x="3604" y="15828"/>
                  <a:pt x="7983" y="13378"/>
                  <a:pt x="10895" y="15564"/>
                </a:cubicBezTo>
                <a:cubicBezTo>
                  <a:pt x="13447" y="17479"/>
                  <a:pt x="12919" y="21869"/>
                  <a:pt x="15175" y="24125"/>
                </a:cubicBezTo>
                <a:cubicBezTo>
                  <a:pt x="17244" y="26194"/>
                  <a:pt x="20832" y="26433"/>
                  <a:pt x="23735" y="26070"/>
                </a:cubicBezTo>
                <a:cubicBezTo>
                  <a:pt x="29063" y="25404"/>
                  <a:pt x="31062" y="18033"/>
                  <a:pt x="33463" y="13230"/>
                </a:cubicBezTo>
                <a:cubicBezTo>
                  <a:pt x="35536" y="9084"/>
                  <a:pt x="37743" y="4635"/>
                  <a:pt x="37743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Fall MT2 3.c Derivative (Soln.)</a:t>
            </a:r>
            <a:endParaRPr/>
          </a:p>
        </p:txBody>
      </p:sp>
      <p:sp>
        <p:nvSpPr>
          <p:cNvPr id="1334" name="Google Shape;1334;p121"/>
          <p:cNvSpPr txBox="1"/>
          <p:nvPr>
            <p:ph idx="1" type="body"/>
          </p:nvPr>
        </p:nvSpPr>
        <p:spPr>
          <a:xfrm>
            <a:off x="0" y="968075"/>
            <a:ext cx="45630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Consider a hashed inverted page table and two processes P1 and P2.  We use an 8-bit virtual address space and 4 byte page size.  The hash table uses a hash function which simply calculates the index by adding PID and VPN mod 8.  The IPT has its next free entry at index 4.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i) Translate the accesses: (P1, 0x3), (P1, 0x28), (P1, 0xee). </a:t>
            </a:r>
            <a:r>
              <a:rPr lang="en" sz="1800">
                <a:solidFill>
                  <a:srgbClr val="CC0000"/>
                </a:solidFill>
              </a:rPr>
              <a:t>A: 0x</a:t>
            </a:r>
            <a:r>
              <a:rPr lang="en">
                <a:solidFill>
                  <a:srgbClr val="CC0000"/>
                </a:solidFill>
              </a:rPr>
              <a:t>F</a:t>
            </a:r>
            <a:r>
              <a:rPr lang="en" sz="1800">
                <a:solidFill>
                  <a:srgbClr val="CC0000"/>
                </a:solidFill>
              </a:rPr>
              <a:t>, 0x0, 0x</a:t>
            </a:r>
            <a:r>
              <a:rPr lang="en">
                <a:solidFill>
                  <a:srgbClr val="CC0000"/>
                </a:solidFill>
              </a:rPr>
              <a:t>A</a:t>
            </a:r>
            <a:endParaRPr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ii) What happens upon read access (P2, 0x84)? </a:t>
            </a:r>
            <a:r>
              <a:rPr lang="en" sz="1800">
                <a:solidFill>
                  <a:srgbClr val="CC0000"/>
                </a:solidFill>
              </a:rPr>
              <a:t>A: page fault, update tables</a:t>
            </a:r>
            <a:endParaRPr sz="1800">
              <a:solidFill>
                <a:srgbClr val="CC0000"/>
              </a:solidFill>
            </a:endParaRPr>
          </a:p>
        </p:txBody>
      </p:sp>
      <p:graphicFrame>
        <p:nvGraphicFramePr>
          <p:cNvPr id="1335" name="Google Shape;1335;p121"/>
          <p:cNvGraphicFramePr/>
          <p:nvPr/>
        </p:nvGraphicFramePr>
        <p:xfrm>
          <a:off x="4563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382850"/>
                <a:gridCol w="382850"/>
                <a:gridCol w="610850"/>
                <a:gridCol w="48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idx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0x21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4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6" name="Google Shape;1336;p121"/>
          <p:cNvGraphicFramePr/>
          <p:nvPr/>
        </p:nvGraphicFramePr>
        <p:xfrm>
          <a:off x="6710775" y="106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406000"/>
                <a:gridCol w="406000"/>
                <a:gridCol w="636075"/>
                <a:gridCol w="64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0x21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VR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337" name="Google Shape;1337;p121"/>
          <p:cNvSpPr txBox="1"/>
          <p:nvPr/>
        </p:nvSpPr>
        <p:spPr>
          <a:xfrm>
            <a:off x="6829838" y="4027337"/>
            <a:ext cx="1737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</a:t>
            </a:r>
            <a:endParaRPr/>
          </a:p>
        </p:txBody>
      </p:sp>
      <p:sp>
        <p:nvSpPr>
          <p:cNvPr id="1338" name="Google Shape;1338;p121"/>
          <p:cNvSpPr txBox="1"/>
          <p:nvPr/>
        </p:nvSpPr>
        <p:spPr>
          <a:xfrm>
            <a:off x="4205300" y="4739725"/>
            <a:ext cx="2772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(with linear probing)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Fall MT2 3.c Derivative</a:t>
            </a:r>
            <a:endParaRPr/>
          </a:p>
        </p:txBody>
      </p:sp>
      <p:sp>
        <p:nvSpPr>
          <p:cNvPr id="1344" name="Google Shape;1344;p122"/>
          <p:cNvSpPr txBox="1"/>
          <p:nvPr>
            <p:ph idx="1" type="body"/>
          </p:nvPr>
        </p:nvSpPr>
        <p:spPr>
          <a:xfrm>
            <a:off x="0" y="1200150"/>
            <a:ext cx="45630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Translate the accesses:</a:t>
            </a:r>
            <a:br>
              <a:rPr lang="en"/>
            </a:br>
            <a:r>
              <a:rPr lang="en"/>
              <a:t>   </a:t>
            </a:r>
            <a:r>
              <a:rPr b="1" lang="en"/>
              <a:t>(P1, 0x3)</a:t>
            </a:r>
            <a:r>
              <a:rPr lang="en"/>
              <a:t>, (P1, 0x28), (P1, 0xee).</a:t>
            </a:r>
            <a:br>
              <a:rPr lang="en"/>
            </a:br>
            <a:r>
              <a:rPr lang="en" sz="1800">
                <a:solidFill>
                  <a:srgbClr val="CC0000"/>
                </a:solidFill>
              </a:rPr>
              <a:t>A: 0x</a:t>
            </a:r>
            <a:r>
              <a:rPr lang="en">
                <a:solidFill>
                  <a:srgbClr val="CC0000"/>
                </a:solidFill>
              </a:rPr>
              <a:t>F</a:t>
            </a:r>
            <a:r>
              <a:rPr lang="en" sz="1800">
                <a:solidFill>
                  <a:srgbClr val="CC0000"/>
                </a:solidFill>
              </a:rPr>
              <a:t>, </a:t>
            </a:r>
            <a:r>
              <a:rPr b="1" lang="en" sz="1800">
                <a:solidFill>
                  <a:srgbClr val="CC0000"/>
                </a:solidFill>
              </a:rPr>
              <a:t>0x0</a:t>
            </a:r>
            <a:r>
              <a:rPr lang="en" sz="1800">
                <a:solidFill>
                  <a:srgbClr val="CC0000"/>
                </a:solidFill>
              </a:rPr>
              <a:t>, 0x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 sz="1800">
                <a:solidFill>
                  <a:srgbClr val="CC0000"/>
                </a:solidFill>
              </a:rPr>
              <a:t> because</a:t>
            </a:r>
            <a:endParaRPr sz="1800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0x3</a:t>
            </a:r>
            <a:r>
              <a:rPr lang="en" sz="1800">
                <a:solidFill>
                  <a:srgbClr val="CC0000"/>
                </a:solidFill>
              </a:rPr>
              <a:t>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0b0011</a:t>
            </a:r>
            <a:r>
              <a:rPr lang="en" sz="1800">
                <a:solidFill>
                  <a:srgbClr val="CC0000"/>
                </a:solidFill>
              </a:rPr>
              <a:t> ⇒ (VPN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0b00</a:t>
            </a:r>
            <a:r>
              <a:rPr lang="en" sz="1800">
                <a:solidFill>
                  <a:srgbClr val="CC0000"/>
                </a:solidFill>
              </a:rPr>
              <a:t>) </a:t>
            </a:r>
            <a:r>
              <a:rPr lang="en">
                <a:solidFill>
                  <a:srgbClr val="CC0000"/>
                </a:solidFill>
              </a:rPr>
              <a:t>&amp;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(Offset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0b11</a:t>
            </a:r>
            <a:r>
              <a:rPr lang="en" sz="1800">
                <a:solidFill>
                  <a:srgbClr val="CC0000"/>
                </a:solidFill>
              </a:rPr>
              <a:t>) ⇒</a:t>
            </a:r>
            <a:br>
              <a:rPr lang="en">
                <a:solidFill>
                  <a:srgbClr val="CC0000"/>
                </a:solidFill>
              </a:rPr>
            </a:br>
            <a:r>
              <a:rPr lang="en" sz="1800">
                <a:solidFill>
                  <a:srgbClr val="CC0000"/>
                </a:solidFill>
              </a:rPr>
              <a:t>(VPN </a:t>
            </a:r>
            <a:r>
              <a:rPr lang="en">
                <a:solidFill>
                  <a:srgbClr val="CC0000"/>
                </a:solidFill>
              </a:rPr>
              <a:t>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0x0</a:t>
            </a:r>
            <a:r>
              <a:rPr lang="en" sz="1800">
                <a:solidFill>
                  <a:srgbClr val="CC0000"/>
                </a:solidFill>
              </a:rPr>
              <a:t>) </a:t>
            </a:r>
            <a:r>
              <a:rPr lang="en">
                <a:solidFill>
                  <a:srgbClr val="CC0000"/>
                </a:solidFill>
              </a:rPr>
              <a:t>&amp; (Offset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0x3</a:t>
            </a:r>
            <a:r>
              <a:rPr lang="en" sz="1800">
                <a:solidFill>
                  <a:srgbClr val="CC0000"/>
                </a:solidFill>
              </a:rPr>
              <a:t>) ⇒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(H</a:t>
            </a:r>
            <a:r>
              <a:rPr lang="en" sz="1800">
                <a:solidFill>
                  <a:srgbClr val="CC0000"/>
                </a:solidFill>
              </a:rPr>
              <a:t>ash </a:t>
            </a:r>
            <a:r>
              <a:rPr lang="en">
                <a:solidFill>
                  <a:srgbClr val="CC0000"/>
                </a:solidFill>
              </a:rPr>
              <a:t>V</a:t>
            </a:r>
            <a:r>
              <a:rPr lang="en" sz="1800">
                <a:solidFill>
                  <a:srgbClr val="CC0000"/>
                </a:solidFill>
              </a:rPr>
              <a:t>alue = </a:t>
            </a:r>
            <a:r>
              <a:rPr lang="en">
                <a:solidFill>
                  <a:srgbClr val="CC0000"/>
                </a:solidFill>
              </a:rPr>
              <a:t>1)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 sz="1800">
                <a:solidFill>
                  <a:srgbClr val="CC0000"/>
                </a:solidFill>
              </a:rPr>
              <a:t>(PID: 1, VPN: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0x0</a:t>
            </a:r>
            <a:r>
              <a:rPr lang="en" sz="1800">
                <a:solidFill>
                  <a:srgbClr val="CC0000"/>
                </a:solidFill>
              </a:rPr>
              <a:t>) at hash table idx 1 matches, so IPT idx is 3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⇒"/>
            </a:pP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0b11 </a:t>
            </a:r>
            <a:r>
              <a:rPr lang="en" sz="1800">
                <a:solidFill>
                  <a:srgbClr val="CC0000"/>
                </a:solidFill>
              </a:rPr>
              <a:t>PPN</a:t>
            </a:r>
            <a:endParaRPr sz="1800"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⇒"/>
            </a:pPr>
            <a:r>
              <a:rPr lang="en" sz="1800">
                <a:solidFill>
                  <a:srgbClr val="CC0000"/>
                </a:solidFill>
              </a:rPr>
              <a:t>paddr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0b11 </a:t>
            </a:r>
            <a:r>
              <a:rPr lang="en" sz="1800">
                <a:solidFill>
                  <a:srgbClr val="CC0000"/>
                </a:solidFill>
              </a:rPr>
              <a:t>||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0b11 </a:t>
            </a:r>
            <a:r>
              <a:rPr lang="en" sz="1800">
                <a:solidFill>
                  <a:srgbClr val="CC0000"/>
                </a:solidFill>
              </a:rPr>
              <a:t>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0xf</a:t>
            </a:r>
            <a:endParaRPr sz="1800">
              <a:solidFill>
                <a:srgbClr val="CC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aphicFrame>
        <p:nvGraphicFramePr>
          <p:cNvPr id="1345" name="Google Shape;1345;p122"/>
          <p:cNvGraphicFramePr/>
          <p:nvPr/>
        </p:nvGraphicFramePr>
        <p:xfrm>
          <a:off x="4563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382850"/>
                <a:gridCol w="382850"/>
                <a:gridCol w="610850"/>
                <a:gridCol w="48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idx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6" name="Google Shape;1346;p122"/>
          <p:cNvGraphicFramePr/>
          <p:nvPr/>
        </p:nvGraphicFramePr>
        <p:xfrm>
          <a:off x="6710775" y="106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406000"/>
                <a:gridCol w="406000"/>
                <a:gridCol w="636075"/>
                <a:gridCol w="64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347" name="Google Shape;1347;p122"/>
          <p:cNvSpPr txBox="1"/>
          <p:nvPr/>
        </p:nvSpPr>
        <p:spPr>
          <a:xfrm>
            <a:off x="6829838" y="4027337"/>
            <a:ext cx="1737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</a:t>
            </a:r>
            <a:endParaRPr/>
          </a:p>
        </p:txBody>
      </p:sp>
      <p:graphicFrame>
        <p:nvGraphicFramePr>
          <p:cNvPr id="1348" name="Google Shape;1348;p122"/>
          <p:cNvGraphicFramePr/>
          <p:nvPr/>
        </p:nvGraphicFramePr>
        <p:xfrm>
          <a:off x="4563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382850"/>
                <a:gridCol w="382850"/>
                <a:gridCol w="610850"/>
                <a:gridCol w="48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349" name="Google Shape;1349;p122"/>
          <p:cNvSpPr txBox="1"/>
          <p:nvPr/>
        </p:nvSpPr>
        <p:spPr>
          <a:xfrm>
            <a:off x="4205300" y="4739725"/>
            <a:ext cx="2772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(with linear probing)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Fall MT2 3.c Derivative</a:t>
            </a:r>
            <a:endParaRPr/>
          </a:p>
        </p:txBody>
      </p:sp>
      <p:sp>
        <p:nvSpPr>
          <p:cNvPr id="1355" name="Google Shape;1355;p123"/>
          <p:cNvSpPr txBox="1"/>
          <p:nvPr>
            <p:ph idx="1" type="body"/>
          </p:nvPr>
        </p:nvSpPr>
        <p:spPr>
          <a:xfrm>
            <a:off x="0" y="1200150"/>
            <a:ext cx="45630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i) Translate the accesses:</a:t>
            </a:r>
            <a:br>
              <a:rPr lang="en"/>
            </a:br>
            <a:r>
              <a:rPr lang="en"/>
              <a:t>   </a:t>
            </a:r>
            <a:r>
              <a:rPr lang="en" sz="1800"/>
              <a:t>(P1, 0x3), </a:t>
            </a:r>
            <a:r>
              <a:rPr b="1" lang="en" sz="1800"/>
              <a:t>(P1, 0x28)</a:t>
            </a:r>
            <a:r>
              <a:rPr lang="en" sz="1800"/>
              <a:t>, (P1, 0xee).</a:t>
            </a:r>
            <a:br>
              <a:rPr lang="en"/>
            </a:br>
            <a:r>
              <a:rPr lang="en" sz="1800">
                <a:solidFill>
                  <a:srgbClr val="CC0000"/>
                </a:solidFill>
              </a:rPr>
              <a:t>A: 0x</a:t>
            </a:r>
            <a:r>
              <a:rPr lang="en">
                <a:solidFill>
                  <a:srgbClr val="CC0000"/>
                </a:solidFill>
              </a:rPr>
              <a:t>F</a:t>
            </a:r>
            <a:r>
              <a:rPr lang="en" sz="1800">
                <a:solidFill>
                  <a:srgbClr val="CC0000"/>
                </a:solidFill>
              </a:rPr>
              <a:t>, </a:t>
            </a:r>
            <a:r>
              <a:rPr b="1" lang="en" sz="1800">
                <a:solidFill>
                  <a:srgbClr val="CC0000"/>
                </a:solidFill>
              </a:rPr>
              <a:t>0x0</a:t>
            </a:r>
            <a:r>
              <a:rPr lang="en" sz="1800">
                <a:solidFill>
                  <a:srgbClr val="CC0000"/>
                </a:solidFill>
              </a:rPr>
              <a:t>, 0x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 sz="1800">
                <a:solidFill>
                  <a:srgbClr val="CC0000"/>
                </a:solidFill>
              </a:rPr>
              <a:t> because</a:t>
            </a:r>
            <a:endParaRPr sz="1800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0x28</a:t>
            </a:r>
            <a:r>
              <a:rPr lang="en" sz="1800">
                <a:solidFill>
                  <a:srgbClr val="CC0000"/>
                </a:solidFill>
              </a:rPr>
              <a:t>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0b101000</a:t>
            </a:r>
            <a:r>
              <a:rPr lang="en" sz="1800">
                <a:solidFill>
                  <a:srgbClr val="CC0000"/>
                </a:solidFill>
              </a:rPr>
              <a:t> ⇒ (VPN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0b1010)</a:t>
            </a:r>
            <a:r>
              <a:rPr lang="en">
                <a:solidFill>
                  <a:srgbClr val="CC0000"/>
                </a:solidFill>
              </a:rPr>
              <a:t>&amp;</a:t>
            </a:r>
            <a:r>
              <a:rPr lang="en" sz="1800">
                <a:solidFill>
                  <a:srgbClr val="CC0000"/>
                </a:solidFill>
              </a:rPr>
              <a:t>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0b00</a:t>
            </a:r>
            <a:r>
              <a:rPr lang="en" sz="1800">
                <a:solidFill>
                  <a:srgbClr val="CC0000"/>
                </a:solidFill>
              </a:rPr>
              <a:t> offset ⇒ (VPN = 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0xA</a:t>
            </a:r>
            <a:r>
              <a:rPr lang="en" sz="1800">
                <a:solidFill>
                  <a:srgbClr val="CC0000"/>
                </a:solidFill>
              </a:rPr>
              <a:t>) &amp;</a:t>
            </a:r>
            <a:br>
              <a:rPr lang="en" sz="1800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(</a:t>
            </a:r>
            <a:r>
              <a:rPr lang="en" sz="1800">
                <a:solidFill>
                  <a:srgbClr val="CC0000"/>
                </a:solidFill>
              </a:rPr>
              <a:t>Offset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0x0</a:t>
            </a:r>
            <a:r>
              <a:rPr lang="en">
                <a:solidFill>
                  <a:srgbClr val="CC0000"/>
                </a:solidFill>
              </a:rPr>
              <a:t>)</a:t>
            </a:r>
            <a:r>
              <a:rPr lang="en" sz="1800">
                <a:solidFill>
                  <a:srgbClr val="CC0000"/>
                </a:solidFill>
              </a:rPr>
              <a:t> ⇒ hash value =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        </a:t>
            </a:r>
            <a:r>
              <a:rPr lang="en" sz="1800">
                <a:solidFill>
                  <a:srgbClr val="CC0000"/>
                </a:solidFill>
              </a:rPr>
              <a:t>(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0b1010</a:t>
            </a:r>
            <a:r>
              <a:rPr lang="en" sz="1800">
                <a:solidFill>
                  <a:srgbClr val="CC0000"/>
                </a:solidFill>
              </a:rPr>
              <a:t> + 1) mod 8 =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        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0b1011</a:t>
            </a:r>
            <a:r>
              <a:rPr lang="en" sz="1800">
                <a:solidFill>
                  <a:srgbClr val="CC0000"/>
                </a:solidFill>
              </a:rPr>
              <a:t>         mod 8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0b011</a:t>
            </a:r>
            <a:r>
              <a:rPr lang="en" sz="1800">
                <a:solidFill>
                  <a:srgbClr val="CC0000"/>
                </a:solidFill>
              </a:rPr>
              <a:t> = 3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AutoNum type="arabicPeriod"/>
            </a:pPr>
            <a:r>
              <a:rPr lang="en" sz="1800">
                <a:solidFill>
                  <a:srgbClr val="CC0000"/>
                </a:solidFill>
              </a:rPr>
              <a:t>HT entry 3 matches PID and VPN, so IPT idx is 0</a:t>
            </a:r>
            <a:endParaRPr>
              <a:solidFill>
                <a:srgbClr val="CC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⇒"/>
            </a:pPr>
            <a:r>
              <a:rPr lang="en" sz="1800">
                <a:solidFill>
                  <a:srgbClr val="CC0000"/>
                </a:solidFill>
              </a:rPr>
              <a:t>PPN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0b0</a:t>
            </a:r>
            <a:endParaRPr sz="1800">
              <a:solidFill>
                <a:srgbClr val="CC0000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⇒"/>
            </a:pPr>
            <a:r>
              <a:rPr lang="en" sz="1800">
                <a:solidFill>
                  <a:srgbClr val="CC0000"/>
                </a:solidFill>
              </a:rPr>
              <a:t>paddr = (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0b0</a:t>
            </a:r>
            <a:r>
              <a:rPr lang="en" sz="1800">
                <a:solidFill>
                  <a:srgbClr val="CC0000"/>
                </a:solidFill>
              </a:rPr>
              <a:t> ||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0b00</a:t>
            </a:r>
            <a:r>
              <a:rPr lang="en" sz="1800">
                <a:solidFill>
                  <a:srgbClr val="CC0000"/>
                </a:solidFill>
              </a:rPr>
              <a:t>) = </a:t>
            </a:r>
            <a:r>
              <a:rPr lang="en" sz="18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0x0</a:t>
            </a:r>
            <a:endParaRPr sz="1800">
              <a:solidFill>
                <a:srgbClr val="CC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aphicFrame>
        <p:nvGraphicFramePr>
          <p:cNvPr id="1356" name="Google Shape;1356;p123"/>
          <p:cNvGraphicFramePr/>
          <p:nvPr/>
        </p:nvGraphicFramePr>
        <p:xfrm>
          <a:off x="4563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382850"/>
                <a:gridCol w="382850"/>
                <a:gridCol w="610850"/>
                <a:gridCol w="485500"/>
              </a:tblGrid>
              <a:tr h="58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idx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7" name="Google Shape;1357;p123"/>
          <p:cNvGraphicFramePr/>
          <p:nvPr/>
        </p:nvGraphicFramePr>
        <p:xfrm>
          <a:off x="6710775" y="106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406000"/>
                <a:gridCol w="406000"/>
                <a:gridCol w="636075"/>
                <a:gridCol w="64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358" name="Google Shape;1358;p123"/>
          <p:cNvSpPr txBox="1"/>
          <p:nvPr/>
        </p:nvSpPr>
        <p:spPr>
          <a:xfrm>
            <a:off x="6829838" y="4027337"/>
            <a:ext cx="1737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</a:t>
            </a:r>
            <a:endParaRPr/>
          </a:p>
        </p:txBody>
      </p:sp>
      <p:graphicFrame>
        <p:nvGraphicFramePr>
          <p:cNvPr id="1359" name="Google Shape;1359;p123"/>
          <p:cNvGraphicFramePr/>
          <p:nvPr/>
        </p:nvGraphicFramePr>
        <p:xfrm>
          <a:off x="4563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382850"/>
                <a:gridCol w="382850"/>
                <a:gridCol w="610850"/>
                <a:gridCol w="48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360" name="Google Shape;1360;p123"/>
          <p:cNvSpPr txBox="1"/>
          <p:nvPr/>
        </p:nvSpPr>
        <p:spPr>
          <a:xfrm>
            <a:off x="4205300" y="4739725"/>
            <a:ext cx="2772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(with linear probing)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Fall MT2 3.c Derivative</a:t>
            </a:r>
            <a:endParaRPr/>
          </a:p>
        </p:txBody>
      </p:sp>
      <p:sp>
        <p:nvSpPr>
          <p:cNvPr id="1366" name="Google Shape;1366;p124"/>
          <p:cNvSpPr txBox="1"/>
          <p:nvPr>
            <p:ph idx="1" type="body"/>
          </p:nvPr>
        </p:nvSpPr>
        <p:spPr>
          <a:xfrm>
            <a:off x="0" y="1200150"/>
            <a:ext cx="45630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i) Translate the accesses:</a:t>
            </a:r>
            <a:br>
              <a:rPr lang="en"/>
            </a:br>
            <a:r>
              <a:rPr lang="en"/>
              <a:t>   (P1, 0x3), (P1, 0x28), </a:t>
            </a:r>
            <a:r>
              <a:rPr b="1" lang="en"/>
              <a:t>(P1, 0xee)</a:t>
            </a:r>
            <a:r>
              <a:rPr lang="en"/>
              <a:t>.</a:t>
            </a:r>
            <a:br>
              <a:rPr lang="en" sz="1700"/>
            </a:br>
            <a:r>
              <a:rPr lang="en" sz="1700">
                <a:solidFill>
                  <a:srgbClr val="CC0000"/>
                </a:solidFill>
              </a:rPr>
              <a:t>A: 0xF, 0x0, </a:t>
            </a:r>
            <a:r>
              <a:rPr b="1" lang="en" sz="1700">
                <a:solidFill>
                  <a:srgbClr val="CC0000"/>
                </a:solidFill>
              </a:rPr>
              <a:t>0xA</a:t>
            </a:r>
            <a:r>
              <a:rPr lang="en" sz="1700">
                <a:solidFill>
                  <a:srgbClr val="CC0000"/>
                </a:solidFill>
              </a:rPr>
              <a:t> because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AutoNum type="arabicPeriod"/>
            </a:pPr>
            <a:r>
              <a:rPr lang="en" sz="1700">
                <a:solidFill>
                  <a:srgbClr val="CC0000"/>
                </a:solidFill>
              </a:rPr>
              <a:t>0xEE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0b11101110 </a:t>
            </a:r>
            <a:r>
              <a:rPr lang="en" sz="1700">
                <a:solidFill>
                  <a:srgbClr val="CC0000"/>
                </a:solidFill>
              </a:rPr>
              <a:t>⇒</a:t>
            </a:r>
            <a:br>
              <a:rPr lang="en" sz="1700">
                <a:solidFill>
                  <a:srgbClr val="CC0000"/>
                </a:solidFill>
              </a:rPr>
            </a:br>
            <a:r>
              <a:rPr lang="en" sz="1700">
                <a:solidFill>
                  <a:srgbClr val="CC0000"/>
                </a:solidFill>
              </a:rPr>
              <a:t>(VPN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0b111011</a:t>
            </a:r>
            <a:r>
              <a:rPr lang="en" sz="1700">
                <a:solidFill>
                  <a:srgbClr val="CC0000"/>
                </a:solidFill>
              </a:rPr>
              <a:t>) &amp; (Offset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</a:t>
            </a:r>
            <a:r>
              <a:rPr lang="en" sz="1700">
                <a:solidFill>
                  <a:srgbClr val="CC0000"/>
                </a:solidFill>
              </a:rPr>
              <a:t>) ⇒ (VPN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0x3B</a:t>
            </a:r>
            <a:r>
              <a:rPr lang="en" sz="1700">
                <a:solidFill>
                  <a:srgbClr val="CC0000"/>
                </a:solidFill>
              </a:rPr>
              <a:t>) &amp; (Offset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0x2</a:t>
            </a:r>
            <a:r>
              <a:rPr lang="en" sz="1700">
                <a:solidFill>
                  <a:srgbClr val="CC0000"/>
                </a:solidFill>
              </a:rPr>
              <a:t>) ⇒</a:t>
            </a:r>
            <a:br>
              <a:rPr lang="en" sz="1700">
                <a:solidFill>
                  <a:srgbClr val="CC0000"/>
                </a:solidFill>
              </a:rPr>
            </a:br>
            <a:r>
              <a:rPr lang="en" sz="1700">
                <a:solidFill>
                  <a:srgbClr val="CC0000"/>
                </a:solidFill>
              </a:rPr>
              <a:t>Hash Value = (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0b111011</a:t>
            </a:r>
            <a:r>
              <a:rPr lang="en" sz="1700">
                <a:solidFill>
                  <a:srgbClr val="CC0000"/>
                </a:solidFill>
              </a:rPr>
              <a:t> + 1) mod 8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0b111100 </a:t>
            </a:r>
            <a:r>
              <a:rPr lang="en" sz="1700">
                <a:solidFill>
                  <a:srgbClr val="CC0000"/>
                </a:solidFill>
              </a:rPr>
              <a:t>mod 8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0b100 </a:t>
            </a:r>
            <a:r>
              <a:rPr lang="en" sz="1700">
                <a:solidFill>
                  <a:srgbClr val="CC0000"/>
                </a:solidFill>
              </a:rPr>
              <a:t>= 4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AutoNum type="arabicPeriod"/>
            </a:pPr>
            <a:r>
              <a:rPr lang="en" sz="1700">
                <a:solidFill>
                  <a:srgbClr val="CC0000"/>
                </a:solidFill>
              </a:rPr>
              <a:t>HT #4 does not match PID and VPN!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AutoNum type="arabicPeriod"/>
            </a:pPr>
            <a:r>
              <a:rPr lang="en" sz="1700">
                <a:solidFill>
                  <a:srgbClr val="CC0000"/>
                </a:solidFill>
              </a:rPr>
              <a:t>HT entry 5 matches PID and VPN, so IPT idx is 2 ⇒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</a:t>
            </a:r>
            <a:r>
              <a:rPr lang="en" sz="1700">
                <a:solidFill>
                  <a:srgbClr val="CC0000"/>
                </a:solidFill>
              </a:rPr>
              <a:t> PPN ⇒</a:t>
            </a:r>
            <a:br>
              <a:rPr lang="en" sz="1700">
                <a:solidFill>
                  <a:srgbClr val="CC0000"/>
                </a:solidFill>
              </a:rPr>
            </a:br>
            <a:r>
              <a:rPr lang="en" sz="1700">
                <a:solidFill>
                  <a:srgbClr val="CC0000"/>
                </a:solidFill>
              </a:rPr>
              <a:t>paddr = (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</a:t>
            </a:r>
            <a:r>
              <a:rPr lang="en" sz="1700">
                <a:solidFill>
                  <a:srgbClr val="CC0000"/>
                </a:solidFill>
              </a:rPr>
              <a:t> ||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</a:t>
            </a:r>
            <a:r>
              <a:rPr lang="en" sz="1700">
                <a:solidFill>
                  <a:srgbClr val="CC0000"/>
                </a:solidFill>
              </a:rPr>
              <a:t>)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0xA</a:t>
            </a:r>
            <a:endParaRPr sz="1700">
              <a:solidFill>
                <a:srgbClr val="CC0000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graphicFrame>
        <p:nvGraphicFramePr>
          <p:cNvPr id="1367" name="Google Shape;1367;p124"/>
          <p:cNvGraphicFramePr/>
          <p:nvPr/>
        </p:nvGraphicFramePr>
        <p:xfrm>
          <a:off x="4563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382850"/>
                <a:gridCol w="382850"/>
                <a:gridCol w="610850"/>
                <a:gridCol w="48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idx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8" name="Google Shape;1368;p124"/>
          <p:cNvGraphicFramePr/>
          <p:nvPr/>
        </p:nvGraphicFramePr>
        <p:xfrm>
          <a:off x="6710775" y="106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406000"/>
                <a:gridCol w="406000"/>
                <a:gridCol w="636075"/>
                <a:gridCol w="64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369" name="Google Shape;1369;p124"/>
          <p:cNvSpPr txBox="1"/>
          <p:nvPr/>
        </p:nvSpPr>
        <p:spPr>
          <a:xfrm>
            <a:off x="6829838" y="4027337"/>
            <a:ext cx="1737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</a:t>
            </a:r>
            <a:endParaRPr/>
          </a:p>
        </p:txBody>
      </p:sp>
      <p:graphicFrame>
        <p:nvGraphicFramePr>
          <p:cNvPr id="1370" name="Google Shape;1370;p124"/>
          <p:cNvGraphicFramePr/>
          <p:nvPr/>
        </p:nvGraphicFramePr>
        <p:xfrm>
          <a:off x="4563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382850"/>
                <a:gridCol w="382850"/>
                <a:gridCol w="610850"/>
                <a:gridCol w="48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371" name="Google Shape;1371;p124"/>
          <p:cNvSpPr txBox="1"/>
          <p:nvPr/>
        </p:nvSpPr>
        <p:spPr>
          <a:xfrm>
            <a:off x="4205300" y="4739725"/>
            <a:ext cx="2772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(with linear probing)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Fall MT2 3.c Derivative</a:t>
            </a:r>
            <a:endParaRPr/>
          </a:p>
        </p:txBody>
      </p:sp>
      <p:sp>
        <p:nvSpPr>
          <p:cNvPr id="1377" name="Google Shape;1377;p125"/>
          <p:cNvSpPr txBox="1"/>
          <p:nvPr>
            <p:ph idx="1" type="body"/>
          </p:nvPr>
        </p:nvSpPr>
        <p:spPr>
          <a:xfrm>
            <a:off x="0" y="1063375"/>
            <a:ext cx="42774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ii) What happens upon read access (P2, 0x84)?</a:t>
            </a:r>
            <a:br>
              <a:rPr lang="en" sz="1700"/>
            </a:br>
            <a:r>
              <a:rPr lang="en" sz="1700">
                <a:solidFill>
                  <a:srgbClr val="CC0000"/>
                </a:solidFill>
              </a:rPr>
              <a:t>A: page fault, update tables because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AutoNum type="arabicPeriod"/>
            </a:pP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0x84</a:t>
            </a:r>
            <a:r>
              <a:rPr lang="en" sz="1700">
                <a:solidFill>
                  <a:srgbClr val="CC0000"/>
                </a:solidFill>
              </a:rPr>
              <a:t>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0b10000100</a:t>
            </a:r>
            <a:r>
              <a:rPr lang="en" sz="1700">
                <a:solidFill>
                  <a:srgbClr val="CC0000"/>
                </a:solidFill>
              </a:rPr>
              <a:t> ⇒ VPN =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0b100001</a:t>
            </a:r>
            <a:r>
              <a:rPr lang="en" sz="1700">
                <a:solidFill>
                  <a:srgbClr val="CC0000"/>
                </a:solidFill>
              </a:rPr>
              <a:t>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0b00</a:t>
            </a:r>
            <a:r>
              <a:rPr lang="en" sz="1700">
                <a:solidFill>
                  <a:srgbClr val="CC0000"/>
                </a:solidFill>
              </a:rPr>
              <a:t> offset ⇒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0x21</a:t>
            </a:r>
            <a:r>
              <a:rPr lang="en" sz="1700">
                <a:solidFill>
                  <a:srgbClr val="CC0000"/>
                </a:solidFill>
              </a:rPr>
              <a:t> VPN</a:t>
            </a:r>
            <a:br>
              <a:rPr lang="en" sz="1700">
                <a:solidFill>
                  <a:srgbClr val="CC0000"/>
                </a:solidFill>
              </a:rPr>
            </a:b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0x0</a:t>
            </a:r>
            <a:r>
              <a:rPr lang="en" sz="1700">
                <a:solidFill>
                  <a:srgbClr val="CC0000"/>
                </a:solidFill>
              </a:rPr>
              <a:t> offset ⇒ hashval =</a:t>
            </a:r>
            <a:br>
              <a:rPr lang="en" sz="1700">
                <a:solidFill>
                  <a:srgbClr val="CC0000"/>
                </a:solidFill>
              </a:rPr>
            </a:br>
            <a:r>
              <a:rPr lang="en" sz="1700">
                <a:solidFill>
                  <a:srgbClr val="CC0000"/>
                </a:solidFill>
              </a:rPr>
              <a:t>          (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0b100001</a:t>
            </a:r>
            <a:r>
              <a:rPr lang="en" sz="1700">
                <a:solidFill>
                  <a:srgbClr val="CC0000"/>
                </a:solidFill>
              </a:rPr>
              <a:t> + 2) mod 8 = </a:t>
            </a:r>
            <a:br>
              <a:rPr lang="en" sz="1700">
                <a:solidFill>
                  <a:srgbClr val="CC0000"/>
                </a:solidFill>
              </a:rPr>
            </a:br>
            <a:r>
              <a:rPr lang="en" sz="1700">
                <a:solidFill>
                  <a:srgbClr val="CC0000"/>
                </a:solidFill>
              </a:rPr>
              <a:t>           </a:t>
            </a:r>
            <a:r>
              <a:rPr lang="en" sz="1700">
                <a:solidFill>
                  <a:srgbClr val="CC0000"/>
                </a:solidFill>
                <a:latin typeface="Ubuntu Mono"/>
                <a:ea typeface="Ubuntu Mono"/>
                <a:cs typeface="Ubuntu Mono"/>
                <a:sym typeface="Ubuntu Mono"/>
              </a:rPr>
              <a:t>0b100011</a:t>
            </a:r>
            <a:r>
              <a:rPr lang="en" sz="1700">
                <a:solidFill>
                  <a:srgbClr val="CC0000"/>
                </a:solidFill>
              </a:rPr>
              <a:t>         mod 8 = 3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AutoNum type="arabicPeriod"/>
            </a:pPr>
            <a:r>
              <a:rPr lang="en" sz="1700">
                <a:solidFill>
                  <a:srgbClr val="CC0000"/>
                </a:solidFill>
              </a:rPr>
              <a:t>HT entry 3 does not match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AutoNum type="arabicPeriod"/>
            </a:pPr>
            <a:r>
              <a:rPr lang="en" sz="1700">
                <a:solidFill>
                  <a:srgbClr val="CC0000"/>
                </a:solidFill>
              </a:rPr>
              <a:t>HT entry 4, 5 also fail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AutoNum type="arabicPeriod"/>
            </a:pPr>
            <a:r>
              <a:rPr lang="en" sz="1700">
                <a:solidFill>
                  <a:srgbClr val="CC0000"/>
                </a:solidFill>
              </a:rPr>
              <a:t>HT entry 6 is empty ergo page fault</a:t>
            </a:r>
            <a:endParaRPr sz="1700">
              <a:solidFill>
                <a:srgbClr val="CC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○"/>
            </a:pPr>
            <a:r>
              <a:rPr lang="en" sz="1700">
                <a:solidFill>
                  <a:srgbClr val="CC0000"/>
                </a:solidFill>
              </a:rPr>
              <a:t>Allocate ppage 4, and update tables accordingly</a:t>
            </a:r>
            <a:endParaRPr sz="1700">
              <a:solidFill>
                <a:srgbClr val="CC0000"/>
              </a:solidFill>
            </a:endParaRPr>
          </a:p>
        </p:txBody>
      </p:sp>
      <p:graphicFrame>
        <p:nvGraphicFramePr>
          <p:cNvPr id="1378" name="Google Shape;1378;p125"/>
          <p:cNvGraphicFramePr/>
          <p:nvPr/>
        </p:nvGraphicFramePr>
        <p:xfrm>
          <a:off x="4563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382850"/>
                <a:gridCol w="382850"/>
                <a:gridCol w="610850"/>
                <a:gridCol w="48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0x21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4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9" name="Google Shape;1379;p125"/>
          <p:cNvGraphicFramePr/>
          <p:nvPr/>
        </p:nvGraphicFramePr>
        <p:xfrm>
          <a:off x="6710775" y="106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406000"/>
                <a:gridCol w="406000"/>
                <a:gridCol w="636075"/>
                <a:gridCol w="64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2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0x21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4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380" name="Google Shape;1380;p125"/>
          <p:cNvSpPr txBox="1"/>
          <p:nvPr/>
        </p:nvSpPr>
        <p:spPr>
          <a:xfrm>
            <a:off x="6829838" y="4027337"/>
            <a:ext cx="1737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</a:t>
            </a:r>
            <a:endParaRPr/>
          </a:p>
        </p:txBody>
      </p:sp>
      <p:sp>
        <p:nvSpPr>
          <p:cNvPr id="1381" name="Google Shape;1381;p125"/>
          <p:cNvSpPr txBox="1"/>
          <p:nvPr/>
        </p:nvSpPr>
        <p:spPr>
          <a:xfrm>
            <a:off x="4205300" y="4739725"/>
            <a:ext cx="2772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(with linear probing)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 Spring</a:t>
            </a:r>
            <a:r>
              <a:rPr lang="en"/>
              <a:t> MT2 P5.c</a:t>
            </a:r>
            <a:endParaRPr/>
          </a:p>
        </p:txBody>
      </p:sp>
      <p:sp>
        <p:nvSpPr>
          <p:cNvPr id="1387" name="Google Shape;1387;p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Question:</a:t>
            </a:r>
            <a:r>
              <a:rPr lang="en" sz="2100"/>
              <a:t> </a:t>
            </a:r>
            <a:r>
              <a:rPr lang="en" sz="2100"/>
              <a:t>In class, we discussed the “magic” address format for a multi-level page table on a 32-bit machine, namely one that divided the address as follows: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[VPN1: 10-bits | VPN2: 10-bits | Offset: 12-bits]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What is “magic” about this configuration?</a:t>
            </a:r>
            <a:endParaRPr sz="21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 Spring MT2 P5.c</a:t>
            </a:r>
            <a:endParaRPr/>
          </a:p>
        </p:txBody>
      </p:sp>
      <p:sp>
        <p:nvSpPr>
          <p:cNvPr id="1393" name="Google Shape;1393;p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Question:</a:t>
            </a:r>
            <a:r>
              <a:rPr lang="en" sz="2100"/>
              <a:t> In class, we discussed the “magic” address format for a multi-level page table on a 32-bit machine, namely one that divided the address as follows: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[VPN1: 10-bits | VPN2: 10-bits | Offset: 12-bits]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" sz="2100"/>
              <a:t>What is magic about this configuration?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rgbClr val="CC0000"/>
                </a:solidFill>
              </a:rPr>
              <a:t>Answer:</a:t>
            </a:r>
            <a:endParaRPr sz="2100">
              <a:solidFill>
                <a:srgbClr val="CC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00"/>
              <a:buChar char="●"/>
            </a:pPr>
            <a:r>
              <a:rPr lang="en" sz="2100">
                <a:solidFill>
                  <a:srgbClr val="CC0000"/>
                </a:solidFill>
              </a:rPr>
              <a:t>Each level of the 2-level page table takes up exactly 1 page in size. 2^(# offset bits) = 2^12 = 4 KB pages.</a:t>
            </a:r>
            <a:endParaRPr sz="2100">
              <a:solidFill>
                <a:srgbClr val="CC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00"/>
              <a:buChar char="○"/>
            </a:pPr>
            <a:r>
              <a:rPr lang="en" sz="2100">
                <a:solidFill>
                  <a:srgbClr val="CC0000"/>
                </a:solidFill>
              </a:rPr>
              <a:t>10-bit = 1024 entries. 4 B entries =&gt; 4 KB per page table!</a:t>
            </a:r>
            <a:endParaRPr sz="21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 Spring MT2 P5.d</a:t>
            </a:r>
            <a:endParaRPr/>
          </a:p>
        </p:txBody>
      </p:sp>
      <p:sp>
        <p:nvSpPr>
          <p:cNvPr id="1399" name="Google Shape;1399;p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Question:</a:t>
            </a:r>
            <a:r>
              <a:rPr lang="en" sz="2100"/>
              <a:t> Assume that we have a 64-bit processor which has the same page size as you gave in problem (5a) and the same 12 access control bits as given in the above PTE.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Now, if we reserve 8-bytes for each PTE, how would the virtual address be divided for a 64-bit address space to preserve magic (except maybe highest level)?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How many levels of page table would this imply?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arenR"/>
            </a:pPr>
            <a:r>
              <a:rPr lang="en" sz="2100"/>
              <a:t>Bonus: why do we choose the highest level to not necessarily map to a full page?</a:t>
            </a:r>
            <a:endParaRPr sz="21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 Spring MT2 P5.d</a:t>
            </a:r>
            <a:endParaRPr/>
          </a:p>
        </p:txBody>
      </p:sp>
      <p:sp>
        <p:nvSpPr>
          <p:cNvPr id="1405" name="Google Shape;1405;p129"/>
          <p:cNvSpPr txBox="1"/>
          <p:nvPr>
            <p:ph idx="1" type="body"/>
          </p:nvPr>
        </p:nvSpPr>
        <p:spPr>
          <a:xfrm>
            <a:off x="311700" y="1152475"/>
            <a:ext cx="85206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Question:</a:t>
            </a:r>
            <a:r>
              <a:rPr lang="en" sz="2100"/>
              <a:t> </a:t>
            </a:r>
            <a:r>
              <a:rPr lang="en" sz="2100"/>
              <a:t>Assume that we have a 64-bit processor which has the same page size as you gave in problem (5a) and the same 12 access control bits as given in the above PTE.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100"/>
              <a:t>Now, if we reserve 8-bytes for each PTE, how would the virtual address be divided for a 64-bit address space to preserve magic (except highest level)?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100"/>
              <a:t>How many levels of page table would this imply?</a:t>
            </a:r>
            <a:endParaRPr sz="2100"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100"/>
              <a:t>Bonus: why do we only choose the highest level to not necessarily map to a full page?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rgbClr val="CC0000"/>
                </a:solidFill>
              </a:rPr>
              <a:t>Answer:</a:t>
            </a:r>
            <a:endParaRPr sz="2100">
              <a:solidFill>
                <a:srgbClr val="CC0000"/>
              </a:solidFill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AutoNum type="arabicParenR"/>
            </a:pPr>
            <a:r>
              <a:rPr lang="en" sz="2100">
                <a:solidFill>
                  <a:srgbClr val="CC0000"/>
                </a:solidFill>
              </a:rPr>
              <a:t>Instead of 10-bit VPN, a 9-bit VPN =&gt; 4 KB page (since PTE = 8 bytes). With 12 offset bits, 52 bits for PPN =&gt; 7/9/9/9/9/9/12.</a:t>
            </a:r>
            <a:endParaRPr sz="2100">
              <a:solidFill>
                <a:srgbClr val="CC0000"/>
              </a:solidFill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AutoNum type="arabicParenR"/>
            </a:pPr>
            <a:r>
              <a:rPr lang="en" sz="2100">
                <a:solidFill>
                  <a:srgbClr val="CC0000"/>
                </a:solidFill>
              </a:rPr>
              <a:t>This is a 6-level page table!</a:t>
            </a:r>
            <a:endParaRPr sz="2100">
              <a:solidFill>
                <a:srgbClr val="CC0000"/>
              </a:solidFill>
            </a:endParaRPr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AutoNum type="arabicParenR"/>
            </a:pPr>
            <a:r>
              <a:rPr lang="en" sz="2100">
                <a:solidFill>
                  <a:srgbClr val="CC0000"/>
                </a:solidFill>
              </a:rPr>
              <a:t>This ensures that the magic property holds for as many page tables as possible!</a:t>
            </a:r>
            <a:endParaRPr sz="21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609600" y="171450"/>
            <a:ext cx="8267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Allocation Graph Examples</a:t>
            </a:r>
            <a:endParaRPr/>
          </a:p>
        </p:txBody>
      </p:sp>
      <p:grpSp>
        <p:nvGrpSpPr>
          <p:cNvPr id="159" name="Google Shape;159;p32"/>
          <p:cNvGrpSpPr/>
          <p:nvPr/>
        </p:nvGrpSpPr>
        <p:grpSpPr>
          <a:xfrm>
            <a:off x="3160800" y="1521438"/>
            <a:ext cx="2782800" cy="2542651"/>
            <a:chOff x="3048100" y="753667"/>
            <a:chExt cx="2782800" cy="3817794"/>
          </a:xfrm>
        </p:grpSpPr>
        <p:sp>
          <p:nvSpPr>
            <p:cNvPr id="160" name="Google Shape;160;p32"/>
            <p:cNvSpPr txBox="1"/>
            <p:nvPr/>
          </p:nvSpPr>
          <p:spPr>
            <a:xfrm rot="5400000">
              <a:off x="2533300" y="1272126"/>
              <a:ext cx="3812400" cy="27828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61" name="Google Shape;161;p32"/>
            <p:cNvGrpSpPr/>
            <p:nvPr/>
          </p:nvGrpSpPr>
          <p:grpSpPr>
            <a:xfrm>
              <a:off x="3213100" y="753667"/>
              <a:ext cx="2454162" cy="3817794"/>
              <a:chOff x="3657600" y="906067"/>
              <a:chExt cx="2454162" cy="3817794"/>
            </a:xfrm>
          </p:grpSpPr>
          <p:sp>
            <p:nvSpPr>
              <p:cNvPr id="162" name="Google Shape;162;p32"/>
              <p:cNvSpPr/>
              <p:nvPr/>
            </p:nvSpPr>
            <p:spPr>
              <a:xfrm>
                <a:off x="3657600" y="255905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sz="1800"/>
              </a:p>
            </p:txBody>
          </p:sp>
          <p:sp>
            <p:nvSpPr>
              <p:cNvPr id="163" name="Google Shape;163;p32"/>
              <p:cNvSpPr/>
              <p:nvPr/>
            </p:nvSpPr>
            <p:spPr>
              <a:xfrm>
                <a:off x="4624387" y="255905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sz="1800"/>
              </a:p>
            </p:txBody>
          </p:sp>
          <p:sp>
            <p:nvSpPr>
              <p:cNvPr id="164" name="Google Shape;164;p32"/>
              <p:cNvSpPr/>
              <p:nvPr/>
            </p:nvSpPr>
            <p:spPr>
              <a:xfrm>
                <a:off x="5516562" y="255905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sz="1800"/>
              </a:p>
            </p:txBody>
          </p:sp>
          <p:grpSp>
            <p:nvGrpSpPr>
              <p:cNvPr id="165" name="Google Shape;165;p32"/>
              <p:cNvGrpSpPr/>
              <p:nvPr/>
            </p:nvGrpSpPr>
            <p:grpSpPr>
              <a:xfrm>
                <a:off x="3954425" y="906067"/>
                <a:ext cx="595579" cy="1157586"/>
                <a:chOff x="914400" y="286475"/>
                <a:chExt cx="609600" cy="1185444"/>
              </a:xfrm>
            </p:grpSpPr>
            <p:grpSp>
              <p:nvGrpSpPr>
                <p:cNvPr id="166" name="Google Shape;166;p32"/>
                <p:cNvGrpSpPr/>
                <p:nvPr/>
              </p:nvGrpSpPr>
              <p:grpSpPr>
                <a:xfrm>
                  <a:off x="914400" y="938519"/>
                  <a:ext cx="609600" cy="533400"/>
                  <a:chOff x="2667000" y="1178232"/>
                  <a:chExt cx="609600" cy="533400"/>
                </a:xfrm>
              </p:grpSpPr>
              <p:sp>
                <p:nvSpPr>
                  <p:cNvPr id="167" name="Google Shape;167;p32"/>
                  <p:cNvSpPr txBox="1"/>
                  <p:nvPr/>
                </p:nvSpPr>
                <p:spPr>
                  <a:xfrm rot="5400000">
                    <a:off x="2705100" y="1140132"/>
                    <a:ext cx="5334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68" name="Google Shape;168;p32"/>
                  <p:cNvSpPr/>
                  <p:nvPr/>
                </p:nvSpPr>
                <p:spPr>
                  <a:xfrm>
                    <a:off x="2933700" y="152400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32"/>
                  <p:cNvSpPr txBox="1"/>
                  <p:nvPr/>
                </p:nvSpPr>
                <p:spPr>
                  <a:xfrm rot="5400000">
                    <a:off x="2944741" y="153515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170" name="Google Shape;170;p32"/>
                <p:cNvSpPr txBox="1"/>
                <p:nvPr/>
              </p:nvSpPr>
              <p:spPr>
                <a:xfrm>
                  <a:off x="968423" y="286475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171" name="Google Shape;171;p32"/>
              <p:cNvGrpSpPr/>
              <p:nvPr/>
            </p:nvGrpSpPr>
            <p:grpSpPr>
              <a:xfrm>
                <a:off x="5072013" y="930303"/>
                <a:ext cx="604823" cy="1258789"/>
                <a:chOff x="2209800" y="311382"/>
                <a:chExt cx="619125" cy="1288818"/>
              </a:xfrm>
            </p:grpSpPr>
            <p:grpSp>
              <p:nvGrpSpPr>
                <p:cNvPr id="172" name="Google Shape;172;p32"/>
                <p:cNvGrpSpPr/>
                <p:nvPr/>
              </p:nvGrpSpPr>
              <p:grpSpPr>
                <a:xfrm>
                  <a:off x="2209800" y="1066800"/>
                  <a:ext cx="609600" cy="533400"/>
                  <a:chOff x="2667000" y="1295400"/>
                  <a:chExt cx="609600" cy="533400"/>
                </a:xfrm>
              </p:grpSpPr>
              <p:sp>
                <p:nvSpPr>
                  <p:cNvPr id="173" name="Google Shape;173;p32"/>
                  <p:cNvSpPr txBox="1"/>
                  <p:nvPr/>
                </p:nvSpPr>
                <p:spPr>
                  <a:xfrm rot="5400000">
                    <a:off x="2705100" y="1257300"/>
                    <a:ext cx="5334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74" name="Google Shape;174;p32"/>
                  <p:cNvSpPr/>
                  <p:nvPr/>
                </p:nvSpPr>
                <p:spPr>
                  <a:xfrm>
                    <a:off x="2933700" y="152400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" name="Google Shape;175;p32"/>
                  <p:cNvSpPr txBox="1"/>
                  <p:nvPr/>
                </p:nvSpPr>
                <p:spPr>
                  <a:xfrm rot="5400000">
                    <a:off x="2944741" y="153515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176" name="Google Shape;176;p32"/>
                <p:cNvSpPr txBox="1"/>
                <p:nvPr/>
              </p:nvSpPr>
              <p:spPr>
                <a:xfrm>
                  <a:off x="2295525" y="311382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177" name="Google Shape;177;p32"/>
              <p:cNvGrpSpPr/>
              <p:nvPr/>
            </p:nvGrpSpPr>
            <p:grpSpPr>
              <a:xfrm>
                <a:off x="4178318" y="3527385"/>
                <a:ext cx="595579" cy="1040531"/>
                <a:chOff x="1066800" y="3352800"/>
                <a:chExt cx="609600" cy="1065354"/>
              </a:xfrm>
            </p:grpSpPr>
            <p:grpSp>
              <p:nvGrpSpPr>
                <p:cNvPr id="178" name="Google Shape;178;p32"/>
                <p:cNvGrpSpPr/>
                <p:nvPr/>
              </p:nvGrpSpPr>
              <p:grpSpPr>
                <a:xfrm>
                  <a:off x="1066800" y="3352800"/>
                  <a:ext cx="609600" cy="685800"/>
                  <a:chOff x="1066800" y="3276600"/>
                  <a:chExt cx="609600" cy="685800"/>
                </a:xfrm>
              </p:grpSpPr>
              <p:sp>
                <p:nvSpPr>
                  <p:cNvPr id="179" name="Google Shape;179;p32"/>
                  <p:cNvSpPr txBox="1"/>
                  <p:nvPr/>
                </p:nvSpPr>
                <p:spPr>
                  <a:xfrm rot="5400000">
                    <a:off x="1028700" y="3314700"/>
                    <a:ext cx="6858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0" name="Google Shape;180;p32"/>
                  <p:cNvSpPr/>
                  <p:nvPr/>
                </p:nvSpPr>
                <p:spPr>
                  <a:xfrm>
                    <a:off x="1333500" y="3444875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" name="Google Shape;181;p32"/>
                  <p:cNvSpPr txBox="1"/>
                  <p:nvPr/>
                </p:nvSpPr>
                <p:spPr>
                  <a:xfrm rot="5400000">
                    <a:off x="1344541" y="3456034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2" name="Google Shape;182;p32"/>
                  <p:cNvSpPr/>
                  <p:nvPr/>
                </p:nvSpPr>
                <p:spPr>
                  <a:xfrm>
                    <a:off x="1333500" y="368935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3" name="Google Shape;183;p32"/>
                  <p:cNvSpPr txBox="1"/>
                  <p:nvPr/>
                </p:nvSpPr>
                <p:spPr>
                  <a:xfrm rot="5400000">
                    <a:off x="1344541" y="370050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184" name="Google Shape;184;p32"/>
                <p:cNvSpPr txBox="1"/>
                <p:nvPr/>
              </p:nvSpPr>
              <p:spPr>
                <a:xfrm>
                  <a:off x="1095258" y="3945054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185" name="Google Shape;185;p32"/>
              <p:cNvGrpSpPr/>
              <p:nvPr/>
            </p:nvGrpSpPr>
            <p:grpSpPr>
              <a:xfrm>
                <a:off x="5443593" y="3530105"/>
                <a:ext cx="631123" cy="1193757"/>
                <a:chOff x="2514613" y="3279501"/>
                <a:chExt cx="645981" cy="1222109"/>
              </a:xfrm>
            </p:grpSpPr>
            <p:grpSp>
              <p:nvGrpSpPr>
                <p:cNvPr id="186" name="Google Shape;186;p32"/>
                <p:cNvGrpSpPr/>
                <p:nvPr/>
              </p:nvGrpSpPr>
              <p:grpSpPr>
                <a:xfrm>
                  <a:off x="2514613" y="3279501"/>
                  <a:ext cx="609600" cy="914400"/>
                  <a:chOff x="2514613" y="3279501"/>
                  <a:chExt cx="609600" cy="914400"/>
                </a:xfrm>
              </p:grpSpPr>
              <p:sp>
                <p:nvSpPr>
                  <p:cNvPr id="187" name="Google Shape;187;p32"/>
                  <p:cNvSpPr txBox="1"/>
                  <p:nvPr/>
                </p:nvSpPr>
                <p:spPr>
                  <a:xfrm rot="5400000">
                    <a:off x="2362213" y="3431901"/>
                    <a:ext cx="9144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88" name="Google Shape;188;p32"/>
                  <p:cNvSpPr/>
                  <p:nvPr/>
                </p:nvSpPr>
                <p:spPr>
                  <a:xfrm>
                    <a:off x="2781300" y="3443287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" name="Google Shape;189;p32"/>
                  <p:cNvSpPr txBox="1"/>
                  <p:nvPr/>
                </p:nvSpPr>
                <p:spPr>
                  <a:xfrm rot="5400000">
                    <a:off x="2792341" y="3454434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90" name="Google Shape;190;p32"/>
                  <p:cNvSpPr/>
                  <p:nvPr/>
                </p:nvSpPr>
                <p:spPr>
                  <a:xfrm>
                    <a:off x="2781300" y="369570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1" name="Google Shape;191;p32"/>
                  <p:cNvSpPr txBox="1"/>
                  <p:nvPr/>
                </p:nvSpPr>
                <p:spPr>
                  <a:xfrm rot="5400000">
                    <a:off x="2792341" y="370685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192" name="Google Shape;192;p32"/>
                  <p:cNvSpPr/>
                  <p:nvPr/>
                </p:nvSpPr>
                <p:spPr>
                  <a:xfrm>
                    <a:off x="2781300" y="393700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" name="Google Shape;193;p32"/>
                  <p:cNvSpPr txBox="1"/>
                  <p:nvPr/>
                </p:nvSpPr>
                <p:spPr>
                  <a:xfrm rot="5400000">
                    <a:off x="2792341" y="394815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194" name="Google Shape;194;p32"/>
                <p:cNvSpPr txBox="1"/>
                <p:nvPr/>
              </p:nvSpPr>
              <p:spPr>
                <a:xfrm>
                  <a:off x="2627193" y="4028511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4</a:t>
                  </a:r>
                  <a:endParaRPr/>
                </a:p>
              </p:txBody>
            </p:sp>
          </p:grpSp>
          <p:cxnSp>
            <p:nvCxnSpPr>
              <p:cNvPr id="195" name="Google Shape;195;p32"/>
              <p:cNvCxnSpPr/>
              <p:nvPr/>
            </p:nvCxnSpPr>
            <p:spPr>
              <a:xfrm flipH="1" rot="10800000">
                <a:off x="4029075" y="2187650"/>
                <a:ext cx="223800" cy="371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cxnSp>
            <p:nvCxnSpPr>
              <p:cNvPr id="196" name="Google Shape;196;p32"/>
              <p:cNvCxnSpPr/>
              <p:nvPr/>
            </p:nvCxnSpPr>
            <p:spPr>
              <a:xfrm>
                <a:off x="4265612" y="1936750"/>
                <a:ext cx="517500" cy="64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197" name="Google Shape;197;p32"/>
              <p:cNvSpPr txBox="1"/>
              <p:nvPr/>
            </p:nvSpPr>
            <p:spPr>
              <a:xfrm rot="5400000">
                <a:off x="4202175" y="2000200"/>
                <a:ext cx="6444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8" name="Google Shape;198;p32"/>
              <p:cNvCxnSpPr/>
              <p:nvPr/>
            </p:nvCxnSpPr>
            <p:spPr>
              <a:xfrm flipH="1" rot="10800000">
                <a:off x="5099050" y="2211399"/>
                <a:ext cx="234900" cy="39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cxnSp>
            <p:nvCxnSpPr>
              <p:cNvPr id="199" name="Google Shape;199;p32"/>
              <p:cNvCxnSpPr/>
              <p:nvPr/>
            </p:nvCxnSpPr>
            <p:spPr>
              <a:xfrm>
                <a:off x="5376862" y="1939925"/>
                <a:ext cx="363600" cy="619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200" name="Google Shape;200;p32"/>
              <p:cNvSpPr txBox="1"/>
              <p:nvPr/>
            </p:nvSpPr>
            <p:spPr>
              <a:xfrm rot="5400000">
                <a:off x="5248987" y="2067725"/>
                <a:ext cx="619200" cy="3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1" name="Google Shape;201;p32"/>
              <p:cNvCxnSpPr/>
              <p:nvPr/>
            </p:nvCxnSpPr>
            <p:spPr>
              <a:xfrm rot="10800000">
                <a:off x="4054512" y="3144799"/>
                <a:ext cx="414300" cy="576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202" name="Google Shape;202;p32"/>
              <p:cNvSpPr txBox="1"/>
              <p:nvPr/>
            </p:nvSpPr>
            <p:spPr>
              <a:xfrm rot="-5400000">
                <a:off x="3973475" y="3225787"/>
                <a:ext cx="576300" cy="41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3" name="Google Shape;203;p32"/>
              <p:cNvCxnSpPr/>
              <p:nvPr/>
            </p:nvCxnSpPr>
            <p:spPr>
              <a:xfrm flipH="1" rot="10800000">
                <a:off x="4478337" y="3151287"/>
                <a:ext cx="374700" cy="812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204" name="Google Shape;204;p32"/>
              <p:cNvSpPr txBox="1"/>
              <p:nvPr/>
            </p:nvSpPr>
            <p:spPr>
              <a:xfrm flipH="1" rot="-5400000">
                <a:off x="4259325" y="3370175"/>
                <a:ext cx="812700" cy="37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5" name="Google Shape;205;p32"/>
              <p:cNvCxnSpPr/>
              <p:nvPr/>
            </p:nvCxnSpPr>
            <p:spPr>
              <a:xfrm flipH="1">
                <a:off x="4784812" y="3068637"/>
                <a:ext cx="801600" cy="651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</p:grpSp>
      </p:grpSp>
      <p:sp>
        <p:nvSpPr>
          <p:cNvPr id="206" name="Google Shape;206;p32"/>
          <p:cNvSpPr txBox="1"/>
          <p:nvPr/>
        </p:nvSpPr>
        <p:spPr>
          <a:xfrm>
            <a:off x="3279900" y="4193909"/>
            <a:ext cx="2663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/>
          </a:p>
        </p:txBody>
      </p:sp>
      <p:grpSp>
        <p:nvGrpSpPr>
          <p:cNvPr id="207" name="Google Shape;207;p32"/>
          <p:cNvGrpSpPr/>
          <p:nvPr/>
        </p:nvGrpSpPr>
        <p:grpSpPr>
          <a:xfrm>
            <a:off x="6056412" y="1477713"/>
            <a:ext cx="2782800" cy="2500466"/>
            <a:chOff x="6019887" y="977842"/>
            <a:chExt cx="2782800" cy="3822758"/>
          </a:xfrm>
        </p:grpSpPr>
        <p:sp>
          <p:nvSpPr>
            <p:cNvPr id="208" name="Google Shape;208;p32"/>
            <p:cNvSpPr txBox="1"/>
            <p:nvPr/>
          </p:nvSpPr>
          <p:spPr>
            <a:xfrm rot="5400000">
              <a:off x="5506287" y="1504200"/>
              <a:ext cx="3810000" cy="27828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09" name="Google Shape;209;p32"/>
            <p:cNvGrpSpPr/>
            <p:nvPr/>
          </p:nvGrpSpPr>
          <p:grpSpPr>
            <a:xfrm>
              <a:off x="6184900" y="977842"/>
              <a:ext cx="2335100" cy="3503558"/>
              <a:chOff x="6184900" y="977842"/>
              <a:chExt cx="2335100" cy="3503558"/>
            </a:xfrm>
          </p:grpSpPr>
          <p:sp>
            <p:nvSpPr>
              <p:cNvPr id="210" name="Google Shape;210;p32"/>
              <p:cNvSpPr/>
              <p:nvPr/>
            </p:nvSpPr>
            <p:spPr>
              <a:xfrm>
                <a:off x="6184900" y="2589212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sz="1800"/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7888287" y="1222375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sz="1800"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7924800" y="259080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sz="1800"/>
              </a:p>
            </p:txBody>
          </p:sp>
          <p:grpSp>
            <p:nvGrpSpPr>
              <p:cNvPr id="213" name="Google Shape;213;p32"/>
              <p:cNvGrpSpPr/>
              <p:nvPr/>
            </p:nvGrpSpPr>
            <p:grpSpPr>
              <a:xfrm>
                <a:off x="6934218" y="2824894"/>
                <a:ext cx="595579" cy="1275474"/>
                <a:chOff x="1066800" y="2732699"/>
                <a:chExt cx="609600" cy="1305901"/>
              </a:xfrm>
            </p:grpSpPr>
            <p:grpSp>
              <p:nvGrpSpPr>
                <p:cNvPr id="214" name="Google Shape;214;p32"/>
                <p:cNvGrpSpPr/>
                <p:nvPr/>
              </p:nvGrpSpPr>
              <p:grpSpPr>
                <a:xfrm>
                  <a:off x="1066800" y="3352800"/>
                  <a:ext cx="609600" cy="685800"/>
                  <a:chOff x="1066800" y="3276600"/>
                  <a:chExt cx="609600" cy="685800"/>
                </a:xfrm>
              </p:grpSpPr>
              <p:sp>
                <p:nvSpPr>
                  <p:cNvPr id="215" name="Google Shape;215;p32"/>
                  <p:cNvSpPr txBox="1"/>
                  <p:nvPr/>
                </p:nvSpPr>
                <p:spPr>
                  <a:xfrm rot="5400000">
                    <a:off x="1028700" y="3314700"/>
                    <a:ext cx="6858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16" name="Google Shape;216;p32"/>
                  <p:cNvSpPr/>
                  <p:nvPr/>
                </p:nvSpPr>
                <p:spPr>
                  <a:xfrm>
                    <a:off x="1333500" y="3444875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" name="Google Shape;217;p32"/>
                  <p:cNvSpPr txBox="1"/>
                  <p:nvPr/>
                </p:nvSpPr>
                <p:spPr>
                  <a:xfrm rot="5400000">
                    <a:off x="1344541" y="3456034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18" name="Google Shape;218;p32"/>
                  <p:cNvSpPr/>
                  <p:nvPr/>
                </p:nvSpPr>
                <p:spPr>
                  <a:xfrm>
                    <a:off x="1333500" y="368935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" name="Google Shape;219;p32"/>
                  <p:cNvSpPr txBox="1"/>
                  <p:nvPr/>
                </p:nvSpPr>
                <p:spPr>
                  <a:xfrm rot="5400000">
                    <a:off x="1344541" y="370050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220" name="Google Shape;220;p32"/>
                <p:cNvSpPr txBox="1"/>
                <p:nvPr/>
              </p:nvSpPr>
              <p:spPr>
                <a:xfrm>
                  <a:off x="1104739" y="2732699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</a:t>
                  </a:r>
                  <a:endParaRPr/>
                </a:p>
              </p:txBody>
            </p:sp>
          </p:grpSp>
          <p:cxnSp>
            <p:nvCxnSpPr>
              <p:cNvPr id="221" name="Google Shape;221;p32"/>
              <p:cNvCxnSpPr/>
              <p:nvPr/>
            </p:nvCxnSpPr>
            <p:spPr>
              <a:xfrm flipH="1" rot="10800000">
                <a:off x="6632575" y="2262212"/>
                <a:ext cx="292200" cy="403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cxnSp>
            <p:nvCxnSpPr>
              <p:cNvPr id="222" name="Google Shape;222;p32"/>
              <p:cNvCxnSpPr/>
              <p:nvPr/>
            </p:nvCxnSpPr>
            <p:spPr>
              <a:xfrm rot="10800000">
                <a:off x="6657837" y="3125849"/>
                <a:ext cx="563700" cy="512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223" name="Google Shape;223;p32"/>
              <p:cNvSpPr txBox="1"/>
              <p:nvPr/>
            </p:nvSpPr>
            <p:spPr>
              <a:xfrm rot="-5400000">
                <a:off x="6683475" y="3100337"/>
                <a:ext cx="512700" cy="5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4" name="Google Shape;224;p32"/>
              <p:cNvCxnSpPr/>
              <p:nvPr/>
            </p:nvCxnSpPr>
            <p:spPr>
              <a:xfrm>
                <a:off x="7218362" y="3868737"/>
                <a:ext cx="706500" cy="246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225" name="Google Shape;225;p32"/>
              <p:cNvSpPr txBox="1"/>
              <p:nvPr/>
            </p:nvSpPr>
            <p:spPr>
              <a:xfrm rot="5400000">
                <a:off x="7448537" y="3638475"/>
                <a:ext cx="246000" cy="7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6" name="Google Shape;226;p32"/>
              <p:cNvCxnSpPr/>
              <p:nvPr/>
            </p:nvCxnSpPr>
            <p:spPr>
              <a:xfrm flipH="1">
                <a:off x="7540600" y="3057525"/>
                <a:ext cx="435000" cy="369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grpSp>
            <p:nvGrpSpPr>
              <p:cNvPr id="227" name="Google Shape;227;p32"/>
              <p:cNvGrpSpPr/>
              <p:nvPr/>
            </p:nvGrpSpPr>
            <p:grpSpPr>
              <a:xfrm>
                <a:off x="6934241" y="977842"/>
                <a:ext cx="595335" cy="1292125"/>
                <a:chOff x="6934241" y="977842"/>
                <a:chExt cx="595335" cy="1292125"/>
              </a:xfrm>
            </p:grpSpPr>
            <p:grpSp>
              <p:nvGrpSpPr>
                <p:cNvPr id="228" name="Google Shape;228;p32"/>
                <p:cNvGrpSpPr/>
                <p:nvPr/>
              </p:nvGrpSpPr>
              <p:grpSpPr>
                <a:xfrm flipH="1" rot="10800000">
                  <a:off x="6934241" y="1600009"/>
                  <a:ext cx="595335" cy="669958"/>
                  <a:chOff x="1066800" y="3276600"/>
                  <a:chExt cx="609600" cy="685800"/>
                </a:xfrm>
              </p:grpSpPr>
              <p:sp>
                <p:nvSpPr>
                  <p:cNvPr id="229" name="Google Shape;229;p32"/>
                  <p:cNvSpPr txBox="1"/>
                  <p:nvPr/>
                </p:nvSpPr>
                <p:spPr>
                  <a:xfrm rot="5400000">
                    <a:off x="1028700" y="3314700"/>
                    <a:ext cx="6858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30" name="Google Shape;230;p32"/>
                  <p:cNvSpPr/>
                  <p:nvPr/>
                </p:nvSpPr>
                <p:spPr>
                  <a:xfrm>
                    <a:off x="1333500" y="3444875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1" name="Google Shape;231;p32"/>
                  <p:cNvSpPr txBox="1"/>
                  <p:nvPr/>
                </p:nvSpPr>
                <p:spPr>
                  <a:xfrm rot="5400000">
                    <a:off x="1344541" y="3456034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32" name="Google Shape;232;p32"/>
                  <p:cNvSpPr/>
                  <p:nvPr/>
                </p:nvSpPr>
                <p:spPr>
                  <a:xfrm>
                    <a:off x="1333500" y="368935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3" name="Google Shape;233;p32"/>
                  <p:cNvSpPr txBox="1"/>
                  <p:nvPr/>
                </p:nvSpPr>
                <p:spPr>
                  <a:xfrm rot="5400000">
                    <a:off x="1344541" y="370050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234" name="Google Shape;234;p32"/>
                <p:cNvSpPr txBox="1"/>
                <p:nvPr/>
              </p:nvSpPr>
              <p:spPr>
                <a:xfrm>
                  <a:off x="6971613" y="977842"/>
                  <a:ext cx="5208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</a:t>
                  </a:r>
                  <a:endParaRPr/>
                </a:p>
              </p:txBody>
            </p:sp>
          </p:grpSp>
          <p:sp>
            <p:nvSpPr>
              <p:cNvPr id="235" name="Google Shape;235;p32"/>
              <p:cNvSpPr/>
              <p:nvPr/>
            </p:nvSpPr>
            <p:spPr>
              <a:xfrm>
                <a:off x="7924800" y="388620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 sz="1800"/>
              </a:p>
            </p:txBody>
          </p:sp>
          <p:cxnSp>
            <p:nvCxnSpPr>
              <p:cNvPr id="236" name="Google Shape;236;p32"/>
              <p:cNvCxnSpPr/>
              <p:nvPr/>
            </p:nvCxnSpPr>
            <p:spPr>
              <a:xfrm>
                <a:off x="7227887" y="2066925"/>
                <a:ext cx="738300" cy="61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237" name="Google Shape;237;p32"/>
              <p:cNvSpPr txBox="1"/>
              <p:nvPr/>
            </p:nvSpPr>
            <p:spPr>
              <a:xfrm rot="5400000">
                <a:off x="7289712" y="2004975"/>
                <a:ext cx="614400" cy="73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8" name="Google Shape;238;p32"/>
              <p:cNvCxnSpPr/>
              <p:nvPr/>
            </p:nvCxnSpPr>
            <p:spPr>
              <a:xfrm flipH="1" rot="10800000">
                <a:off x="7227887" y="1590700"/>
                <a:ext cx="6636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239" name="Google Shape;239;p32"/>
              <p:cNvSpPr txBox="1"/>
              <p:nvPr/>
            </p:nvSpPr>
            <p:spPr>
              <a:xfrm flipH="1" rot="-5400000">
                <a:off x="7434275" y="1384275"/>
                <a:ext cx="250800" cy="6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" name="Google Shape;240;p32"/>
          <p:cNvSpPr txBox="1"/>
          <p:nvPr/>
        </p:nvSpPr>
        <p:spPr>
          <a:xfrm>
            <a:off x="6175512" y="3942159"/>
            <a:ext cx="2663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482600" y="506015"/>
            <a:ext cx="8001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476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Recall:</a:t>
            </a:r>
            <a:endParaRPr sz="1800"/>
          </a:p>
          <a:p>
            <a:pPr indent="-203200" lvl="1" marL="6858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</a:pP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edge – directed edge 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lang="en" sz="18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aseline="-25000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i="1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200" lvl="1" marL="6858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</a:pP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edge – directed edge 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1800"/>
          </a:p>
          <a:p>
            <a:pPr indent="-146050" lvl="0" marL="28575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baseline="-25000" i="1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8345487" y="4355306"/>
            <a:ext cx="184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43" name="Google Shape;243;p32"/>
          <p:cNvGrpSpPr/>
          <p:nvPr/>
        </p:nvGrpSpPr>
        <p:grpSpPr>
          <a:xfrm>
            <a:off x="265186" y="1427275"/>
            <a:ext cx="2782813" cy="3352277"/>
            <a:chOff x="228687" y="1798611"/>
            <a:chExt cx="2782813" cy="5035717"/>
          </a:xfrm>
        </p:grpSpPr>
        <p:sp>
          <p:nvSpPr>
            <p:cNvPr id="244" name="Google Shape;244;p32"/>
            <p:cNvSpPr txBox="1"/>
            <p:nvPr/>
          </p:nvSpPr>
          <p:spPr>
            <a:xfrm>
              <a:off x="330100" y="6003928"/>
              <a:ext cx="2681400" cy="8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t/>
              </a:r>
              <a:endParaRPr/>
            </a:p>
          </p:txBody>
        </p:sp>
        <p:grpSp>
          <p:nvGrpSpPr>
            <p:cNvPr id="245" name="Google Shape;245;p32"/>
            <p:cNvGrpSpPr/>
            <p:nvPr/>
          </p:nvGrpSpPr>
          <p:grpSpPr>
            <a:xfrm>
              <a:off x="228687" y="1798611"/>
              <a:ext cx="2782800" cy="3916389"/>
              <a:chOff x="61999" y="884211"/>
              <a:chExt cx="2782800" cy="3916389"/>
            </a:xfrm>
          </p:grpSpPr>
          <p:sp>
            <p:nvSpPr>
              <p:cNvPr id="246" name="Google Shape;246;p32"/>
              <p:cNvSpPr txBox="1"/>
              <p:nvPr/>
            </p:nvSpPr>
            <p:spPr>
              <a:xfrm rot="5400000">
                <a:off x="-451601" y="1504200"/>
                <a:ext cx="3810000" cy="2782800"/>
              </a:xfrm>
              <a:prstGeom prst="rect">
                <a:avLst/>
              </a:prstGeom>
              <a:solidFill>
                <a:srgbClr val="EFEFEF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247" name="Google Shape;247;p32"/>
              <p:cNvGrpSpPr/>
              <p:nvPr/>
            </p:nvGrpSpPr>
            <p:grpSpPr>
              <a:xfrm>
                <a:off x="227012" y="884211"/>
                <a:ext cx="2454163" cy="3744741"/>
                <a:chOff x="227012" y="884211"/>
                <a:chExt cx="2454163" cy="3744741"/>
              </a:xfrm>
            </p:grpSpPr>
            <p:sp>
              <p:nvSpPr>
                <p:cNvPr id="248" name="Google Shape;248;p32"/>
                <p:cNvSpPr/>
                <p:nvPr/>
              </p:nvSpPr>
              <p:spPr>
                <a:xfrm>
                  <a:off x="227012" y="2254250"/>
                  <a:ext cx="595200" cy="595200"/>
                </a:xfrm>
                <a:prstGeom prst="ellipse">
                  <a:avLst/>
                </a:prstGeom>
                <a:solidFill>
                  <a:srgbClr val="FF66CC"/>
                </a:solidFill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lang="en" sz="1800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</a:t>
                  </a:r>
                  <a:r>
                    <a:rPr b="1" baseline="-25000" lang="en" sz="1800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</a:t>
                  </a:r>
                  <a:endParaRPr baseline="-25000" sz="1800"/>
                </a:p>
              </p:txBody>
            </p:sp>
            <p:sp>
              <p:nvSpPr>
                <p:cNvPr id="249" name="Google Shape;249;p32"/>
                <p:cNvSpPr/>
                <p:nvPr/>
              </p:nvSpPr>
              <p:spPr>
                <a:xfrm>
                  <a:off x="1193800" y="2254250"/>
                  <a:ext cx="595200" cy="595200"/>
                </a:xfrm>
                <a:prstGeom prst="ellipse">
                  <a:avLst/>
                </a:prstGeom>
                <a:solidFill>
                  <a:srgbClr val="FF66CC"/>
                </a:solidFill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18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</a:t>
                  </a:r>
                  <a:r>
                    <a:rPr b="1" baseline="-25000" i="0" lang="en" sz="18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</a:t>
                  </a:r>
                  <a:endParaRPr sz="1800"/>
                </a:p>
              </p:txBody>
            </p:sp>
            <p:sp>
              <p:nvSpPr>
                <p:cNvPr id="250" name="Google Shape;250;p32"/>
                <p:cNvSpPr/>
                <p:nvPr/>
              </p:nvSpPr>
              <p:spPr>
                <a:xfrm>
                  <a:off x="2085975" y="2254250"/>
                  <a:ext cx="595200" cy="595200"/>
                </a:xfrm>
                <a:prstGeom prst="ellipse">
                  <a:avLst/>
                </a:prstGeom>
                <a:solidFill>
                  <a:srgbClr val="FF66CC"/>
                </a:solidFill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18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</a:t>
                  </a:r>
                  <a:r>
                    <a:rPr b="1" baseline="-25000" i="0" lang="en" sz="18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3</a:t>
                  </a:r>
                  <a:endParaRPr sz="1800"/>
                </a:p>
              </p:txBody>
            </p:sp>
            <p:grpSp>
              <p:nvGrpSpPr>
                <p:cNvPr id="251" name="Google Shape;251;p32"/>
                <p:cNvGrpSpPr/>
                <p:nvPr/>
              </p:nvGrpSpPr>
              <p:grpSpPr>
                <a:xfrm>
                  <a:off x="523838" y="884244"/>
                  <a:ext cx="607987" cy="989024"/>
                  <a:chOff x="914400" y="576262"/>
                  <a:chExt cx="622300" cy="1012825"/>
                </a:xfrm>
              </p:grpSpPr>
              <p:grpSp>
                <p:nvGrpSpPr>
                  <p:cNvPr id="252" name="Google Shape;252;p32"/>
                  <p:cNvGrpSpPr/>
                  <p:nvPr/>
                </p:nvGrpSpPr>
                <p:grpSpPr>
                  <a:xfrm>
                    <a:off x="914400" y="1055687"/>
                    <a:ext cx="609600" cy="533400"/>
                    <a:chOff x="2667000" y="1295400"/>
                    <a:chExt cx="609600" cy="533400"/>
                  </a:xfrm>
                </p:grpSpPr>
                <p:sp>
                  <p:nvSpPr>
                    <p:cNvPr id="253" name="Google Shape;253;p32"/>
                    <p:cNvSpPr txBox="1"/>
                    <p:nvPr/>
                  </p:nvSpPr>
                  <p:spPr>
                    <a:xfrm rot="5400000">
                      <a:off x="2705100" y="1257300"/>
                      <a:ext cx="533400" cy="609600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254" name="Google Shape;254;p32"/>
                    <p:cNvSpPr/>
                    <p:nvPr/>
                  </p:nvSpPr>
                  <p:spPr>
                    <a:xfrm>
                      <a:off x="2933700" y="152400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55" name="Google Shape;255;p32"/>
                    <p:cNvSpPr txBox="1"/>
                    <p:nvPr/>
                  </p:nvSpPr>
                  <p:spPr>
                    <a:xfrm rot="5400000">
                      <a:off x="2944741" y="153515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56" name="Google Shape;256;p32"/>
                  <p:cNvSpPr txBox="1"/>
                  <p:nvPr/>
                </p:nvSpPr>
                <p:spPr>
                  <a:xfrm>
                    <a:off x="1003300" y="576262"/>
                    <a:ext cx="533400" cy="473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Helvetica Neue"/>
                      <a:buNone/>
                    </a:pPr>
                    <a:r>
                      <a:rPr b="1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R</a:t>
                    </a:r>
                    <a:r>
                      <a:rPr b="1" baseline="-25000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1</a:t>
                    </a:r>
                    <a:endParaRPr/>
                  </a:p>
                </p:txBody>
              </p:sp>
            </p:grpSp>
            <p:grpSp>
              <p:nvGrpSpPr>
                <p:cNvPr id="257" name="Google Shape;257;p32"/>
                <p:cNvGrpSpPr/>
                <p:nvPr/>
              </p:nvGrpSpPr>
              <p:grpSpPr>
                <a:xfrm>
                  <a:off x="1641426" y="884211"/>
                  <a:ext cx="604823" cy="1000080"/>
                  <a:chOff x="2209800" y="576262"/>
                  <a:chExt cx="619125" cy="1023938"/>
                </a:xfrm>
              </p:grpSpPr>
              <p:grpSp>
                <p:nvGrpSpPr>
                  <p:cNvPr id="258" name="Google Shape;258;p32"/>
                  <p:cNvGrpSpPr/>
                  <p:nvPr/>
                </p:nvGrpSpPr>
                <p:grpSpPr>
                  <a:xfrm>
                    <a:off x="2209800" y="1066800"/>
                    <a:ext cx="609600" cy="533400"/>
                    <a:chOff x="2667000" y="1295400"/>
                    <a:chExt cx="609600" cy="533400"/>
                  </a:xfrm>
                </p:grpSpPr>
                <p:sp>
                  <p:nvSpPr>
                    <p:cNvPr id="259" name="Google Shape;259;p32"/>
                    <p:cNvSpPr txBox="1"/>
                    <p:nvPr/>
                  </p:nvSpPr>
                  <p:spPr>
                    <a:xfrm rot="5400000">
                      <a:off x="2705100" y="1257300"/>
                      <a:ext cx="533400" cy="609600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260" name="Google Shape;260;p32"/>
                    <p:cNvSpPr/>
                    <p:nvPr/>
                  </p:nvSpPr>
                  <p:spPr>
                    <a:xfrm>
                      <a:off x="2933700" y="152400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1" name="Google Shape;261;p32"/>
                    <p:cNvSpPr txBox="1"/>
                    <p:nvPr/>
                  </p:nvSpPr>
                  <p:spPr>
                    <a:xfrm rot="5400000">
                      <a:off x="2944741" y="153515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62" name="Google Shape;262;p32"/>
                  <p:cNvSpPr txBox="1"/>
                  <p:nvPr/>
                </p:nvSpPr>
                <p:spPr>
                  <a:xfrm>
                    <a:off x="2295525" y="576262"/>
                    <a:ext cx="533400" cy="473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Helvetica Neue"/>
                      <a:buNone/>
                    </a:pPr>
                    <a:r>
                      <a:rPr b="1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R</a:t>
                    </a:r>
                    <a:r>
                      <a:rPr b="1" baseline="-25000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2</a:t>
                    </a:r>
                    <a:endParaRPr/>
                  </a:p>
                </p:txBody>
              </p:sp>
            </p:grpSp>
            <p:grpSp>
              <p:nvGrpSpPr>
                <p:cNvPr id="263" name="Google Shape;263;p32"/>
                <p:cNvGrpSpPr/>
                <p:nvPr/>
              </p:nvGrpSpPr>
              <p:grpSpPr>
                <a:xfrm>
                  <a:off x="747730" y="3222585"/>
                  <a:ext cx="606436" cy="1131898"/>
                  <a:chOff x="1066800" y="3352800"/>
                  <a:chExt cx="620712" cy="1158900"/>
                </a:xfrm>
              </p:grpSpPr>
              <p:grpSp>
                <p:nvGrpSpPr>
                  <p:cNvPr id="264" name="Google Shape;264;p32"/>
                  <p:cNvGrpSpPr/>
                  <p:nvPr/>
                </p:nvGrpSpPr>
                <p:grpSpPr>
                  <a:xfrm>
                    <a:off x="1066800" y="3352800"/>
                    <a:ext cx="609600" cy="685800"/>
                    <a:chOff x="1066800" y="3276600"/>
                    <a:chExt cx="609600" cy="685800"/>
                  </a:xfrm>
                </p:grpSpPr>
                <p:sp>
                  <p:nvSpPr>
                    <p:cNvPr id="265" name="Google Shape;265;p32"/>
                    <p:cNvSpPr txBox="1"/>
                    <p:nvPr/>
                  </p:nvSpPr>
                  <p:spPr>
                    <a:xfrm rot="5400000">
                      <a:off x="1028700" y="3314700"/>
                      <a:ext cx="685800" cy="609600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266" name="Google Shape;266;p32"/>
                    <p:cNvSpPr/>
                    <p:nvPr/>
                  </p:nvSpPr>
                  <p:spPr>
                    <a:xfrm>
                      <a:off x="1333500" y="3444875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7" name="Google Shape;267;p32"/>
                    <p:cNvSpPr txBox="1"/>
                    <p:nvPr/>
                  </p:nvSpPr>
                  <p:spPr>
                    <a:xfrm rot="5400000">
                      <a:off x="1344541" y="3456034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268" name="Google Shape;268;p32"/>
                    <p:cNvSpPr/>
                    <p:nvPr/>
                  </p:nvSpPr>
                  <p:spPr>
                    <a:xfrm>
                      <a:off x="1333500" y="368935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69" name="Google Shape;269;p32"/>
                    <p:cNvSpPr txBox="1"/>
                    <p:nvPr/>
                  </p:nvSpPr>
                  <p:spPr>
                    <a:xfrm rot="5400000">
                      <a:off x="1344541" y="370050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70" name="Google Shape;270;p32"/>
                  <p:cNvSpPr txBox="1"/>
                  <p:nvPr/>
                </p:nvSpPr>
                <p:spPr>
                  <a:xfrm>
                    <a:off x="1154112" y="4038600"/>
                    <a:ext cx="533400" cy="473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Helvetica Neue"/>
                      <a:buNone/>
                    </a:pPr>
                    <a:r>
                      <a:rPr b="1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R</a:t>
                    </a:r>
                    <a:r>
                      <a:rPr b="1" baseline="-25000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3</a:t>
                    </a:r>
                    <a:endParaRPr/>
                  </a:p>
                </p:txBody>
              </p:sp>
            </p:grpSp>
            <p:grpSp>
              <p:nvGrpSpPr>
                <p:cNvPr id="271" name="Google Shape;271;p32"/>
                <p:cNvGrpSpPr/>
                <p:nvPr/>
              </p:nvGrpSpPr>
              <p:grpSpPr>
                <a:xfrm>
                  <a:off x="2012993" y="3222471"/>
                  <a:ext cx="606436" cy="1406482"/>
                  <a:chOff x="2514600" y="3276600"/>
                  <a:chExt cx="620712" cy="1439887"/>
                </a:xfrm>
              </p:grpSpPr>
              <p:grpSp>
                <p:nvGrpSpPr>
                  <p:cNvPr id="272" name="Google Shape;272;p32"/>
                  <p:cNvGrpSpPr/>
                  <p:nvPr/>
                </p:nvGrpSpPr>
                <p:grpSpPr>
                  <a:xfrm>
                    <a:off x="2514600" y="3276600"/>
                    <a:ext cx="609600" cy="914400"/>
                    <a:chOff x="2514600" y="3276600"/>
                    <a:chExt cx="609600" cy="914400"/>
                  </a:xfrm>
                </p:grpSpPr>
                <p:sp>
                  <p:nvSpPr>
                    <p:cNvPr id="273" name="Google Shape;273;p32"/>
                    <p:cNvSpPr txBox="1"/>
                    <p:nvPr/>
                  </p:nvSpPr>
                  <p:spPr>
                    <a:xfrm rot="5400000">
                      <a:off x="2362200" y="3429000"/>
                      <a:ext cx="914400" cy="609600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274" name="Google Shape;274;p32"/>
                    <p:cNvSpPr/>
                    <p:nvPr/>
                  </p:nvSpPr>
                  <p:spPr>
                    <a:xfrm>
                      <a:off x="2781300" y="3443287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5" name="Google Shape;275;p32"/>
                    <p:cNvSpPr txBox="1"/>
                    <p:nvPr/>
                  </p:nvSpPr>
                  <p:spPr>
                    <a:xfrm rot="5400000">
                      <a:off x="2792341" y="3454434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276" name="Google Shape;276;p32"/>
                    <p:cNvSpPr/>
                    <p:nvPr/>
                  </p:nvSpPr>
                  <p:spPr>
                    <a:xfrm>
                      <a:off x="2781300" y="369570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7" name="Google Shape;277;p32"/>
                    <p:cNvSpPr txBox="1"/>
                    <p:nvPr/>
                  </p:nvSpPr>
                  <p:spPr>
                    <a:xfrm rot="5400000">
                      <a:off x="2792341" y="370685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278" name="Google Shape;278;p32"/>
                    <p:cNvSpPr/>
                    <p:nvPr/>
                  </p:nvSpPr>
                  <p:spPr>
                    <a:xfrm>
                      <a:off x="2781300" y="393700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79" name="Google Shape;279;p32"/>
                    <p:cNvSpPr txBox="1"/>
                    <p:nvPr/>
                  </p:nvSpPr>
                  <p:spPr>
                    <a:xfrm rot="5400000">
                      <a:off x="2792341" y="394815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80" name="Google Shape;280;p32"/>
                  <p:cNvSpPr txBox="1"/>
                  <p:nvPr/>
                </p:nvSpPr>
                <p:spPr>
                  <a:xfrm>
                    <a:off x="2601912" y="4243387"/>
                    <a:ext cx="533400" cy="473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Helvetica Neue"/>
                      <a:buNone/>
                    </a:pPr>
                    <a:r>
                      <a:rPr b="1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R</a:t>
                    </a:r>
                    <a:r>
                      <a:rPr b="1" baseline="-25000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4</a:t>
                    </a:r>
                    <a:endParaRPr/>
                  </a:p>
                </p:txBody>
              </p:sp>
            </p:grpSp>
            <p:cxnSp>
              <p:nvCxnSpPr>
                <p:cNvPr id="281" name="Google Shape;281;p32"/>
                <p:cNvCxnSpPr/>
                <p:nvPr/>
              </p:nvCxnSpPr>
              <p:spPr>
                <a:xfrm>
                  <a:off x="835025" y="1631950"/>
                  <a:ext cx="517500" cy="644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cxnSp>
              <p:nvCxnSpPr>
                <p:cNvPr id="282" name="Google Shape;282;p32"/>
                <p:cNvCxnSpPr/>
                <p:nvPr/>
              </p:nvCxnSpPr>
              <p:spPr>
                <a:xfrm flipH="1" rot="10800000">
                  <a:off x="1668462" y="1906599"/>
                  <a:ext cx="234900" cy="392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cxnSp>
              <p:nvCxnSpPr>
                <p:cNvPr id="283" name="Google Shape;283;p32"/>
                <p:cNvCxnSpPr/>
                <p:nvPr/>
              </p:nvCxnSpPr>
              <p:spPr>
                <a:xfrm>
                  <a:off x="1946275" y="1635125"/>
                  <a:ext cx="363600" cy="619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sp>
              <p:nvSpPr>
                <p:cNvPr id="284" name="Google Shape;284;p32"/>
                <p:cNvSpPr txBox="1"/>
                <p:nvPr/>
              </p:nvSpPr>
              <p:spPr>
                <a:xfrm rot="5400000">
                  <a:off x="1818412" y="1762925"/>
                  <a:ext cx="619200" cy="36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5" name="Google Shape;285;p32"/>
                <p:cNvCxnSpPr/>
                <p:nvPr/>
              </p:nvCxnSpPr>
              <p:spPr>
                <a:xfrm rot="10800000">
                  <a:off x="623924" y="2839999"/>
                  <a:ext cx="414300" cy="5763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sp>
              <p:nvSpPr>
                <p:cNvPr id="286" name="Google Shape;286;p32"/>
                <p:cNvSpPr txBox="1"/>
                <p:nvPr/>
              </p:nvSpPr>
              <p:spPr>
                <a:xfrm rot="-5400000">
                  <a:off x="542875" y="2920987"/>
                  <a:ext cx="576300" cy="41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7" name="Google Shape;287;p32"/>
                <p:cNvCxnSpPr/>
                <p:nvPr/>
              </p:nvCxnSpPr>
              <p:spPr>
                <a:xfrm flipH="1" rot="10800000">
                  <a:off x="1047750" y="2846487"/>
                  <a:ext cx="374700" cy="8127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sp>
              <p:nvSpPr>
                <p:cNvPr id="288" name="Google Shape;288;p32"/>
                <p:cNvSpPr txBox="1"/>
                <p:nvPr/>
              </p:nvSpPr>
              <p:spPr>
                <a:xfrm flipH="1" rot="-5400000">
                  <a:off x="828750" y="3065375"/>
                  <a:ext cx="812700" cy="374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9" name="Google Shape;289;p32"/>
                <p:cNvCxnSpPr/>
                <p:nvPr/>
              </p:nvCxnSpPr>
              <p:spPr>
                <a:xfrm flipH="1" rot="10800000">
                  <a:off x="2305050" y="2855874"/>
                  <a:ext cx="49200" cy="5763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sp>
              <p:nvSpPr>
                <p:cNvPr id="290" name="Google Shape;290;p32"/>
                <p:cNvSpPr txBox="1"/>
                <p:nvPr/>
              </p:nvSpPr>
              <p:spPr>
                <a:xfrm flipH="1" rot="-5400000">
                  <a:off x="2041500" y="3119450"/>
                  <a:ext cx="576300" cy="4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91" name="Google Shape;291;p32"/>
                <p:cNvCxnSpPr/>
                <p:nvPr/>
              </p:nvCxnSpPr>
              <p:spPr>
                <a:xfrm flipH="1" rot="10800000">
                  <a:off x="598487" y="1882850"/>
                  <a:ext cx="223800" cy="371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</p:grpSp>
        </p:grp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Basics</a:t>
            </a:r>
            <a:endParaRPr/>
          </a:p>
        </p:txBody>
      </p:sp>
      <p:sp>
        <p:nvSpPr>
          <p:cNvPr id="1416" name="Google Shape;1416;p131"/>
          <p:cNvSpPr txBox="1"/>
          <p:nvPr>
            <p:ph idx="1" type="body"/>
          </p:nvPr>
        </p:nvSpPr>
        <p:spPr>
          <a:xfrm>
            <a:off x="369450" y="1017725"/>
            <a:ext cx="8405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Caches</a:t>
            </a:r>
            <a:r>
              <a:rPr lang="en"/>
              <a:t> contain copies of data that can be accessed faster than from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Temporal Locality:</a:t>
            </a:r>
            <a:br>
              <a:rPr lang="en" sz="1800"/>
            </a:br>
            <a:r>
              <a:rPr lang="en"/>
              <a:t>Recently accessed data close to processor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Spatial Locality:</a:t>
            </a:r>
            <a:br>
              <a:rPr lang="en" sz="1800"/>
            </a:br>
            <a:r>
              <a:rPr lang="en"/>
              <a:t>Contiguous blocks are close to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AMAT: Hit Rate x Tc + Miss Rate x (Tc + Miss Penalty)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 = cache access time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Hierarchy</a:t>
            </a:r>
            <a:endParaRPr/>
          </a:p>
        </p:txBody>
      </p:sp>
      <p:sp>
        <p:nvSpPr>
          <p:cNvPr id="1422" name="Google Shape;1422;p132"/>
          <p:cNvSpPr txBox="1"/>
          <p:nvPr>
            <p:ph idx="1" type="body"/>
          </p:nvPr>
        </p:nvSpPr>
        <p:spPr>
          <a:xfrm>
            <a:off x="311700" y="1225225"/>
            <a:ext cx="4493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L1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L2, L3... Caches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Secondary Storage</a:t>
            </a:r>
            <a:endParaRPr/>
          </a:p>
        </p:txBody>
      </p:sp>
      <p:sp>
        <p:nvSpPr>
          <p:cNvPr id="1423" name="Google Shape;1423;p132"/>
          <p:cNvSpPr txBox="1"/>
          <p:nvPr>
            <p:ph idx="1" type="body"/>
          </p:nvPr>
        </p:nvSpPr>
        <p:spPr>
          <a:xfrm>
            <a:off x="3054575" y="2197825"/>
            <a:ext cx="4493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More Space         More Speed</a:t>
            </a:r>
            <a:endParaRPr/>
          </a:p>
        </p:txBody>
      </p:sp>
      <p:cxnSp>
        <p:nvCxnSpPr>
          <p:cNvPr id="1424" name="Google Shape;1424;p132"/>
          <p:cNvCxnSpPr/>
          <p:nvPr/>
        </p:nvCxnSpPr>
        <p:spPr>
          <a:xfrm>
            <a:off x="3005850" y="2100550"/>
            <a:ext cx="0" cy="729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5" name="Google Shape;1425;p132"/>
          <p:cNvCxnSpPr/>
          <p:nvPr/>
        </p:nvCxnSpPr>
        <p:spPr>
          <a:xfrm>
            <a:off x="4805400" y="2051900"/>
            <a:ext cx="0" cy="7296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0" name="Google Shape;1430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88" y="286363"/>
            <a:ext cx="7229925" cy="4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</a:t>
            </a:r>
            <a:endParaRPr/>
          </a:p>
        </p:txBody>
      </p:sp>
      <p:sp>
        <p:nvSpPr>
          <p:cNvPr id="1436" name="Google Shape;1436;p134"/>
          <p:cNvSpPr txBox="1"/>
          <p:nvPr>
            <p:ph idx="1" type="body"/>
          </p:nvPr>
        </p:nvSpPr>
        <p:spPr>
          <a:xfrm>
            <a:off x="311700" y="1225225"/>
            <a:ext cx="4493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Caches: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Direct Mapped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Fully Associative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N-way Set Associative</a:t>
            </a:r>
            <a:endParaRPr sz="18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Mapped Cache</a:t>
            </a:r>
            <a:endParaRPr/>
          </a:p>
        </p:txBody>
      </p:sp>
      <p:pic>
        <p:nvPicPr>
          <p:cNvPr id="1442" name="Google Shape;1442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75" y="1063375"/>
            <a:ext cx="79629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Associative Cache</a:t>
            </a:r>
            <a:endParaRPr/>
          </a:p>
        </p:txBody>
      </p:sp>
      <p:pic>
        <p:nvPicPr>
          <p:cNvPr id="1448" name="Google Shape;1448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1200138"/>
            <a:ext cx="79914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N-Way </a:t>
            </a:r>
            <a:r>
              <a:rPr lang="en"/>
              <a:t>Set Associative Cache</a:t>
            </a:r>
            <a:endParaRPr/>
          </a:p>
        </p:txBody>
      </p:sp>
      <p:pic>
        <p:nvPicPr>
          <p:cNvPr id="1454" name="Google Shape;1454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0" y="1063373"/>
            <a:ext cx="7769450" cy="379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Misses</a:t>
            </a:r>
            <a:endParaRPr/>
          </a:p>
        </p:txBody>
      </p:sp>
      <p:sp>
        <p:nvSpPr>
          <p:cNvPr id="1460" name="Google Shape;1460;p138"/>
          <p:cNvSpPr txBox="1"/>
          <p:nvPr>
            <p:ph idx="1" type="body"/>
          </p:nvPr>
        </p:nvSpPr>
        <p:spPr>
          <a:xfrm>
            <a:off x="311700" y="1225225"/>
            <a:ext cx="7882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cache misses: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Compulsory Miss: Occurs when first accessing a block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Capacity Miss: Occurs when accessing a block that was evicted due to the cache being full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Conflict Miss: Occurs when accessing a block that was evicted due to a set being full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Coherence Miss: Occurs when accessing a block that has invalid data</a:t>
            </a:r>
            <a:endParaRPr sz="18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2018 MT2 Q6</a:t>
            </a:r>
            <a:endParaRPr/>
          </a:p>
        </p:txBody>
      </p:sp>
      <p:sp>
        <p:nvSpPr>
          <p:cNvPr id="1466" name="Google Shape;1466;p139"/>
          <p:cNvSpPr txBox="1"/>
          <p:nvPr>
            <p:ph idx="1" type="body"/>
          </p:nvPr>
        </p:nvSpPr>
        <p:spPr>
          <a:xfrm>
            <a:off x="457200" y="8953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hit rate for N = M = 8, 1B elements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Cache: 4-way, 512B, LRU eviction, 8B blocks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for (int j=0; j &lt; N; j++)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for (int i=0; i &lt; M; i++) {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 y[i] += A[i][j] * x[i];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  z[i] = i;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  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}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● A is saved as a 2d array starting at the address 0x10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● X is saved as an array starting at address 0x500000010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● Y is saved as an array starting at address 0x1000000010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● Z is saved as an array starting at address 0x1500000010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chemeClr val="dk1"/>
                </a:solidFill>
              </a:rPr>
              <a:t>● The matrix A is stored as a row-major matrix (i.e., rows are stored contiguously in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</a:rPr>
              <a:t>memory)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 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2018 MT2 Q6</a:t>
            </a:r>
            <a:endParaRPr/>
          </a:p>
        </p:txBody>
      </p:sp>
      <p:sp>
        <p:nvSpPr>
          <p:cNvPr id="1472" name="Google Shape;1472;p140"/>
          <p:cNvSpPr txBox="1"/>
          <p:nvPr>
            <p:ph idx="1" type="body"/>
          </p:nvPr>
        </p:nvSpPr>
        <p:spPr>
          <a:xfrm>
            <a:off x="457200" y="8953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Find hit rate for N = M = 8, 1B elements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5*8*8 = 320 total accesses. 8*8 loop iterations. 5 memory operations: read A[i][j], x[i], y[i]. Write y[i], z[i].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The matrix and vectors fit inside the cache.</a:t>
            </a:r>
            <a:endParaRPr sz="2400">
              <a:solidFill>
                <a:srgbClr val="FF0000"/>
              </a:solidFill>
            </a:endParaRPr>
          </a:p>
          <a:p>
            <a:pPr indent="-351948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2100">
                <a:solidFill>
                  <a:srgbClr val="FF0000"/>
                </a:solidFill>
              </a:rPr>
              <a:t>1 block for x, y, and z. Brought in and never kicked out.</a:t>
            </a:r>
            <a:endParaRPr sz="2100">
              <a:solidFill>
                <a:srgbClr val="FF0000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2100">
                <a:solidFill>
                  <a:srgbClr val="FF0000"/>
                </a:solidFill>
              </a:rPr>
              <a:t>8 blocks for A. Brought in and never kicked out.</a:t>
            </a:r>
            <a:endParaRPr sz="2100">
              <a:solidFill>
                <a:srgbClr val="FF0000"/>
              </a:solidFill>
            </a:endParaRPr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-"/>
            </a:pPr>
            <a:r>
              <a:rPr lang="en" sz="2100">
                <a:solidFill>
                  <a:srgbClr val="FF0000"/>
                </a:solidFill>
              </a:rPr>
              <a:t>320 accesses - 8 - 1 - 1 -1 = 309 hits.</a:t>
            </a:r>
            <a:endParaRPr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HR = 309/320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/>
        </p:nvSpPr>
        <p:spPr>
          <a:xfrm>
            <a:off x="609600" y="171450"/>
            <a:ext cx="8267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25" lIns="90475" spcFirstLastPara="1" rIns="90475" wrap="square" tIns="44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A40E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Resource Allocation Graph Examples</a:t>
            </a:r>
            <a:endParaRPr/>
          </a:p>
        </p:txBody>
      </p:sp>
      <p:grpSp>
        <p:nvGrpSpPr>
          <p:cNvPr id="297" name="Google Shape;297;p33"/>
          <p:cNvGrpSpPr/>
          <p:nvPr/>
        </p:nvGrpSpPr>
        <p:grpSpPr>
          <a:xfrm>
            <a:off x="3160800" y="1521438"/>
            <a:ext cx="2782800" cy="2542651"/>
            <a:chOff x="3048100" y="753667"/>
            <a:chExt cx="2782800" cy="3817794"/>
          </a:xfrm>
        </p:grpSpPr>
        <p:sp>
          <p:nvSpPr>
            <p:cNvPr id="298" name="Google Shape;298;p33"/>
            <p:cNvSpPr txBox="1"/>
            <p:nvPr/>
          </p:nvSpPr>
          <p:spPr>
            <a:xfrm rot="5400000">
              <a:off x="2533300" y="1272126"/>
              <a:ext cx="3812400" cy="27828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99" name="Google Shape;299;p33"/>
            <p:cNvGrpSpPr/>
            <p:nvPr/>
          </p:nvGrpSpPr>
          <p:grpSpPr>
            <a:xfrm>
              <a:off x="3213100" y="753667"/>
              <a:ext cx="2454162" cy="3817794"/>
              <a:chOff x="3657600" y="906067"/>
              <a:chExt cx="2454162" cy="3817794"/>
            </a:xfrm>
          </p:grpSpPr>
          <p:sp>
            <p:nvSpPr>
              <p:cNvPr id="300" name="Google Shape;300;p33"/>
              <p:cNvSpPr/>
              <p:nvPr/>
            </p:nvSpPr>
            <p:spPr>
              <a:xfrm>
                <a:off x="3657600" y="255905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sz="1800"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4624387" y="255905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sz="1800"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5516562" y="255905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sz="1800"/>
              </a:p>
            </p:txBody>
          </p:sp>
          <p:grpSp>
            <p:nvGrpSpPr>
              <p:cNvPr id="303" name="Google Shape;303;p33"/>
              <p:cNvGrpSpPr/>
              <p:nvPr/>
            </p:nvGrpSpPr>
            <p:grpSpPr>
              <a:xfrm>
                <a:off x="3954425" y="906067"/>
                <a:ext cx="595579" cy="1157586"/>
                <a:chOff x="914400" y="286475"/>
                <a:chExt cx="609600" cy="1185444"/>
              </a:xfrm>
            </p:grpSpPr>
            <p:grpSp>
              <p:nvGrpSpPr>
                <p:cNvPr id="304" name="Google Shape;304;p33"/>
                <p:cNvGrpSpPr/>
                <p:nvPr/>
              </p:nvGrpSpPr>
              <p:grpSpPr>
                <a:xfrm>
                  <a:off x="914400" y="938519"/>
                  <a:ext cx="609600" cy="533400"/>
                  <a:chOff x="2667000" y="1178232"/>
                  <a:chExt cx="609600" cy="533400"/>
                </a:xfrm>
              </p:grpSpPr>
              <p:sp>
                <p:nvSpPr>
                  <p:cNvPr id="305" name="Google Shape;305;p33"/>
                  <p:cNvSpPr txBox="1"/>
                  <p:nvPr/>
                </p:nvSpPr>
                <p:spPr>
                  <a:xfrm rot="5400000">
                    <a:off x="2705100" y="1140132"/>
                    <a:ext cx="5334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06" name="Google Shape;306;p33"/>
                  <p:cNvSpPr/>
                  <p:nvPr/>
                </p:nvSpPr>
                <p:spPr>
                  <a:xfrm>
                    <a:off x="2933700" y="152400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33"/>
                  <p:cNvSpPr txBox="1"/>
                  <p:nvPr/>
                </p:nvSpPr>
                <p:spPr>
                  <a:xfrm rot="5400000">
                    <a:off x="2944741" y="153515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08" name="Google Shape;308;p33"/>
                <p:cNvSpPr txBox="1"/>
                <p:nvPr/>
              </p:nvSpPr>
              <p:spPr>
                <a:xfrm>
                  <a:off x="968423" y="286475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309" name="Google Shape;309;p33"/>
              <p:cNvGrpSpPr/>
              <p:nvPr/>
            </p:nvGrpSpPr>
            <p:grpSpPr>
              <a:xfrm>
                <a:off x="5072013" y="930303"/>
                <a:ext cx="604823" cy="1258789"/>
                <a:chOff x="2209800" y="311382"/>
                <a:chExt cx="619125" cy="1288818"/>
              </a:xfrm>
            </p:grpSpPr>
            <p:grpSp>
              <p:nvGrpSpPr>
                <p:cNvPr id="310" name="Google Shape;310;p33"/>
                <p:cNvGrpSpPr/>
                <p:nvPr/>
              </p:nvGrpSpPr>
              <p:grpSpPr>
                <a:xfrm>
                  <a:off x="2209800" y="1066800"/>
                  <a:ext cx="609600" cy="533400"/>
                  <a:chOff x="2667000" y="1295400"/>
                  <a:chExt cx="609600" cy="533400"/>
                </a:xfrm>
              </p:grpSpPr>
              <p:sp>
                <p:nvSpPr>
                  <p:cNvPr id="311" name="Google Shape;311;p33"/>
                  <p:cNvSpPr txBox="1"/>
                  <p:nvPr/>
                </p:nvSpPr>
                <p:spPr>
                  <a:xfrm rot="5400000">
                    <a:off x="2705100" y="1257300"/>
                    <a:ext cx="5334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12" name="Google Shape;312;p33"/>
                  <p:cNvSpPr/>
                  <p:nvPr/>
                </p:nvSpPr>
                <p:spPr>
                  <a:xfrm>
                    <a:off x="2933700" y="152400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33"/>
                  <p:cNvSpPr txBox="1"/>
                  <p:nvPr/>
                </p:nvSpPr>
                <p:spPr>
                  <a:xfrm rot="5400000">
                    <a:off x="2944741" y="153515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14" name="Google Shape;314;p33"/>
                <p:cNvSpPr txBox="1"/>
                <p:nvPr/>
              </p:nvSpPr>
              <p:spPr>
                <a:xfrm>
                  <a:off x="2295525" y="311382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315" name="Google Shape;315;p33"/>
              <p:cNvGrpSpPr/>
              <p:nvPr/>
            </p:nvGrpSpPr>
            <p:grpSpPr>
              <a:xfrm>
                <a:off x="4178318" y="3527385"/>
                <a:ext cx="595579" cy="1040531"/>
                <a:chOff x="1066800" y="3352800"/>
                <a:chExt cx="609600" cy="1065354"/>
              </a:xfrm>
            </p:grpSpPr>
            <p:grpSp>
              <p:nvGrpSpPr>
                <p:cNvPr id="316" name="Google Shape;316;p33"/>
                <p:cNvGrpSpPr/>
                <p:nvPr/>
              </p:nvGrpSpPr>
              <p:grpSpPr>
                <a:xfrm>
                  <a:off x="1066800" y="3352800"/>
                  <a:ext cx="609600" cy="685800"/>
                  <a:chOff x="1066800" y="3276600"/>
                  <a:chExt cx="609600" cy="685800"/>
                </a:xfrm>
              </p:grpSpPr>
              <p:sp>
                <p:nvSpPr>
                  <p:cNvPr id="317" name="Google Shape;317;p33"/>
                  <p:cNvSpPr txBox="1"/>
                  <p:nvPr/>
                </p:nvSpPr>
                <p:spPr>
                  <a:xfrm rot="5400000">
                    <a:off x="1028700" y="3314700"/>
                    <a:ext cx="6858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18" name="Google Shape;318;p33"/>
                  <p:cNvSpPr/>
                  <p:nvPr/>
                </p:nvSpPr>
                <p:spPr>
                  <a:xfrm>
                    <a:off x="1333500" y="3444875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33"/>
                  <p:cNvSpPr txBox="1"/>
                  <p:nvPr/>
                </p:nvSpPr>
                <p:spPr>
                  <a:xfrm rot="5400000">
                    <a:off x="1344541" y="3456034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20" name="Google Shape;320;p33"/>
                  <p:cNvSpPr/>
                  <p:nvPr/>
                </p:nvSpPr>
                <p:spPr>
                  <a:xfrm>
                    <a:off x="1333500" y="368935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33"/>
                  <p:cNvSpPr txBox="1"/>
                  <p:nvPr/>
                </p:nvSpPr>
                <p:spPr>
                  <a:xfrm rot="5400000">
                    <a:off x="1344541" y="370050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22" name="Google Shape;322;p33"/>
                <p:cNvSpPr txBox="1"/>
                <p:nvPr/>
              </p:nvSpPr>
              <p:spPr>
                <a:xfrm>
                  <a:off x="1095258" y="3945054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323" name="Google Shape;323;p33"/>
              <p:cNvGrpSpPr/>
              <p:nvPr/>
            </p:nvGrpSpPr>
            <p:grpSpPr>
              <a:xfrm>
                <a:off x="5443593" y="3530105"/>
                <a:ext cx="631123" cy="1193757"/>
                <a:chOff x="2514613" y="3279501"/>
                <a:chExt cx="645981" cy="1222109"/>
              </a:xfrm>
            </p:grpSpPr>
            <p:grpSp>
              <p:nvGrpSpPr>
                <p:cNvPr id="324" name="Google Shape;324;p33"/>
                <p:cNvGrpSpPr/>
                <p:nvPr/>
              </p:nvGrpSpPr>
              <p:grpSpPr>
                <a:xfrm>
                  <a:off x="2514613" y="3279501"/>
                  <a:ext cx="609600" cy="914400"/>
                  <a:chOff x="2514613" y="3279501"/>
                  <a:chExt cx="609600" cy="914400"/>
                </a:xfrm>
              </p:grpSpPr>
              <p:sp>
                <p:nvSpPr>
                  <p:cNvPr id="325" name="Google Shape;325;p33"/>
                  <p:cNvSpPr txBox="1"/>
                  <p:nvPr/>
                </p:nvSpPr>
                <p:spPr>
                  <a:xfrm rot="5400000">
                    <a:off x="2362213" y="3431901"/>
                    <a:ext cx="9144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26" name="Google Shape;326;p33"/>
                  <p:cNvSpPr/>
                  <p:nvPr/>
                </p:nvSpPr>
                <p:spPr>
                  <a:xfrm>
                    <a:off x="2781300" y="3443287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" name="Google Shape;327;p33"/>
                  <p:cNvSpPr txBox="1"/>
                  <p:nvPr/>
                </p:nvSpPr>
                <p:spPr>
                  <a:xfrm rot="5400000">
                    <a:off x="2792341" y="3454434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28" name="Google Shape;328;p33"/>
                  <p:cNvSpPr/>
                  <p:nvPr/>
                </p:nvSpPr>
                <p:spPr>
                  <a:xfrm>
                    <a:off x="2781300" y="369570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33"/>
                  <p:cNvSpPr txBox="1"/>
                  <p:nvPr/>
                </p:nvSpPr>
                <p:spPr>
                  <a:xfrm rot="5400000">
                    <a:off x="2792341" y="370685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30" name="Google Shape;330;p33"/>
                  <p:cNvSpPr/>
                  <p:nvPr/>
                </p:nvSpPr>
                <p:spPr>
                  <a:xfrm>
                    <a:off x="2781300" y="393700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33"/>
                  <p:cNvSpPr txBox="1"/>
                  <p:nvPr/>
                </p:nvSpPr>
                <p:spPr>
                  <a:xfrm rot="5400000">
                    <a:off x="2792341" y="394815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32" name="Google Shape;332;p33"/>
                <p:cNvSpPr txBox="1"/>
                <p:nvPr/>
              </p:nvSpPr>
              <p:spPr>
                <a:xfrm>
                  <a:off x="2627193" y="4028511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4</a:t>
                  </a:r>
                  <a:endParaRPr/>
                </a:p>
              </p:txBody>
            </p:sp>
          </p:grpSp>
          <p:cxnSp>
            <p:nvCxnSpPr>
              <p:cNvPr id="333" name="Google Shape;333;p33"/>
              <p:cNvCxnSpPr/>
              <p:nvPr/>
            </p:nvCxnSpPr>
            <p:spPr>
              <a:xfrm flipH="1" rot="10800000">
                <a:off x="4029075" y="2187650"/>
                <a:ext cx="223800" cy="371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cxnSp>
            <p:nvCxnSpPr>
              <p:cNvPr id="334" name="Google Shape;334;p33"/>
              <p:cNvCxnSpPr/>
              <p:nvPr/>
            </p:nvCxnSpPr>
            <p:spPr>
              <a:xfrm>
                <a:off x="4265612" y="1936750"/>
                <a:ext cx="517500" cy="64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335" name="Google Shape;335;p33"/>
              <p:cNvSpPr txBox="1"/>
              <p:nvPr/>
            </p:nvSpPr>
            <p:spPr>
              <a:xfrm rot="5400000">
                <a:off x="4202175" y="2000200"/>
                <a:ext cx="6444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33"/>
              <p:cNvCxnSpPr/>
              <p:nvPr/>
            </p:nvCxnSpPr>
            <p:spPr>
              <a:xfrm flipH="1" rot="10800000">
                <a:off x="5099050" y="2211399"/>
                <a:ext cx="234900" cy="392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cxnSp>
            <p:nvCxnSpPr>
              <p:cNvPr id="337" name="Google Shape;337;p33"/>
              <p:cNvCxnSpPr/>
              <p:nvPr/>
            </p:nvCxnSpPr>
            <p:spPr>
              <a:xfrm>
                <a:off x="5376862" y="1939925"/>
                <a:ext cx="363600" cy="619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338" name="Google Shape;338;p33"/>
              <p:cNvSpPr txBox="1"/>
              <p:nvPr/>
            </p:nvSpPr>
            <p:spPr>
              <a:xfrm rot="5400000">
                <a:off x="5248987" y="2067725"/>
                <a:ext cx="619200" cy="3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9" name="Google Shape;339;p33"/>
              <p:cNvCxnSpPr/>
              <p:nvPr/>
            </p:nvCxnSpPr>
            <p:spPr>
              <a:xfrm rot="10800000">
                <a:off x="4054512" y="3144799"/>
                <a:ext cx="414300" cy="5763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340" name="Google Shape;340;p33"/>
              <p:cNvSpPr txBox="1"/>
              <p:nvPr/>
            </p:nvSpPr>
            <p:spPr>
              <a:xfrm rot="-5400000">
                <a:off x="3973475" y="3225787"/>
                <a:ext cx="576300" cy="41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1" name="Google Shape;341;p33"/>
              <p:cNvCxnSpPr/>
              <p:nvPr/>
            </p:nvCxnSpPr>
            <p:spPr>
              <a:xfrm flipH="1" rot="10800000">
                <a:off x="4478337" y="3151287"/>
                <a:ext cx="374700" cy="812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342" name="Google Shape;342;p33"/>
              <p:cNvSpPr txBox="1"/>
              <p:nvPr/>
            </p:nvSpPr>
            <p:spPr>
              <a:xfrm flipH="1" rot="-5400000">
                <a:off x="4259325" y="3370175"/>
                <a:ext cx="812700" cy="37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3" name="Google Shape;343;p33"/>
              <p:cNvCxnSpPr/>
              <p:nvPr/>
            </p:nvCxnSpPr>
            <p:spPr>
              <a:xfrm flipH="1">
                <a:off x="4784812" y="3068637"/>
                <a:ext cx="801600" cy="651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</p:grpSp>
      </p:grpSp>
      <p:sp>
        <p:nvSpPr>
          <p:cNvPr id="344" name="Google Shape;344;p33"/>
          <p:cNvSpPr txBox="1"/>
          <p:nvPr/>
        </p:nvSpPr>
        <p:spPr>
          <a:xfrm>
            <a:off x="3279900" y="4193909"/>
            <a:ext cx="2663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Allocation Graph</a:t>
            </a:r>
            <a:br>
              <a:rPr b="1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Deadlock</a:t>
            </a:r>
            <a:endParaRPr/>
          </a:p>
        </p:txBody>
      </p:sp>
      <p:grpSp>
        <p:nvGrpSpPr>
          <p:cNvPr id="345" name="Google Shape;345;p33"/>
          <p:cNvGrpSpPr/>
          <p:nvPr/>
        </p:nvGrpSpPr>
        <p:grpSpPr>
          <a:xfrm>
            <a:off x="6056412" y="1477713"/>
            <a:ext cx="2782800" cy="2500466"/>
            <a:chOff x="6019887" y="977842"/>
            <a:chExt cx="2782800" cy="3822758"/>
          </a:xfrm>
        </p:grpSpPr>
        <p:sp>
          <p:nvSpPr>
            <p:cNvPr id="346" name="Google Shape;346;p33"/>
            <p:cNvSpPr txBox="1"/>
            <p:nvPr/>
          </p:nvSpPr>
          <p:spPr>
            <a:xfrm rot="5400000">
              <a:off x="5506287" y="1504200"/>
              <a:ext cx="3810000" cy="27828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47" name="Google Shape;347;p33"/>
            <p:cNvGrpSpPr/>
            <p:nvPr/>
          </p:nvGrpSpPr>
          <p:grpSpPr>
            <a:xfrm>
              <a:off x="6184900" y="977842"/>
              <a:ext cx="2335100" cy="3503558"/>
              <a:chOff x="6184900" y="977842"/>
              <a:chExt cx="2335100" cy="3503558"/>
            </a:xfrm>
          </p:grpSpPr>
          <p:sp>
            <p:nvSpPr>
              <p:cNvPr id="348" name="Google Shape;348;p33"/>
              <p:cNvSpPr/>
              <p:nvPr/>
            </p:nvSpPr>
            <p:spPr>
              <a:xfrm>
                <a:off x="6184900" y="2589212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</a:t>
                </a:r>
                <a:endParaRPr sz="1800"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7888287" y="1222375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</a:t>
                </a:r>
                <a:endParaRPr sz="1800"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7924800" y="259080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</a:t>
                </a:r>
                <a:endParaRPr sz="1800"/>
              </a:p>
            </p:txBody>
          </p:sp>
          <p:grpSp>
            <p:nvGrpSpPr>
              <p:cNvPr id="351" name="Google Shape;351;p33"/>
              <p:cNvGrpSpPr/>
              <p:nvPr/>
            </p:nvGrpSpPr>
            <p:grpSpPr>
              <a:xfrm>
                <a:off x="6934218" y="2824894"/>
                <a:ext cx="595579" cy="1275474"/>
                <a:chOff x="1066800" y="2732699"/>
                <a:chExt cx="609600" cy="1305901"/>
              </a:xfrm>
            </p:grpSpPr>
            <p:grpSp>
              <p:nvGrpSpPr>
                <p:cNvPr id="352" name="Google Shape;352;p33"/>
                <p:cNvGrpSpPr/>
                <p:nvPr/>
              </p:nvGrpSpPr>
              <p:grpSpPr>
                <a:xfrm>
                  <a:off x="1066800" y="3352800"/>
                  <a:ext cx="609600" cy="685800"/>
                  <a:chOff x="1066800" y="3276600"/>
                  <a:chExt cx="609600" cy="685800"/>
                </a:xfrm>
              </p:grpSpPr>
              <p:sp>
                <p:nvSpPr>
                  <p:cNvPr id="353" name="Google Shape;353;p33"/>
                  <p:cNvSpPr txBox="1"/>
                  <p:nvPr/>
                </p:nvSpPr>
                <p:spPr>
                  <a:xfrm rot="5400000">
                    <a:off x="1028700" y="3314700"/>
                    <a:ext cx="6858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4" name="Google Shape;354;p33"/>
                  <p:cNvSpPr/>
                  <p:nvPr/>
                </p:nvSpPr>
                <p:spPr>
                  <a:xfrm>
                    <a:off x="1333500" y="3444875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" name="Google Shape;355;p33"/>
                  <p:cNvSpPr txBox="1"/>
                  <p:nvPr/>
                </p:nvSpPr>
                <p:spPr>
                  <a:xfrm rot="5400000">
                    <a:off x="1344541" y="3456034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6" name="Google Shape;356;p33"/>
                  <p:cNvSpPr/>
                  <p:nvPr/>
                </p:nvSpPr>
                <p:spPr>
                  <a:xfrm>
                    <a:off x="1333500" y="368935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" name="Google Shape;357;p33"/>
                  <p:cNvSpPr txBox="1"/>
                  <p:nvPr/>
                </p:nvSpPr>
                <p:spPr>
                  <a:xfrm rot="5400000">
                    <a:off x="1344541" y="370050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58" name="Google Shape;358;p33"/>
                <p:cNvSpPr txBox="1"/>
                <p:nvPr/>
              </p:nvSpPr>
              <p:spPr>
                <a:xfrm>
                  <a:off x="1104739" y="2732699"/>
                  <a:ext cx="533400" cy="47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</a:t>
                  </a:r>
                  <a:endParaRPr/>
                </a:p>
              </p:txBody>
            </p:sp>
          </p:grpSp>
          <p:cxnSp>
            <p:nvCxnSpPr>
              <p:cNvPr id="359" name="Google Shape;359;p33"/>
              <p:cNvCxnSpPr/>
              <p:nvPr/>
            </p:nvCxnSpPr>
            <p:spPr>
              <a:xfrm flipH="1" rot="10800000">
                <a:off x="6632575" y="2262212"/>
                <a:ext cx="292200" cy="403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cxnSp>
            <p:nvCxnSpPr>
              <p:cNvPr id="360" name="Google Shape;360;p33"/>
              <p:cNvCxnSpPr/>
              <p:nvPr/>
            </p:nvCxnSpPr>
            <p:spPr>
              <a:xfrm rot="10800000">
                <a:off x="6657837" y="3125849"/>
                <a:ext cx="563700" cy="512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361" name="Google Shape;361;p33"/>
              <p:cNvSpPr txBox="1"/>
              <p:nvPr/>
            </p:nvSpPr>
            <p:spPr>
              <a:xfrm rot="-5400000">
                <a:off x="6683475" y="3100337"/>
                <a:ext cx="512700" cy="56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2" name="Google Shape;362;p33"/>
              <p:cNvCxnSpPr/>
              <p:nvPr/>
            </p:nvCxnSpPr>
            <p:spPr>
              <a:xfrm>
                <a:off x="7218362" y="3868737"/>
                <a:ext cx="706500" cy="246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363" name="Google Shape;363;p33"/>
              <p:cNvSpPr txBox="1"/>
              <p:nvPr/>
            </p:nvSpPr>
            <p:spPr>
              <a:xfrm rot="5400000">
                <a:off x="7448537" y="3638475"/>
                <a:ext cx="246000" cy="7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64" name="Google Shape;364;p33"/>
              <p:cNvCxnSpPr/>
              <p:nvPr/>
            </p:nvCxnSpPr>
            <p:spPr>
              <a:xfrm flipH="1">
                <a:off x="7540600" y="3057525"/>
                <a:ext cx="435000" cy="3699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CC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grpSp>
            <p:nvGrpSpPr>
              <p:cNvPr id="365" name="Google Shape;365;p33"/>
              <p:cNvGrpSpPr/>
              <p:nvPr/>
            </p:nvGrpSpPr>
            <p:grpSpPr>
              <a:xfrm>
                <a:off x="6934241" y="977842"/>
                <a:ext cx="595335" cy="1292125"/>
                <a:chOff x="6934241" y="977842"/>
                <a:chExt cx="595335" cy="1292125"/>
              </a:xfrm>
            </p:grpSpPr>
            <p:grpSp>
              <p:nvGrpSpPr>
                <p:cNvPr id="366" name="Google Shape;366;p33"/>
                <p:cNvGrpSpPr/>
                <p:nvPr/>
              </p:nvGrpSpPr>
              <p:grpSpPr>
                <a:xfrm flipH="1" rot="10800000">
                  <a:off x="6934241" y="1600009"/>
                  <a:ext cx="595335" cy="669958"/>
                  <a:chOff x="1066800" y="3276600"/>
                  <a:chExt cx="609600" cy="685800"/>
                </a:xfrm>
              </p:grpSpPr>
              <p:sp>
                <p:nvSpPr>
                  <p:cNvPr id="367" name="Google Shape;367;p33"/>
                  <p:cNvSpPr txBox="1"/>
                  <p:nvPr/>
                </p:nvSpPr>
                <p:spPr>
                  <a:xfrm rot="5400000">
                    <a:off x="1028700" y="3314700"/>
                    <a:ext cx="685800" cy="609600"/>
                  </a:xfrm>
                  <a:prstGeom prst="rect">
                    <a:avLst/>
                  </a:prstGeom>
                  <a:solidFill>
                    <a:srgbClr val="FF66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68" name="Google Shape;368;p33"/>
                  <p:cNvSpPr/>
                  <p:nvPr/>
                </p:nvSpPr>
                <p:spPr>
                  <a:xfrm>
                    <a:off x="1333500" y="3444875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9" name="Google Shape;369;p33"/>
                  <p:cNvSpPr txBox="1"/>
                  <p:nvPr/>
                </p:nvSpPr>
                <p:spPr>
                  <a:xfrm rot="5400000">
                    <a:off x="1344541" y="3456034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70" name="Google Shape;370;p33"/>
                  <p:cNvSpPr/>
                  <p:nvPr/>
                </p:nvSpPr>
                <p:spPr>
                  <a:xfrm>
                    <a:off x="1333500" y="3689350"/>
                    <a:ext cx="76200" cy="76200"/>
                  </a:xfrm>
                  <a:prstGeom prst="ellipse">
                    <a:avLst/>
                  </a:prstGeom>
                  <a:solidFill>
                    <a:srgbClr val="000000"/>
                  </a:solidFill>
                  <a:ln cap="flat" cmpd="sng" w="38100">
                    <a:solidFill>
                      <a:srgbClr val="000000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1" name="Google Shape;371;p33"/>
                  <p:cNvSpPr txBox="1"/>
                  <p:nvPr/>
                </p:nvSpPr>
                <p:spPr>
                  <a:xfrm rot="5400000">
                    <a:off x="1344541" y="3700509"/>
                    <a:ext cx="54000" cy="54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i="0" sz="24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72" name="Google Shape;372;p33"/>
                <p:cNvSpPr txBox="1"/>
                <p:nvPr/>
              </p:nvSpPr>
              <p:spPr>
                <a:xfrm>
                  <a:off x="6971613" y="977842"/>
                  <a:ext cx="5208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R</a:t>
                  </a:r>
                  <a:r>
                    <a:rPr b="1" baseline="-25000" i="0" lang="en" sz="24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</a:t>
                  </a:r>
                  <a:endParaRPr/>
                </a:p>
              </p:txBody>
            </p:sp>
          </p:grpSp>
          <p:sp>
            <p:nvSpPr>
              <p:cNvPr id="373" name="Google Shape;373;p33"/>
              <p:cNvSpPr/>
              <p:nvPr/>
            </p:nvSpPr>
            <p:spPr>
              <a:xfrm>
                <a:off x="7924800" y="3886200"/>
                <a:ext cx="595200" cy="595200"/>
              </a:xfrm>
              <a:prstGeom prst="ellipse">
                <a:avLst/>
              </a:prstGeom>
              <a:solidFill>
                <a:srgbClr val="FF66CC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Helvetica Neue"/>
                  <a:buNone/>
                </a:pPr>
                <a:r>
                  <a:rPr b="1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T</a:t>
                </a:r>
                <a:r>
                  <a:rPr b="1" baseline="-25000" i="0" lang="en" sz="1800" u="none" cap="none" strike="noStrike">
                    <a:solidFill>
                      <a:srgbClr val="00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4</a:t>
                </a:r>
                <a:endParaRPr sz="1800"/>
              </a:p>
            </p:txBody>
          </p:sp>
          <p:cxnSp>
            <p:nvCxnSpPr>
              <p:cNvPr id="374" name="Google Shape;374;p33"/>
              <p:cNvCxnSpPr/>
              <p:nvPr/>
            </p:nvCxnSpPr>
            <p:spPr>
              <a:xfrm>
                <a:off x="7227887" y="2066925"/>
                <a:ext cx="738300" cy="614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375" name="Google Shape;375;p33"/>
              <p:cNvSpPr txBox="1"/>
              <p:nvPr/>
            </p:nvSpPr>
            <p:spPr>
              <a:xfrm rot="5400000">
                <a:off x="7289712" y="2004975"/>
                <a:ext cx="614400" cy="73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6" name="Google Shape;376;p33"/>
              <p:cNvCxnSpPr/>
              <p:nvPr/>
            </p:nvCxnSpPr>
            <p:spPr>
              <a:xfrm flipH="1" rot="10800000">
                <a:off x="7227887" y="1590700"/>
                <a:ext cx="663600" cy="250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stealth"/>
              </a:ln>
            </p:spPr>
          </p:cxnSp>
          <p:sp>
            <p:nvSpPr>
              <p:cNvPr id="377" name="Google Shape;377;p33"/>
              <p:cNvSpPr txBox="1"/>
              <p:nvPr/>
            </p:nvSpPr>
            <p:spPr>
              <a:xfrm flipH="1" rot="-5400000">
                <a:off x="7434275" y="1384275"/>
                <a:ext cx="250800" cy="66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8" name="Google Shape;378;p33"/>
          <p:cNvSpPr txBox="1"/>
          <p:nvPr/>
        </p:nvSpPr>
        <p:spPr>
          <a:xfrm>
            <a:off x="6175512" y="3942159"/>
            <a:ext cx="26637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Allocation Graph</a:t>
            </a:r>
            <a:br>
              <a:rPr b="1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Cycle, but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Deadlock</a:t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482600" y="506015"/>
            <a:ext cx="80010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-2476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</a:pP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Recall:</a:t>
            </a:r>
            <a:endParaRPr sz="1800"/>
          </a:p>
          <a:p>
            <a:pPr indent="-203200" lvl="1" marL="6858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</a:pP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edge – directed edge 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lang="en" sz="18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aseline="-25000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endParaRPr i="1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3200" lvl="1" marL="6858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–"/>
            </a:pP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edge – directed edge 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</a:t>
            </a:r>
            <a:r>
              <a:rPr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aseline="-25000" i="1" lang="e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sz="1800"/>
          </a:p>
          <a:p>
            <a:pPr indent="-146050" lvl="0" marL="28575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baseline="-25000" i="1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8345487" y="4355306"/>
            <a:ext cx="1842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81" name="Google Shape;381;p33"/>
          <p:cNvGrpSpPr/>
          <p:nvPr/>
        </p:nvGrpSpPr>
        <p:grpSpPr>
          <a:xfrm>
            <a:off x="265186" y="1427275"/>
            <a:ext cx="2782813" cy="3352277"/>
            <a:chOff x="228687" y="1798611"/>
            <a:chExt cx="2782813" cy="5035717"/>
          </a:xfrm>
        </p:grpSpPr>
        <p:sp>
          <p:nvSpPr>
            <p:cNvPr id="382" name="Google Shape;382;p33"/>
            <p:cNvSpPr txBox="1"/>
            <p:nvPr/>
          </p:nvSpPr>
          <p:spPr>
            <a:xfrm>
              <a:off x="330100" y="6003928"/>
              <a:ext cx="2681400" cy="83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Simple Resource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Allocation Graph</a:t>
              </a:r>
              <a:endParaRPr/>
            </a:p>
          </p:txBody>
        </p:sp>
        <p:grpSp>
          <p:nvGrpSpPr>
            <p:cNvPr id="383" name="Google Shape;383;p33"/>
            <p:cNvGrpSpPr/>
            <p:nvPr/>
          </p:nvGrpSpPr>
          <p:grpSpPr>
            <a:xfrm>
              <a:off x="228687" y="1798611"/>
              <a:ext cx="2782800" cy="3916389"/>
              <a:chOff x="61999" y="884211"/>
              <a:chExt cx="2782800" cy="3916389"/>
            </a:xfrm>
          </p:grpSpPr>
          <p:sp>
            <p:nvSpPr>
              <p:cNvPr id="384" name="Google Shape;384;p33"/>
              <p:cNvSpPr txBox="1"/>
              <p:nvPr/>
            </p:nvSpPr>
            <p:spPr>
              <a:xfrm rot="5400000">
                <a:off x="-451601" y="1504200"/>
                <a:ext cx="3810000" cy="2782800"/>
              </a:xfrm>
              <a:prstGeom prst="rect">
                <a:avLst/>
              </a:prstGeom>
              <a:solidFill>
                <a:srgbClr val="EFEFEF"/>
              </a:solidFill>
              <a:ln cap="flat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385" name="Google Shape;385;p33"/>
              <p:cNvGrpSpPr/>
              <p:nvPr/>
            </p:nvGrpSpPr>
            <p:grpSpPr>
              <a:xfrm>
                <a:off x="227012" y="884211"/>
                <a:ext cx="2454163" cy="3744741"/>
                <a:chOff x="227012" y="884211"/>
                <a:chExt cx="2454163" cy="3744741"/>
              </a:xfrm>
            </p:grpSpPr>
            <p:sp>
              <p:nvSpPr>
                <p:cNvPr id="386" name="Google Shape;386;p33"/>
                <p:cNvSpPr/>
                <p:nvPr/>
              </p:nvSpPr>
              <p:spPr>
                <a:xfrm>
                  <a:off x="227012" y="2254250"/>
                  <a:ext cx="595200" cy="595200"/>
                </a:xfrm>
                <a:prstGeom prst="ellipse">
                  <a:avLst/>
                </a:prstGeom>
                <a:solidFill>
                  <a:srgbClr val="FF66CC"/>
                </a:solidFill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lang="en" sz="1800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</a:t>
                  </a:r>
                  <a:r>
                    <a:rPr b="1" baseline="-25000" lang="en" sz="1800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1</a:t>
                  </a:r>
                  <a:endParaRPr baseline="-25000" sz="1800"/>
                </a:p>
              </p:txBody>
            </p:sp>
            <p:sp>
              <p:nvSpPr>
                <p:cNvPr id="387" name="Google Shape;387;p33"/>
                <p:cNvSpPr/>
                <p:nvPr/>
              </p:nvSpPr>
              <p:spPr>
                <a:xfrm>
                  <a:off x="1193800" y="2254250"/>
                  <a:ext cx="595200" cy="595200"/>
                </a:xfrm>
                <a:prstGeom prst="ellipse">
                  <a:avLst/>
                </a:prstGeom>
                <a:solidFill>
                  <a:srgbClr val="FF66CC"/>
                </a:solidFill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18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</a:t>
                  </a:r>
                  <a:r>
                    <a:rPr b="1" baseline="-25000" i="0" lang="en" sz="18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2</a:t>
                  </a:r>
                  <a:endParaRPr sz="1800"/>
                </a:p>
              </p:txBody>
            </p:sp>
            <p:sp>
              <p:nvSpPr>
                <p:cNvPr id="388" name="Google Shape;388;p33"/>
                <p:cNvSpPr/>
                <p:nvPr/>
              </p:nvSpPr>
              <p:spPr>
                <a:xfrm>
                  <a:off x="2085975" y="2254250"/>
                  <a:ext cx="595200" cy="595200"/>
                </a:xfrm>
                <a:prstGeom prst="ellipse">
                  <a:avLst/>
                </a:prstGeom>
                <a:solidFill>
                  <a:srgbClr val="FF66CC"/>
                </a:solidFill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Helvetica Neue"/>
                    <a:buNone/>
                  </a:pPr>
                  <a:r>
                    <a:rPr b="1" i="0" lang="en" sz="18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</a:t>
                  </a:r>
                  <a:r>
                    <a:rPr b="1" baseline="-25000" i="0" lang="en" sz="1800" u="none" cap="none" strike="noStrike">
                      <a:solidFill>
                        <a:srgbClr val="000000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3</a:t>
                  </a:r>
                  <a:endParaRPr sz="1800"/>
                </a:p>
              </p:txBody>
            </p:sp>
            <p:grpSp>
              <p:nvGrpSpPr>
                <p:cNvPr id="389" name="Google Shape;389;p33"/>
                <p:cNvGrpSpPr/>
                <p:nvPr/>
              </p:nvGrpSpPr>
              <p:grpSpPr>
                <a:xfrm>
                  <a:off x="523838" y="884244"/>
                  <a:ext cx="607987" cy="989024"/>
                  <a:chOff x="914400" y="576262"/>
                  <a:chExt cx="622300" cy="1012825"/>
                </a:xfrm>
              </p:grpSpPr>
              <p:grpSp>
                <p:nvGrpSpPr>
                  <p:cNvPr id="390" name="Google Shape;390;p33"/>
                  <p:cNvGrpSpPr/>
                  <p:nvPr/>
                </p:nvGrpSpPr>
                <p:grpSpPr>
                  <a:xfrm>
                    <a:off x="914400" y="1055687"/>
                    <a:ext cx="609600" cy="533400"/>
                    <a:chOff x="2667000" y="1295400"/>
                    <a:chExt cx="609600" cy="533400"/>
                  </a:xfrm>
                </p:grpSpPr>
                <p:sp>
                  <p:nvSpPr>
                    <p:cNvPr id="391" name="Google Shape;391;p33"/>
                    <p:cNvSpPr txBox="1"/>
                    <p:nvPr/>
                  </p:nvSpPr>
                  <p:spPr>
                    <a:xfrm rot="5400000">
                      <a:off x="2705100" y="1257300"/>
                      <a:ext cx="533400" cy="609600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392" name="Google Shape;392;p33"/>
                    <p:cNvSpPr/>
                    <p:nvPr/>
                  </p:nvSpPr>
                  <p:spPr>
                    <a:xfrm>
                      <a:off x="2933700" y="152400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3" name="Google Shape;393;p33"/>
                    <p:cNvSpPr txBox="1"/>
                    <p:nvPr/>
                  </p:nvSpPr>
                  <p:spPr>
                    <a:xfrm rot="5400000">
                      <a:off x="2944741" y="153515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94" name="Google Shape;394;p33"/>
                  <p:cNvSpPr txBox="1"/>
                  <p:nvPr/>
                </p:nvSpPr>
                <p:spPr>
                  <a:xfrm>
                    <a:off x="1003300" y="576262"/>
                    <a:ext cx="533400" cy="473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Helvetica Neue"/>
                      <a:buNone/>
                    </a:pPr>
                    <a:r>
                      <a:rPr b="1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R</a:t>
                    </a:r>
                    <a:r>
                      <a:rPr b="1" baseline="-25000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1</a:t>
                    </a:r>
                    <a:endParaRPr/>
                  </a:p>
                </p:txBody>
              </p:sp>
            </p:grpSp>
            <p:grpSp>
              <p:nvGrpSpPr>
                <p:cNvPr id="395" name="Google Shape;395;p33"/>
                <p:cNvGrpSpPr/>
                <p:nvPr/>
              </p:nvGrpSpPr>
              <p:grpSpPr>
                <a:xfrm>
                  <a:off x="1641426" y="884211"/>
                  <a:ext cx="604823" cy="1000080"/>
                  <a:chOff x="2209800" y="576262"/>
                  <a:chExt cx="619125" cy="1023938"/>
                </a:xfrm>
              </p:grpSpPr>
              <p:grpSp>
                <p:nvGrpSpPr>
                  <p:cNvPr id="396" name="Google Shape;396;p33"/>
                  <p:cNvGrpSpPr/>
                  <p:nvPr/>
                </p:nvGrpSpPr>
                <p:grpSpPr>
                  <a:xfrm>
                    <a:off x="2209800" y="1066800"/>
                    <a:ext cx="609600" cy="533400"/>
                    <a:chOff x="2667000" y="1295400"/>
                    <a:chExt cx="609600" cy="533400"/>
                  </a:xfrm>
                </p:grpSpPr>
                <p:sp>
                  <p:nvSpPr>
                    <p:cNvPr id="397" name="Google Shape;397;p33"/>
                    <p:cNvSpPr txBox="1"/>
                    <p:nvPr/>
                  </p:nvSpPr>
                  <p:spPr>
                    <a:xfrm rot="5400000">
                      <a:off x="2705100" y="1257300"/>
                      <a:ext cx="533400" cy="609600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398" name="Google Shape;398;p33"/>
                    <p:cNvSpPr/>
                    <p:nvPr/>
                  </p:nvSpPr>
                  <p:spPr>
                    <a:xfrm>
                      <a:off x="2933700" y="152400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99" name="Google Shape;399;p33"/>
                    <p:cNvSpPr txBox="1"/>
                    <p:nvPr/>
                  </p:nvSpPr>
                  <p:spPr>
                    <a:xfrm rot="5400000">
                      <a:off x="2944741" y="153515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400" name="Google Shape;400;p33"/>
                  <p:cNvSpPr txBox="1"/>
                  <p:nvPr/>
                </p:nvSpPr>
                <p:spPr>
                  <a:xfrm>
                    <a:off x="2295525" y="576262"/>
                    <a:ext cx="533400" cy="473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Helvetica Neue"/>
                      <a:buNone/>
                    </a:pPr>
                    <a:r>
                      <a:rPr b="1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R</a:t>
                    </a:r>
                    <a:r>
                      <a:rPr b="1" baseline="-25000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2</a:t>
                    </a:r>
                    <a:endParaRPr/>
                  </a:p>
                </p:txBody>
              </p:sp>
            </p:grpSp>
            <p:grpSp>
              <p:nvGrpSpPr>
                <p:cNvPr id="401" name="Google Shape;401;p33"/>
                <p:cNvGrpSpPr/>
                <p:nvPr/>
              </p:nvGrpSpPr>
              <p:grpSpPr>
                <a:xfrm>
                  <a:off x="747730" y="3222585"/>
                  <a:ext cx="606436" cy="1131898"/>
                  <a:chOff x="1066800" y="3352800"/>
                  <a:chExt cx="620712" cy="1158900"/>
                </a:xfrm>
              </p:grpSpPr>
              <p:grpSp>
                <p:nvGrpSpPr>
                  <p:cNvPr id="402" name="Google Shape;402;p33"/>
                  <p:cNvGrpSpPr/>
                  <p:nvPr/>
                </p:nvGrpSpPr>
                <p:grpSpPr>
                  <a:xfrm>
                    <a:off x="1066800" y="3352800"/>
                    <a:ext cx="609600" cy="685800"/>
                    <a:chOff x="1066800" y="3276600"/>
                    <a:chExt cx="609600" cy="685800"/>
                  </a:xfrm>
                </p:grpSpPr>
                <p:sp>
                  <p:nvSpPr>
                    <p:cNvPr id="403" name="Google Shape;403;p33"/>
                    <p:cNvSpPr txBox="1"/>
                    <p:nvPr/>
                  </p:nvSpPr>
                  <p:spPr>
                    <a:xfrm rot="5400000">
                      <a:off x="1028700" y="3314700"/>
                      <a:ext cx="685800" cy="609600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404" name="Google Shape;404;p33"/>
                    <p:cNvSpPr/>
                    <p:nvPr/>
                  </p:nvSpPr>
                  <p:spPr>
                    <a:xfrm>
                      <a:off x="1333500" y="3444875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5" name="Google Shape;405;p33"/>
                    <p:cNvSpPr txBox="1"/>
                    <p:nvPr/>
                  </p:nvSpPr>
                  <p:spPr>
                    <a:xfrm rot="5400000">
                      <a:off x="1344541" y="3456034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406" name="Google Shape;406;p33"/>
                    <p:cNvSpPr/>
                    <p:nvPr/>
                  </p:nvSpPr>
                  <p:spPr>
                    <a:xfrm>
                      <a:off x="1333500" y="368935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07" name="Google Shape;407;p33"/>
                    <p:cNvSpPr txBox="1"/>
                    <p:nvPr/>
                  </p:nvSpPr>
                  <p:spPr>
                    <a:xfrm rot="5400000">
                      <a:off x="1344541" y="370050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408" name="Google Shape;408;p33"/>
                  <p:cNvSpPr txBox="1"/>
                  <p:nvPr/>
                </p:nvSpPr>
                <p:spPr>
                  <a:xfrm>
                    <a:off x="1154112" y="4038600"/>
                    <a:ext cx="533400" cy="473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Helvetica Neue"/>
                      <a:buNone/>
                    </a:pPr>
                    <a:r>
                      <a:rPr b="1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R</a:t>
                    </a:r>
                    <a:r>
                      <a:rPr b="1" baseline="-25000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3</a:t>
                    </a:r>
                    <a:endParaRPr/>
                  </a:p>
                </p:txBody>
              </p:sp>
            </p:grpSp>
            <p:grpSp>
              <p:nvGrpSpPr>
                <p:cNvPr id="409" name="Google Shape;409;p33"/>
                <p:cNvGrpSpPr/>
                <p:nvPr/>
              </p:nvGrpSpPr>
              <p:grpSpPr>
                <a:xfrm>
                  <a:off x="2012993" y="3222471"/>
                  <a:ext cx="606436" cy="1406482"/>
                  <a:chOff x="2514600" y="3276600"/>
                  <a:chExt cx="620712" cy="1439887"/>
                </a:xfrm>
              </p:grpSpPr>
              <p:grpSp>
                <p:nvGrpSpPr>
                  <p:cNvPr id="410" name="Google Shape;410;p33"/>
                  <p:cNvGrpSpPr/>
                  <p:nvPr/>
                </p:nvGrpSpPr>
                <p:grpSpPr>
                  <a:xfrm>
                    <a:off x="2514600" y="3276600"/>
                    <a:ext cx="609600" cy="914400"/>
                    <a:chOff x="2514600" y="3276600"/>
                    <a:chExt cx="609600" cy="914400"/>
                  </a:xfrm>
                </p:grpSpPr>
                <p:sp>
                  <p:nvSpPr>
                    <p:cNvPr id="411" name="Google Shape;411;p33"/>
                    <p:cNvSpPr txBox="1"/>
                    <p:nvPr/>
                  </p:nvSpPr>
                  <p:spPr>
                    <a:xfrm rot="5400000">
                      <a:off x="2362200" y="3429000"/>
                      <a:ext cx="914400" cy="609600"/>
                    </a:xfrm>
                    <a:prstGeom prst="rect">
                      <a:avLst/>
                    </a:prstGeom>
                    <a:solidFill>
                      <a:srgbClr val="FF66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412" name="Google Shape;412;p33"/>
                    <p:cNvSpPr/>
                    <p:nvPr/>
                  </p:nvSpPr>
                  <p:spPr>
                    <a:xfrm>
                      <a:off x="2781300" y="3443287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3" name="Google Shape;413;p33"/>
                    <p:cNvSpPr txBox="1"/>
                    <p:nvPr/>
                  </p:nvSpPr>
                  <p:spPr>
                    <a:xfrm rot="5400000">
                      <a:off x="2792341" y="3454434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414" name="Google Shape;414;p33"/>
                    <p:cNvSpPr/>
                    <p:nvPr/>
                  </p:nvSpPr>
                  <p:spPr>
                    <a:xfrm>
                      <a:off x="2781300" y="369570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5" name="Google Shape;415;p33"/>
                    <p:cNvSpPr txBox="1"/>
                    <p:nvPr/>
                  </p:nvSpPr>
                  <p:spPr>
                    <a:xfrm rot="5400000">
                      <a:off x="2792341" y="370685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  <p:sp>
                  <p:nvSpPr>
                    <p:cNvPr id="416" name="Google Shape;416;p33"/>
                    <p:cNvSpPr/>
                    <p:nvPr/>
                  </p:nvSpPr>
                  <p:spPr>
                    <a:xfrm>
                      <a:off x="2781300" y="3937000"/>
                      <a:ext cx="76200" cy="7620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cap="flat" cmpd="sng" w="38100">
                      <a:solidFill>
                        <a:srgbClr val="000000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17" name="Google Shape;417;p33"/>
                    <p:cNvSpPr txBox="1"/>
                    <p:nvPr/>
                  </p:nvSpPr>
                  <p:spPr>
                    <a:xfrm rot="5400000">
                      <a:off x="2792341" y="3948159"/>
                      <a:ext cx="54000" cy="54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418" name="Google Shape;418;p33"/>
                  <p:cNvSpPr txBox="1"/>
                  <p:nvPr/>
                </p:nvSpPr>
                <p:spPr>
                  <a:xfrm>
                    <a:off x="2601912" y="4243387"/>
                    <a:ext cx="533400" cy="473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Helvetica Neue"/>
                      <a:buNone/>
                    </a:pPr>
                    <a:r>
                      <a:rPr b="1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R</a:t>
                    </a:r>
                    <a:r>
                      <a:rPr b="1" baseline="-25000" i="0" lang="en" sz="24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rPr>
                      <a:t>4</a:t>
                    </a:r>
                    <a:endParaRPr/>
                  </a:p>
                </p:txBody>
              </p:sp>
            </p:grpSp>
            <p:cxnSp>
              <p:nvCxnSpPr>
                <p:cNvPr id="419" name="Google Shape;419;p33"/>
                <p:cNvCxnSpPr/>
                <p:nvPr/>
              </p:nvCxnSpPr>
              <p:spPr>
                <a:xfrm>
                  <a:off x="835025" y="1631950"/>
                  <a:ext cx="517500" cy="644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cxnSp>
              <p:nvCxnSpPr>
                <p:cNvPr id="420" name="Google Shape;420;p33"/>
                <p:cNvCxnSpPr/>
                <p:nvPr/>
              </p:nvCxnSpPr>
              <p:spPr>
                <a:xfrm flipH="1" rot="10800000">
                  <a:off x="1668462" y="1906599"/>
                  <a:ext cx="234900" cy="392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cxnSp>
              <p:nvCxnSpPr>
                <p:cNvPr id="421" name="Google Shape;421;p33"/>
                <p:cNvCxnSpPr/>
                <p:nvPr/>
              </p:nvCxnSpPr>
              <p:spPr>
                <a:xfrm>
                  <a:off x="1946275" y="1635125"/>
                  <a:ext cx="363600" cy="6192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sp>
              <p:nvSpPr>
                <p:cNvPr id="422" name="Google Shape;422;p33"/>
                <p:cNvSpPr txBox="1"/>
                <p:nvPr/>
              </p:nvSpPr>
              <p:spPr>
                <a:xfrm rot="5400000">
                  <a:off x="1818412" y="1762925"/>
                  <a:ext cx="619200" cy="36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23" name="Google Shape;423;p33"/>
                <p:cNvCxnSpPr/>
                <p:nvPr/>
              </p:nvCxnSpPr>
              <p:spPr>
                <a:xfrm rot="10800000">
                  <a:off x="623924" y="2839999"/>
                  <a:ext cx="414300" cy="5763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sp>
              <p:nvSpPr>
                <p:cNvPr id="424" name="Google Shape;424;p33"/>
                <p:cNvSpPr txBox="1"/>
                <p:nvPr/>
              </p:nvSpPr>
              <p:spPr>
                <a:xfrm rot="-5400000">
                  <a:off x="542875" y="2920987"/>
                  <a:ext cx="576300" cy="414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25" name="Google Shape;425;p33"/>
                <p:cNvCxnSpPr/>
                <p:nvPr/>
              </p:nvCxnSpPr>
              <p:spPr>
                <a:xfrm flipH="1" rot="10800000">
                  <a:off x="1047750" y="2846487"/>
                  <a:ext cx="374700" cy="8127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sp>
              <p:nvSpPr>
                <p:cNvPr id="426" name="Google Shape;426;p33"/>
                <p:cNvSpPr txBox="1"/>
                <p:nvPr/>
              </p:nvSpPr>
              <p:spPr>
                <a:xfrm flipH="1" rot="-5400000">
                  <a:off x="828750" y="3065375"/>
                  <a:ext cx="812700" cy="374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27" name="Google Shape;427;p33"/>
                <p:cNvCxnSpPr/>
                <p:nvPr/>
              </p:nvCxnSpPr>
              <p:spPr>
                <a:xfrm flipH="1" rot="10800000">
                  <a:off x="2305050" y="2855874"/>
                  <a:ext cx="49200" cy="5763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  <p:sp>
              <p:nvSpPr>
                <p:cNvPr id="428" name="Google Shape;428;p33"/>
                <p:cNvSpPr txBox="1"/>
                <p:nvPr/>
              </p:nvSpPr>
              <p:spPr>
                <a:xfrm flipH="1" rot="-5400000">
                  <a:off x="2041500" y="3119450"/>
                  <a:ext cx="576300" cy="4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29" name="Google Shape;429;p33"/>
                <p:cNvCxnSpPr/>
                <p:nvPr/>
              </p:nvCxnSpPr>
              <p:spPr>
                <a:xfrm flipH="1" rot="10800000">
                  <a:off x="598487" y="1882850"/>
                  <a:ext cx="223800" cy="3714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CC0000"/>
                  </a:solidFill>
                  <a:prstDash val="solid"/>
                  <a:miter lim="8000"/>
                  <a:headEnd len="sm" w="sm" type="none"/>
                  <a:tailEnd len="sm" w="sm" type="stealth"/>
                </a:ln>
              </p:spPr>
            </p:cxnSp>
          </p:grpSp>
        </p:grp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Eviction</a:t>
            </a:r>
            <a:endParaRPr/>
          </a:p>
        </p:txBody>
      </p:sp>
      <p:sp>
        <p:nvSpPr>
          <p:cNvPr id="1478" name="Google Shape;1478;p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cache/page replacement and write policies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Replacement Policies</a:t>
            </a:r>
            <a:endParaRPr/>
          </a:p>
        </p:txBody>
      </p:sp>
      <p:sp>
        <p:nvSpPr>
          <p:cNvPr id="1484" name="Google Shape;1484;p142"/>
          <p:cNvSpPr txBox="1"/>
          <p:nvPr>
            <p:ph idx="1" type="body"/>
          </p:nvPr>
        </p:nvSpPr>
        <p:spPr>
          <a:xfrm>
            <a:off x="457200" y="1123950"/>
            <a:ext cx="8229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FIFO</a:t>
            </a:r>
            <a:r>
              <a:rPr lang="en" sz="2200"/>
              <a:t> - throw out the oldest page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RANDOM</a:t>
            </a:r>
            <a:r>
              <a:rPr lang="en" sz="2200"/>
              <a:t> - pick a random page for every replacement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MIN</a:t>
            </a:r>
            <a:r>
              <a:rPr lang="en" sz="2200"/>
              <a:t> - replace page that won’t be used for longest 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LRU</a:t>
            </a:r>
            <a:r>
              <a:rPr lang="en" sz="2200"/>
              <a:t> - replace page that hasn’t been used for longest time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MRU</a:t>
            </a:r>
            <a:r>
              <a:rPr lang="en" sz="2200"/>
              <a:t> - replace page that was just used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Clock</a:t>
            </a:r>
            <a:r>
              <a:rPr lang="en" sz="2200"/>
              <a:t> - approximates LRU; crude partitioning of pages into two groups, recently used/ NOT recently used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Nth Chance</a:t>
            </a:r>
            <a:r>
              <a:rPr lang="en" sz="2200"/>
              <a:t> - give page N chances; a more granular partitioning for Clock algorithm</a:t>
            </a:r>
            <a:endParaRPr sz="22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490" name="Google Shape;1490;p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Can a direct mapped cache sometimes have  higher hit rate than a fully associative cache with an LRU replacement policy (with the same access pattern)?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496" name="Google Shape;1496;p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Can a direct mapped cache sometimes have  higher hit rate than a fully associative cache with an LRU replacement policy (with the same access pattern)?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0000"/>
                </a:solidFill>
              </a:rPr>
              <a:t>Yes. If a cache has N blocks, then repeatedly accessing N+1 sequential addresses will exhibit a higher hit rate for direct mapped caches.</a:t>
            </a:r>
            <a:endParaRPr sz="2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</a:t>
            </a:r>
            <a:endParaRPr/>
          </a:p>
        </p:txBody>
      </p:sp>
      <p:sp>
        <p:nvSpPr>
          <p:cNvPr id="1502" name="Google Shape;1502;p145"/>
          <p:cNvSpPr txBox="1"/>
          <p:nvPr>
            <p:ph idx="1" type="body"/>
          </p:nvPr>
        </p:nvSpPr>
        <p:spPr>
          <a:xfrm>
            <a:off x="457200" y="1200150"/>
            <a:ext cx="82296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Each cache entry (or PTE) keeps track of extra bit called use bit (a.k.a. clock bit, reference bit)</a:t>
            </a:r>
            <a:endParaRPr sz="23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en" sz="2300">
                <a:solidFill>
                  <a:srgbClr val="000000"/>
                </a:solidFill>
              </a:rPr>
              <a:t>Use bit 1 means young; use bit 0 means old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Upon hit, set the entry’s use bit to 1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Upon miss</a:t>
            </a:r>
            <a:endParaRPr sz="2300">
              <a:solidFill>
                <a:srgbClr val="000000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○"/>
            </a:pPr>
            <a:r>
              <a:rPr lang="en" sz="2300">
                <a:solidFill>
                  <a:srgbClr val="000000"/>
                </a:solidFill>
              </a:rPr>
              <a:t>Clock hand sweeps over entries until finding one to evict:</a:t>
            </a:r>
            <a:endParaRPr sz="23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" sz="1700">
                <a:solidFill>
                  <a:srgbClr val="000000"/>
                </a:solidFill>
              </a:rPr>
              <a:t>If entry has use bit 1, clear it (set it to 0)</a:t>
            </a:r>
            <a:endParaRPr sz="1700">
              <a:solidFill>
                <a:srgbClr val="00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</a:pPr>
            <a:r>
              <a:rPr lang="en" sz="1700">
                <a:solidFill>
                  <a:srgbClr val="000000"/>
                </a:solidFill>
              </a:rPr>
              <a:t>If entry has use bit 0, evict this entry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2300"/>
              <a:t>Sets use bit of new entry to 1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508" name="Google Shape;1508;p146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A B C B D A E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9" name="Google Shape;1509;p146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46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46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46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46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46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46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46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7" name="Google Shape;1517;p146"/>
          <p:cNvCxnSpPr>
            <a:endCxn id="1509" idx="1"/>
          </p:cNvCxnSpPr>
          <p:nvPr/>
        </p:nvCxnSpPr>
        <p:spPr>
          <a:xfrm rot="10800000">
            <a:off x="4163100" y="2665413"/>
            <a:ext cx="408900" cy="99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523" name="Google Shape;1523;p147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B C B D A E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24" name="Google Shape;1524;p147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47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47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27" name="Google Shape;1527;p147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28" name="Google Shape;1528;p147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47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47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47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32" name="Google Shape;1532;p147"/>
          <p:cNvCxnSpPr>
            <a:endCxn id="1526" idx="0"/>
          </p:cNvCxnSpPr>
          <p:nvPr/>
        </p:nvCxnSpPr>
        <p:spPr>
          <a:xfrm flipH="1" rot="10800000">
            <a:off x="4571850" y="3468150"/>
            <a:ext cx="1223100" cy="18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538" name="Google Shape;1538;p148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C B D A E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9" name="Google Shape;1539;p148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48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48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42" name="Google Shape;1542;p148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43" name="Google Shape;1543;p148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44" name="Google Shape;1544;p148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45" name="Google Shape;1545;p148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48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7" name="Google Shape;1547;p148"/>
          <p:cNvCxnSpPr>
            <a:endCxn id="1544" idx="3"/>
          </p:cNvCxnSpPr>
          <p:nvPr/>
        </p:nvCxnSpPr>
        <p:spPr>
          <a:xfrm>
            <a:off x="4572000" y="3655800"/>
            <a:ext cx="408900" cy="103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553" name="Google Shape;1553;p149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B D A E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54" name="Google Shape;1554;p149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149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149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57" name="Google Shape;1557;p149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58" name="Google Shape;1558;p149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59" name="Google Shape;1559;p149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60" name="Google Shape;1560;p149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61" name="Google Shape;1561;p149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562" name="Google Shape;1562;p149"/>
          <p:cNvCxnSpPr>
            <a:endCxn id="1561" idx="2"/>
          </p:cNvCxnSpPr>
          <p:nvPr/>
        </p:nvCxnSpPr>
        <p:spPr>
          <a:xfrm flipH="1">
            <a:off x="3349050" y="3655650"/>
            <a:ext cx="1223100" cy="22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568" name="Google Shape;1568;p150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D A E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9" name="Google Shape;1569;p150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50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50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72" name="Google Shape;1572;p150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3" name="Google Shape;1573;p150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74" name="Google Shape;1574;p150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75" name="Google Shape;1575;p150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76" name="Google Shape;1576;p150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577" name="Google Shape;1577;p150"/>
          <p:cNvCxnSpPr>
            <a:endCxn id="1576" idx="2"/>
          </p:cNvCxnSpPr>
          <p:nvPr/>
        </p:nvCxnSpPr>
        <p:spPr>
          <a:xfrm flipH="1">
            <a:off x="3349050" y="3655650"/>
            <a:ext cx="1223100" cy="22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 txBox="1"/>
          <p:nvPr>
            <p:ph idx="1" type="body"/>
          </p:nvPr>
        </p:nvSpPr>
        <p:spPr>
          <a:xfrm>
            <a:off x="457200" y="11248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Sema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 init(3);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Sema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 init(1);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Sema 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 init(1);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f1() {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down(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down(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up(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up(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4424125" y="332719"/>
            <a:ext cx="43521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Can this system enter deadlock?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Each function can be called by </a:t>
            </a:r>
            <a:r>
              <a:rPr b="1" lang="en" sz="1800">
                <a:solidFill>
                  <a:srgbClr val="0000FF"/>
                </a:solidFill>
              </a:rPr>
              <a:t>any</a:t>
            </a:r>
            <a:r>
              <a:rPr lang="en" sz="1800">
                <a:solidFill>
                  <a:srgbClr val="0000FF"/>
                </a:solidFill>
              </a:rPr>
              <a:t> number of threads.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36" name="Google Shape;4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Deadlock: Problem 1</a:t>
            </a:r>
            <a:endParaRPr/>
          </a:p>
        </p:txBody>
      </p:sp>
      <p:sp>
        <p:nvSpPr>
          <p:cNvPr id="437" name="Google Shape;437;p34"/>
          <p:cNvSpPr txBox="1"/>
          <p:nvPr/>
        </p:nvSpPr>
        <p:spPr>
          <a:xfrm>
            <a:off x="3025350" y="2548650"/>
            <a:ext cx="30933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f2() {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438" name="Google Shape;438;p34"/>
          <p:cNvSpPr txBox="1"/>
          <p:nvPr/>
        </p:nvSpPr>
        <p:spPr>
          <a:xfrm>
            <a:off x="5531100" y="2506975"/>
            <a:ext cx="30933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f3() {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583" name="Google Shape;1583;p151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A E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84" name="Google Shape;1584;p151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85" name="Google Shape;1585;p151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86" name="Google Shape;1586;p151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87" name="Google Shape;1587;p151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88" name="Google Shape;1588;p151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589" name="Google Shape;1589;p151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90" name="Google Shape;1590;p151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591" name="Google Shape;1591;p151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592" name="Google Shape;1592;p151"/>
          <p:cNvCxnSpPr>
            <a:endCxn id="1584" idx="1"/>
          </p:cNvCxnSpPr>
          <p:nvPr/>
        </p:nvCxnSpPr>
        <p:spPr>
          <a:xfrm rot="10800000">
            <a:off x="4163100" y="2665413"/>
            <a:ext cx="408900" cy="9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598" name="Google Shape;1598;p152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E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9" name="Google Shape;1599;p152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00" name="Google Shape;1600;p152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1" name="Google Shape;1601;p152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02" name="Google Shape;1602;p152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3" name="Google Shape;1603;p152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04" name="Google Shape;1604;p152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05" name="Google Shape;1605;p152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06" name="Google Shape;1606;p152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607" name="Google Shape;1607;p152"/>
          <p:cNvCxnSpPr>
            <a:endCxn id="1599" idx="1"/>
          </p:cNvCxnSpPr>
          <p:nvPr/>
        </p:nvCxnSpPr>
        <p:spPr>
          <a:xfrm rot="10800000">
            <a:off x="4163100" y="2665413"/>
            <a:ext cx="408900" cy="9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613" name="Google Shape;1613;p153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1C232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4" name="Google Shape;1614;p153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15" name="Google Shape;1615;p153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6" name="Google Shape;1616;p153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17" name="Google Shape;1617;p153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18" name="Google Shape;1618;p153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19" name="Google Shape;1619;p153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20" name="Google Shape;1620;p153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21" name="Google Shape;1621;p153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622" name="Google Shape;1622;p153"/>
          <p:cNvCxnSpPr>
            <a:endCxn id="1616" idx="0"/>
          </p:cNvCxnSpPr>
          <p:nvPr/>
        </p:nvCxnSpPr>
        <p:spPr>
          <a:xfrm flipH="1" rot="10800000">
            <a:off x="4571850" y="3468150"/>
            <a:ext cx="1223100" cy="18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628" name="Google Shape;1628;p154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1C232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9" name="Google Shape;1629;p154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30" name="Google Shape;1630;p154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31" name="Google Shape;1631;p154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32" name="Google Shape;1632;p154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33" name="Google Shape;1633;p154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34" name="Google Shape;1634;p154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35" name="Google Shape;1635;p154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36" name="Google Shape;1636;p154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637" name="Google Shape;1637;p154"/>
          <p:cNvCxnSpPr>
            <a:endCxn id="1634" idx="3"/>
          </p:cNvCxnSpPr>
          <p:nvPr/>
        </p:nvCxnSpPr>
        <p:spPr>
          <a:xfrm>
            <a:off x="4572000" y="3655500"/>
            <a:ext cx="408900" cy="10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643" name="Google Shape;1643;p155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1C232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4" name="Google Shape;1644;p155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45" name="Google Shape;1645;p155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46" name="Google Shape;1646;p155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47" name="Google Shape;1647;p155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48" name="Google Shape;1648;p155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49" name="Google Shape;1649;p155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50" name="Google Shape;1650;p155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51" name="Google Shape;1651;p155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652" name="Google Shape;1652;p155"/>
          <p:cNvCxnSpPr>
            <a:endCxn id="1651" idx="2"/>
          </p:cNvCxnSpPr>
          <p:nvPr/>
        </p:nvCxnSpPr>
        <p:spPr>
          <a:xfrm flipH="1">
            <a:off x="3349050" y="3655650"/>
            <a:ext cx="1223100" cy="22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658" name="Google Shape;1658;p156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1C232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9" name="Google Shape;1659;p156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60" name="Google Shape;1660;p156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61" name="Google Shape;1661;p156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62" name="Google Shape;1662;p156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3" name="Google Shape;1663;p156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64" name="Google Shape;1664;p156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65" name="Google Shape;1665;p156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66" name="Google Shape;1666;p156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667" name="Google Shape;1667;p156"/>
          <p:cNvCxnSpPr>
            <a:endCxn id="1659" idx="1"/>
          </p:cNvCxnSpPr>
          <p:nvPr/>
        </p:nvCxnSpPr>
        <p:spPr>
          <a:xfrm rot="10800000">
            <a:off x="4163100" y="2665413"/>
            <a:ext cx="408900" cy="99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673" name="Google Shape;1673;p157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1C232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B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4" name="Google Shape;1674;p157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75" name="Google Shape;1675;p157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76" name="Google Shape;1676;p157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677" name="Google Shape;1677;p157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78" name="Google Shape;1678;p157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79" name="Google Shape;1679;p157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80" name="Google Shape;1680;p157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81" name="Google Shape;1681;p157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682" name="Google Shape;1682;p157"/>
          <p:cNvCxnSpPr>
            <a:endCxn id="1676" idx="1"/>
          </p:cNvCxnSpPr>
          <p:nvPr/>
        </p:nvCxnSpPr>
        <p:spPr>
          <a:xfrm>
            <a:off x="4572000" y="3655800"/>
            <a:ext cx="10185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688" name="Google Shape;1688;p158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1C232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9" name="Google Shape;1689;p158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690" name="Google Shape;1690;p158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1" name="Google Shape;1691;p158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692" name="Google Shape;1692;p158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3" name="Google Shape;1693;p158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694" name="Google Shape;1694;p158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95" name="Google Shape;1695;p158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696" name="Google Shape;1696;p158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697" name="Google Shape;1697;p158"/>
          <p:cNvCxnSpPr>
            <a:endCxn id="1691" idx="0"/>
          </p:cNvCxnSpPr>
          <p:nvPr/>
        </p:nvCxnSpPr>
        <p:spPr>
          <a:xfrm flipH="1" rot="10800000">
            <a:off x="4571850" y="3468150"/>
            <a:ext cx="1223100" cy="18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703" name="Google Shape;1703;p159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D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04" name="Google Shape;1704;p159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05" name="Google Shape;1705;p159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06" name="Google Shape;1706;p159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07" name="Google Shape;1707;p159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08" name="Google Shape;1708;p159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09" name="Google Shape;1709;p159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10" name="Google Shape;1710;p159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11" name="Google Shape;1711;p159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712" name="Google Shape;1712;p159"/>
          <p:cNvCxnSpPr>
            <a:endCxn id="1706" idx="0"/>
          </p:cNvCxnSpPr>
          <p:nvPr/>
        </p:nvCxnSpPr>
        <p:spPr>
          <a:xfrm flipH="1" rot="10800000">
            <a:off x="4571550" y="3468150"/>
            <a:ext cx="1223400" cy="18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718" name="Google Shape;1718;p160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9" name="Google Shape;1719;p160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20" name="Google Shape;1720;p160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1" name="Google Shape;1721;p160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22" name="Google Shape;1722;p160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3" name="Google Shape;1723;p160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24" name="Google Shape;1724;p160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25" name="Google Shape;1725;p160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26" name="Google Shape;1726;p160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727" name="Google Shape;1727;p160"/>
          <p:cNvCxnSpPr>
            <a:endCxn id="1721" idx="0"/>
          </p:cNvCxnSpPr>
          <p:nvPr/>
        </p:nvCxnSpPr>
        <p:spPr>
          <a:xfrm flipH="1" rot="10800000">
            <a:off x="4571550" y="3468150"/>
            <a:ext cx="1223400" cy="18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idx="1" type="body"/>
          </p:nvPr>
        </p:nvSpPr>
        <p:spPr>
          <a:xfrm>
            <a:off x="457200" y="11248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Sema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 init(3);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Sema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 init(1);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Sema 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 init(1);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f1() {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down(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down(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up(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up(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35"/>
          <p:cNvSpPr txBox="1"/>
          <p:nvPr/>
        </p:nvSpPr>
        <p:spPr>
          <a:xfrm>
            <a:off x="4026825" y="1077644"/>
            <a:ext cx="43521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Yes. An example of circular wait.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Run: the first line of f1,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first line of f2,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then the first line of f3.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45" name="Google Shape;4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Deadlock: </a:t>
            </a:r>
            <a:r>
              <a:rPr lang="en" sz="3600"/>
              <a:t>Problem 1 (Soln)</a:t>
            </a:r>
            <a:endParaRPr sz="3600"/>
          </a:p>
        </p:txBody>
      </p:sp>
      <p:sp>
        <p:nvSpPr>
          <p:cNvPr id="446" name="Google Shape;446;p35"/>
          <p:cNvSpPr txBox="1"/>
          <p:nvPr/>
        </p:nvSpPr>
        <p:spPr>
          <a:xfrm>
            <a:off x="3025350" y="2548650"/>
            <a:ext cx="30933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f2() {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447" name="Google Shape;447;p35"/>
          <p:cNvSpPr txBox="1"/>
          <p:nvPr/>
        </p:nvSpPr>
        <p:spPr>
          <a:xfrm>
            <a:off x="5531100" y="2506975"/>
            <a:ext cx="30933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f3() {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733" name="Google Shape;1733;p161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1C232"/>
                </a:solidFill>
              </a:rPr>
              <a:t>A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34" name="Google Shape;1734;p161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35" name="Google Shape;1735;p161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36" name="Google Shape;1736;p161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37" name="Google Shape;1737;p161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38" name="Google Shape;1738;p161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39" name="Google Shape;1739;p161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40" name="Google Shape;1740;p161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41" name="Google Shape;1741;p161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742" name="Google Shape;1742;p161"/>
          <p:cNvCxnSpPr>
            <a:endCxn id="1739" idx="0"/>
          </p:cNvCxnSpPr>
          <p:nvPr/>
        </p:nvCxnSpPr>
        <p:spPr>
          <a:xfrm>
            <a:off x="4571550" y="3655650"/>
            <a:ext cx="204900" cy="83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748" name="Google Shape;1748;p162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F1C232"/>
                </a:solidFill>
              </a:rPr>
              <a:t>A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49" name="Google Shape;1749;p162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50" name="Google Shape;1750;p162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1" name="Google Shape;1751;p162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52" name="Google Shape;1752;p162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53" name="Google Shape;1753;p162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54" name="Google Shape;1754;p162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55" name="Google Shape;1755;p162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1756" name="Google Shape;1756;p162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757" name="Google Shape;1757;p162"/>
          <p:cNvCxnSpPr>
            <a:endCxn id="1756" idx="3"/>
          </p:cNvCxnSpPr>
          <p:nvPr/>
        </p:nvCxnSpPr>
        <p:spPr>
          <a:xfrm flipH="1">
            <a:off x="3553500" y="3655500"/>
            <a:ext cx="1018200" cy="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Algorithm Example</a:t>
            </a:r>
            <a:endParaRPr/>
          </a:p>
        </p:txBody>
      </p:sp>
      <p:sp>
        <p:nvSpPr>
          <p:cNvPr id="1763" name="Google Shape;1763;p163"/>
          <p:cNvSpPr txBox="1"/>
          <p:nvPr>
            <p:ph idx="1" type="body"/>
          </p:nvPr>
        </p:nvSpPr>
        <p:spPr>
          <a:xfrm>
            <a:off x="457200" y="1200150"/>
            <a:ext cx="82296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We have a 4-entry empty cache/PT and access </a:t>
            </a:r>
            <a:r>
              <a:rPr lang="en">
                <a:solidFill>
                  <a:srgbClr val="CC0000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A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6AA84F"/>
                </a:solidFill>
              </a:rPr>
              <a:t>D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CC0000"/>
                </a:solidFill>
              </a:rPr>
              <a:t>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64" name="Google Shape;1764;p163"/>
          <p:cNvSpPr/>
          <p:nvPr/>
        </p:nvSpPr>
        <p:spPr>
          <a:xfrm>
            <a:off x="41631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765" name="Google Shape;1765;p163"/>
          <p:cNvSpPr/>
          <p:nvPr/>
        </p:nvSpPr>
        <p:spPr>
          <a:xfrm>
            <a:off x="4572000" y="2460963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6" name="Google Shape;1766;p163"/>
          <p:cNvSpPr/>
          <p:nvPr/>
        </p:nvSpPr>
        <p:spPr>
          <a:xfrm>
            <a:off x="55905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767" name="Google Shape;1767;p163"/>
          <p:cNvSpPr/>
          <p:nvPr/>
        </p:nvSpPr>
        <p:spPr>
          <a:xfrm>
            <a:off x="59994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768" name="Google Shape;1768;p163"/>
          <p:cNvSpPr/>
          <p:nvPr/>
        </p:nvSpPr>
        <p:spPr>
          <a:xfrm>
            <a:off x="41631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1769" name="Google Shape;1769;p163"/>
          <p:cNvSpPr/>
          <p:nvPr/>
        </p:nvSpPr>
        <p:spPr>
          <a:xfrm>
            <a:off x="4572000" y="44866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770" name="Google Shape;1770;p163"/>
          <p:cNvSpPr/>
          <p:nvPr/>
        </p:nvSpPr>
        <p:spPr>
          <a:xfrm>
            <a:off x="27357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771" name="Google Shape;1771;p163"/>
          <p:cNvSpPr/>
          <p:nvPr/>
        </p:nvSpPr>
        <p:spPr>
          <a:xfrm>
            <a:off x="3144600" y="3468150"/>
            <a:ext cx="408900" cy="408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772" name="Google Shape;1772;p163"/>
          <p:cNvCxnSpPr>
            <a:endCxn id="1771" idx="3"/>
          </p:cNvCxnSpPr>
          <p:nvPr/>
        </p:nvCxnSpPr>
        <p:spPr>
          <a:xfrm flipH="1">
            <a:off x="3553500" y="3655500"/>
            <a:ext cx="1018200" cy="1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164"/>
          <p:cNvSpPr txBox="1"/>
          <p:nvPr>
            <p:ph idx="1" type="body"/>
          </p:nvPr>
        </p:nvSpPr>
        <p:spPr>
          <a:xfrm>
            <a:off x="182850" y="758518"/>
            <a:ext cx="87783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Every quantum I want to hand out, I want to pick a thread to run like this: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Pick the most “urgent” task with the earliest deadline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Let it run on the processor for the whole quantum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If it finishes early, we reward it.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=&gt; Allow it to be scheduled earlier.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Earlier deadline as a result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If it spends too much time, we punish it.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=&gt; Force it to be scheduled later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Later deadline as a result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Repeat.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permit shorter tasks to “skip the line”!</a:t>
            </a:r>
            <a:endParaRPr sz="1300"/>
          </a:p>
        </p:txBody>
      </p:sp>
      <p:sp>
        <p:nvSpPr>
          <p:cNvPr id="1778" name="Google Shape;1778;p164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EEVDF: The Easy Version </a:t>
            </a:r>
            <a:endParaRPr/>
          </a:p>
        </p:txBody>
      </p:sp>
      <p:pic>
        <p:nvPicPr>
          <p:cNvPr id="1779" name="Google Shape;1779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275" y="1908509"/>
            <a:ext cx="3284525" cy="251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165"/>
          <p:cNvSpPr txBox="1"/>
          <p:nvPr>
            <p:ph idx="1" type="body"/>
          </p:nvPr>
        </p:nvSpPr>
        <p:spPr>
          <a:xfrm>
            <a:off x="182850" y="758518"/>
            <a:ext cx="87783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Request interval </a:t>
            </a:r>
            <a:r>
              <a:rPr b="1" i="1" lang="en" sz="1100"/>
              <a:t>R</a:t>
            </a:r>
            <a:r>
              <a:rPr b="1" lang="en" sz="1100"/>
              <a:t>: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requested time slice for thread </a:t>
            </a:r>
            <a:r>
              <a:rPr b="1" lang="en" sz="1100"/>
              <a:t>i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Virtual eligible time: </a:t>
            </a:r>
            <a:r>
              <a:rPr lang="en" sz="1100"/>
              <a:t>earliest virtual time at which a thread is </a:t>
            </a:r>
            <a:r>
              <a:rPr i="1" lang="en" sz="1100"/>
              <a:t>eligible </a:t>
            </a:r>
            <a:r>
              <a:rPr lang="en" sz="1100"/>
              <a:t>to be scheduled.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Naturally, the first eligible time (V</a:t>
            </a:r>
            <a:r>
              <a:rPr baseline="-25000" lang="en" sz="1100"/>
              <a:t>e</a:t>
            </a:r>
            <a:r>
              <a:rPr baseline="30000" lang="en" sz="1100"/>
              <a:t>0 </a:t>
            </a:r>
            <a:r>
              <a:rPr lang="en" sz="1100"/>
              <a:t>) is when the thread first arrives.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Virtual deadline: </a:t>
            </a:r>
            <a:r>
              <a:rPr lang="en" sz="1100"/>
              <a:t>earliest virtual time by which a thread should be fully serviced.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Current virtual eligible time + client’s request interval scaled down by the client’s fair share rate (</a:t>
            </a:r>
            <a:r>
              <a:rPr b="1" lang="en" sz="1100"/>
              <a:t>f</a:t>
            </a:r>
            <a:r>
              <a:rPr b="1" baseline="-25000" lang="en" sz="1100"/>
              <a:t>i</a:t>
            </a:r>
            <a:r>
              <a:rPr lang="en" sz="1100"/>
              <a:t>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V</a:t>
            </a:r>
            <a:r>
              <a:rPr b="1" baseline="-25000" lang="en" sz="1100"/>
              <a:t>d</a:t>
            </a:r>
            <a:r>
              <a:rPr b="1" lang="en" sz="1100"/>
              <a:t>  = V</a:t>
            </a:r>
            <a:r>
              <a:rPr b="1" baseline="-25000" lang="en" sz="1100"/>
              <a:t>e</a:t>
            </a:r>
            <a:r>
              <a:rPr b="1" lang="en" sz="1100"/>
              <a:t> + R/f</a:t>
            </a:r>
            <a:r>
              <a:rPr b="1" baseline="-25000" lang="en" sz="1100"/>
              <a:t>i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Recall that in physical reality, we might have threads receiving more or less than the </a:t>
            </a:r>
            <a:r>
              <a:rPr lang="en" sz="1100"/>
              <a:t>requested length </a:t>
            </a:r>
            <a:r>
              <a:rPr b="1" lang="en" sz="1100"/>
              <a:t>R.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Lag</a:t>
            </a:r>
            <a:r>
              <a:rPr b="1" lang="en"/>
              <a:t>: </a:t>
            </a:r>
            <a:r>
              <a:rPr lang="en"/>
              <a:t>ideal service time - real service 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Say thread </a:t>
            </a:r>
            <a:r>
              <a:rPr b="1" lang="en" sz="1100"/>
              <a:t>i</a:t>
            </a:r>
            <a:r>
              <a:rPr lang="en" sz="1100"/>
              <a:t> receives some </a:t>
            </a:r>
            <a:r>
              <a:rPr b="1" lang="en" sz="1100"/>
              <a:t>u</a:t>
            </a:r>
            <a:r>
              <a:rPr lang="en" sz="1100"/>
              <a:t> timeslice as opposed to </a:t>
            </a:r>
            <a:r>
              <a:rPr b="1" i="1" lang="en" sz="1100"/>
              <a:t>R</a:t>
            </a:r>
            <a:r>
              <a:rPr b="1" lang="en" sz="1100"/>
              <a:t>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Alternate expression =&gt; (</a:t>
            </a:r>
            <a:r>
              <a:rPr b="1" lang="en" sz="1100"/>
              <a:t>R</a:t>
            </a:r>
            <a:r>
              <a:rPr lang="en" sz="1100"/>
              <a:t> </a:t>
            </a:r>
            <a:r>
              <a:rPr b="1" lang="en" sz="1100"/>
              <a:t>- u)/w</a:t>
            </a:r>
            <a:r>
              <a:rPr b="1" baseline="-25000" lang="en" sz="1100"/>
              <a:t>i</a:t>
            </a:r>
            <a:r>
              <a:rPr lang="en" sz="1100"/>
              <a:t>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Abstract this away as the difference between the “ideal” and “reality”</a:t>
            </a:r>
            <a:endParaRPr sz="1100"/>
          </a:p>
        </p:txBody>
      </p:sp>
      <p:sp>
        <p:nvSpPr>
          <p:cNvPr id="1785" name="Google Shape;1785;p165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EEVDF: Definitions 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166"/>
          <p:cNvSpPr txBox="1"/>
          <p:nvPr>
            <p:ph idx="1" type="body"/>
          </p:nvPr>
        </p:nvSpPr>
        <p:spPr>
          <a:xfrm>
            <a:off x="182850" y="758518"/>
            <a:ext cx="87783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For every quantum </a:t>
            </a:r>
            <a:r>
              <a:rPr b="1" lang="en" sz="1100"/>
              <a:t>q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Get all </a:t>
            </a:r>
            <a:r>
              <a:rPr b="1" lang="en" sz="1100"/>
              <a:t>eligible </a:t>
            </a:r>
            <a:r>
              <a:rPr lang="en" sz="1100"/>
              <a:t>requests (i.e. eligible time ≤ current time).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Select the request with the </a:t>
            </a:r>
            <a:r>
              <a:rPr b="1" lang="en" sz="1100"/>
              <a:t>earliest virtual deadline.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Compute next states based on lag.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Your new virtual eligible time: </a:t>
            </a:r>
            <a:r>
              <a:rPr b="1" lang="en" sz="1100"/>
              <a:t>V</a:t>
            </a:r>
            <a:r>
              <a:rPr b="1" baseline="-25000" lang="en" sz="1100"/>
              <a:t>e</a:t>
            </a:r>
            <a:r>
              <a:rPr b="1" baseline="30000" lang="en" sz="1100"/>
              <a:t>i+1</a:t>
            </a:r>
            <a:r>
              <a:rPr b="1" lang="en" sz="1100"/>
              <a:t> = V</a:t>
            </a:r>
            <a:r>
              <a:rPr b="1" baseline="-25000" lang="en" sz="1100"/>
              <a:t>d</a:t>
            </a:r>
            <a:r>
              <a:rPr b="1" lang="en" sz="1100"/>
              <a:t> - lag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Your new virtual deadline:        </a:t>
            </a:r>
            <a:r>
              <a:rPr b="1" lang="en" sz="1100"/>
              <a:t> V</a:t>
            </a:r>
            <a:r>
              <a:rPr b="1" baseline="-25000" lang="en" sz="1100"/>
              <a:t>d</a:t>
            </a:r>
            <a:r>
              <a:rPr b="1" baseline="30000" lang="en" sz="1100"/>
              <a:t>i+1</a:t>
            </a:r>
            <a:r>
              <a:rPr b="1" lang="en" sz="1100"/>
              <a:t> = V</a:t>
            </a:r>
            <a:r>
              <a:rPr b="1" baseline="-25000" lang="en" sz="1100"/>
              <a:t>e</a:t>
            </a:r>
            <a:r>
              <a:rPr b="1" baseline="30000" lang="en" sz="1100"/>
              <a:t>i+1</a:t>
            </a:r>
            <a:r>
              <a:rPr b="1" lang="en" sz="1100"/>
              <a:t> + R/f</a:t>
            </a:r>
            <a:r>
              <a:rPr b="1" baseline="-25000" lang="en" sz="1100"/>
              <a:t>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		</a:t>
            </a:r>
            <a:r>
              <a:rPr lang="en" sz="1100"/>
              <a:t>Rinse and repeat!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In words: Your next eligible time gets compensated by the “lag” you experienced.</a:t>
            </a:r>
            <a:endParaRPr sz="1100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Positive lag pulls the next eligible time closer. Negative lag postpones it further away.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Observation: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Flows with positive lag are always eligible.</a:t>
            </a:r>
            <a:endParaRPr sz="1100"/>
          </a:p>
        </p:txBody>
      </p:sp>
      <p:sp>
        <p:nvSpPr>
          <p:cNvPr id="1791" name="Google Shape;1791;p166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EEVDF: Algorithm 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67"/>
          <p:cNvSpPr txBox="1"/>
          <p:nvPr>
            <p:ph idx="1" type="body"/>
          </p:nvPr>
        </p:nvSpPr>
        <p:spPr>
          <a:xfrm>
            <a:off x="519150" y="2276500"/>
            <a:ext cx="8810700" cy="4206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From t=0 to 2s, why must red packet 1 be scheduled before any non-red packet? Why does this also apply for t=4 to 6s for red packet 3?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Now, assume we scheduled the blue packet before red packet 5. What is the lag from t=8-9s for the red flow?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167"/>
          <p:cNvSpPr txBox="1"/>
          <p:nvPr>
            <p:ph type="title"/>
          </p:nvPr>
        </p:nvSpPr>
        <p:spPr>
          <a:xfrm>
            <a:off x="0" y="11105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Check </a:t>
            </a:r>
            <a:endParaRPr/>
          </a:p>
        </p:txBody>
      </p:sp>
      <p:pic>
        <p:nvPicPr>
          <p:cNvPr id="1798" name="Google Shape;1798;p167"/>
          <p:cNvPicPr preferRelativeResize="0"/>
          <p:nvPr/>
        </p:nvPicPr>
        <p:blipFill rotWithShape="1">
          <a:blip r:embed="rId3">
            <a:alphaModFix/>
          </a:blip>
          <a:srcRect b="0" l="0" r="0" t="66358"/>
          <a:stretch/>
        </p:blipFill>
        <p:spPr>
          <a:xfrm>
            <a:off x="4188" y="1584946"/>
            <a:ext cx="4746525" cy="239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99" name="Google Shape;1799;p167"/>
          <p:cNvSpPr/>
          <p:nvPr/>
        </p:nvSpPr>
        <p:spPr>
          <a:xfrm>
            <a:off x="211847" y="1190350"/>
            <a:ext cx="458100" cy="394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0" name="Google Shape;1800;p167"/>
          <p:cNvSpPr txBox="1"/>
          <p:nvPr/>
        </p:nvSpPr>
        <p:spPr>
          <a:xfrm>
            <a:off x="227466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1" name="Google Shape;1801;p167"/>
          <p:cNvSpPr/>
          <p:nvPr/>
        </p:nvSpPr>
        <p:spPr>
          <a:xfrm>
            <a:off x="1913982" y="1190350"/>
            <a:ext cx="458100" cy="394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2" name="Google Shape;1802;p167"/>
          <p:cNvSpPr txBox="1"/>
          <p:nvPr/>
        </p:nvSpPr>
        <p:spPr>
          <a:xfrm>
            <a:off x="1929602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P3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3" name="Google Shape;1803;p167"/>
          <p:cNvSpPr/>
          <p:nvPr/>
        </p:nvSpPr>
        <p:spPr>
          <a:xfrm>
            <a:off x="2760495" y="1190350"/>
            <a:ext cx="458100" cy="394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4" name="Google Shape;1804;p167"/>
          <p:cNvSpPr txBox="1"/>
          <p:nvPr/>
        </p:nvSpPr>
        <p:spPr>
          <a:xfrm>
            <a:off x="2776114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P4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5" name="Google Shape;1805;p167"/>
          <p:cNvSpPr/>
          <p:nvPr/>
        </p:nvSpPr>
        <p:spPr>
          <a:xfrm>
            <a:off x="645644" y="1190350"/>
            <a:ext cx="458100" cy="3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6" name="Google Shape;1806;p167"/>
          <p:cNvSpPr txBox="1"/>
          <p:nvPr/>
        </p:nvSpPr>
        <p:spPr>
          <a:xfrm>
            <a:off x="661264" y="1254821"/>
            <a:ext cx="3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7" name="Google Shape;1807;p167"/>
          <p:cNvSpPr/>
          <p:nvPr/>
        </p:nvSpPr>
        <p:spPr>
          <a:xfrm>
            <a:off x="1455977" y="1190350"/>
            <a:ext cx="458100" cy="394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8" name="Google Shape;1808;p167"/>
          <p:cNvSpPr/>
          <p:nvPr/>
        </p:nvSpPr>
        <p:spPr>
          <a:xfrm>
            <a:off x="2356356" y="1190350"/>
            <a:ext cx="426900" cy="394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9" name="Google Shape;1809;p167"/>
          <p:cNvSpPr txBox="1"/>
          <p:nvPr/>
        </p:nvSpPr>
        <p:spPr>
          <a:xfrm>
            <a:off x="1471597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0" name="Google Shape;1810;p167"/>
          <p:cNvSpPr txBox="1"/>
          <p:nvPr/>
        </p:nvSpPr>
        <p:spPr>
          <a:xfrm>
            <a:off x="2371976" y="1254821"/>
            <a:ext cx="4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1" name="Google Shape;1811;p167"/>
          <p:cNvSpPr/>
          <p:nvPr/>
        </p:nvSpPr>
        <p:spPr>
          <a:xfrm>
            <a:off x="3197941" y="1190350"/>
            <a:ext cx="458100" cy="394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2" name="Google Shape;1812;p167"/>
          <p:cNvSpPr txBox="1"/>
          <p:nvPr/>
        </p:nvSpPr>
        <p:spPr>
          <a:xfrm>
            <a:off x="3213561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3" name="Google Shape;1813;p167"/>
          <p:cNvSpPr/>
          <p:nvPr/>
        </p:nvSpPr>
        <p:spPr>
          <a:xfrm>
            <a:off x="1064914" y="1190350"/>
            <a:ext cx="426900" cy="394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4" name="Google Shape;1814;p167"/>
          <p:cNvSpPr txBox="1"/>
          <p:nvPr/>
        </p:nvSpPr>
        <p:spPr>
          <a:xfrm>
            <a:off x="1049294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P2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5" name="Google Shape;1815;p167"/>
          <p:cNvSpPr txBox="1"/>
          <p:nvPr/>
        </p:nvSpPr>
        <p:spPr>
          <a:xfrm>
            <a:off x="4070765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6" name="Google Shape;1816;p167"/>
          <p:cNvSpPr/>
          <p:nvPr/>
        </p:nvSpPr>
        <p:spPr>
          <a:xfrm>
            <a:off x="4035830" y="1190350"/>
            <a:ext cx="458100" cy="394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7" name="Google Shape;1817;p167"/>
          <p:cNvSpPr/>
          <p:nvPr/>
        </p:nvSpPr>
        <p:spPr>
          <a:xfrm>
            <a:off x="4035830" y="1190350"/>
            <a:ext cx="458100" cy="394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8" name="Google Shape;1818;p167"/>
          <p:cNvSpPr txBox="1"/>
          <p:nvPr/>
        </p:nvSpPr>
        <p:spPr>
          <a:xfrm>
            <a:off x="4070765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9" name="Google Shape;1819;p167"/>
          <p:cNvSpPr/>
          <p:nvPr/>
        </p:nvSpPr>
        <p:spPr>
          <a:xfrm>
            <a:off x="3638246" y="1190350"/>
            <a:ext cx="426900" cy="394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0" name="Google Shape;1820;p167"/>
          <p:cNvSpPr txBox="1"/>
          <p:nvPr/>
        </p:nvSpPr>
        <p:spPr>
          <a:xfrm>
            <a:off x="3647799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P5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1" name="Google Shape;1821;p167"/>
          <p:cNvSpPr/>
          <p:nvPr/>
        </p:nvSpPr>
        <p:spPr>
          <a:xfrm>
            <a:off x="3622627" y="1190350"/>
            <a:ext cx="458100" cy="394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2" name="Google Shape;1822;p167"/>
          <p:cNvSpPr txBox="1"/>
          <p:nvPr/>
        </p:nvSpPr>
        <p:spPr>
          <a:xfrm>
            <a:off x="3657562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3" name="Google Shape;1823;p167"/>
          <p:cNvSpPr/>
          <p:nvPr/>
        </p:nvSpPr>
        <p:spPr>
          <a:xfrm>
            <a:off x="4085943" y="1190350"/>
            <a:ext cx="426900" cy="394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4" name="Google Shape;1824;p167"/>
          <p:cNvSpPr txBox="1"/>
          <p:nvPr/>
        </p:nvSpPr>
        <p:spPr>
          <a:xfrm>
            <a:off x="4095496" y="1254821"/>
            <a:ext cx="42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P5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5" name="Google Shape;1825;p167"/>
          <p:cNvSpPr/>
          <p:nvPr/>
        </p:nvSpPr>
        <p:spPr>
          <a:xfrm>
            <a:off x="4026067" y="1190350"/>
            <a:ext cx="482700" cy="3945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6" name="Google Shape;1826;p167"/>
          <p:cNvSpPr txBox="1"/>
          <p:nvPr/>
        </p:nvSpPr>
        <p:spPr>
          <a:xfrm>
            <a:off x="4062890" y="1254821"/>
            <a:ext cx="45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7" name="Google Shape;1827;p167"/>
          <p:cNvSpPr/>
          <p:nvPr/>
        </p:nvSpPr>
        <p:spPr>
          <a:xfrm>
            <a:off x="3607007" y="1190350"/>
            <a:ext cx="450000" cy="394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8" name="Google Shape;1828;p167"/>
          <p:cNvSpPr txBox="1"/>
          <p:nvPr/>
        </p:nvSpPr>
        <p:spPr>
          <a:xfrm>
            <a:off x="3617076" y="1254821"/>
            <a:ext cx="45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P5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9" name="Google Shape;1829;p167"/>
          <p:cNvSpPr txBox="1"/>
          <p:nvPr/>
        </p:nvSpPr>
        <p:spPr>
          <a:xfrm>
            <a:off x="5262586" y="0"/>
            <a:ext cx="147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830" name="Google Shape;1830;p167"/>
          <p:cNvPicPr preferRelativeResize="0"/>
          <p:nvPr/>
        </p:nvPicPr>
        <p:blipFill rotWithShape="1">
          <a:blip r:embed="rId4">
            <a:alphaModFix/>
          </a:blip>
          <a:srcRect b="0" l="0" r="0" t="37059"/>
          <a:stretch/>
        </p:blipFill>
        <p:spPr>
          <a:xfrm>
            <a:off x="4686519" y="1399460"/>
            <a:ext cx="4521519" cy="49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1" name="Google Shape;1831;p167"/>
          <p:cNvSpPr txBox="1"/>
          <p:nvPr/>
        </p:nvSpPr>
        <p:spPr>
          <a:xfrm>
            <a:off x="4895150" y="806850"/>
            <a:ext cx="158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Fluid Flow System </a:t>
            </a:r>
            <a:endParaRPr b="1" sz="1500"/>
          </a:p>
        </p:txBody>
      </p:sp>
      <p:sp>
        <p:nvSpPr>
          <p:cNvPr id="1832" name="Google Shape;1832;p167"/>
          <p:cNvSpPr/>
          <p:nvPr/>
        </p:nvSpPr>
        <p:spPr>
          <a:xfrm>
            <a:off x="5658226" y="1190357"/>
            <a:ext cx="762000" cy="208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3" name="Google Shape;1833;p167"/>
          <p:cNvSpPr txBox="1"/>
          <p:nvPr/>
        </p:nvSpPr>
        <p:spPr>
          <a:xfrm>
            <a:off x="5711375" y="1151888"/>
            <a:ext cx="69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2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4" name="Google Shape;1834;p167"/>
          <p:cNvSpPr/>
          <p:nvPr/>
        </p:nvSpPr>
        <p:spPr>
          <a:xfrm>
            <a:off x="4895150" y="1190357"/>
            <a:ext cx="746400" cy="208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5" name="Google Shape;1835;p167"/>
          <p:cNvSpPr txBox="1"/>
          <p:nvPr/>
        </p:nvSpPr>
        <p:spPr>
          <a:xfrm>
            <a:off x="4941700" y="1150213"/>
            <a:ext cx="69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6" name="Google Shape;1836;p167"/>
          <p:cNvSpPr/>
          <p:nvPr/>
        </p:nvSpPr>
        <p:spPr>
          <a:xfrm>
            <a:off x="6436724" y="1190357"/>
            <a:ext cx="762000" cy="208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7" name="Google Shape;1837;p167"/>
          <p:cNvSpPr txBox="1"/>
          <p:nvPr/>
        </p:nvSpPr>
        <p:spPr>
          <a:xfrm>
            <a:off x="6436775" y="1151888"/>
            <a:ext cx="74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Request 3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8" name="Google Shape;1838;p167"/>
          <p:cNvSpPr/>
          <p:nvPr/>
        </p:nvSpPr>
        <p:spPr>
          <a:xfrm>
            <a:off x="7215153" y="1190357"/>
            <a:ext cx="746400" cy="208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9" name="Google Shape;1839;p167"/>
          <p:cNvSpPr txBox="1"/>
          <p:nvPr/>
        </p:nvSpPr>
        <p:spPr>
          <a:xfrm>
            <a:off x="7252875" y="1151888"/>
            <a:ext cx="69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4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0" name="Google Shape;1840;p167"/>
          <p:cNvSpPr/>
          <p:nvPr/>
        </p:nvSpPr>
        <p:spPr>
          <a:xfrm>
            <a:off x="7978137" y="1190357"/>
            <a:ext cx="746400" cy="208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1" name="Google Shape;1841;p167"/>
          <p:cNvSpPr txBox="1"/>
          <p:nvPr/>
        </p:nvSpPr>
        <p:spPr>
          <a:xfrm>
            <a:off x="8015850" y="1151888"/>
            <a:ext cx="69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5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2" name="Google Shape;1842;p167"/>
          <p:cNvSpPr txBox="1"/>
          <p:nvPr/>
        </p:nvSpPr>
        <p:spPr>
          <a:xfrm>
            <a:off x="227475" y="779200"/>
            <a:ext cx="158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EEVDF</a:t>
            </a:r>
            <a:endParaRPr b="1" sz="15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68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</a:t>
            </a:r>
            <a:r>
              <a:rPr lang="en"/>
              <a:t> EEVDF Example</a:t>
            </a:r>
            <a:endParaRPr/>
          </a:p>
        </p:txBody>
      </p:sp>
      <p:pic>
        <p:nvPicPr>
          <p:cNvPr id="1848" name="Google Shape;1848;p168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50325" y="27976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9" name="Google Shape;1849;p168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826638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0" name="Google Shape;1850;p168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749236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1" name="Google Shape;1851;p168"/>
          <p:cNvSpPr txBox="1"/>
          <p:nvPr/>
        </p:nvSpPr>
        <p:spPr>
          <a:xfrm>
            <a:off x="5995175" y="3064800"/>
            <a:ext cx="2817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Calculate 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Thread i’s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ve, vd for their  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b="1" baseline="30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request. 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30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time that request was initiated.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2" name="Google Shape;1852;p168"/>
          <p:cNvSpPr txBox="1"/>
          <p:nvPr/>
        </p:nvSpPr>
        <p:spPr>
          <a:xfrm>
            <a:off x="6173841" y="3826638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853" name="Google Shape;1853;p168"/>
          <p:cNvSpPr txBox="1"/>
          <p:nvPr/>
        </p:nvSpPr>
        <p:spPr>
          <a:xfrm>
            <a:off x="6173841" y="4253188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854" name="Google Shape;1854;p168"/>
          <p:cNvSpPr txBox="1"/>
          <p:nvPr/>
        </p:nvSpPr>
        <p:spPr>
          <a:xfrm>
            <a:off x="6173841" y="4679738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855" name="Google Shape;1855;p168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56" name="Google Shape;1856;p168"/>
          <p:cNvGraphicFramePr/>
          <p:nvPr/>
        </p:nvGraphicFramePr>
        <p:xfrm>
          <a:off x="94750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31175"/>
                <a:gridCol w="1043025"/>
                <a:gridCol w="530600"/>
                <a:gridCol w="1153575"/>
                <a:gridCol w="107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 (trivial),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+R/w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= 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69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1862" name="Google Shape;1862;p169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169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169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5" name="Google Shape;1865;p169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1866" name="Google Shape;1866;p169"/>
          <p:cNvSpPr txBox="1"/>
          <p:nvPr/>
        </p:nvSpPr>
        <p:spPr>
          <a:xfrm>
            <a:off x="6173841" y="3727388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867" name="Google Shape;1867;p169"/>
          <p:cNvSpPr txBox="1"/>
          <p:nvPr/>
        </p:nvSpPr>
        <p:spPr>
          <a:xfrm>
            <a:off x="6173841" y="4153938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868" name="Google Shape;1868;p169"/>
          <p:cNvSpPr txBox="1"/>
          <p:nvPr/>
        </p:nvSpPr>
        <p:spPr>
          <a:xfrm>
            <a:off x="6173841" y="4580488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869" name="Google Shape;1869;p169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70" name="Google Shape;1870;p169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31175"/>
                <a:gridCol w="884275"/>
                <a:gridCol w="544000"/>
                <a:gridCol w="973525"/>
                <a:gridCol w="139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=0, =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 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r>
                        <a:rPr b="1" baseline="30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 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 v(1) = 1/w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* 1 = ½ 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 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+ r/w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1" name="Google Shape;1871;p169"/>
          <p:cNvSpPr txBox="1"/>
          <p:nvPr/>
        </p:nvSpPr>
        <p:spPr>
          <a:xfrm>
            <a:off x="182875" y="3143250"/>
            <a:ext cx="4389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Recall, V(t) = virtual time at physical time t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Physical time of initial request for Client 2 = t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30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= 1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V(t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aseline="30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=  V(1) = 1/w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*(t-0) = 1/w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*1 = 0.5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V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+ r/w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0.5 + 0.5 = 1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Next(V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= V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1 (assuming no lag).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2" name="Google Shape;1872;p169"/>
          <p:cNvCxnSpPr>
            <a:stCxn id="1871" idx="0"/>
          </p:cNvCxnSpPr>
          <p:nvPr/>
        </p:nvCxnSpPr>
        <p:spPr>
          <a:xfrm flipH="1" rot="10800000">
            <a:off x="2377375" y="2611350"/>
            <a:ext cx="10119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170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1878" name="Google Shape;1878;p170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170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170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p170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1882" name="Google Shape;1882;p170"/>
          <p:cNvSpPr txBox="1"/>
          <p:nvPr/>
        </p:nvSpPr>
        <p:spPr>
          <a:xfrm>
            <a:off x="6173841" y="3727388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883" name="Google Shape;1883;p170"/>
          <p:cNvSpPr txBox="1"/>
          <p:nvPr/>
        </p:nvSpPr>
        <p:spPr>
          <a:xfrm>
            <a:off x="6173841" y="4153938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884" name="Google Shape;1884;p170"/>
          <p:cNvSpPr txBox="1"/>
          <p:nvPr/>
        </p:nvSpPr>
        <p:spPr>
          <a:xfrm>
            <a:off x="6173841" y="4580488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885" name="Google Shape;1885;p170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86" name="Google Shape;1886;p170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31175"/>
                <a:gridCol w="884275"/>
                <a:gridCol w="544000"/>
                <a:gridCol w="973525"/>
                <a:gridCol w="139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=0, =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 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r>
                        <a:rPr b="1" baseline="30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 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 v(1) = 1/w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* 1 = ½ 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 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+ r/w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7" name="Google Shape;1887;p170"/>
          <p:cNvSpPr txBox="1"/>
          <p:nvPr/>
        </p:nvSpPr>
        <p:spPr>
          <a:xfrm>
            <a:off x="182875" y="3143250"/>
            <a:ext cx="4389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 active thread →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rate of virtual time </a:t>
            </a: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 t=1 onwards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changes.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dVdt = 1/(w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+ w</a:t>
            </a:r>
            <a:r>
              <a:rPr baseline="-25000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= 0.25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8" name="Google Shape;1888;p170"/>
          <p:cNvCxnSpPr>
            <a:stCxn id="1887" idx="0"/>
          </p:cNvCxnSpPr>
          <p:nvPr/>
        </p:nvCxnSpPr>
        <p:spPr>
          <a:xfrm flipH="1" rot="10800000">
            <a:off x="2377375" y="2611350"/>
            <a:ext cx="1011900" cy="5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 txBox="1"/>
          <p:nvPr>
            <p:ph idx="1" type="body"/>
          </p:nvPr>
        </p:nvSpPr>
        <p:spPr>
          <a:xfrm>
            <a:off x="457200" y="112487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Sema 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 init(3);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Sema 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 init(1);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Sema 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= init(1);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f1() {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down(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down(</a:t>
            </a:r>
            <a:r>
              <a:rPr b="1" lang="en" sz="18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 u="sng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up(</a:t>
            </a:r>
            <a:r>
              <a:rPr b="1"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up(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36"/>
          <p:cNvSpPr txBox="1"/>
          <p:nvPr/>
        </p:nvSpPr>
        <p:spPr>
          <a:xfrm>
            <a:off x="4377800" y="868444"/>
            <a:ext cx="43521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Yes. An example of circular wait.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Run: the first line of f1,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first line of f2,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        then the first line of f3.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454" name="Google Shape;4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Deadlock: </a:t>
            </a:r>
            <a:r>
              <a:rPr lang="en" sz="3600"/>
              <a:t>Problem 1 (Soln)</a:t>
            </a:r>
            <a:endParaRPr sz="3600"/>
          </a:p>
        </p:txBody>
      </p:sp>
      <p:sp>
        <p:nvSpPr>
          <p:cNvPr id="455" name="Google Shape;455;p36"/>
          <p:cNvSpPr txBox="1"/>
          <p:nvPr/>
        </p:nvSpPr>
        <p:spPr>
          <a:xfrm>
            <a:off x="3025350" y="2548650"/>
            <a:ext cx="30933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f2() {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down(</a:t>
            </a:r>
            <a:r>
              <a:rPr b="1" lang="en" sz="1800" u="sng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456" name="Google Shape;456;p36"/>
          <p:cNvSpPr txBox="1"/>
          <p:nvPr/>
        </p:nvSpPr>
        <p:spPr>
          <a:xfrm>
            <a:off x="5531100" y="2506975"/>
            <a:ext cx="30933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f3() {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down(</a:t>
            </a:r>
            <a:r>
              <a:rPr b="1" lang="en" sz="1800" u="sng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up(</a:t>
            </a:r>
            <a:r>
              <a:rPr b="1" lang="en" sz="18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</p:txBody>
      </p:sp>
      <p:sp>
        <p:nvSpPr>
          <p:cNvPr id="457" name="Google Shape;457;p36"/>
          <p:cNvSpPr txBox="1"/>
          <p:nvPr/>
        </p:nvSpPr>
        <p:spPr>
          <a:xfrm>
            <a:off x="4046700" y="2548650"/>
            <a:ext cx="9726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Owns C</a:t>
            </a:r>
            <a:endParaRPr i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36"/>
          <p:cNvSpPr txBox="1"/>
          <p:nvPr/>
        </p:nvSpPr>
        <p:spPr>
          <a:xfrm>
            <a:off x="6591450" y="2548650"/>
            <a:ext cx="9726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Owns B</a:t>
            </a:r>
            <a:endParaRPr i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36"/>
          <p:cNvSpPr txBox="1"/>
          <p:nvPr/>
        </p:nvSpPr>
        <p:spPr>
          <a:xfrm>
            <a:off x="1501950" y="2548650"/>
            <a:ext cx="9726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Owns A</a:t>
            </a:r>
            <a:endParaRPr i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0" name="Google Shape;460;p36"/>
          <p:cNvCxnSpPr/>
          <p:nvPr/>
        </p:nvCxnSpPr>
        <p:spPr>
          <a:xfrm rot="10800000">
            <a:off x="4708150" y="3161350"/>
            <a:ext cx="1323000" cy="194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36"/>
          <p:cNvSpPr/>
          <p:nvPr/>
        </p:nvSpPr>
        <p:spPr>
          <a:xfrm>
            <a:off x="4717925" y="3083675"/>
            <a:ext cx="3188300" cy="1634750"/>
          </a:xfrm>
          <a:custGeom>
            <a:rect b="b" l="l" r="r" t="t"/>
            <a:pathLst>
              <a:path extrusionOk="0" h="65390" w="127532">
                <a:moveTo>
                  <a:pt x="0" y="14008"/>
                </a:moveTo>
                <a:cubicBezTo>
                  <a:pt x="5348" y="14008"/>
                  <a:pt x="12598" y="13449"/>
                  <a:pt x="15564" y="17899"/>
                </a:cubicBezTo>
                <a:cubicBezTo>
                  <a:pt x="18810" y="22768"/>
                  <a:pt x="13092" y="29341"/>
                  <a:pt x="11673" y="35019"/>
                </a:cubicBezTo>
                <a:cubicBezTo>
                  <a:pt x="10319" y="40440"/>
                  <a:pt x="14321" y="46291"/>
                  <a:pt x="17898" y="50584"/>
                </a:cubicBezTo>
                <a:cubicBezTo>
                  <a:pt x="31481" y="66882"/>
                  <a:pt x="59153" y="66812"/>
                  <a:pt x="80156" y="63813"/>
                </a:cubicBezTo>
                <a:cubicBezTo>
                  <a:pt x="97421" y="61348"/>
                  <a:pt x="118815" y="53546"/>
                  <a:pt x="125292" y="37354"/>
                </a:cubicBezTo>
                <a:cubicBezTo>
                  <a:pt x="128279" y="29887"/>
                  <a:pt x="128277" y="20696"/>
                  <a:pt x="125292" y="13229"/>
                </a:cubicBezTo>
                <a:cubicBezTo>
                  <a:pt x="121717" y="4288"/>
                  <a:pt x="109240" y="0"/>
                  <a:pt x="99611" y="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462" name="Google Shape;462;p36"/>
          <p:cNvSpPr/>
          <p:nvPr/>
        </p:nvSpPr>
        <p:spPr>
          <a:xfrm>
            <a:off x="2159550" y="2860217"/>
            <a:ext cx="6570350" cy="2016225"/>
          </a:xfrm>
          <a:custGeom>
            <a:rect b="b" l="l" r="r" t="t"/>
            <a:pathLst>
              <a:path extrusionOk="0" h="80649" w="262814">
                <a:moveTo>
                  <a:pt x="0" y="25280"/>
                </a:moveTo>
                <a:cubicBezTo>
                  <a:pt x="4933" y="26513"/>
                  <a:pt x="11065" y="29633"/>
                  <a:pt x="12062" y="34619"/>
                </a:cubicBezTo>
                <a:cubicBezTo>
                  <a:pt x="13259" y="40606"/>
                  <a:pt x="13867" y="46780"/>
                  <a:pt x="15953" y="52518"/>
                </a:cubicBezTo>
                <a:cubicBezTo>
                  <a:pt x="19222" y="61509"/>
                  <a:pt x="28786" y="67836"/>
                  <a:pt x="37743" y="71195"/>
                </a:cubicBezTo>
                <a:cubicBezTo>
                  <a:pt x="57659" y="78663"/>
                  <a:pt x="79897" y="78199"/>
                  <a:pt x="101167" y="78199"/>
                </a:cubicBezTo>
                <a:cubicBezTo>
                  <a:pt x="110117" y="78199"/>
                  <a:pt x="119240" y="76445"/>
                  <a:pt x="128016" y="78199"/>
                </a:cubicBezTo>
                <a:cubicBezTo>
                  <a:pt x="147604" y="82115"/>
                  <a:pt x="168013" y="80400"/>
                  <a:pt x="187938" y="78977"/>
                </a:cubicBezTo>
                <a:cubicBezTo>
                  <a:pt x="204187" y="77817"/>
                  <a:pt x="221616" y="78480"/>
                  <a:pt x="236187" y="71195"/>
                </a:cubicBezTo>
                <a:cubicBezTo>
                  <a:pt x="246196" y="66190"/>
                  <a:pt x="255905" y="58135"/>
                  <a:pt x="260312" y="47848"/>
                </a:cubicBezTo>
                <a:cubicBezTo>
                  <a:pt x="265267" y="36282"/>
                  <a:pt x="262414" y="20560"/>
                  <a:pt x="254864" y="10494"/>
                </a:cubicBezTo>
                <a:cubicBezTo>
                  <a:pt x="246937" y="-76"/>
                  <a:pt x="229299" y="-1435"/>
                  <a:pt x="216343" y="1156"/>
                </a:cubicBezTo>
                <a:cubicBezTo>
                  <a:pt x="211153" y="2194"/>
                  <a:pt x="206460" y="5825"/>
                  <a:pt x="201168" y="5825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171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1894" name="Google Shape;1894;p171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171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171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171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1898" name="Google Shape;1898;p171"/>
          <p:cNvSpPr txBox="1"/>
          <p:nvPr/>
        </p:nvSpPr>
        <p:spPr>
          <a:xfrm>
            <a:off x="6173841" y="36959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899" name="Google Shape;1899;p171"/>
          <p:cNvSpPr txBox="1"/>
          <p:nvPr/>
        </p:nvSpPr>
        <p:spPr>
          <a:xfrm>
            <a:off x="6173841" y="412246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900" name="Google Shape;1900;p171"/>
          <p:cNvSpPr txBox="1"/>
          <p:nvPr/>
        </p:nvSpPr>
        <p:spPr>
          <a:xfrm>
            <a:off x="6173841" y="45490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901" name="Google Shape;1901;p171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02" name="Google Shape;1902;p171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31175"/>
                <a:gridCol w="1043025"/>
                <a:gridCol w="530600"/>
                <a:gridCol w="1153575"/>
                <a:gridCol w="107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 (trivial),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=0.5,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903" name="Google Shape;1903;p171"/>
          <p:cNvSpPr txBox="1"/>
          <p:nvPr/>
        </p:nvSpPr>
        <p:spPr>
          <a:xfrm>
            <a:off x="484450" y="3556913"/>
            <a:ext cx="3786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Both clients are </a:t>
            </a: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eligible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since the current virtual time &gt;= their respective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eligible times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AutoNum type="arabicPeriod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Both clients share the </a:t>
            </a: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same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deadline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this case, we arbitrarily tie-break (let’s say client 2 runs for the next quanta in this example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04" name="Google Shape;1904;p171"/>
          <p:cNvCxnSpPr>
            <a:stCxn id="1903" idx="0"/>
          </p:cNvCxnSpPr>
          <p:nvPr/>
        </p:nvCxnSpPr>
        <p:spPr>
          <a:xfrm flipH="1" rot="10800000">
            <a:off x="2377450" y="2495213"/>
            <a:ext cx="500100" cy="106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5" name="Google Shape;1905;p171"/>
          <p:cNvCxnSpPr>
            <a:stCxn id="1903" idx="0"/>
          </p:cNvCxnSpPr>
          <p:nvPr/>
        </p:nvCxnSpPr>
        <p:spPr>
          <a:xfrm flipH="1" rot="10800000">
            <a:off x="2377450" y="2466713"/>
            <a:ext cx="1609200" cy="10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72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1911" name="Google Shape;1911;p172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172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172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172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1915" name="Google Shape;1915;p172"/>
          <p:cNvSpPr txBox="1"/>
          <p:nvPr/>
        </p:nvSpPr>
        <p:spPr>
          <a:xfrm>
            <a:off x="6173841" y="36959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916" name="Google Shape;1916;p172"/>
          <p:cNvSpPr txBox="1"/>
          <p:nvPr/>
        </p:nvSpPr>
        <p:spPr>
          <a:xfrm>
            <a:off x="6173841" y="412246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917" name="Google Shape;1917;p172"/>
          <p:cNvSpPr txBox="1"/>
          <p:nvPr/>
        </p:nvSpPr>
        <p:spPr>
          <a:xfrm>
            <a:off x="6173841" y="45490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918" name="Google Shape;1918;p172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19" name="Google Shape;1919;p172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69425"/>
                <a:gridCol w="1004775"/>
                <a:gridCol w="530600"/>
                <a:gridCol w="1153575"/>
                <a:gridCol w="107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 (trivial),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=0.5,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 strike="sngStrike"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sz="1100" strike="sng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920" name="Google Shape;1920;p172"/>
          <p:cNvSpPr txBox="1"/>
          <p:nvPr/>
        </p:nvSpPr>
        <p:spPr>
          <a:xfrm>
            <a:off x="430675" y="3490425"/>
            <a:ext cx="401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 has not finished its initial request → V</a:t>
            </a:r>
            <a:r>
              <a:rPr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, V</a:t>
            </a:r>
            <a:r>
              <a:rPr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do not change.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Finished request → recalculate V</a:t>
            </a:r>
            <a:r>
              <a:rPr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V</a:t>
            </a:r>
            <a:r>
              <a:rPr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d.  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lag → V</a:t>
            </a:r>
            <a:r>
              <a:rPr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prev V</a:t>
            </a:r>
            <a:r>
              <a:rPr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= V</a:t>
            </a:r>
            <a:r>
              <a:rPr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+ r/w = 1.5 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1" name="Google Shape;1921;p172"/>
          <p:cNvCxnSpPr>
            <a:stCxn id="1920" idx="0"/>
          </p:cNvCxnSpPr>
          <p:nvPr/>
        </p:nvCxnSpPr>
        <p:spPr>
          <a:xfrm flipH="1" rot="10800000">
            <a:off x="2437825" y="2889225"/>
            <a:ext cx="15231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173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1927" name="Google Shape;1927;p173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8" name="Google Shape;1928;p173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9" name="Google Shape;1929;p173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0" name="Google Shape;1930;p173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1931" name="Google Shape;1931;p173"/>
          <p:cNvSpPr txBox="1"/>
          <p:nvPr/>
        </p:nvSpPr>
        <p:spPr>
          <a:xfrm>
            <a:off x="6173841" y="36959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932" name="Google Shape;1932;p173"/>
          <p:cNvSpPr txBox="1"/>
          <p:nvPr/>
        </p:nvSpPr>
        <p:spPr>
          <a:xfrm>
            <a:off x="6173841" y="412246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933" name="Google Shape;1933;p173"/>
          <p:cNvSpPr txBox="1"/>
          <p:nvPr/>
        </p:nvSpPr>
        <p:spPr>
          <a:xfrm>
            <a:off x="6173841" y="45490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934" name="Google Shape;1934;p173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35" name="Google Shape;1935;p173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69425"/>
                <a:gridCol w="1004775"/>
                <a:gridCol w="530600"/>
                <a:gridCol w="1153575"/>
                <a:gridCol w="107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 (trivial),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=0.5,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</a:t>
                      </a:r>
                      <a:r>
                        <a:rPr lang="en" sz="1100" strike="sngStrike"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sz="1100" strike="sng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cxnSp>
        <p:nvCxnSpPr>
          <p:cNvPr id="1936" name="Google Shape;1936;p173"/>
          <p:cNvCxnSpPr>
            <a:stCxn id="1937" idx="0"/>
          </p:cNvCxnSpPr>
          <p:nvPr/>
        </p:nvCxnSpPr>
        <p:spPr>
          <a:xfrm flipH="1" rot="10800000">
            <a:off x="2539350" y="2782125"/>
            <a:ext cx="1399500" cy="93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7" name="Google Shape;1937;p173"/>
          <p:cNvSpPr txBox="1"/>
          <p:nvPr/>
        </p:nvSpPr>
        <p:spPr>
          <a:xfrm>
            <a:off x="793500" y="3719025"/>
            <a:ext cx="349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2’s request has been fulfilled. So we re-evaluate client 2’s new 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eligible time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deadline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b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Trivially, only Client 1  can be scheduled now so give this quanta to 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174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1943" name="Google Shape;1943;p174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4" name="Google Shape;1944;p174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" name="Google Shape;1945;p174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6" name="Google Shape;1946;p174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1947" name="Google Shape;1947;p174"/>
          <p:cNvSpPr txBox="1"/>
          <p:nvPr/>
        </p:nvSpPr>
        <p:spPr>
          <a:xfrm>
            <a:off x="6173841" y="36959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948" name="Google Shape;1948;p174"/>
          <p:cNvSpPr txBox="1"/>
          <p:nvPr/>
        </p:nvSpPr>
        <p:spPr>
          <a:xfrm>
            <a:off x="6173841" y="412246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949" name="Google Shape;1949;p174"/>
          <p:cNvSpPr txBox="1"/>
          <p:nvPr/>
        </p:nvSpPr>
        <p:spPr>
          <a:xfrm>
            <a:off x="6173841" y="45490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950" name="Google Shape;1950;p174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51" name="Google Shape;1951;p174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69425"/>
                <a:gridCol w="1004775"/>
                <a:gridCol w="530600"/>
                <a:gridCol w="1153575"/>
                <a:gridCol w="107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 (trivial),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=0.5,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952" name="Google Shape;1952;p174"/>
          <p:cNvSpPr txBox="1"/>
          <p:nvPr/>
        </p:nvSpPr>
        <p:spPr>
          <a:xfrm>
            <a:off x="182875" y="4053325"/>
            <a:ext cx="4477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 has fulfilled its request. 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Re-evaluate its new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eligible time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deadline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Since Client 2 has an </a:t>
            </a: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earlier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deadline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we schedule Client 2 next.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53" name="Google Shape;1953;p174"/>
          <p:cNvCxnSpPr/>
          <p:nvPr/>
        </p:nvCxnSpPr>
        <p:spPr>
          <a:xfrm rot="10800000">
            <a:off x="4197250" y="3174075"/>
            <a:ext cx="231900" cy="13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4" name="Google Shape;1954;p174"/>
          <p:cNvCxnSpPr>
            <a:stCxn id="1952" idx="0"/>
          </p:cNvCxnSpPr>
          <p:nvPr/>
        </p:nvCxnSpPr>
        <p:spPr>
          <a:xfrm flipH="1" rot="10800000">
            <a:off x="2421475" y="3183625"/>
            <a:ext cx="351000" cy="8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8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175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1960" name="Google Shape;1960;p175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1" name="Google Shape;1961;p175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2" name="Google Shape;1962;p175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3" name="Google Shape;1963;p175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1964" name="Google Shape;1964;p175"/>
          <p:cNvSpPr txBox="1"/>
          <p:nvPr/>
        </p:nvSpPr>
        <p:spPr>
          <a:xfrm>
            <a:off x="6173841" y="36959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965" name="Google Shape;1965;p175"/>
          <p:cNvSpPr txBox="1"/>
          <p:nvPr/>
        </p:nvSpPr>
        <p:spPr>
          <a:xfrm>
            <a:off x="6173841" y="412246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966" name="Google Shape;1966;p175"/>
          <p:cNvSpPr txBox="1"/>
          <p:nvPr/>
        </p:nvSpPr>
        <p:spPr>
          <a:xfrm>
            <a:off x="6173841" y="45490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967" name="Google Shape;1967;p175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68" name="Google Shape;1968;p175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69425"/>
                <a:gridCol w="1004775"/>
                <a:gridCol w="530600"/>
                <a:gridCol w="1153575"/>
                <a:gridCol w="107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 (trivial),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=0.5,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1.25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76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1974" name="Google Shape;1974;p176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5" name="Google Shape;1975;p176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6" name="Google Shape;1976;p176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7" name="Google Shape;1977;p176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1978" name="Google Shape;1978;p176"/>
          <p:cNvSpPr txBox="1"/>
          <p:nvPr/>
        </p:nvSpPr>
        <p:spPr>
          <a:xfrm>
            <a:off x="6173841" y="36959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979" name="Google Shape;1979;p176"/>
          <p:cNvSpPr txBox="1"/>
          <p:nvPr/>
        </p:nvSpPr>
        <p:spPr>
          <a:xfrm>
            <a:off x="6173841" y="412246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980" name="Google Shape;1980;p176"/>
          <p:cNvSpPr txBox="1"/>
          <p:nvPr/>
        </p:nvSpPr>
        <p:spPr>
          <a:xfrm>
            <a:off x="6173841" y="45490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981" name="Google Shape;1981;p176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82" name="Google Shape;1982;p176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69425"/>
                <a:gridCol w="1004775"/>
                <a:gridCol w="530600"/>
                <a:gridCol w="1153575"/>
                <a:gridCol w="107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 (trivial),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=0.5,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1.25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C1,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983" name="Google Shape;1983;p176"/>
          <p:cNvSpPr txBox="1"/>
          <p:nvPr/>
        </p:nvSpPr>
        <p:spPr>
          <a:xfrm>
            <a:off x="182850" y="4397600"/>
            <a:ext cx="447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Both clients are eligible again. Both have the </a:t>
            </a:r>
            <a:r>
              <a:rPr i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deadline</a:t>
            </a: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Tie-break through arbitrary manner. We choose C2 here again.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4" name="Google Shape;1984;p176"/>
          <p:cNvCxnSpPr/>
          <p:nvPr/>
        </p:nvCxnSpPr>
        <p:spPr>
          <a:xfrm flipH="1" rot="10800000">
            <a:off x="3623400" y="3900725"/>
            <a:ext cx="7170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5" name="Google Shape;1985;p176"/>
          <p:cNvCxnSpPr/>
          <p:nvPr/>
        </p:nvCxnSpPr>
        <p:spPr>
          <a:xfrm rot="10800000">
            <a:off x="3097500" y="3900725"/>
            <a:ext cx="5259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77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1991" name="Google Shape;1991;p177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2" name="Google Shape;1992;p177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3" name="Google Shape;1993;p177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4" name="Google Shape;1994;p177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1995" name="Google Shape;1995;p177"/>
          <p:cNvSpPr txBox="1"/>
          <p:nvPr/>
        </p:nvSpPr>
        <p:spPr>
          <a:xfrm>
            <a:off x="6173841" y="36959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1996" name="Google Shape;1996;p177"/>
          <p:cNvSpPr txBox="1"/>
          <p:nvPr/>
        </p:nvSpPr>
        <p:spPr>
          <a:xfrm>
            <a:off x="6173841" y="412246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1997" name="Google Shape;1997;p177"/>
          <p:cNvSpPr txBox="1"/>
          <p:nvPr/>
        </p:nvSpPr>
        <p:spPr>
          <a:xfrm>
            <a:off x="6173841" y="45490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1998" name="Google Shape;1998;p177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99" name="Google Shape;1999;p177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69425"/>
                <a:gridCol w="1004775"/>
                <a:gridCol w="530600"/>
                <a:gridCol w="1153575"/>
                <a:gridCol w="107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 (trivial),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=0.5,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1.25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C1,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2.5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178"/>
          <p:cNvSpPr txBox="1"/>
          <p:nvPr>
            <p:ph type="title"/>
          </p:nvPr>
        </p:nvSpPr>
        <p:spPr>
          <a:xfrm>
            <a:off x="182850" y="114300"/>
            <a:ext cx="8778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EEVDF Example</a:t>
            </a:r>
            <a:endParaRPr/>
          </a:p>
        </p:txBody>
      </p:sp>
      <p:pic>
        <p:nvPicPr>
          <p:cNvPr id="2005" name="Google Shape;2005;p178"/>
          <p:cNvPicPr preferRelativeResize="0"/>
          <p:nvPr/>
        </p:nvPicPr>
        <p:blipFill rotWithShape="1">
          <a:blip r:embed="rId3">
            <a:alphaModFix/>
          </a:blip>
          <a:srcRect b="0" l="3673" r="4726" t="0"/>
          <a:stretch/>
        </p:blipFill>
        <p:spPr>
          <a:xfrm>
            <a:off x="4660125" y="853175"/>
            <a:ext cx="4477325" cy="22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178"/>
          <p:cNvPicPr preferRelativeResize="0"/>
          <p:nvPr/>
        </p:nvPicPr>
        <p:blipFill rotWithShape="1">
          <a:blip r:embed="rId4">
            <a:alphaModFix/>
          </a:blip>
          <a:srcRect b="26610" l="13154" r="31342" t="0"/>
          <a:stretch/>
        </p:blipFill>
        <p:spPr>
          <a:xfrm>
            <a:off x="6449850" y="3695913"/>
            <a:ext cx="2511301" cy="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178"/>
          <p:cNvPicPr preferRelativeResize="0"/>
          <p:nvPr/>
        </p:nvPicPr>
        <p:blipFill rotWithShape="1">
          <a:blip r:embed="rId5">
            <a:alphaModFix/>
          </a:blip>
          <a:srcRect b="8883" l="0" r="0" t="0"/>
          <a:stretch/>
        </p:blipFill>
        <p:spPr>
          <a:xfrm>
            <a:off x="6725850" y="4618511"/>
            <a:ext cx="1829524" cy="3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8" name="Google Shape;2008;p178"/>
          <p:cNvSpPr txBox="1"/>
          <p:nvPr/>
        </p:nvSpPr>
        <p:spPr>
          <a:xfrm>
            <a:off x="6173852" y="3388688"/>
            <a:ext cx="263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Recurrence Relation to calculate </a:t>
            </a:r>
            <a:r>
              <a:rPr b="1" i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(ve, vd)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/>
          </a:p>
        </p:txBody>
      </p:sp>
      <p:sp>
        <p:nvSpPr>
          <p:cNvPr id="2009" name="Google Shape;2009;p178"/>
          <p:cNvSpPr txBox="1"/>
          <p:nvPr/>
        </p:nvSpPr>
        <p:spPr>
          <a:xfrm>
            <a:off x="6173841" y="36959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1</a:t>
            </a:r>
            <a:endParaRPr b="1" sz="1700"/>
          </a:p>
        </p:txBody>
      </p:sp>
      <p:sp>
        <p:nvSpPr>
          <p:cNvPr id="2010" name="Google Shape;2010;p178"/>
          <p:cNvSpPr txBox="1"/>
          <p:nvPr/>
        </p:nvSpPr>
        <p:spPr>
          <a:xfrm>
            <a:off x="6173841" y="412246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2</a:t>
            </a:r>
            <a:endParaRPr b="1" sz="1700"/>
          </a:p>
        </p:txBody>
      </p:sp>
      <p:sp>
        <p:nvSpPr>
          <p:cNvPr id="2011" name="Google Shape;2011;p178"/>
          <p:cNvSpPr txBox="1"/>
          <p:nvPr/>
        </p:nvSpPr>
        <p:spPr>
          <a:xfrm>
            <a:off x="6173841" y="4549013"/>
            <a:ext cx="55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Eq. 3</a:t>
            </a:r>
            <a:endParaRPr b="1" sz="1700"/>
          </a:p>
        </p:txBody>
      </p:sp>
      <p:sp>
        <p:nvSpPr>
          <p:cNvPr id="2012" name="Google Shape;2012;p178"/>
          <p:cNvSpPr txBox="1"/>
          <p:nvPr/>
        </p:nvSpPr>
        <p:spPr>
          <a:xfrm>
            <a:off x="5057450" y="3403500"/>
            <a:ext cx="115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=2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2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baseline="-25000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= 1 quanta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 = 1s</a:t>
            </a:r>
            <a:endParaRPr b="1"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13" name="Google Shape;2013;p178"/>
          <p:cNvGraphicFramePr/>
          <p:nvPr/>
        </p:nvGraphicFramePr>
        <p:xfrm>
          <a:off x="182875" y="8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247800"/>
                <a:gridCol w="469425"/>
                <a:gridCol w="1004775"/>
                <a:gridCol w="530600"/>
                <a:gridCol w="1153575"/>
                <a:gridCol w="1071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t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V(t)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Active Threads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dV(t)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--—--           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  dt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1 (C1)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Client 2 (C2)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 (trivial),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—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 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=0.5,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C1,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1.25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C1,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1.75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C2</a:t>
                      </a:r>
                      <a:endParaRPr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=1,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2.5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C1,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C2</a:t>
                      </a:r>
                      <a:endParaRPr b="1" sz="1100">
                        <a:solidFill>
                          <a:srgbClr val="FF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b="1" sz="11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=2,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=3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2,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</a:t>
                      </a:r>
                      <a:r>
                        <a:rPr b="1" baseline="-25000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=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2.5</a:t>
                      </a:r>
                      <a:endParaRPr b="1" sz="11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019" name="Google Shape;2019;p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the following memory accesses: D C B A D C E D C B A 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we have 3 empty physical frames of memory, how many page faults will occur when using FIFO, LRU, or Clock? What if there are 4 frames?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FIFO: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25" name="Google Shape;2025;p180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6" name="Google Shape;2026;p180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many page faults? 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Deadlock: Problem 2</a:t>
            </a:r>
            <a:endParaRPr/>
          </a:p>
        </p:txBody>
      </p:sp>
      <p:sp>
        <p:nvSpPr>
          <p:cNvPr id="468" name="Google Shape;46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int matrix[100][100];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Lock xLocks[100];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Lock yLocks[100];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void foo(int x, int y) {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acquire(xLocks[x]);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acquire(yLocks[y]);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matrix[x][y] += 1;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release(xLocks[x]);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release(yLocks[y]);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4576650" y="1425294"/>
            <a:ext cx="43521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If multiple threads call this function, can the system enter deadlock?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0000FF"/>
                </a:solidFill>
              </a:rPr>
              <a:t>Why or why not?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2032" name="Google Shape;2032;p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FIFO:</a:t>
            </a:r>
            <a:endParaRPr/>
          </a:p>
        </p:txBody>
      </p:sp>
      <p:graphicFrame>
        <p:nvGraphicFramePr>
          <p:cNvPr id="2033" name="Google Shape;2033;p181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4" name="Google Shape;2034;p181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 Page Faults</a:t>
            </a:r>
            <a:endParaRPr sz="3000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LRU: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0" name="Google Shape;2040;p182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1" name="Google Shape;2041;p182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many page faults? </a:t>
            </a:r>
            <a:endParaRPr sz="300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2047" name="Google Shape;2047;p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LRU:</a:t>
            </a:r>
            <a:endParaRPr/>
          </a:p>
        </p:txBody>
      </p:sp>
      <p:graphicFrame>
        <p:nvGraphicFramePr>
          <p:cNvPr id="2048" name="Google Shape;2048;p183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9" name="Google Shape;2049;p183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 Page Faults</a:t>
            </a:r>
            <a:endParaRPr sz="300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55" name="Google Shape;2055;p184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6" name="Google Shape;2056;p184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many page faults? </a:t>
            </a:r>
            <a:endParaRPr sz="300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2062" name="Google Shape;2062;p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Clock:</a:t>
            </a:r>
            <a:endParaRPr/>
          </a:p>
        </p:txBody>
      </p:sp>
      <p:graphicFrame>
        <p:nvGraphicFramePr>
          <p:cNvPr id="2063" name="Google Shape;2063;p185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4" name="Google Shape;2064;p185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9 Page Faults</a:t>
            </a:r>
            <a:endParaRPr sz="300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FIFO:</a:t>
            </a:r>
            <a:endParaRPr/>
          </a:p>
        </p:txBody>
      </p:sp>
      <p:graphicFrame>
        <p:nvGraphicFramePr>
          <p:cNvPr id="2070" name="Google Shape;2070;p186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1" name="Google Shape;2071;p186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many page faults? </a:t>
            </a:r>
            <a:endParaRPr sz="300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2077" name="Google Shape;2077;p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FIFO:</a:t>
            </a:r>
            <a:endParaRPr/>
          </a:p>
        </p:txBody>
      </p:sp>
      <p:graphicFrame>
        <p:nvGraphicFramePr>
          <p:cNvPr id="2078" name="Google Shape;2078;p187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9" name="Google Shape;2079;p187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 Page Faults</a:t>
            </a:r>
            <a:endParaRPr sz="3000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LRU:</a:t>
            </a:r>
            <a:endParaRPr/>
          </a:p>
        </p:txBody>
      </p:sp>
      <p:graphicFrame>
        <p:nvGraphicFramePr>
          <p:cNvPr id="2085" name="Google Shape;2085;p188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86" name="Google Shape;2086;p188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many page faults? </a:t>
            </a:r>
            <a:endParaRPr sz="300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1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2092" name="Google Shape;2092;p1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LRU:</a:t>
            </a:r>
            <a:endParaRPr/>
          </a:p>
        </p:txBody>
      </p:sp>
      <p:graphicFrame>
        <p:nvGraphicFramePr>
          <p:cNvPr id="2093" name="Google Shape;2093;p189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4" name="Google Shape;2094;p189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 Page Faults</a:t>
            </a:r>
            <a:endParaRPr sz="300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Clock:</a:t>
            </a:r>
            <a:endParaRPr/>
          </a:p>
        </p:txBody>
      </p:sp>
      <p:graphicFrame>
        <p:nvGraphicFramePr>
          <p:cNvPr id="2100" name="Google Shape;2100;p190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1" name="Google Shape;2101;p190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many page faults? 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Deadlock: Problem 2 (soln.)</a:t>
            </a:r>
            <a:endParaRPr/>
          </a:p>
        </p:txBody>
      </p:sp>
      <p:sp>
        <p:nvSpPr>
          <p:cNvPr id="475" name="Google Shape;47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int matrix[100][100];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Lock xLocks[100];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Lock yLocks[100];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void foo(int x, int y) {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acquire(xLocks[x]);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acquire(yLocks[y]);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matrix[x][y] += 1;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release(xLocks[x]);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    release(yLocks[y]);</a:t>
            </a:r>
            <a:br>
              <a:rPr b="1"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38"/>
          <p:cNvSpPr txBox="1"/>
          <p:nvPr/>
        </p:nvSpPr>
        <p:spPr>
          <a:xfrm>
            <a:off x="4576650" y="1425294"/>
            <a:ext cx="43521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If multiple threads call this function, can the system enter deadlock?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0000FF"/>
                </a:solidFill>
              </a:rPr>
              <a:t>Why or why not?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No, because there is no possibility of circular wait:</a:t>
            </a:r>
            <a:br>
              <a:rPr lang="en" sz="1800">
                <a:solidFill>
                  <a:srgbClr val="FF0000"/>
                </a:solidFill>
              </a:rPr>
            </a:br>
            <a:r>
              <a:rPr lang="en" sz="1800">
                <a:solidFill>
                  <a:srgbClr val="FF0000"/>
                </a:solidFill>
              </a:rPr>
              <a:t>we always acquire from xLocks before yLocks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2107" name="Google Shape;2107;p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Clock:</a:t>
            </a:r>
            <a:endParaRPr/>
          </a:p>
        </p:txBody>
      </p:sp>
      <p:graphicFrame>
        <p:nvGraphicFramePr>
          <p:cNvPr id="2108" name="Google Shape;2108;p191"/>
          <p:cNvGraphicFramePr/>
          <p:nvPr/>
        </p:nvGraphicFramePr>
        <p:xfrm>
          <a:off x="428088" y="220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  <a:gridCol w="637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9" name="Google Shape;2109;p191"/>
          <p:cNvSpPr txBox="1"/>
          <p:nvPr/>
        </p:nvSpPr>
        <p:spPr>
          <a:xfrm>
            <a:off x="574275" y="4319550"/>
            <a:ext cx="7191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 Page Faults</a:t>
            </a:r>
            <a:endParaRPr sz="3000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Question</a:t>
            </a:r>
            <a:endParaRPr/>
          </a:p>
        </p:txBody>
      </p:sp>
      <p:sp>
        <p:nvSpPr>
          <p:cNvPr id="2115" name="Google Shape;2115;p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Q: Does adding more entries to a cache/PT reduce miss rate for every replacement policy?</a:t>
            </a: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Question</a:t>
            </a:r>
            <a:endParaRPr/>
          </a:p>
        </p:txBody>
      </p:sp>
      <p:sp>
        <p:nvSpPr>
          <p:cNvPr id="2121" name="Google Shape;2121;p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Does adding more entries to a cache/PT reduce miss rate for every replacement policy?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No. Known as Bélády's anomaly.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LRU not affected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FIFO clock, Nth chance affected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Question</a:t>
            </a:r>
            <a:endParaRPr/>
          </a:p>
        </p:txBody>
      </p:sp>
      <p:sp>
        <p:nvSpPr>
          <p:cNvPr id="2127" name="Google Shape;2127;p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Does adding more entries to a cache/PT reduce miss rate for every replacement policy?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No. Counterexample with FIFO accessing A B C D A B E A B C D E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3 entries: 9 misses  </a:t>
            </a:r>
            <a:r>
              <a:rPr lang="en">
                <a:solidFill>
                  <a:srgbClr val="CC0000"/>
                </a:solidFill>
              </a:rPr>
              <a:t>A B C D A B E </a:t>
            </a:r>
            <a:r>
              <a:rPr lang="en">
                <a:solidFill>
                  <a:srgbClr val="6AA84F"/>
                </a:solidFill>
              </a:rPr>
              <a:t>A B</a:t>
            </a:r>
            <a:r>
              <a:rPr lang="en">
                <a:solidFill>
                  <a:srgbClr val="CC0000"/>
                </a:solidFill>
              </a:rPr>
              <a:t> C D </a:t>
            </a:r>
            <a:r>
              <a:rPr lang="en">
                <a:solidFill>
                  <a:srgbClr val="6AA84F"/>
                </a:solidFill>
              </a:rPr>
              <a:t>E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4 entries: 10 misses </a:t>
            </a:r>
            <a:r>
              <a:rPr lang="en">
                <a:solidFill>
                  <a:srgbClr val="CC0000"/>
                </a:solidFill>
              </a:rPr>
              <a:t>A B C D </a:t>
            </a:r>
            <a:r>
              <a:rPr lang="en">
                <a:solidFill>
                  <a:srgbClr val="6AA84F"/>
                </a:solidFill>
              </a:rPr>
              <a:t>A B </a:t>
            </a:r>
            <a:r>
              <a:rPr lang="en">
                <a:solidFill>
                  <a:srgbClr val="CC0000"/>
                </a:solidFill>
              </a:rPr>
              <a:t>E A B C D E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Policies</a:t>
            </a:r>
            <a:endParaRPr/>
          </a:p>
        </p:txBody>
      </p:sp>
      <p:sp>
        <p:nvSpPr>
          <p:cNvPr id="2133" name="Google Shape;2133;p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through: write both cache &amp; memory</a:t>
            </a:r>
            <a:endParaRPr sz="2400"/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Simple design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write back: write cache only, memory is written only when the entry is evicted</a:t>
            </a:r>
            <a:endParaRPr sz="2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dirty bit per entry to denote whether the entry needs to be written back to memory upon eviction</a:t>
            </a:r>
            <a:endParaRPr sz="24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Policies Question</a:t>
            </a:r>
            <a:endParaRPr/>
          </a:p>
        </p:txBody>
      </p:sp>
      <p:sp>
        <p:nvSpPr>
          <p:cNvPr id="2139" name="Google Shape;2139;p1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Q: For write through (WT) policy, how many accesses to memory must you make for 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hit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hit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miss with eviction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miss with eviction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Policies Question</a:t>
            </a:r>
            <a:endParaRPr/>
          </a:p>
        </p:txBody>
      </p:sp>
      <p:sp>
        <p:nvSpPr>
          <p:cNvPr id="2145" name="Google Shape;2145;p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Q: For write through (WT) policy, how many accesses to memory must you make for 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hit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hit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miss with eviction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miss with eviction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A: 0, 1 (W), 1 (R), 2 (RW)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Policies Question</a:t>
            </a:r>
            <a:endParaRPr/>
          </a:p>
        </p:txBody>
      </p:sp>
      <p:sp>
        <p:nvSpPr>
          <p:cNvPr id="2151" name="Google Shape;2151;p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Q: For write back (WB) policy, how many accesses to memory must you make for 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hit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hit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miss with eviction on entry that’s not dirty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miss with eviction on entry that’s not dirty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miss with eviction on entry that’s dirty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miss with eviction on entry that’s dirty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EAD3"/>
        </a:solidFill>
      </p:bgPr>
    </p:bg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Policies Question</a:t>
            </a:r>
            <a:endParaRPr/>
          </a:p>
        </p:txBody>
      </p:sp>
      <p:sp>
        <p:nvSpPr>
          <p:cNvPr id="2157" name="Google Shape;2157;p1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Q: For write back (WB) policy, how many accesses to memory must you make for 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hit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hit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miss with eviction on entry that’s not dirty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miss with eviction on entry that’s not dirty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Read miss with eviction on entry that’s dirty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miss with eviction on entry that’s dirty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A: 0, 0, 1 (R), 1 (R), 2 (WR), 2 (WR)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20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luck!</a:t>
            </a:r>
            <a:endParaRPr/>
          </a:p>
        </p:txBody>
      </p:sp>
      <p:sp>
        <p:nvSpPr>
          <p:cNvPr id="2163" name="Google Shape;2163;p2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safe and healthy!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Avoidance</a:t>
            </a:r>
            <a:endParaRPr/>
          </a:p>
        </p:txBody>
      </p:sp>
      <p:sp>
        <p:nvSpPr>
          <p:cNvPr id="482" name="Google Shape;482;p39"/>
          <p:cNvSpPr txBox="1"/>
          <p:nvPr>
            <p:ph idx="1" type="body"/>
          </p:nvPr>
        </p:nvSpPr>
        <p:spPr>
          <a:xfrm>
            <a:off x="457200" y="76282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Some Approaches:</a:t>
            </a:r>
            <a:endParaRPr b="1" sz="1800"/>
          </a:p>
          <a:p>
            <a:pPr indent="-2476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 sz="1800"/>
              <a:t>Infinite Resources</a:t>
            </a:r>
            <a:endParaRPr sz="1800"/>
          </a:p>
          <a:p>
            <a:pPr indent="-2032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Virtual Memory</a:t>
            </a:r>
            <a:endParaRPr sz="1800"/>
          </a:p>
          <a:p>
            <a:pPr indent="-2476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Don’t share resources</a:t>
            </a:r>
            <a:endParaRPr sz="1800"/>
          </a:p>
          <a:p>
            <a:pPr indent="-2032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No IPC</a:t>
            </a:r>
            <a:endParaRPr sz="1800"/>
          </a:p>
          <a:p>
            <a:pPr indent="-2476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Don’t allow waiting </a:t>
            </a:r>
            <a:endParaRPr sz="1800"/>
          </a:p>
          <a:p>
            <a:pPr indent="-2032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Killing a process</a:t>
            </a:r>
            <a:endParaRPr sz="1800"/>
          </a:p>
          <a:p>
            <a:pPr indent="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What's the best and potentially easiest to implement?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3" name="Google Shape;483;p39"/>
          <p:cNvSpPr txBox="1"/>
          <p:nvPr/>
        </p:nvSpPr>
        <p:spPr>
          <a:xfrm>
            <a:off x="4095350" y="1196500"/>
            <a:ext cx="36771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4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Roll back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32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Journaling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476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4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Impose ordering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476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4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Banker's Algorithm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/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Avoidance</a:t>
            </a:r>
            <a:endParaRPr/>
          </a:p>
        </p:txBody>
      </p:sp>
      <p:sp>
        <p:nvSpPr>
          <p:cNvPr id="489" name="Google Shape;489;p40"/>
          <p:cNvSpPr txBox="1"/>
          <p:nvPr>
            <p:ph idx="1" type="body"/>
          </p:nvPr>
        </p:nvSpPr>
        <p:spPr>
          <a:xfrm>
            <a:off x="457200" y="76282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Some Approaches:</a:t>
            </a:r>
            <a:endParaRPr b="1" sz="1800"/>
          </a:p>
          <a:p>
            <a:pPr indent="-2476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FF0000"/>
                </a:solidFill>
              </a:rPr>
              <a:t>Infinite Resources</a:t>
            </a:r>
            <a:endParaRPr sz="1800">
              <a:solidFill>
                <a:srgbClr val="FF0000"/>
              </a:solidFill>
            </a:endParaRPr>
          </a:p>
          <a:p>
            <a:pPr indent="-2032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lphaLcPeriod"/>
            </a:pPr>
            <a:r>
              <a:rPr lang="en" sz="1800">
                <a:solidFill>
                  <a:srgbClr val="FF0000"/>
                </a:solidFill>
              </a:rPr>
              <a:t>Virtual Memory</a:t>
            </a:r>
            <a:endParaRPr sz="1800">
              <a:solidFill>
                <a:srgbClr val="FF0000"/>
              </a:solidFill>
            </a:endParaRPr>
          </a:p>
          <a:p>
            <a:pPr indent="-2476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Don’t share resources</a:t>
            </a:r>
            <a:endParaRPr sz="1800"/>
          </a:p>
          <a:p>
            <a:pPr indent="-2032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No IPC</a:t>
            </a:r>
            <a:endParaRPr sz="1800"/>
          </a:p>
          <a:p>
            <a:pPr indent="-2476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Don’t allow waiting </a:t>
            </a:r>
            <a:endParaRPr sz="1800"/>
          </a:p>
          <a:p>
            <a:pPr indent="-2032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Killing a process</a:t>
            </a:r>
            <a:endParaRPr sz="1800"/>
          </a:p>
          <a:p>
            <a:pPr indent="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What's the best and potentially easiest to implement?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" name="Google Shape;490;p40"/>
          <p:cNvSpPr txBox="1"/>
          <p:nvPr/>
        </p:nvSpPr>
        <p:spPr>
          <a:xfrm>
            <a:off x="4095350" y="1196500"/>
            <a:ext cx="3677100" cy="18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2857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4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Roll back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032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Journaling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476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4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Impose ordering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47650" lvl="0" marL="28575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Open Sans"/>
              <a:buAutoNum type="arabicPeriod" startAt="4"/>
            </a:pP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Banker's Algorithm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2 Logistics</a:t>
            </a:r>
            <a:endParaRPr/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Tuesday 11/5</a:t>
            </a:r>
            <a:r>
              <a:rPr lang="en"/>
              <a:t> from 7-9 PM PST (Election</a:t>
            </a:r>
            <a:r>
              <a:rPr lang="en"/>
              <a:t> day!)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cope: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Lectures 1-16, Sections 0-6, HW 0-3, Projects 0-1, and Project 2 Design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Midterm 2 Logistics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Midterm 2 Review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/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Banker’s Algorithm</a:t>
            </a:r>
            <a:endParaRPr/>
          </a:p>
        </p:txBody>
      </p:sp>
      <p:sp>
        <p:nvSpPr>
          <p:cNvPr id="496" name="Google Shape;496;p41"/>
          <p:cNvSpPr txBox="1"/>
          <p:nvPr>
            <p:ph idx="1" type="body"/>
          </p:nvPr>
        </p:nvSpPr>
        <p:spPr>
          <a:xfrm>
            <a:off x="151000" y="712025"/>
            <a:ext cx="355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The Approach: When a request comes in...</a:t>
            </a:r>
            <a:endParaRPr sz="1800">
              <a:solidFill>
                <a:srgbClr val="000000"/>
              </a:solidFill>
            </a:endParaRPr>
          </a:p>
          <a:p>
            <a:pPr indent="-31718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>
                <a:solidFill>
                  <a:srgbClr val="000000"/>
                </a:solidFill>
              </a:rPr>
              <a:t>Pretend the request is granted, </a:t>
            </a:r>
            <a:r>
              <a:rPr i="1" lang="en" sz="1800">
                <a:solidFill>
                  <a:srgbClr val="000000"/>
                </a:solidFill>
              </a:rPr>
              <a:t>are we at risk of entering deadlock</a:t>
            </a:r>
            <a:r>
              <a:rPr lang="en" sz="1800">
                <a:solidFill>
                  <a:srgbClr val="000000"/>
                </a:solidFill>
              </a:rPr>
              <a:t>?</a:t>
            </a:r>
            <a:endParaRPr sz="1800">
              <a:solidFill>
                <a:srgbClr val="000000"/>
              </a:solidFill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If yes, then deny the request (or hang)</a:t>
            </a:r>
            <a:endParaRPr sz="1800">
              <a:solidFill>
                <a:srgbClr val="000000"/>
              </a:solidFill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Else, allow the request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If </a:t>
            </a:r>
            <a:r>
              <a:rPr lang="en">
                <a:solidFill>
                  <a:srgbClr val="000000"/>
                </a:solidFill>
              </a:rPr>
              <a:t>all threads aren’t able finish</a:t>
            </a:r>
            <a:r>
              <a:rPr lang="en" sz="1800">
                <a:solidFill>
                  <a:srgbClr val="000000"/>
                </a:solidFill>
              </a:rPr>
              <a:t>, deadlock is possible. This is known as an unsafe state.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 txBox="1"/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Banker’s Algorithm</a:t>
            </a:r>
            <a:endParaRPr/>
          </a:p>
        </p:txBody>
      </p:sp>
      <p:sp>
        <p:nvSpPr>
          <p:cNvPr id="502" name="Google Shape;502;p42"/>
          <p:cNvSpPr txBox="1"/>
          <p:nvPr>
            <p:ph idx="1" type="body"/>
          </p:nvPr>
        </p:nvSpPr>
        <p:spPr>
          <a:xfrm>
            <a:off x="151000" y="712025"/>
            <a:ext cx="3552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The Approach: When a request comes in...</a:t>
            </a:r>
            <a:endParaRPr sz="1800">
              <a:solidFill>
                <a:srgbClr val="000000"/>
              </a:solidFill>
            </a:endParaRPr>
          </a:p>
          <a:p>
            <a:pPr indent="-31718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●"/>
            </a:pPr>
            <a:r>
              <a:rPr lang="en" sz="1800">
                <a:solidFill>
                  <a:srgbClr val="CC0000"/>
                </a:solidFill>
              </a:rPr>
              <a:t>Pretend the request is granted, </a:t>
            </a:r>
            <a:r>
              <a:rPr i="1" lang="en" sz="1800">
                <a:solidFill>
                  <a:srgbClr val="CC0000"/>
                </a:solidFill>
              </a:rPr>
              <a:t>are we at risk of entering deadlock</a:t>
            </a:r>
            <a:r>
              <a:rPr lang="en" sz="1800">
                <a:solidFill>
                  <a:srgbClr val="CC0000"/>
                </a:solidFill>
              </a:rPr>
              <a:t>?</a:t>
            </a:r>
            <a:endParaRPr sz="1800">
              <a:solidFill>
                <a:srgbClr val="CC0000"/>
              </a:solidFill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Char char="○"/>
            </a:pPr>
            <a:r>
              <a:rPr lang="en" sz="1800">
                <a:solidFill>
                  <a:srgbClr val="38761D"/>
                </a:solidFill>
              </a:rPr>
              <a:t>If yes, then deny the request (or hang)</a:t>
            </a:r>
            <a:endParaRPr sz="1800">
              <a:solidFill>
                <a:srgbClr val="38761D"/>
              </a:solidFill>
            </a:endParaRPr>
          </a:p>
          <a:p>
            <a:pPr indent="-31718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800">
                <a:solidFill>
                  <a:srgbClr val="000000"/>
                </a:solidFill>
              </a:rPr>
              <a:t>Else, allow the request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If UNFINISHED is not empty, deadlock is possible. This is known as an unsafe state.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03" name="Google Shape;503;p42"/>
          <p:cNvSpPr txBox="1"/>
          <p:nvPr>
            <p:ph idx="1" type="body"/>
          </p:nvPr>
        </p:nvSpPr>
        <p:spPr>
          <a:xfrm>
            <a:off x="3875650" y="1013050"/>
            <a:ext cx="5713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[Avail] = [Free Resources]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add all threads to UNFINISHED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DONE = true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for each NODE in UNFINISHED {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		[Request] = [Max</a:t>
            </a:r>
            <a:r>
              <a:rPr b="1" baseline="-25000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] - [Alloc</a:t>
            </a:r>
            <a:r>
              <a:rPr b="1" baseline="-25000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if (request &lt;= [Avail]) {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	remove NODE from UNFINISHED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	[Avail] += [Alloc</a:t>
            </a:r>
            <a:r>
              <a:rPr b="1" baseline="-25000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	DONE = false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1" sz="16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} until (DONE)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/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Banker’s Algorithm Problems</a:t>
            </a:r>
            <a:endParaRPr/>
          </a:p>
        </p:txBody>
      </p:sp>
      <p:sp>
        <p:nvSpPr>
          <p:cNvPr id="509" name="Google Shape;509;p43"/>
          <p:cNvSpPr txBox="1"/>
          <p:nvPr>
            <p:ph idx="1" type="body"/>
          </p:nvPr>
        </p:nvSpPr>
        <p:spPr>
          <a:xfrm>
            <a:off x="151000" y="712025"/>
            <a:ext cx="8535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Can do whatever works best for you; one possible method: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Given table of max resource amounts,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table of resources used per thread: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Create table of resources needed by each thread to complete,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             table of resources left in the common pool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See if there are enough resources in the pool to give </a:t>
            </a:r>
            <a:r>
              <a:rPr i="1" lang="en">
                <a:solidFill>
                  <a:srgbClr val="000000"/>
                </a:solidFill>
              </a:rPr>
              <a:t>any one</a:t>
            </a:r>
            <a:r>
              <a:rPr lang="en">
                <a:solidFill>
                  <a:srgbClr val="000000"/>
                </a:solidFill>
              </a:rPr>
              <a:t> of the threads what it needs to complete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If no: the program is not in a safe state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If yes: ‘run’ the thread, thus returning its resources to the pool;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if all threads have completed, the program is in a safe state;</a:t>
            </a:r>
            <a:endParaRPr>
              <a:solidFill>
                <a:srgbClr val="00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n">
                <a:solidFill>
                  <a:srgbClr val="000000"/>
                </a:solidFill>
              </a:rPr>
              <a:t>otherwise repeat the above until you run out of threads or get blocked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Banker’s Algorithm: Problem</a:t>
            </a:r>
            <a:endParaRPr/>
          </a:p>
        </p:txBody>
      </p:sp>
      <p:graphicFrame>
        <p:nvGraphicFramePr>
          <p:cNvPr id="515" name="Google Shape;515;p44"/>
          <p:cNvGraphicFramePr/>
          <p:nvPr/>
        </p:nvGraphicFramePr>
        <p:xfrm>
          <a:off x="457200" y="167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16" name="Google Shape;516;p44"/>
          <p:cNvSpPr txBox="1"/>
          <p:nvPr/>
        </p:nvSpPr>
        <p:spPr>
          <a:xfrm>
            <a:off x="457200" y="115665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Max</a:t>
            </a:r>
            <a:endParaRPr b="1" sz="2400"/>
          </a:p>
        </p:txBody>
      </p:sp>
      <p:graphicFrame>
        <p:nvGraphicFramePr>
          <p:cNvPr id="517" name="Google Shape;517;p44"/>
          <p:cNvGraphicFramePr/>
          <p:nvPr/>
        </p:nvGraphicFramePr>
        <p:xfrm>
          <a:off x="4745975" y="1671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125"/>
                <a:gridCol w="867125"/>
                <a:gridCol w="867125"/>
                <a:gridCol w="867125"/>
              </a:tblGrid>
              <a:tr h="4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Total</a:t>
                      </a:r>
                      <a:endParaRPr b="1"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40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18" name="Google Shape;518;p44"/>
          <p:cNvSpPr txBox="1"/>
          <p:nvPr/>
        </p:nvSpPr>
        <p:spPr>
          <a:xfrm>
            <a:off x="4745975" y="115665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Allocated</a:t>
            </a:r>
            <a:endParaRPr b="1" sz="2400"/>
          </a:p>
        </p:txBody>
      </p:sp>
      <p:sp>
        <p:nvSpPr>
          <p:cNvPr id="519" name="Google Shape;519;p44"/>
          <p:cNvSpPr txBox="1"/>
          <p:nvPr/>
        </p:nvSpPr>
        <p:spPr>
          <a:xfrm>
            <a:off x="6235450" y="-87550"/>
            <a:ext cx="35349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Is this system in a safe state? If this is the case, show a non-blocking sequence of thread executions.</a:t>
            </a: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Banker’s Algorithm: Problem</a:t>
            </a:r>
            <a:endParaRPr/>
          </a:p>
        </p:txBody>
      </p:sp>
      <p:graphicFrame>
        <p:nvGraphicFramePr>
          <p:cNvPr id="525" name="Google Shape;525;p45"/>
          <p:cNvGraphicFramePr/>
          <p:nvPr/>
        </p:nvGraphicFramePr>
        <p:xfrm>
          <a:off x="457200" y="167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26" name="Google Shape;526;p45"/>
          <p:cNvSpPr txBox="1"/>
          <p:nvPr/>
        </p:nvSpPr>
        <p:spPr>
          <a:xfrm>
            <a:off x="457200" y="115665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Max</a:t>
            </a:r>
            <a:endParaRPr b="1" sz="2400"/>
          </a:p>
        </p:txBody>
      </p:sp>
      <p:graphicFrame>
        <p:nvGraphicFramePr>
          <p:cNvPr id="527" name="Google Shape;527;p45"/>
          <p:cNvGraphicFramePr/>
          <p:nvPr/>
        </p:nvGraphicFramePr>
        <p:xfrm>
          <a:off x="4745975" y="1671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125"/>
                <a:gridCol w="867125"/>
                <a:gridCol w="867125"/>
                <a:gridCol w="867125"/>
              </a:tblGrid>
              <a:tr h="4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Total</a:t>
                      </a:r>
                      <a:endParaRPr b="1"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40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28" name="Google Shape;528;p45"/>
          <p:cNvSpPr txBox="1"/>
          <p:nvPr/>
        </p:nvSpPr>
        <p:spPr>
          <a:xfrm>
            <a:off x="4745975" y="115665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Allocated</a:t>
            </a:r>
            <a:endParaRPr b="1" sz="2400"/>
          </a:p>
        </p:txBody>
      </p:sp>
      <p:sp>
        <p:nvSpPr>
          <p:cNvPr id="529" name="Google Shape;529;p45"/>
          <p:cNvSpPr txBox="1"/>
          <p:nvPr/>
        </p:nvSpPr>
        <p:spPr>
          <a:xfrm>
            <a:off x="5885250" y="70675"/>
            <a:ext cx="35349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Solution: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Yes, it is in a safe state.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Ordering: [T3, T1, T2]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       *Others exist!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Banker’s Algorithm: Problem</a:t>
            </a:r>
            <a:endParaRPr/>
          </a:p>
        </p:txBody>
      </p:sp>
      <p:graphicFrame>
        <p:nvGraphicFramePr>
          <p:cNvPr id="535" name="Google Shape;535;p46"/>
          <p:cNvGraphicFramePr/>
          <p:nvPr/>
        </p:nvGraphicFramePr>
        <p:xfrm>
          <a:off x="457200" y="13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36" name="Google Shape;536;p46"/>
          <p:cNvSpPr txBox="1"/>
          <p:nvPr/>
        </p:nvSpPr>
        <p:spPr>
          <a:xfrm>
            <a:off x="457200" y="93380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Max</a:t>
            </a:r>
            <a:endParaRPr b="1" sz="2400"/>
          </a:p>
        </p:txBody>
      </p:sp>
      <p:graphicFrame>
        <p:nvGraphicFramePr>
          <p:cNvPr id="537" name="Google Shape;537;p46"/>
          <p:cNvGraphicFramePr/>
          <p:nvPr/>
        </p:nvGraphicFramePr>
        <p:xfrm>
          <a:off x="4745975" y="1671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125"/>
                <a:gridCol w="867125"/>
                <a:gridCol w="867125"/>
                <a:gridCol w="867125"/>
              </a:tblGrid>
              <a:tr h="4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Total</a:t>
                      </a:r>
                      <a:endParaRPr b="1"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40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38" name="Google Shape;538;p46"/>
          <p:cNvSpPr txBox="1"/>
          <p:nvPr/>
        </p:nvSpPr>
        <p:spPr>
          <a:xfrm>
            <a:off x="4745975" y="115665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Allocated</a:t>
            </a:r>
            <a:endParaRPr b="1" sz="2400"/>
          </a:p>
        </p:txBody>
      </p:sp>
      <p:graphicFrame>
        <p:nvGraphicFramePr>
          <p:cNvPr id="539" name="Google Shape;539;p46"/>
          <p:cNvGraphicFramePr/>
          <p:nvPr/>
        </p:nvGraphicFramePr>
        <p:xfrm>
          <a:off x="4746425" y="396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Avail.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40" name="Google Shape;540;p46"/>
          <p:cNvSpPr txBox="1"/>
          <p:nvPr/>
        </p:nvSpPr>
        <p:spPr>
          <a:xfrm>
            <a:off x="457200" y="2937819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# Still Needed</a:t>
            </a:r>
            <a:endParaRPr b="1" sz="2400"/>
          </a:p>
        </p:txBody>
      </p:sp>
      <p:graphicFrame>
        <p:nvGraphicFramePr>
          <p:cNvPr id="541" name="Google Shape;541;p46"/>
          <p:cNvGraphicFramePr/>
          <p:nvPr/>
        </p:nvGraphicFramePr>
        <p:xfrm>
          <a:off x="457200" y="339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42" name="Google Shape;542;p46"/>
          <p:cNvSpPr txBox="1"/>
          <p:nvPr/>
        </p:nvSpPr>
        <p:spPr>
          <a:xfrm>
            <a:off x="5885250" y="70675"/>
            <a:ext cx="35349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Solution: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Yes, it is in a safe state.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Ordering: [T3, T1, T2]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Banker’s Algorithm: Problem</a:t>
            </a:r>
            <a:endParaRPr/>
          </a:p>
        </p:txBody>
      </p:sp>
      <p:graphicFrame>
        <p:nvGraphicFramePr>
          <p:cNvPr id="548" name="Google Shape;548;p47"/>
          <p:cNvGraphicFramePr/>
          <p:nvPr/>
        </p:nvGraphicFramePr>
        <p:xfrm>
          <a:off x="457200" y="13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49" name="Google Shape;549;p47"/>
          <p:cNvSpPr txBox="1"/>
          <p:nvPr/>
        </p:nvSpPr>
        <p:spPr>
          <a:xfrm>
            <a:off x="457200" y="93380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Max</a:t>
            </a:r>
            <a:endParaRPr b="1" sz="2400"/>
          </a:p>
        </p:txBody>
      </p:sp>
      <p:graphicFrame>
        <p:nvGraphicFramePr>
          <p:cNvPr id="550" name="Google Shape;550;p47"/>
          <p:cNvGraphicFramePr/>
          <p:nvPr/>
        </p:nvGraphicFramePr>
        <p:xfrm>
          <a:off x="4745975" y="1671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125"/>
                <a:gridCol w="867125"/>
                <a:gridCol w="867125"/>
                <a:gridCol w="867125"/>
              </a:tblGrid>
              <a:tr h="4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Total</a:t>
                      </a:r>
                      <a:endParaRPr b="1"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40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51" name="Google Shape;551;p47"/>
          <p:cNvSpPr txBox="1"/>
          <p:nvPr/>
        </p:nvSpPr>
        <p:spPr>
          <a:xfrm>
            <a:off x="4745975" y="115665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Allocated</a:t>
            </a:r>
            <a:endParaRPr b="1" sz="2400"/>
          </a:p>
        </p:txBody>
      </p:sp>
      <p:graphicFrame>
        <p:nvGraphicFramePr>
          <p:cNvPr id="552" name="Google Shape;552;p47"/>
          <p:cNvGraphicFramePr/>
          <p:nvPr/>
        </p:nvGraphicFramePr>
        <p:xfrm>
          <a:off x="4746425" y="396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Avail.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4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53" name="Google Shape;553;p47"/>
          <p:cNvSpPr txBox="1"/>
          <p:nvPr/>
        </p:nvSpPr>
        <p:spPr>
          <a:xfrm>
            <a:off x="457200" y="2937819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# Still Needed</a:t>
            </a:r>
            <a:endParaRPr b="1" sz="2400"/>
          </a:p>
        </p:txBody>
      </p:sp>
      <p:graphicFrame>
        <p:nvGraphicFramePr>
          <p:cNvPr id="554" name="Google Shape;554;p47"/>
          <p:cNvGraphicFramePr/>
          <p:nvPr/>
        </p:nvGraphicFramePr>
        <p:xfrm>
          <a:off x="457200" y="339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1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55" name="Google Shape;555;p47"/>
          <p:cNvSpPr txBox="1"/>
          <p:nvPr/>
        </p:nvSpPr>
        <p:spPr>
          <a:xfrm>
            <a:off x="5885250" y="70675"/>
            <a:ext cx="35349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Solution: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Yes, it is in a safe state.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Ordering: [T3, T1, T2]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Banker’s Algorithm: Problem</a:t>
            </a:r>
            <a:endParaRPr/>
          </a:p>
        </p:txBody>
      </p:sp>
      <p:graphicFrame>
        <p:nvGraphicFramePr>
          <p:cNvPr id="561" name="Google Shape;561;p48"/>
          <p:cNvGraphicFramePr/>
          <p:nvPr/>
        </p:nvGraphicFramePr>
        <p:xfrm>
          <a:off x="457200" y="13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62" name="Google Shape;562;p48"/>
          <p:cNvSpPr txBox="1"/>
          <p:nvPr/>
        </p:nvSpPr>
        <p:spPr>
          <a:xfrm>
            <a:off x="457200" y="93380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Max</a:t>
            </a:r>
            <a:endParaRPr b="1" sz="2400"/>
          </a:p>
        </p:txBody>
      </p:sp>
      <p:graphicFrame>
        <p:nvGraphicFramePr>
          <p:cNvPr id="563" name="Google Shape;563;p48"/>
          <p:cNvGraphicFramePr/>
          <p:nvPr/>
        </p:nvGraphicFramePr>
        <p:xfrm>
          <a:off x="4745975" y="1671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125"/>
                <a:gridCol w="867125"/>
                <a:gridCol w="867125"/>
                <a:gridCol w="867125"/>
              </a:tblGrid>
              <a:tr h="4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Total</a:t>
                      </a:r>
                      <a:endParaRPr b="1"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40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1 → 0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2 → 0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1 → 0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64" name="Google Shape;564;p48"/>
          <p:cNvSpPr txBox="1"/>
          <p:nvPr/>
        </p:nvSpPr>
        <p:spPr>
          <a:xfrm>
            <a:off x="4745975" y="115665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Allocated</a:t>
            </a:r>
            <a:endParaRPr b="1" sz="2400"/>
          </a:p>
        </p:txBody>
      </p:sp>
      <p:graphicFrame>
        <p:nvGraphicFramePr>
          <p:cNvPr id="565" name="Google Shape;565;p48"/>
          <p:cNvGraphicFramePr/>
          <p:nvPr/>
        </p:nvGraphicFramePr>
        <p:xfrm>
          <a:off x="4746425" y="396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Avail.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1 → 2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4 → 6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3 → 4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66" name="Google Shape;566;p48"/>
          <p:cNvSpPr txBox="1"/>
          <p:nvPr/>
        </p:nvSpPr>
        <p:spPr>
          <a:xfrm>
            <a:off x="457200" y="2937819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# Still Needed</a:t>
            </a:r>
            <a:endParaRPr b="1" sz="2400"/>
          </a:p>
        </p:txBody>
      </p:sp>
      <p:graphicFrame>
        <p:nvGraphicFramePr>
          <p:cNvPr id="567" name="Google Shape;567;p48"/>
          <p:cNvGraphicFramePr/>
          <p:nvPr/>
        </p:nvGraphicFramePr>
        <p:xfrm>
          <a:off x="457200" y="339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68" name="Google Shape;568;p48"/>
          <p:cNvSpPr txBox="1"/>
          <p:nvPr/>
        </p:nvSpPr>
        <p:spPr>
          <a:xfrm>
            <a:off x="5885250" y="70675"/>
            <a:ext cx="35349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Solution: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Yes, it is in a safe state.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Ordering: [T3, T1, T2]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Banker’s Algorithm: Problem</a:t>
            </a:r>
            <a:endParaRPr/>
          </a:p>
        </p:txBody>
      </p:sp>
      <p:graphicFrame>
        <p:nvGraphicFramePr>
          <p:cNvPr id="574" name="Google Shape;574;p49"/>
          <p:cNvGraphicFramePr/>
          <p:nvPr/>
        </p:nvGraphicFramePr>
        <p:xfrm>
          <a:off x="457200" y="13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75" name="Google Shape;575;p49"/>
          <p:cNvSpPr txBox="1"/>
          <p:nvPr/>
        </p:nvSpPr>
        <p:spPr>
          <a:xfrm>
            <a:off x="457200" y="93380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Max</a:t>
            </a:r>
            <a:endParaRPr b="1" sz="2400"/>
          </a:p>
        </p:txBody>
      </p:sp>
      <p:graphicFrame>
        <p:nvGraphicFramePr>
          <p:cNvPr id="576" name="Google Shape;576;p49"/>
          <p:cNvGraphicFramePr/>
          <p:nvPr/>
        </p:nvGraphicFramePr>
        <p:xfrm>
          <a:off x="4745975" y="16710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125"/>
                <a:gridCol w="867125"/>
                <a:gridCol w="867125"/>
                <a:gridCol w="867125"/>
              </a:tblGrid>
              <a:tr h="40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Total</a:t>
                      </a:r>
                      <a:endParaRPr b="1"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</a:t>
                      </a:r>
                      <a:endParaRPr sz="1800"/>
                    </a:p>
                  </a:txBody>
                  <a:tcPr marT="68575" marB="68575" marR="91425" marL="91425"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409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77" name="Google Shape;577;p49"/>
          <p:cNvSpPr txBox="1"/>
          <p:nvPr/>
        </p:nvSpPr>
        <p:spPr>
          <a:xfrm>
            <a:off x="4745975" y="1156650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Allocated</a:t>
            </a:r>
            <a:endParaRPr b="1" sz="2400"/>
          </a:p>
        </p:txBody>
      </p:sp>
      <p:graphicFrame>
        <p:nvGraphicFramePr>
          <p:cNvPr id="578" name="Google Shape;578;p49"/>
          <p:cNvGraphicFramePr/>
          <p:nvPr/>
        </p:nvGraphicFramePr>
        <p:xfrm>
          <a:off x="4746425" y="396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41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Avail.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79" name="Google Shape;579;p49"/>
          <p:cNvSpPr txBox="1"/>
          <p:nvPr/>
        </p:nvSpPr>
        <p:spPr>
          <a:xfrm>
            <a:off x="457200" y="2937819"/>
            <a:ext cx="3816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# Still Needed</a:t>
            </a:r>
            <a:endParaRPr b="1" sz="2400"/>
          </a:p>
        </p:txBody>
      </p:sp>
      <p:graphicFrame>
        <p:nvGraphicFramePr>
          <p:cNvPr id="580" name="Google Shape;580;p49"/>
          <p:cNvGraphicFramePr/>
          <p:nvPr/>
        </p:nvGraphicFramePr>
        <p:xfrm>
          <a:off x="457200" y="339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67025"/>
                <a:gridCol w="867025"/>
                <a:gridCol w="867025"/>
                <a:gridCol w="867025"/>
              </a:tblGrid>
              <a:tr h="41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A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B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</a:t>
                      </a:r>
                      <a:endParaRPr b="1"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T1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0000"/>
                          </a:solidFill>
                        </a:rPr>
                        <a:t>2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T2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68575" marB="68575" marR="91425" marL="91425"/>
                </a:tc>
              </a:tr>
              <a:tr h="39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T3</a:t>
                      </a:r>
                      <a:endParaRPr b="1"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endParaRPr sz="18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-</a:t>
                      </a:r>
                      <a:endParaRPr sz="18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581" name="Google Shape;581;p49"/>
          <p:cNvSpPr txBox="1"/>
          <p:nvPr/>
        </p:nvSpPr>
        <p:spPr>
          <a:xfrm>
            <a:off x="5885250" y="70675"/>
            <a:ext cx="3534900" cy="13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Solution: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Yes, it is in a safe state.</a:t>
            </a:r>
            <a:br>
              <a:rPr lang="en" sz="2100">
                <a:solidFill>
                  <a:srgbClr val="FF0000"/>
                </a:solidFill>
              </a:rPr>
            </a:br>
            <a:r>
              <a:rPr lang="en" sz="2100">
                <a:solidFill>
                  <a:srgbClr val="FF0000"/>
                </a:solidFill>
              </a:rPr>
              <a:t>Ordering: [T3, T1, T2]</a:t>
            </a:r>
            <a:br>
              <a:rPr lang="en" sz="2100">
                <a:solidFill>
                  <a:srgbClr val="0000FF"/>
                </a:solidFill>
              </a:rPr>
            </a:b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0"/>
          <p:cNvSpPr txBox="1"/>
          <p:nvPr>
            <p:ph type="ctrTitle"/>
          </p:nvPr>
        </p:nvSpPr>
        <p:spPr>
          <a:xfrm>
            <a:off x="685800" y="1056711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sp>
        <p:nvSpPr>
          <p:cNvPr id="587" name="Google Shape;587;p50"/>
          <p:cNvSpPr txBox="1"/>
          <p:nvPr>
            <p:ph idx="1" type="subTitle"/>
          </p:nvPr>
        </p:nvSpPr>
        <p:spPr>
          <a:xfrm>
            <a:off x="685800" y="2313422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is not an exhaustive review of all topics that are in scope for the midterm.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“You are responsible for the sum total of human knowledge since the beginning of recorded history with particular emphasis on the contents of this course.”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	~a certain wise guy at Berkeley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Scheduling Algorithms</a:t>
            </a:r>
            <a:endParaRPr/>
          </a:p>
        </p:txBody>
      </p:sp>
      <p:sp>
        <p:nvSpPr>
          <p:cNvPr id="593" name="Google Shape;593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Shortest Remaining Time First (SRTF)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Preemptively schedule process with shortest remaining time to execute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Optimal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Impossible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First-in, First-out (FIFO)</a:t>
            </a:r>
            <a:endParaRPr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Schedule processes in the order of arrival</a:t>
            </a:r>
            <a:endParaRPr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Very possible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Unoptimal</a:t>
            </a:r>
            <a:r>
              <a:rPr lang="en" sz="1400"/>
              <a:t> in certain cases (Convoy effect)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4" name="Google Shape;594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Strict Priority (Priority)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Always run highest priority process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Good for getting important things done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Starvation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Round-Robin (RR)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Run the processes in a looping order for fixed quanta, pre-empting when they’ve used up their time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No starvation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Context switching costs</a:t>
            </a:r>
            <a:endParaRPr sz="1400"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Have to select quantum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Scheduling</a:t>
            </a:r>
            <a:endParaRPr/>
          </a:p>
        </p:txBody>
      </p:sp>
      <p:sp>
        <p:nvSpPr>
          <p:cNvPr id="600" name="Google Shape;600;p52"/>
          <p:cNvSpPr txBox="1"/>
          <p:nvPr>
            <p:ph idx="1" type="body"/>
          </p:nvPr>
        </p:nvSpPr>
        <p:spPr>
          <a:xfrm>
            <a:off x="311700" y="1225225"/>
            <a:ext cx="8414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 points: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Ensure system maintains performance guarantees (</a:t>
            </a:r>
            <a:r>
              <a:rPr b="1" lang="en"/>
              <a:t>Deadlines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Predictability &gt;&gt; Performance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Task characteristics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Computation times known </a:t>
            </a:r>
            <a:r>
              <a:rPr i="1" lang="en"/>
              <a:t>in advance</a:t>
            </a:r>
            <a:r>
              <a:rPr lang="en"/>
              <a:t> (usually profiled)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Tasks have periodic deadlines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Soft vs. Hard Real 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Soft: </a:t>
            </a:r>
            <a:r>
              <a:rPr i="1" lang="en"/>
              <a:t>Want to </a:t>
            </a:r>
            <a:r>
              <a:rPr lang="en"/>
              <a:t>hit deadlines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⟶"/>
            </a:pPr>
            <a:r>
              <a:rPr lang="en"/>
              <a:t>Netflix packet streaming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Hard: </a:t>
            </a:r>
            <a:r>
              <a:rPr i="1" lang="en"/>
              <a:t>Must</a:t>
            </a:r>
            <a:r>
              <a:rPr lang="en"/>
              <a:t> hit deadlines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⟶"/>
            </a:pPr>
            <a:r>
              <a:rPr lang="en"/>
              <a:t>Embedded flight control computers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Scheduling: Example Algorithms</a:t>
            </a:r>
            <a:endParaRPr/>
          </a:p>
        </p:txBody>
      </p:sp>
      <p:sp>
        <p:nvSpPr>
          <p:cNvPr id="606" name="Google Shape;606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Hard Real-time: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Earliest Deadline First (</a:t>
            </a:r>
            <a:r>
              <a:rPr i="1" lang="en" sz="1400"/>
              <a:t>EDF)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Deadline-Monotonic Scheduling (DM)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Rate-Monotonic Scheduling (RMS)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Least Slack Time Scheduling (LST)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 Real-time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Constant Bandwidth Server (CBS)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Scheduling Algorithms</a:t>
            </a:r>
            <a:endParaRPr/>
          </a:p>
        </p:txBody>
      </p:sp>
      <p:sp>
        <p:nvSpPr>
          <p:cNvPr id="613" name="Google Shape;613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More Important:</a:t>
            </a:r>
            <a:endParaRPr sz="18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Lottery Scheduling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/>
              <a:t>Each process gets a ticket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 sz="1400"/>
              <a:t>Avoids starvation</a:t>
            </a:r>
            <a:endParaRPr sz="1400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Linux Completely Fair Scheduler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/>
              <a:t>Processes have a nice value; higher nice ≡ lower priority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/>
              <a:t>Red black tree to implement ready queue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400"/>
              <a:t>Pick thread with the smallest vruntime (measure of “CPU runtime”)</a:t>
            </a:r>
            <a:endParaRPr sz="1400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en" sz="1400"/>
              <a:t>CoMpLeTeLy FaIr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Still Important: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Shortest Job First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Multilevel Feedback Queue Scheduling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Scheduling Algorithms</a:t>
            </a:r>
            <a:endParaRPr/>
          </a:p>
        </p:txBody>
      </p:sp>
      <p:sp>
        <p:nvSpPr>
          <p:cNvPr id="620" name="Google Shape;620;p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Important: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Lottery Scheduling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Each process gets a ticket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Avoids starvation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Linux Completely Fair Scheduler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Processes have a nice value; higher nice ≡ lower priority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sz="1400"/>
              <a:t>CoMpLeTeLy FaIr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Still Important: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Shortest Job First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Multilevel Feedback Queue Scheduling</a:t>
            </a:r>
            <a:endParaRPr/>
          </a:p>
        </p:txBody>
      </p:sp>
      <p:pic>
        <p:nvPicPr>
          <p:cNvPr id="622" name="Google Shape;622;p55"/>
          <p:cNvPicPr preferRelativeResize="0"/>
          <p:nvPr/>
        </p:nvPicPr>
        <p:blipFill rotWithShape="1">
          <a:blip r:embed="rId3">
            <a:alphaModFix/>
          </a:blip>
          <a:srcRect b="0" l="0" r="0" t="4122"/>
          <a:stretch/>
        </p:blipFill>
        <p:spPr>
          <a:xfrm>
            <a:off x="4750625" y="2412450"/>
            <a:ext cx="4163449" cy="124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3" name="Google Shape;623;p55"/>
          <p:cNvCxnSpPr/>
          <p:nvPr/>
        </p:nvCxnSpPr>
        <p:spPr>
          <a:xfrm>
            <a:off x="6770374" y="2227625"/>
            <a:ext cx="933900" cy="291900"/>
          </a:xfrm>
          <a:prstGeom prst="curvedConnector3">
            <a:avLst>
              <a:gd fmla="val 246871" name="adj1"/>
            </a:avLst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FF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6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Abstract/Generalized Scheduling</a:t>
            </a:r>
            <a:endParaRPr/>
          </a:p>
        </p:txBody>
      </p:sp>
      <p:sp>
        <p:nvSpPr>
          <p:cNvPr id="629" name="Google Shape;629;p56"/>
          <p:cNvSpPr txBox="1"/>
          <p:nvPr>
            <p:ph idx="1" type="body"/>
          </p:nvPr>
        </p:nvSpPr>
        <p:spPr>
          <a:xfrm>
            <a:off x="457200" y="900113"/>
            <a:ext cx="82296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04812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●"/>
            </a:pPr>
            <a:r>
              <a:rPr lang="en"/>
              <a:t>(Probably skip this slide tbh)</a:t>
            </a:r>
            <a:endParaRPr/>
          </a:p>
          <a:p>
            <a:pPr indent="-40481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●"/>
            </a:pPr>
            <a:r>
              <a:rPr lang="en"/>
              <a:t>Fairness in scheduling</a:t>
            </a:r>
            <a:endParaRPr/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Linux CFS</a:t>
            </a:r>
            <a:endParaRPr/>
          </a:p>
          <a:p>
            <a:pPr indent="-334327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Scheduling multiple resources</a:t>
            </a:r>
            <a:endParaRPr/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Lottery scheduling extension</a:t>
            </a:r>
            <a:endParaRPr/>
          </a:p>
          <a:p>
            <a:pPr indent="-40481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●"/>
            </a:pPr>
            <a:r>
              <a:rPr lang="en"/>
              <a:t>Dominant resource fairness (written by Shenker and Stoica!)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Sharing incentive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strategy-proofness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Pareto efficiency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Envy-freeness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Optimal (extension of </a:t>
            </a:r>
            <a:r>
              <a:rPr lang="en"/>
              <a:t>max-min fairness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7"/>
          <p:cNvSpPr txBox="1"/>
          <p:nvPr>
            <p:ph type="title"/>
          </p:nvPr>
        </p:nvSpPr>
        <p:spPr>
          <a:xfrm>
            <a:off x="457200" y="205988"/>
            <a:ext cx="86868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Scheduling Problem Ever (sp17)</a:t>
            </a:r>
            <a:endParaRPr/>
          </a:p>
        </p:txBody>
      </p:sp>
      <p:sp>
        <p:nvSpPr>
          <p:cNvPr id="635" name="Google Shape;635;p57"/>
          <p:cNvSpPr txBox="1"/>
          <p:nvPr>
            <p:ph idx="1" type="body"/>
          </p:nvPr>
        </p:nvSpPr>
        <p:spPr>
          <a:xfrm>
            <a:off x="0" y="2137850"/>
            <a:ext cx="71109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Preemptive priority scheduler</a:t>
            </a:r>
            <a:endParaRPr sz="14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Break ties in SRTF by priority</a:t>
            </a:r>
            <a:endParaRPr sz="14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If a process arrives at time x, they are ready to run at the beginning of time x. </a:t>
            </a:r>
            <a:endParaRPr sz="14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Ignore context switching overhead. </a:t>
            </a:r>
            <a:endParaRPr sz="14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The quanta for RR is 1 unit of time. </a:t>
            </a:r>
            <a:endParaRPr sz="14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For round robin: At the end of quantum X, add the previously running thread to the ready list, then add any new threads arriving at quantum X+1 to the ready list</a:t>
            </a:r>
            <a:endParaRPr sz="1400"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Total turnaround time is the time a process takes to complete after it arrives.</a:t>
            </a:r>
            <a:endParaRPr b="1" sz="2400"/>
          </a:p>
        </p:txBody>
      </p:sp>
      <p:graphicFrame>
        <p:nvGraphicFramePr>
          <p:cNvPr id="636" name="Google Shape;636;p57"/>
          <p:cNvGraphicFramePr/>
          <p:nvPr/>
        </p:nvGraphicFramePr>
        <p:xfrm>
          <a:off x="1108575" y="106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637" name="Google Shape;637;p57"/>
          <p:cNvSpPr txBox="1"/>
          <p:nvPr/>
        </p:nvSpPr>
        <p:spPr>
          <a:xfrm>
            <a:off x="7013650" y="2791850"/>
            <a:ext cx="19359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Problem: Schedule &amp; Give Tot. Turnaround Time for each of: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Round Robin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SRTF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FIFO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-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Strict Priority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8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643" name="Google Shape;643;p58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4" name="Google Shape;644;p58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645" name="Google Shape;645;p58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9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651" name="Google Shape;651;p59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p59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653" name="Google Shape;653;p59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654" name="Google Shape;654;p59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0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661" name="Google Shape;661;p60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2" name="Google Shape;662;p60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663" name="Google Shape;663;p60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664" name="Google Shape;664;p60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[A]</a:t>
            </a:r>
            <a:endParaRPr/>
          </a:p>
        </p:txBody>
      </p:sp>
      <p:sp>
        <p:nvSpPr>
          <p:cNvPr id="665" name="Google Shape;665;p60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1" name="Google Shape;111;p25"/>
          <p:cNvSpPr txBox="1"/>
          <p:nvPr>
            <p:ph idx="1" type="body"/>
          </p:nvPr>
        </p:nvSpPr>
        <p:spPr>
          <a:xfrm>
            <a:off x="311700" y="1225225"/>
            <a:ext cx="399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2000" u="sng"/>
              <a:t>Resource Allocation</a:t>
            </a:r>
            <a:endParaRPr sz="20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Deadlock</a:t>
            </a:r>
            <a:endParaRPr sz="20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Resource Alloc. Graphs</a:t>
            </a:r>
            <a:endParaRPr sz="20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Banker’s Algorithm</a:t>
            </a:r>
            <a:endParaRPr sz="20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romanUcPeriod"/>
            </a:pPr>
            <a:r>
              <a:rPr lang="en" sz="2000" u="sng"/>
              <a:t>Scheduling</a:t>
            </a:r>
            <a:endParaRPr sz="2000" u="sng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FIFO/RR/SRTF/Priority</a:t>
            </a:r>
            <a:endParaRPr sz="20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Realtime</a:t>
            </a:r>
            <a:endParaRPr sz="2000"/>
          </a:p>
        </p:txBody>
      </p:sp>
      <p:sp>
        <p:nvSpPr>
          <p:cNvPr id="112" name="Google Shape;112;p25"/>
          <p:cNvSpPr txBox="1"/>
          <p:nvPr>
            <p:ph idx="2" type="body"/>
          </p:nvPr>
        </p:nvSpPr>
        <p:spPr>
          <a:xfrm>
            <a:off x="4761350" y="1262575"/>
            <a:ext cx="35277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en" sz="2000" u="sng"/>
              <a:t>Addressing</a:t>
            </a:r>
            <a:endParaRPr sz="2000" u="sng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Virtual Memory</a:t>
            </a:r>
            <a:endParaRPr sz="20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Paging</a:t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en" sz="2000" u="sng"/>
              <a:t>Caching</a:t>
            </a:r>
            <a:endParaRPr sz="2000" u="sng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Associativity</a:t>
            </a:r>
            <a:endParaRPr sz="20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000"/>
              <a:t>Eviction policies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671" name="Google Shape;671;p61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2" name="Google Shape;672;p61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673" name="Google Shape;673;p61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674" name="Google Shape;674;p61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endParaRPr/>
          </a:p>
        </p:txBody>
      </p:sp>
      <p:sp>
        <p:nvSpPr>
          <p:cNvPr id="675" name="Google Shape;675;p61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[A]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2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681" name="Google Shape;681;p62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2" name="Google Shape;682;p62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</a:t>
            </a:r>
            <a:r>
              <a:rPr b="1" lang="en">
                <a:solidFill>
                  <a:schemeClr val="dk1"/>
                </a:solidFill>
              </a:rPr>
              <a:t>add the previously running thread to the ready list</a:t>
            </a:r>
            <a:r>
              <a:rPr lang="en">
                <a:solidFill>
                  <a:schemeClr val="dk1"/>
                </a:solidFill>
              </a:rPr>
              <a:t>, then add any new threads arriving at quantum X+1 to the ready list</a:t>
            </a:r>
            <a:endParaRPr/>
          </a:p>
        </p:txBody>
      </p:sp>
      <p:graphicFrame>
        <p:nvGraphicFramePr>
          <p:cNvPr id="683" name="Google Shape;683;p62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684" name="Google Shape;684;p62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[A]</a:t>
            </a:r>
            <a:endParaRPr/>
          </a:p>
        </p:txBody>
      </p:sp>
      <p:sp>
        <p:nvSpPr>
          <p:cNvPr id="685" name="Google Shape;685;p62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3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691" name="Google Shape;691;p63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b="1"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2" name="Google Shape;692;p63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</a:t>
            </a:r>
            <a:r>
              <a:rPr b="1" lang="en">
                <a:solidFill>
                  <a:schemeClr val="dk1"/>
                </a:solidFill>
              </a:rPr>
              <a:t>then add any new threads arriving at quantum X+1</a:t>
            </a:r>
            <a:r>
              <a:rPr lang="en">
                <a:solidFill>
                  <a:schemeClr val="dk1"/>
                </a:solidFill>
              </a:rPr>
              <a:t> to the ready list</a:t>
            </a:r>
            <a:endParaRPr/>
          </a:p>
        </p:txBody>
      </p:sp>
      <p:graphicFrame>
        <p:nvGraphicFramePr>
          <p:cNvPr id="693" name="Google Shape;693;p63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694" name="Google Shape;694;p63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[B]</a:t>
            </a:r>
            <a:endParaRPr/>
          </a:p>
        </p:txBody>
      </p:sp>
      <p:sp>
        <p:nvSpPr>
          <p:cNvPr id="695" name="Google Shape;695;p63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4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01" name="Google Shape;701;p64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2" name="Google Shape;702;p64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03" name="Google Shape;703;p64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04" name="Google Shape;704;p64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[B]</a:t>
            </a:r>
            <a:endParaRPr/>
          </a:p>
        </p:txBody>
      </p:sp>
      <p:sp>
        <p:nvSpPr>
          <p:cNvPr id="705" name="Google Shape;705;p64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[A]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5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11" name="Google Shape;711;p65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2" name="Google Shape;712;p65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13" name="Google Shape;713;p65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14" name="Google Shape;714;p65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[B]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[A]</a:t>
            </a:r>
            <a:endParaRPr/>
          </a:p>
        </p:txBody>
      </p:sp>
      <p:sp>
        <p:nvSpPr>
          <p:cNvPr id="715" name="Google Shape;715;p65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6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21" name="Google Shape;721;p66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2" name="Google Shape;722;p66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23" name="Google Shape;723;p66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24" name="Google Shape;724;p66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endParaRPr/>
          </a:p>
        </p:txBody>
      </p:sp>
      <p:sp>
        <p:nvSpPr>
          <p:cNvPr id="725" name="Google Shape;725;p66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[B]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7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31" name="Google Shape;731;p67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2" name="Google Shape;732;p67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33" name="Google Shape;733;p67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34" name="Google Shape;734;p67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[C]</a:t>
            </a:r>
            <a:endParaRPr/>
          </a:p>
        </p:txBody>
      </p:sp>
      <p:sp>
        <p:nvSpPr>
          <p:cNvPr id="735" name="Google Shape;735;p67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  <p:sp>
        <p:nvSpPr>
          <p:cNvPr id="736" name="Google Shape;736;p67"/>
          <p:cNvSpPr txBox="1"/>
          <p:nvPr/>
        </p:nvSpPr>
        <p:spPr>
          <a:xfrm>
            <a:off x="5573950" y="2507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 is done!)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42" name="Google Shape;742;p68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3" name="Google Shape;743;p68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44" name="Google Shape;744;p68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45" name="Google Shape;745;p68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[C]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endParaRPr/>
          </a:p>
        </p:txBody>
      </p:sp>
      <p:sp>
        <p:nvSpPr>
          <p:cNvPr id="746" name="Google Shape;746;p68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[A]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9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52" name="Google Shape;752;p69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3" name="Google Shape;753;p69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54" name="Google Shape;754;p69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55" name="Google Shape;755;p69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[C]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[A]</a:t>
            </a:r>
            <a:endParaRPr/>
          </a:p>
        </p:txBody>
      </p:sp>
      <p:sp>
        <p:nvSpPr>
          <p:cNvPr id="756" name="Google Shape;756;p69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0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62" name="Google Shape;762;p70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 b="1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3" name="Google Shape;763;p70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64" name="Google Shape;764;p70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65" name="Google Shape;765;p70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[C]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[D]</a:t>
            </a:r>
            <a:endParaRPr/>
          </a:p>
        </p:txBody>
      </p:sp>
      <p:sp>
        <p:nvSpPr>
          <p:cNvPr id="766" name="Google Shape;766;p70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ctrTitle"/>
          </p:nvPr>
        </p:nvSpPr>
        <p:spPr>
          <a:xfrm>
            <a:off x="685800" y="1426375"/>
            <a:ext cx="7772400" cy="13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Allocation </a:t>
            </a:r>
            <a:endParaRPr/>
          </a:p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685800" y="2641228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&amp; Banker’s Algorithm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1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72" name="Google Shape;772;p71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 b="1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3" name="Google Shape;773;p71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74" name="Google Shape;774;p71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75" name="Google Shape;775;p71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[A]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[D]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endParaRPr/>
          </a:p>
        </p:txBody>
      </p:sp>
      <p:sp>
        <p:nvSpPr>
          <p:cNvPr id="776" name="Google Shape;776;p71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[C]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2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82" name="Google Shape;782;p72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 b="1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3" name="Google Shape;783;p72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84" name="Google Shape;784;p72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85" name="Google Shape;785;p72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endParaRPr/>
          </a:p>
        </p:txBody>
      </p:sp>
      <p:sp>
        <p:nvSpPr>
          <p:cNvPr id="786" name="Google Shape;786;p72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3"/>
          <p:cNvSpPr/>
          <p:nvPr/>
        </p:nvSpPr>
        <p:spPr>
          <a:xfrm>
            <a:off x="4318275" y="154475"/>
            <a:ext cx="4319100" cy="1011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3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(RR)</a:t>
            </a:r>
            <a:endParaRPr/>
          </a:p>
        </p:txBody>
      </p:sp>
      <p:graphicFrame>
        <p:nvGraphicFramePr>
          <p:cNvPr id="793" name="Google Shape;793;p73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(A)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</a:t>
                      </a: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(D)</a:t>
                      </a:r>
                      <a:endParaRPr b="1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RR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19</a:t>
                      </a:r>
                      <a:br>
                        <a:rPr b="1" lang="en" sz="1100">
                          <a:solidFill>
                            <a:srgbClr val="FF0000"/>
                          </a:solidFill>
                        </a:rPr>
                      </a:b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4" name="Google Shape;794;p73"/>
          <p:cNvSpPr txBox="1"/>
          <p:nvPr/>
        </p:nvSpPr>
        <p:spPr>
          <a:xfrm>
            <a:off x="99050" y="273404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quanta for RR is 1 unit of time.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round robin: At the end of quantum X, add the previously running thread to the ready list, then add any new threads arriving at quantum X+1 to the ready list</a:t>
            </a:r>
            <a:endParaRPr/>
          </a:p>
        </p:txBody>
      </p:sp>
      <p:graphicFrame>
        <p:nvGraphicFramePr>
          <p:cNvPr id="795" name="Google Shape;795;p73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796" name="Google Shape;796;p73"/>
          <p:cNvSpPr txBox="1"/>
          <p:nvPr/>
        </p:nvSpPr>
        <p:spPr>
          <a:xfrm>
            <a:off x="7976700" y="3098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Queue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b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 ]</a:t>
            </a:r>
            <a:endParaRPr/>
          </a:p>
        </p:txBody>
      </p:sp>
      <p:sp>
        <p:nvSpPr>
          <p:cNvPr id="797" name="Google Shape;797;p73"/>
          <p:cNvSpPr txBox="1"/>
          <p:nvPr/>
        </p:nvSpPr>
        <p:spPr>
          <a:xfrm>
            <a:off x="7790925" y="2419975"/>
            <a:ext cx="1439700" cy="8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Running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 ]</a:t>
            </a:r>
            <a:endParaRPr/>
          </a:p>
        </p:txBody>
      </p:sp>
      <p:sp>
        <p:nvSpPr>
          <p:cNvPr id="798" name="Google Shape;798;p73"/>
          <p:cNvSpPr txBox="1"/>
          <p:nvPr/>
        </p:nvSpPr>
        <p:spPr>
          <a:xfrm>
            <a:off x="4435025" y="154475"/>
            <a:ext cx="43191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: Arrives @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, Finishes @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6 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→ Turnaround of </a:t>
            </a:r>
            <a:r>
              <a:rPr b="1" lang="en">
                <a:latin typeface="Ubuntu Mono"/>
                <a:ea typeface="Ubuntu Mono"/>
                <a:cs typeface="Ubuntu Mono"/>
                <a:sym typeface="Ubuntu Mono"/>
              </a:rPr>
              <a:t>6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B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Arrives @ </a:t>
            </a: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Finishes @ </a:t>
            </a: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3 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Turnaround of </a:t>
            </a:r>
            <a:r>
              <a:rPr b="1"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2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Arrives @ </a:t>
            </a: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4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Finishes @ </a:t>
            </a: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8 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Turnaround of </a:t>
            </a:r>
            <a:r>
              <a:rPr b="1"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Arrives @ </a:t>
            </a: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5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Finishes @ </a:t>
            </a: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10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Turnaround of </a:t>
            </a:r>
            <a:r>
              <a:rPr b="1"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6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4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04" name="Google Shape;804;p74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/>
                        <a:t>(C)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05" name="Google Shape;805;p74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06" name="Google Shape;806;p74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807" name="Google Shape;807;p74"/>
          <p:cNvSpPr txBox="1"/>
          <p:nvPr/>
        </p:nvSpPr>
        <p:spPr>
          <a:xfrm>
            <a:off x="0" y="2581875"/>
            <a:ext cx="5209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Available Processes: {}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5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13" name="Google Shape;813;p75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/>
                        <a:t>(C)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4" name="Google Shape;814;p75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15" name="Google Shape;815;p75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816" name="Google Shape;816;p75"/>
          <p:cNvSpPr txBox="1"/>
          <p:nvPr/>
        </p:nvSpPr>
        <p:spPr>
          <a:xfrm>
            <a:off x="0" y="2581875"/>
            <a:ext cx="5209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Available Processes: {A: 4}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6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22" name="Google Shape;822;p76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/>
                        <a:t>(C)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3" name="Google Shape;823;p76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24" name="Google Shape;824;p76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825" name="Google Shape;825;p76"/>
          <p:cNvSpPr txBox="1"/>
          <p:nvPr/>
        </p:nvSpPr>
        <p:spPr>
          <a:xfrm>
            <a:off x="0" y="2581875"/>
            <a:ext cx="52092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Available Processes: {A: 3}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7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31" name="Google Shape;831;p77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</a:t>
                      </a:r>
                      <a:r>
                        <a:rPr lang="en" sz="1100"/>
                        <a:t>(C)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2" name="Google Shape;832;p77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33" name="Google Shape;833;p77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834" name="Google Shape;834;p77"/>
          <p:cNvSpPr txBox="1"/>
          <p:nvPr/>
        </p:nvSpPr>
        <p:spPr>
          <a:xfrm>
            <a:off x="0" y="2581875"/>
            <a:ext cx="7791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Available Processes: {A: 3, B: 1}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8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40" name="Google Shape;840;p78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1" name="Google Shape;841;p78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42" name="Google Shape;842;p78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843" name="Google Shape;843;p78"/>
          <p:cNvSpPr txBox="1"/>
          <p:nvPr/>
        </p:nvSpPr>
        <p:spPr>
          <a:xfrm>
            <a:off x="0" y="2581875"/>
            <a:ext cx="7791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Available Processes: {A: 3, B: 0}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9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49" name="Google Shape;849;p79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0" name="Google Shape;850;p79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51" name="Google Shape;851;p79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852" name="Google Shape;852;p79"/>
          <p:cNvSpPr txBox="1"/>
          <p:nvPr/>
        </p:nvSpPr>
        <p:spPr>
          <a:xfrm>
            <a:off x="0" y="2581875"/>
            <a:ext cx="7791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Available Processes: {A: 2}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58" name="Google Shape;858;p80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9" name="Google Shape;859;p80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60" name="Google Shape;860;p80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861" name="Google Shape;861;p80"/>
          <p:cNvSpPr txBox="1"/>
          <p:nvPr/>
        </p:nvSpPr>
        <p:spPr>
          <a:xfrm>
            <a:off x="0" y="2581875"/>
            <a:ext cx="77910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Available Processes: {A: 2, C: 2}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</a:t>
            </a:r>
            <a:endParaRPr/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57200" y="762825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What types of resources can a program deadlock on?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of them (if shared between multiple programs)!</a:t>
            </a:r>
            <a:br>
              <a:rPr lang="en"/>
            </a:br>
            <a:r>
              <a:rPr lang="en"/>
              <a:t>Examples: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Particular I/O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just </a:t>
            </a:r>
            <a:r>
              <a:rPr lang="en"/>
              <a:t>focus on locks because they’re convenient and a common source of deadlock in practice.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Deadlock ⇒ Starvation but not vice versa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67" name="Google Shape;867;p81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8" name="Google Shape;868;p81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69" name="Google Shape;869;p81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870" name="Google Shape;870;p81"/>
          <p:cNvSpPr txBox="1"/>
          <p:nvPr/>
        </p:nvSpPr>
        <p:spPr>
          <a:xfrm>
            <a:off x="0" y="2581875"/>
            <a:ext cx="8169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Available Processes: {A: 2, C: 1} (break ties)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2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76" name="Google Shape;876;p82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7" name="Google Shape;877;p82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78" name="Google Shape;878;p82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  <p:sp>
        <p:nvSpPr>
          <p:cNvPr id="879" name="Google Shape;879;p82"/>
          <p:cNvSpPr txBox="1"/>
          <p:nvPr/>
        </p:nvSpPr>
        <p:spPr>
          <a:xfrm>
            <a:off x="0" y="2581875"/>
            <a:ext cx="81696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Available Processes: {A: 2, C: 1, D:3}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83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(SRTF)</a:t>
            </a:r>
            <a:endParaRPr/>
          </a:p>
        </p:txBody>
      </p:sp>
      <p:graphicFrame>
        <p:nvGraphicFramePr>
          <p:cNvPr id="885" name="Google Shape;885;p83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SRTF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16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6" name="Google Shape;886;p83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Break ties in SRTF by priority</a:t>
            </a:r>
            <a:endParaRPr/>
          </a:p>
        </p:txBody>
      </p:sp>
      <p:graphicFrame>
        <p:nvGraphicFramePr>
          <p:cNvPr id="887" name="Google Shape;887;p83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84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(FIFO)</a:t>
            </a:r>
            <a:endParaRPr/>
          </a:p>
        </p:txBody>
      </p:sp>
      <p:graphicFrame>
        <p:nvGraphicFramePr>
          <p:cNvPr id="893" name="Google Shape;893;p84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FIFO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4" name="Google Shape;894;p84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5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(FIFO)</a:t>
            </a:r>
            <a:endParaRPr/>
          </a:p>
        </p:txBody>
      </p:sp>
      <p:graphicFrame>
        <p:nvGraphicFramePr>
          <p:cNvPr id="900" name="Google Shape;900;p85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FIFO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18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1" name="Google Shape;901;p85"/>
          <p:cNvGraphicFramePr/>
          <p:nvPr/>
        </p:nvGraphicFramePr>
        <p:xfrm>
          <a:off x="698775" y="347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B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86"/>
          <p:cNvSpPr txBox="1"/>
          <p:nvPr>
            <p:ph type="title"/>
          </p:nvPr>
        </p:nvSpPr>
        <p:spPr>
          <a:xfrm>
            <a:off x="457200" y="154484"/>
            <a:ext cx="82296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(Priority)</a:t>
            </a:r>
            <a:endParaRPr/>
          </a:p>
        </p:txBody>
      </p:sp>
      <p:graphicFrame>
        <p:nvGraphicFramePr>
          <p:cNvPr id="907" name="Google Shape;907;p86"/>
          <p:cNvGraphicFramePr/>
          <p:nvPr/>
        </p:nvGraphicFramePr>
        <p:xfrm>
          <a:off x="0" y="13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73400"/>
                <a:gridCol w="549525"/>
                <a:gridCol w="761475"/>
                <a:gridCol w="761475"/>
                <a:gridCol w="761475"/>
                <a:gridCol w="761475"/>
                <a:gridCol w="761475"/>
                <a:gridCol w="632325"/>
                <a:gridCol w="632300"/>
                <a:gridCol w="641175"/>
                <a:gridCol w="554825"/>
                <a:gridCol w="1346750"/>
              </a:tblGrid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Time: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 (A)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 (B)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 (C)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 (D)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Total Turnaround Time</a:t>
                      </a:r>
                      <a:endParaRPr sz="1100"/>
                    </a:p>
                  </a:txBody>
                  <a:tcPr marT="68575" marB="6857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Priority</a:t>
                      </a:r>
                      <a:endParaRPr sz="1100"/>
                    </a:p>
                  </a:txBody>
                  <a:tcPr marT="68575" marB="6857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B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C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D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A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0000"/>
                          </a:solidFill>
                        </a:rPr>
                        <a:t>17</a:t>
                      </a:r>
                      <a:endParaRPr b="1" sz="1100">
                        <a:solidFill>
                          <a:srgbClr val="FF0000"/>
                        </a:solidFill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8" name="Google Shape;908;p86"/>
          <p:cNvSpPr txBox="1"/>
          <p:nvPr/>
        </p:nvSpPr>
        <p:spPr>
          <a:xfrm>
            <a:off x="1305275" y="2928591"/>
            <a:ext cx="7832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Preemptive priority scheduler</a:t>
            </a:r>
            <a:endParaRPr/>
          </a:p>
        </p:txBody>
      </p:sp>
      <p:graphicFrame>
        <p:nvGraphicFramePr>
          <p:cNvPr id="909" name="Google Shape;909;p86"/>
          <p:cNvGraphicFramePr/>
          <p:nvPr/>
        </p:nvGraphicFramePr>
        <p:xfrm>
          <a:off x="1905000" y="36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Process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CPU Burst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Arrives at start of</a:t>
                      </a:r>
                      <a:endParaRPr b="1"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</a:t>
                      </a:r>
                      <a:endParaRPr b="1"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8575" marB="68575" marR="91425" marL="91425"/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8575" marB="6857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8575" marB="6857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7"/>
          <p:cNvSpPr txBox="1"/>
          <p:nvPr>
            <p:ph type="title"/>
          </p:nvPr>
        </p:nvSpPr>
        <p:spPr>
          <a:xfrm>
            <a:off x="393625" y="2283075"/>
            <a:ext cx="85911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a break :) </a:t>
            </a:r>
            <a:endParaRPr/>
          </a:p>
        </p:txBody>
      </p:sp>
      <p:pic>
        <p:nvPicPr>
          <p:cNvPr id="915" name="Google Shape;91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525" y="1831150"/>
            <a:ext cx="3225112" cy="181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</a:t>
            </a:r>
            <a:endParaRPr/>
          </a:p>
        </p:txBody>
      </p:sp>
      <p:sp>
        <p:nvSpPr>
          <p:cNvPr id="921" name="Google Shape;921;p8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translation &amp; virtual memory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Numbers</a:t>
            </a:r>
            <a:r>
              <a:rPr lang="en" sz="1400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 B = </a:t>
            </a:r>
            <a:r>
              <a:rPr lang="en"/>
              <a:t>8</a:t>
            </a:r>
            <a:r>
              <a:rPr lang="en" sz="1400"/>
              <a:t> bits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 KB = 2^10 B (not 1000!!!!)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 MB = 2^20 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 GB = 2^30 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1 TB = 2^40 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Units of Time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ms = 10^-3 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µs = 10^-6 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ns = 10^-9 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ps = 10^-12 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27" name="Google Shape;927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</a:t>
            </a:r>
            <a:r>
              <a:rPr lang="en"/>
              <a:t> to Remember!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Virtual Memory?</a:t>
            </a:r>
            <a:endParaRPr/>
          </a:p>
        </p:txBody>
      </p:sp>
      <p:sp>
        <p:nvSpPr>
          <p:cNvPr id="933" name="Google Shape;933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Protection: A process cannot access another process’s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Translation: Processor uses virtual addresses, Physical memory uses physical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Efficiency: allows us to avoid paging out all of a process’ memory when taking it off of the CPU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Deadlock</a:t>
            </a:r>
            <a:endParaRPr/>
          </a:p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457200" y="762825"/>
            <a:ext cx="398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Hold and wait</a:t>
            </a:r>
            <a:br>
              <a:rPr lang="en" u="sng"/>
            </a:br>
            <a:r>
              <a:rPr lang="en"/>
              <a:t>Thread holding at least one resource is waiting to acquire </a:t>
            </a:r>
            <a:r>
              <a:rPr i="1" lang="en"/>
              <a:t>additional </a:t>
            </a:r>
            <a:r>
              <a:rPr lang="en"/>
              <a:t>resources held by other threads.</a:t>
            </a:r>
            <a:endParaRPr u="sng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No preemption</a:t>
            </a:r>
            <a:br>
              <a:rPr lang="en" u="sng"/>
            </a:br>
            <a:r>
              <a:rPr lang="en"/>
              <a:t>Resources are released only </a:t>
            </a:r>
            <a:r>
              <a:rPr i="1" lang="en"/>
              <a:t>voluntarily </a:t>
            </a:r>
            <a:r>
              <a:rPr lang="en"/>
              <a:t>by the thread holding the resource, </a:t>
            </a:r>
            <a:r>
              <a:rPr i="1" lang="en"/>
              <a:t>after </a:t>
            </a:r>
            <a:r>
              <a:rPr lang="en"/>
              <a:t>thread is finished with it.</a:t>
            </a:r>
            <a:endParaRPr sz="1800"/>
          </a:p>
        </p:txBody>
      </p:sp>
      <p:sp>
        <p:nvSpPr>
          <p:cNvPr id="131" name="Google Shape;131;p28"/>
          <p:cNvSpPr txBox="1"/>
          <p:nvPr>
            <p:ph idx="1" type="body"/>
          </p:nvPr>
        </p:nvSpPr>
        <p:spPr>
          <a:xfrm>
            <a:off x="4700700" y="857400"/>
            <a:ext cx="444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u="sng"/>
              <a:t>Mutual exclusion</a:t>
            </a:r>
            <a:br>
              <a:rPr lang="en"/>
            </a:br>
            <a:r>
              <a:rPr lang="en"/>
              <a:t>Each</a:t>
            </a:r>
            <a:r>
              <a:rPr lang="en"/>
              <a:t> </a:t>
            </a:r>
            <a:r>
              <a:rPr lang="en"/>
              <a:t>resource</a:t>
            </a:r>
            <a:r>
              <a:rPr lang="en"/>
              <a:t> </a:t>
            </a:r>
            <a:r>
              <a:rPr lang="en"/>
              <a:t>can only be used by one thread</a:t>
            </a:r>
            <a:r>
              <a:rPr lang="en"/>
              <a:t> at a time.</a:t>
            </a:r>
            <a:endParaRPr u="sng"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 sz="1800" u="sng"/>
              <a:t>Circular Wait</a:t>
            </a:r>
            <a:br>
              <a:rPr lang="en"/>
            </a:br>
            <a:r>
              <a:rPr lang="en" sz="1800"/>
              <a:t>There exists a set {T</a:t>
            </a:r>
            <a:r>
              <a:rPr baseline="-25000" lang="en" sz="1800"/>
              <a:t>1</a:t>
            </a:r>
            <a:r>
              <a:rPr lang="en" sz="1800"/>
              <a:t>, …, T</a:t>
            </a:r>
            <a:r>
              <a:rPr baseline="-25000" lang="en" sz="1800"/>
              <a:t>n</a:t>
            </a:r>
            <a:r>
              <a:rPr lang="en" sz="1800"/>
              <a:t>} of waiting threads s.t.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</a:t>
            </a:r>
            <a:r>
              <a:rPr baseline="-25000" lang="en" sz="1400"/>
              <a:t>1 </a:t>
            </a:r>
            <a:r>
              <a:rPr lang="en" sz="1400"/>
              <a:t>is waiting for a resource that is held by T</a:t>
            </a:r>
            <a:r>
              <a:rPr baseline="-25000" lang="en" sz="1400"/>
              <a:t>2</a:t>
            </a:r>
            <a:endParaRPr baseline="-25000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</a:t>
            </a:r>
            <a:r>
              <a:rPr baseline="-25000" lang="en" sz="1400"/>
              <a:t>2</a:t>
            </a:r>
            <a:r>
              <a:rPr lang="en" sz="1400"/>
              <a:t> is waiting for a resource that is held by T</a:t>
            </a:r>
            <a:r>
              <a:rPr baseline="-25000" lang="en" sz="1400"/>
              <a:t>3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…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</a:t>
            </a:r>
            <a:r>
              <a:rPr baseline="-25000" lang="en" sz="1400"/>
              <a:t>n</a:t>
            </a:r>
            <a:r>
              <a:rPr lang="en" sz="1400"/>
              <a:t> is waiting for a resource that is held by T</a:t>
            </a:r>
            <a:r>
              <a:rPr baseline="-25000" lang="en" sz="1400"/>
              <a:t>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Schemes</a:t>
            </a:r>
            <a:endParaRPr/>
          </a:p>
        </p:txBody>
      </p:sp>
      <p:sp>
        <p:nvSpPr>
          <p:cNvPr id="939" name="Google Shape;939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increasing order of complexity: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&amp; Bound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Segmentation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Paging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Single-Level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Multi-Level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Inverted (Linear)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Inverted (Hashed)</a:t>
            </a:r>
            <a:endParaRPr sz="15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and Bound</a:t>
            </a:r>
            <a:endParaRPr/>
          </a:p>
        </p:txBody>
      </p:sp>
      <p:sp>
        <p:nvSpPr>
          <p:cNvPr id="945" name="Google Shape;945;p92"/>
          <p:cNvSpPr txBox="1"/>
          <p:nvPr/>
        </p:nvSpPr>
        <p:spPr>
          <a:xfrm>
            <a:off x="457200" y="1063375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vaddr</a:t>
            </a:r>
            <a:endParaRPr/>
          </a:p>
        </p:txBody>
      </p:sp>
      <p:sp>
        <p:nvSpPr>
          <p:cNvPr id="946" name="Google Shape;946;p92"/>
          <p:cNvSpPr txBox="1"/>
          <p:nvPr/>
        </p:nvSpPr>
        <p:spPr>
          <a:xfrm>
            <a:off x="457200" y="4151975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paddr</a:t>
            </a:r>
            <a:endParaRPr/>
          </a:p>
        </p:txBody>
      </p:sp>
      <p:sp>
        <p:nvSpPr>
          <p:cNvPr id="947" name="Google Shape;947;p92"/>
          <p:cNvSpPr txBox="1"/>
          <p:nvPr/>
        </p:nvSpPr>
        <p:spPr>
          <a:xfrm>
            <a:off x="3487950" y="3278675"/>
            <a:ext cx="722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base</a:t>
            </a:r>
            <a:endParaRPr i="1"/>
          </a:p>
        </p:txBody>
      </p:sp>
      <p:sp>
        <p:nvSpPr>
          <p:cNvPr id="948" name="Google Shape;948;p92"/>
          <p:cNvSpPr txBox="1"/>
          <p:nvPr/>
        </p:nvSpPr>
        <p:spPr>
          <a:xfrm>
            <a:off x="3487950" y="1649425"/>
            <a:ext cx="722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bound</a:t>
            </a:r>
            <a:endParaRPr i="1"/>
          </a:p>
        </p:txBody>
      </p:sp>
      <p:cxnSp>
        <p:nvCxnSpPr>
          <p:cNvPr id="949" name="Google Shape;949;p92"/>
          <p:cNvCxnSpPr>
            <a:stCxn id="945" idx="2"/>
            <a:endCxn id="950" idx="2"/>
          </p:cNvCxnSpPr>
          <p:nvPr/>
        </p:nvCxnSpPr>
        <p:spPr>
          <a:xfrm flipH="1" rot="-5400000">
            <a:off x="1376700" y="957625"/>
            <a:ext cx="360000" cy="147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92"/>
          <p:cNvCxnSpPr>
            <a:stCxn id="948" idx="1"/>
            <a:endCxn id="950" idx="6"/>
          </p:cNvCxnSpPr>
          <p:nvPr/>
        </p:nvCxnSpPr>
        <p:spPr>
          <a:xfrm rot="10800000">
            <a:off x="2734350" y="1875625"/>
            <a:ext cx="75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92"/>
          <p:cNvSpPr txBox="1"/>
          <p:nvPr/>
        </p:nvSpPr>
        <p:spPr>
          <a:xfrm>
            <a:off x="1703250" y="2687875"/>
            <a:ext cx="16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false, then error</a:t>
            </a:r>
            <a:endParaRPr/>
          </a:p>
        </p:txBody>
      </p:sp>
      <p:cxnSp>
        <p:nvCxnSpPr>
          <p:cNvPr id="953" name="Google Shape;953;p92"/>
          <p:cNvCxnSpPr>
            <a:stCxn id="950" idx="4"/>
            <a:endCxn id="952" idx="0"/>
          </p:cNvCxnSpPr>
          <p:nvPr/>
        </p:nvCxnSpPr>
        <p:spPr>
          <a:xfrm>
            <a:off x="2514600" y="2095375"/>
            <a:ext cx="0" cy="5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92"/>
          <p:cNvSpPr txBox="1"/>
          <p:nvPr/>
        </p:nvSpPr>
        <p:spPr>
          <a:xfrm>
            <a:off x="655800" y="3285125"/>
            <a:ext cx="3255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+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cxnSp>
        <p:nvCxnSpPr>
          <p:cNvPr id="955" name="Google Shape;955;p92"/>
          <p:cNvCxnSpPr>
            <a:stCxn id="945" idx="2"/>
            <a:endCxn id="956" idx="0"/>
          </p:cNvCxnSpPr>
          <p:nvPr/>
        </p:nvCxnSpPr>
        <p:spPr>
          <a:xfrm>
            <a:off x="818550" y="1515775"/>
            <a:ext cx="0" cy="17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92"/>
          <p:cNvCxnSpPr>
            <a:stCxn id="947" idx="1"/>
            <a:endCxn id="956" idx="6"/>
          </p:cNvCxnSpPr>
          <p:nvPr/>
        </p:nvCxnSpPr>
        <p:spPr>
          <a:xfrm rot="10800000">
            <a:off x="1038450" y="3504875"/>
            <a:ext cx="244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92"/>
          <p:cNvCxnSpPr>
            <a:stCxn id="956" idx="4"/>
            <a:endCxn id="946" idx="0"/>
          </p:cNvCxnSpPr>
          <p:nvPr/>
        </p:nvCxnSpPr>
        <p:spPr>
          <a:xfrm>
            <a:off x="818550" y="3724625"/>
            <a:ext cx="0" cy="4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92"/>
          <p:cNvSpPr/>
          <p:nvPr/>
        </p:nvSpPr>
        <p:spPr>
          <a:xfrm>
            <a:off x="2294850" y="1655875"/>
            <a:ext cx="439500" cy="43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endParaRPr b="1"/>
          </a:p>
        </p:txBody>
      </p:sp>
      <p:sp>
        <p:nvSpPr>
          <p:cNvPr id="956" name="Google Shape;956;p92"/>
          <p:cNvSpPr/>
          <p:nvPr/>
        </p:nvSpPr>
        <p:spPr>
          <a:xfrm>
            <a:off x="598800" y="3285125"/>
            <a:ext cx="439500" cy="43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+</a:t>
            </a:r>
            <a:endParaRPr b="1"/>
          </a:p>
        </p:txBody>
      </p:sp>
      <p:sp>
        <p:nvSpPr>
          <p:cNvPr id="959" name="Google Shape;959;p9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Simple and fast protection &amp; isolation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+"/>
            </a:pPr>
            <a:r>
              <a:rPr lang="en"/>
              <a:t>Can easily relocate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/>
              <a:t>Promotes internal &amp; external fragmentation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–"/>
            </a:pPr>
            <a:r>
              <a:rPr lang="en"/>
              <a:t>Inter-process sharing is difficult 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(x86) Memory Segmentation</a:t>
            </a:r>
            <a:endParaRPr/>
          </a:p>
        </p:txBody>
      </p:sp>
      <p:sp>
        <p:nvSpPr>
          <p:cNvPr id="965" name="Google Shape;965;p93"/>
          <p:cNvSpPr txBox="1"/>
          <p:nvPr/>
        </p:nvSpPr>
        <p:spPr>
          <a:xfrm>
            <a:off x="4572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 #</a:t>
            </a:r>
            <a:endParaRPr/>
          </a:p>
        </p:txBody>
      </p:sp>
      <p:sp>
        <p:nvSpPr>
          <p:cNvPr id="966" name="Google Shape;966;p93"/>
          <p:cNvSpPr txBox="1"/>
          <p:nvPr/>
        </p:nvSpPr>
        <p:spPr>
          <a:xfrm>
            <a:off x="11799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967" name="Google Shape;967;p93"/>
          <p:cNvSpPr txBox="1"/>
          <p:nvPr/>
        </p:nvSpPr>
        <p:spPr>
          <a:xfrm>
            <a:off x="846700" y="935125"/>
            <a:ext cx="7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vaddr</a:t>
            </a:r>
            <a:endParaRPr/>
          </a:p>
        </p:txBody>
      </p:sp>
      <p:graphicFrame>
        <p:nvGraphicFramePr>
          <p:cNvPr id="968" name="Google Shape;968;p93"/>
          <p:cNvGraphicFramePr/>
          <p:nvPr/>
        </p:nvGraphicFramePr>
        <p:xfrm>
          <a:off x="2201250" y="163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989600"/>
                <a:gridCol w="989600"/>
                <a:gridCol w="989600"/>
                <a:gridCol w="989600"/>
              </a:tblGrid>
              <a:tr h="36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&lt;base for seg 0&gt;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&lt;bound for seg 0&gt;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&lt;other bits for seg 0&gt;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&lt;base for seg 1&gt;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&lt;bound for seg 1&gt;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&lt;other bits for seg 1&gt;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(# of segs)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&lt;base for last seg&gt;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&lt;bound for last seg&gt;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&lt;other bits for last seg&gt;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969" name="Google Shape;969;p93"/>
          <p:cNvCxnSpPr>
            <a:stCxn id="965" idx="2"/>
          </p:cNvCxnSpPr>
          <p:nvPr/>
        </p:nvCxnSpPr>
        <p:spPr>
          <a:xfrm flipH="1" rot="-5400000">
            <a:off x="468450" y="2077550"/>
            <a:ext cx="2083200" cy="1383000"/>
          </a:xfrm>
          <a:prstGeom prst="bentConnector3">
            <a:avLst>
              <a:gd fmla="val 1003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93"/>
          <p:cNvSpPr txBox="1"/>
          <p:nvPr/>
        </p:nvSpPr>
        <p:spPr>
          <a:xfrm>
            <a:off x="3489100" y="4777850"/>
            <a:ext cx="1382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map</a:t>
            </a:r>
            <a:endParaRPr/>
          </a:p>
        </p:txBody>
      </p:sp>
      <p:sp>
        <p:nvSpPr>
          <p:cNvPr id="971" name="Google Shape;971;p93"/>
          <p:cNvSpPr/>
          <p:nvPr/>
        </p:nvSpPr>
        <p:spPr>
          <a:xfrm>
            <a:off x="7352650" y="1275050"/>
            <a:ext cx="439500" cy="43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</a:t>
            </a:r>
            <a:endParaRPr b="1"/>
          </a:p>
        </p:txBody>
      </p:sp>
      <p:cxnSp>
        <p:nvCxnSpPr>
          <p:cNvPr id="972" name="Google Shape;972;p93"/>
          <p:cNvCxnSpPr>
            <a:stCxn id="966" idx="3"/>
            <a:endCxn id="971" idx="2"/>
          </p:cNvCxnSpPr>
          <p:nvPr/>
        </p:nvCxnSpPr>
        <p:spPr>
          <a:xfrm flipH="1" rot="10800000">
            <a:off x="1902600" y="1494950"/>
            <a:ext cx="54501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3" name="Google Shape;973;p93"/>
          <p:cNvSpPr txBox="1"/>
          <p:nvPr/>
        </p:nvSpPr>
        <p:spPr>
          <a:xfrm>
            <a:off x="6761050" y="2273125"/>
            <a:ext cx="16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false, then error</a:t>
            </a:r>
            <a:endParaRPr/>
          </a:p>
        </p:txBody>
      </p:sp>
      <p:cxnSp>
        <p:nvCxnSpPr>
          <p:cNvPr id="974" name="Google Shape;974;p93"/>
          <p:cNvCxnSpPr>
            <a:stCxn id="971" idx="4"/>
            <a:endCxn id="973" idx="0"/>
          </p:cNvCxnSpPr>
          <p:nvPr/>
        </p:nvCxnSpPr>
        <p:spPr>
          <a:xfrm>
            <a:off x="7572400" y="1714550"/>
            <a:ext cx="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5" name="Google Shape;975;p93"/>
          <p:cNvCxnSpPr>
            <a:endCxn id="976" idx="2"/>
          </p:cNvCxnSpPr>
          <p:nvPr/>
        </p:nvCxnSpPr>
        <p:spPr>
          <a:xfrm>
            <a:off x="3669250" y="3813900"/>
            <a:ext cx="2793900" cy="178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6" name="Google Shape;976;p93"/>
          <p:cNvSpPr/>
          <p:nvPr/>
        </p:nvSpPr>
        <p:spPr>
          <a:xfrm>
            <a:off x="6463150" y="3772650"/>
            <a:ext cx="439500" cy="43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+</a:t>
            </a:r>
            <a:endParaRPr b="1"/>
          </a:p>
        </p:txBody>
      </p:sp>
      <p:cxnSp>
        <p:nvCxnSpPr>
          <p:cNvPr id="977" name="Google Shape;977;p93"/>
          <p:cNvCxnSpPr>
            <a:endCxn id="971" idx="6"/>
          </p:cNvCxnSpPr>
          <p:nvPr/>
        </p:nvCxnSpPr>
        <p:spPr>
          <a:xfrm flipH="1" rot="10800000">
            <a:off x="4679050" y="1494800"/>
            <a:ext cx="3113100" cy="2319000"/>
          </a:xfrm>
          <a:prstGeom prst="curvedConnector3">
            <a:avLst>
              <a:gd fmla="val 1202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93"/>
          <p:cNvCxnSpPr>
            <a:stCxn id="966" idx="3"/>
            <a:endCxn id="976" idx="0"/>
          </p:cNvCxnSpPr>
          <p:nvPr/>
        </p:nvCxnSpPr>
        <p:spPr>
          <a:xfrm>
            <a:off x="1902600" y="1501250"/>
            <a:ext cx="4780200" cy="2271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9" name="Google Shape;979;p93"/>
          <p:cNvSpPr txBox="1"/>
          <p:nvPr/>
        </p:nvSpPr>
        <p:spPr>
          <a:xfrm>
            <a:off x="6321550" y="4488600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paddr</a:t>
            </a:r>
            <a:endParaRPr/>
          </a:p>
        </p:txBody>
      </p:sp>
      <p:cxnSp>
        <p:nvCxnSpPr>
          <p:cNvPr id="980" name="Google Shape;980;p93"/>
          <p:cNvCxnSpPr>
            <a:stCxn id="976" idx="4"/>
            <a:endCxn id="979" idx="0"/>
          </p:cNvCxnSpPr>
          <p:nvPr/>
        </p:nvCxnSpPr>
        <p:spPr>
          <a:xfrm>
            <a:off x="6682900" y="4212150"/>
            <a:ext cx="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93"/>
          <p:cNvSpPr txBox="1"/>
          <p:nvPr/>
        </p:nvSpPr>
        <p:spPr>
          <a:xfrm>
            <a:off x="7172475" y="3573125"/>
            <a:ext cx="1734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invalid, then error</a:t>
            </a:r>
            <a:endParaRPr/>
          </a:p>
        </p:txBody>
      </p:sp>
      <p:cxnSp>
        <p:nvCxnSpPr>
          <p:cNvPr id="982" name="Google Shape;982;p93"/>
          <p:cNvCxnSpPr>
            <a:endCxn id="981" idx="1"/>
          </p:cNvCxnSpPr>
          <p:nvPr/>
        </p:nvCxnSpPr>
        <p:spPr>
          <a:xfrm>
            <a:off x="5634975" y="3810125"/>
            <a:ext cx="153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93"/>
          <p:cNvSpPr/>
          <p:nvPr/>
        </p:nvSpPr>
        <p:spPr>
          <a:xfrm>
            <a:off x="2039900" y="3763375"/>
            <a:ext cx="4187400" cy="107700"/>
          </a:xfrm>
          <a:prstGeom prst="rect">
            <a:avLst/>
          </a:prstGeom>
          <a:solidFill>
            <a:srgbClr val="FF8700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93"/>
          <p:cNvSpPr txBox="1"/>
          <p:nvPr>
            <p:ph idx="4294967295" type="body"/>
          </p:nvPr>
        </p:nvSpPr>
        <p:spPr>
          <a:xfrm>
            <a:off x="204850" y="3871075"/>
            <a:ext cx="2006400" cy="10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"/>
              <a:t>More flexible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Problems? Can we do better?</a:t>
            </a:r>
            <a:endParaRPr/>
          </a:p>
        </p:txBody>
      </p:sp>
      <p:sp>
        <p:nvSpPr>
          <p:cNvPr id="990" name="Google Shape;990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fragmentation with variable-sized chunks in physical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Move around processes a lot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Translation happens on every single instruction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Solution: Pages</a:t>
            </a:r>
            <a:r>
              <a:rPr lang="en" sz="1400"/>
              <a:t>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 new unit of memory where the physical address space is divided into fixed-sized chunks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Now physical memory ⇔ an </a:t>
            </a:r>
            <a:r>
              <a:rPr lang="en" sz="1400"/>
              <a:t>array</a:t>
            </a:r>
            <a:r>
              <a:rPr lang="en" sz="1400"/>
              <a:t> of pages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Typically pages around ~1k-16k to avoid internal fragmentation </a:t>
            </a:r>
            <a:endParaRPr sz="1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Table: Single-Level</a:t>
            </a:r>
            <a:endParaRPr/>
          </a:p>
        </p:txBody>
      </p:sp>
      <p:sp>
        <p:nvSpPr>
          <p:cNvPr id="996" name="Google Shape;996;p95"/>
          <p:cNvSpPr txBox="1"/>
          <p:nvPr/>
        </p:nvSpPr>
        <p:spPr>
          <a:xfrm>
            <a:off x="4572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</a:t>
            </a:r>
            <a:endParaRPr/>
          </a:p>
        </p:txBody>
      </p:sp>
      <p:sp>
        <p:nvSpPr>
          <p:cNvPr id="997" name="Google Shape;997;p95"/>
          <p:cNvSpPr txBox="1"/>
          <p:nvPr/>
        </p:nvSpPr>
        <p:spPr>
          <a:xfrm>
            <a:off x="11799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998" name="Google Shape;998;p95"/>
          <p:cNvSpPr txBox="1"/>
          <p:nvPr/>
        </p:nvSpPr>
        <p:spPr>
          <a:xfrm>
            <a:off x="846700" y="935125"/>
            <a:ext cx="7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vaddr</a:t>
            </a:r>
            <a:endParaRPr/>
          </a:p>
        </p:txBody>
      </p:sp>
      <p:graphicFrame>
        <p:nvGraphicFramePr>
          <p:cNvPr id="999" name="Google Shape;999;p95"/>
          <p:cNvGraphicFramePr/>
          <p:nvPr/>
        </p:nvGraphicFramePr>
        <p:xfrm>
          <a:off x="2201250" y="163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09200"/>
                <a:gridCol w="952850"/>
                <a:gridCol w="1075175"/>
              </a:tblGrid>
              <a:tr h="36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PPN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&lt;PPN for vpage 0&gt;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&lt;other bits for vpage 0&gt;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&lt;PPN for vpage 1&gt;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&lt;other bits for vpage 1&gt;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6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(# of vpages)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&lt;PPN for last vpage&gt;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&lt;other bits for last vpage&gt;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000" name="Google Shape;1000;p95"/>
          <p:cNvCxnSpPr>
            <a:stCxn id="996" idx="2"/>
          </p:cNvCxnSpPr>
          <p:nvPr/>
        </p:nvCxnSpPr>
        <p:spPr>
          <a:xfrm flipH="1" rot="-5400000">
            <a:off x="468450" y="2077550"/>
            <a:ext cx="2083200" cy="1383000"/>
          </a:xfrm>
          <a:prstGeom prst="bentConnector3">
            <a:avLst>
              <a:gd fmla="val 9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1" name="Google Shape;1001;p95"/>
          <p:cNvSpPr/>
          <p:nvPr/>
        </p:nvSpPr>
        <p:spPr>
          <a:xfrm>
            <a:off x="2039900" y="3763375"/>
            <a:ext cx="3063300" cy="107700"/>
          </a:xfrm>
          <a:prstGeom prst="rect">
            <a:avLst/>
          </a:prstGeom>
          <a:solidFill>
            <a:srgbClr val="FF8700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95"/>
          <p:cNvSpPr txBox="1"/>
          <p:nvPr/>
        </p:nvSpPr>
        <p:spPr>
          <a:xfrm>
            <a:off x="7553475" y="3521100"/>
            <a:ext cx="1083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bad bits, then error</a:t>
            </a:r>
            <a:endParaRPr/>
          </a:p>
        </p:txBody>
      </p:sp>
      <p:cxnSp>
        <p:nvCxnSpPr>
          <p:cNvPr id="1003" name="Google Shape;1003;p95"/>
          <p:cNvCxnSpPr>
            <a:endCxn id="1002" idx="1"/>
          </p:cNvCxnSpPr>
          <p:nvPr/>
        </p:nvCxnSpPr>
        <p:spPr>
          <a:xfrm>
            <a:off x="4918575" y="3817200"/>
            <a:ext cx="263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4" name="Google Shape;1004;p95"/>
          <p:cNvSpPr txBox="1"/>
          <p:nvPr/>
        </p:nvSpPr>
        <p:spPr>
          <a:xfrm>
            <a:off x="5955075" y="4387050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</a:t>
            </a:r>
            <a:endParaRPr/>
          </a:p>
        </p:txBody>
      </p:sp>
      <p:sp>
        <p:nvSpPr>
          <p:cNvPr id="1005" name="Google Shape;1005;p95"/>
          <p:cNvSpPr txBox="1"/>
          <p:nvPr/>
        </p:nvSpPr>
        <p:spPr>
          <a:xfrm>
            <a:off x="6677775" y="4387050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1006" name="Google Shape;1006;p95"/>
          <p:cNvSpPr txBox="1"/>
          <p:nvPr/>
        </p:nvSpPr>
        <p:spPr>
          <a:xfrm>
            <a:off x="6344575" y="4047125"/>
            <a:ext cx="7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paddr</a:t>
            </a:r>
            <a:endParaRPr/>
          </a:p>
        </p:txBody>
      </p:sp>
      <p:cxnSp>
        <p:nvCxnSpPr>
          <p:cNvPr id="1007" name="Google Shape;1007;p95"/>
          <p:cNvCxnSpPr>
            <a:stCxn id="997" idx="2"/>
            <a:endCxn id="1005" idx="0"/>
          </p:cNvCxnSpPr>
          <p:nvPr/>
        </p:nvCxnSpPr>
        <p:spPr>
          <a:xfrm flipH="1" rot="-5400000">
            <a:off x="2960400" y="308300"/>
            <a:ext cx="2659500" cy="5497800"/>
          </a:xfrm>
          <a:prstGeom prst="bentConnector3">
            <a:avLst>
              <a:gd fmla="val 895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95"/>
          <p:cNvCxnSpPr>
            <a:endCxn id="1004" idx="0"/>
          </p:cNvCxnSpPr>
          <p:nvPr/>
        </p:nvCxnSpPr>
        <p:spPr>
          <a:xfrm>
            <a:off x="3776925" y="3823950"/>
            <a:ext cx="2539500" cy="563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9" name="Google Shape;1009;p95"/>
          <p:cNvSpPr txBox="1"/>
          <p:nvPr>
            <p:ph idx="4294967295" type="body"/>
          </p:nvPr>
        </p:nvSpPr>
        <p:spPr>
          <a:xfrm>
            <a:off x="5103200" y="315925"/>
            <a:ext cx="40407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Pros</a:t>
            </a:r>
            <a:r>
              <a:rPr lang="en" sz="2400"/>
              <a:t>:</a:t>
            </a:r>
            <a:endParaRPr sz="24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Simple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Inter-process sharing is easy</a:t>
            </a:r>
            <a:endParaRPr sz="17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Cons</a:t>
            </a:r>
            <a:r>
              <a:rPr lang="en" sz="2400"/>
              <a:t>:</a:t>
            </a:r>
            <a:endParaRPr sz="24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Table too big</a:t>
            </a:r>
            <a:endParaRPr sz="1800"/>
          </a:p>
        </p:txBody>
      </p:sp>
      <p:sp>
        <p:nvSpPr>
          <p:cNvPr id="1010" name="Google Shape;1010;p95"/>
          <p:cNvSpPr txBox="1"/>
          <p:nvPr/>
        </p:nvSpPr>
        <p:spPr>
          <a:xfrm>
            <a:off x="56575" y="3058250"/>
            <a:ext cx="722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PageTableSize</a:t>
            </a:r>
            <a:endParaRPr i="1"/>
          </a:p>
        </p:txBody>
      </p:sp>
      <p:sp>
        <p:nvSpPr>
          <p:cNvPr id="1011" name="Google Shape;1011;p95"/>
          <p:cNvSpPr/>
          <p:nvPr/>
        </p:nvSpPr>
        <p:spPr>
          <a:xfrm>
            <a:off x="742600" y="3973300"/>
            <a:ext cx="439500" cy="43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&gt;</a:t>
            </a:r>
            <a:endParaRPr b="1"/>
          </a:p>
        </p:txBody>
      </p:sp>
      <p:cxnSp>
        <p:nvCxnSpPr>
          <p:cNvPr id="1012" name="Google Shape;1012;p95"/>
          <p:cNvCxnSpPr>
            <a:stCxn id="1010" idx="2"/>
            <a:endCxn id="1011" idx="2"/>
          </p:cNvCxnSpPr>
          <p:nvPr/>
        </p:nvCxnSpPr>
        <p:spPr>
          <a:xfrm flipH="1" rot="-5400000">
            <a:off x="388975" y="3839600"/>
            <a:ext cx="382500" cy="32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3" name="Google Shape;1013;p95"/>
          <p:cNvCxnSpPr>
            <a:stCxn id="996" idx="2"/>
            <a:endCxn id="1011" idx="6"/>
          </p:cNvCxnSpPr>
          <p:nvPr/>
        </p:nvCxnSpPr>
        <p:spPr>
          <a:xfrm flipH="1" rot="-5400000">
            <a:off x="-232500" y="2778500"/>
            <a:ext cx="2465700" cy="363600"/>
          </a:xfrm>
          <a:prstGeom prst="bentConnector4">
            <a:avLst>
              <a:gd fmla="val 84618" name="adj1"/>
              <a:gd fmla="val 16547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4" name="Google Shape;1014;p95"/>
          <p:cNvSpPr txBox="1"/>
          <p:nvPr/>
        </p:nvSpPr>
        <p:spPr>
          <a:xfrm>
            <a:off x="151000" y="4575450"/>
            <a:ext cx="16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false, then error</a:t>
            </a:r>
            <a:endParaRPr/>
          </a:p>
        </p:txBody>
      </p:sp>
      <p:cxnSp>
        <p:nvCxnSpPr>
          <p:cNvPr id="1015" name="Google Shape;1015;p95"/>
          <p:cNvCxnSpPr>
            <a:stCxn id="1011" idx="4"/>
            <a:endCxn id="1014" idx="0"/>
          </p:cNvCxnSpPr>
          <p:nvPr/>
        </p:nvCxnSpPr>
        <p:spPr>
          <a:xfrm>
            <a:off x="962350" y="4412800"/>
            <a:ext cx="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6" name="Google Shape;1016;p95"/>
          <p:cNvSpPr txBox="1"/>
          <p:nvPr/>
        </p:nvSpPr>
        <p:spPr>
          <a:xfrm>
            <a:off x="0" y="1639313"/>
            <a:ext cx="722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PageTablePtr</a:t>
            </a:r>
            <a:endParaRPr i="1"/>
          </a:p>
        </p:txBody>
      </p:sp>
      <p:cxnSp>
        <p:nvCxnSpPr>
          <p:cNvPr id="1017" name="Google Shape;1017;p95"/>
          <p:cNvCxnSpPr>
            <a:stCxn id="1016" idx="3"/>
          </p:cNvCxnSpPr>
          <p:nvPr/>
        </p:nvCxnSpPr>
        <p:spPr>
          <a:xfrm>
            <a:off x="722700" y="2015513"/>
            <a:ext cx="147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95"/>
          <p:cNvSpPr txBox="1"/>
          <p:nvPr/>
        </p:nvSpPr>
        <p:spPr>
          <a:xfrm>
            <a:off x="3030050" y="4791325"/>
            <a:ext cx="1083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terminology</a:t>
            </a:r>
            <a:endParaRPr/>
          </a:p>
        </p:txBody>
      </p:sp>
      <p:sp>
        <p:nvSpPr>
          <p:cNvPr id="1024" name="Google Shape;1024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Virtual Page Number (VPN): Maps 1-to-1 with an entry in the page table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Physical Page Number (PPN): Location in physical memory of the 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PTE = (# PPN bits) + (# control bits)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Offset: Points to specific bytes in the physical page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2^(# offset bits) ⇔ size of pages!</a:t>
            </a:r>
            <a:endParaRPr sz="1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 Understanding Check!</a:t>
            </a:r>
            <a:endParaRPr/>
          </a:p>
        </p:txBody>
      </p:sp>
      <p:sp>
        <p:nvSpPr>
          <p:cNvPr id="1030" name="Google Shape;1030;p97"/>
          <p:cNvSpPr txBox="1"/>
          <p:nvPr/>
        </p:nvSpPr>
        <p:spPr>
          <a:xfrm>
            <a:off x="519575" y="1298200"/>
            <a:ext cx="77451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What is contained in each entry of the page table?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How do we figure out how many entries in our page table there are?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T/F, paging produces less external fragmentation than base and bound.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What happens when I access memory marked as invalid?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How much memory does a page table with a 22-bit VPN with a 10-bit offset take?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 Understanding Check!</a:t>
            </a:r>
            <a:endParaRPr/>
          </a:p>
        </p:txBody>
      </p:sp>
      <p:sp>
        <p:nvSpPr>
          <p:cNvPr id="1036" name="Google Shape;1036;p98"/>
          <p:cNvSpPr txBox="1"/>
          <p:nvPr/>
        </p:nvSpPr>
        <p:spPr>
          <a:xfrm>
            <a:off x="528650" y="1017725"/>
            <a:ext cx="77451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What is contained in each entry of the page table?</a:t>
            </a:r>
            <a:endParaRPr sz="1700"/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AutoNum type="arabicPeriod"/>
            </a:pPr>
            <a:r>
              <a:rPr lang="en" sz="1700">
                <a:solidFill>
                  <a:srgbClr val="CC0000"/>
                </a:solidFill>
              </a:rPr>
              <a:t>The PPN</a:t>
            </a:r>
            <a:endParaRPr sz="1700">
              <a:solidFill>
                <a:srgbClr val="CC0000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AutoNum type="arabicPeriod"/>
            </a:pPr>
            <a:r>
              <a:rPr lang="en" sz="1700">
                <a:solidFill>
                  <a:srgbClr val="CC0000"/>
                </a:solidFill>
              </a:rPr>
              <a:t>Control bits (R, W, X, Valid, Dirty, Use, …)</a:t>
            </a:r>
            <a:br>
              <a:rPr lang="en" sz="1700">
                <a:solidFill>
                  <a:srgbClr val="CC0000"/>
                </a:solidFill>
              </a:rPr>
            </a:br>
            <a:r>
              <a:rPr lang="en" sz="1700">
                <a:solidFill>
                  <a:srgbClr val="CC0000"/>
                </a:solidFill>
              </a:rPr>
              <a:t>(also called access bits, status bits, metadata bits, ‘other bits’)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How do we figure out how many entries in our page table there are?</a:t>
            </a:r>
            <a:endParaRPr sz="1700">
              <a:solidFill>
                <a:srgbClr val="CC0000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Number of possible VPNs (i.e. 2^(VPN #bits))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T/F, paging produces less external fragmentation than base and bound.</a:t>
            </a:r>
            <a:endParaRPr sz="17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T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What happens when I access memory marked as invalid?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The page fault handler is run.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lang="en" sz="1700">
                <a:solidFill>
                  <a:schemeClr val="dk1"/>
                </a:solidFill>
              </a:rPr>
              <a:t>How much memory does a page table with a 22-bit VPN with a 10-bit offset take?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C0000"/>
                </a:solidFill>
              </a:rPr>
              <a:t>22-bits is 4 million entries =&gt; 16 MB!</a:t>
            </a:r>
            <a:endParaRPr sz="17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Table: Multi-Level</a:t>
            </a:r>
            <a:endParaRPr/>
          </a:p>
        </p:txBody>
      </p:sp>
      <p:sp>
        <p:nvSpPr>
          <p:cNvPr id="1042" name="Google Shape;1042;p99"/>
          <p:cNvSpPr txBox="1"/>
          <p:nvPr/>
        </p:nvSpPr>
        <p:spPr>
          <a:xfrm>
            <a:off x="4572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VPNa</a:t>
            </a:r>
            <a:endParaRPr/>
          </a:p>
        </p:txBody>
      </p:sp>
      <p:sp>
        <p:nvSpPr>
          <p:cNvPr id="1043" name="Google Shape;1043;p99"/>
          <p:cNvSpPr txBox="1"/>
          <p:nvPr/>
        </p:nvSpPr>
        <p:spPr>
          <a:xfrm>
            <a:off x="11799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VPNb</a:t>
            </a:r>
            <a:endParaRPr/>
          </a:p>
        </p:txBody>
      </p:sp>
      <p:sp>
        <p:nvSpPr>
          <p:cNvPr id="1044" name="Google Shape;1044;p99"/>
          <p:cNvSpPr txBox="1"/>
          <p:nvPr/>
        </p:nvSpPr>
        <p:spPr>
          <a:xfrm>
            <a:off x="1179900" y="935125"/>
            <a:ext cx="7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vaddr</a:t>
            </a:r>
            <a:endParaRPr/>
          </a:p>
        </p:txBody>
      </p:sp>
      <p:graphicFrame>
        <p:nvGraphicFramePr>
          <p:cNvPr id="1045" name="Google Shape;1045;p99"/>
          <p:cNvGraphicFramePr/>
          <p:nvPr/>
        </p:nvGraphicFramePr>
        <p:xfrm>
          <a:off x="4317475" y="96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809200"/>
                <a:gridCol w="952850"/>
                <a:gridCol w="1075175"/>
              </a:tblGrid>
              <a:tr h="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PPN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18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(# of vpages)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046" name="Google Shape;1046;p99"/>
          <p:cNvCxnSpPr>
            <a:stCxn id="1042" idx="2"/>
          </p:cNvCxnSpPr>
          <p:nvPr/>
        </p:nvCxnSpPr>
        <p:spPr>
          <a:xfrm flipH="1" rot="-5400000">
            <a:off x="-166050" y="2712050"/>
            <a:ext cx="2113500" cy="144300"/>
          </a:xfrm>
          <a:prstGeom prst="bentConnector3">
            <a:avLst>
              <a:gd fmla="val 9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7" name="Google Shape;1047;p99"/>
          <p:cNvSpPr/>
          <p:nvPr/>
        </p:nvSpPr>
        <p:spPr>
          <a:xfrm>
            <a:off x="4159325" y="2262075"/>
            <a:ext cx="3063300" cy="107700"/>
          </a:xfrm>
          <a:prstGeom prst="rect">
            <a:avLst/>
          </a:prstGeom>
          <a:solidFill>
            <a:srgbClr val="FF8700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8" name="Google Shape;1048;p99"/>
          <p:cNvGraphicFramePr/>
          <p:nvPr/>
        </p:nvGraphicFramePr>
        <p:xfrm>
          <a:off x="962850" y="18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132775"/>
                <a:gridCol w="927425"/>
                <a:gridCol w="646875"/>
              </a:tblGrid>
              <a:tr h="54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PageTablePtr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7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xxxxxxxx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5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73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(# of vpages) - 1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xxxxxxxx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xxxxxxxx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049" name="Google Shape;1049;p99"/>
          <p:cNvSpPr txBox="1"/>
          <p:nvPr/>
        </p:nvSpPr>
        <p:spPr>
          <a:xfrm>
            <a:off x="6303900" y="4533350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</a:t>
            </a:r>
            <a:endParaRPr/>
          </a:p>
        </p:txBody>
      </p:sp>
      <p:sp>
        <p:nvSpPr>
          <p:cNvPr id="1050" name="Google Shape;1050;p99"/>
          <p:cNvSpPr txBox="1"/>
          <p:nvPr/>
        </p:nvSpPr>
        <p:spPr>
          <a:xfrm>
            <a:off x="7026600" y="4533350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1051" name="Google Shape;1051;p99"/>
          <p:cNvSpPr txBox="1"/>
          <p:nvPr/>
        </p:nvSpPr>
        <p:spPr>
          <a:xfrm>
            <a:off x="6693400" y="4193425"/>
            <a:ext cx="7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paddr</a:t>
            </a:r>
            <a:endParaRPr/>
          </a:p>
        </p:txBody>
      </p:sp>
      <p:cxnSp>
        <p:nvCxnSpPr>
          <p:cNvPr id="1052" name="Google Shape;1052;p99"/>
          <p:cNvCxnSpPr>
            <a:stCxn id="1053" idx="2"/>
            <a:endCxn id="1050" idx="0"/>
          </p:cNvCxnSpPr>
          <p:nvPr/>
        </p:nvCxnSpPr>
        <p:spPr>
          <a:xfrm flipH="1" rot="-5400000">
            <a:off x="3423000" y="568400"/>
            <a:ext cx="2805900" cy="5124000"/>
          </a:xfrm>
          <a:prstGeom prst="curvedConnector3">
            <a:avLst>
              <a:gd fmla="val 345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4" name="Google Shape;1054;p99"/>
          <p:cNvCxnSpPr>
            <a:endCxn id="1049" idx="0"/>
          </p:cNvCxnSpPr>
          <p:nvPr/>
        </p:nvCxnSpPr>
        <p:spPr>
          <a:xfrm flipH="1" rot="-5400000">
            <a:off x="4985850" y="2853950"/>
            <a:ext cx="2227500" cy="1131300"/>
          </a:xfrm>
          <a:prstGeom prst="curvedConnector3">
            <a:avLst>
              <a:gd fmla="val 223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5" name="Google Shape;1055;p99"/>
          <p:cNvSpPr txBox="1"/>
          <p:nvPr/>
        </p:nvSpPr>
        <p:spPr>
          <a:xfrm>
            <a:off x="0" y="2049988"/>
            <a:ext cx="7227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PageTablePtr</a:t>
            </a:r>
            <a:endParaRPr i="1"/>
          </a:p>
        </p:txBody>
      </p:sp>
      <p:cxnSp>
        <p:nvCxnSpPr>
          <p:cNvPr id="1056" name="Google Shape;1056;p99"/>
          <p:cNvCxnSpPr>
            <a:stCxn id="1055" idx="3"/>
          </p:cNvCxnSpPr>
          <p:nvPr/>
        </p:nvCxnSpPr>
        <p:spPr>
          <a:xfrm>
            <a:off x="722700" y="2426188"/>
            <a:ext cx="24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3" name="Google Shape;1053;p99"/>
          <p:cNvSpPr txBox="1"/>
          <p:nvPr/>
        </p:nvSpPr>
        <p:spPr>
          <a:xfrm>
            <a:off x="19026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1057" name="Google Shape;1057;p99"/>
          <p:cNvSpPr/>
          <p:nvPr/>
        </p:nvSpPr>
        <p:spPr>
          <a:xfrm>
            <a:off x="847175" y="3789025"/>
            <a:ext cx="2889300" cy="107700"/>
          </a:xfrm>
          <a:prstGeom prst="rect">
            <a:avLst/>
          </a:prstGeom>
          <a:solidFill>
            <a:srgbClr val="FF8700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8" name="Google Shape;1058;p99"/>
          <p:cNvCxnSpPr/>
          <p:nvPr/>
        </p:nvCxnSpPr>
        <p:spPr>
          <a:xfrm rot="-5400000">
            <a:off x="2194675" y="1723450"/>
            <a:ext cx="2497800" cy="1757100"/>
          </a:xfrm>
          <a:prstGeom prst="curvedConnector3">
            <a:avLst>
              <a:gd fmla="val 9164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9" name="Google Shape;1059;p99"/>
          <p:cNvCxnSpPr>
            <a:stCxn id="1043" idx="2"/>
          </p:cNvCxnSpPr>
          <p:nvPr/>
        </p:nvCxnSpPr>
        <p:spPr>
          <a:xfrm flipH="1" rot="-5400000">
            <a:off x="2622300" y="646400"/>
            <a:ext cx="605400" cy="276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0" name="Google Shape;1060;p99"/>
          <p:cNvSpPr txBox="1"/>
          <p:nvPr/>
        </p:nvSpPr>
        <p:spPr>
          <a:xfrm>
            <a:off x="7614275" y="3474675"/>
            <a:ext cx="915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bad bits, then error</a:t>
            </a:r>
            <a:endParaRPr/>
          </a:p>
        </p:txBody>
      </p:sp>
      <p:cxnSp>
        <p:nvCxnSpPr>
          <p:cNvPr id="1061" name="Google Shape;1061;p99"/>
          <p:cNvCxnSpPr>
            <a:endCxn id="1060" idx="1"/>
          </p:cNvCxnSpPr>
          <p:nvPr/>
        </p:nvCxnSpPr>
        <p:spPr>
          <a:xfrm>
            <a:off x="3794375" y="3850875"/>
            <a:ext cx="381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2" name="Google Shape;1062;p99"/>
          <p:cNvCxnSpPr>
            <a:endCxn id="1060" idx="0"/>
          </p:cNvCxnSpPr>
          <p:nvPr/>
        </p:nvCxnSpPr>
        <p:spPr>
          <a:xfrm>
            <a:off x="6650375" y="2305875"/>
            <a:ext cx="1421700" cy="116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99"/>
          <p:cNvSpPr txBox="1"/>
          <p:nvPr/>
        </p:nvSpPr>
        <p:spPr>
          <a:xfrm>
            <a:off x="1545538" y="4691100"/>
            <a:ext cx="1541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Lvl a Page table</a:t>
            </a:r>
            <a:endParaRPr/>
          </a:p>
        </p:txBody>
      </p:sp>
      <p:sp>
        <p:nvSpPr>
          <p:cNvPr id="1064" name="Google Shape;1064;p99"/>
          <p:cNvSpPr txBox="1"/>
          <p:nvPr/>
        </p:nvSpPr>
        <p:spPr>
          <a:xfrm>
            <a:off x="4920113" y="3259038"/>
            <a:ext cx="1541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Lvl b Page table</a:t>
            </a:r>
            <a:endParaRPr/>
          </a:p>
        </p:txBody>
      </p:sp>
      <p:sp>
        <p:nvSpPr>
          <p:cNvPr id="1065" name="Google Shape;1065;p99"/>
          <p:cNvSpPr txBox="1"/>
          <p:nvPr>
            <p:ph idx="4294967295" type="body"/>
          </p:nvPr>
        </p:nvSpPr>
        <p:spPr>
          <a:xfrm>
            <a:off x="6079525" y="-46950"/>
            <a:ext cx="38739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u="sng"/>
              <a:t>Pro</a:t>
            </a:r>
            <a:r>
              <a:rPr lang="en" sz="2400"/>
              <a:t>:</a:t>
            </a:r>
            <a:endParaRPr sz="2400"/>
          </a:p>
          <a:p>
            <a:pPr indent="-3124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Smaller tables</a:t>
            </a:r>
            <a:endParaRPr sz="18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Understanding Check!</a:t>
            </a:r>
            <a:endParaRPr/>
          </a:p>
        </p:txBody>
      </p:sp>
      <p:sp>
        <p:nvSpPr>
          <p:cNvPr id="1071" name="Google Shape;1071;p100"/>
          <p:cNvSpPr txBox="1"/>
          <p:nvPr/>
        </p:nvSpPr>
        <p:spPr>
          <a:xfrm>
            <a:off x="519575" y="1298200"/>
            <a:ext cx="77451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say I still have a 32 bit virtual address space and 4 KiB pages, but I break the VPN up into 10 bits and 10 bits for use in a two level page table. How big are my page tables put together if I only have one page mapped?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Deadlock</a:t>
            </a:r>
            <a:endParaRPr/>
          </a:p>
        </p:txBody>
      </p:sp>
      <p:sp>
        <p:nvSpPr>
          <p:cNvPr id="137" name="Google Shape;137;p29"/>
          <p:cNvSpPr txBox="1"/>
          <p:nvPr>
            <p:ph idx="1" type="body"/>
          </p:nvPr>
        </p:nvSpPr>
        <p:spPr>
          <a:xfrm>
            <a:off x="457200" y="762825"/>
            <a:ext cx="398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A</a:t>
            </a:r>
            <a:r>
              <a:rPr lang="en"/>
              <a:t>: Is it possible to have</a:t>
            </a:r>
            <a:br>
              <a:rPr lang="en"/>
            </a:br>
            <a:r>
              <a:rPr lang="en"/>
              <a:t>            deadlock without one of</a:t>
            </a:r>
            <a:br>
              <a:rPr lang="en"/>
            </a:br>
            <a:r>
              <a:rPr lang="en"/>
              <a:t>            these conditions?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B</a:t>
            </a:r>
            <a:r>
              <a:rPr lang="en"/>
              <a:t>: Do</a:t>
            </a:r>
            <a:r>
              <a:rPr lang="en"/>
              <a:t>es</a:t>
            </a:r>
            <a:r>
              <a:rPr lang="en"/>
              <a:t> having all four </a:t>
            </a:r>
            <a:br>
              <a:rPr lang="en"/>
            </a:br>
            <a:r>
              <a:rPr lang="en"/>
              <a:t>            conditions present</a:t>
            </a:r>
            <a:br>
              <a:rPr lang="en"/>
            </a:br>
            <a:r>
              <a:rPr lang="en"/>
              <a:t>            guarantee deadlock?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Understanding Check!</a:t>
            </a:r>
            <a:endParaRPr/>
          </a:p>
        </p:txBody>
      </p:sp>
      <p:sp>
        <p:nvSpPr>
          <p:cNvPr id="1077" name="Google Shape;1077;p101"/>
          <p:cNvSpPr txBox="1"/>
          <p:nvPr/>
        </p:nvSpPr>
        <p:spPr>
          <a:xfrm>
            <a:off x="519575" y="1298200"/>
            <a:ext cx="77451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say I still have a 32 bit virtual address space and 4 KiB pages, but I break the PPN up into 10 bits and 10 bits for use in a two level page table. How big are my page tables put together if I only have one page mapped?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en">
                <a:solidFill>
                  <a:srgbClr val="CC0000"/>
                </a:solidFill>
              </a:rPr>
              <a:t>If you only have one page mapped then you only need one node in the first layer and one node in the second layer. 10 bits for each level means 2^10 entries in each node. Because each entry is 4 bytes, 2^10 entries fits perfectly in one page (each node is one page). There are two nodes, so two pages = 4KiB + 4KiB = 8KiB memory needed. Huge improvement from 4MiB!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Understanding Check!</a:t>
            </a:r>
            <a:endParaRPr/>
          </a:p>
        </p:txBody>
      </p:sp>
      <p:sp>
        <p:nvSpPr>
          <p:cNvPr id="1083" name="Google Shape;1083;p102"/>
          <p:cNvSpPr/>
          <p:nvPr/>
        </p:nvSpPr>
        <p:spPr>
          <a:xfrm>
            <a:off x="457200" y="1563650"/>
            <a:ext cx="2298600" cy="29019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4 B/entry * (2^22 entries)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= 2^24 B</a:t>
            </a:r>
            <a:endParaRPr sz="2800"/>
          </a:p>
        </p:txBody>
      </p:sp>
      <p:sp>
        <p:nvSpPr>
          <p:cNvPr id="1084" name="Google Shape;1084;p102"/>
          <p:cNvSpPr/>
          <p:nvPr/>
        </p:nvSpPr>
        <p:spPr>
          <a:xfrm>
            <a:off x="5016300" y="1563650"/>
            <a:ext cx="1563300" cy="2013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 B/entry * (2^10 entries)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= 2^12 B</a:t>
            </a:r>
            <a:endParaRPr sz="1700"/>
          </a:p>
        </p:txBody>
      </p:sp>
      <p:sp>
        <p:nvSpPr>
          <p:cNvPr id="1085" name="Google Shape;1085;p102"/>
          <p:cNvSpPr/>
          <p:nvPr/>
        </p:nvSpPr>
        <p:spPr>
          <a:xfrm>
            <a:off x="6971100" y="1563650"/>
            <a:ext cx="1563300" cy="831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 B/entry * (2^10 entries)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= 2^12 B</a:t>
            </a:r>
            <a:endParaRPr sz="1700"/>
          </a:p>
        </p:txBody>
      </p:sp>
      <p:sp>
        <p:nvSpPr>
          <p:cNvPr id="1086" name="Google Shape;1086;p102"/>
          <p:cNvSpPr txBox="1"/>
          <p:nvPr/>
        </p:nvSpPr>
        <p:spPr>
          <a:xfrm>
            <a:off x="593700" y="1063375"/>
            <a:ext cx="2025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Single-level page table</a:t>
            </a:r>
            <a:endParaRPr/>
          </a:p>
        </p:txBody>
      </p:sp>
      <p:sp>
        <p:nvSpPr>
          <p:cNvPr id="1087" name="Google Shape;1087;p102"/>
          <p:cNvSpPr txBox="1"/>
          <p:nvPr/>
        </p:nvSpPr>
        <p:spPr>
          <a:xfrm>
            <a:off x="5770500" y="1063375"/>
            <a:ext cx="2025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page tables</a:t>
            </a:r>
            <a:endParaRPr/>
          </a:p>
        </p:txBody>
      </p:sp>
      <p:sp>
        <p:nvSpPr>
          <p:cNvPr id="1088" name="Google Shape;1088;p102"/>
          <p:cNvSpPr txBox="1"/>
          <p:nvPr/>
        </p:nvSpPr>
        <p:spPr>
          <a:xfrm>
            <a:off x="1035525" y="4491825"/>
            <a:ext cx="1563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16MiB</a:t>
            </a:r>
            <a:endParaRPr/>
          </a:p>
        </p:txBody>
      </p:sp>
      <p:sp>
        <p:nvSpPr>
          <p:cNvPr id="1089" name="Google Shape;1089;p102"/>
          <p:cNvSpPr txBox="1"/>
          <p:nvPr/>
        </p:nvSpPr>
        <p:spPr>
          <a:xfrm>
            <a:off x="6550625" y="4491825"/>
            <a:ext cx="1067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Total: 12KiB</a:t>
            </a:r>
            <a:endParaRPr/>
          </a:p>
        </p:txBody>
      </p:sp>
      <p:cxnSp>
        <p:nvCxnSpPr>
          <p:cNvPr id="1090" name="Google Shape;1090;p102"/>
          <p:cNvCxnSpPr/>
          <p:nvPr/>
        </p:nvCxnSpPr>
        <p:spPr>
          <a:xfrm flipH="1" rot="10800000">
            <a:off x="193450" y="1598925"/>
            <a:ext cx="261600" cy="14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102"/>
          <p:cNvCxnSpPr/>
          <p:nvPr/>
        </p:nvCxnSpPr>
        <p:spPr>
          <a:xfrm flipH="1" rot="10800000">
            <a:off x="4745225" y="1587325"/>
            <a:ext cx="284400" cy="10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2" name="Google Shape;1092;p102"/>
          <p:cNvCxnSpPr>
            <a:stCxn id="1085" idx="3"/>
          </p:cNvCxnSpPr>
          <p:nvPr/>
        </p:nvCxnSpPr>
        <p:spPr>
          <a:xfrm>
            <a:off x="8534400" y="1979300"/>
            <a:ext cx="2961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093" name="Google Shape;1093;p102"/>
          <p:cNvSpPr/>
          <p:nvPr/>
        </p:nvSpPr>
        <p:spPr>
          <a:xfrm>
            <a:off x="6971100" y="2745350"/>
            <a:ext cx="1563300" cy="831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 B/entry * (2^10 entries)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= 2^12 B</a:t>
            </a:r>
            <a:endParaRPr sz="1700"/>
          </a:p>
        </p:txBody>
      </p:sp>
      <p:cxnSp>
        <p:nvCxnSpPr>
          <p:cNvPr id="1094" name="Google Shape;1094;p102"/>
          <p:cNvCxnSpPr>
            <a:endCxn id="1085" idx="1"/>
          </p:cNvCxnSpPr>
          <p:nvPr/>
        </p:nvCxnSpPr>
        <p:spPr>
          <a:xfrm>
            <a:off x="6566100" y="1974800"/>
            <a:ext cx="4050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5" name="Google Shape;1095;p102"/>
          <p:cNvCxnSpPr>
            <a:endCxn id="1093" idx="1"/>
          </p:cNvCxnSpPr>
          <p:nvPr/>
        </p:nvCxnSpPr>
        <p:spPr>
          <a:xfrm flipH="1" rot="10800000">
            <a:off x="6576000" y="3161000"/>
            <a:ext cx="395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6" name="Google Shape;1096;p102"/>
          <p:cNvCxnSpPr/>
          <p:nvPr/>
        </p:nvCxnSpPr>
        <p:spPr>
          <a:xfrm flipH="1" rot="10800000">
            <a:off x="6576000" y="2149313"/>
            <a:ext cx="187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102"/>
          <p:cNvCxnSpPr/>
          <p:nvPr/>
        </p:nvCxnSpPr>
        <p:spPr>
          <a:xfrm flipH="1" rot="10800000">
            <a:off x="6576000" y="2344375"/>
            <a:ext cx="187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102"/>
          <p:cNvCxnSpPr/>
          <p:nvPr/>
        </p:nvCxnSpPr>
        <p:spPr>
          <a:xfrm flipH="1" rot="10800000">
            <a:off x="6576000" y="2565300"/>
            <a:ext cx="187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102"/>
          <p:cNvCxnSpPr/>
          <p:nvPr/>
        </p:nvCxnSpPr>
        <p:spPr>
          <a:xfrm flipH="1" rot="10800000">
            <a:off x="6576000" y="2752675"/>
            <a:ext cx="187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102"/>
          <p:cNvCxnSpPr/>
          <p:nvPr/>
        </p:nvCxnSpPr>
        <p:spPr>
          <a:xfrm flipH="1" rot="10800000">
            <a:off x="6576000" y="2956825"/>
            <a:ext cx="187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102"/>
          <p:cNvCxnSpPr/>
          <p:nvPr/>
        </p:nvCxnSpPr>
        <p:spPr>
          <a:xfrm flipH="1" rot="10800000">
            <a:off x="6576000" y="3320563"/>
            <a:ext cx="187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102"/>
          <p:cNvCxnSpPr/>
          <p:nvPr/>
        </p:nvCxnSpPr>
        <p:spPr>
          <a:xfrm flipH="1" rot="10800000">
            <a:off x="6576000" y="1751238"/>
            <a:ext cx="1872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102"/>
          <p:cNvCxnSpPr/>
          <p:nvPr/>
        </p:nvCxnSpPr>
        <p:spPr>
          <a:xfrm>
            <a:off x="8534400" y="3161300"/>
            <a:ext cx="2961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4" name="Google Shape;1104;p102"/>
          <p:cNvCxnSpPr/>
          <p:nvPr/>
        </p:nvCxnSpPr>
        <p:spPr>
          <a:xfrm>
            <a:off x="2757950" y="2961625"/>
            <a:ext cx="2961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5" name="Google Shape;1105;p102"/>
          <p:cNvCxnSpPr/>
          <p:nvPr/>
        </p:nvCxnSpPr>
        <p:spPr>
          <a:xfrm>
            <a:off x="2757950" y="2645725"/>
            <a:ext cx="2961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6" name="Google Shape;1106;p102"/>
          <p:cNvCxnSpPr/>
          <p:nvPr/>
        </p:nvCxnSpPr>
        <p:spPr>
          <a:xfrm>
            <a:off x="2757950" y="2329825"/>
            <a:ext cx="2961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7" name="Google Shape;1107;p102"/>
          <p:cNvCxnSpPr/>
          <p:nvPr/>
        </p:nvCxnSpPr>
        <p:spPr>
          <a:xfrm>
            <a:off x="2757950" y="2060375"/>
            <a:ext cx="2961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8" name="Google Shape;1108;p102"/>
          <p:cNvCxnSpPr/>
          <p:nvPr/>
        </p:nvCxnSpPr>
        <p:spPr>
          <a:xfrm>
            <a:off x="2757950" y="3234175"/>
            <a:ext cx="2961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09" name="Google Shape;1109;p102"/>
          <p:cNvCxnSpPr/>
          <p:nvPr/>
        </p:nvCxnSpPr>
        <p:spPr>
          <a:xfrm>
            <a:off x="2757950" y="3532475"/>
            <a:ext cx="2961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110" name="Google Shape;1110;p102"/>
          <p:cNvCxnSpPr/>
          <p:nvPr/>
        </p:nvCxnSpPr>
        <p:spPr>
          <a:xfrm>
            <a:off x="2757950" y="3801625"/>
            <a:ext cx="2961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(Linear) Inverted Page Table</a:t>
            </a:r>
            <a:endParaRPr/>
          </a:p>
        </p:txBody>
      </p:sp>
      <p:sp>
        <p:nvSpPr>
          <p:cNvPr id="1116" name="Google Shape;1116;p103"/>
          <p:cNvSpPr txBox="1"/>
          <p:nvPr/>
        </p:nvSpPr>
        <p:spPr>
          <a:xfrm>
            <a:off x="4572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</a:t>
            </a:r>
            <a:endParaRPr/>
          </a:p>
        </p:txBody>
      </p:sp>
      <p:sp>
        <p:nvSpPr>
          <p:cNvPr id="1117" name="Google Shape;1117;p103"/>
          <p:cNvSpPr txBox="1"/>
          <p:nvPr/>
        </p:nvSpPr>
        <p:spPr>
          <a:xfrm>
            <a:off x="11799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1118" name="Google Shape;1118;p103"/>
          <p:cNvSpPr txBox="1"/>
          <p:nvPr/>
        </p:nvSpPr>
        <p:spPr>
          <a:xfrm>
            <a:off x="846700" y="935125"/>
            <a:ext cx="7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vaddr</a:t>
            </a:r>
            <a:endParaRPr/>
          </a:p>
        </p:txBody>
      </p:sp>
      <p:graphicFrame>
        <p:nvGraphicFramePr>
          <p:cNvPr id="1119" name="Google Shape;1119;p103"/>
          <p:cNvGraphicFramePr/>
          <p:nvPr/>
        </p:nvGraphicFramePr>
        <p:xfrm>
          <a:off x="2121625" y="127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786775"/>
                <a:gridCol w="926450"/>
                <a:gridCol w="926450"/>
                <a:gridCol w="1045400"/>
              </a:tblGrid>
              <a:tr h="36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&lt;PID for ppage 0&gt;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&lt;VPN for ppage 0&gt;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&lt;other bits for ppage 0&gt;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&lt;PID for ppage 1&gt;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&lt;VPN for ppage 1&gt;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&lt;other bits for ppage 1&gt;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7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(# of ppages) - 1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&lt;PID for last ppage&gt;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&lt;VPN for last ppage&gt;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&lt;other bits for last ppage&gt;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120" name="Google Shape;1120;p103"/>
          <p:cNvSpPr txBox="1"/>
          <p:nvPr/>
        </p:nvSpPr>
        <p:spPr>
          <a:xfrm>
            <a:off x="3095200" y="4498150"/>
            <a:ext cx="1737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</a:t>
            </a:r>
            <a:endParaRPr/>
          </a:p>
        </p:txBody>
      </p:sp>
      <p:sp>
        <p:nvSpPr>
          <p:cNvPr id="1121" name="Google Shape;1121;p103"/>
          <p:cNvSpPr txBox="1"/>
          <p:nvPr/>
        </p:nvSpPr>
        <p:spPr>
          <a:xfrm>
            <a:off x="7241400" y="4045750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</a:t>
            </a:r>
            <a:endParaRPr/>
          </a:p>
        </p:txBody>
      </p:sp>
      <p:sp>
        <p:nvSpPr>
          <p:cNvPr id="1122" name="Google Shape;1122;p103"/>
          <p:cNvSpPr txBox="1"/>
          <p:nvPr/>
        </p:nvSpPr>
        <p:spPr>
          <a:xfrm>
            <a:off x="7964100" y="4045750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1123" name="Google Shape;1123;p103"/>
          <p:cNvSpPr txBox="1"/>
          <p:nvPr/>
        </p:nvSpPr>
        <p:spPr>
          <a:xfrm>
            <a:off x="7630900" y="3705825"/>
            <a:ext cx="7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paddr</a:t>
            </a:r>
            <a:endParaRPr/>
          </a:p>
        </p:txBody>
      </p:sp>
      <p:cxnSp>
        <p:nvCxnSpPr>
          <p:cNvPr id="1124" name="Google Shape;1124;p103"/>
          <p:cNvCxnSpPr>
            <a:stCxn id="1116" idx="2"/>
          </p:cNvCxnSpPr>
          <p:nvPr/>
        </p:nvCxnSpPr>
        <p:spPr>
          <a:xfrm flipH="1" rot="-5400000">
            <a:off x="1691250" y="854750"/>
            <a:ext cx="1737600" cy="3483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103"/>
          <p:cNvCxnSpPr>
            <a:endCxn id="1121" idx="2"/>
          </p:cNvCxnSpPr>
          <p:nvPr/>
        </p:nvCxnSpPr>
        <p:spPr>
          <a:xfrm>
            <a:off x="2128050" y="3453550"/>
            <a:ext cx="5474700" cy="1044600"/>
          </a:xfrm>
          <a:prstGeom prst="bentConnector4">
            <a:avLst>
              <a:gd fmla="val -3743" name="adj1"/>
              <a:gd fmla="val 13509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103"/>
          <p:cNvCxnSpPr>
            <a:stCxn id="1117" idx="2"/>
            <a:endCxn id="1122" idx="2"/>
          </p:cNvCxnSpPr>
          <p:nvPr/>
        </p:nvCxnSpPr>
        <p:spPr>
          <a:xfrm flipH="1" rot="-5400000">
            <a:off x="3547950" y="-279250"/>
            <a:ext cx="2770800" cy="6784200"/>
          </a:xfrm>
          <a:prstGeom prst="bentConnector3">
            <a:avLst>
              <a:gd fmla="val 1185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7" name="Google Shape;1127;p103"/>
          <p:cNvSpPr/>
          <p:nvPr/>
        </p:nvSpPr>
        <p:spPr>
          <a:xfrm>
            <a:off x="2054125" y="3402875"/>
            <a:ext cx="3863100" cy="107700"/>
          </a:xfrm>
          <a:prstGeom prst="rect">
            <a:avLst/>
          </a:prstGeom>
          <a:solidFill>
            <a:srgbClr val="FF8700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03"/>
          <p:cNvSpPr txBox="1"/>
          <p:nvPr/>
        </p:nvSpPr>
        <p:spPr>
          <a:xfrm>
            <a:off x="0" y="935125"/>
            <a:ext cx="457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cxnSp>
        <p:nvCxnSpPr>
          <p:cNvPr id="1129" name="Google Shape;1129;p103"/>
          <p:cNvCxnSpPr>
            <a:stCxn id="1128" idx="2"/>
          </p:cNvCxnSpPr>
          <p:nvPr/>
        </p:nvCxnSpPr>
        <p:spPr>
          <a:xfrm flipH="1" rot="-5400000">
            <a:off x="709800" y="927925"/>
            <a:ext cx="2044500" cy="3006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103"/>
          <p:cNvSpPr txBox="1"/>
          <p:nvPr>
            <p:ph idx="4294967295" type="body"/>
          </p:nvPr>
        </p:nvSpPr>
        <p:spPr>
          <a:xfrm>
            <a:off x="5917225" y="139550"/>
            <a:ext cx="3100200" cy="23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Pros: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+"/>
            </a:pPr>
            <a:r>
              <a:rPr lang="en" sz="1600"/>
              <a:t>Single table for all processes → small</a:t>
            </a:r>
            <a:endParaRPr sz="16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Cons:</a:t>
            </a:r>
            <a:endParaRPr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Inter-process sharing hard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Translation slow (linear scan)</a:t>
            </a:r>
            <a:endParaRPr sz="1600"/>
          </a:p>
        </p:txBody>
      </p:sp>
      <p:sp>
        <p:nvSpPr>
          <p:cNvPr id="1131" name="Google Shape;1131;p103"/>
          <p:cNvSpPr txBox="1"/>
          <p:nvPr/>
        </p:nvSpPr>
        <p:spPr>
          <a:xfrm>
            <a:off x="6102800" y="3290450"/>
            <a:ext cx="11385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bad bits, then error</a:t>
            </a:r>
            <a:endParaRPr/>
          </a:p>
        </p:txBody>
      </p:sp>
      <p:cxnSp>
        <p:nvCxnSpPr>
          <p:cNvPr id="1132" name="Google Shape;1132;p103"/>
          <p:cNvCxnSpPr>
            <a:endCxn id="1131" idx="1"/>
          </p:cNvCxnSpPr>
          <p:nvPr/>
        </p:nvCxnSpPr>
        <p:spPr>
          <a:xfrm>
            <a:off x="5291300" y="3470600"/>
            <a:ext cx="81150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(Hashed) Inverted Page Table</a:t>
            </a:r>
            <a:endParaRPr/>
          </a:p>
        </p:txBody>
      </p:sp>
      <p:sp>
        <p:nvSpPr>
          <p:cNvPr id="1138" name="Google Shape;1138;p104"/>
          <p:cNvSpPr txBox="1"/>
          <p:nvPr/>
        </p:nvSpPr>
        <p:spPr>
          <a:xfrm>
            <a:off x="4572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</a:t>
            </a:r>
            <a:endParaRPr/>
          </a:p>
        </p:txBody>
      </p:sp>
      <p:sp>
        <p:nvSpPr>
          <p:cNvPr id="1139" name="Google Shape;1139;p104"/>
          <p:cNvSpPr txBox="1"/>
          <p:nvPr/>
        </p:nvSpPr>
        <p:spPr>
          <a:xfrm>
            <a:off x="1179900" y="1275050"/>
            <a:ext cx="7227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1140" name="Google Shape;1140;p104"/>
          <p:cNvSpPr txBox="1"/>
          <p:nvPr/>
        </p:nvSpPr>
        <p:spPr>
          <a:xfrm>
            <a:off x="846700" y="935125"/>
            <a:ext cx="7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vaddr</a:t>
            </a:r>
            <a:endParaRPr/>
          </a:p>
        </p:txBody>
      </p:sp>
      <p:graphicFrame>
        <p:nvGraphicFramePr>
          <p:cNvPr id="1141" name="Google Shape;1141;p104"/>
          <p:cNvGraphicFramePr/>
          <p:nvPr/>
        </p:nvGraphicFramePr>
        <p:xfrm>
          <a:off x="6320038" y="103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641350"/>
                <a:gridCol w="641350"/>
                <a:gridCol w="641350"/>
                <a:gridCol w="641350"/>
              </a:tblGrid>
              <a:tr h="45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9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76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(# of p- pages) - 1</a:t>
                      </a:r>
                      <a:endParaRPr sz="10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xxxx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142" name="Google Shape;1142;p104"/>
          <p:cNvSpPr txBox="1"/>
          <p:nvPr/>
        </p:nvSpPr>
        <p:spPr>
          <a:xfrm>
            <a:off x="1885875" y="4691100"/>
            <a:ext cx="2772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(with linear probing)</a:t>
            </a:r>
            <a:endParaRPr/>
          </a:p>
        </p:txBody>
      </p:sp>
      <p:sp>
        <p:nvSpPr>
          <p:cNvPr id="1143" name="Google Shape;1143;p104"/>
          <p:cNvSpPr txBox="1"/>
          <p:nvPr/>
        </p:nvSpPr>
        <p:spPr>
          <a:xfrm>
            <a:off x="7241400" y="4274350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</a:t>
            </a:r>
            <a:endParaRPr/>
          </a:p>
        </p:txBody>
      </p:sp>
      <p:sp>
        <p:nvSpPr>
          <p:cNvPr id="1144" name="Google Shape;1144;p104"/>
          <p:cNvSpPr txBox="1"/>
          <p:nvPr/>
        </p:nvSpPr>
        <p:spPr>
          <a:xfrm>
            <a:off x="7964100" y="4274350"/>
            <a:ext cx="722700" cy="45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</a:t>
            </a:r>
            <a:endParaRPr/>
          </a:p>
        </p:txBody>
      </p:sp>
      <p:sp>
        <p:nvSpPr>
          <p:cNvPr id="1145" name="Google Shape;1145;p104"/>
          <p:cNvSpPr txBox="1"/>
          <p:nvPr/>
        </p:nvSpPr>
        <p:spPr>
          <a:xfrm>
            <a:off x="7630900" y="3934425"/>
            <a:ext cx="7227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paddr</a:t>
            </a:r>
            <a:endParaRPr/>
          </a:p>
        </p:txBody>
      </p:sp>
      <p:cxnSp>
        <p:nvCxnSpPr>
          <p:cNvPr id="1146" name="Google Shape;1146;p104"/>
          <p:cNvCxnSpPr>
            <a:stCxn id="1147" idx="1"/>
            <a:endCxn id="1143" idx="2"/>
          </p:cNvCxnSpPr>
          <p:nvPr/>
        </p:nvCxnSpPr>
        <p:spPr>
          <a:xfrm>
            <a:off x="6270075" y="2605550"/>
            <a:ext cx="1332600" cy="2121300"/>
          </a:xfrm>
          <a:prstGeom prst="bentConnector4">
            <a:avLst>
              <a:gd fmla="val -17869" name="adj1"/>
              <a:gd fmla="val 11122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8" name="Google Shape;1148;p104"/>
          <p:cNvCxnSpPr>
            <a:stCxn id="1139" idx="2"/>
            <a:endCxn id="1144" idx="2"/>
          </p:cNvCxnSpPr>
          <p:nvPr/>
        </p:nvCxnSpPr>
        <p:spPr>
          <a:xfrm flipH="1" rot="-5400000">
            <a:off x="3433650" y="-164950"/>
            <a:ext cx="2999400" cy="6784200"/>
          </a:xfrm>
          <a:prstGeom prst="bentConnector3">
            <a:avLst>
              <a:gd fmla="val 1114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7" name="Google Shape;1147;p104"/>
          <p:cNvSpPr/>
          <p:nvPr/>
        </p:nvSpPr>
        <p:spPr>
          <a:xfrm>
            <a:off x="6270075" y="2551700"/>
            <a:ext cx="2772000" cy="107700"/>
          </a:xfrm>
          <a:prstGeom prst="rect">
            <a:avLst/>
          </a:prstGeom>
          <a:solidFill>
            <a:srgbClr val="FF8700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04"/>
          <p:cNvSpPr txBox="1"/>
          <p:nvPr/>
        </p:nvSpPr>
        <p:spPr>
          <a:xfrm>
            <a:off x="0" y="935125"/>
            <a:ext cx="457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sp>
        <p:nvSpPr>
          <p:cNvPr id="1150" name="Google Shape;1150;p104"/>
          <p:cNvSpPr txBox="1"/>
          <p:nvPr/>
        </p:nvSpPr>
        <p:spPr>
          <a:xfrm>
            <a:off x="7756200" y="284300"/>
            <a:ext cx="11385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bad bits, then error</a:t>
            </a:r>
            <a:endParaRPr/>
          </a:p>
        </p:txBody>
      </p:sp>
      <p:cxnSp>
        <p:nvCxnSpPr>
          <p:cNvPr id="1151" name="Google Shape;1151;p104"/>
          <p:cNvCxnSpPr>
            <a:endCxn id="1150" idx="2"/>
          </p:cNvCxnSpPr>
          <p:nvPr/>
        </p:nvCxnSpPr>
        <p:spPr>
          <a:xfrm flipH="1" rot="5400000">
            <a:off x="7555650" y="1610000"/>
            <a:ext cx="1771500" cy="231900"/>
          </a:xfrm>
          <a:prstGeom prst="bentConnector3">
            <a:avLst>
              <a:gd fmla="val -3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52" name="Google Shape;1152;p104"/>
          <p:cNvGraphicFramePr/>
          <p:nvPr/>
        </p:nvGraphicFramePr>
        <p:xfrm>
          <a:off x="979850" y="189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186475"/>
                <a:gridCol w="968550"/>
                <a:gridCol w="1777550"/>
                <a:gridCol w="651450"/>
              </a:tblGrid>
              <a:tr h="2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Index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index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&lt;PID for ppage x&gt;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&lt;VPN for ppage x&gt;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&lt;PID for ppage y&gt;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&lt;VPN for ppage y&gt;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2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4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(# of buckets) - 1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&lt;PID for ppage z&gt;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&lt;VPN for ppage z&gt;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z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153" name="Google Shape;1153;p104"/>
          <p:cNvCxnSpPr/>
          <p:nvPr/>
        </p:nvCxnSpPr>
        <p:spPr>
          <a:xfrm flipH="1" rot="10800000">
            <a:off x="5249375" y="2645875"/>
            <a:ext cx="1092600" cy="13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4" name="Google Shape;1154;p104"/>
          <p:cNvCxnSpPr>
            <a:stCxn id="1149" idx="2"/>
          </p:cNvCxnSpPr>
          <p:nvPr/>
        </p:nvCxnSpPr>
        <p:spPr>
          <a:xfrm flipH="1" rot="-5400000">
            <a:off x="124650" y="1513075"/>
            <a:ext cx="2619300" cy="2411400"/>
          </a:xfrm>
          <a:prstGeom prst="curvedConnector3">
            <a:avLst>
              <a:gd fmla="val 739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5" name="Google Shape;1155;p104"/>
          <p:cNvCxnSpPr>
            <a:stCxn id="1138" idx="2"/>
          </p:cNvCxnSpPr>
          <p:nvPr/>
        </p:nvCxnSpPr>
        <p:spPr>
          <a:xfrm flipH="1" rot="-5400000">
            <a:off x="1221750" y="1324250"/>
            <a:ext cx="2301000" cy="3107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104"/>
          <p:cNvSpPr txBox="1"/>
          <p:nvPr/>
        </p:nvSpPr>
        <p:spPr>
          <a:xfrm>
            <a:off x="-100" y="2810425"/>
            <a:ext cx="618600" cy="452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</a:t>
            </a:r>
            <a:endParaRPr/>
          </a:p>
        </p:txBody>
      </p:sp>
      <p:cxnSp>
        <p:nvCxnSpPr>
          <p:cNvPr id="1157" name="Google Shape;1157;p104"/>
          <p:cNvCxnSpPr>
            <a:stCxn id="1138" idx="2"/>
            <a:endCxn id="1156" idx="0"/>
          </p:cNvCxnSpPr>
          <p:nvPr/>
        </p:nvCxnSpPr>
        <p:spPr>
          <a:xfrm flipH="1">
            <a:off x="309150" y="1727450"/>
            <a:ext cx="509400" cy="10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104"/>
          <p:cNvCxnSpPr>
            <a:stCxn id="1156" idx="2"/>
          </p:cNvCxnSpPr>
          <p:nvPr/>
        </p:nvCxnSpPr>
        <p:spPr>
          <a:xfrm>
            <a:off x="309200" y="3262825"/>
            <a:ext cx="6693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9" name="Google Shape;1159;p104"/>
          <p:cNvCxnSpPr/>
          <p:nvPr/>
        </p:nvCxnSpPr>
        <p:spPr>
          <a:xfrm>
            <a:off x="844925" y="3928750"/>
            <a:ext cx="133800" cy="1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104"/>
          <p:cNvCxnSpPr/>
          <p:nvPr/>
        </p:nvCxnSpPr>
        <p:spPr>
          <a:xfrm flipH="1">
            <a:off x="850525" y="3814950"/>
            <a:ext cx="133800" cy="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104"/>
          <p:cNvSpPr/>
          <p:nvPr/>
        </p:nvSpPr>
        <p:spPr>
          <a:xfrm>
            <a:off x="846700" y="3756750"/>
            <a:ext cx="4842900" cy="107700"/>
          </a:xfrm>
          <a:prstGeom prst="rect">
            <a:avLst/>
          </a:prstGeom>
          <a:solidFill>
            <a:srgbClr val="FF8700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04"/>
          <p:cNvSpPr/>
          <p:nvPr/>
        </p:nvSpPr>
        <p:spPr>
          <a:xfrm>
            <a:off x="850413" y="3971532"/>
            <a:ext cx="4842900" cy="107700"/>
          </a:xfrm>
          <a:prstGeom prst="rect">
            <a:avLst/>
          </a:prstGeom>
          <a:solidFill>
            <a:srgbClr val="FF8700">
              <a:alpha val="19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04"/>
          <p:cNvSpPr txBox="1"/>
          <p:nvPr/>
        </p:nvSpPr>
        <p:spPr>
          <a:xfrm>
            <a:off x="6733800" y="3705388"/>
            <a:ext cx="1737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</a:t>
            </a:r>
            <a:endParaRPr/>
          </a:p>
        </p:txBody>
      </p:sp>
      <p:sp>
        <p:nvSpPr>
          <p:cNvPr id="1164" name="Google Shape;1164;p104"/>
          <p:cNvSpPr txBox="1"/>
          <p:nvPr>
            <p:ph idx="4294967295" type="body"/>
          </p:nvPr>
        </p:nvSpPr>
        <p:spPr>
          <a:xfrm>
            <a:off x="2625300" y="935113"/>
            <a:ext cx="31002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+"/>
            </a:pPr>
            <a:r>
              <a:rPr lang="en" sz="2400"/>
              <a:t>Faster translation</a:t>
            </a:r>
            <a:endParaRPr sz="18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P5.a Derivative</a:t>
            </a:r>
            <a:endParaRPr/>
          </a:p>
        </p:txBody>
      </p:sp>
      <p:sp>
        <p:nvSpPr>
          <p:cNvPr id="1170" name="Google Shape;1170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 bit virtual address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KiB page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Single-level page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 B page table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how many bits is VPN; how many bits is offset?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P5.a Derivative</a:t>
            </a:r>
            <a:endParaRPr/>
          </a:p>
        </p:txBody>
      </p:sp>
      <p:sp>
        <p:nvSpPr>
          <p:cNvPr id="1176" name="Google Shape;1176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how many bits is VPN; how many bits is offset?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A: 13; 11 because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offset #bits = lg(2 Ki) = 11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VPN #bits = (virtual addr space #bits) - (offset #bits) = 24 - 11 = 13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77" name="Google Shape;1177;p106"/>
          <p:cNvSpPr txBox="1"/>
          <p:nvPr/>
        </p:nvSpPr>
        <p:spPr>
          <a:xfrm>
            <a:off x="3493475" y="3926425"/>
            <a:ext cx="10785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VPN: 13</a:t>
            </a:r>
            <a:endParaRPr/>
          </a:p>
        </p:txBody>
      </p:sp>
      <p:sp>
        <p:nvSpPr>
          <p:cNvPr id="1178" name="Google Shape;1178;p106"/>
          <p:cNvSpPr txBox="1"/>
          <p:nvPr/>
        </p:nvSpPr>
        <p:spPr>
          <a:xfrm>
            <a:off x="4572000" y="3926425"/>
            <a:ext cx="10785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offset: 11</a:t>
            </a:r>
            <a:endParaRPr/>
          </a:p>
        </p:txBody>
      </p:sp>
      <p:sp>
        <p:nvSpPr>
          <p:cNvPr id="1179" name="Google Shape;1179;p106"/>
          <p:cNvSpPr txBox="1"/>
          <p:nvPr/>
        </p:nvSpPr>
        <p:spPr>
          <a:xfrm>
            <a:off x="3493475" y="4378825"/>
            <a:ext cx="2157000" cy="452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vaddr: 24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P5.b Derivative</a:t>
            </a:r>
            <a:endParaRPr/>
          </a:p>
        </p:txBody>
      </p:sp>
      <p:sp>
        <p:nvSpPr>
          <p:cNvPr id="1185" name="Google Shape;1185;p107"/>
          <p:cNvSpPr txBox="1"/>
          <p:nvPr>
            <p:ph idx="1" type="body"/>
          </p:nvPr>
        </p:nvSpPr>
        <p:spPr>
          <a:xfrm>
            <a:off x="311700" y="1225225"/>
            <a:ext cx="4377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24-bit virtual address space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 KiB page size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Single-level page table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 B page table entries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13 bit VPN; 11 bit offset</a:t>
            </a:r>
            <a:endParaRPr sz="2300"/>
          </a:p>
        </p:txBody>
      </p:sp>
      <p:sp>
        <p:nvSpPr>
          <p:cNvPr id="1186" name="Google Shape;1186;p107"/>
          <p:cNvSpPr txBox="1"/>
          <p:nvPr/>
        </p:nvSpPr>
        <p:spPr>
          <a:xfrm>
            <a:off x="5048650" y="1274325"/>
            <a:ext cx="40953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</a:t>
            </a:r>
            <a:b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Given that the PTE will contain 12 control bits per entry;</a:t>
            </a:r>
            <a:b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What is </a:t>
            </a:r>
            <a:r>
              <a:rPr i="1"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</a:t>
            </a:r>
            <a: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possible size of the physical address space?</a:t>
            </a:r>
            <a:br>
              <a:rPr lang="en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P5.b Derivative</a:t>
            </a:r>
            <a:endParaRPr/>
          </a:p>
        </p:txBody>
      </p:sp>
      <p:sp>
        <p:nvSpPr>
          <p:cNvPr id="1192" name="Google Shape;1192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300"/>
              <a:t>Given that the PTE will contain 12 control bits per entry;</a:t>
            </a:r>
            <a:br>
              <a:rPr lang="en" sz="2300"/>
            </a:br>
            <a:r>
              <a:rPr lang="en" sz="2300"/>
              <a:t>What is </a:t>
            </a:r>
            <a:r>
              <a:rPr i="1" lang="en" sz="2300"/>
              <a:t>max</a:t>
            </a:r>
            <a:r>
              <a:rPr lang="en" sz="2300"/>
              <a:t> possible size of the physical address space?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2400"/>
              <a:buChar char="●"/>
            </a:pPr>
            <a:r>
              <a:rPr lang="en" sz="2400">
                <a:solidFill>
                  <a:srgbClr val="CC0000"/>
                </a:solidFill>
              </a:rPr>
              <a:t>A: </a:t>
            </a:r>
            <a:r>
              <a:rPr b="1" lang="en" sz="2400">
                <a:solidFill>
                  <a:srgbClr val="CC0000"/>
                </a:solidFill>
              </a:rPr>
              <a:t>15-bit</a:t>
            </a:r>
            <a:r>
              <a:rPr lang="en" sz="2400">
                <a:solidFill>
                  <a:srgbClr val="CC0000"/>
                </a:solidFill>
              </a:rPr>
              <a:t> because</a:t>
            </a:r>
            <a:endParaRPr sz="2400"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PPN #bits = (PTE #bits) - (# other bits) = 2 * 8 - 12 = 16 - 12 = 4</a:t>
            </a:r>
            <a:endParaRPr>
              <a:solidFill>
                <a:srgbClr val="CC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physical address space #bits = (PPN #bits) + (offset #bits) = 4 + 11 = 15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93" name="Google Shape;1193;p108"/>
          <p:cNvSpPr txBox="1"/>
          <p:nvPr/>
        </p:nvSpPr>
        <p:spPr>
          <a:xfrm>
            <a:off x="3493475" y="392642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PPN: 4</a:t>
            </a:r>
            <a:endParaRPr/>
          </a:p>
        </p:txBody>
      </p:sp>
      <p:sp>
        <p:nvSpPr>
          <p:cNvPr id="1194" name="Google Shape;1194;p108"/>
          <p:cNvSpPr txBox="1"/>
          <p:nvPr/>
        </p:nvSpPr>
        <p:spPr>
          <a:xfrm>
            <a:off x="4572000" y="392642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12</a:t>
            </a:r>
            <a:endParaRPr/>
          </a:p>
        </p:txBody>
      </p:sp>
      <p:sp>
        <p:nvSpPr>
          <p:cNvPr id="1195" name="Google Shape;1195;p108"/>
          <p:cNvSpPr txBox="1"/>
          <p:nvPr/>
        </p:nvSpPr>
        <p:spPr>
          <a:xfrm>
            <a:off x="3493475" y="4378825"/>
            <a:ext cx="21570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PTE: 16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 Derivative</a:t>
            </a:r>
            <a:endParaRPr/>
          </a:p>
        </p:txBody>
      </p:sp>
      <p:sp>
        <p:nvSpPr>
          <p:cNvPr id="1201" name="Google Shape;1201;p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24-bit virtual address space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 KiB page size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Single-level page table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 B page table entries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13 bit VPN; 11 bit offset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Max 4 bit PPN; 12 other PTE bits (control bits)</a:t>
            </a:r>
            <a:endParaRPr b="1" sz="23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P5.c Derivative</a:t>
            </a:r>
            <a:endParaRPr/>
          </a:p>
        </p:txBody>
      </p:sp>
      <p:sp>
        <p:nvSpPr>
          <p:cNvPr id="1207" name="Google Shape;1207;p110"/>
          <p:cNvSpPr txBox="1"/>
          <p:nvPr>
            <p:ph idx="1" type="body"/>
          </p:nvPr>
        </p:nvSpPr>
        <p:spPr>
          <a:xfrm>
            <a:off x="457200" y="1063375"/>
            <a:ext cx="41058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00"/>
              <a:t>13</a:t>
            </a:r>
            <a:r>
              <a:rPr lang="en" sz="2000"/>
              <a:t> bit VPN; </a:t>
            </a:r>
            <a:r>
              <a:rPr b="1" lang="en" sz="2000"/>
              <a:t>11</a:t>
            </a:r>
            <a:r>
              <a:rPr lang="en" sz="2000"/>
              <a:t> bit offset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Max </a:t>
            </a:r>
            <a:r>
              <a:rPr b="1" lang="en" sz="2000"/>
              <a:t>4</a:t>
            </a:r>
            <a:r>
              <a:rPr lang="en" sz="2000"/>
              <a:t> bit PPN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000"/>
              <a:t>12</a:t>
            </a:r>
            <a:r>
              <a:rPr lang="en" sz="2000"/>
              <a:t> other/control bits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Assume this is </a:t>
            </a:r>
            <a:r>
              <a:rPr b="1" lang="en" sz="2000"/>
              <a:t>big-endian</a:t>
            </a:r>
            <a:endParaRPr sz="2000"/>
          </a:p>
        </p:txBody>
      </p:sp>
      <p:graphicFrame>
        <p:nvGraphicFramePr>
          <p:cNvPr id="1208" name="Google Shape;1208;p110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209" name="Google Shape;1209;p110"/>
          <p:cNvSpPr txBox="1"/>
          <p:nvPr/>
        </p:nvSpPr>
        <p:spPr>
          <a:xfrm>
            <a:off x="5598613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PPN: 4</a:t>
            </a:r>
            <a:endParaRPr/>
          </a:p>
        </p:txBody>
      </p:sp>
      <p:sp>
        <p:nvSpPr>
          <p:cNvPr id="1210" name="Google Shape;1210;p110"/>
          <p:cNvSpPr txBox="1"/>
          <p:nvPr/>
        </p:nvSpPr>
        <p:spPr>
          <a:xfrm>
            <a:off x="5598613" y="1456975"/>
            <a:ext cx="21570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PTE: 16</a:t>
            </a:r>
            <a:endParaRPr/>
          </a:p>
        </p:txBody>
      </p:sp>
      <p:sp>
        <p:nvSpPr>
          <p:cNvPr id="1211" name="Google Shape;1211;p110"/>
          <p:cNvSpPr txBox="1"/>
          <p:nvPr/>
        </p:nvSpPr>
        <p:spPr>
          <a:xfrm>
            <a:off x="6677125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12</a:t>
            </a:r>
            <a:endParaRPr/>
          </a:p>
        </p:txBody>
      </p:sp>
      <p:sp>
        <p:nvSpPr>
          <p:cNvPr id="1212" name="Google Shape;1212;p110"/>
          <p:cNvSpPr txBox="1"/>
          <p:nvPr/>
        </p:nvSpPr>
        <p:spPr>
          <a:xfrm>
            <a:off x="0" y="2247175"/>
            <a:ext cx="45135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</a:t>
            </a:r>
            <a:b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Assuming we have 8 KiB physical memory w/ the PTE layout and memory on the right, and PageTablePtr as 0x8, translate 0x000844</a:t>
            </a: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0x000488, 0x000ccc </a:t>
            </a:r>
            <a:r>
              <a:rPr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*Assume valid bits &amp; such check out fine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13" name="Google Shape;1213;p110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Deadlock</a:t>
            </a:r>
            <a:endParaRPr/>
          </a:p>
        </p:txBody>
      </p:sp>
      <p:sp>
        <p:nvSpPr>
          <p:cNvPr id="143" name="Google Shape;143;p30"/>
          <p:cNvSpPr txBox="1"/>
          <p:nvPr>
            <p:ph idx="1" type="body"/>
          </p:nvPr>
        </p:nvSpPr>
        <p:spPr>
          <a:xfrm>
            <a:off x="457200" y="762825"/>
            <a:ext cx="3986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A</a:t>
            </a:r>
            <a:r>
              <a:rPr lang="en"/>
              <a:t>: Is it possible to have</a:t>
            </a:r>
            <a:br>
              <a:rPr lang="en"/>
            </a:br>
            <a:r>
              <a:rPr lang="en"/>
              <a:t>            deadlock without one of</a:t>
            </a:r>
            <a:br>
              <a:rPr lang="en"/>
            </a:br>
            <a:r>
              <a:rPr lang="en"/>
              <a:t>            these conditions?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B</a:t>
            </a:r>
            <a:r>
              <a:rPr lang="en"/>
              <a:t>: Do</a:t>
            </a:r>
            <a:r>
              <a:rPr lang="en"/>
              <a:t>es</a:t>
            </a:r>
            <a:r>
              <a:rPr lang="en"/>
              <a:t> having all four </a:t>
            </a:r>
            <a:br>
              <a:rPr lang="en"/>
            </a:br>
            <a:r>
              <a:rPr lang="en"/>
              <a:t>            conditions present</a:t>
            </a:r>
            <a:br>
              <a:rPr lang="en"/>
            </a:br>
            <a:r>
              <a:rPr lang="en"/>
              <a:t>            guarantee deadlock?</a:t>
            </a:r>
            <a:endParaRPr/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4700700" y="708900"/>
            <a:ext cx="4443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Answer:</a:t>
            </a:r>
            <a:br>
              <a:rPr lang="en" sz="1700">
                <a:solidFill>
                  <a:srgbClr val="FF0000"/>
                </a:solidFill>
              </a:rPr>
            </a:b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	</a:t>
            </a:r>
            <a:r>
              <a:rPr lang="en" sz="1700" u="sng">
                <a:solidFill>
                  <a:srgbClr val="FF0000"/>
                </a:solidFill>
              </a:rPr>
              <a:t>A</a:t>
            </a:r>
            <a:r>
              <a:rPr lang="en" sz="1700">
                <a:solidFill>
                  <a:srgbClr val="FF0000"/>
                </a:solidFill>
              </a:rPr>
              <a:t>: </a:t>
            </a:r>
            <a:r>
              <a:rPr b="1" lang="en" sz="1700">
                <a:solidFill>
                  <a:srgbClr val="FF0000"/>
                </a:solidFill>
              </a:rPr>
              <a:t>No</a:t>
            </a:r>
            <a:r>
              <a:rPr lang="en" sz="1700">
                <a:solidFill>
                  <a:srgbClr val="FF0000"/>
                </a:solidFill>
              </a:rPr>
              <a:t>; all four must be present in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order for deadlock to occur.</a:t>
            </a:r>
            <a:br>
              <a:rPr lang="en" sz="1700">
                <a:solidFill>
                  <a:srgbClr val="FF0000"/>
                </a:solidFill>
              </a:rPr>
            </a:br>
            <a:br>
              <a:rPr lang="en" sz="1700">
                <a:solidFill>
                  <a:srgbClr val="FF0000"/>
                </a:solidFill>
              </a:rPr>
            </a:b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	</a:t>
            </a:r>
            <a:r>
              <a:rPr lang="en" sz="1700" u="sng">
                <a:solidFill>
                  <a:srgbClr val="FF0000"/>
                </a:solidFill>
              </a:rPr>
              <a:t>B</a:t>
            </a:r>
            <a:r>
              <a:rPr lang="en" sz="1700">
                <a:solidFill>
                  <a:srgbClr val="FF0000"/>
                </a:solidFill>
              </a:rPr>
              <a:t>: </a:t>
            </a:r>
            <a:r>
              <a:rPr b="1" lang="en" sz="1700">
                <a:solidFill>
                  <a:srgbClr val="FF0000"/>
                </a:solidFill>
              </a:rPr>
              <a:t>No</a:t>
            </a:r>
            <a:r>
              <a:rPr lang="en" sz="1700">
                <a:solidFill>
                  <a:srgbClr val="FF0000"/>
                </a:solidFill>
              </a:rPr>
              <a:t>; they are </a:t>
            </a:r>
            <a:r>
              <a:rPr i="1" lang="en" sz="1700">
                <a:solidFill>
                  <a:srgbClr val="FF0000"/>
                </a:solidFill>
              </a:rPr>
              <a:t>necessary</a:t>
            </a:r>
            <a:r>
              <a:rPr lang="en" sz="1700">
                <a:solidFill>
                  <a:srgbClr val="FF0000"/>
                </a:solidFill>
              </a:rPr>
              <a:t>, but not</a:t>
            </a:r>
            <a:br>
              <a:rPr lang="en" sz="1700">
                <a:solidFill>
                  <a:srgbClr val="FF0000"/>
                </a:solidFill>
              </a:rPr>
            </a:br>
            <a:r>
              <a:rPr lang="en" sz="1700">
                <a:solidFill>
                  <a:srgbClr val="FF0000"/>
                </a:solidFill>
              </a:rPr>
              <a:t>                    </a:t>
            </a:r>
            <a:r>
              <a:rPr i="1" lang="en" sz="1700">
                <a:solidFill>
                  <a:srgbClr val="FF0000"/>
                </a:solidFill>
              </a:rPr>
              <a:t>sufficient</a:t>
            </a:r>
            <a:r>
              <a:rPr lang="en" sz="1700">
                <a:solidFill>
                  <a:srgbClr val="FF0000"/>
                </a:solidFill>
              </a:rPr>
              <a:t>.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P5.c Derivative</a:t>
            </a:r>
            <a:endParaRPr/>
          </a:p>
        </p:txBody>
      </p:sp>
      <p:sp>
        <p:nvSpPr>
          <p:cNvPr id="1219" name="Google Shape;1219;p111"/>
          <p:cNvSpPr txBox="1"/>
          <p:nvPr>
            <p:ph idx="1" type="body"/>
          </p:nvPr>
        </p:nvSpPr>
        <p:spPr>
          <a:xfrm>
            <a:off x="457200" y="1063375"/>
            <a:ext cx="41058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900"/>
              <a:t>13</a:t>
            </a:r>
            <a:r>
              <a:rPr lang="en" sz="1900"/>
              <a:t> bit VPN; </a:t>
            </a:r>
            <a:r>
              <a:rPr b="1" lang="en" sz="1900"/>
              <a:t>11</a:t>
            </a:r>
            <a:r>
              <a:rPr lang="en" sz="1900"/>
              <a:t> bit offset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0"/>
              <a:t>Max </a:t>
            </a:r>
            <a:r>
              <a:rPr b="1" lang="en" sz="1900"/>
              <a:t>4</a:t>
            </a:r>
            <a:r>
              <a:rPr lang="en" sz="1900"/>
              <a:t> bit PPN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900"/>
              <a:t>12</a:t>
            </a:r>
            <a:r>
              <a:rPr lang="en" sz="1900"/>
              <a:t> other/control bits</a:t>
            </a:r>
            <a:endParaRPr sz="1900"/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" sz="2000"/>
              <a:t>Assume this is </a:t>
            </a:r>
            <a:r>
              <a:rPr b="1" lang="en" sz="2000"/>
              <a:t>big-endian</a:t>
            </a:r>
            <a:endParaRPr sz="1900"/>
          </a:p>
        </p:txBody>
      </p:sp>
      <p:graphicFrame>
        <p:nvGraphicFramePr>
          <p:cNvPr id="1220" name="Google Shape;1220;p111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221" name="Google Shape;1221;p111"/>
          <p:cNvSpPr txBox="1"/>
          <p:nvPr/>
        </p:nvSpPr>
        <p:spPr>
          <a:xfrm>
            <a:off x="5598613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PPN: 4</a:t>
            </a:r>
            <a:endParaRPr/>
          </a:p>
        </p:txBody>
      </p:sp>
      <p:sp>
        <p:nvSpPr>
          <p:cNvPr id="1222" name="Google Shape;1222;p111"/>
          <p:cNvSpPr txBox="1"/>
          <p:nvPr/>
        </p:nvSpPr>
        <p:spPr>
          <a:xfrm>
            <a:off x="5598613" y="1456975"/>
            <a:ext cx="21570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PTE: 16</a:t>
            </a:r>
            <a:endParaRPr/>
          </a:p>
        </p:txBody>
      </p:sp>
      <p:sp>
        <p:nvSpPr>
          <p:cNvPr id="1223" name="Google Shape;1223;p111"/>
          <p:cNvSpPr txBox="1"/>
          <p:nvPr/>
        </p:nvSpPr>
        <p:spPr>
          <a:xfrm>
            <a:off x="6677125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12</a:t>
            </a:r>
            <a:endParaRPr/>
          </a:p>
        </p:txBody>
      </p:sp>
      <p:sp>
        <p:nvSpPr>
          <p:cNvPr id="1224" name="Google Shape;1224;p111"/>
          <p:cNvSpPr txBox="1"/>
          <p:nvPr/>
        </p:nvSpPr>
        <p:spPr>
          <a:xfrm>
            <a:off x="0" y="2247175"/>
            <a:ext cx="45135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</a:t>
            </a:r>
            <a:b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Assuming we have 8 KiB physical memory w/ the PTE layout and memory on the right, and PageTablePtr as 0x8, translate 0x000844, 0x000488, 0x000ccc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5" name="Google Shape;1225;p111"/>
          <p:cNvSpPr txBox="1"/>
          <p:nvPr/>
        </p:nvSpPr>
        <p:spPr>
          <a:xfrm>
            <a:off x="270775" y="4557175"/>
            <a:ext cx="3307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 u="sng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Soln:</a:t>
            </a:r>
            <a:r>
              <a:rPr lang="en" sz="1800" u="sng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 0x5844, 0x6c88, 0xbccc</a:t>
            </a:r>
            <a:endParaRPr sz="1800" u="sng"/>
          </a:p>
        </p:txBody>
      </p:sp>
      <p:cxnSp>
        <p:nvCxnSpPr>
          <p:cNvPr id="1226" name="Google Shape;1226;p111"/>
          <p:cNvCxnSpPr/>
          <p:nvPr/>
        </p:nvCxnSpPr>
        <p:spPr>
          <a:xfrm rot="10800000">
            <a:off x="982425" y="4542850"/>
            <a:ext cx="291900" cy="1167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7" name="Google Shape;1227;p111"/>
          <p:cNvCxnSpPr/>
          <p:nvPr/>
        </p:nvCxnSpPr>
        <p:spPr>
          <a:xfrm rot="10800000">
            <a:off x="2247100" y="4542800"/>
            <a:ext cx="0" cy="136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111"/>
          <p:cNvCxnSpPr/>
          <p:nvPr/>
        </p:nvCxnSpPr>
        <p:spPr>
          <a:xfrm flipH="1" rot="10800000">
            <a:off x="3180950" y="4542800"/>
            <a:ext cx="291900" cy="136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29" name="Google Shape;1229;p111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P5.c Derivative</a:t>
            </a:r>
            <a:endParaRPr/>
          </a:p>
        </p:txBody>
      </p:sp>
      <p:sp>
        <p:nvSpPr>
          <p:cNvPr id="1235" name="Google Shape;1235;p112"/>
          <p:cNvSpPr txBox="1"/>
          <p:nvPr>
            <p:ph idx="1" type="body"/>
          </p:nvPr>
        </p:nvSpPr>
        <p:spPr>
          <a:xfrm>
            <a:off x="457200" y="1063375"/>
            <a:ext cx="41058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13 </a:t>
            </a:r>
            <a:r>
              <a:rPr lang="en" sz="1900"/>
              <a:t>bit VPN; </a:t>
            </a:r>
            <a:r>
              <a:rPr b="1" lang="en" sz="1900"/>
              <a:t>11 </a:t>
            </a:r>
            <a:r>
              <a:rPr lang="en" sz="1900"/>
              <a:t>bit offset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Q: </a:t>
            </a:r>
            <a:r>
              <a:rPr i="1" lang="en" sz="1900"/>
              <a:t>PageTablePtr</a:t>
            </a:r>
            <a:r>
              <a:rPr lang="en" sz="1900"/>
              <a:t> as 0x8,</a:t>
            </a:r>
            <a:br>
              <a:rPr lang="en" sz="1900"/>
            </a:br>
            <a:r>
              <a:rPr lang="en" sz="1900"/>
              <a:t>     translate </a:t>
            </a:r>
            <a:r>
              <a:rPr b="1" lang="en" sz="1900"/>
              <a:t>0x000844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CC0000"/>
                </a:solidFill>
              </a:rPr>
              <a:t>Answer: </a:t>
            </a:r>
            <a:r>
              <a:rPr b="1" lang="en" sz="1700" u="sng">
                <a:solidFill>
                  <a:srgbClr val="CC0000"/>
                </a:solidFill>
              </a:rPr>
              <a:t>0x5844</a:t>
            </a:r>
            <a:r>
              <a:rPr lang="en" sz="1700">
                <a:solidFill>
                  <a:srgbClr val="CC0000"/>
                </a:solidFill>
              </a:rPr>
              <a:t> because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vaddr: 0b1000 0100 0100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VPN: 1; offset: 0b000 0100 0100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PTE @ (</a:t>
            </a:r>
            <a:r>
              <a:rPr i="1" lang="en" sz="1700">
                <a:solidFill>
                  <a:srgbClr val="CC0000"/>
                </a:solidFill>
              </a:rPr>
              <a:t>PageTablePtr</a:t>
            </a:r>
            <a:r>
              <a:rPr lang="en" sz="1700">
                <a:solidFill>
                  <a:srgbClr val="CC0000"/>
                </a:solidFill>
              </a:rPr>
              <a:t> + VPN * (PTE size in bytes)) = 0x8 + 1 * 2 = 0xa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PTE: 0b1011 0000 1111 1010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PPN: 0b1011 = b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paddr: PPN || offset = 0b1011 || 0b000 0100 0100 = 0x5844</a:t>
            </a:r>
            <a:endParaRPr sz="1700">
              <a:solidFill>
                <a:srgbClr val="CC0000"/>
              </a:solidFill>
            </a:endParaRPr>
          </a:p>
        </p:txBody>
      </p:sp>
      <p:graphicFrame>
        <p:nvGraphicFramePr>
          <p:cNvPr id="1236" name="Google Shape;1236;p112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237" name="Google Shape;1237;p112"/>
          <p:cNvCxnSpPr>
            <a:stCxn id="1238" idx="1"/>
          </p:cNvCxnSpPr>
          <p:nvPr/>
        </p:nvCxnSpPr>
        <p:spPr>
          <a:xfrm flipH="1">
            <a:off x="4369375" y="3565950"/>
            <a:ext cx="2847000" cy="379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8" name="Google Shape;1238;p112"/>
          <p:cNvSpPr/>
          <p:nvPr/>
        </p:nvSpPr>
        <p:spPr>
          <a:xfrm>
            <a:off x="7216375" y="3411150"/>
            <a:ext cx="1319400" cy="309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12"/>
          <p:cNvSpPr txBox="1"/>
          <p:nvPr/>
        </p:nvSpPr>
        <p:spPr>
          <a:xfrm>
            <a:off x="5598613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PPN: 4</a:t>
            </a:r>
            <a:endParaRPr/>
          </a:p>
        </p:txBody>
      </p:sp>
      <p:sp>
        <p:nvSpPr>
          <p:cNvPr id="1240" name="Google Shape;1240;p112"/>
          <p:cNvSpPr txBox="1"/>
          <p:nvPr/>
        </p:nvSpPr>
        <p:spPr>
          <a:xfrm>
            <a:off x="5598613" y="1456975"/>
            <a:ext cx="21570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PTE: 16</a:t>
            </a:r>
            <a:endParaRPr/>
          </a:p>
        </p:txBody>
      </p:sp>
      <p:sp>
        <p:nvSpPr>
          <p:cNvPr id="1241" name="Google Shape;1241;p112"/>
          <p:cNvSpPr txBox="1"/>
          <p:nvPr/>
        </p:nvSpPr>
        <p:spPr>
          <a:xfrm>
            <a:off x="6677125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12</a:t>
            </a:r>
            <a:endParaRPr/>
          </a:p>
        </p:txBody>
      </p:sp>
      <p:graphicFrame>
        <p:nvGraphicFramePr>
          <p:cNvPr id="1242" name="Google Shape;1242;p112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P5.c Derivative</a:t>
            </a:r>
            <a:endParaRPr/>
          </a:p>
        </p:txBody>
      </p:sp>
      <p:sp>
        <p:nvSpPr>
          <p:cNvPr id="1248" name="Google Shape;1248;p113"/>
          <p:cNvSpPr txBox="1"/>
          <p:nvPr>
            <p:ph idx="1" type="body"/>
          </p:nvPr>
        </p:nvSpPr>
        <p:spPr>
          <a:xfrm>
            <a:off x="457200" y="1063375"/>
            <a:ext cx="41058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13 </a:t>
            </a:r>
            <a:r>
              <a:rPr lang="en" sz="1900"/>
              <a:t>bit VPN; </a:t>
            </a:r>
            <a:r>
              <a:rPr b="1" lang="en" sz="1900"/>
              <a:t>11 </a:t>
            </a:r>
            <a:r>
              <a:rPr lang="en" sz="1900"/>
              <a:t>bit offset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Q: </a:t>
            </a:r>
            <a:r>
              <a:rPr i="1" lang="en" sz="1900"/>
              <a:t>PageTablePtr</a:t>
            </a:r>
            <a:r>
              <a:rPr lang="en" sz="1900"/>
              <a:t> as 0x8,</a:t>
            </a:r>
            <a:br>
              <a:rPr lang="en" sz="1900"/>
            </a:br>
            <a:r>
              <a:rPr lang="en" sz="1900"/>
              <a:t>     translate </a:t>
            </a:r>
            <a:r>
              <a:rPr b="1" lang="en" sz="1900"/>
              <a:t>0x000488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C0000"/>
                </a:solidFill>
              </a:rPr>
              <a:t>Answer: </a:t>
            </a:r>
            <a:r>
              <a:rPr b="1" lang="en" u="sng">
                <a:solidFill>
                  <a:srgbClr val="CC0000"/>
                </a:solidFill>
              </a:rPr>
              <a:t>0x6c88</a:t>
            </a:r>
            <a:r>
              <a:rPr lang="en">
                <a:solidFill>
                  <a:srgbClr val="CC0000"/>
                </a:solidFill>
              </a:rPr>
              <a:t> because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VPN: 0; offset: 0b100 1000 1000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PTE @ (0x8 + 0 * 2) = 0x8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PTE: 0b1101 1111 1100 0101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PPN: 0b1101 = d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paddr: 0b1101 || 0b100 1000 1000 = 0x6c88</a:t>
            </a:r>
            <a:endParaRPr>
              <a:solidFill>
                <a:srgbClr val="CC0000"/>
              </a:solidFill>
            </a:endParaRPr>
          </a:p>
        </p:txBody>
      </p:sp>
      <p:graphicFrame>
        <p:nvGraphicFramePr>
          <p:cNvPr id="1249" name="Google Shape;1249;p113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250" name="Google Shape;1250;p113"/>
          <p:cNvCxnSpPr>
            <a:stCxn id="1251" idx="1"/>
          </p:cNvCxnSpPr>
          <p:nvPr/>
        </p:nvCxnSpPr>
        <p:spPr>
          <a:xfrm rot="10800000">
            <a:off x="3852250" y="3054450"/>
            <a:ext cx="1785600" cy="5115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113"/>
          <p:cNvSpPr/>
          <p:nvPr/>
        </p:nvSpPr>
        <p:spPr>
          <a:xfrm>
            <a:off x="5637850" y="3411150"/>
            <a:ext cx="1319400" cy="309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13"/>
          <p:cNvSpPr txBox="1"/>
          <p:nvPr/>
        </p:nvSpPr>
        <p:spPr>
          <a:xfrm>
            <a:off x="5598613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PPN: 4</a:t>
            </a:r>
            <a:endParaRPr/>
          </a:p>
        </p:txBody>
      </p:sp>
      <p:sp>
        <p:nvSpPr>
          <p:cNvPr id="1253" name="Google Shape;1253;p113"/>
          <p:cNvSpPr txBox="1"/>
          <p:nvPr/>
        </p:nvSpPr>
        <p:spPr>
          <a:xfrm>
            <a:off x="5598613" y="1456975"/>
            <a:ext cx="21570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PTE: 16</a:t>
            </a:r>
            <a:endParaRPr/>
          </a:p>
        </p:txBody>
      </p:sp>
      <p:sp>
        <p:nvSpPr>
          <p:cNvPr id="1254" name="Google Shape;1254;p113"/>
          <p:cNvSpPr txBox="1"/>
          <p:nvPr/>
        </p:nvSpPr>
        <p:spPr>
          <a:xfrm>
            <a:off x="6677125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12</a:t>
            </a:r>
            <a:endParaRPr/>
          </a:p>
        </p:txBody>
      </p:sp>
      <p:graphicFrame>
        <p:nvGraphicFramePr>
          <p:cNvPr id="1255" name="Google Shape;1255;p113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P5.c Derivative</a:t>
            </a:r>
            <a:endParaRPr/>
          </a:p>
        </p:txBody>
      </p:sp>
      <p:sp>
        <p:nvSpPr>
          <p:cNvPr id="1261" name="Google Shape;1261;p114"/>
          <p:cNvSpPr txBox="1"/>
          <p:nvPr>
            <p:ph idx="1" type="body"/>
          </p:nvPr>
        </p:nvSpPr>
        <p:spPr>
          <a:xfrm>
            <a:off x="457200" y="1063375"/>
            <a:ext cx="41058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13 </a:t>
            </a:r>
            <a:r>
              <a:rPr lang="en" sz="1900"/>
              <a:t>bit VPN; </a:t>
            </a:r>
            <a:r>
              <a:rPr b="1" lang="en" sz="1900"/>
              <a:t>11 </a:t>
            </a:r>
            <a:r>
              <a:rPr lang="en" sz="1900"/>
              <a:t>bit offset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Q: </a:t>
            </a:r>
            <a:r>
              <a:rPr i="1" lang="en" sz="1900"/>
              <a:t>PageTablePtr</a:t>
            </a:r>
            <a:r>
              <a:rPr lang="en" sz="1900"/>
              <a:t> as 0x8,</a:t>
            </a:r>
            <a:br>
              <a:rPr lang="en" sz="1900"/>
            </a:br>
            <a:r>
              <a:rPr lang="en" sz="1900"/>
              <a:t>     translate </a:t>
            </a:r>
            <a:r>
              <a:rPr b="1" lang="en" sz="1900"/>
              <a:t>0x000ccc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CC0000"/>
                </a:solidFill>
              </a:rPr>
              <a:t>Answer: </a:t>
            </a:r>
            <a:r>
              <a:rPr b="1" lang="en" sz="1700" u="sng">
                <a:solidFill>
                  <a:srgbClr val="CC0000"/>
                </a:solidFill>
              </a:rPr>
              <a:t>0x5ccc</a:t>
            </a:r>
            <a:r>
              <a:rPr b="1" lang="en" sz="1700">
                <a:solidFill>
                  <a:srgbClr val="CC0000"/>
                </a:solidFill>
              </a:rPr>
              <a:t> </a:t>
            </a:r>
            <a:r>
              <a:rPr lang="en" sz="1700">
                <a:solidFill>
                  <a:srgbClr val="CC0000"/>
                </a:solidFill>
              </a:rPr>
              <a:t>because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VPN: 1; offset: 0b100 1100 1100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PTE @ (0x8 + 1 * 2) = 0xa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PTE: 0b1011 0000 1111 1010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PPN: 0b1011 = b</a:t>
            </a:r>
            <a:endParaRPr sz="1700">
              <a:solidFill>
                <a:srgbClr val="CC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700"/>
              <a:buChar char="●"/>
            </a:pPr>
            <a:r>
              <a:rPr lang="en" sz="1700">
                <a:solidFill>
                  <a:srgbClr val="CC0000"/>
                </a:solidFill>
              </a:rPr>
              <a:t>paddr: 0b1011 || 0b100 1100 1100 = 0x5ccc</a:t>
            </a:r>
            <a:endParaRPr sz="1700">
              <a:solidFill>
                <a:srgbClr val="CC0000"/>
              </a:solidFill>
            </a:endParaRPr>
          </a:p>
        </p:txBody>
      </p:sp>
      <p:graphicFrame>
        <p:nvGraphicFramePr>
          <p:cNvPr id="1262" name="Google Shape;1262;p114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1263" name="Google Shape;1263;p114"/>
          <p:cNvCxnSpPr>
            <a:stCxn id="1264" idx="1"/>
          </p:cNvCxnSpPr>
          <p:nvPr/>
        </p:nvCxnSpPr>
        <p:spPr>
          <a:xfrm rot="10800000">
            <a:off x="4025875" y="3484050"/>
            <a:ext cx="3190500" cy="81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4" name="Google Shape;1264;p114"/>
          <p:cNvSpPr/>
          <p:nvPr/>
        </p:nvSpPr>
        <p:spPr>
          <a:xfrm>
            <a:off x="7216375" y="3411150"/>
            <a:ext cx="1319400" cy="309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14"/>
          <p:cNvSpPr txBox="1"/>
          <p:nvPr/>
        </p:nvSpPr>
        <p:spPr>
          <a:xfrm>
            <a:off x="5598613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PPN: 4</a:t>
            </a:r>
            <a:endParaRPr/>
          </a:p>
        </p:txBody>
      </p:sp>
      <p:sp>
        <p:nvSpPr>
          <p:cNvPr id="1266" name="Google Shape;1266;p114"/>
          <p:cNvSpPr txBox="1"/>
          <p:nvPr/>
        </p:nvSpPr>
        <p:spPr>
          <a:xfrm>
            <a:off x="5598613" y="1456975"/>
            <a:ext cx="21570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PTE: 16</a:t>
            </a:r>
            <a:endParaRPr/>
          </a:p>
        </p:txBody>
      </p:sp>
      <p:sp>
        <p:nvSpPr>
          <p:cNvPr id="1267" name="Google Shape;1267;p114"/>
          <p:cNvSpPr txBox="1"/>
          <p:nvPr/>
        </p:nvSpPr>
        <p:spPr>
          <a:xfrm>
            <a:off x="6677125" y="10045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12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P5.c Derivative</a:t>
            </a:r>
            <a:endParaRPr/>
          </a:p>
        </p:txBody>
      </p:sp>
      <p:sp>
        <p:nvSpPr>
          <p:cNvPr id="1273" name="Google Shape;1273;p115"/>
          <p:cNvSpPr txBox="1"/>
          <p:nvPr>
            <p:ph idx="1" type="body"/>
          </p:nvPr>
        </p:nvSpPr>
        <p:spPr>
          <a:xfrm>
            <a:off x="0" y="1063375"/>
            <a:ext cx="45630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bit VPN; 11 bit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4 bit PPN; 12 other PTE bits (control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assuming we have 16 KiB physical memory, PTE layout and memory on the right, and </a:t>
            </a:r>
            <a:r>
              <a:rPr i="1" lang="en"/>
              <a:t>PageTablePtr</a:t>
            </a:r>
            <a:r>
              <a:rPr lang="en"/>
              <a:t> as 0x4, translate 0x0008ad, 0x002655, 0x001ff1 (also assume bits aside from valid always check out good)</a:t>
            </a:r>
            <a:endParaRPr sz="2000"/>
          </a:p>
        </p:txBody>
      </p:sp>
      <p:graphicFrame>
        <p:nvGraphicFramePr>
          <p:cNvPr id="1274" name="Google Shape;1274;p115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275" name="Google Shape;1275;p115"/>
          <p:cNvSpPr txBox="1"/>
          <p:nvPr/>
        </p:nvSpPr>
        <p:spPr>
          <a:xfrm>
            <a:off x="5598600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PPN: 3</a:t>
            </a:r>
            <a:endParaRPr/>
          </a:p>
        </p:txBody>
      </p:sp>
      <p:sp>
        <p:nvSpPr>
          <p:cNvPr id="1276" name="Google Shape;1276;p115"/>
          <p:cNvSpPr txBox="1"/>
          <p:nvPr/>
        </p:nvSpPr>
        <p:spPr>
          <a:xfrm>
            <a:off x="6677125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11</a:t>
            </a:r>
            <a:endParaRPr/>
          </a:p>
        </p:txBody>
      </p:sp>
      <p:sp>
        <p:nvSpPr>
          <p:cNvPr id="1277" name="Google Shape;1277;p115"/>
          <p:cNvSpPr txBox="1"/>
          <p:nvPr/>
        </p:nvSpPr>
        <p:spPr>
          <a:xfrm>
            <a:off x="4520077" y="1515775"/>
            <a:ext cx="43140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PTE: 16</a:t>
            </a:r>
            <a:endParaRPr/>
          </a:p>
        </p:txBody>
      </p:sp>
      <p:sp>
        <p:nvSpPr>
          <p:cNvPr id="1278" name="Google Shape;1278;p115"/>
          <p:cNvSpPr txBox="1"/>
          <p:nvPr/>
        </p:nvSpPr>
        <p:spPr>
          <a:xfrm>
            <a:off x="4520075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unused: 1</a:t>
            </a:r>
            <a:endParaRPr/>
          </a:p>
        </p:txBody>
      </p:sp>
      <p:sp>
        <p:nvSpPr>
          <p:cNvPr id="1279" name="Google Shape;1279;p115"/>
          <p:cNvSpPr txBox="1"/>
          <p:nvPr/>
        </p:nvSpPr>
        <p:spPr>
          <a:xfrm>
            <a:off x="7755650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valid: 1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P5.c Derivative</a:t>
            </a:r>
            <a:endParaRPr/>
          </a:p>
        </p:txBody>
      </p:sp>
      <p:sp>
        <p:nvSpPr>
          <p:cNvPr id="1285" name="Google Shape;1285;p116"/>
          <p:cNvSpPr txBox="1"/>
          <p:nvPr>
            <p:ph idx="1" type="body"/>
          </p:nvPr>
        </p:nvSpPr>
        <p:spPr>
          <a:xfrm>
            <a:off x="0" y="1063375"/>
            <a:ext cx="45630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bit VPN; 11 bit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4 bit PPN; 12 other PTE bits (control bits)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Q: assuming we have 16 KiB physical memory, PTE layout and memory on the right, and </a:t>
            </a:r>
            <a:r>
              <a:rPr i="1" lang="en"/>
              <a:t>PageTablePtr</a:t>
            </a:r>
            <a:r>
              <a:rPr lang="en"/>
              <a:t> as 0x4, translate 0x0008ad, 0x002655, 0x001ff1 (also assume bits aside from valid always check out good)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A: 0x10ad, 0x1e55, page fault</a:t>
            </a:r>
            <a:endParaRPr>
              <a:solidFill>
                <a:srgbClr val="CC0000"/>
              </a:solidFill>
            </a:endParaRPr>
          </a:p>
        </p:txBody>
      </p:sp>
      <p:graphicFrame>
        <p:nvGraphicFramePr>
          <p:cNvPr id="1286" name="Google Shape;1286;p116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287" name="Google Shape;1287;p116"/>
          <p:cNvSpPr txBox="1"/>
          <p:nvPr/>
        </p:nvSpPr>
        <p:spPr>
          <a:xfrm>
            <a:off x="5598600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PPN: 3</a:t>
            </a:r>
            <a:endParaRPr/>
          </a:p>
        </p:txBody>
      </p:sp>
      <p:sp>
        <p:nvSpPr>
          <p:cNvPr id="1288" name="Google Shape;1288;p116"/>
          <p:cNvSpPr txBox="1"/>
          <p:nvPr/>
        </p:nvSpPr>
        <p:spPr>
          <a:xfrm>
            <a:off x="6677125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11</a:t>
            </a:r>
            <a:endParaRPr/>
          </a:p>
        </p:txBody>
      </p:sp>
      <p:sp>
        <p:nvSpPr>
          <p:cNvPr id="1289" name="Google Shape;1289;p116"/>
          <p:cNvSpPr txBox="1"/>
          <p:nvPr/>
        </p:nvSpPr>
        <p:spPr>
          <a:xfrm>
            <a:off x="4520077" y="1515775"/>
            <a:ext cx="43140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PTE: 16</a:t>
            </a:r>
            <a:endParaRPr/>
          </a:p>
        </p:txBody>
      </p:sp>
      <p:sp>
        <p:nvSpPr>
          <p:cNvPr id="1290" name="Google Shape;1290;p116"/>
          <p:cNvSpPr txBox="1"/>
          <p:nvPr/>
        </p:nvSpPr>
        <p:spPr>
          <a:xfrm>
            <a:off x="4520075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unused: 1</a:t>
            </a:r>
            <a:endParaRPr/>
          </a:p>
        </p:txBody>
      </p:sp>
      <p:sp>
        <p:nvSpPr>
          <p:cNvPr id="1291" name="Google Shape;1291;p116"/>
          <p:cNvSpPr txBox="1"/>
          <p:nvPr/>
        </p:nvSpPr>
        <p:spPr>
          <a:xfrm>
            <a:off x="7755650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valid: 1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P5.c Derivative</a:t>
            </a:r>
            <a:endParaRPr/>
          </a:p>
        </p:txBody>
      </p:sp>
      <p:sp>
        <p:nvSpPr>
          <p:cNvPr id="1297" name="Google Shape;1297;p117"/>
          <p:cNvSpPr txBox="1"/>
          <p:nvPr>
            <p:ph idx="1" type="body"/>
          </p:nvPr>
        </p:nvSpPr>
        <p:spPr>
          <a:xfrm>
            <a:off x="457200" y="1063375"/>
            <a:ext cx="4105800" cy="38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13 bit VPN; 11 bit offset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Q: </a:t>
            </a:r>
            <a:r>
              <a:rPr i="1" lang="en" sz="1900"/>
              <a:t>PageTablePtr</a:t>
            </a:r>
            <a:r>
              <a:rPr lang="en" sz="1900"/>
              <a:t> as 0x4, translate 0x001ff1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0"/>
              <a:buChar char="●"/>
            </a:pPr>
            <a:r>
              <a:rPr lang="en" sz="1900">
                <a:solidFill>
                  <a:srgbClr val="CC0000"/>
                </a:solidFill>
              </a:rPr>
              <a:t>A: page fault because</a:t>
            </a:r>
            <a:endParaRPr sz="1900">
              <a:solidFill>
                <a:srgbClr val="CC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0"/>
              <a:buChar char="○"/>
            </a:pPr>
            <a:r>
              <a:rPr lang="en" sz="1900">
                <a:solidFill>
                  <a:srgbClr val="CC0000"/>
                </a:solidFill>
              </a:rPr>
              <a:t>vaddr: 0b1 1111 1111 0001</a:t>
            </a:r>
            <a:endParaRPr sz="1900">
              <a:solidFill>
                <a:srgbClr val="CC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0"/>
              <a:buChar char="○"/>
            </a:pPr>
            <a:r>
              <a:rPr lang="en" sz="1900">
                <a:solidFill>
                  <a:srgbClr val="CC0000"/>
                </a:solidFill>
              </a:rPr>
              <a:t>VPN: 3; offset: 0b111 1111 0001</a:t>
            </a:r>
            <a:endParaRPr sz="1900">
              <a:solidFill>
                <a:srgbClr val="CC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0"/>
              <a:buChar char="○"/>
            </a:pPr>
            <a:r>
              <a:rPr lang="en" sz="1900">
                <a:solidFill>
                  <a:srgbClr val="CC0000"/>
                </a:solidFill>
              </a:rPr>
              <a:t>PTE @ (0x4 + 3 * 2) = 0xa</a:t>
            </a:r>
            <a:endParaRPr sz="1900">
              <a:solidFill>
                <a:srgbClr val="CC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0"/>
              <a:buChar char="○"/>
            </a:pPr>
            <a:r>
              <a:rPr lang="en" sz="1900">
                <a:solidFill>
                  <a:srgbClr val="CC0000"/>
                </a:solidFill>
              </a:rPr>
              <a:t>PTE: 0b1011 0000 1111 1010</a:t>
            </a:r>
            <a:endParaRPr sz="1900">
              <a:solidFill>
                <a:srgbClr val="CC0000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00"/>
              <a:buChar char="○"/>
            </a:pPr>
            <a:r>
              <a:rPr lang="en" sz="1900">
                <a:solidFill>
                  <a:srgbClr val="CC0000"/>
                </a:solidFill>
              </a:rPr>
              <a:t>valid: 0</a:t>
            </a:r>
            <a:endParaRPr sz="1900">
              <a:solidFill>
                <a:srgbClr val="CC0000"/>
              </a:solidFill>
            </a:endParaRPr>
          </a:p>
        </p:txBody>
      </p:sp>
      <p:graphicFrame>
        <p:nvGraphicFramePr>
          <p:cNvPr id="1298" name="Google Shape;1298;p117"/>
          <p:cNvGraphicFramePr/>
          <p:nvPr/>
        </p:nvGraphicFramePr>
        <p:xfrm>
          <a:off x="4563000" y="20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1027725"/>
                <a:gridCol w="800125"/>
                <a:gridCol w="800125"/>
                <a:gridCol w="800125"/>
                <a:gridCol w="800125"/>
              </a:tblGrid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Address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+3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91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f6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d7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0x08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c5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0x0c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bc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83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c4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0x10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af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ae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0x14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b8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e9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f0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299" name="Google Shape;1299;p117"/>
          <p:cNvSpPr txBox="1"/>
          <p:nvPr/>
        </p:nvSpPr>
        <p:spPr>
          <a:xfrm>
            <a:off x="5598600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PPN: 3</a:t>
            </a:r>
            <a:endParaRPr/>
          </a:p>
        </p:txBody>
      </p:sp>
      <p:sp>
        <p:nvSpPr>
          <p:cNvPr id="1300" name="Google Shape;1300;p117"/>
          <p:cNvSpPr txBox="1"/>
          <p:nvPr/>
        </p:nvSpPr>
        <p:spPr>
          <a:xfrm>
            <a:off x="6677125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other: 11</a:t>
            </a:r>
            <a:endParaRPr/>
          </a:p>
        </p:txBody>
      </p:sp>
      <p:sp>
        <p:nvSpPr>
          <p:cNvPr id="1301" name="Google Shape;1301;p117"/>
          <p:cNvSpPr txBox="1"/>
          <p:nvPr/>
        </p:nvSpPr>
        <p:spPr>
          <a:xfrm>
            <a:off x="4520077" y="1515775"/>
            <a:ext cx="43140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PTE: 16</a:t>
            </a:r>
            <a:endParaRPr/>
          </a:p>
        </p:txBody>
      </p:sp>
      <p:sp>
        <p:nvSpPr>
          <p:cNvPr id="1302" name="Google Shape;1302;p117"/>
          <p:cNvSpPr txBox="1"/>
          <p:nvPr/>
        </p:nvSpPr>
        <p:spPr>
          <a:xfrm>
            <a:off x="4520075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unused: 1</a:t>
            </a:r>
            <a:endParaRPr/>
          </a:p>
        </p:txBody>
      </p:sp>
      <p:sp>
        <p:nvSpPr>
          <p:cNvPr id="1303" name="Google Shape;1303;p117"/>
          <p:cNvSpPr txBox="1"/>
          <p:nvPr/>
        </p:nvSpPr>
        <p:spPr>
          <a:xfrm>
            <a:off x="7755650" y="1063375"/>
            <a:ext cx="1078500" cy="4524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valid: 1</a:t>
            </a:r>
            <a:endParaRPr/>
          </a:p>
        </p:txBody>
      </p:sp>
      <p:cxnSp>
        <p:nvCxnSpPr>
          <p:cNvPr id="1304" name="Google Shape;1304;p117"/>
          <p:cNvCxnSpPr>
            <a:stCxn id="1305" idx="1"/>
          </p:cNvCxnSpPr>
          <p:nvPr/>
        </p:nvCxnSpPr>
        <p:spPr>
          <a:xfrm flipH="1">
            <a:off x="3985675" y="3565950"/>
            <a:ext cx="3230700" cy="1773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5" name="Google Shape;1305;p117"/>
          <p:cNvSpPr/>
          <p:nvPr/>
        </p:nvSpPr>
        <p:spPr>
          <a:xfrm>
            <a:off x="7216375" y="3411150"/>
            <a:ext cx="1319400" cy="3096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P5.d Derivative</a:t>
            </a:r>
            <a:endParaRPr/>
          </a:p>
        </p:txBody>
      </p:sp>
      <p:sp>
        <p:nvSpPr>
          <p:cNvPr id="1311" name="Google Shape;1311;p118"/>
          <p:cNvSpPr txBox="1"/>
          <p:nvPr>
            <p:ph idx="1" type="body"/>
          </p:nvPr>
        </p:nvSpPr>
        <p:spPr>
          <a:xfrm>
            <a:off x="311700" y="1225225"/>
            <a:ext cx="45717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24-bit virtual address space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 KiB page size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 B page table entries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11 bit offset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 4 bit PPN; 12 other PTE bits (control bits)</a:t>
            </a:r>
            <a:endParaRPr sz="2000"/>
          </a:p>
        </p:txBody>
      </p:sp>
      <p:sp>
        <p:nvSpPr>
          <p:cNvPr id="1312" name="Google Shape;1312;p118"/>
          <p:cNvSpPr txBox="1"/>
          <p:nvPr/>
        </p:nvSpPr>
        <p:spPr>
          <a:xfrm>
            <a:off x="4387175" y="1071750"/>
            <a:ext cx="475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Problem:</a:t>
            </a:r>
            <a:br>
              <a:rPr b="1" lang="en" sz="21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Now suppose we want to transform our single level page table into a multi-leveled page table.</a:t>
            </a:r>
            <a:b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Assuming that every page table is required to fit into a single page, how many total levels of page tables do we need to address the entire virtual address space?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Fall MT2 P5.d Derivative</a:t>
            </a:r>
            <a:endParaRPr/>
          </a:p>
        </p:txBody>
      </p:sp>
      <p:sp>
        <p:nvSpPr>
          <p:cNvPr id="1318" name="Google Shape;1318;p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/>
              <a:t>Question:</a:t>
            </a:r>
            <a:r>
              <a:rPr lang="en" sz="2100"/>
              <a:t> Now suppose we want to transform our single level page table into a multi-leveled page table.</a:t>
            </a:r>
            <a:br>
              <a:rPr lang="en" sz="2100"/>
            </a:br>
            <a:r>
              <a:rPr lang="en" sz="2100"/>
              <a:t>Assuming that every page table is required to fit into a single page, how many total levels of page tables do we need to address the entire virtual address space?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rgbClr val="CC0000"/>
                </a:solidFill>
              </a:rPr>
              <a:t>Answer:</a:t>
            </a:r>
            <a:r>
              <a:rPr lang="en" sz="2100">
                <a:solidFill>
                  <a:srgbClr val="CC0000"/>
                </a:solidFill>
              </a:rPr>
              <a:t>   </a:t>
            </a:r>
            <a:r>
              <a:rPr b="1" lang="en" sz="2100">
                <a:solidFill>
                  <a:srgbClr val="CC0000"/>
                </a:solidFill>
              </a:rPr>
              <a:t>2</a:t>
            </a:r>
            <a:r>
              <a:rPr lang="en" sz="2100">
                <a:solidFill>
                  <a:srgbClr val="CC0000"/>
                </a:solidFill>
              </a:rPr>
              <a:t>   </a:t>
            </a:r>
            <a:endParaRPr sz="2100">
              <a:solidFill>
                <a:srgbClr val="CC0000"/>
              </a:solidFill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●"/>
            </a:pPr>
            <a:r>
              <a:rPr b="1" lang="en" sz="2100">
                <a:solidFill>
                  <a:srgbClr val="CC0000"/>
                </a:solidFill>
              </a:rPr>
              <a:t>#PTE per page</a:t>
            </a:r>
            <a:r>
              <a:rPr lang="en" sz="2100">
                <a:solidFill>
                  <a:srgbClr val="CC0000"/>
                </a:solidFill>
              </a:rPr>
              <a:t> = (page size) / (PTE size) = (2^11 B) / (2 B) = 2^10</a:t>
            </a:r>
            <a:endParaRPr sz="2100">
              <a:solidFill>
                <a:srgbClr val="CC0000"/>
              </a:solidFill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●"/>
            </a:pPr>
            <a:r>
              <a:rPr b="1" lang="en" sz="2100">
                <a:solidFill>
                  <a:srgbClr val="CC0000"/>
                </a:solidFill>
              </a:rPr>
              <a:t>Max level x VPN #bits</a:t>
            </a:r>
            <a:r>
              <a:rPr lang="en" sz="2100">
                <a:solidFill>
                  <a:srgbClr val="CC0000"/>
                </a:solidFill>
              </a:rPr>
              <a:t> = lg(#PTE per page) = lg(2^10) = 10</a:t>
            </a:r>
            <a:endParaRPr sz="2100">
              <a:solidFill>
                <a:srgbClr val="CC0000"/>
              </a:solidFill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●"/>
            </a:pPr>
            <a:r>
              <a:rPr b="1" lang="en" sz="2100">
                <a:solidFill>
                  <a:srgbClr val="CC0000"/>
                </a:solidFill>
              </a:rPr>
              <a:t>vaddr bits </a:t>
            </a:r>
            <a:r>
              <a:rPr lang="en" sz="2100">
                <a:solidFill>
                  <a:srgbClr val="CC0000"/>
                </a:solidFill>
              </a:rPr>
              <a:t>= 24.</a:t>
            </a:r>
            <a:endParaRPr sz="2100">
              <a:solidFill>
                <a:srgbClr val="CC0000"/>
              </a:solidFill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●"/>
            </a:pPr>
            <a:r>
              <a:rPr lang="en" sz="2100">
                <a:solidFill>
                  <a:srgbClr val="CC0000"/>
                </a:solidFill>
              </a:rPr>
              <a:t>We need (total # VPN bits) + (# offset bits) &gt;= 24 to address the entire virtual address space. With a max of 10 VPN bits per page and x pages:</a:t>
            </a:r>
            <a:endParaRPr sz="2100">
              <a:solidFill>
                <a:srgbClr val="CC0000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○"/>
            </a:pPr>
            <a:r>
              <a:rPr lang="en" sz="2100">
                <a:solidFill>
                  <a:srgbClr val="CC0000"/>
                </a:solidFill>
              </a:rPr>
              <a:t>10 * x (# VPN bits) + 11 (# offset bits) &gt;= 24</a:t>
            </a:r>
            <a:endParaRPr sz="2100">
              <a:solidFill>
                <a:srgbClr val="CC0000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Char char="○"/>
            </a:pPr>
            <a:r>
              <a:rPr lang="en" sz="2100">
                <a:solidFill>
                  <a:srgbClr val="CC0000"/>
                </a:solidFill>
              </a:rPr>
              <a:t>The smallest x that satisfies this is x = 2. Thus, we need at least </a:t>
            </a:r>
            <a:r>
              <a:rPr b="1" lang="en" sz="2100">
                <a:solidFill>
                  <a:srgbClr val="CC0000"/>
                </a:solidFill>
              </a:rPr>
              <a:t>2 levels</a:t>
            </a:r>
            <a:r>
              <a:rPr lang="en" sz="2100">
                <a:solidFill>
                  <a:srgbClr val="CC0000"/>
                </a:solidFill>
              </a:rPr>
              <a:t>.</a:t>
            </a:r>
            <a:endParaRPr sz="21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2CC"/>
        </a:solidFill>
      </p:bgPr>
    </p:bg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2016 Fall MT2 3.c Derivative</a:t>
            </a:r>
            <a:endParaRPr/>
          </a:p>
        </p:txBody>
      </p:sp>
      <p:sp>
        <p:nvSpPr>
          <p:cNvPr id="1324" name="Google Shape;1324;p120"/>
          <p:cNvSpPr txBox="1"/>
          <p:nvPr>
            <p:ph idx="1" type="body"/>
          </p:nvPr>
        </p:nvSpPr>
        <p:spPr>
          <a:xfrm>
            <a:off x="0" y="968075"/>
            <a:ext cx="45630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Consider a hashed inverted page table and two processes P1 and P2.  We use an 8-bit virtual address space and 4 byte page size.  The hash table uses a hash function which simply calculates the index by adding PID and VPN mod 8.  The IPT has its next free entry at index 4.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i) </a:t>
            </a:r>
            <a:r>
              <a:rPr b="1" lang="en" sz="1800"/>
              <a:t>Translate the accesses: (P1, 0x3), (P1, 0x28), (P1, 0xee).</a:t>
            </a:r>
            <a:endParaRPr b="1" sz="18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ii) What happens upon read access (P2, 0x84)?</a:t>
            </a:r>
            <a:endParaRPr b="1" sz="1800">
              <a:solidFill>
                <a:srgbClr val="CC0000"/>
              </a:solidFill>
            </a:endParaRPr>
          </a:p>
        </p:txBody>
      </p:sp>
      <p:graphicFrame>
        <p:nvGraphicFramePr>
          <p:cNvPr id="1325" name="Google Shape;1325;p120"/>
          <p:cNvGraphicFramePr/>
          <p:nvPr/>
        </p:nvGraphicFramePr>
        <p:xfrm>
          <a:off x="4563000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382850"/>
                <a:gridCol w="382850"/>
                <a:gridCol w="610850"/>
                <a:gridCol w="485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IPT 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6" name="Google Shape;1326;p120"/>
          <p:cNvGraphicFramePr/>
          <p:nvPr/>
        </p:nvGraphicFramePr>
        <p:xfrm>
          <a:off x="6710775" y="1063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{2083502F-5B7C-4505-BC3D-9BBC923A739F}</a:tableStyleId>
              </a:tblPr>
              <a:tblGrid>
                <a:gridCol w="406000"/>
                <a:gridCol w="406000"/>
                <a:gridCol w="636075"/>
                <a:gridCol w="64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PID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VPN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other bits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0x3B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VRW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1327" name="Google Shape;1327;p120"/>
          <p:cNvSpPr txBox="1"/>
          <p:nvPr/>
        </p:nvSpPr>
        <p:spPr>
          <a:xfrm>
            <a:off x="6829838" y="4027337"/>
            <a:ext cx="17379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page table</a:t>
            </a:r>
            <a:endParaRPr/>
          </a:p>
        </p:txBody>
      </p:sp>
      <p:sp>
        <p:nvSpPr>
          <p:cNvPr id="1328" name="Google Shape;1328;p120"/>
          <p:cNvSpPr txBox="1"/>
          <p:nvPr/>
        </p:nvSpPr>
        <p:spPr>
          <a:xfrm>
            <a:off x="4205300" y="4739725"/>
            <a:ext cx="2772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 (with linear probing)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162 Discussi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DEEE2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