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Medium"/>
      <p:regular r:id="rId52"/>
      <p:bold r:id="rId53"/>
      <p:italic r:id="rId54"/>
      <p:boldItalic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Roboto Light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Light-italic.fntdata"/><Relationship Id="rId61" Type="http://schemas.openxmlformats.org/officeDocument/2006/relationships/font" Target="fonts/RobotoLight-bold.fntdata"/><Relationship Id="rId20" Type="http://schemas.openxmlformats.org/officeDocument/2006/relationships/slide" Target="slides/slide15.xml"/><Relationship Id="rId63" Type="http://schemas.openxmlformats.org/officeDocument/2006/relationships/font" Target="fonts/RobotoLight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Medium-bold.fntdata"/><Relationship Id="rId52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55" Type="http://schemas.openxmlformats.org/officeDocument/2006/relationships/font" Target="fonts/RobotoMedium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Medium-italic.fntdata"/><Relationship Id="rId13" Type="http://schemas.openxmlformats.org/officeDocument/2006/relationships/slide" Target="slides/slide8.xml"/><Relationship Id="rId57" Type="http://schemas.openxmlformats.org/officeDocument/2006/relationships/font" Target="fonts/Roboto-bold.fntdata"/><Relationship Id="rId12" Type="http://schemas.openxmlformats.org/officeDocument/2006/relationships/slide" Target="slides/slide7.xml"/><Relationship Id="rId56" Type="http://schemas.openxmlformats.org/officeDocument/2006/relationships/font" Target="fonts/Roboto-regular.fntdata"/><Relationship Id="rId15" Type="http://schemas.openxmlformats.org/officeDocument/2006/relationships/slide" Target="slides/slide10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9.xml"/><Relationship Id="rId58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Adsl_connections.jpg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34c3590e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834c3590e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34c3590e4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834c3590e4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34c3590e4_0_6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34c3590e4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34c3590e4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34c3590e4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34c3590e4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34c3590e4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834c3590e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834c3590e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834c3590e4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834c3590e4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834c3590e4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834c3590e4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834c3590e4_0_12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834c3590e4_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834c3590e4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834c3590e4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834c3590e4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834c3590e4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34c3590e4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34c3590e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834c3590e4_0_147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834c3590e4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834c3590e4_0_1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834c3590e4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834c3590e4_0_1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834c3590e4_0_1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834c3590e4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834c3590e4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834c3590e4_0_147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834c3590e4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834c3590e4_0_1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834c3590e4_0_1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2834c3590e4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2834c3590e4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834c3590e4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834c3590e4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834c3590e4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834c3590e4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834c3590e4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834c3590e4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34c3590e4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34c3590e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834c3590e4_0_1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834c3590e4_0_1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2834c3590e4_0_1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2834c3590e4_0_1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834c3590e4_0_1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834c3590e4_0_1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834c3590e4_0_1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834c3590e4_0_1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2834c3590e4_0_1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2834c3590e4_0_1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2834c3590e4_0_1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2834c3590e4_0_1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834c3590e4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834c3590e4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2834c3590e4_0_187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2834c3590e4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834c3590e4_0_1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834c3590e4_0_1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2834c3590e4_0_1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2834c3590e4_0_1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34c3590e4_0_4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34c3590e4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2834c3590e4_0_2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2834c3590e4_0_2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834c3590e4_0_2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834c3590e4_0_2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834c3590e4_0_2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834c3590e4_0_2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834c3590e4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834c3590e4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834c3590e4_0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834c3590e4_0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834c3590e4_0_2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834c3590e4_0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https://commons.wikimedia.org/wiki/File:Adsl_connections.jpg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834c3590e4_0_2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2834c3590e4_0_2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34c3590e4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34c3590e4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34c3590e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34c3590e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34c3590e4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34c3590e4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34c3590e4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34c3590e4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34c3590e4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834c3590e4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625750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Last updated: Fall 2024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4303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Traceroute Project Guide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Layer 3 – Connecting Local Networks</a:t>
            </a:r>
            <a:endParaRPr/>
          </a:p>
        </p:txBody>
      </p:sp>
      <p:sp>
        <p:nvSpPr>
          <p:cNvPr id="277" name="Google Shape;277;p33"/>
          <p:cNvSpPr txBox="1"/>
          <p:nvPr>
            <p:ph idx="1" type="body"/>
          </p:nvPr>
        </p:nvSpPr>
        <p:spPr>
          <a:xfrm>
            <a:off x="107050" y="402200"/>
            <a:ext cx="89097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send a letter to the other town: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send the packet 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local post office, which sends the packet 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town's post office, which sends the packet 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destination.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51967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33"/>
          <p:cNvSpPr/>
          <p:nvPr/>
        </p:nvSpPr>
        <p:spPr>
          <a:xfrm>
            <a:off x="26059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0" name="Google Shape;280;p33"/>
          <p:cNvCxnSpPr>
            <a:stCxn id="281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>
            <a:stCxn id="283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3"/>
          <p:cNvCxnSpPr>
            <a:stCxn id="285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3"/>
          <p:cNvCxnSpPr>
            <a:stCxn id="287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3"/>
          <p:cNvCxnSpPr/>
          <p:nvPr/>
        </p:nvCxnSpPr>
        <p:spPr>
          <a:xfrm rot="10800000">
            <a:off x="2882650" y="2864200"/>
            <a:ext cx="0" cy="154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3"/>
          <p:cNvCxnSpPr>
            <a:stCxn id="290" idx="2"/>
          </p:cNvCxnSpPr>
          <p:nvPr/>
        </p:nvCxnSpPr>
        <p:spPr>
          <a:xfrm>
            <a:off x="5871925" y="3254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3"/>
          <p:cNvCxnSpPr>
            <a:stCxn id="292" idx="2"/>
          </p:cNvCxnSpPr>
          <p:nvPr/>
        </p:nvCxnSpPr>
        <p:spPr>
          <a:xfrm>
            <a:off x="5871925" y="3635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3"/>
          <p:cNvCxnSpPr>
            <a:stCxn id="294" idx="2"/>
          </p:cNvCxnSpPr>
          <p:nvPr/>
        </p:nvCxnSpPr>
        <p:spPr>
          <a:xfrm>
            <a:off x="5871925" y="4016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3"/>
          <p:cNvCxnSpPr>
            <a:stCxn id="296" idx="2"/>
          </p:cNvCxnSpPr>
          <p:nvPr/>
        </p:nvCxnSpPr>
        <p:spPr>
          <a:xfrm>
            <a:off x="5871925" y="4397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3"/>
          <p:cNvCxnSpPr/>
          <p:nvPr/>
        </p:nvCxnSpPr>
        <p:spPr>
          <a:xfrm rot="10800000">
            <a:off x="6261025" y="2864066"/>
            <a:ext cx="0" cy="154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3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3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3"/>
          <p:cNvSpPr/>
          <p:nvPr/>
        </p:nvSpPr>
        <p:spPr>
          <a:xfrm flipH="1">
            <a:off x="5586925" y="349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3"/>
          <p:cNvSpPr/>
          <p:nvPr/>
        </p:nvSpPr>
        <p:spPr>
          <a:xfrm flipH="1">
            <a:off x="5586925" y="3874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3"/>
          <p:cNvSpPr/>
          <p:nvPr/>
        </p:nvSpPr>
        <p:spPr>
          <a:xfrm flipH="1">
            <a:off x="5586925" y="4255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33"/>
          <p:cNvCxnSpPr>
            <a:stCxn id="299" idx="1"/>
          </p:cNvCxnSpPr>
          <p:nvPr/>
        </p:nvCxnSpPr>
        <p:spPr>
          <a:xfrm rot="10800000">
            <a:off x="2887738" y="2873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3"/>
          <p:cNvCxnSpPr>
            <a:stCxn id="301" idx="3"/>
          </p:cNvCxnSpPr>
          <p:nvPr/>
        </p:nvCxnSpPr>
        <p:spPr>
          <a:xfrm>
            <a:off x="5871913" y="2873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" name="Google Shape;302;p33"/>
          <p:cNvCxnSpPr>
            <a:endCxn id="301" idx="1"/>
          </p:cNvCxnSpPr>
          <p:nvPr/>
        </p:nvCxnSpPr>
        <p:spPr>
          <a:xfrm>
            <a:off x="3556813" y="2873650"/>
            <a:ext cx="2030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33"/>
          <p:cNvSpPr/>
          <p:nvPr/>
        </p:nvSpPr>
        <p:spPr>
          <a:xfrm>
            <a:off x="2882650" y="2871400"/>
            <a:ext cx="3378374" cy="1143575"/>
          </a:xfrm>
          <a:custGeom>
            <a:rect b="b" l="l" r="r" t="t"/>
            <a:pathLst>
              <a:path extrusionOk="0" h="45743" w="135528">
                <a:moveTo>
                  <a:pt x="15285" y="45743"/>
                </a:moveTo>
                <a:lnTo>
                  <a:pt x="0" y="45743"/>
                </a:lnTo>
                <a:lnTo>
                  <a:pt x="0" y="0"/>
                </a:lnTo>
                <a:lnTo>
                  <a:pt x="135528" y="0"/>
                </a:lnTo>
                <a:lnTo>
                  <a:pt x="135528" y="15285"/>
                </a:lnTo>
                <a:lnTo>
                  <a:pt x="119569" y="15285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Google Shape;299;p33"/>
          <p:cNvSpPr/>
          <p:nvPr/>
        </p:nvSpPr>
        <p:spPr>
          <a:xfrm>
            <a:off x="3271738" y="2731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5586913" y="2731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3"/>
          <p:cNvSpPr/>
          <p:nvPr/>
        </p:nvSpPr>
        <p:spPr>
          <a:xfrm flipH="1">
            <a:off x="5586925" y="3112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3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4812375" y="121650"/>
            <a:ext cx="4038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 Networking Background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1.1. Protocols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1.2. Building the Internet</a:t>
            </a:r>
            <a:br>
              <a:rPr lang="en">
                <a:solidFill>
                  <a:srgbClr val="B7B7B7"/>
                </a:solidFill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	1.3. Properties of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1.4. Higher Layers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1.5.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1.6. Multiple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1.7. Demultiplexing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1.8. Demultiplexing with Ports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2. Introducing Traceroute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2.1. Time-to-Live (TTL)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2.2. Exploiting TTL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2.3. Repeated Probing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2.4. Unreachable Ports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09" name="Google Shape;309;p3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the Internet</a:t>
            </a:r>
            <a:endParaRPr/>
          </a:p>
        </p:txBody>
      </p:sp>
      <p:sp>
        <p:nvSpPr>
          <p:cNvPr id="310" name="Google Shape;310;p3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Traceroute Project Guide, CS 168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5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of Networks</a:t>
            </a: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5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35"/>
          <p:cNvCxnSpPr>
            <a:stCxn id="323" idx="5"/>
            <a:endCxn id="321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35"/>
          <p:cNvCxnSpPr>
            <a:stCxn id="321" idx="0"/>
            <a:endCxn id="324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5"/>
          <p:cNvCxnSpPr>
            <a:stCxn id="320" idx="1"/>
            <a:endCxn id="325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5"/>
          <p:cNvCxnSpPr>
            <a:stCxn id="320" idx="1"/>
            <a:endCxn id="326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5"/>
          <p:cNvCxnSpPr>
            <a:stCxn id="320" idx="0"/>
            <a:endCxn id="322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35"/>
          <p:cNvCxnSpPr>
            <a:stCxn id="321" idx="2"/>
            <a:endCxn id="320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5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5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35"/>
          <p:cNvCxnSpPr>
            <a:stCxn id="333" idx="1"/>
            <a:endCxn id="335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35"/>
          <p:cNvCxnSpPr>
            <a:stCxn id="333" idx="1"/>
            <a:endCxn id="334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8" name="Google Shape;338;p35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9" name="Google Shape;339;p35"/>
          <p:cNvCxnSpPr>
            <a:stCxn id="333" idx="1"/>
            <a:endCxn id="338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35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3" name="Google Shape;343;p35"/>
          <p:cNvCxnSpPr>
            <a:stCxn id="342" idx="0"/>
            <a:endCxn id="340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5"/>
          <p:cNvCxnSpPr>
            <a:stCxn id="340" idx="3"/>
            <a:endCxn id="341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35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6" name="Google Shape;346;p35"/>
          <p:cNvCxnSpPr>
            <a:stCxn id="345" idx="0"/>
            <a:endCxn id="341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5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5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5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2" name="Google Shape;352;p35"/>
          <p:cNvCxnSpPr>
            <a:stCxn id="348" idx="3"/>
            <a:endCxn id="351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5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5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5" name="Google Shape;355;p35"/>
          <p:cNvCxnSpPr>
            <a:stCxn id="354" idx="1"/>
            <a:endCxn id="350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5"/>
          <p:cNvCxnSpPr>
            <a:stCxn id="353" idx="7"/>
            <a:endCxn id="350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35"/>
          <p:cNvCxnSpPr>
            <a:stCxn id="349" idx="0"/>
            <a:endCxn id="348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35"/>
          <p:cNvCxnSpPr>
            <a:stCxn id="349" idx="1"/>
            <a:endCxn id="347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35"/>
          <p:cNvCxnSpPr>
            <a:stCxn id="349" idx="2"/>
            <a:endCxn id="350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35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35"/>
          <p:cNvCxnSpPr>
            <a:stCxn id="349" idx="3"/>
            <a:endCxn id="360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35"/>
          <p:cNvCxnSpPr>
            <a:stCxn id="322" idx="3"/>
            <a:endCxn id="340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5"/>
          <p:cNvCxnSpPr>
            <a:stCxn id="322" idx="3"/>
            <a:endCxn id="338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5"/>
          <p:cNvCxnSpPr>
            <a:stCxn id="333" idx="3"/>
            <a:endCxn id="348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5"/>
          <p:cNvCxnSpPr>
            <a:stCxn id="341" idx="3"/>
            <a:endCxn id="347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35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7" name="Google Shape;367;p35"/>
          <p:cNvCxnSpPr>
            <a:stCxn id="348" idx="3"/>
            <a:endCxn id="366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107050" y="402200"/>
            <a:ext cx="89097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enough post offices, we can connect all the towns in the world!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is a </a:t>
            </a:r>
            <a:r>
              <a:rPr b="1" lang="en"/>
              <a:t>network of networks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operator runs its own local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local networks connect to each other to form the Internet.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6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Hosts vs. Switches</a:t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6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6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6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6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6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" name="Google Shape;385;p36"/>
          <p:cNvCxnSpPr>
            <a:stCxn id="381" idx="5"/>
            <a:endCxn id="379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36"/>
          <p:cNvCxnSpPr>
            <a:stCxn id="379" idx="0"/>
            <a:endCxn id="382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6"/>
          <p:cNvCxnSpPr>
            <a:stCxn id="378" idx="1"/>
            <a:endCxn id="383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6"/>
          <p:cNvCxnSpPr>
            <a:stCxn id="378" idx="1"/>
            <a:endCxn id="384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6"/>
          <p:cNvCxnSpPr>
            <a:stCxn id="378" idx="0"/>
            <a:endCxn id="380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6"/>
          <p:cNvCxnSpPr>
            <a:stCxn id="379" idx="2"/>
            <a:endCxn id="378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36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6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6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4" name="Google Shape;394;p36"/>
          <p:cNvCxnSpPr>
            <a:stCxn id="391" idx="1"/>
            <a:endCxn id="393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36"/>
          <p:cNvCxnSpPr>
            <a:stCxn id="391" idx="1"/>
            <a:endCxn id="392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6" name="Google Shape;396;p36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7" name="Google Shape;397;p36"/>
          <p:cNvCxnSpPr>
            <a:stCxn id="391" idx="1"/>
            <a:endCxn id="396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36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6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6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1" name="Google Shape;401;p36"/>
          <p:cNvCxnSpPr>
            <a:stCxn id="400" idx="0"/>
            <a:endCxn id="398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6"/>
          <p:cNvCxnSpPr>
            <a:stCxn id="398" idx="3"/>
            <a:endCxn id="399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36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4" name="Google Shape;404;p36"/>
          <p:cNvCxnSpPr>
            <a:stCxn id="403" idx="0"/>
            <a:endCxn id="399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36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6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6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" name="Google Shape;410;p36"/>
          <p:cNvCxnSpPr>
            <a:stCxn id="406" idx="3"/>
            <a:endCxn id="409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6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6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3" name="Google Shape;413;p36"/>
          <p:cNvCxnSpPr>
            <a:stCxn id="412" idx="1"/>
            <a:endCxn id="408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36"/>
          <p:cNvCxnSpPr>
            <a:stCxn id="411" idx="7"/>
            <a:endCxn id="408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6"/>
          <p:cNvCxnSpPr>
            <a:stCxn id="407" idx="0"/>
            <a:endCxn id="406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36"/>
          <p:cNvCxnSpPr>
            <a:stCxn id="407" idx="1"/>
            <a:endCxn id="405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36"/>
          <p:cNvCxnSpPr>
            <a:stCxn id="407" idx="2"/>
            <a:endCxn id="408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36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9" name="Google Shape;419;p36"/>
          <p:cNvCxnSpPr>
            <a:stCxn id="407" idx="3"/>
            <a:endCxn id="418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6"/>
          <p:cNvCxnSpPr>
            <a:stCxn id="380" idx="3"/>
            <a:endCxn id="398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36"/>
          <p:cNvCxnSpPr>
            <a:stCxn id="380" idx="3"/>
            <a:endCxn id="396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36"/>
          <p:cNvCxnSpPr>
            <a:stCxn id="391" idx="3"/>
            <a:endCxn id="406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36"/>
          <p:cNvCxnSpPr>
            <a:stCxn id="399" idx="3"/>
            <a:endCxn id="405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36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5" name="Google Shape;425;p36"/>
          <p:cNvCxnSpPr>
            <a:stCxn id="406" idx="3"/>
            <a:endCxn id="424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36"/>
          <p:cNvSpPr txBox="1"/>
          <p:nvPr>
            <p:ph idx="1" type="body"/>
          </p:nvPr>
        </p:nvSpPr>
        <p:spPr>
          <a:xfrm>
            <a:off x="107050" y="402200"/>
            <a:ext cx="89097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   End hosts </a:t>
            </a:r>
            <a:r>
              <a:rPr lang="en"/>
              <a:t>are the machines communicating over the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Houses.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Your laptop, your phone, Google's server.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   Switches</a:t>
            </a:r>
            <a:r>
              <a:rPr lang="en"/>
              <a:t> (aka </a:t>
            </a:r>
            <a:r>
              <a:rPr b="1" lang="en"/>
              <a:t>routers</a:t>
            </a:r>
            <a:r>
              <a:rPr lang="en"/>
              <a:t>) receive packets and forward them toward their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Post offices.</a:t>
            </a: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107038" y="557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107050" y="16538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of Abstraction</a:t>
            </a:r>
            <a:endParaRPr/>
          </a:p>
        </p:txBody>
      </p:sp>
      <p:sp>
        <p:nvSpPr>
          <p:cNvPr id="434" name="Google Shape;434;p37"/>
          <p:cNvSpPr txBox="1"/>
          <p:nvPr>
            <p:ph idx="1" type="body"/>
          </p:nvPr>
        </p:nvSpPr>
        <p:spPr>
          <a:xfrm>
            <a:off x="107050" y="402200"/>
            <a:ext cx="89097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Modularity</a:t>
            </a:r>
            <a:r>
              <a:rPr lang="en"/>
              <a:t>: In our design, we decomposed the system into layers of abstraction.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relies on services from the layer below.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provides services to the layer above.</a:t>
            </a:r>
            <a:endParaRPr/>
          </a:p>
        </p:txBody>
      </p:sp>
      <p:sp>
        <p:nvSpPr>
          <p:cNvPr id="435" name="Google Shape;435;p37"/>
          <p:cNvSpPr/>
          <p:nvPr/>
        </p:nvSpPr>
        <p:spPr>
          <a:xfrm>
            <a:off x="2050950" y="4508225"/>
            <a:ext cx="1622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7"/>
          <p:cNvSpPr/>
          <p:nvPr/>
        </p:nvSpPr>
        <p:spPr>
          <a:xfrm>
            <a:off x="2050950" y="3828413"/>
            <a:ext cx="1622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2050950" y="3148601"/>
            <a:ext cx="1622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37"/>
          <p:cNvCxnSpPr>
            <a:stCxn id="436" idx="2"/>
            <a:endCxn id="435" idx="0"/>
          </p:cNvCxnSpPr>
          <p:nvPr/>
        </p:nvCxnSpPr>
        <p:spPr>
          <a:xfrm>
            <a:off x="2862150" y="4199513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9" name="Google Shape;439;p37"/>
          <p:cNvCxnSpPr>
            <a:stCxn id="437" idx="2"/>
            <a:endCxn id="436" idx="0"/>
          </p:cNvCxnSpPr>
          <p:nvPr/>
        </p:nvCxnSpPr>
        <p:spPr>
          <a:xfrm>
            <a:off x="2862150" y="3519701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0" name="Google Shape;440;p37"/>
          <p:cNvSpPr txBox="1"/>
          <p:nvPr/>
        </p:nvSpPr>
        <p:spPr>
          <a:xfrm>
            <a:off x="1232850" y="45583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7"/>
          <p:cNvSpPr txBox="1"/>
          <p:nvPr/>
        </p:nvSpPr>
        <p:spPr>
          <a:xfrm>
            <a:off x="1232850" y="38785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7"/>
          <p:cNvSpPr txBox="1"/>
          <p:nvPr/>
        </p:nvSpPr>
        <p:spPr>
          <a:xfrm>
            <a:off x="1232850" y="31987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7"/>
          <p:cNvSpPr txBox="1"/>
          <p:nvPr/>
        </p:nvSpPr>
        <p:spPr>
          <a:xfrm>
            <a:off x="3825750" y="4558325"/>
            <a:ext cx="203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bits across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3825750" y="3872525"/>
            <a:ext cx="252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links in a local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3825750" y="31867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many local networks to form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38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8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38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Delivery at Layer 3</a:t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8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8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Google Shape;459;p38"/>
          <p:cNvCxnSpPr>
            <a:stCxn id="456" idx="5"/>
            <a:endCxn id="455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38"/>
          <p:cNvCxnSpPr>
            <a:stCxn id="455" idx="0"/>
            <a:endCxn id="457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38"/>
          <p:cNvCxnSpPr>
            <a:stCxn id="462" idx="1"/>
            <a:endCxn id="458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8"/>
          <p:cNvCxnSpPr>
            <a:stCxn id="455" idx="2"/>
            <a:endCxn id="462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8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6" name="Google Shape;466;p38"/>
          <p:cNvCxnSpPr>
            <a:stCxn id="467" idx="1"/>
            <a:endCxn id="465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8"/>
          <p:cNvCxnSpPr>
            <a:stCxn id="467" idx="1"/>
            <a:endCxn id="464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38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8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2" name="Google Shape;472;p38"/>
          <p:cNvCxnSpPr>
            <a:stCxn id="471" idx="0"/>
            <a:endCxn id="469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38"/>
          <p:cNvCxnSpPr>
            <a:stCxn id="469" idx="3"/>
            <a:endCxn id="470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38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5" name="Google Shape;475;p38"/>
          <p:cNvCxnSpPr>
            <a:stCxn id="474" idx="0"/>
            <a:endCxn id="470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38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9" name="Google Shape;479;p38"/>
          <p:cNvCxnSpPr>
            <a:stCxn id="480" idx="3"/>
            <a:endCxn id="478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38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38"/>
          <p:cNvCxnSpPr>
            <a:stCxn id="482" idx="1"/>
            <a:endCxn id="477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38"/>
          <p:cNvCxnSpPr>
            <a:stCxn id="481" idx="7"/>
            <a:endCxn id="477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38"/>
          <p:cNvCxnSpPr>
            <a:stCxn id="486" idx="1"/>
            <a:endCxn id="476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7" name="Google Shape;487;p38"/>
          <p:cNvCxnSpPr>
            <a:stCxn id="486" idx="2"/>
            <a:endCxn id="477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38"/>
          <p:cNvCxnSpPr>
            <a:stCxn id="489" idx="3"/>
            <a:endCxn id="469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38"/>
          <p:cNvCxnSpPr>
            <a:stCxn id="470" idx="3"/>
            <a:endCxn id="476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38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2" name="Google Shape;492;p38"/>
          <p:cNvCxnSpPr>
            <a:stCxn id="480" idx="3"/>
            <a:endCxn id="491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3" name="Google Shape;493;p38"/>
          <p:cNvSpPr txBox="1"/>
          <p:nvPr>
            <p:ph idx="1" type="body"/>
          </p:nvPr>
        </p:nvSpPr>
        <p:spPr>
          <a:xfrm>
            <a:off x="107050" y="402200"/>
            <a:ext cx="89097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packet can take multiple </a:t>
            </a:r>
            <a:r>
              <a:rPr b="1" lang="en"/>
              <a:t>hops</a:t>
            </a:r>
            <a:r>
              <a:rPr lang="en"/>
              <a:t> to reach its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needs to </a:t>
            </a:r>
            <a:r>
              <a:rPr b="1" lang="en"/>
              <a:t>forward</a:t>
            </a:r>
            <a:r>
              <a:rPr lang="en"/>
              <a:t> the packet closer to its destination.</a:t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5" name="Google Shape;495;p38"/>
          <p:cNvCxnSpPr>
            <a:stCxn id="462" idx="1"/>
            <a:endCxn id="494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38"/>
          <p:cNvCxnSpPr>
            <a:stCxn id="462" idx="0"/>
            <a:endCxn id="489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38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" name="Google Shape;498;p38"/>
          <p:cNvCxnSpPr>
            <a:stCxn id="467" idx="1"/>
            <a:endCxn id="497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8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9" name="Google Shape;499;p38"/>
          <p:cNvCxnSpPr>
            <a:stCxn id="486" idx="0"/>
            <a:endCxn id="480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38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1" name="Google Shape;501;p38"/>
          <p:cNvCxnSpPr>
            <a:stCxn id="486" idx="3"/>
            <a:endCxn id="500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38"/>
          <p:cNvCxnSpPr>
            <a:stCxn id="489" idx="3"/>
            <a:endCxn id="497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38"/>
          <p:cNvCxnSpPr>
            <a:stCxn id="467" idx="3"/>
            <a:endCxn id="480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 is Best-Effort</a:t>
            </a:r>
            <a:endParaRPr/>
          </a:p>
        </p:txBody>
      </p:sp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3 offers a </a:t>
            </a:r>
            <a:r>
              <a:rPr b="1" lang="en"/>
              <a:t>best-effort</a:t>
            </a:r>
            <a:r>
              <a:rPr lang="en"/>
              <a:t> service model.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are limited in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could get lost, reordered, corrupted,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network will try its best to deliver your packet, but no guarantee.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network won't tell you if the delivery failed.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build more layers if we want to guarantee packet delivery.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 txBox="1"/>
          <p:nvPr>
            <p:ph idx="1" type="body"/>
          </p:nvPr>
        </p:nvSpPr>
        <p:spPr>
          <a:xfrm>
            <a:off x="4812375" y="121650"/>
            <a:ext cx="4038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 Networking Background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1.1. Protocols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1.2. Building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1.3. Properties of the Internet</a:t>
            </a:r>
            <a:br>
              <a:rPr lang="en">
                <a:solidFill>
                  <a:srgbClr val="B7B7B7"/>
                </a:solidFill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	1.4. Higher Layers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1.5.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1.6. Multiple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1.7. Demultiplexing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1.8. Demultiplexing with Ports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2. Introducing Traceroute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2.1. Time-to-Live (TTL)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2.2. Exploiting TTL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2.3. Repeated Probing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2.4. Unreachable Ports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15" name="Google Shape;515;p4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Layers</a:t>
            </a:r>
            <a:endParaRPr/>
          </a:p>
        </p:txBody>
      </p:sp>
      <p:sp>
        <p:nvSpPr>
          <p:cNvPr id="516" name="Google Shape;516;p4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Traceroute Project Guide, CS 168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– Reliability</a:t>
            </a:r>
            <a:endParaRPr/>
          </a:p>
        </p:txBody>
      </p:sp>
      <p:sp>
        <p:nvSpPr>
          <p:cNvPr id="522" name="Google Shape;522;p41"/>
          <p:cNvSpPr txBox="1"/>
          <p:nvPr>
            <p:ph idx="1" type="body"/>
          </p:nvPr>
        </p:nvSpPr>
        <p:spPr>
          <a:xfrm>
            <a:off x="107050" y="402200"/>
            <a:ext cx="8909700" cy="19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Transport</a:t>
            </a:r>
            <a:r>
              <a:rPr lang="en"/>
              <a:t> layer builds on top of Layer 3 (global packet delivery).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extra mechanisms (e.g. re-sending lost packets) for reliable packet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Splits up large data into packets to send them. Reassembles received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individual packets, can think about </a:t>
            </a:r>
            <a:r>
              <a:rPr b="1" lang="en"/>
              <a:t>flows</a:t>
            </a:r>
            <a:r>
              <a:rPr lang="en"/>
              <a:t> (aka </a:t>
            </a:r>
            <a:r>
              <a:rPr b="1" lang="en"/>
              <a:t>connections</a:t>
            </a:r>
            <a:r>
              <a:rPr lang="en"/>
              <a:t>): A stream of packets exchanged between two endpoints.</a:t>
            </a:r>
            <a:endParaRPr/>
          </a:p>
        </p:txBody>
      </p:sp>
      <p:sp>
        <p:nvSpPr>
          <p:cNvPr id="523" name="Google Shape;523;p41"/>
          <p:cNvSpPr/>
          <p:nvPr/>
        </p:nvSpPr>
        <p:spPr>
          <a:xfrm>
            <a:off x="2050950" y="4508225"/>
            <a:ext cx="1622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2050950" y="3828413"/>
            <a:ext cx="1622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1"/>
          <p:cNvSpPr/>
          <p:nvPr/>
        </p:nvSpPr>
        <p:spPr>
          <a:xfrm>
            <a:off x="2050950" y="3148601"/>
            <a:ext cx="1622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1"/>
          <p:cNvCxnSpPr>
            <a:stCxn id="524" idx="2"/>
            <a:endCxn id="523" idx="0"/>
          </p:cNvCxnSpPr>
          <p:nvPr/>
        </p:nvCxnSpPr>
        <p:spPr>
          <a:xfrm>
            <a:off x="2862150" y="4199513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27" name="Google Shape;527;p41"/>
          <p:cNvCxnSpPr>
            <a:stCxn id="525" idx="2"/>
            <a:endCxn id="524" idx="0"/>
          </p:cNvCxnSpPr>
          <p:nvPr/>
        </p:nvCxnSpPr>
        <p:spPr>
          <a:xfrm>
            <a:off x="2862150" y="3519701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28" name="Google Shape;528;p41"/>
          <p:cNvSpPr txBox="1"/>
          <p:nvPr/>
        </p:nvSpPr>
        <p:spPr>
          <a:xfrm>
            <a:off x="1232850" y="45583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1"/>
          <p:cNvSpPr txBox="1"/>
          <p:nvPr/>
        </p:nvSpPr>
        <p:spPr>
          <a:xfrm>
            <a:off x="1232850" y="38785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1"/>
          <p:cNvSpPr txBox="1"/>
          <p:nvPr/>
        </p:nvSpPr>
        <p:spPr>
          <a:xfrm>
            <a:off x="1232850" y="31987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1"/>
          <p:cNvSpPr txBox="1"/>
          <p:nvPr/>
        </p:nvSpPr>
        <p:spPr>
          <a:xfrm>
            <a:off x="3825750" y="4558325"/>
            <a:ext cx="203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bits across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1"/>
          <p:cNvSpPr txBox="1"/>
          <p:nvPr/>
        </p:nvSpPr>
        <p:spPr>
          <a:xfrm>
            <a:off x="3825750" y="3872525"/>
            <a:ext cx="252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links in a local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41"/>
          <p:cNvSpPr txBox="1"/>
          <p:nvPr/>
        </p:nvSpPr>
        <p:spPr>
          <a:xfrm>
            <a:off x="3825750" y="31867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many local networks to form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41"/>
          <p:cNvSpPr/>
          <p:nvPr/>
        </p:nvSpPr>
        <p:spPr>
          <a:xfrm>
            <a:off x="2050950" y="2462801"/>
            <a:ext cx="1622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5" name="Google Shape;535;p41"/>
          <p:cNvCxnSpPr>
            <a:stCxn id="534" idx="2"/>
            <a:endCxn id="525" idx="0"/>
          </p:cNvCxnSpPr>
          <p:nvPr/>
        </p:nvCxnSpPr>
        <p:spPr>
          <a:xfrm>
            <a:off x="2862150" y="2833901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36" name="Google Shape;536;p41"/>
          <p:cNvSpPr txBox="1"/>
          <p:nvPr/>
        </p:nvSpPr>
        <p:spPr>
          <a:xfrm>
            <a:off x="1232850" y="25129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41"/>
          <p:cNvSpPr txBox="1"/>
          <p:nvPr/>
        </p:nvSpPr>
        <p:spPr>
          <a:xfrm>
            <a:off x="3825750" y="25009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Reliably deliver packets, forming connections.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– Application</a:t>
            </a:r>
            <a:endParaRPr/>
          </a:p>
        </p:txBody>
      </p:sp>
      <p:sp>
        <p:nvSpPr>
          <p:cNvPr id="543" name="Google Shape;543;p42"/>
          <p:cNvSpPr txBox="1"/>
          <p:nvPr>
            <p:ph idx="1" type="body"/>
          </p:nvPr>
        </p:nvSpPr>
        <p:spPr>
          <a:xfrm>
            <a:off x="107050" y="402200"/>
            <a:ext cx="89097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Application </a:t>
            </a:r>
            <a:r>
              <a:rPr lang="en"/>
              <a:t>layer builds services (e.g. websites, video streaming) on top of Layer 4.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design lets us build different services, all on the same infrastructure.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Layers 5 and 6 are now obsolete.</a:t>
            </a: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2050950" y="4508225"/>
            <a:ext cx="1622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2050950" y="3828413"/>
            <a:ext cx="1622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2050950" y="3148601"/>
            <a:ext cx="1622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7" name="Google Shape;547;p42"/>
          <p:cNvCxnSpPr>
            <a:stCxn id="545" idx="2"/>
            <a:endCxn id="544" idx="0"/>
          </p:cNvCxnSpPr>
          <p:nvPr/>
        </p:nvCxnSpPr>
        <p:spPr>
          <a:xfrm>
            <a:off x="2862150" y="4199513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48" name="Google Shape;548;p42"/>
          <p:cNvCxnSpPr>
            <a:stCxn id="546" idx="2"/>
            <a:endCxn id="545" idx="0"/>
          </p:cNvCxnSpPr>
          <p:nvPr/>
        </p:nvCxnSpPr>
        <p:spPr>
          <a:xfrm>
            <a:off x="2862150" y="3519701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49" name="Google Shape;549;p42"/>
          <p:cNvSpPr txBox="1"/>
          <p:nvPr/>
        </p:nvSpPr>
        <p:spPr>
          <a:xfrm>
            <a:off x="1232850" y="45583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2"/>
          <p:cNvSpPr txBox="1"/>
          <p:nvPr/>
        </p:nvSpPr>
        <p:spPr>
          <a:xfrm>
            <a:off x="1232850" y="38785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2"/>
          <p:cNvSpPr txBox="1"/>
          <p:nvPr/>
        </p:nvSpPr>
        <p:spPr>
          <a:xfrm>
            <a:off x="1232850" y="31987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2"/>
          <p:cNvSpPr txBox="1"/>
          <p:nvPr/>
        </p:nvSpPr>
        <p:spPr>
          <a:xfrm>
            <a:off x="3825750" y="4558325"/>
            <a:ext cx="203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bits across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2"/>
          <p:cNvSpPr txBox="1"/>
          <p:nvPr/>
        </p:nvSpPr>
        <p:spPr>
          <a:xfrm>
            <a:off x="3825750" y="3872525"/>
            <a:ext cx="252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links in a local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2"/>
          <p:cNvSpPr txBox="1"/>
          <p:nvPr/>
        </p:nvSpPr>
        <p:spPr>
          <a:xfrm>
            <a:off x="3825750" y="31867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many local networks to form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2"/>
          <p:cNvSpPr/>
          <p:nvPr/>
        </p:nvSpPr>
        <p:spPr>
          <a:xfrm>
            <a:off x="2050950" y="2462801"/>
            <a:ext cx="1622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6" name="Google Shape;556;p42"/>
          <p:cNvCxnSpPr>
            <a:stCxn id="555" idx="2"/>
            <a:endCxn id="546" idx="0"/>
          </p:cNvCxnSpPr>
          <p:nvPr/>
        </p:nvCxnSpPr>
        <p:spPr>
          <a:xfrm>
            <a:off x="2862150" y="2833901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7" name="Google Shape;557;p42"/>
          <p:cNvSpPr txBox="1"/>
          <p:nvPr/>
        </p:nvSpPr>
        <p:spPr>
          <a:xfrm>
            <a:off x="1232850" y="25129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2"/>
          <p:cNvSpPr txBox="1"/>
          <p:nvPr/>
        </p:nvSpPr>
        <p:spPr>
          <a:xfrm>
            <a:off x="3825750" y="25009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Reliably deliver packets, forming connections.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2"/>
          <p:cNvSpPr/>
          <p:nvPr/>
        </p:nvSpPr>
        <p:spPr>
          <a:xfrm>
            <a:off x="2050950" y="1777001"/>
            <a:ext cx="1622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0" name="Google Shape;560;p42"/>
          <p:cNvCxnSpPr>
            <a:stCxn id="559" idx="2"/>
            <a:endCxn id="555" idx="0"/>
          </p:cNvCxnSpPr>
          <p:nvPr/>
        </p:nvCxnSpPr>
        <p:spPr>
          <a:xfrm>
            <a:off x="2862150" y="2148101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1" name="Google Shape;561;p42"/>
          <p:cNvSpPr txBox="1"/>
          <p:nvPr/>
        </p:nvSpPr>
        <p:spPr>
          <a:xfrm>
            <a:off x="1232850" y="18271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42"/>
          <p:cNvSpPr txBox="1"/>
          <p:nvPr/>
        </p:nvSpPr>
        <p:spPr>
          <a:xfrm>
            <a:off x="3825750" y="1815125"/>
            <a:ext cx="4497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 services on top of the Internet infrastructure.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4812375" y="121650"/>
            <a:ext cx="4038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 Networking Background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	1.1. Protocols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1.2. Building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1.3. Properties of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1.4. Higher Layers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1.5.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1.6. Multiple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1.7. Demultiplexing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1.8. Demultiplexing with Ports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2. Introducing Traceroute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2.1. Time-to-Live (TTL)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2.2. Exploiting TTL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2.3. Repeated Probing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2.4. Unreachable Ports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51" name="Google Shape;151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Traceroute Project Guide, CS 168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idx="1" type="body"/>
          </p:nvPr>
        </p:nvSpPr>
        <p:spPr>
          <a:xfrm>
            <a:off x="4812375" y="121650"/>
            <a:ext cx="4038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 Networking Background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1.1. Protocols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1.2. Building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1.3. Properties of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1.4. Higher Layers</a:t>
            </a:r>
            <a:br>
              <a:rPr lang="en">
                <a:solidFill>
                  <a:srgbClr val="B7B7B7"/>
                </a:solidFill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	1.5.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1.6. Multiple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1.7. Demultiplexing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1.8. Demultiplexing with Ports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2. Introducing Traceroute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2.1. Time-to-Live (TTL)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2.2. Exploiting TTL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2.3. Repeated Probing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2.4. Unreachable Ports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68" name="Google Shape;568;p4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</p:txBody>
      </p:sp>
      <p:sp>
        <p:nvSpPr>
          <p:cNvPr id="569" name="Google Shape;569;p4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Traceroute Project Guide, CS 168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Headers?</a:t>
            </a:r>
            <a:endParaRPr/>
          </a:p>
        </p:txBody>
      </p:sp>
      <p:sp>
        <p:nvSpPr>
          <p:cNvPr id="575" name="Google Shape;575;p44"/>
          <p:cNvSpPr txBox="1"/>
          <p:nvPr>
            <p:ph idx="1" type="body"/>
          </p:nvPr>
        </p:nvSpPr>
        <p:spPr>
          <a:xfrm>
            <a:off x="107050" y="402200"/>
            <a:ext cx="89097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A wants to send an image to 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forms a packet with the bits of the image.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May need to split image into multiple packets.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sends the packet to the next router.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router has no idea what these bits are for!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packet needs some extra </a:t>
            </a:r>
            <a:r>
              <a:rPr b="1" lang="en"/>
              <a:t>metadata</a:t>
            </a:r>
            <a:r>
              <a:rPr lang="en"/>
              <a:t>, to tell us what to do with the packet.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Letter needs to be put in an envelope.</a:t>
            </a:r>
            <a:br>
              <a:rPr lang="en"/>
            </a:br>
            <a:r>
              <a:rPr lang="en"/>
              <a:t>Envelope describes what to do with the letter.</a:t>
            </a:r>
            <a:endParaRPr/>
          </a:p>
        </p:txBody>
      </p:sp>
      <p:sp>
        <p:nvSpPr>
          <p:cNvPr id="576" name="Google Shape;576;p44"/>
          <p:cNvSpPr/>
          <p:nvPr/>
        </p:nvSpPr>
        <p:spPr>
          <a:xfrm>
            <a:off x="30387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4"/>
          <p:cNvSpPr/>
          <p:nvPr/>
        </p:nvSpPr>
        <p:spPr>
          <a:xfrm>
            <a:off x="16670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8" name="Google Shape;578;p44"/>
          <p:cNvCxnSpPr>
            <a:stCxn id="577" idx="6"/>
            <a:endCxn id="576" idx="1"/>
          </p:cNvCxnSpPr>
          <p:nvPr/>
        </p:nvCxnSpPr>
        <p:spPr>
          <a:xfrm>
            <a:off x="1952088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44"/>
          <p:cNvSpPr/>
          <p:nvPr/>
        </p:nvSpPr>
        <p:spPr>
          <a:xfrm>
            <a:off x="44103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0" name="Google Shape;580;p44"/>
          <p:cNvCxnSpPr>
            <a:stCxn id="576" idx="3"/>
            <a:endCxn id="579" idx="1"/>
          </p:cNvCxnSpPr>
          <p:nvPr/>
        </p:nvCxnSpPr>
        <p:spPr>
          <a:xfrm>
            <a:off x="33237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44"/>
          <p:cNvSpPr/>
          <p:nvPr/>
        </p:nvSpPr>
        <p:spPr>
          <a:xfrm>
            <a:off x="57819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2" name="Google Shape;582;p44"/>
          <p:cNvCxnSpPr>
            <a:stCxn id="579" idx="3"/>
            <a:endCxn id="581" idx="1"/>
          </p:cNvCxnSpPr>
          <p:nvPr/>
        </p:nvCxnSpPr>
        <p:spPr>
          <a:xfrm>
            <a:off x="46953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4"/>
          <p:cNvCxnSpPr>
            <a:stCxn id="581" idx="3"/>
            <a:endCxn id="584" idx="2"/>
          </p:cNvCxnSpPr>
          <p:nvPr/>
        </p:nvCxnSpPr>
        <p:spPr>
          <a:xfrm>
            <a:off x="6066900" y="440787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44"/>
          <p:cNvSpPr/>
          <p:nvPr/>
        </p:nvSpPr>
        <p:spPr>
          <a:xfrm>
            <a:off x="70772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4"/>
          <p:cNvSpPr txBox="1"/>
          <p:nvPr/>
        </p:nvSpPr>
        <p:spPr>
          <a:xfrm>
            <a:off x="14907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586" name="Google Shape;586;p44"/>
          <p:cNvSpPr txBox="1"/>
          <p:nvPr/>
        </p:nvSpPr>
        <p:spPr>
          <a:xfrm>
            <a:off x="6786300" y="45996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587" name="Google Shape;587;p44"/>
          <p:cNvSpPr txBox="1"/>
          <p:nvPr/>
        </p:nvSpPr>
        <p:spPr>
          <a:xfrm>
            <a:off x="28623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88" name="Google Shape;588;p44"/>
          <p:cNvSpPr txBox="1"/>
          <p:nvPr/>
        </p:nvSpPr>
        <p:spPr>
          <a:xfrm>
            <a:off x="42339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89" name="Google Shape;589;p44"/>
          <p:cNvSpPr txBox="1"/>
          <p:nvPr/>
        </p:nvSpPr>
        <p:spPr>
          <a:xfrm>
            <a:off x="56055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590" name="Google Shape;590;p44"/>
          <p:cNvSpPr/>
          <p:nvPr/>
        </p:nvSpPr>
        <p:spPr>
          <a:xfrm>
            <a:off x="1855800" y="3363325"/>
            <a:ext cx="1279200" cy="520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01000111100010101001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1" name="Google Shape;591;p44"/>
          <p:cNvCxnSpPr/>
          <p:nvPr/>
        </p:nvCxnSpPr>
        <p:spPr>
          <a:xfrm>
            <a:off x="1970875" y="4065075"/>
            <a:ext cx="103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2" name="Google Shape;592;p44"/>
          <p:cNvSpPr/>
          <p:nvPr/>
        </p:nvSpPr>
        <p:spPr>
          <a:xfrm>
            <a:off x="3365750" y="3856725"/>
            <a:ext cx="505500" cy="359400"/>
          </a:xfrm>
          <a:prstGeom prst="wedgeRoundRectCallout">
            <a:avLst>
              <a:gd fmla="val -74639" name="adj1"/>
              <a:gd fmla="val 49889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Header Fields</a:t>
            </a:r>
            <a:endParaRPr/>
          </a:p>
        </p:txBody>
      </p:sp>
      <p:sp>
        <p:nvSpPr>
          <p:cNvPr id="598" name="Google Shape;598;p45"/>
          <p:cNvSpPr txBox="1"/>
          <p:nvPr>
            <p:ph idx="1" type="body"/>
          </p:nvPr>
        </p:nvSpPr>
        <p:spPr>
          <a:xfrm>
            <a:off x="107050" y="402200"/>
            <a:ext cx="89097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packet </a:t>
            </a:r>
            <a:r>
              <a:rPr b="1" lang="en"/>
              <a:t>header</a:t>
            </a:r>
            <a:r>
              <a:rPr lang="en"/>
              <a:t> contains metadata describing how the data should be sent.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common fields in a header: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address: Required to deliver the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address: Useful if the recipient wants to send replies back.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actual data in the packet is called the </a:t>
            </a:r>
            <a:r>
              <a:rPr b="1" lang="en"/>
              <a:t>payload</a:t>
            </a:r>
            <a:r>
              <a:rPr lang="en"/>
              <a:t>.</a:t>
            </a:r>
            <a:endParaRPr/>
          </a:p>
        </p:txBody>
      </p:sp>
      <p:sp>
        <p:nvSpPr>
          <p:cNvPr id="599" name="Google Shape;599;p45"/>
          <p:cNvSpPr/>
          <p:nvPr/>
        </p:nvSpPr>
        <p:spPr>
          <a:xfrm>
            <a:off x="30387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16670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1" name="Google Shape;601;p45"/>
          <p:cNvCxnSpPr>
            <a:stCxn id="600" idx="6"/>
            <a:endCxn id="599" idx="1"/>
          </p:cNvCxnSpPr>
          <p:nvPr/>
        </p:nvCxnSpPr>
        <p:spPr>
          <a:xfrm>
            <a:off x="1952088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2" name="Google Shape;602;p45"/>
          <p:cNvSpPr/>
          <p:nvPr/>
        </p:nvSpPr>
        <p:spPr>
          <a:xfrm>
            <a:off x="44103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3" name="Google Shape;603;p45"/>
          <p:cNvCxnSpPr>
            <a:stCxn id="599" idx="3"/>
            <a:endCxn id="602" idx="1"/>
          </p:cNvCxnSpPr>
          <p:nvPr/>
        </p:nvCxnSpPr>
        <p:spPr>
          <a:xfrm>
            <a:off x="33237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" name="Google Shape;604;p45"/>
          <p:cNvSpPr/>
          <p:nvPr/>
        </p:nvSpPr>
        <p:spPr>
          <a:xfrm>
            <a:off x="57819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5" name="Google Shape;605;p45"/>
          <p:cNvCxnSpPr>
            <a:stCxn id="602" idx="3"/>
            <a:endCxn id="604" idx="1"/>
          </p:cNvCxnSpPr>
          <p:nvPr/>
        </p:nvCxnSpPr>
        <p:spPr>
          <a:xfrm>
            <a:off x="46953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45"/>
          <p:cNvCxnSpPr>
            <a:stCxn id="604" idx="3"/>
            <a:endCxn id="607" idx="2"/>
          </p:cNvCxnSpPr>
          <p:nvPr/>
        </p:nvCxnSpPr>
        <p:spPr>
          <a:xfrm>
            <a:off x="6066900" y="440787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7" name="Google Shape;607;p45"/>
          <p:cNvSpPr/>
          <p:nvPr/>
        </p:nvSpPr>
        <p:spPr>
          <a:xfrm>
            <a:off x="70772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5"/>
          <p:cNvSpPr txBox="1"/>
          <p:nvPr/>
        </p:nvSpPr>
        <p:spPr>
          <a:xfrm>
            <a:off x="14907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609" name="Google Shape;609;p45"/>
          <p:cNvSpPr txBox="1"/>
          <p:nvPr/>
        </p:nvSpPr>
        <p:spPr>
          <a:xfrm>
            <a:off x="6786300" y="45996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610" name="Google Shape;610;p45"/>
          <p:cNvSpPr txBox="1"/>
          <p:nvPr/>
        </p:nvSpPr>
        <p:spPr>
          <a:xfrm>
            <a:off x="28623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11" name="Google Shape;611;p45"/>
          <p:cNvSpPr txBox="1"/>
          <p:nvPr/>
        </p:nvSpPr>
        <p:spPr>
          <a:xfrm>
            <a:off x="42339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12" name="Google Shape;612;p45"/>
          <p:cNvSpPr txBox="1"/>
          <p:nvPr/>
        </p:nvSpPr>
        <p:spPr>
          <a:xfrm>
            <a:off x="56055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13" name="Google Shape;613;p45"/>
          <p:cNvSpPr/>
          <p:nvPr/>
        </p:nvSpPr>
        <p:spPr>
          <a:xfrm>
            <a:off x="1855800" y="2795600"/>
            <a:ext cx="1279200" cy="1088700"/>
          </a:xfrm>
          <a:prstGeom prst="roundRect">
            <a:avLst>
              <a:gd fmla="val 11165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01000111100010101001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4" name="Google Shape;614;p45"/>
          <p:cNvCxnSpPr/>
          <p:nvPr/>
        </p:nvCxnSpPr>
        <p:spPr>
          <a:xfrm>
            <a:off x="1970875" y="4065075"/>
            <a:ext cx="103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45"/>
          <p:cNvCxnSpPr>
            <a:stCxn id="613" idx="1"/>
          </p:cNvCxnSpPr>
          <p:nvPr/>
        </p:nvCxnSpPr>
        <p:spPr>
          <a:xfrm>
            <a:off x="1855800" y="333995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45"/>
          <p:cNvSpPr txBox="1"/>
          <p:nvPr/>
        </p:nvSpPr>
        <p:spPr>
          <a:xfrm>
            <a:off x="1059100" y="2940013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5"/>
          <p:cNvSpPr txBox="1"/>
          <p:nvPr/>
        </p:nvSpPr>
        <p:spPr>
          <a:xfrm>
            <a:off x="1059100" y="3468988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are Standardized</a:t>
            </a:r>
            <a:endParaRPr/>
          </a:p>
        </p:txBody>
      </p:sp>
      <p:sp>
        <p:nvSpPr>
          <p:cNvPr id="623" name="Google Shape;623;p46"/>
          <p:cNvSpPr txBox="1"/>
          <p:nvPr>
            <p:ph idx="1" type="body"/>
          </p:nvPr>
        </p:nvSpPr>
        <p:spPr>
          <a:xfrm>
            <a:off x="107050" y="402200"/>
            <a:ext cx="89097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Everybody needs to agree on the format of the header.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"First 8 bits are the source, next 8 bits are the destination..."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use a different format, others won't understand the header.</a:t>
            </a:r>
            <a:endParaRPr/>
          </a:p>
        </p:txBody>
      </p:sp>
      <p:sp>
        <p:nvSpPr>
          <p:cNvPr id="624" name="Google Shape;624;p46"/>
          <p:cNvSpPr/>
          <p:nvPr/>
        </p:nvSpPr>
        <p:spPr>
          <a:xfrm>
            <a:off x="30387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46"/>
          <p:cNvSpPr/>
          <p:nvPr/>
        </p:nvSpPr>
        <p:spPr>
          <a:xfrm>
            <a:off x="16670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6" name="Google Shape;626;p46"/>
          <p:cNvCxnSpPr>
            <a:stCxn id="625" idx="6"/>
            <a:endCxn id="624" idx="1"/>
          </p:cNvCxnSpPr>
          <p:nvPr/>
        </p:nvCxnSpPr>
        <p:spPr>
          <a:xfrm>
            <a:off x="1952088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46"/>
          <p:cNvSpPr/>
          <p:nvPr/>
        </p:nvSpPr>
        <p:spPr>
          <a:xfrm>
            <a:off x="44103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8" name="Google Shape;628;p46"/>
          <p:cNvCxnSpPr>
            <a:stCxn id="624" idx="3"/>
            <a:endCxn id="627" idx="1"/>
          </p:cNvCxnSpPr>
          <p:nvPr/>
        </p:nvCxnSpPr>
        <p:spPr>
          <a:xfrm>
            <a:off x="33237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9" name="Google Shape;629;p46"/>
          <p:cNvSpPr/>
          <p:nvPr/>
        </p:nvSpPr>
        <p:spPr>
          <a:xfrm>
            <a:off x="57819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0" name="Google Shape;630;p46"/>
          <p:cNvCxnSpPr>
            <a:stCxn id="627" idx="3"/>
            <a:endCxn id="629" idx="1"/>
          </p:cNvCxnSpPr>
          <p:nvPr/>
        </p:nvCxnSpPr>
        <p:spPr>
          <a:xfrm>
            <a:off x="46953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46"/>
          <p:cNvCxnSpPr>
            <a:stCxn id="629" idx="3"/>
            <a:endCxn id="632" idx="2"/>
          </p:cNvCxnSpPr>
          <p:nvPr/>
        </p:nvCxnSpPr>
        <p:spPr>
          <a:xfrm>
            <a:off x="6066900" y="440787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2" name="Google Shape;632;p46"/>
          <p:cNvSpPr/>
          <p:nvPr/>
        </p:nvSpPr>
        <p:spPr>
          <a:xfrm>
            <a:off x="70772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6"/>
          <p:cNvSpPr txBox="1"/>
          <p:nvPr/>
        </p:nvSpPr>
        <p:spPr>
          <a:xfrm>
            <a:off x="14907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634" name="Google Shape;634;p46"/>
          <p:cNvSpPr txBox="1"/>
          <p:nvPr/>
        </p:nvSpPr>
        <p:spPr>
          <a:xfrm>
            <a:off x="6786300" y="45996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635" name="Google Shape;635;p46"/>
          <p:cNvSpPr txBox="1"/>
          <p:nvPr/>
        </p:nvSpPr>
        <p:spPr>
          <a:xfrm>
            <a:off x="28623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36" name="Google Shape;636;p46"/>
          <p:cNvSpPr txBox="1"/>
          <p:nvPr/>
        </p:nvSpPr>
        <p:spPr>
          <a:xfrm>
            <a:off x="42339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37" name="Google Shape;637;p46"/>
          <p:cNvSpPr txBox="1"/>
          <p:nvPr/>
        </p:nvSpPr>
        <p:spPr>
          <a:xfrm>
            <a:off x="56055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638" name="Google Shape;638;p46"/>
          <p:cNvSpPr/>
          <p:nvPr/>
        </p:nvSpPr>
        <p:spPr>
          <a:xfrm>
            <a:off x="1855800" y="2795600"/>
            <a:ext cx="1279200" cy="1088700"/>
          </a:xfrm>
          <a:prstGeom prst="roundRect">
            <a:avLst>
              <a:gd fmla="val 11165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01000111100010101001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9" name="Google Shape;639;p46"/>
          <p:cNvCxnSpPr/>
          <p:nvPr/>
        </p:nvCxnSpPr>
        <p:spPr>
          <a:xfrm>
            <a:off x="1970875" y="4065075"/>
            <a:ext cx="103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46"/>
          <p:cNvCxnSpPr>
            <a:stCxn id="638" idx="1"/>
          </p:cNvCxnSpPr>
          <p:nvPr/>
        </p:nvCxnSpPr>
        <p:spPr>
          <a:xfrm>
            <a:off x="1855800" y="333995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46"/>
          <p:cNvSpPr txBox="1"/>
          <p:nvPr/>
        </p:nvSpPr>
        <p:spPr>
          <a:xfrm>
            <a:off x="1059100" y="2940013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6"/>
          <p:cNvSpPr txBox="1"/>
          <p:nvPr/>
        </p:nvSpPr>
        <p:spPr>
          <a:xfrm>
            <a:off x="1059100" y="3468988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7"/>
          <p:cNvSpPr txBox="1"/>
          <p:nvPr>
            <p:ph idx="1" type="body"/>
          </p:nvPr>
        </p:nvSpPr>
        <p:spPr>
          <a:xfrm>
            <a:off x="4812375" y="121650"/>
            <a:ext cx="4038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 Networking Background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1.1. Protocols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1.2. Building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1.3. Properties of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1.4. Higher Layers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1.5. Headers</a:t>
            </a:r>
            <a:br>
              <a:rPr lang="en">
                <a:solidFill>
                  <a:srgbClr val="B7B7B7"/>
                </a:solidFill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	1.6. Multiple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1.7. Demultiplexing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1.8. Demultiplexing with Ports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2. Introducing Traceroute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2.1. Time-to-Live (TTL)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2.2. Exploiting TTL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2.3. Repeated Probing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2.4. Unreachable Ports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648" name="Google Shape;648;p4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649" name="Google Shape;649;p4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Traceroute Project Guide, CS 168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655" name="Google Shape;655;p48"/>
          <p:cNvSpPr txBox="1"/>
          <p:nvPr>
            <p:ph idx="1" type="body"/>
          </p:nvPr>
        </p:nvSpPr>
        <p:spPr>
          <a:xfrm>
            <a:off x="107050" y="402200"/>
            <a:ext cx="8909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CEO Alice wants to send a message to CEO Bob.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writes a letter.</a:t>
            </a:r>
            <a:endParaRPr/>
          </a:p>
        </p:txBody>
      </p:sp>
      <p:sp>
        <p:nvSpPr>
          <p:cNvPr id="656" name="Google Shape;656;p48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8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8" name="Google Shape;658;p48"/>
          <p:cNvCxnSpPr>
            <a:stCxn id="657" idx="2"/>
            <a:endCxn id="656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59" name="Google Shape;659;p48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0" name="Google Shape;660;p48"/>
          <p:cNvCxnSpPr>
            <a:stCxn id="659" idx="2"/>
            <a:endCxn id="657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61" name="Google Shape;661;p48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3" name="Google Shape;663;p48"/>
          <p:cNvCxnSpPr>
            <a:stCxn id="662" idx="2"/>
            <a:endCxn id="661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64" name="Google Shape;664;p48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5" name="Google Shape;665;p48"/>
          <p:cNvCxnSpPr>
            <a:stCxn id="664" idx="2"/>
            <a:endCxn id="662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66" name="Google Shape;666;p48"/>
          <p:cNvSpPr/>
          <p:nvPr/>
        </p:nvSpPr>
        <p:spPr>
          <a:xfrm>
            <a:off x="2977650" y="1724475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9"/>
          <p:cNvSpPr/>
          <p:nvPr/>
        </p:nvSpPr>
        <p:spPr>
          <a:xfrm>
            <a:off x="2849100" y="244222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673" name="Google Shape;673;p49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passes the letter down to her secretary.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 secretary puts the letter in an envelope.</a:t>
            </a:r>
            <a:endParaRPr/>
          </a:p>
        </p:txBody>
      </p:sp>
      <p:sp>
        <p:nvSpPr>
          <p:cNvPr id="674" name="Google Shape;674;p49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49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6" name="Google Shape;676;p49"/>
          <p:cNvCxnSpPr>
            <a:stCxn id="675" idx="2"/>
            <a:endCxn id="674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7" name="Google Shape;677;p49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8" name="Google Shape;678;p49"/>
          <p:cNvCxnSpPr>
            <a:stCxn id="677" idx="2"/>
            <a:endCxn id="675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79" name="Google Shape;679;p49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49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1" name="Google Shape;681;p49"/>
          <p:cNvCxnSpPr>
            <a:stCxn id="680" idx="2"/>
            <a:endCxn id="679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2" name="Google Shape;682;p49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3" name="Google Shape;683;p49"/>
          <p:cNvCxnSpPr>
            <a:stCxn id="682" idx="2"/>
            <a:endCxn id="680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84" name="Google Shape;684;p49"/>
          <p:cNvSpPr/>
          <p:nvPr/>
        </p:nvSpPr>
        <p:spPr>
          <a:xfrm>
            <a:off x="2985450" y="286420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0"/>
          <p:cNvSpPr/>
          <p:nvPr/>
        </p:nvSpPr>
        <p:spPr>
          <a:xfrm>
            <a:off x="2849100" y="3075075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50"/>
          <p:cNvSpPr/>
          <p:nvPr/>
        </p:nvSpPr>
        <p:spPr>
          <a:xfrm>
            <a:off x="2973900" y="36568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692" name="Google Shape;692;p50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 secretary passes the letter down to the mailman.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mailman puts the envelope in a box.</a:t>
            </a:r>
            <a:endParaRPr/>
          </a:p>
        </p:txBody>
      </p:sp>
      <p:sp>
        <p:nvSpPr>
          <p:cNvPr id="693" name="Google Shape;693;p50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50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5" name="Google Shape;695;p50"/>
          <p:cNvCxnSpPr>
            <a:stCxn id="694" idx="2"/>
            <a:endCxn id="693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6" name="Google Shape;696;p50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7" name="Google Shape;697;p50"/>
          <p:cNvCxnSpPr>
            <a:stCxn id="696" idx="2"/>
            <a:endCxn id="694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98" name="Google Shape;698;p50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50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0" name="Google Shape;700;p50"/>
          <p:cNvCxnSpPr>
            <a:stCxn id="699" idx="2"/>
            <a:endCxn id="698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1" name="Google Shape;701;p50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50"/>
          <p:cNvCxnSpPr>
            <a:stCxn id="701" idx="2"/>
            <a:endCxn id="699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03" name="Google Shape;703;p50"/>
          <p:cNvSpPr/>
          <p:nvPr/>
        </p:nvSpPr>
        <p:spPr>
          <a:xfrm>
            <a:off x="3110250" y="40788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1"/>
          <p:cNvSpPr/>
          <p:nvPr/>
        </p:nvSpPr>
        <p:spPr>
          <a:xfrm>
            <a:off x="4296900" y="3075075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51"/>
          <p:cNvSpPr/>
          <p:nvPr/>
        </p:nvSpPr>
        <p:spPr>
          <a:xfrm>
            <a:off x="4421700" y="36568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711" name="Google Shape;711;p51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packet travels through the postal system, to Bob's building.</a:t>
            </a:r>
            <a:endParaRPr/>
          </a:p>
        </p:txBody>
      </p:sp>
      <p:sp>
        <p:nvSpPr>
          <p:cNvPr id="712" name="Google Shape;712;p51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1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4" name="Google Shape;714;p51"/>
          <p:cNvCxnSpPr>
            <a:stCxn id="713" idx="2"/>
            <a:endCxn id="712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5" name="Google Shape;715;p51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6" name="Google Shape;716;p51"/>
          <p:cNvCxnSpPr>
            <a:stCxn id="715" idx="2"/>
            <a:endCxn id="713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17" name="Google Shape;717;p51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1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9" name="Google Shape;719;p51"/>
          <p:cNvCxnSpPr>
            <a:stCxn id="718" idx="2"/>
            <a:endCxn id="717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0" name="Google Shape;720;p51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1" name="Google Shape;721;p51"/>
          <p:cNvCxnSpPr>
            <a:stCxn id="720" idx="2"/>
            <a:endCxn id="718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22" name="Google Shape;722;p51"/>
          <p:cNvSpPr/>
          <p:nvPr/>
        </p:nvSpPr>
        <p:spPr>
          <a:xfrm>
            <a:off x="4558050" y="40788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2"/>
          <p:cNvSpPr/>
          <p:nvPr/>
        </p:nvSpPr>
        <p:spPr>
          <a:xfrm>
            <a:off x="4421700" y="24376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729" name="Google Shape;729;p52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mailman </a:t>
            </a:r>
            <a:r>
              <a:rPr i="1" lang="en"/>
              <a:t>unwraps</a:t>
            </a:r>
            <a:r>
              <a:rPr lang="en"/>
              <a:t> the box, revealing the envelope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mailman passes the envelope up to the secretary.</a:t>
            </a:r>
            <a:endParaRPr/>
          </a:p>
        </p:txBody>
      </p:sp>
      <p:sp>
        <p:nvSpPr>
          <p:cNvPr id="730" name="Google Shape;730;p52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2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52"/>
          <p:cNvCxnSpPr>
            <a:stCxn id="731" idx="2"/>
            <a:endCxn id="730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33" name="Google Shape;733;p52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4" name="Google Shape;734;p52"/>
          <p:cNvCxnSpPr>
            <a:stCxn id="733" idx="2"/>
            <a:endCxn id="731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35" name="Google Shape;735;p52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52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7" name="Google Shape;737;p52"/>
          <p:cNvCxnSpPr>
            <a:stCxn id="736" idx="2"/>
            <a:endCxn id="735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38" name="Google Shape;738;p52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9" name="Google Shape;739;p52"/>
          <p:cNvCxnSpPr>
            <a:stCxn id="738" idx="2"/>
            <a:endCxn id="736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40" name="Google Shape;740;p52"/>
          <p:cNvSpPr/>
          <p:nvPr/>
        </p:nvSpPr>
        <p:spPr>
          <a:xfrm>
            <a:off x="4558050" y="28596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is all about designing </a:t>
            </a:r>
            <a:r>
              <a:rPr b="1" lang="en"/>
              <a:t>protocols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Protocol: A specification on how to communicate.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Syntax: Format of messages. What do the 1s and 0s mean?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Semantics: What actions should I take in response to certain messages?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Protocol for asking a question in lecture?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Raise your hand.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Wait for speaker to call on you.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Ask your question after speaker calls on you.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speaker doesn't see you after some time, say "Excuse me!"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746" name="Google Shape;746;p53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secretary </a:t>
            </a:r>
            <a:r>
              <a:rPr i="1" lang="en"/>
              <a:t>unwraps</a:t>
            </a:r>
            <a:r>
              <a:rPr lang="en"/>
              <a:t> the envelope, revealing the letter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secretary passes the letter up to Bob.</a:t>
            </a:r>
            <a:endParaRPr/>
          </a:p>
        </p:txBody>
      </p:sp>
      <p:sp>
        <p:nvSpPr>
          <p:cNvPr id="747" name="Google Shape;747;p53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8" name="Google Shape;748;p53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9" name="Google Shape;749;p53"/>
          <p:cNvCxnSpPr>
            <a:stCxn id="748" idx="2"/>
            <a:endCxn id="747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0" name="Google Shape;750;p53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1" name="Google Shape;751;p53"/>
          <p:cNvCxnSpPr>
            <a:stCxn id="750" idx="2"/>
            <a:endCxn id="748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2" name="Google Shape;752;p53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53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4" name="Google Shape;754;p53"/>
          <p:cNvCxnSpPr>
            <a:stCxn id="753" idx="2"/>
            <a:endCxn id="752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5" name="Google Shape;755;p53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6" name="Google Shape;756;p53"/>
          <p:cNvCxnSpPr>
            <a:stCxn id="755" idx="2"/>
            <a:endCxn id="753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7" name="Google Shape;757;p53"/>
          <p:cNvSpPr/>
          <p:nvPr/>
        </p:nvSpPr>
        <p:spPr>
          <a:xfrm>
            <a:off x="4558050" y="17166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2" name="Google Shape;762;p54"/>
          <p:cNvCxnSpPr/>
          <p:nvPr/>
        </p:nvCxnSpPr>
        <p:spPr>
          <a:xfrm>
            <a:off x="2547250" y="4451665"/>
            <a:ext cx="11532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54"/>
          <p:cNvCxnSpPr/>
          <p:nvPr/>
        </p:nvCxnSpPr>
        <p:spPr>
          <a:xfrm>
            <a:off x="5423350" y="4451665"/>
            <a:ext cx="1134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54"/>
          <p:cNvCxnSpPr/>
          <p:nvPr/>
        </p:nvCxnSpPr>
        <p:spPr>
          <a:xfrm>
            <a:off x="2547250" y="4680265"/>
            <a:ext cx="11532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5" name="Google Shape;765;p54"/>
          <p:cNvCxnSpPr/>
          <p:nvPr/>
        </p:nvCxnSpPr>
        <p:spPr>
          <a:xfrm>
            <a:off x="5423350" y="4680265"/>
            <a:ext cx="1134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6" name="Google Shape;766;p54"/>
          <p:cNvCxnSpPr/>
          <p:nvPr/>
        </p:nvCxnSpPr>
        <p:spPr>
          <a:xfrm>
            <a:off x="4005088" y="2962400"/>
            <a:ext cx="1113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7" name="Google Shape;767;p54"/>
          <p:cNvCxnSpPr/>
          <p:nvPr/>
        </p:nvCxnSpPr>
        <p:spPr>
          <a:xfrm>
            <a:off x="5775713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8" name="Google Shape;768;p54"/>
          <p:cNvCxnSpPr/>
          <p:nvPr/>
        </p:nvCxnSpPr>
        <p:spPr>
          <a:xfrm>
            <a:off x="5775713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69" name="Google Shape;769;p54"/>
          <p:cNvCxnSpPr/>
          <p:nvPr/>
        </p:nvCxnSpPr>
        <p:spPr>
          <a:xfrm>
            <a:off x="3348088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0" name="Google Shape;770;p54"/>
          <p:cNvCxnSpPr/>
          <p:nvPr/>
        </p:nvCxnSpPr>
        <p:spPr>
          <a:xfrm>
            <a:off x="3348088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1" name="Google Shape;771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772" name="Google Shape;772;p54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move to lower layers, we wrap additional headers around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move to higher layers, we peel off headers, revealing the inner headers.</a:t>
            </a:r>
            <a:endParaRPr/>
          </a:p>
        </p:txBody>
      </p:sp>
      <p:sp>
        <p:nvSpPr>
          <p:cNvPr id="773" name="Google Shape;773;p54"/>
          <p:cNvSpPr/>
          <p:nvPr/>
        </p:nvSpPr>
        <p:spPr>
          <a:xfrm>
            <a:off x="2691088" y="2776850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54"/>
          <p:cNvSpPr/>
          <p:nvPr/>
        </p:nvSpPr>
        <p:spPr>
          <a:xfrm>
            <a:off x="2691088" y="2091050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5" name="Google Shape;775;p54"/>
          <p:cNvCxnSpPr>
            <a:stCxn id="774" idx="2"/>
            <a:endCxn id="773" idx="0"/>
          </p:cNvCxnSpPr>
          <p:nvPr/>
        </p:nvCxnSpPr>
        <p:spPr>
          <a:xfrm>
            <a:off x="3348088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54"/>
          <p:cNvSpPr/>
          <p:nvPr/>
        </p:nvSpPr>
        <p:spPr>
          <a:xfrm>
            <a:off x="2691088" y="1405250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7" name="Google Shape;777;p54"/>
          <p:cNvCxnSpPr>
            <a:stCxn id="776" idx="2"/>
            <a:endCxn id="774" idx="0"/>
          </p:cNvCxnSpPr>
          <p:nvPr/>
        </p:nvCxnSpPr>
        <p:spPr>
          <a:xfrm>
            <a:off x="3348088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54"/>
          <p:cNvSpPr/>
          <p:nvPr/>
        </p:nvSpPr>
        <p:spPr>
          <a:xfrm>
            <a:off x="5118713" y="2776850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54"/>
          <p:cNvSpPr/>
          <p:nvPr/>
        </p:nvSpPr>
        <p:spPr>
          <a:xfrm>
            <a:off x="5118713" y="2091050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0" name="Google Shape;780;p54"/>
          <p:cNvCxnSpPr>
            <a:stCxn id="779" idx="2"/>
            <a:endCxn id="778" idx="0"/>
          </p:cNvCxnSpPr>
          <p:nvPr/>
        </p:nvCxnSpPr>
        <p:spPr>
          <a:xfrm>
            <a:off x="5775713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1" name="Google Shape;781;p54"/>
          <p:cNvSpPr/>
          <p:nvPr/>
        </p:nvSpPr>
        <p:spPr>
          <a:xfrm>
            <a:off x="5118713" y="1405250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2" name="Google Shape;782;p54"/>
          <p:cNvCxnSpPr>
            <a:stCxn id="781" idx="2"/>
            <a:endCxn id="779" idx="0"/>
          </p:cNvCxnSpPr>
          <p:nvPr/>
        </p:nvCxnSpPr>
        <p:spPr>
          <a:xfrm>
            <a:off x="5775713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83" name="Google Shape;783;p54"/>
          <p:cNvCxnSpPr>
            <a:stCxn id="773" idx="3"/>
            <a:endCxn id="778" idx="1"/>
          </p:cNvCxnSpPr>
          <p:nvPr/>
        </p:nvCxnSpPr>
        <p:spPr>
          <a:xfrm>
            <a:off x="4005088" y="2962400"/>
            <a:ext cx="1113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4" name="Google Shape;784;p54"/>
          <p:cNvSpPr/>
          <p:nvPr/>
        </p:nvSpPr>
        <p:spPr>
          <a:xfrm>
            <a:off x="6550850" y="3462650"/>
            <a:ext cx="1972500" cy="15063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54"/>
          <p:cNvSpPr/>
          <p:nvPr/>
        </p:nvSpPr>
        <p:spPr>
          <a:xfrm>
            <a:off x="6675650" y="4011415"/>
            <a:ext cx="1722900" cy="8805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54"/>
          <p:cNvSpPr/>
          <p:nvPr/>
        </p:nvSpPr>
        <p:spPr>
          <a:xfrm>
            <a:off x="6812000" y="433516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54"/>
          <p:cNvSpPr/>
          <p:nvPr/>
        </p:nvSpPr>
        <p:spPr>
          <a:xfrm>
            <a:off x="3700450" y="4011415"/>
            <a:ext cx="1722900" cy="8805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54"/>
          <p:cNvSpPr/>
          <p:nvPr/>
        </p:nvSpPr>
        <p:spPr>
          <a:xfrm>
            <a:off x="3836800" y="433516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54"/>
          <p:cNvSpPr/>
          <p:nvPr/>
        </p:nvSpPr>
        <p:spPr>
          <a:xfrm>
            <a:off x="1097000" y="433516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0" name="Google Shape;790;p54"/>
          <p:cNvCxnSpPr>
            <a:endCxn id="787" idx="1"/>
          </p:cNvCxnSpPr>
          <p:nvPr/>
        </p:nvCxnSpPr>
        <p:spPr>
          <a:xfrm>
            <a:off x="2547250" y="4451665"/>
            <a:ext cx="1153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" name="Google Shape;791;p54"/>
          <p:cNvCxnSpPr>
            <a:stCxn id="787" idx="3"/>
          </p:cNvCxnSpPr>
          <p:nvPr/>
        </p:nvCxnSpPr>
        <p:spPr>
          <a:xfrm>
            <a:off x="5423350" y="4451665"/>
            <a:ext cx="1134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" name="Google Shape;792;p54"/>
          <p:cNvCxnSpPr/>
          <p:nvPr/>
        </p:nvCxnSpPr>
        <p:spPr>
          <a:xfrm>
            <a:off x="2547250" y="4680265"/>
            <a:ext cx="1153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793" name="Google Shape;793;p54"/>
          <p:cNvCxnSpPr/>
          <p:nvPr/>
        </p:nvCxnSpPr>
        <p:spPr>
          <a:xfrm>
            <a:off x="5423350" y="4680265"/>
            <a:ext cx="1134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799" name="Google Shape;799;p55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person only cares about the headers at their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Mailman reads the green header, ignores all the payload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person communicates with its peers at the same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Alice's secretary writes the blue header, for Bob's secretary to read.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protocol at a specific layer only makes sense to people at that layer.</a:t>
            </a:r>
            <a:endParaRPr/>
          </a:p>
        </p:txBody>
      </p:sp>
      <p:sp>
        <p:nvSpPr>
          <p:cNvPr id="800" name="Google Shape;800;p55"/>
          <p:cNvSpPr/>
          <p:nvPr/>
        </p:nvSpPr>
        <p:spPr>
          <a:xfrm>
            <a:off x="405075" y="44445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1" name="Google Shape;801;p55"/>
          <p:cNvSpPr/>
          <p:nvPr/>
        </p:nvSpPr>
        <p:spPr>
          <a:xfrm>
            <a:off x="405075" y="36825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55"/>
          <p:cNvSpPr/>
          <p:nvPr/>
        </p:nvSpPr>
        <p:spPr>
          <a:xfrm>
            <a:off x="405075" y="2920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55"/>
          <p:cNvSpPr/>
          <p:nvPr/>
        </p:nvSpPr>
        <p:spPr>
          <a:xfrm>
            <a:off x="2451700" y="44445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4" name="Google Shape;804;p55"/>
          <p:cNvSpPr/>
          <p:nvPr/>
        </p:nvSpPr>
        <p:spPr>
          <a:xfrm>
            <a:off x="2451700" y="36825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55"/>
          <p:cNvSpPr/>
          <p:nvPr/>
        </p:nvSpPr>
        <p:spPr>
          <a:xfrm>
            <a:off x="2451700" y="2920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6" name="Google Shape;806;p55"/>
          <p:cNvCxnSpPr>
            <a:stCxn id="802" idx="3"/>
            <a:endCxn id="805" idx="1"/>
          </p:cNvCxnSpPr>
          <p:nvPr/>
        </p:nvCxnSpPr>
        <p:spPr>
          <a:xfrm>
            <a:off x="1719075" y="3106125"/>
            <a:ext cx="7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7" name="Google Shape;807;p55"/>
          <p:cNvCxnSpPr>
            <a:stCxn id="801" idx="3"/>
            <a:endCxn id="804" idx="1"/>
          </p:cNvCxnSpPr>
          <p:nvPr/>
        </p:nvCxnSpPr>
        <p:spPr>
          <a:xfrm>
            <a:off x="1719075" y="3868125"/>
            <a:ext cx="7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08" name="Google Shape;808;p55"/>
          <p:cNvCxnSpPr>
            <a:stCxn id="800" idx="3"/>
            <a:endCxn id="803" idx="1"/>
          </p:cNvCxnSpPr>
          <p:nvPr/>
        </p:nvCxnSpPr>
        <p:spPr>
          <a:xfrm>
            <a:off x="1719075" y="4630125"/>
            <a:ext cx="7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9" name="Google Shape;809;p55"/>
          <p:cNvSpPr/>
          <p:nvPr/>
        </p:nvSpPr>
        <p:spPr>
          <a:xfrm>
            <a:off x="4286950" y="2998875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55"/>
          <p:cNvSpPr/>
          <p:nvPr/>
        </p:nvSpPr>
        <p:spPr>
          <a:xfrm>
            <a:off x="4411750" y="35806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55"/>
          <p:cNvSpPr/>
          <p:nvPr/>
        </p:nvSpPr>
        <p:spPr>
          <a:xfrm>
            <a:off x="4548100" y="40026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55"/>
          <p:cNvSpPr txBox="1"/>
          <p:nvPr/>
        </p:nvSpPr>
        <p:spPr>
          <a:xfrm>
            <a:off x="6369400" y="3106125"/>
            <a:ext cx="2532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Mailman only cares about this.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55"/>
          <p:cNvSpPr txBox="1"/>
          <p:nvPr/>
        </p:nvSpPr>
        <p:spPr>
          <a:xfrm>
            <a:off x="6369400" y="3586608"/>
            <a:ext cx="2532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Secretary only cares about this.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55"/>
          <p:cNvSpPr txBox="1"/>
          <p:nvPr/>
        </p:nvSpPr>
        <p:spPr>
          <a:xfrm>
            <a:off x="6369400" y="4105858"/>
            <a:ext cx="2532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CEO only cares about this.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at Different Layers</a:t>
            </a:r>
            <a:endParaRPr/>
          </a:p>
        </p:txBody>
      </p:sp>
      <p:sp>
        <p:nvSpPr>
          <p:cNvPr id="820" name="Google Shape;820;p56"/>
          <p:cNvSpPr txBox="1"/>
          <p:nvPr>
            <p:ph idx="1" type="body"/>
          </p:nvPr>
        </p:nvSpPr>
        <p:spPr>
          <a:xfrm>
            <a:off x="107050" y="402200"/>
            <a:ext cx="8909700" cy="2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Notice: Different layers use different addressing schemes.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a building: "413 Soda Hall."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postal system: "2551 Hearst Ave, Berkeley, CA."</a:t>
            </a:r>
            <a:endParaRPr/>
          </a:p>
        </p:txBody>
      </p:sp>
      <p:sp>
        <p:nvSpPr>
          <p:cNvPr id="821" name="Google Shape;821;p56"/>
          <p:cNvSpPr/>
          <p:nvPr/>
        </p:nvSpPr>
        <p:spPr>
          <a:xfrm>
            <a:off x="1641825" y="3125100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56"/>
          <p:cNvSpPr/>
          <p:nvPr/>
        </p:nvSpPr>
        <p:spPr>
          <a:xfrm>
            <a:off x="1766625" y="3706900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56"/>
          <p:cNvSpPr/>
          <p:nvPr/>
        </p:nvSpPr>
        <p:spPr>
          <a:xfrm>
            <a:off x="1902975" y="4128875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56"/>
          <p:cNvSpPr txBox="1"/>
          <p:nvPr/>
        </p:nvSpPr>
        <p:spPr>
          <a:xfrm>
            <a:off x="3724275" y="3232350"/>
            <a:ext cx="3777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These addresses make sense to the mailman.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56"/>
          <p:cNvSpPr txBox="1"/>
          <p:nvPr/>
        </p:nvSpPr>
        <p:spPr>
          <a:xfrm>
            <a:off x="3724275" y="3712825"/>
            <a:ext cx="3491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These names make sense to the secretary.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57"/>
          <p:cNvSpPr/>
          <p:nvPr/>
        </p:nvSpPr>
        <p:spPr>
          <a:xfrm>
            <a:off x="3036775" y="2190750"/>
            <a:ext cx="2169000" cy="22044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832" name="Google Shape;832;p57"/>
          <p:cNvSpPr/>
          <p:nvPr/>
        </p:nvSpPr>
        <p:spPr>
          <a:xfrm>
            <a:off x="13165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57"/>
          <p:cNvSpPr/>
          <p:nvPr/>
        </p:nvSpPr>
        <p:spPr>
          <a:xfrm>
            <a:off x="13165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57"/>
          <p:cNvSpPr/>
          <p:nvPr/>
        </p:nvSpPr>
        <p:spPr>
          <a:xfrm>
            <a:off x="13165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5" name="Google Shape;835;p57"/>
          <p:cNvCxnSpPr>
            <a:stCxn id="833" idx="2"/>
            <a:endCxn id="832" idx="0"/>
          </p:cNvCxnSpPr>
          <p:nvPr/>
        </p:nvCxnSpPr>
        <p:spPr>
          <a:xfrm>
            <a:off x="18695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57"/>
          <p:cNvCxnSpPr>
            <a:stCxn id="834" idx="2"/>
            <a:endCxn id="833" idx="0"/>
          </p:cNvCxnSpPr>
          <p:nvPr/>
        </p:nvCxnSpPr>
        <p:spPr>
          <a:xfrm>
            <a:off x="18695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7" name="Google Shape;837;p57"/>
          <p:cNvSpPr txBox="1"/>
          <p:nvPr/>
        </p:nvSpPr>
        <p:spPr>
          <a:xfrm>
            <a:off x="498400" y="4455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57"/>
          <p:cNvSpPr txBox="1"/>
          <p:nvPr/>
        </p:nvSpPr>
        <p:spPr>
          <a:xfrm>
            <a:off x="498400" y="369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57"/>
          <p:cNvSpPr txBox="1"/>
          <p:nvPr/>
        </p:nvSpPr>
        <p:spPr>
          <a:xfrm>
            <a:off x="498400" y="294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57"/>
          <p:cNvSpPr/>
          <p:nvPr/>
        </p:nvSpPr>
        <p:spPr>
          <a:xfrm>
            <a:off x="13165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1" name="Google Shape;841;p57"/>
          <p:cNvCxnSpPr>
            <a:stCxn id="840" idx="2"/>
            <a:endCxn id="834" idx="0"/>
          </p:cNvCxnSpPr>
          <p:nvPr/>
        </p:nvCxnSpPr>
        <p:spPr>
          <a:xfrm>
            <a:off x="18695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2" name="Google Shape;842;p57"/>
          <p:cNvSpPr txBox="1"/>
          <p:nvPr/>
        </p:nvSpPr>
        <p:spPr>
          <a:xfrm>
            <a:off x="498400" y="2181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57"/>
          <p:cNvSpPr/>
          <p:nvPr/>
        </p:nvSpPr>
        <p:spPr>
          <a:xfrm>
            <a:off x="13165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4" name="Google Shape;844;p57"/>
          <p:cNvCxnSpPr>
            <a:stCxn id="843" idx="2"/>
            <a:endCxn id="840" idx="0"/>
          </p:cNvCxnSpPr>
          <p:nvPr/>
        </p:nvCxnSpPr>
        <p:spPr>
          <a:xfrm>
            <a:off x="18695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57"/>
          <p:cNvSpPr txBox="1"/>
          <p:nvPr/>
        </p:nvSpPr>
        <p:spPr>
          <a:xfrm>
            <a:off x="498400" y="141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57"/>
          <p:cNvSpPr/>
          <p:nvPr/>
        </p:nvSpPr>
        <p:spPr>
          <a:xfrm>
            <a:off x="74887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57"/>
          <p:cNvSpPr/>
          <p:nvPr/>
        </p:nvSpPr>
        <p:spPr>
          <a:xfrm>
            <a:off x="74887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8" name="Google Shape;848;p57"/>
          <p:cNvSpPr/>
          <p:nvPr/>
        </p:nvSpPr>
        <p:spPr>
          <a:xfrm>
            <a:off x="74887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9" name="Google Shape;849;p57"/>
          <p:cNvCxnSpPr>
            <a:stCxn id="847" idx="2"/>
            <a:endCxn id="846" idx="0"/>
          </p:cNvCxnSpPr>
          <p:nvPr/>
        </p:nvCxnSpPr>
        <p:spPr>
          <a:xfrm>
            <a:off x="80417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50" name="Google Shape;850;p57"/>
          <p:cNvCxnSpPr>
            <a:stCxn id="848" idx="2"/>
            <a:endCxn id="847" idx="0"/>
          </p:cNvCxnSpPr>
          <p:nvPr/>
        </p:nvCxnSpPr>
        <p:spPr>
          <a:xfrm>
            <a:off x="80417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1" name="Google Shape;851;p57"/>
          <p:cNvSpPr/>
          <p:nvPr/>
        </p:nvSpPr>
        <p:spPr>
          <a:xfrm>
            <a:off x="74887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2" name="Google Shape;852;p57"/>
          <p:cNvCxnSpPr>
            <a:stCxn id="851" idx="2"/>
            <a:endCxn id="848" idx="0"/>
          </p:cNvCxnSpPr>
          <p:nvPr/>
        </p:nvCxnSpPr>
        <p:spPr>
          <a:xfrm>
            <a:off x="80417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3" name="Google Shape;853;p57"/>
          <p:cNvSpPr/>
          <p:nvPr/>
        </p:nvSpPr>
        <p:spPr>
          <a:xfrm>
            <a:off x="74887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4" name="Google Shape;854;p57"/>
          <p:cNvCxnSpPr>
            <a:stCxn id="853" idx="2"/>
            <a:endCxn id="851" idx="0"/>
          </p:cNvCxnSpPr>
          <p:nvPr/>
        </p:nvCxnSpPr>
        <p:spPr>
          <a:xfrm>
            <a:off x="80417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55" name="Google Shape;855;p57"/>
          <p:cNvSpPr/>
          <p:nvPr/>
        </p:nvSpPr>
        <p:spPr>
          <a:xfrm>
            <a:off x="3135025" y="2775899"/>
            <a:ext cx="1972500" cy="1523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57"/>
          <p:cNvSpPr/>
          <p:nvPr/>
        </p:nvSpPr>
        <p:spPr>
          <a:xfrm>
            <a:off x="3259825" y="3142342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7" name="Google Shape;857;p57"/>
          <p:cNvSpPr/>
          <p:nvPr/>
        </p:nvSpPr>
        <p:spPr>
          <a:xfrm>
            <a:off x="3396175" y="356431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57"/>
          <p:cNvSpPr/>
          <p:nvPr/>
        </p:nvSpPr>
        <p:spPr>
          <a:xfrm>
            <a:off x="2641675" y="2070950"/>
            <a:ext cx="2959200" cy="3348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Converted to bits and transmitted.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57"/>
          <p:cNvSpPr txBox="1"/>
          <p:nvPr>
            <p:ph idx="1" type="body"/>
          </p:nvPr>
        </p:nvSpPr>
        <p:spPr>
          <a:xfrm>
            <a:off x="107050" y="402200"/>
            <a:ext cx="89097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we move to lower layers, we wrap additional headers around the packet.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58"/>
          <p:cNvSpPr/>
          <p:nvPr/>
        </p:nvSpPr>
        <p:spPr>
          <a:xfrm>
            <a:off x="4713175" y="2190750"/>
            <a:ext cx="2169000" cy="22044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>
            <a:off x="4811425" y="2775899"/>
            <a:ext cx="1972500" cy="1523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58"/>
          <p:cNvSpPr/>
          <p:nvPr/>
        </p:nvSpPr>
        <p:spPr>
          <a:xfrm>
            <a:off x="4936225" y="3142342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58"/>
          <p:cNvSpPr/>
          <p:nvPr/>
        </p:nvSpPr>
        <p:spPr>
          <a:xfrm>
            <a:off x="5072575" y="356431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58"/>
          <p:cNvSpPr/>
          <p:nvPr/>
        </p:nvSpPr>
        <p:spPr>
          <a:xfrm>
            <a:off x="4318075" y="2070950"/>
            <a:ext cx="2959200" cy="3348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Bits received over wire.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58"/>
          <p:cNvSpPr/>
          <p:nvPr/>
        </p:nvSpPr>
        <p:spPr>
          <a:xfrm>
            <a:off x="13165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58"/>
          <p:cNvSpPr/>
          <p:nvPr/>
        </p:nvSpPr>
        <p:spPr>
          <a:xfrm>
            <a:off x="13165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58"/>
          <p:cNvSpPr/>
          <p:nvPr/>
        </p:nvSpPr>
        <p:spPr>
          <a:xfrm>
            <a:off x="13165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3" name="Google Shape;873;p58"/>
          <p:cNvCxnSpPr>
            <a:stCxn id="871" idx="2"/>
            <a:endCxn id="870" idx="0"/>
          </p:cNvCxnSpPr>
          <p:nvPr/>
        </p:nvCxnSpPr>
        <p:spPr>
          <a:xfrm>
            <a:off x="18695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4" name="Google Shape;874;p58"/>
          <p:cNvCxnSpPr>
            <a:stCxn id="872" idx="2"/>
            <a:endCxn id="871" idx="0"/>
          </p:cNvCxnSpPr>
          <p:nvPr/>
        </p:nvCxnSpPr>
        <p:spPr>
          <a:xfrm>
            <a:off x="18695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5" name="Google Shape;875;p58"/>
          <p:cNvSpPr txBox="1"/>
          <p:nvPr/>
        </p:nvSpPr>
        <p:spPr>
          <a:xfrm>
            <a:off x="498400" y="4455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58"/>
          <p:cNvSpPr txBox="1"/>
          <p:nvPr/>
        </p:nvSpPr>
        <p:spPr>
          <a:xfrm>
            <a:off x="498400" y="369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58"/>
          <p:cNvSpPr txBox="1"/>
          <p:nvPr/>
        </p:nvSpPr>
        <p:spPr>
          <a:xfrm>
            <a:off x="498400" y="294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58"/>
          <p:cNvSpPr/>
          <p:nvPr/>
        </p:nvSpPr>
        <p:spPr>
          <a:xfrm>
            <a:off x="13165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9" name="Google Shape;879;p58"/>
          <p:cNvCxnSpPr>
            <a:stCxn id="878" idx="2"/>
            <a:endCxn id="872" idx="0"/>
          </p:cNvCxnSpPr>
          <p:nvPr/>
        </p:nvCxnSpPr>
        <p:spPr>
          <a:xfrm>
            <a:off x="18695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0" name="Google Shape;880;p58"/>
          <p:cNvSpPr txBox="1"/>
          <p:nvPr/>
        </p:nvSpPr>
        <p:spPr>
          <a:xfrm>
            <a:off x="498400" y="2181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58"/>
          <p:cNvSpPr/>
          <p:nvPr/>
        </p:nvSpPr>
        <p:spPr>
          <a:xfrm>
            <a:off x="13165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2" name="Google Shape;882;p58"/>
          <p:cNvCxnSpPr>
            <a:stCxn id="881" idx="2"/>
            <a:endCxn id="878" idx="0"/>
          </p:cNvCxnSpPr>
          <p:nvPr/>
        </p:nvCxnSpPr>
        <p:spPr>
          <a:xfrm>
            <a:off x="18695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3" name="Google Shape;883;p58"/>
          <p:cNvSpPr txBox="1"/>
          <p:nvPr/>
        </p:nvSpPr>
        <p:spPr>
          <a:xfrm>
            <a:off x="498400" y="141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58"/>
          <p:cNvSpPr/>
          <p:nvPr/>
        </p:nvSpPr>
        <p:spPr>
          <a:xfrm>
            <a:off x="74887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58"/>
          <p:cNvSpPr/>
          <p:nvPr/>
        </p:nvSpPr>
        <p:spPr>
          <a:xfrm>
            <a:off x="74887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58"/>
          <p:cNvSpPr/>
          <p:nvPr/>
        </p:nvSpPr>
        <p:spPr>
          <a:xfrm>
            <a:off x="74887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58"/>
          <p:cNvCxnSpPr>
            <a:stCxn id="885" idx="2"/>
            <a:endCxn id="884" idx="0"/>
          </p:cNvCxnSpPr>
          <p:nvPr/>
        </p:nvCxnSpPr>
        <p:spPr>
          <a:xfrm>
            <a:off x="80417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888" name="Google Shape;888;p58"/>
          <p:cNvCxnSpPr>
            <a:stCxn id="886" idx="2"/>
            <a:endCxn id="885" idx="0"/>
          </p:cNvCxnSpPr>
          <p:nvPr/>
        </p:nvCxnSpPr>
        <p:spPr>
          <a:xfrm>
            <a:off x="80417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89" name="Google Shape;889;p58"/>
          <p:cNvSpPr/>
          <p:nvPr/>
        </p:nvSpPr>
        <p:spPr>
          <a:xfrm>
            <a:off x="74887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0" name="Google Shape;890;p58"/>
          <p:cNvCxnSpPr>
            <a:stCxn id="889" idx="2"/>
            <a:endCxn id="886" idx="0"/>
          </p:cNvCxnSpPr>
          <p:nvPr/>
        </p:nvCxnSpPr>
        <p:spPr>
          <a:xfrm>
            <a:off x="80417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91" name="Google Shape;891;p58"/>
          <p:cNvSpPr/>
          <p:nvPr/>
        </p:nvSpPr>
        <p:spPr>
          <a:xfrm>
            <a:off x="74887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2" name="Google Shape;892;p58"/>
          <p:cNvCxnSpPr>
            <a:stCxn id="891" idx="2"/>
            <a:endCxn id="889" idx="0"/>
          </p:cNvCxnSpPr>
          <p:nvPr/>
        </p:nvCxnSpPr>
        <p:spPr>
          <a:xfrm>
            <a:off x="80417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93" name="Google Shape;893;p58"/>
          <p:cNvSpPr txBox="1"/>
          <p:nvPr>
            <p:ph idx="1" type="body"/>
          </p:nvPr>
        </p:nvSpPr>
        <p:spPr>
          <a:xfrm>
            <a:off x="107050" y="402200"/>
            <a:ext cx="89097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we move to higher layers, we peel off headers, revealing the inner headers.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899" name="Google Shape;899;p59"/>
          <p:cNvSpPr/>
          <p:nvPr/>
        </p:nvSpPr>
        <p:spPr>
          <a:xfrm>
            <a:off x="13165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0" name="Google Shape;900;p59"/>
          <p:cNvSpPr/>
          <p:nvPr/>
        </p:nvSpPr>
        <p:spPr>
          <a:xfrm>
            <a:off x="13165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59"/>
          <p:cNvSpPr/>
          <p:nvPr/>
        </p:nvSpPr>
        <p:spPr>
          <a:xfrm>
            <a:off x="13165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2" name="Google Shape;902;p59"/>
          <p:cNvSpPr txBox="1"/>
          <p:nvPr/>
        </p:nvSpPr>
        <p:spPr>
          <a:xfrm>
            <a:off x="498400" y="4455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59"/>
          <p:cNvSpPr txBox="1"/>
          <p:nvPr/>
        </p:nvSpPr>
        <p:spPr>
          <a:xfrm>
            <a:off x="498400" y="369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59"/>
          <p:cNvSpPr txBox="1"/>
          <p:nvPr/>
        </p:nvSpPr>
        <p:spPr>
          <a:xfrm>
            <a:off x="498400" y="294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59"/>
          <p:cNvSpPr/>
          <p:nvPr/>
        </p:nvSpPr>
        <p:spPr>
          <a:xfrm>
            <a:off x="13165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59"/>
          <p:cNvSpPr txBox="1"/>
          <p:nvPr/>
        </p:nvSpPr>
        <p:spPr>
          <a:xfrm>
            <a:off x="498400" y="2181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59"/>
          <p:cNvSpPr/>
          <p:nvPr/>
        </p:nvSpPr>
        <p:spPr>
          <a:xfrm>
            <a:off x="13165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59"/>
          <p:cNvSpPr txBox="1"/>
          <p:nvPr/>
        </p:nvSpPr>
        <p:spPr>
          <a:xfrm>
            <a:off x="498400" y="141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59"/>
          <p:cNvSpPr/>
          <p:nvPr/>
        </p:nvSpPr>
        <p:spPr>
          <a:xfrm>
            <a:off x="74887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59"/>
          <p:cNvSpPr/>
          <p:nvPr/>
        </p:nvSpPr>
        <p:spPr>
          <a:xfrm>
            <a:off x="74887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59"/>
          <p:cNvSpPr/>
          <p:nvPr/>
        </p:nvSpPr>
        <p:spPr>
          <a:xfrm>
            <a:off x="74887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59"/>
          <p:cNvSpPr/>
          <p:nvPr/>
        </p:nvSpPr>
        <p:spPr>
          <a:xfrm>
            <a:off x="74887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59"/>
          <p:cNvSpPr/>
          <p:nvPr/>
        </p:nvSpPr>
        <p:spPr>
          <a:xfrm>
            <a:off x="74887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4" name="Google Shape;914;p59"/>
          <p:cNvCxnSpPr>
            <a:stCxn id="913" idx="1"/>
            <a:endCxn id="907" idx="3"/>
          </p:cNvCxnSpPr>
          <p:nvPr/>
        </p:nvCxnSpPr>
        <p:spPr>
          <a:xfrm rot="10800000">
            <a:off x="2422600" y="1554475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5" name="Google Shape;915;p59"/>
          <p:cNvCxnSpPr>
            <a:stCxn id="912" idx="1"/>
            <a:endCxn id="905" idx="3"/>
          </p:cNvCxnSpPr>
          <p:nvPr/>
        </p:nvCxnSpPr>
        <p:spPr>
          <a:xfrm rot="10800000">
            <a:off x="2422600" y="2316475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6" name="Google Shape;916;p59"/>
          <p:cNvCxnSpPr>
            <a:stCxn id="911" idx="1"/>
            <a:endCxn id="901" idx="3"/>
          </p:cNvCxnSpPr>
          <p:nvPr/>
        </p:nvCxnSpPr>
        <p:spPr>
          <a:xfrm rot="10800000">
            <a:off x="2422600" y="3078475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7" name="Google Shape;917;p59"/>
          <p:cNvCxnSpPr>
            <a:stCxn id="910" idx="1"/>
            <a:endCxn id="900" idx="3"/>
          </p:cNvCxnSpPr>
          <p:nvPr/>
        </p:nvCxnSpPr>
        <p:spPr>
          <a:xfrm rot="10800000">
            <a:off x="2422600" y="3834488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18" name="Google Shape;918;p59"/>
          <p:cNvCxnSpPr>
            <a:stCxn id="909" idx="1"/>
            <a:endCxn id="899" idx="3"/>
          </p:cNvCxnSpPr>
          <p:nvPr/>
        </p:nvCxnSpPr>
        <p:spPr>
          <a:xfrm rot="10800000">
            <a:off x="2422600" y="4590500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19" name="Google Shape;919;p59"/>
          <p:cNvSpPr txBox="1"/>
          <p:nvPr>
            <p:ph idx="1" type="body"/>
          </p:nvPr>
        </p:nvSpPr>
        <p:spPr>
          <a:xfrm>
            <a:off x="107050" y="402200"/>
            <a:ext cx="89097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Peers at the same layer communicate with each other using the header at that layer.</a:t>
            </a:r>
            <a:endParaRPr/>
          </a:p>
        </p:txBody>
      </p:sp>
      <p:sp>
        <p:nvSpPr>
          <p:cNvPr id="920" name="Google Shape;920;p59"/>
          <p:cNvSpPr txBox="1"/>
          <p:nvPr/>
        </p:nvSpPr>
        <p:spPr>
          <a:xfrm>
            <a:off x="3918250" y="1283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HTTP, DNS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59"/>
          <p:cNvSpPr txBox="1"/>
          <p:nvPr/>
        </p:nvSpPr>
        <p:spPr>
          <a:xfrm>
            <a:off x="3918250" y="2045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TCP, UDP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59"/>
          <p:cNvSpPr txBox="1"/>
          <p:nvPr/>
        </p:nvSpPr>
        <p:spPr>
          <a:xfrm>
            <a:off x="3918250" y="2807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59"/>
          <p:cNvSpPr txBox="1"/>
          <p:nvPr/>
        </p:nvSpPr>
        <p:spPr>
          <a:xfrm>
            <a:off x="3918250" y="3569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59"/>
          <p:cNvSpPr txBox="1"/>
          <p:nvPr/>
        </p:nvSpPr>
        <p:spPr>
          <a:xfrm>
            <a:off x="3918250" y="4331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 wire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0"/>
          <p:cNvSpPr txBox="1"/>
          <p:nvPr>
            <p:ph idx="1" type="body"/>
          </p:nvPr>
        </p:nvSpPr>
        <p:spPr>
          <a:xfrm>
            <a:off x="4812375" y="121650"/>
            <a:ext cx="4038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 Networking Background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1.1. Protocols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1.2. Building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1.3. Properties of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1.4. Higher Layers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1.5.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1.6. Multiple Headers</a:t>
            </a:r>
            <a:br>
              <a:rPr lang="en">
                <a:solidFill>
                  <a:srgbClr val="B7B7B7"/>
                </a:solidFill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	1.7. Demultiplexing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1.8. Demultiplexing with Ports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2. Introducing Traceroute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2.1. Time-to-Live (TTL)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2.2. Exploiting TTL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2.3. Repeated Probing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2.4. Unreachable Ports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930" name="Google Shape;930;p6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931" name="Google Shape;931;p6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Traceroute Project Guide, CS 168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 at Different Internet Layers</a:t>
            </a:r>
            <a:endParaRPr/>
          </a:p>
        </p:txBody>
      </p:sp>
      <p:sp>
        <p:nvSpPr>
          <p:cNvPr id="937" name="Google Shape;937;p61"/>
          <p:cNvSpPr/>
          <p:nvPr/>
        </p:nvSpPr>
        <p:spPr>
          <a:xfrm>
            <a:off x="1562575" y="4578275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61"/>
          <p:cNvSpPr/>
          <p:nvPr/>
        </p:nvSpPr>
        <p:spPr>
          <a:xfrm>
            <a:off x="1562575" y="3898463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61"/>
          <p:cNvSpPr/>
          <p:nvPr/>
        </p:nvSpPr>
        <p:spPr>
          <a:xfrm>
            <a:off x="1562575" y="3218650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0" name="Google Shape;940;p61"/>
          <p:cNvCxnSpPr>
            <a:stCxn id="938" idx="2"/>
            <a:endCxn id="937" idx="0"/>
          </p:cNvCxnSpPr>
          <p:nvPr/>
        </p:nvCxnSpPr>
        <p:spPr>
          <a:xfrm>
            <a:off x="2115625" y="4269563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61"/>
          <p:cNvCxnSpPr>
            <a:stCxn id="939" idx="2"/>
            <a:endCxn id="938" idx="0"/>
          </p:cNvCxnSpPr>
          <p:nvPr/>
        </p:nvCxnSpPr>
        <p:spPr>
          <a:xfrm>
            <a:off x="2115625" y="3589750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61"/>
          <p:cNvSpPr txBox="1"/>
          <p:nvPr/>
        </p:nvSpPr>
        <p:spPr>
          <a:xfrm>
            <a:off x="744475" y="46283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3" name="Google Shape;943;p61"/>
          <p:cNvSpPr txBox="1"/>
          <p:nvPr/>
        </p:nvSpPr>
        <p:spPr>
          <a:xfrm>
            <a:off x="744475" y="39485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4" name="Google Shape;944;p61"/>
          <p:cNvSpPr txBox="1"/>
          <p:nvPr/>
        </p:nvSpPr>
        <p:spPr>
          <a:xfrm>
            <a:off x="744475" y="32687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5" name="Google Shape;945;p61"/>
          <p:cNvSpPr/>
          <p:nvPr/>
        </p:nvSpPr>
        <p:spPr>
          <a:xfrm>
            <a:off x="1562575" y="2532850"/>
            <a:ext cx="1106100" cy="37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6" name="Google Shape;946;p61"/>
          <p:cNvCxnSpPr>
            <a:stCxn id="945" idx="2"/>
            <a:endCxn id="939" idx="0"/>
          </p:cNvCxnSpPr>
          <p:nvPr/>
        </p:nvCxnSpPr>
        <p:spPr>
          <a:xfrm>
            <a:off x="2115625" y="29039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61"/>
          <p:cNvSpPr txBox="1"/>
          <p:nvPr/>
        </p:nvSpPr>
        <p:spPr>
          <a:xfrm>
            <a:off x="744475" y="25829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8" name="Google Shape;948;p61"/>
          <p:cNvSpPr/>
          <p:nvPr/>
        </p:nvSpPr>
        <p:spPr>
          <a:xfrm>
            <a:off x="1562575" y="1847050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9" name="Google Shape;949;p61"/>
          <p:cNvCxnSpPr>
            <a:stCxn id="948" idx="2"/>
            <a:endCxn id="945" idx="0"/>
          </p:cNvCxnSpPr>
          <p:nvPr/>
        </p:nvCxnSpPr>
        <p:spPr>
          <a:xfrm>
            <a:off x="2115625" y="22181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0" name="Google Shape;950;p61"/>
          <p:cNvSpPr txBox="1"/>
          <p:nvPr/>
        </p:nvSpPr>
        <p:spPr>
          <a:xfrm>
            <a:off x="744475" y="18971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61"/>
          <p:cNvSpPr txBox="1"/>
          <p:nvPr>
            <p:ph idx="1" type="body"/>
          </p:nvPr>
        </p:nvSpPr>
        <p:spPr>
          <a:xfrm>
            <a:off x="107050" y="402200"/>
            <a:ext cx="8909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Multiple protocols exist at each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can agree on the L4 and L7 protocols they want to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on each link can agree on the L1 and L2 protocols they want to use.</a:t>
            </a:r>
            <a:endParaRPr/>
          </a:p>
        </p:txBody>
      </p:sp>
      <p:sp>
        <p:nvSpPr>
          <p:cNvPr id="952" name="Google Shape;952;p61"/>
          <p:cNvSpPr/>
          <p:nvPr/>
        </p:nvSpPr>
        <p:spPr>
          <a:xfrm>
            <a:off x="3273025" y="4578275"/>
            <a:ext cx="7923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61"/>
          <p:cNvSpPr/>
          <p:nvPr/>
        </p:nvSpPr>
        <p:spPr>
          <a:xfrm>
            <a:off x="42177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Copper Wire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61"/>
          <p:cNvSpPr/>
          <p:nvPr/>
        </p:nvSpPr>
        <p:spPr>
          <a:xfrm>
            <a:off x="56043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Radio Waves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5" name="Google Shape;955;p61"/>
          <p:cNvSpPr/>
          <p:nvPr/>
        </p:nvSpPr>
        <p:spPr>
          <a:xfrm>
            <a:off x="6990925" y="4578275"/>
            <a:ext cx="1388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Telephone 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6" name="Google Shape;956;p61"/>
          <p:cNvSpPr/>
          <p:nvPr/>
        </p:nvSpPr>
        <p:spPr>
          <a:xfrm>
            <a:off x="5888125" y="3898475"/>
            <a:ext cx="6666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Wi-Fi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7" name="Google Shape;957;p61"/>
          <p:cNvCxnSpPr>
            <a:stCxn id="956" idx="2"/>
            <a:endCxn id="954" idx="0"/>
          </p:cNvCxnSpPr>
          <p:nvPr/>
        </p:nvCxnSpPr>
        <p:spPr>
          <a:xfrm>
            <a:off x="62214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61"/>
          <p:cNvSpPr/>
          <p:nvPr/>
        </p:nvSpPr>
        <p:spPr>
          <a:xfrm>
            <a:off x="7049275" y="3898475"/>
            <a:ext cx="127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Point-to-Point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9" name="Google Shape;959;p61"/>
          <p:cNvCxnSpPr>
            <a:stCxn id="958" idx="2"/>
            <a:endCxn id="955" idx="0"/>
          </p:cNvCxnSpPr>
          <p:nvPr/>
        </p:nvCxnSpPr>
        <p:spPr>
          <a:xfrm>
            <a:off x="76851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61"/>
          <p:cNvSpPr/>
          <p:nvPr/>
        </p:nvSpPr>
        <p:spPr>
          <a:xfrm>
            <a:off x="4393975" y="3898475"/>
            <a:ext cx="88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1" name="Google Shape;961;p61"/>
          <p:cNvCxnSpPr>
            <a:stCxn id="960" idx="2"/>
            <a:endCxn id="953" idx="0"/>
          </p:cNvCxnSpPr>
          <p:nvPr/>
        </p:nvCxnSpPr>
        <p:spPr>
          <a:xfrm>
            <a:off x="48348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61"/>
          <p:cNvSpPr/>
          <p:nvPr/>
        </p:nvSpPr>
        <p:spPr>
          <a:xfrm>
            <a:off x="3385825" y="3898475"/>
            <a:ext cx="566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FDDI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3" name="Google Shape;963;p61"/>
          <p:cNvCxnSpPr>
            <a:stCxn id="962" idx="2"/>
            <a:endCxn id="952" idx="0"/>
          </p:cNvCxnSpPr>
          <p:nvPr/>
        </p:nvCxnSpPr>
        <p:spPr>
          <a:xfrm>
            <a:off x="366917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" name="Google Shape;964;p61"/>
          <p:cNvSpPr/>
          <p:nvPr/>
        </p:nvSpPr>
        <p:spPr>
          <a:xfrm>
            <a:off x="5244675" y="3215663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5" name="Google Shape;965;p61"/>
          <p:cNvCxnSpPr>
            <a:stCxn id="962" idx="0"/>
            <a:endCxn id="964" idx="2"/>
          </p:cNvCxnSpPr>
          <p:nvPr/>
        </p:nvCxnSpPr>
        <p:spPr>
          <a:xfrm flipH="1" rot="10800000">
            <a:off x="3669175" y="3586775"/>
            <a:ext cx="19089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6" name="Google Shape;966;p61"/>
          <p:cNvCxnSpPr>
            <a:stCxn id="960" idx="0"/>
            <a:endCxn id="964" idx="2"/>
          </p:cNvCxnSpPr>
          <p:nvPr/>
        </p:nvCxnSpPr>
        <p:spPr>
          <a:xfrm flipH="1" rot="10800000">
            <a:off x="4834825" y="3586775"/>
            <a:ext cx="7431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61"/>
          <p:cNvCxnSpPr>
            <a:stCxn id="956" idx="0"/>
            <a:endCxn id="964" idx="2"/>
          </p:cNvCxnSpPr>
          <p:nvPr/>
        </p:nvCxnSpPr>
        <p:spPr>
          <a:xfrm rot="10800000">
            <a:off x="5577925" y="3586775"/>
            <a:ext cx="6435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" name="Google Shape;968;p61"/>
          <p:cNvCxnSpPr>
            <a:stCxn id="958" idx="0"/>
            <a:endCxn id="964" idx="2"/>
          </p:cNvCxnSpPr>
          <p:nvPr/>
        </p:nvCxnSpPr>
        <p:spPr>
          <a:xfrm rot="10800000">
            <a:off x="5577925" y="3586775"/>
            <a:ext cx="2107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" name="Google Shape;969;p61"/>
          <p:cNvSpPr/>
          <p:nvPr/>
        </p:nvSpPr>
        <p:spPr>
          <a:xfrm>
            <a:off x="4101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61"/>
          <p:cNvSpPr/>
          <p:nvPr/>
        </p:nvSpPr>
        <p:spPr>
          <a:xfrm>
            <a:off x="6387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1" name="Google Shape;971;p61"/>
          <p:cNvCxnSpPr>
            <a:stCxn id="972" idx="2"/>
            <a:endCxn id="969" idx="0"/>
          </p:cNvCxnSpPr>
          <p:nvPr/>
        </p:nvCxnSpPr>
        <p:spPr>
          <a:xfrm>
            <a:off x="3977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" name="Google Shape;973;p61"/>
          <p:cNvCxnSpPr>
            <a:stCxn id="969" idx="0"/>
            <a:endCxn id="974" idx="2"/>
          </p:cNvCxnSpPr>
          <p:nvPr/>
        </p:nvCxnSpPr>
        <p:spPr>
          <a:xfrm flipH="1" rot="10800000">
            <a:off x="4434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61"/>
          <p:cNvCxnSpPr>
            <a:stCxn id="970" idx="0"/>
            <a:endCxn id="976" idx="2"/>
          </p:cNvCxnSpPr>
          <p:nvPr/>
        </p:nvCxnSpPr>
        <p:spPr>
          <a:xfrm rot="10800000">
            <a:off x="6263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61"/>
          <p:cNvCxnSpPr>
            <a:stCxn id="970" idx="0"/>
            <a:endCxn id="978" idx="2"/>
          </p:cNvCxnSpPr>
          <p:nvPr/>
        </p:nvCxnSpPr>
        <p:spPr>
          <a:xfrm flipH="1" rot="10800000">
            <a:off x="6720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61"/>
          <p:cNvCxnSpPr>
            <a:stCxn id="964" idx="0"/>
            <a:endCxn id="969" idx="2"/>
          </p:cNvCxnSpPr>
          <p:nvPr/>
        </p:nvCxnSpPr>
        <p:spPr>
          <a:xfrm rot="10800000">
            <a:off x="4434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61"/>
          <p:cNvCxnSpPr>
            <a:stCxn id="964" idx="0"/>
            <a:endCxn id="970" idx="2"/>
          </p:cNvCxnSpPr>
          <p:nvPr/>
        </p:nvCxnSpPr>
        <p:spPr>
          <a:xfrm flipH="1" rot="10800000">
            <a:off x="5577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61"/>
          <p:cNvSpPr/>
          <p:nvPr/>
        </p:nvSpPr>
        <p:spPr>
          <a:xfrm>
            <a:off x="3644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1"/>
          <p:cNvSpPr/>
          <p:nvPr/>
        </p:nvSpPr>
        <p:spPr>
          <a:xfrm>
            <a:off x="5930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1"/>
          <p:cNvSpPr/>
          <p:nvPr/>
        </p:nvSpPr>
        <p:spPr>
          <a:xfrm>
            <a:off x="4558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8" name="Google Shape;978;p61"/>
          <p:cNvSpPr/>
          <p:nvPr/>
        </p:nvSpPr>
        <p:spPr>
          <a:xfrm>
            <a:off x="6844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</a:t>
            </a:r>
            <a:endParaRPr/>
          </a:p>
        </p:txBody>
      </p:sp>
      <p:sp>
        <p:nvSpPr>
          <p:cNvPr id="986" name="Google Shape;986;p62"/>
          <p:cNvSpPr/>
          <p:nvPr/>
        </p:nvSpPr>
        <p:spPr>
          <a:xfrm>
            <a:off x="1562575" y="4578275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7" name="Google Shape;987;p62"/>
          <p:cNvSpPr/>
          <p:nvPr/>
        </p:nvSpPr>
        <p:spPr>
          <a:xfrm>
            <a:off x="1562575" y="3898463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62"/>
          <p:cNvSpPr/>
          <p:nvPr/>
        </p:nvSpPr>
        <p:spPr>
          <a:xfrm>
            <a:off x="1562575" y="3218650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9" name="Google Shape;989;p62"/>
          <p:cNvCxnSpPr>
            <a:stCxn id="987" idx="2"/>
            <a:endCxn id="986" idx="0"/>
          </p:cNvCxnSpPr>
          <p:nvPr/>
        </p:nvCxnSpPr>
        <p:spPr>
          <a:xfrm>
            <a:off x="2115625" y="4269563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0" name="Google Shape;990;p62"/>
          <p:cNvCxnSpPr>
            <a:stCxn id="988" idx="2"/>
            <a:endCxn id="987" idx="0"/>
          </p:cNvCxnSpPr>
          <p:nvPr/>
        </p:nvCxnSpPr>
        <p:spPr>
          <a:xfrm>
            <a:off x="2115625" y="3589750"/>
            <a:ext cx="0" cy="308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" name="Google Shape;991;p62"/>
          <p:cNvSpPr txBox="1"/>
          <p:nvPr/>
        </p:nvSpPr>
        <p:spPr>
          <a:xfrm>
            <a:off x="744475" y="46283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62"/>
          <p:cNvSpPr txBox="1"/>
          <p:nvPr/>
        </p:nvSpPr>
        <p:spPr>
          <a:xfrm>
            <a:off x="744475" y="39485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62"/>
          <p:cNvSpPr txBox="1"/>
          <p:nvPr/>
        </p:nvSpPr>
        <p:spPr>
          <a:xfrm>
            <a:off x="744475" y="32687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62"/>
          <p:cNvSpPr/>
          <p:nvPr/>
        </p:nvSpPr>
        <p:spPr>
          <a:xfrm>
            <a:off x="1562575" y="2532850"/>
            <a:ext cx="1106100" cy="371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5" name="Google Shape;995;p62"/>
          <p:cNvCxnSpPr>
            <a:stCxn id="994" idx="2"/>
            <a:endCxn id="988" idx="0"/>
          </p:cNvCxnSpPr>
          <p:nvPr/>
        </p:nvCxnSpPr>
        <p:spPr>
          <a:xfrm>
            <a:off x="2115625" y="29039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62"/>
          <p:cNvSpPr txBox="1"/>
          <p:nvPr/>
        </p:nvSpPr>
        <p:spPr>
          <a:xfrm>
            <a:off x="744475" y="25829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7" name="Google Shape;997;p62"/>
          <p:cNvSpPr/>
          <p:nvPr/>
        </p:nvSpPr>
        <p:spPr>
          <a:xfrm>
            <a:off x="1562575" y="1847050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98" name="Google Shape;998;p62"/>
          <p:cNvCxnSpPr>
            <a:stCxn id="997" idx="2"/>
            <a:endCxn id="994" idx="0"/>
          </p:cNvCxnSpPr>
          <p:nvPr/>
        </p:nvCxnSpPr>
        <p:spPr>
          <a:xfrm>
            <a:off x="2115625" y="221815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62"/>
          <p:cNvSpPr txBox="1"/>
          <p:nvPr/>
        </p:nvSpPr>
        <p:spPr>
          <a:xfrm>
            <a:off x="744475" y="189717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62"/>
          <p:cNvSpPr txBox="1"/>
          <p:nvPr>
            <p:ph idx="1" type="body"/>
          </p:nvPr>
        </p:nvSpPr>
        <p:spPr>
          <a:xfrm>
            <a:off x="107050" y="402200"/>
            <a:ext cx="8909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you receive a packet, you pass it up the stack, to higher-layer protocols.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IP know to pass up to TCP, not UDP?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did TCP know to pass up to HTTP, not SMTP?</a:t>
            </a:r>
            <a:endParaRPr/>
          </a:p>
        </p:txBody>
      </p:sp>
      <p:sp>
        <p:nvSpPr>
          <p:cNvPr id="1001" name="Google Shape;1001;p62"/>
          <p:cNvSpPr/>
          <p:nvPr/>
        </p:nvSpPr>
        <p:spPr>
          <a:xfrm>
            <a:off x="3273025" y="4578275"/>
            <a:ext cx="7923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2" name="Google Shape;1002;p62"/>
          <p:cNvSpPr/>
          <p:nvPr/>
        </p:nvSpPr>
        <p:spPr>
          <a:xfrm>
            <a:off x="42177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Copper Wire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62"/>
          <p:cNvSpPr/>
          <p:nvPr/>
        </p:nvSpPr>
        <p:spPr>
          <a:xfrm>
            <a:off x="5604325" y="4578275"/>
            <a:ext cx="1234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Radio Waves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4" name="Google Shape;1004;p62"/>
          <p:cNvSpPr/>
          <p:nvPr/>
        </p:nvSpPr>
        <p:spPr>
          <a:xfrm>
            <a:off x="6990925" y="4578275"/>
            <a:ext cx="1388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Telephone Line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5" name="Google Shape;1005;p62"/>
          <p:cNvSpPr/>
          <p:nvPr/>
        </p:nvSpPr>
        <p:spPr>
          <a:xfrm>
            <a:off x="5888125" y="3898475"/>
            <a:ext cx="6666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Wi-Fi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6" name="Google Shape;1006;p62"/>
          <p:cNvCxnSpPr>
            <a:stCxn id="1005" idx="2"/>
            <a:endCxn id="1003" idx="0"/>
          </p:cNvCxnSpPr>
          <p:nvPr/>
        </p:nvCxnSpPr>
        <p:spPr>
          <a:xfrm>
            <a:off x="62214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62"/>
          <p:cNvSpPr/>
          <p:nvPr/>
        </p:nvSpPr>
        <p:spPr>
          <a:xfrm>
            <a:off x="7049275" y="3898475"/>
            <a:ext cx="127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Point-to-Point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8" name="Google Shape;1008;p62"/>
          <p:cNvCxnSpPr>
            <a:stCxn id="1007" idx="2"/>
            <a:endCxn id="1004" idx="0"/>
          </p:cNvCxnSpPr>
          <p:nvPr/>
        </p:nvCxnSpPr>
        <p:spPr>
          <a:xfrm>
            <a:off x="76851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62"/>
          <p:cNvSpPr/>
          <p:nvPr/>
        </p:nvSpPr>
        <p:spPr>
          <a:xfrm>
            <a:off x="4393975" y="3898475"/>
            <a:ext cx="881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0" name="Google Shape;1010;p62"/>
          <p:cNvCxnSpPr>
            <a:stCxn id="1009" idx="2"/>
            <a:endCxn id="1002" idx="0"/>
          </p:cNvCxnSpPr>
          <p:nvPr/>
        </p:nvCxnSpPr>
        <p:spPr>
          <a:xfrm>
            <a:off x="483482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62"/>
          <p:cNvSpPr/>
          <p:nvPr/>
        </p:nvSpPr>
        <p:spPr>
          <a:xfrm>
            <a:off x="3385825" y="3898475"/>
            <a:ext cx="5667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FDDI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2" name="Google Shape;1012;p62"/>
          <p:cNvCxnSpPr>
            <a:stCxn id="1011" idx="2"/>
            <a:endCxn id="1001" idx="0"/>
          </p:cNvCxnSpPr>
          <p:nvPr/>
        </p:nvCxnSpPr>
        <p:spPr>
          <a:xfrm>
            <a:off x="3669175" y="4269575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62"/>
          <p:cNvSpPr/>
          <p:nvPr/>
        </p:nvSpPr>
        <p:spPr>
          <a:xfrm>
            <a:off x="5244675" y="3215663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4" name="Google Shape;1014;p62"/>
          <p:cNvCxnSpPr>
            <a:stCxn id="1011" idx="0"/>
            <a:endCxn id="1013" idx="2"/>
          </p:cNvCxnSpPr>
          <p:nvPr/>
        </p:nvCxnSpPr>
        <p:spPr>
          <a:xfrm flipH="1" rot="10800000">
            <a:off x="3669175" y="3586775"/>
            <a:ext cx="19089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5" name="Google Shape;1015;p62"/>
          <p:cNvCxnSpPr>
            <a:stCxn id="1009" idx="0"/>
            <a:endCxn id="1013" idx="2"/>
          </p:cNvCxnSpPr>
          <p:nvPr/>
        </p:nvCxnSpPr>
        <p:spPr>
          <a:xfrm flipH="1" rot="10800000">
            <a:off x="4834825" y="3586775"/>
            <a:ext cx="7431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" name="Google Shape;1016;p62"/>
          <p:cNvCxnSpPr>
            <a:stCxn id="1005" idx="0"/>
            <a:endCxn id="1013" idx="2"/>
          </p:cNvCxnSpPr>
          <p:nvPr/>
        </p:nvCxnSpPr>
        <p:spPr>
          <a:xfrm rot="10800000">
            <a:off x="5577925" y="3586775"/>
            <a:ext cx="6435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62"/>
          <p:cNvCxnSpPr>
            <a:stCxn id="1007" idx="0"/>
            <a:endCxn id="1013" idx="2"/>
          </p:cNvCxnSpPr>
          <p:nvPr/>
        </p:nvCxnSpPr>
        <p:spPr>
          <a:xfrm rot="10800000">
            <a:off x="5577925" y="3586775"/>
            <a:ext cx="21072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62"/>
          <p:cNvSpPr/>
          <p:nvPr/>
        </p:nvSpPr>
        <p:spPr>
          <a:xfrm>
            <a:off x="4101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62"/>
          <p:cNvSpPr/>
          <p:nvPr/>
        </p:nvSpPr>
        <p:spPr>
          <a:xfrm>
            <a:off x="6387675" y="2532863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0" name="Google Shape;1020;p62"/>
          <p:cNvCxnSpPr>
            <a:stCxn id="1021" idx="2"/>
            <a:endCxn id="1018" idx="0"/>
          </p:cNvCxnSpPr>
          <p:nvPr/>
        </p:nvCxnSpPr>
        <p:spPr>
          <a:xfrm>
            <a:off x="3977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2" name="Google Shape;1022;p62"/>
          <p:cNvCxnSpPr>
            <a:stCxn id="1018" idx="0"/>
            <a:endCxn id="1023" idx="2"/>
          </p:cNvCxnSpPr>
          <p:nvPr/>
        </p:nvCxnSpPr>
        <p:spPr>
          <a:xfrm flipH="1" rot="10800000">
            <a:off x="4434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62"/>
          <p:cNvCxnSpPr>
            <a:stCxn id="1019" idx="0"/>
            <a:endCxn id="1025" idx="2"/>
          </p:cNvCxnSpPr>
          <p:nvPr/>
        </p:nvCxnSpPr>
        <p:spPr>
          <a:xfrm rot="10800000">
            <a:off x="62637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62"/>
          <p:cNvCxnSpPr>
            <a:stCxn id="1019" idx="0"/>
            <a:endCxn id="1027" idx="2"/>
          </p:cNvCxnSpPr>
          <p:nvPr/>
        </p:nvCxnSpPr>
        <p:spPr>
          <a:xfrm flipH="1" rot="10800000">
            <a:off x="6720975" y="2218163"/>
            <a:ext cx="45720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62"/>
          <p:cNvCxnSpPr>
            <a:stCxn id="1013" idx="0"/>
            <a:endCxn id="1018" idx="2"/>
          </p:cNvCxnSpPr>
          <p:nvPr/>
        </p:nvCxnSpPr>
        <p:spPr>
          <a:xfrm rot="10800000">
            <a:off x="4434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62"/>
          <p:cNvCxnSpPr>
            <a:stCxn id="1013" idx="0"/>
            <a:endCxn id="1019" idx="2"/>
          </p:cNvCxnSpPr>
          <p:nvPr/>
        </p:nvCxnSpPr>
        <p:spPr>
          <a:xfrm flipH="1" rot="10800000">
            <a:off x="5577975" y="2903963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62"/>
          <p:cNvSpPr/>
          <p:nvPr/>
        </p:nvSpPr>
        <p:spPr>
          <a:xfrm>
            <a:off x="3644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SMTP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62"/>
          <p:cNvSpPr/>
          <p:nvPr/>
        </p:nvSpPr>
        <p:spPr>
          <a:xfrm>
            <a:off x="59304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62"/>
          <p:cNvSpPr/>
          <p:nvPr/>
        </p:nvSpPr>
        <p:spPr>
          <a:xfrm>
            <a:off x="4558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HTTP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62"/>
          <p:cNvSpPr/>
          <p:nvPr/>
        </p:nvSpPr>
        <p:spPr>
          <a:xfrm>
            <a:off x="6844875" y="1847063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NTP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62"/>
          <p:cNvSpPr/>
          <p:nvPr/>
        </p:nvSpPr>
        <p:spPr>
          <a:xfrm>
            <a:off x="4643184" y="2124150"/>
            <a:ext cx="1202650" cy="2559400"/>
          </a:xfrm>
          <a:custGeom>
            <a:rect b="b" l="l" r="r" t="t"/>
            <a:pathLst>
              <a:path extrusionOk="0" h="102376" w="48106">
                <a:moveTo>
                  <a:pt x="19657" y="0"/>
                </a:moveTo>
                <a:cubicBezTo>
                  <a:pt x="16496" y="4275"/>
                  <a:pt x="-3990" y="17597"/>
                  <a:pt x="693" y="25648"/>
                </a:cubicBezTo>
                <a:cubicBezTo>
                  <a:pt x="5377" y="33699"/>
                  <a:pt x="44281" y="40448"/>
                  <a:pt x="47758" y="48304"/>
                </a:cubicBezTo>
                <a:cubicBezTo>
                  <a:pt x="51235" y="56160"/>
                  <a:pt x="27673" y="63772"/>
                  <a:pt x="21553" y="72784"/>
                </a:cubicBezTo>
                <a:cubicBezTo>
                  <a:pt x="15433" y="81796"/>
                  <a:pt x="12790" y="97444"/>
                  <a:pt x="11037" y="102376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triangle"/>
            <a:tailEnd len="med" w="med" type="none"/>
          </a:ln>
        </p:spPr>
      </p:sp>
      <p:cxnSp>
        <p:nvCxnSpPr>
          <p:cNvPr id="1031" name="Google Shape;1031;p62"/>
          <p:cNvCxnSpPr/>
          <p:nvPr/>
        </p:nvCxnSpPr>
        <p:spPr>
          <a:xfrm rot="10800000">
            <a:off x="5178675" y="2928125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2" name="Google Shape;1032;p62"/>
          <p:cNvCxnSpPr/>
          <p:nvPr/>
        </p:nvCxnSpPr>
        <p:spPr>
          <a:xfrm flipH="1" rot="10800000">
            <a:off x="5573028" y="2928125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62"/>
          <p:cNvSpPr txBox="1"/>
          <p:nvPr/>
        </p:nvSpPr>
        <p:spPr>
          <a:xfrm>
            <a:off x="5063025" y="2640988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4" name="Google Shape;1034;p62"/>
          <p:cNvCxnSpPr/>
          <p:nvPr/>
        </p:nvCxnSpPr>
        <p:spPr>
          <a:xfrm rot="10800000">
            <a:off x="4176057" y="2273660"/>
            <a:ext cx="2640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62"/>
          <p:cNvCxnSpPr/>
          <p:nvPr/>
        </p:nvCxnSpPr>
        <p:spPr>
          <a:xfrm flipH="1" rot="10800000">
            <a:off x="4429892" y="2273660"/>
            <a:ext cx="2640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6" name="Google Shape;1036;p62"/>
          <p:cNvSpPr txBox="1"/>
          <p:nvPr/>
        </p:nvSpPr>
        <p:spPr>
          <a:xfrm>
            <a:off x="3158025" y="2284613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4812375" y="121650"/>
            <a:ext cx="4038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 Networking Background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1.1. Protocols</a:t>
            </a:r>
            <a:br>
              <a:rPr lang="en">
                <a:solidFill>
                  <a:srgbClr val="B7B7B7"/>
                </a:solidFill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	1.2. Building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1.3. Properties of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1.4. Higher Layers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1.5.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1.6. Multiple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1.7. Demultiplexing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1.8. Demultiplexing with Ports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2. Introducing Traceroute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2.1. Time-to-Live (TTL)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2.2. Exploiting TTL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2.3. Repeated Probing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2.4. Unreachable Ports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3" name="Google Shape;163;p2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Internet</a:t>
            </a:r>
            <a:endParaRPr/>
          </a:p>
        </p:txBody>
      </p:sp>
      <p:sp>
        <p:nvSpPr>
          <p:cNvPr id="164" name="Google Shape;164;p2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Traceroute Project Guide, CS 168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Demultiplexing at Layer 3</a:t>
            </a:r>
            <a:endParaRPr/>
          </a:p>
        </p:txBody>
      </p:sp>
      <p:sp>
        <p:nvSpPr>
          <p:cNvPr id="1042" name="Google Shape;1042;p63"/>
          <p:cNvSpPr txBox="1"/>
          <p:nvPr>
            <p:ph idx="1" type="body"/>
          </p:nvPr>
        </p:nvSpPr>
        <p:spPr>
          <a:xfrm>
            <a:off x="107050" y="402200"/>
            <a:ext cx="89097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Demultiplexing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new header field that tells us what the next (higher) layer protocol 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the IP code to pass the rest of the packet to the appropriate L4 code.</a:t>
            </a:r>
            <a:endParaRPr/>
          </a:p>
        </p:txBody>
      </p:sp>
      <p:sp>
        <p:nvSpPr>
          <p:cNvPr id="1043" name="Google Shape;1043;p63"/>
          <p:cNvSpPr/>
          <p:nvPr/>
        </p:nvSpPr>
        <p:spPr>
          <a:xfrm>
            <a:off x="4228600" y="4561688"/>
            <a:ext cx="6666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63"/>
          <p:cNvSpPr/>
          <p:nvPr/>
        </p:nvSpPr>
        <p:spPr>
          <a:xfrm>
            <a:off x="3085600" y="3878888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63"/>
          <p:cNvSpPr/>
          <p:nvPr/>
        </p:nvSpPr>
        <p:spPr>
          <a:xfrm>
            <a:off x="5371600" y="3878888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UDP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6" name="Google Shape;1046;p63"/>
          <p:cNvCxnSpPr>
            <a:stCxn id="1043" idx="0"/>
            <a:endCxn id="1044" idx="2"/>
          </p:cNvCxnSpPr>
          <p:nvPr/>
        </p:nvCxnSpPr>
        <p:spPr>
          <a:xfrm rot="10800000">
            <a:off x="3418900" y="4249988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7" name="Google Shape;1047;p63"/>
          <p:cNvCxnSpPr>
            <a:stCxn id="1043" idx="0"/>
            <a:endCxn id="1045" idx="2"/>
          </p:cNvCxnSpPr>
          <p:nvPr/>
        </p:nvCxnSpPr>
        <p:spPr>
          <a:xfrm flipH="1" rot="10800000">
            <a:off x="4561900" y="4249988"/>
            <a:ext cx="114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63"/>
          <p:cNvCxnSpPr/>
          <p:nvPr/>
        </p:nvCxnSpPr>
        <p:spPr>
          <a:xfrm rot="10800000">
            <a:off x="4162600" y="4274150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9" name="Google Shape;1049;p63"/>
          <p:cNvCxnSpPr/>
          <p:nvPr/>
        </p:nvCxnSpPr>
        <p:spPr>
          <a:xfrm flipH="1" rot="10800000">
            <a:off x="4556953" y="4274150"/>
            <a:ext cx="401700" cy="161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" name="Google Shape;1050;p63"/>
          <p:cNvSpPr txBox="1"/>
          <p:nvPr/>
        </p:nvSpPr>
        <p:spPr>
          <a:xfrm>
            <a:off x="4046950" y="3987013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63"/>
          <p:cNvSpPr/>
          <p:nvPr/>
        </p:nvSpPr>
        <p:spPr>
          <a:xfrm>
            <a:off x="2407150" y="2006475"/>
            <a:ext cx="2023500" cy="1706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63"/>
          <p:cNvSpPr/>
          <p:nvPr/>
        </p:nvSpPr>
        <p:spPr>
          <a:xfrm>
            <a:off x="2511980" y="2807625"/>
            <a:ext cx="1813800" cy="8283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Layer 4 headers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63"/>
          <p:cNvSpPr/>
          <p:nvPr/>
        </p:nvSpPr>
        <p:spPr>
          <a:xfrm>
            <a:off x="2611513" y="3201475"/>
            <a:ext cx="161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63"/>
          <p:cNvSpPr/>
          <p:nvPr/>
        </p:nvSpPr>
        <p:spPr>
          <a:xfrm>
            <a:off x="4693150" y="2006475"/>
            <a:ext cx="2023500" cy="1706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layer is UDP.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63"/>
          <p:cNvSpPr/>
          <p:nvPr/>
        </p:nvSpPr>
        <p:spPr>
          <a:xfrm>
            <a:off x="4797980" y="2807625"/>
            <a:ext cx="1813800" cy="8283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Layer 4 headers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63"/>
          <p:cNvSpPr/>
          <p:nvPr/>
        </p:nvSpPr>
        <p:spPr>
          <a:xfrm>
            <a:off x="4897513" y="3201475"/>
            <a:ext cx="161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64"/>
          <p:cNvSpPr txBox="1"/>
          <p:nvPr>
            <p:ph idx="1" type="body"/>
          </p:nvPr>
        </p:nvSpPr>
        <p:spPr>
          <a:xfrm>
            <a:off x="4812375" y="121650"/>
            <a:ext cx="4038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1. Networking Background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1.1. Protocols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1.2. Building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1.3. Properties of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1.4. Higher Layers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1.5.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1.6. Multiple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1.7. Demultiplexing</a:t>
            </a:r>
            <a:br>
              <a:rPr lang="en">
                <a:solidFill>
                  <a:srgbClr val="B7B7B7"/>
                </a:solidFill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	1.8. Demultiplexing with Ports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2. Introducing Traceroute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2.1. Time-to-Live (TTL)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2.2. Exploiting TTL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2.3. Repeated Probing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2.4. Unreachable Ports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62" name="Google Shape;1062;p6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Demultiplexing with Ports</a:t>
            </a:r>
            <a:endParaRPr/>
          </a:p>
        </p:txBody>
      </p:sp>
      <p:sp>
        <p:nvSpPr>
          <p:cNvPr id="1063" name="Google Shape;1063;p6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Traceroute Project Guide, CS 168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8" name="Google Shape;1068;p65"/>
          <p:cNvCxnSpPr>
            <a:stCxn id="1069" idx="0"/>
            <a:endCxn id="1070" idx="2"/>
          </p:cNvCxnSpPr>
          <p:nvPr/>
        </p:nvCxnSpPr>
        <p:spPr>
          <a:xfrm rot="10800000">
            <a:off x="2234800" y="4006938"/>
            <a:ext cx="22860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65"/>
          <p:cNvCxnSpPr>
            <a:stCxn id="1069" idx="0"/>
            <a:endCxn id="1072" idx="2"/>
          </p:cNvCxnSpPr>
          <p:nvPr/>
        </p:nvCxnSpPr>
        <p:spPr>
          <a:xfrm flipH="1" rot="10800000">
            <a:off x="4520800" y="4006938"/>
            <a:ext cx="232710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65"/>
          <p:cNvSpPr/>
          <p:nvPr/>
        </p:nvSpPr>
        <p:spPr>
          <a:xfrm>
            <a:off x="1860350" y="3635850"/>
            <a:ext cx="7488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Firefox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Demultiplexing at Layer 4</a:t>
            </a:r>
            <a:endParaRPr/>
          </a:p>
        </p:txBody>
      </p:sp>
      <p:sp>
        <p:nvSpPr>
          <p:cNvPr id="1074" name="Google Shape;1074;p65"/>
          <p:cNvSpPr txBox="1"/>
          <p:nvPr>
            <p:ph idx="1" type="body"/>
          </p:nvPr>
        </p:nvSpPr>
        <p:spPr>
          <a:xfrm>
            <a:off x="107050" y="402200"/>
            <a:ext cx="8909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Demultiplexing also works at Layer 4.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running application on your computer is associated with a </a:t>
            </a:r>
            <a:r>
              <a:rPr b="1" lang="en"/>
              <a:t>port number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L4 receives a packet, it uses the port number to pass the packet to the corresponding application.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65"/>
          <p:cNvSpPr/>
          <p:nvPr/>
        </p:nvSpPr>
        <p:spPr>
          <a:xfrm>
            <a:off x="4187500" y="4397838"/>
            <a:ext cx="6666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TCP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65"/>
          <p:cNvSpPr/>
          <p:nvPr/>
        </p:nvSpPr>
        <p:spPr>
          <a:xfrm>
            <a:off x="4187500" y="3635838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Email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6" name="Google Shape;1076;p65"/>
          <p:cNvCxnSpPr>
            <a:stCxn id="1069" idx="0"/>
            <a:endCxn id="1075" idx="2"/>
          </p:cNvCxnSpPr>
          <p:nvPr/>
        </p:nvCxnSpPr>
        <p:spPr>
          <a:xfrm rot="10800000">
            <a:off x="4520800" y="4006938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65"/>
          <p:cNvCxnSpPr/>
          <p:nvPr/>
        </p:nvCxnSpPr>
        <p:spPr>
          <a:xfrm flipH="1" rot="10800000">
            <a:off x="4846200" y="4268524"/>
            <a:ext cx="420600" cy="7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8" name="Google Shape;1078;p65"/>
          <p:cNvSpPr txBox="1"/>
          <p:nvPr/>
        </p:nvSpPr>
        <p:spPr>
          <a:xfrm>
            <a:off x="4005850" y="4768938"/>
            <a:ext cx="1029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65"/>
          <p:cNvSpPr/>
          <p:nvPr/>
        </p:nvSpPr>
        <p:spPr>
          <a:xfrm>
            <a:off x="3613900" y="2430813"/>
            <a:ext cx="1813800" cy="9879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Port 587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Port 50000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65"/>
          <p:cNvSpPr/>
          <p:nvPr/>
        </p:nvSpPr>
        <p:spPr>
          <a:xfrm>
            <a:off x="3713450" y="2945323"/>
            <a:ext cx="16146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Stop watching YouTube and answer your email.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1" name="Google Shape;1081;p65"/>
          <p:cNvCxnSpPr/>
          <p:nvPr/>
        </p:nvCxnSpPr>
        <p:spPr>
          <a:xfrm rot="10800000">
            <a:off x="3759324" y="4268524"/>
            <a:ext cx="420600" cy="7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2" name="Google Shape;1082;p65"/>
          <p:cNvCxnSpPr/>
          <p:nvPr/>
        </p:nvCxnSpPr>
        <p:spPr>
          <a:xfrm rot="10800000">
            <a:off x="4520809" y="4057725"/>
            <a:ext cx="0" cy="29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65"/>
          <p:cNvSpPr/>
          <p:nvPr/>
        </p:nvSpPr>
        <p:spPr>
          <a:xfrm>
            <a:off x="5941000" y="2430813"/>
            <a:ext cx="1813800" cy="9879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Port 194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Port 60000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4" name="Google Shape;1084;p65"/>
          <p:cNvSpPr/>
          <p:nvPr/>
        </p:nvSpPr>
        <p:spPr>
          <a:xfrm>
            <a:off x="6040550" y="2945323"/>
            <a:ext cx="16146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you're fired!!!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65"/>
          <p:cNvSpPr/>
          <p:nvPr/>
        </p:nvSpPr>
        <p:spPr>
          <a:xfrm>
            <a:off x="1327900" y="2430813"/>
            <a:ext cx="1813800" cy="9879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65"/>
          <p:cNvSpPr/>
          <p:nvPr/>
        </p:nvSpPr>
        <p:spPr>
          <a:xfrm>
            <a:off x="1427450" y="2945323"/>
            <a:ext cx="1614600" cy="393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Here's that YouTube video you asked for.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65"/>
          <p:cNvSpPr/>
          <p:nvPr/>
        </p:nvSpPr>
        <p:spPr>
          <a:xfrm>
            <a:off x="6514600" y="3635838"/>
            <a:ext cx="6666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Slack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7" name="Google Shape;1087;p65"/>
          <p:cNvCxnSpPr/>
          <p:nvPr/>
        </p:nvCxnSpPr>
        <p:spPr>
          <a:xfrm flipH="1">
            <a:off x="4797575" y="594600"/>
            <a:ext cx="347100" cy="3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8" name="Google Shape;1088;p65"/>
          <p:cNvSpPr txBox="1"/>
          <p:nvPr/>
        </p:nvSpPr>
        <p:spPr>
          <a:xfrm>
            <a:off x="5137100" y="466725"/>
            <a:ext cx="25599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More specifically, each open connection on your computer.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65"/>
          <p:cNvSpPr txBox="1"/>
          <p:nvPr/>
        </p:nvSpPr>
        <p:spPr>
          <a:xfrm>
            <a:off x="2685350" y="3685950"/>
            <a:ext cx="70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(40000)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65"/>
          <p:cNvSpPr txBox="1"/>
          <p:nvPr/>
        </p:nvSpPr>
        <p:spPr>
          <a:xfrm>
            <a:off x="4930300" y="3685950"/>
            <a:ext cx="70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(50000)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65"/>
          <p:cNvSpPr txBox="1"/>
          <p:nvPr/>
        </p:nvSpPr>
        <p:spPr>
          <a:xfrm>
            <a:off x="7257400" y="3685950"/>
            <a:ext cx="70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(60000)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at Layer 4</a:t>
            </a:r>
            <a:endParaRPr/>
          </a:p>
        </p:txBody>
      </p:sp>
      <p:sp>
        <p:nvSpPr>
          <p:cNvPr id="1097" name="Google Shape;1097;p66"/>
          <p:cNvSpPr txBox="1"/>
          <p:nvPr>
            <p:ph idx="1" type="body"/>
          </p:nvPr>
        </p:nvSpPr>
        <p:spPr>
          <a:xfrm>
            <a:off x="107050" y="402200"/>
            <a:ext cx="8909700" cy="27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Port numbers help us distinguish between applications on the same computer.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address (Layer 3) for all the applications is the same.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each connection is associated with a different port number.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Analogy: Room numbers.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and your housemate both have the same street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someone sends a letter to your house, who is it for?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Distinguish by assigning room numbers to each housemate.</a:t>
            </a:r>
            <a:endParaRPr i="1"/>
          </a:p>
        </p:txBody>
      </p:sp>
      <p:sp>
        <p:nvSpPr>
          <p:cNvPr id="1098" name="Google Shape;1098;p66"/>
          <p:cNvSpPr/>
          <p:nvPr/>
        </p:nvSpPr>
        <p:spPr>
          <a:xfrm>
            <a:off x="2290350" y="3142300"/>
            <a:ext cx="20235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YouTube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66"/>
          <p:cNvSpPr/>
          <p:nvPr/>
        </p:nvSpPr>
        <p:spPr>
          <a:xfrm>
            <a:off x="2395175" y="3921350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66"/>
          <p:cNvSpPr/>
          <p:nvPr/>
        </p:nvSpPr>
        <p:spPr>
          <a:xfrm>
            <a:off x="2494725" y="4458900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1" name="Google Shape;1101;p66"/>
          <p:cNvCxnSpPr>
            <a:stCxn id="1102" idx="1"/>
          </p:cNvCxnSpPr>
          <p:nvPr/>
        </p:nvCxnSpPr>
        <p:spPr>
          <a:xfrm rot="10800000">
            <a:off x="4410800" y="3727775"/>
            <a:ext cx="9147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66"/>
          <p:cNvSpPr txBox="1"/>
          <p:nvPr/>
        </p:nvSpPr>
        <p:spPr>
          <a:xfrm>
            <a:off x="5325500" y="3592325"/>
            <a:ext cx="2715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Demultiplex: Which L4 protocol?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3" name="Google Shape;1103;p66"/>
          <p:cNvCxnSpPr>
            <a:stCxn id="1104" idx="1"/>
          </p:cNvCxnSpPr>
          <p:nvPr/>
        </p:nvCxnSpPr>
        <p:spPr>
          <a:xfrm rot="10800000">
            <a:off x="4410800" y="4275325"/>
            <a:ext cx="914700" cy="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66"/>
          <p:cNvSpPr txBox="1"/>
          <p:nvPr/>
        </p:nvSpPr>
        <p:spPr>
          <a:xfrm>
            <a:off x="5325500" y="4139875"/>
            <a:ext cx="2869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Demultiplex: Which L7 application?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at Layer 4</a:t>
            </a:r>
            <a:endParaRPr/>
          </a:p>
        </p:txBody>
      </p:sp>
      <p:sp>
        <p:nvSpPr>
          <p:cNvPr id="1110" name="Google Shape;1110;p67"/>
          <p:cNvSpPr txBox="1"/>
          <p:nvPr>
            <p:ph idx="1" type="body"/>
          </p:nvPr>
        </p:nvSpPr>
        <p:spPr>
          <a:xfrm>
            <a:off x="107050" y="402200"/>
            <a:ext cx="8909700" cy="24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Both end hosts in a connection have a port number.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private client (e.g. your computer) can use a randomly-generated port number.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public server (e.g. YouTube) must use a fixed, well-known port number.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Analogy: Room numbers.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 any number for your bedroom. No one cares.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room numbers (e.g. in Soda Hall) must be fixed and well-known.</a:t>
            </a:r>
            <a:endParaRPr i="1"/>
          </a:p>
        </p:txBody>
      </p:sp>
      <p:sp>
        <p:nvSpPr>
          <p:cNvPr id="1111" name="Google Shape;1111;p67"/>
          <p:cNvSpPr/>
          <p:nvPr/>
        </p:nvSpPr>
        <p:spPr>
          <a:xfrm>
            <a:off x="2029900" y="3001450"/>
            <a:ext cx="20235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YouTube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67"/>
          <p:cNvSpPr/>
          <p:nvPr/>
        </p:nvSpPr>
        <p:spPr>
          <a:xfrm>
            <a:off x="2134725" y="3780500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40000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80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67"/>
          <p:cNvSpPr/>
          <p:nvPr/>
        </p:nvSpPr>
        <p:spPr>
          <a:xfrm>
            <a:off x="2234275" y="4318050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give me cat video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67"/>
          <p:cNvSpPr/>
          <p:nvPr/>
        </p:nvSpPr>
        <p:spPr>
          <a:xfrm>
            <a:off x="4633400" y="3001450"/>
            <a:ext cx="2023500" cy="1710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YouTube server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Next layer is TCP.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67"/>
          <p:cNvSpPr/>
          <p:nvPr/>
        </p:nvSpPr>
        <p:spPr>
          <a:xfrm>
            <a:off x="4738225" y="3780500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6" name="Google Shape;1116;p67"/>
          <p:cNvSpPr/>
          <p:nvPr/>
        </p:nvSpPr>
        <p:spPr>
          <a:xfrm>
            <a:off x="4837775" y="4318050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67"/>
          <p:cNvSpPr txBox="1"/>
          <p:nvPr/>
        </p:nvSpPr>
        <p:spPr>
          <a:xfrm>
            <a:off x="251400" y="3290506"/>
            <a:ext cx="17013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Outgoing packet: Bob picks a random port number, but sends to YouTube's fixed port, 80.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67"/>
          <p:cNvSpPr txBox="1"/>
          <p:nvPr/>
        </p:nvSpPr>
        <p:spPr>
          <a:xfrm>
            <a:off x="6885500" y="3182650"/>
            <a:ext cx="2023500" cy="13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Incoming reply: YouTube replies to Bob's chosen port. Bob's computer passes the packet to the correct application (Firefox, not Slack).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Caution – Terminology Conflict</a:t>
            </a:r>
            <a:endParaRPr/>
          </a:p>
        </p:txBody>
      </p:sp>
      <p:sp>
        <p:nvSpPr>
          <p:cNvPr id="1124" name="Google Shape;1124;p68"/>
          <p:cNvSpPr txBox="1"/>
          <p:nvPr>
            <p:ph idx="1" type="body"/>
          </p:nvPr>
        </p:nvSpPr>
        <p:spPr>
          <a:xfrm>
            <a:off x="107050" y="402200"/>
            <a:ext cx="8909700" cy="15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networking, there are two different things, both called "ports."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it's unclear, we will specify "logical port" or "physical port."</a:t>
            </a:r>
            <a:endParaRPr/>
          </a:p>
        </p:txBody>
      </p:sp>
      <p:pic>
        <p:nvPicPr>
          <p:cNvPr id="1125" name="Google Shape;1125;p68"/>
          <p:cNvPicPr preferRelativeResize="0"/>
          <p:nvPr/>
        </p:nvPicPr>
        <p:blipFill rotWithShape="1">
          <a:blip r:embed="rId3">
            <a:alphaModFix/>
          </a:blip>
          <a:srcRect b="10153" l="0" r="0" t="21098"/>
          <a:stretch/>
        </p:blipFill>
        <p:spPr>
          <a:xfrm>
            <a:off x="5167600" y="2475000"/>
            <a:ext cx="2620149" cy="120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6" name="Google Shape;1126;p68"/>
          <p:cNvSpPr/>
          <p:nvPr/>
        </p:nvSpPr>
        <p:spPr>
          <a:xfrm>
            <a:off x="1369750" y="2644675"/>
            <a:ext cx="1813800" cy="862500"/>
          </a:xfrm>
          <a:prstGeom prst="roundRect">
            <a:avLst>
              <a:gd fmla="val 10409" name="adj"/>
            </a:avLst>
          </a:prstGeom>
          <a:solidFill>
            <a:srgbClr val="C9DAF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From: Port 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To: Port 40000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68"/>
          <p:cNvSpPr/>
          <p:nvPr/>
        </p:nvSpPr>
        <p:spPr>
          <a:xfrm>
            <a:off x="1469300" y="3182225"/>
            <a:ext cx="1614600" cy="2547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[cat video]</a:t>
            </a:r>
            <a:endParaRPr sz="11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8" name="Google Shape;1128;p68"/>
          <p:cNvSpPr txBox="1"/>
          <p:nvPr/>
        </p:nvSpPr>
        <p:spPr>
          <a:xfrm>
            <a:off x="460900" y="3830425"/>
            <a:ext cx="36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Logical port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A number identifying an application. Exists in software.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68"/>
          <p:cNvSpPr txBox="1"/>
          <p:nvPr/>
        </p:nvSpPr>
        <p:spPr>
          <a:xfrm>
            <a:off x="4661925" y="3830425"/>
            <a:ext cx="363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 port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The hole you plug a cable into. Exists in hardware.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9"/>
          <p:cNvSpPr txBox="1"/>
          <p:nvPr>
            <p:ph idx="1" type="body"/>
          </p:nvPr>
        </p:nvSpPr>
        <p:spPr>
          <a:xfrm>
            <a:off x="4812375" y="121650"/>
            <a:ext cx="4038000" cy="49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1. Networking Background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	1.1. Pr</a:t>
            </a:r>
            <a:r>
              <a:rPr lang="en">
                <a:solidFill>
                  <a:srgbClr val="B7B7B7"/>
                </a:solidFill>
              </a:rPr>
              <a:t>otocols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1.2. Building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1.3. Properties of the Internet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1.4. Higher Layers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1.5.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1.6. Multiple Headers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1.7. Demultiplexing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1.8. Demultiplexing with Ports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2. Introducing Traceroute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	2.1. Time-to-Live (TTL)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2.2. Exploiting TTL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2.3. Repeated Probing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	2.4. Unreachable Ports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35" name="Google Shape;1135;p6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Time-to-Live</a:t>
            </a:r>
            <a:endParaRPr/>
          </a:p>
        </p:txBody>
      </p:sp>
      <p:sp>
        <p:nvSpPr>
          <p:cNvPr id="1136" name="Google Shape;1136;p6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Traceroute Project Guide, CS 168</a:t>
            </a:r>
            <a:endParaRPr/>
          </a:p>
        </p:txBody>
      </p:sp>
      <p:sp>
        <p:nvSpPr>
          <p:cNvPr id="1137" name="Google Shape;1137;p69"/>
          <p:cNvSpPr txBox="1"/>
          <p:nvPr/>
        </p:nvSpPr>
        <p:spPr>
          <a:xfrm>
            <a:off x="433900" y="1063500"/>
            <a:ext cx="28836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 construction, should be done by September 1, 2024 or so.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 – Moving Bits Across Space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107050" y="402200"/>
            <a:ext cx="89097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some </a:t>
            </a:r>
            <a:r>
              <a:rPr b="1" lang="en"/>
              <a:t>physical</a:t>
            </a:r>
            <a:r>
              <a:rPr lang="en"/>
              <a:t> technology to move data across space.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Postal analogy: Mailman, Pony Express, carrier pigeon, etc.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89" y="1828475"/>
            <a:ext cx="7247426" cy="30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/>
          <p:nvPr/>
        </p:nvSpPr>
        <p:spPr>
          <a:xfrm>
            <a:off x="795725" y="4254900"/>
            <a:ext cx="5473546" cy="527561"/>
          </a:xfrm>
          <a:custGeom>
            <a:rect b="b" l="l" r="r" t="t"/>
            <a:pathLst>
              <a:path extrusionOk="0" h="1087754" w="11964035">
                <a:moveTo>
                  <a:pt x="0" y="0"/>
                </a:moveTo>
                <a:lnTo>
                  <a:pt x="11963692" y="0"/>
                </a:lnTo>
                <a:lnTo>
                  <a:pt x="11963692" y="1087360"/>
                </a:lnTo>
                <a:lnTo>
                  <a:pt x="0" y="108736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8"/>
          <p:cNvSpPr txBox="1"/>
          <p:nvPr/>
        </p:nvSpPr>
        <p:spPr>
          <a:xfrm>
            <a:off x="941159" y="4786303"/>
            <a:ext cx="47727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Are pigeons faster than the Internet?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Layer 1 – Moving Bits Across Space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107050" y="402200"/>
            <a:ext cx="8909700" cy="23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need some </a:t>
            </a:r>
            <a:r>
              <a:rPr b="1" lang="en"/>
              <a:t>physical </a:t>
            </a:r>
            <a:r>
              <a:rPr lang="en"/>
              <a:t>technology to move bits across space.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Voltages on electrical wire.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 signals on optical fiber.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radio waves.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Won't go into detail in this class.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545" y="3947387"/>
            <a:ext cx="54605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050" y="3599850"/>
            <a:ext cx="703400" cy="12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2605900" y="2880375"/>
            <a:ext cx="1321200" cy="1892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Layer </a:t>
            </a:r>
            <a:r>
              <a:rPr lang="en"/>
              <a:t>2 – Local Networks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Postal analogy: Use our physical technology to connect everybody in the local town.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Forming a local network: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physical technology to create a </a:t>
            </a:r>
            <a:r>
              <a:rPr b="1" lang="en"/>
              <a:t>link</a:t>
            </a:r>
            <a:r>
              <a:rPr lang="en"/>
              <a:t> between machines.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links to connect all machines in a local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 can exchange </a:t>
            </a:r>
            <a:r>
              <a:rPr b="1" lang="en"/>
              <a:t>packets</a:t>
            </a:r>
            <a:r>
              <a:rPr lang="en"/>
              <a:t>: A group of bits representing a message.</a:t>
            </a:r>
            <a:endParaRPr/>
          </a:p>
        </p:txBody>
      </p:sp>
      <p:cxnSp>
        <p:nvCxnSpPr>
          <p:cNvPr id="189" name="Google Shape;189;p30"/>
          <p:cNvCxnSpPr>
            <a:stCxn id="190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30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1" name="Google Shape;191;p30"/>
          <p:cNvCxnSpPr>
            <a:stCxn id="192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30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30"/>
          <p:cNvCxnSpPr>
            <a:stCxn id="194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30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30"/>
          <p:cNvCxnSpPr>
            <a:stCxn id="196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30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30"/>
          <p:cNvCxnSpPr/>
          <p:nvPr/>
        </p:nvCxnSpPr>
        <p:spPr>
          <a:xfrm rot="10800000">
            <a:off x="2882650" y="3245200"/>
            <a:ext cx="0" cy="116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Layer 3 – Connecting Local Networks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107050" y="402200"/>
            <a:ext cx="89097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Postal analogy: How do we connect houses from different towns?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new links between every pair of houses is inefficient.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/>
          <p:nvPr/>
        </p:nvSpPr>
        <p:spPr>
          <a:xfrm>
            <a:off x="5196700" y="2880375"/>
            <a:ext cx="1321200" cy="1892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1"/>
          <p:cNvSpPr/>
          <p:nvPr/>
        </p:nvSpPr>
        <p:spPr>
          <a:xfrm>
            <a:off x="2605900" y="2880375"/>
            <a:ext cx="1321200" cy="1892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6" name="Google Shape;206;p31"/>
          <p:cNvCxnSpPr>
            <a:stCxn id="207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1"/>
          <p:cNvCxnSpPr>
            <a:stCxn id="209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31"/>
          <p:cNvCxnSpPr>
            <a:stCxn id="211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31"/>
          <p:cNvCxnSpPr>
            <a:stCxn id="213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31"/>
          <p:cNvCxnSpPr/>
          <p:nvPr/>
        </p:nvCxnSpPr>
        <p:spPr>
          <a:xfrm rot="10800000">
            <a:off x="2882650" y="3245200"/>
            <a:ext cx="0" cy="116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31"/>
          <p:cNvCxnSpPr>
            <a:stCxn id="216" idx="2"/>
          </p:cNvCxnSpPr>
          <p:nvPr/>
        </p:nvCxnSpPr>
        <p:spPr>
          <a:xfrm>
            <a:off x="5871925" y="3254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31"/>
          <p:cNvCxnSpPr>
            <a:stCxn id="218" idx="2"/>
          </p:cNvCxnSpPr>
          <p:nvPr/>
        </p:nvCxnSpPr>
        <p:spPr>
          <a:xfrm>
            <a:off x="5871925" y="3635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>
            <a:stCxn id="220" idx="2"/>
          </p:cNvCxnSpPr>
          <p:nvPr/>
        </p:nvCxnSpPr>
        <p:spPr>
          <a:xfrm>
            <a:off x="5871925" y="4016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>
            <a:stCxn id="222" idx="2"/>
          </p:cNvCxnSpPr>
          <p:nvPr/>
        </p:nvCxnSpPr>
        <p:spPr>
          <a:xfrm>
            <a:off x="5871925" y="4397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31"/>
          <p:cNvCxnSpPr/>
          <p:nvPr/>
        </p:nvCxnSpPr>
        <p:spPr>
          <a:xfrm rot="10800000">
            <a:off x="6261013" y="3245100"/>
            <a:ext cx="0" cy="116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24" name="Google Shape;224;p31"/>
          <p:cNvGrpSpPr/>
          <p:nvPr/>
        </p:nvGrpSpPr>
        <p:grpSpPr>
          <a:xfrm>
            <a:off x="3556738" y="3254750"/>
            <a:ext cx="2030100" cy="1143000"/>
            <a:chOff x="3556738" y="3254750"/>
            <a:chExt cx="2030100" cy="1143000"/>
          </a:xfrm>
        </p:grpSpPr>
        <p:cxnSp>
          <p:nvCxnSpPr>
            <p:cNvPr id="225" name="Google Shape;225;p31"/>
            <p:cNvCxnSpPr>
              <a:stCxn id="207" idx="6"/>
              <a:endCxn id="216" idx="6"/>
            </p:cNvCxnSpPr>
            <p:nvPr/>
          </p:nvCxnSpPr>
          <p:spPr>
            <a:xfrm>
              <a:off x="3556738" y="3254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31"/>
            <p:cNvCxnSpPr>
              <a:stCxn id="209" idx="6"/>
              <a:endCxn id="218" idx="6"/>
            </p:cNvCxnSpPr>
            <p:nvPr/>
          </p:nvCxnSpPr>
          <p:spPr>
            <a:xfrm>
              <a:off x="3556738" y="3635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31"/>
            <p:cNvCxnSpPr>
              <a:stCxn id="211" idx="6"/>
              <a:endCxn id="220" idx="6"/>
            </p:cNvCxnSpPr>
            <p:nvPr/>
          </p:nvCxnSpPr>
          <p:spPr>
            <a:xfrm>
              <a:off x="3556738" y="4016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31"/>
            <p:cNvCxnSpPr>
              <a:stCxn id="213" idx="6"/>
              <a:endCxn id="222" idx="6"/>
            </p:cNvCxnSpPr>
            <p:nvPr/>
          </p:nvCxnSpPr>
          <p:spPr>
            <a:xfrm>
              <a:off x="3556738" y="4397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31"/>
            <p:cNvCxnSpPr>
              <a:stCxn id="207" idx="6"/>
              <a:endCxn id="218" idx="6"/>
            </p:cNvCxnSpPr>
            <p:nvPr/>
          </p:nvCxnSpPr>
          <p:spPr>
            <a:xfrm>
              <a:off x="3556738" y="3254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31"/>
            <p:cNvCxnSpPr>
              <a:stCxn id="207" idx="6"/>
              <a:endCxn id="220" idx="6"/>
            </p:cNvCxnSpPr>
            <p:nvPr/>
          </p:nvCxnSpPr>
          <p:spPr>
            <a:xfrm>
              <a:off x="3556738" y="3254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31"/>
            <p:cNvCxnSpPr>
              <a:stCxn id="207" idx="6"/>
              <a:endCxn id="222" idx="6"/>
            </p:cNvCxnSpPr>
            <p:nvPr/>
          </p:nvCxnSpPr>
          <p:spPr>
            <a:xfrm>
              <a:off x="3556738" y="3254750"/>
              <a:ext cx="2030100" cy="1143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31"/>
            <p:cNvCxnSpPr>
              <a:stCxn id="209" idx="6"/>
              <a:endCxn id="216" idx="6"/>
            </p:cNvCxnSpPr>
            <p:nvPr/>
          </p:nvCxnSpPr>
          <p:spPr>
            <a:xfrm flipH="1" rot="10800000">
              <a:off x="3556738" y="3254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31"/>
            <p:cNvCxnSpPr>
              <a:stCxn id="209" idx="6"/>
              <a:endCxn id="220" idx="6"/>
            </p:cNvCxnSpPr>
            <p:nvPr/>
          </p:nvCxnSpPr>
          <p:spPr>
            <a:xfrm>
              <a:off x="3556738" y="3635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31"/>
            <p:cNvCxnSpPr>
              <a:stCxn id="209" idx="6"/>
              <a:endCxn id="222" idx="6"/>
            </p:cNvCxnSpPr>
            <p:nvPr/>
          </p:nvCxnSpPr>
          <p:spPr>
            <a:xfrm>
              <a:off x="3556738" y="3635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31"/>
            <p:cNvCxnSpPr>
              <a:stCxn id="211" idx="6"/>
              <a:endCxn id="216" idx="6"/>
            </p:cNvCxnSpPr>
            <p:nvPr/>
          </p:nvCxnSpPr>
          <p:spPr>
            <a:xfrm flipH="1" rot="10800000">
              <a:off x="3556738" y="3254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31"/>
            <p:cNvCxnSpPr>
              <a:stCxn id="211" idx="6"/>
              <a:endCxn id="218" idx="6"/>
            </p:cNvCxnSpPr>
            <p:nvPr/>
          </p:nvCxnSpPr>
          <p:spPr>
            <a:xfrm flipH="1" rot="10800000">
              <a:off x="3556738" y="3635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31"/>
            <p:cNvCxnSpPr>
              <a:stCxn id="211" idx="6"/>
              <a:endCxn id="222" idx="6"/>
            </p:cNvCxnSpPr>
            <p:nvPr/>
          </p:nvCxnSpPr>
          <p:spPr>
            <a:xfrm>
              <a:off x="3556738" y="4016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31"/>
            <p:cNvCxnSpPr>
              <a:stCxn id="213" idx="6"/>
              <a:endCxn id="216" idx="6"/>
            </p:cNvCxnSpPr>
            <p:nvPr/>
          </p:nvCxnSpPr>
          <p:spPr>
            <a:xfrm flipH="1" rot="10800000">
              <a:off x="3556738" y="3254750"/>
              <a:ext cx="2030100" cy="1143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31"/>
            <p:cNvCxnSpPr>
              <a:stCxn id="213" idx="6"/>
              <a:endCxn id="218" idx="6"/>
            </p:cNvCxnSpPr>
            <p:nvPr/>
          </p:nvCxnSpPr>
          <p:spPr>
            <a:xfrm flipH="1" rot="10800000">
              <a:off x="3556738" y="3635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31"/>
            <p:cNvCxnSpPr>
              <a:stCxn id="213" idx="6"/>
              <a:endCxn id="220" idx="6"/>
            </p:cNvCxnSpPr>
            <p:nvPr/>
          </p:nvCxnSpPr>
          <p:spPr>
            <a:xfrm flipH="1" rot="10800000">
              <a:off x="3556738" y="4016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7" name="Google Shape;207;p31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1"/>
          <p:cNvSpPr/>
          <p:nvPr/>
        </p:nvSpPr>
        <p:spPr>
          <a:xfrm flipH="1">
            <a:off x="5586925" y="3112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31"/>
          <p:cNvSpPr/>
          <p:nvPr/>
        </p:nvSpPr>
        <p:spPr>
          <a:xfrm flipH="1">
            <a:off x="5586925" y="349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/>
          <p:nvPr/>
        </p:nvSpPr>
        <p:spPr>
          <a:xfrm flipH="1">
            <a:off x="5586925" y="3874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1"/>
          <p:cNvSpPr/>
          <p:nvPr/>
        </p:nvSpPr>
        <p:spPr>
          <a:xfrm flipH="1">
            <a:off x="5586925" y="4255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Layer 3 – Connecting Local Networks</a:t>
            </a:r>
            <a:endParaRPr/>
          </a:p>
        </p:txBody>
      </p:sp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107050" y="402200"/>
            <a:ext cx="8909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Postal analogy: How do we connect houses from different towns?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Introduce a </a:t>
            </a:r>
            <a:r>
              <a:rPr i="1" lang="en"/>
              <a:t>post office</a:t>
            </a:r>
            <a:r>
              <a:rPr lang="en"/>
              <a:t> in each town.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connect the two post offices.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51967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2"/>
          <p:cNvSpPr/>
          <p:nvPr/>
        </p:nvSpPr>
        <p:spPr>
          <a:xfrm>
            <a:off x="26059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" name="Google Shape;249;p32"/>
          <p:cNvCxnSpPr>
            <a:stCxn id="250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2"/>
          <p:cNvCxnSpPr>
            <a:stCxn id="252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" name="Google Shape;253;p32"/>
          <p:cNvCxnSpPr>
            <a:stCxn id="254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2"/>
          <p:cNvCxnSpPr>
            <a:stCxn id="256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2"/>
          <p:cNvCxnSpPr/>
          <p:nvPr/>
        </p:nvCxnSpPr>
        <p:spPr>
          <a:xfrm rot="10800000">
            <a:off x="2882650" y="2864200"/>
            <a:ext cx="0" cy="15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2"/>
          <p:cNvCxnSpPr>
            <a:stCxn id="259" idx="2"/>
          </p:cNvCxnSpPr>
          <p:nvPr/>
        </p:nvCxnSpPr>
        <p:spPr>
          <a:xfrm>
            <a:off x="5871925" y="3254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2"/>
          <p:cNvCxnSpPr>
            <a:stCxn id="261" idx="2"/>
          </p:cNvCxnSpPr>
          <p:nvPr/>
        </p:nvCxnSpPr>
        <p:spPr>
          <a:xfrm>
            <a:off x="5871925" y="3635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2"/>
          <p:cNvCxnSpPr>
            <a:stCxn id="263" idx="2"/>
          </p:cNvCxnSpPr>
          <p:nvPr/>
        </p:nvCxnSpPr>
        <p:spPr>
          <a:xfrm>
            <a:off x="5871925" y="4016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2"/>
          <p:cNvCxnSpPr>
            <a:stCxn id="265" idx="2"/>
          </p:cNvCxnSpPr>
          <p:nvPr/>
        </p:nvCxnSpPr>
        <p:spPr>
          <a:xfrm>
            <a:off x="5871925" y="4397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2"/>
          <p:cNvCxnSpPr/>
          <p:nvPr/>
        </p:nvCxnSpPr>
        <p:spPr>
          <a:xfrm rot="10800000">
            <a:off x="6261025" y="2864066"/>
            <a:ext cx="0" cy="15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2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2"/>
          <p:cNvSpPr/>
          <p:nvPr/>
        </p:nvSpPr>
        <p:spPr>
          <a:xfrm flipH="1">
            <a:off x="5586925" y="3112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2"/>
          <p:cNvSpPr/>
          <p:nvPr/>
        </p:nvSpPr>
        <p:spPr>
          <a:xfrm flipH="1">
            <a:off x="5586925" y="349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2"/>
          <p:cNvSpPr/>
          <p:nvPr/>
        </p:nvSpPr>
        <p:spPr>
          <a:xfrm flipH="1">
            <a:off x="5586925" y="3874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2"/>
          <p:cNvSpPr/>
          <p:nvPr/>
        </p:nvSpPr>
        <p:spPr>
          <a:xfrm flipH="1">
            <a:off x="5586925" y="4255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32"/>
          <p:cNvCxnSpPr>
            <a:stCxn id="268" idx="1"/>
          </p:cNvCxnSpPr>
          <p:nvPr/>
        </p:nvCxnSpPr>
        <p:spPr>
          <a:xfrm rot="10800000">
            <a:off x="2887738" y="2873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32"/>
          <p:cNvCxnSpPr>
            <a:stCxn id="270" idx="3"/>
          </p:cNvCxnSpPr>
          <p:nvPr/>
        </p:nvCxnSpPr>
        <p:spPr>
          <a:xfrm>
            <a:off x="5871913" y="2873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32"/>
          <p:cNvCxnSpPr>
            <a:endCxn id="270" idx="1"/>
          </p:cNvCxnSpPr>
          <p:nvPr/>
        </p:nvCxnSpPr>
        <p:spPr>
          <a:xfrm>
            <a:off x="3556813" y="2873650"/>
            <a:ext cx="2030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2"/>
          <p:cNvSpPr/>
          <p:nvPr/>
        </p:nvSpPr>
        <p:spPr>
          <a:xfrm>
            <a:off x="3271738" y="2731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5586913" y="2731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