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400" r:id="rId2"/>
    <p:sldId id="606" r:id="rId3"/>
    <p:sldId id="587" r:id="rId4"/>
    <p:sldId id="588" r:id="rId5"/>
    <p:sldId id="593" r:id="rId6"/>
    <p:sldId id="589" r:id="rId7"/>
    <p:sldId id="596" r:id="rId8"/>
    <p:sldId id="597" r:id="rId9"/>
    <p:sldId id="598" r:id="rId10"/>
    <p:sldId id="599" r:id="rId11"/>
    <p:sldId id="600" r:id="rId12"/>
    <p:sldId id="601" r:id="rId13"/>
    <p:sldId id="605" r:id="rId14"/>
    <p:sldId id="602" r:id="rId15"/>
    <p:sldId id="603" r:id="rId16"/>
    <p:sldId id="562" r:id="rId17"/>
    <p:sldId id="594" r:id="rId18"/>
    <p:sldId id="564" r:id="rId19"/>
    <p:sldId id="565" r:id="rId20"/>
    <p:sldId id="566" r:id="rId21"/>
    <p:sldId id="567" r:id="rId22"/>
    <p:sldId id="568" r:id="rId23"/>
    <p:sldId id="576" r:id="rId24"/>
    <p:sldId id="582" r:id="rId25"/>
    <p:sldId id="583" r:id="rId26"/>
    <p:sldId id="584" r:id="rId27"/>
    <p:sldId id="585" r:id="rId28"/>
    <p:sldId id="586" r:id="rId29"/>
    <p:sldId id="591" r:id="rId30"/>
  </p:sldIdLst>
  <p:sldSz cx="9144000" cy="6858000" type="screen4x3"/>
  <p:notesSz cx="6815138" cy="99425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97">
          <p15:clr>
            <a:srgbClr val="A4A3A4"/>
          </p15:clr>
        </p15:guide>
        <p15:guide id="2" pos="9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FF00"/>
    <a:srgbClr val="CCECFF"/>
    <a:srgbClr val="C0C0C0"/>
    <a:srgbClr val="FF0000"/>
    <a:srgbClr val="00FF00"/>
    <a:srgbClr val="99CC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1797"/>
        <p:guide pos="9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iangcw\Desktop\dis_5_6.da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400" b="1" dirty="0">
                <a:solidFill>
                  <a:schemeClr val="bg1"/>
                </a:solidFill>
              </a:rPr>
              <a:t>阶段一考试成绩分布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dis_5_6!$Q$13:$Q$18</c:f>
              <c:strCache>
                <c:ptCount val="6"/>
                <c:pt idx="0">
                  <c:v>100</c:v>
                </c:pt>
                <c:pt idx="1">
                  <c:v>90-99</c:v>
                </c:pt>
                <c:pt idx="2">
                  <c:v>80-89</c:v>
                </c:pt>
                <c:pt idx="3">
                  <c:v>70-79</c:v>
                </c:pt>
                <c:pt idx="4">
                  <c:v>60-69</c:v>
                </c:pt>
                <c:pt idx="5">
                  <c:v>0-60</c:v>
                </c:pt>
              </c:strCache>
            </c:strRef>
          </c:cat>
          <c:val>
            <c:numRef>
              <c:f>dis_5_6!$R$13:$R$18</c:f>
              <c:numCache>
                <c:formatCode>General</c:formatCode>
                <c:ptCount val="6"/>
                <c:pt idx="0">
                  <c:v>11</c:v>
                </c:pt>
                <c:pt idx="1">
                  <c:v>74</c:v>
                </c:pt>
                <c:pt idx="2">
                  <c:v>36</c:v>
                </c:pt>
                <c:pt idx="3">
                  <c:v>24</c:v>
                </c:pt>
                <c:pt idx="4">
                  <c:v>11</c:v>
                </c:pt>
                <c:pt idx="5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5167808"/>
        <c:axId val="519958064"/>
      </c:barChart>
      <c:catAx>
        <c:axId val="66516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9958064"/>
        <c:crosses val="autoZero"/>
        <c:auto val="1"/>
        <c:lblAlgn val="ctr"/>
        <c:lblOffset val="100"/>
        <c:noMultiLvlLbl val="0"/>
      </c:catAx>
      <c:valAx>
        <c:axId val="51995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6516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1.wmf"/><Relationship Id="rId3" Type="http://schemas.openxmlformats.org/officeDocument/2006/relationships/image" Target="../media/image23.emf"/><Relationship Id="rId7" Type="http://schemas.openxmlformats.org/officeDocument/2006/relationships/image" Target="../media/image73.emf"/><Relationship Id="rId12" Type="http://schemas.openxmlformats.org/officeDocument/2006/relationships/image" Target="../media/image20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72.emf"/><Relationship Id="rId11" Type="http://schemas.openxmlformats.org/officeDocument/2006/relationships/image" Target="../media/image19.emf"/><Relationship Id="rId5" Type="http://schemas.openxmlformats.org/officeDocument/2006/relationships/image" Target="../media/image71.emf"/><Relationship Id="rId10" Type="http://schemas.openxmlformats.org/officeDocument/2006/relationships/image" Target="../media/image18.emf"/><Relationship Id="rId4" Type="http://schemas.openxmlformats.org/officeDocument/2006/relationships/image" Target="../media/image24.emf"/><Relationship Id="rId9" Type="http://schemas.openxmlformats.org/officeDocument/2006/relationships/image" Target="../media/image17.emf"/><Relationship Id="rId14" Type="http://schemas.openxmlformats.org/officeDocument/2006/relationships/image" Target="../media/image8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image" Target="../media/image93.wmf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6.wmf"/><Relationship Id="rId11" Type="http://schemas.openxmlformats.org/officeDocument/2006/relationships/image" Target="../media/image91.emf"/><Relationship Id="rId5" Type="http://schemas.openxmlformats.org/officeDocument/2006/relationships/image" Target="../media/image7.emf"/><Relationship Id="rId10" Type="http://schemas.openxmlformats.org/officeDocument/2006/relationships/image" Target="../media/image90.emf"/><Relationship Id="rId4" Type="http://schemas.openxmlformats.org/officeDocument/2006/relationships/image" Target="../media/image6.emf"/><Relationship Id="rId9" Type="http://schemas.openxmlformats.org/officeDocument/2006/relationships/image" Target="../media/image89.wmf"/><Relationship Id="rId14" Type="http://schemas.openxmlformats.org/officeDocument/2006/relationships/image" Target="../media/image9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image" Target="../media/image107.emf"/><Relationship Id="rId18" Type="http://schemas.openxmlformats.org/officeDocument/2006/relationships/image" Target="../media/image112.emf"/><Relationship Id="rId3" Type="http://schemas.openxmlformats.org/officeDocument/2006/relationships/image" Target="../media/image97.emf"/><Relationship Id="rId7" Type="http://schemas.openxmlformats.org/officeDocument/2006/relationships/image" Target="../media/image101.emf"/><Relationship Id="rId12" Type="http://schemas.openxmlformats.org/officeDocument/2006/relationships/image" Target="../media/image106.emf"/><Relationship Id="rId17" Type="http://schemas.openxmlformats.org/officeDocument/2006/relationships/image" Target="../media/image111.emf"/><Relationship Id="rId2" Type="http://schemas.openxmlformats.org/officeDocument/2006/relationships/image" Target="../media/image96.emf"/><Relationship Id="rId16" Type="http://schemas.openxmlformats.org/officeDocument/2006/relationships/image" Target="../media/image110.emf"/><Relationship Id="rId20" Type="http://schemas.openxmlformats.org/officeDocument/2006/relationships/image" Target="../media/image113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11" Type="http://schemas.openxmlformats.org/officeDocument/2006/relationships/image" Target="../media/image105.emf"/><Relationship Id="rId5" Type="http://schemas.openxmlformats.org/officeDocument/2006/relationships/image" Target="../media/image99.emf"/><Relationship Id="rId15" Type="http://schemas.openxmlformats.org/officeDocument/2006/relationships/image" Target="../media/image109.emf"/><Relationship Id="rId10" Type="http://schemas.openxmlformats.org/officeDocument/2006/relationships/image" Target="../media/image104.emf"/><Relationship Id="rId19" Type="http://schemas.openxmlformats.org/officeDocument/2006/relationships/image" Target="../media/image71.emf"/><Relationship Id="rId4" Type="http://schemas.openxmlformats.org/officeDocument/2006/relationships/image" Target="../media/image98.emf"/><Relationship Id="rId9" Type="http://schemas.openxmlformats.org/officeDocument/2006/relationships/image" Target="../media/image103.emf"/><Relationship Id="rId14" Type="http://schemas.openxmlformats.org/officeDocument/2006/relationships/image" Target="../media/image10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image" Target="../media/image126.emf"/><Relationship Id="rId3" Type="http://schemas.openxmlformats.org/officeDocument/2006/relationships/image" Target="../media/image116.emf"/><Relationship Id="rId7" Type="http://schemas.openxmlformats.org/officeDocument/2006/relationships/image" Target="../media/image120.emf"/><Relationship Id="rId12" Type="http://schemas.openxmlformats.org/officeDocument/2006/relationships/image" Target="../media/image125.emf"/><Relationship Id="rId2" Type="http://schemas.openxmlformats.org/officeDocument/2006/relationships/image" Target="../media/image115.emf"/><Relationship Id="rId16" Type="http://schemas.openxmlformats.org/officeDocument/2006/relationships/image" Target="../media/image129.wmf"/><Relationship Id="rId1" Type="http://schemas.openxmlformats.org/officeDocument/2006/relationships/image" Target="../media/image114.emf"/><Relationship Id="rId6" Type="http://schemas.openxmlformats.org/officeDocument/2006/relationships/image" Target="../media/image119.emf"/><Relationship Id="rId11" Type="http://schemas.openxmlformats.org/officeDocument/2006/relationships/image" Target="../media/image124.emf"/><Relationship Id="rId5" Type="http://schemas.openxmlformats.org/officeDocument/2006/relationships/image" Target="../media/image118.emf"/><Relationship Id="rId15" Type="http://schemas.openxmlformats.org/officeDocument/2006/relationships/image" Target="../media/image128.emf"/><Relationship Id="rId10" Type="http://schemas.openxmlformats.org/officeDocument/2006/relationships/image" Target="../media/image123.emf"/><Relationship Id="rId4" Type="http://schemas.openxmlformats.org/officeDocument/2006/relationships/image" Target="../media/image117.emf"/><Relationship Id="rId9" Type="http://schemas.openxmlformats.org/officeDocument/2006/relationships/image" Target="../media/image122.emf"/><Relationship Id="rId14" Type="http://schemas.openxmlformats.org/officeDocument/2006/relationships/image" Target="../media/image12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42.w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Relationship Id="rId14" Type="http://schemas.openxmlformats.org/officeDocument/2006/relationships/image" Target="../media/image1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4" Type="http://schemas.openxmlformats.org/officeDocument/2006/relationships/image" Target="../media/image14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4" Type="http://schemas.openxmlformats.org/officeDocument/2006/relationships/image" Target="../media/image159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image" Target="../media/image162.emf"/><Relationship Id="rId7" Type="http://schemas.openxmlformats.org/officeDocument/2006/relationships/image" Target="../media/image166.w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wmf"/><Relationship Id="rId5" Type="http://schemas.openxmlformats.org/officeDocument/2006/relationships/image" Target="../media/image164.emf"/><Relationship Id="rId10" Type="http://schemas.openxmlformats.org/officeDocument/2006/relationships/image" Target="../media/image169.wmf"/><Relationship Id="rId4" Type="http://schemas.openxmlformats.org/officeDocument/2006/relationships/image" Target="../media/image163.emf"/><Relationship Id="rId9" Type="http://schemas.openxmlformats.org/officeDocument/2006/relationships/image" Target="../media/image16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emf"/><Relationship Id="rId13" Type="http://schemas.openxmlformats.org/officeDocument/2006/relationships/image" Target="../media/image182.emf"/><Relationship Id="rId18" Type="http://schemas.openxmlformats.org/officeDocument/2006/relationships/image" Target="../media/image187.emf"/><Relationship Id="rId3" Type="http://schemas.openxmlformats.org/officeDocument/2006/relationships/image" Target="../media/image172.emf"/><Relationship Id="rId7" Type="http://schemas.openxmlformats.org/officeDocument/2006/relationships/image" Target="../media/image176.emf"/><Relationship Id="rId12" Type="http://schemas.openxmlformats.org/officeDocument/2006/relationships/image" Target="../media/image181.emf"/><Relationship Id="rId17" Type="http://schemas.openxmlformats.org/officeDocument/2006/relationships/image" Target="../media/image186.emf"/><Relationship Id="rId2" Type="http://schemas.openxmlformats.org/officeDocument/2006/relationships/image" Target="../media/image171.emf"/><Relationship Id="rId16" Type="http://schemas.openxmlformats.org/officeDocument/2006/relationships/image" Target="../media/image185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11" Type="http://schemas.openxmlformats.org/officeDocument/2006/relationships/image" Target="../media/image180.emf"/><Relationship Id="rId5" Type="http://schemas.openxmlformats.org/officeDocument/2006/relationships/image" Target="../media/image174.emf"/><Relationship Id="rId15" Type="http://schemas.openxmlformats.org/officeDocument/2006/relationships/image" Target="../media/image184.emf"/><Relationship Id="rId10" Type="http://schemas.openxmlformats.org/officeDocument/2006/relationships/image" Target="../media/image179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Relationship Id="rId14" Type="http://schemas.openxmlformats.org/officeDocument/2006/relationships/image" Target="../media/image18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emf"/><Relationship Id="rId3" Type="http://schemas.openxmlformats.org/officeDocument/2006/relationships/image" Target="../media/image191.emf"/><Relationship Id="rId7" Type="http://schemas.openxmlformats.org/officeDocument/2006/relationships/image" Target="../media/image195.emf"/><Relationship Id="rId2" Type="http://schemas.openxmlformats.org/officeDocument/2006/relationships/image" Target="../media/image190.emf"/><Relationship Id="rId1" Type="http://schemas.openxmlformats.org/officeDocument/2006/relationships/image" Target="../media/image189.emf"/><Relationship Id="rId6" Type="http://schemas.openxmlformats.org/officeDocument/2006/relationships/image" Target="../media/image194.wmf"/><Relationship Id="rId11" Type="http://schemas.openxmlformats.org/officeDocument/2006/relationships/image" Target="../media/image199.wmf"/><Relationship Id="rId5" Type="http://schemas.openxmlformats.org/officeDocument/2006/relationships/image" Target="../media/image193.wmf"/><Relationship Id="rId10" Type="http://schemas.openxmlformats.org/officeDocument/2006/relationships/image" Target="../media/image198.emf"/><Relationship Id="rId4" Type="http://schemas.openxmlformats.org/officeDocument/2006/relationships/image" Target="../media/image192.emf"/><Relationship Id="rId9" Type="http://schemas.openxmlformats.org/officeDocument/2006/relationships/image" Target="../media/image19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6" Type="http://schemas.openxmlformats.org/officeDocument/2006/relationships/image" Target="../media/image191.emf"/><Relationship Id="rId5" Type="http://schemas.openxmlformats.org/officeDocument/2006/relationships/image" Target="../media/image190.emf"/><Relationship Id="rId4" Type="http://schemas.openxmlformats.org/officeDocument/2006/relationships/image" Target="../media/image203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13" Type="http://schemas.openxmlformats.org/officeDocument/2006/relationships/image" Target="../media/image221.wmf"/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12" Type="http://schemas.openxmlformats.org/officeDocument/2006/relationships/image" Target="../media/image220.w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11" Type="http://schemas.openxmlformats.org/officeDocument/2006/relationships/image" Target="../media/image219.wmf"/><Relationship Id="rId5" Type="http://schemas.openxmlformats.org/officeDocument/2006/relationships/image" Target="../media/image213.emf"/><Relationship Id="rId10" Type="http://schemas.openxmlformats.org/officeDocument/2006/relationships/image" Target="../media/image218.wmf"/><Relationship Id="rId4" Type="http://schemas.openxmlformats.org/officeDocument/2006/relationships/image" Target="../media/image212.emf"/><Relationship Id="rId9" Type="http://schemas.openxmlformats.org/officeDocument/2006/relationships/image" Target="../media/image21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Relationship Id="rId4" Type="http://schemas.openxmlformats.org/officeDocument/2006/relationships/image" Target="../media/image8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3" Type="http://schemas.openxmlformats.org/officeDocument/2006/relationships/image" Target="../media/image226.emf"/><Relationship Id="rId7" Type="http://schemas.openxmlformats.org/officeDocument/2006/relationships/image" Target="../media/image230.emf"/><Relationship Id="rId2" Type="http://schemas.openxmlformats.org/officeDocument/2006/relationships/image" Target="../media/image225.emf"/><Relationship Id="rId1" Type="http://schemas.openxmlformats.org/officeDocument/2006/relationships/image" Target="../media/image224.emf"/><Relationship Id="rId6" Type="http://schemas.openxmlformats.org/officeDocument/2006/relationships/image" Target="../media/image229.emf"/><Relationship Id="rId5" Type="http://schemas.openxmlformats.org/officeDocument/2006/relationships/image" Target="../media/image228.emf"/><Relationship Id="rId4" Type="http://schemas.openxmlformats.org/officeDocument/2006/relationships/image" Target="../media/image227.emf"/><Relationship Id="rId9" Type="http://schemas.openxmlformats.org/officeDocument/2006/relationships/image" Target="../media/image23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21.emf"/><Relationship Id="rId18" Type="http://schemas.openxmlformats.org/officeDocument/2006/relationships/image" Target="../media/image26.w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12" Type="http://schemas.openxmlformats.org/officeDocument/2006/relationships/image" Target="../media/image20.emf"/><Relationship Id="rId17" Type="http://schemas.openxmlformats.org/officeDocument/2006/relationships/image" Target="../media/image25.emf"/><Relationship Id="rId2" Type="http://schemas.openxmlformats.org/officeDocument/2006/relationships/image" Target="../media/image10.emf"/><Relationship Id="rId16" Type="http://schemas.openxmlformats.org/officeDocument/2006/relationships/image" Target="../media/image24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11" Type="http://schemas.openxmlformats.org/officeDocument/2006/relationships/image" Target="../media/image19.emf"/><Relationship Id="rId5" Type="http://schemas.openxmlformats.org/officeDocument/2006/relationships/image" Target="../media/image13.emf"/><Relationship Id="rId15" Type="http://schemas.openxmlformats.org/officeDocument/2006/relationships/image" Target="../media/image2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Relationship Id="rId14" Type="http://schemas.openxmlformats.org/officeDocument/2006/relationships/image" Target="../media/image2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5" Type="http://schemas.openxmlformats.org/officeDocument/2006/relationships/image" Target="../media/image45.w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Relationship Id="rId14" Type="http://schemas.openxmlformats.org/officeDocument/2006/relationships/image" Target="../media/image4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11" Type="http://schemas.openxmlformats.org/officeDocument/2006/relationships/image" Target="../media/image56.wmf"/><Relationship Id="rId5" Type="http://schemas.openxmlformats.org/officeDocument/2006/relationships/image" Target="../media/image50.emf"/><Relationship Id="rId10" Type="http://schemas.openxmlformats.org/officeDocument/2006/relationships/image" Target="../media/image55.w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55.wmf"/><Relationship Id="rId3" Type="http://schemas.openxmlformats.org/officeDocument/2006/relationships/image" Target="../media/image59.emf"/><Relationship Id="rId21" Type="http://schemas.openxmlformats.org/officeDocument/2006/relationships/image" Target="../media/image17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73.emf"/><Relationship Id="rId2" Type="http://schemas.openxmlformats.org/officeDocument/2006/relationships/image" Target="../media/image58.emf"/><Relationship Id="rId16" Type="http://schemas.openxmlformats.org/officeDocument/2006/relationships/image" Target="../media/image72.emf"/><Relationship Id="rId20" Type="http://schemas.openxmlformats.org/officeDocument/2006/relationships/image" Target="../media/image74.w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10" Type="http://schemas.openxmlformats.org/officeDocument/2006/relationships/image" Target="../media/image66.emf"/><Relationship Id="rId19" Type="http://schemas.openxmlformats.org/officeDocument/2006/relationships/image" Target="../media/image56.w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Relationship Id="rId22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56.wmf"/><Relationship Id="rId5" Type="http://schemas.openxmlformats.org/officeDocument/2006/relationships/image" Target="../media/image79.emf"/><Relationship Id="rId4" Type="http://schemas.openxmlformats.org/officeDocument/2006/relationships/image" Target="../media/image7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9213" y="0"/>
            <a:ext cx="29543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4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9213" y="9444038"/>
            <a:ext cx="29543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/>
            </a:lvl1pPr>
          </a:lstStyle>
          <a:p>
            <a:pPr>
              <a:defRPr/>
            </a:pPr>
            <a:fld id="{DF258DF6-AEF7-44D2-9141-D97D86ADD8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389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43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43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522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2813"/>
            <a:ext cx="5453062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9543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4038"/>
            <a:ext cx="29543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15" tIns="45958" rIns="91915" bIns="45958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defRPr sz="1200"/>
            </a:lvl1pPr>
          </a:lstStyle>
          <a:p>
            <a:pPr>
              <a:defRPr/>
            </a:pPr>
            <a:fld id="{EAB91C54-D466-47F6-AC59-1F6FE1DFA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555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B91C54-D466-47F6-AC59-1F6FE1DFA3C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15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91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91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5D60AE-6257-4943-9482-449EFEE5C674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062926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191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F7777F-70C2-4AA7-AEFD-419BBCBAED22}" type="slidenum">
              <a:rPr lang="en-US" altLang="zh-CN" smtClean="0"/>
              <a:pPr/>
              <a:t>29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16103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385554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214679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714145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288553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9532204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6979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62135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479011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0538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4542606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9873689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490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7" name="AutoShape 4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8" name="AutoShape 5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29" name="AutoShape 6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0" name="Rectangle 12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1" name="Text Box 13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Xi’an </a:t>
            </a:r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University, 2023</a:t>
            </a:r>
          </a:p>
        </p:txBody>
      </p:sp>
      <p:sp>
        <p:nvSpPr>
          <p:cNvPr id="1032" name="Text Box 14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14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e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emf"/><Relationship Id="rId22" Type="http://schemas.openxmlformats.org/officeDocument/2006/relationships/image" Target="../media/image55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1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9" Type="http://schemas.openxmlformats.org/officeDocument/2006/relationships/oleObject" Target="../embeddings/oleObject74.bin"/><Relationship Id="rId21" Type="http://schemas.openxmlformats.org/officeDocument/2006/relationships/oleObject" Target="../embeddings/oleObject65.bin"/><Relationship Id="rId34" Type="http://schemas.openxmlformats.org/officeDocument/2006/relationships/image" Target="../media/image72.emf"/><Relationship Id="rId42" Type="http://schemas.openxmlformats.org/officeDocument/2006/relationships/image" Target="../media/image74.wmf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e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7.emf"/><Relationship Id="rId32" Type="http://schemas.openxmlformats.org/officeDocument/2006/relationships/image" Target="../media/image71.emf"/><Relationship Id="rId37" Type="http://schemas.openxmlformats.org/officeDocument/2006/relationships/oleObject" Target="../embeddings/oleObject73.bin"/><Relationship Id="rId40" Type="http://schemas.openxmlformats.org/officeDocument/2006/relationships/image" Target="../media/image56.wmf"/><Relationship Id="rId45" Type="http://schemas.openxmlformats.org/officeDocument/2006/relationships/oleObject" Target="../embeddings/oleObject77.bin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69.emf"/><Relationship Id="rId36" Type="http://schemas.openxmlformats.org/officeDocument/2006/relationships/image" Target="../media/image73.emf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64.bin"/><Relationship Id="rId31" Type="http://schemas.openxmlformats.org/officeDocument/2006/relationships/oleObject" Target="../embeddings/oleObject70.bin"/><Relationship Id="rId44" Type="http://schemas.openxmlformats.org/officeDocument/2006/relationships/image" Target="../media/image17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70.emf"/><Relationship Id="rId35" Type="http://schemas.openxmlformats.org/officeDocument/2006/relationships/oleObject" Target="../embeddings/oleObject72.bin"/><Relationship Id="rId43" Type="http://schemas.openxmlformats.org/officeDocument/2006/relationships/oleObject" Target="../embeddings/oleObject76.bin"/><Relationship Id="rId8" Type="http://schemas.openxmlformats.org/officeDocument/2006/relationships/image" Target="../media/image59.emf"/><Relationship Id="rId3" Type="http://schemas.openxmlformats.org/officeDocument/2006/relationships/oleObject" Target="../embeddings/oleObject56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33" Type="http://schemas.openxmlformats.org/officeDocument/2006/relationships/oleObject" Target="../embeddings/oleObject71.bin"/><Relationship Id="rId38" Type="http://schemas.openxmlformats.org/officeDocument/2006/relationships/image" Target="../media/image55.wmf"/><Relationship Id="rId46" Type="http://schemas.openxmlformats.org/officeDocument/2006/relationships/image" Target="../media/image18.emf"/><Relationship Id="rId20" Type="http://schemas.openxmlformats.org/officeDocument/2006/relationships/image" Target="../media/image65.emf"/><Relationship Id="rId41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5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0.wmf"/><Relationship Id="rId26" Type="http://schemas.openxmlformats.org/officeDocument/2006/relationships/image" Target="../media/image20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emf"/><Relationship Id="rId20" Type="http://schemas.openxmlformats.org/officeDocument/2006/relationships/image" Target="../media/image17.emf"/><Relationship Id="rId29" Type="http://schemas.openxmlformats.org/officeDocument/2006/relationships/oleObject" Target="../embeddings/oleObject9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19.emf"/><Relationship Id="rId32" Type="http://schemas.openxmlformats.org/officeDocument/2006/relationships/image" Target="../media/image82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oleObject" Target="../embeddings/oleObject97.bin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9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72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8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88.e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7.e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29" Type="http://schemas.openxmlformats.org/officeDocument/2006/relationships/oleObject" Target="../embeddings/oleObject11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e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91.e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93.wmf"/><Relationship Id="rId10" Type="http://schemas.openxmlformats.org/officeDocument/2006/relationships/image" Target="../media/image6.e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83.e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86.wmf"/><Relationship Id="rId22" Type="http://schemas.openxmlformats.org/officeDocument/2006/relationships/image" Target="../media/image90.emf"/><Relationship Id="rId27" Type="http://schemas.openxmlformats.org/officeDocument/2006/relationships/oleObject" Target="../embeddings/oleObject112.bin"/><Relationship Id="rId30" Type="http://schemas.openxmlformats.org/officeDocument/2006/relationships/image" Target="../media/image94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02.emf"/><Relationship Id="rId26" Type="http://schemas.openxmlformats.org/officeDocument/2006/relationships/image" Target="../media/image106.emf"/><Relationship Id="rId39" Type="http://schemas.openxmlformats.org/officeDocument/2006/relationships/oleObject" Target="../embeddings/oleObject132.bin"/><Relationship Id="rId21" Type="http://schemas.openxmlformats.org/officeDocument/2006/relationships/oleObject" Target="../embeddings/oleObject123.bin"/><Relationship Id="rId34" Type="http://schemas.openxmlformats.org/officeDocument/2006/relationships/image" Target="../media/image110.emf"/><Relationship Id="rId42" Type="http://schemas.openxmlformats.org/officeDocument/2006/relationships/image" Target="../media/image113.emf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emf"/><Relationship Id="rId20" Type="http://schemas.openxmlformats.org/officeDocument/2006/relationships/image" Target="../media/image103.emf"/><Relationship Id="rId29" Type="http://schemas.openxmlformats.org/officeDocument/2006/relationships/oleObject" Target="../embeddings/oleObject127.bin"/><Relationship Id="rId41" Type="http://schemas.openxmlformats.org/officeDocument/2006/relationships/oleObject" Target="../embeddings/oleObject13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05.emf"/><Relationship Id="rId32" Type="http://schemas.openxmlformats.org/officeDocument/2006/relationships/image" Target="../media/image109.emf"/><Relationship Id="rId37" Type="http://schemas.openxmlformats.org/officeDocument/2006/relationships/oleObject" Target="../embeddings/oleObject131.bin"/><Relationship Id="rId40" Type="http://schemas.openxmlformats.org/officeDocument/2006/relationships/image" Target="../media/image71.e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07.emf"/><Relationship Id="rId36" Type="http://schemas.openxmlformats.org/officeDocument/2006/relationships/image" Target="../media/image111.emf"/><Relationship Id="rId10" Type="http://schemas.openxmlformats.org/officeDocument/2006/relationships/image" Target="../media/image98.e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28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00.emf"/><Relationship Id="rId22" Type="http://schemas.openxmlformats.org/officeDocument/2006/relationships/image" Target="../media/image104.e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08.emf"/><Relationship Id="rId35" Type="http://schemas.openxmlformats.org/officeDocument/2006/relationships/oleObject" Target="../embeddings/oleObject130.bin"/><Relationship Id="rId8" Type="http://schemas.openxmlformats.org/officeDocument/2006/relationships/image" Target="../media/image97.emf"/><Relationship Id="rId3" Type="http://schemas.openxmlformats.org/officeDocument/2006/relationships/oleObject" Target="../embeddings/oleObject114.bin"/><Relationship Id="rId12" Type="http://schemas.openxmlformats.org/officeDocument/2006/relationships/image" Target="../media/image99.e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33" Type="http://schemas.openxmlformats.org/officeDocument/2006/relationships/oleObject" Target="../embeddings/oleObject129.bin"/><Relationship Id="rId38" Type="http://schemas.openxmlformats.org/officeDocument/2006/relationships/image" Target="../media/image112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9.bin"/><Relationship Id="rId18" Type="http://schemas.openxmlformats.org/officeDocument/2006/relationships/image" Target="../media/image121.emf"/><Relationship Id="rId26" Type="http://schemas.openxmlformats.org/officeDocument/2006/relationships/image" Target="../media/image125.emf"/><Relationship Id="rId3" Type="http://schemas.openxmlformats.org/officeDocument/2006/relationships/oleObject" Target="../embeddings/oleObject134.bin"/><Relationship Id="rId21" Type="http://schemas.openxmlformats.org/officeDocument/2006/relationships/oleObject" Target="../embeddings/oleObject143.bin"/><Relationship Id="rId34" Type="http://schemas.openxmlformats.org/officeDocument/2006/relationships/image" Target="../media/image129.wmf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18.emf"/><Relationship Id="rId17" Type="http://schemas.openxmlformats.org/officeDocument/2006/relationships/oleObject" Target="../embeddings/oleObject141.bin"/><Relationship Id="rId25" Type="http://schemas.openxmlformats.org/officeDocument/2006/relationships/oleObject" Target="../embeddings/oleObject145.bin"/><Relationship Id="rId33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emf"/><Relationship Id="rId20" Type="http://schemas.openxmlformats.org/officeDocument/2006/relationships/image" Target="../media/image122.emf"/><Relationship Id="rId29" Type="http://schemas.openxmlformats.org/officeDocument/2006/relationships/oleObject" Target="../embeddings/oleObject14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5.emf"/><Relationship Id="rId11" Type="http://schemas.openxmlformats.org/officeDocument/2006/relationships/oleObject" Target="../embeddings/oleObject138.bin"/><Relationship Id="rId24" Type="http://schemas.openxmlformats.org/officeDocument/2006/relationships/image" Target="../media/image124.emf"/><Relationship Id="rId32" Type="http://schemas.openxmlformats.org/officeDocument/2006/relationships/image" Target="../media/image128.emf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23" Type="http://schemas.openxmlformats.org/officeDocument/2006/relationships/oleObject" Target="../embeddings/oleObject144.bin"/><Relationship Id="rId28" Type="http://schemas.openxmlformats.org/officeDocument/2006/relationships/image" Target="../media/image126.emf"/><Relationship Id="rId10" Type="http://schemas.openxmlformats.org/officeDocument/2006/relationships/image" Target="../media/image117.emf"/><Relationship Id="rId19" Type="http://schemas.openxmlformats.org/officeDocument/2006/relationships/oleObject" Target="../embeddings/oleObject142.bin"/><Relationship Id="rId31" Type="http://schemas.openxmlformats.org/officeDocument/2006/relationships/oleObject" Target="../embeddings/oleObject148.bin"/><Relationship Id="rId4" Type="http://schemas.openxmlformats.org/officeDocument/2006/relationships/image" Target="../media/image114.e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19.emf"/><Relationship Id="rId22" Type="http://schemas.openxmlformats.org/officeDocument/2006/relationships/image" Target="../media/image123.emf"/><Relationship Id="rId27" Type="http://schemas.openxmlformats.org/officeDocument/2006/relationships/oleObject" Target="../embeddings/oleObject146.bin"/><Relationship Id="rId30" Type="http://schemas.openxmlformats.org/officeDocument/2006/relationships/image" Target="../media/image127.emf"/><Relationship Id="rId35" Type="http://schemas.openxmlformats.org/officeDocument/2006/relationships/oleObject" Target="../embeddings/oleObject150.bin"/><Relationship Id="rId8" Type="http://schemas.openxmlformats.org/officeDocument/2006/relationships/image" Target="../media/image11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37.emf"/><Relationship Id="rId26" Type="http://schemas.openxmlformats.org/officeDocument/2006/relationships/image" Target="../media/image141.e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58.bin"/><Relationship Id="rId25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29" Type="http://schemas.openxmlformats.org/officeDocument/2006/relationships/oleObject" Target="../embeddings/oleObject16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40.e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28" Type="http://schemas.openxmlformats.org/officeDocument/2006/relationships/image" Target="../media/image142.wmf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35.emf"/><Relationship Id="rId22" Type="http://schemas.openxmlformats.org/officeDocument/2006/relationships/image" Target="../media/image139.emf"/><Relationship Id="rId27" Type="http://schemas.openxmlformats.org/officeDocument/2006/relationships/oleObject" Target="../embeddings/oleObject163.bin"/><Relationship Id="rId30" Type="http://schemas.openxmlformats.org/officeDocument/2006/relationships/image" Target="../media/image1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emf"/><Relationship Id="rId13" Type="http://schemas.openxmlformats.org/officeDocument/2006/relationships/oleObject" Target="../embeddings/oleObject16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4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0.jpeg"/><Relationship Id="rId11" Type="http://schemas.openxmlformats.org/officeDocument/2006/relationships/oleObject" Target="../embeddings/oleObject167.bin"/><Relationship Id="rId5" Type="http://schemas.openxmlformats.org/officeDocument/2006/relationships/image" Target="../media/image149.jpeg"/><Relationship Id="rId10" Type="http://schemas.openxmlformats.org/officeDocument/2006/relationships/image" Target="../media/image145.emf"/><Relationship Id="rId4" Type="http://schemas.openxmlformats.org/officeDocument/2006/relationships/image" Target="../media/image148.jpeg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4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5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2.e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154.emf"/><Relationship Id="rId4" Type="http://schemas.openxmlformats.org/officeDocument/2006/relationships/image" Target="../media/image151.emf"/><Relationship Id="rId9" Type="http://schemas.openxmlformats.org/officeDocument/2006/relationships/oleObject" Target="../embeddings/oleObject17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e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7.emf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59.emf"/><Relationship Id="rId4" Type="http://schemas.openxmlformats.org/officeDocument/2006/relationships/image" Target="../media/image156.emf"/><Relationship Id="rId9" Type="http://schemas.openxmlformats.org/officeDocument/2006/relationships/oleObject" Target="../embeddings/oleObject17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78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64.e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20" Type="http://schemas.openxmlformats.org/officeDocument/2006/relationships/image" Target="../media/image16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1.e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63.emf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65.wmf"/><Relationship Id="rId22" Type="http://schemas.openxmlformats.org/officeDocument/2006/relationships/image" Target="../media/image169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4.emf"/><Relationship Id="rId18" Type="http://schemas.openxmlformats.org/officeDocument/2006/relationships/oleObject" Target="../embeddings/oleObject195.bin"/><Relationship Id="rId26" Type="http://schemas.openxmlformats.org/officeDocument/2006/relationships/oleObject" Target="../embeddings/oleObject199.bin"/><Relationship Id="rId39" Type="http://schemas.openxmlformats.org/officeDocument/2006/relationships/image" Target="../media/image187.emf"/><Relationship Id="rId21" Type="http://schemas.openxmlformats.org/officeDocument/2006/relationships/image" Target="../media/image178.emf"/><Relationship Id="rId34" Type="http://schemas.openxmlformats.org/officeDocument/2006/relationships/oleObject" Target="../embeddings/oleObject203.bin"/><Relationship Id="rId7" Type="http://schemas.openxmlformats.org/officeDocument/2006/relationships/image" Target="../media/image171.emf"/><Relationship Id="rId12" Type="http://schemas.openxmlformats.org/officeDocument/2006/relationships/oleObject" Target="../embeddings/oleObject192.bin"/><Relationship Id="rId17" Type="http://schemas.openxmlformats.org/officeDocument/2006/relationships/image" Target="../media/image176.emf"/><Relationship Id="rId25" Type="http://schemas.openxmlformats.org/officeDocument/2006/relationships/image" Target="../media/image180.emf"/><Relationship Id="rId33" Type="http://schemas.openxmlformats.org/officeDocument/2006/relationships/image" Target="../media/image184.emf"/><Relationship Id="rId38" Type="http://schemas.openxmlformats.org/officeDocument/2006/relationships/oleObject" Target="../embeddings/oleObject20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4.bin"/><Relationship Id="rId20" Type="http://schemas.openxmlformats.org/officeDocument/2006/relationships/oleObject" Target="../embeddings/oleObject196.bin"/><Relationship Id="rId29" Type="http://schemas.openxmlformats.org/officeDocument/2006/relationships/image" Target="../media/image182.e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73.emf"/><Relationship Id="rId24" Type="http://schemas.openxmlformats.org/officeDocument/2006/relationships/oleObject" Target="../embeddings/oleObject198.bin"/><Relationship Id="rId32" Type="http://schemas.openxmlformats.org/officeDocument/2006/relationships/oleObject" Target="../embeddings/oleObject202.bin"/><Relationship Id="rId37" Type="http://schemas.openxmlformats.org/officeDocument/2006/relationships/image" Target="../media/image186.emf"/><Relationship Id="rId40" Type="http://schemas.openxmlformats.org/officeDocument/2006/relationships/image" Target="../media/image188.emf"/><Relationship Id="rId5" Type="http://schemas.openxmlformats.org/officeDocument/2006/relationships/image" Target="../media/image170.emf"/><Relationship Id="rId15" Type="http://schemas.openxmlformats.org/officeDocument/2006/relationships/image" Target="../media/image175.emf"/><Relationship Id="rId23" Type="http://schemas.openxmlformats.org/officeDocument/2006/relationships/image" Target="../media/image179.emf"/><Relationship Id="rId28" Type="http://schemas.openxmlformats.org/officeDocument/2006/relationships/oleObject" Target="../embeddings/oleObject200.bin"/><Relationship Id="rId36" Type="http://schemas.openxmlformats.org/officeDocument/2006/relationships/oleObject" Target="../embeddings/oleObject204.bin"/><Relationship Id="rId10" Type="http://schemas.openxmlformats.org/officeDocument/2006/relationships/oleObject" Target="../embeddings/oleObject191.bin"/><Relationship Id="rId19" Type="http://schemas.openxmlformats.org/officeDocument/2006/relationships/image" Target="../media/image177.emf"/><Relationship Id="rId31" Type="http://schemas.openxmlformats.org/officeDocument/2006/relationships/image" Target="../media/image183.emf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72.emf"/><Relationship Id="rId14" Type="http://schemas.openxmlformats.org/officeDocument/2006/relationships/oleObject" Target="../embeddings/oleObject193.bin"/><Relationship Id="rId22" Type="http://schemas.openxmlformats.org/officeDocument/2006/relationships/oleObject" Target="../embeddings/oleObject197.bin"/><Relationship Id="rId27" Type="http://schemas.openxmlformats.org/officeDocument/2006/relationships/image" Target="../media/image181.emf"/><Relationship Id="rId30" Type="http://schemas.openxmlformats.org/officeDocument/2006/relationships/oleObject" Target="../embeddings/oleObject201.bin"/><Relationship Id="rId35" Type="http://schemas.openxmlformats.org/officeDocument/2006/relationships/image" Target="../media/image185.emf"/><Relationship Id="rId8" Type="http://schemas.openxmlformats.org/officeDocument/2006/relationships/oleObject" Target="../embeddings/oleObject190.bin"/><Relationship Id="rId3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193.wmf"/><Relationship Id="rId18" Type="http://schemas.openxmlformats.org/officeDocument/2006/relationships/oleObject" Target="../embeddings/oleObject213.bin"/><Relationship Id="rId3" Type="http://schemas.openxmlformats.org/officeDocument/2006/relationships/audio" Target="../media/audio1.wav"/><Relationship Id="rId21" Type="http://schemas.openxmlformats.org/officeDocument/2006/relationships/image" Target="../media/image197.emf"/><Relationship Id="rId7" Type="http://schemas.openxmlformats.org/officeDocument/2006/relationships/image" Target="../media/image190.emf"/><Relationship Id="rId12" Type="http://schemas.openxmlformats.org/officeDocument/2006/relationships/oleObject" Target="../embeddings/oleObject210.bin"/><Relationship Id="rId17" Type="http://schemas.openxmlformats.org/officeDocument/2006/relationships/image" Target="../media/image195.emf"/><Relationship Id="rId25" Type="http://schemas.openxmlformats.org/officeDocument/2006/relationships/image" Target="../media/image19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2.bin"/><Relationship Id="rId20" Type="http://schemas.openxmlformats.org/officeDocument/2006/relationships/oleObject" Target="../embeddings/oleObject21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192.emf"/><Relationship Id="rId24" Type="http://schemas.openxmlformats.org/officeDocument/2006/relationships/oleObject" Target="../embeddings/oleObject216.bin"/><Relationship Id="rId5" Type="http://schemas.openxmlformats.org/officeDocument/2006/relationships/image" Target="../media/image189.emf"/><Relationship Id="rId15" Type="http://schemas.openxmlformats.org/officeDocument/2006/relationships/image" Target="../media/image194.wmf"/><Relationship Id="rId23" Type="http://schemas.openxmlformats.org/officeDocument/2006/relationships/image" Target="../media/image198.emf"/><Relationship Id="rId10" Type="http://schemas.openxmlformats.org/officeDocument/2006/relationships/oleObject" Target="../embeddings/oleObject209.bin"/><Relationship Id="rId19" Type="http://schemas.openxmlformats.org/officeDocument/2006/relationships/image" Target="../media/image196.emf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191.emf"/><Relationship Id="rId14" Type="http://schemas.openxmlformats.org/officeDocument/2006/relationships/oleObject" Target="../embeddings/oleObject211.bin"/><Relationship Id="rId22" Type="http://schemas.openxmlformats.org/officeDocument/2006/relationships/oleObject" Target="../embeddings/oleObject2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oleObject" Target="../embeddings/oleObject222.bin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1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03.emf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19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27.bin"/><Relationship Id="rId5" Type="http://schemas.openxmlformats.org/officeDocument/2006/relationships/oleObject" Target="../embeddings/oleObject224.bin"/><Relationship Id="rId10" Type="http://schemas.openxmlformats.org/officeDocument/2006/relationships/image" Target="../media/image207.wmf"/><Relationship Id="rId4" Type="http://schemas.openxmlformats.org/officeDocument/2006/relationships/image" Target="../media/image204.wmf"/><Relationship Id="rId9" Type="http://schemas.openxmlformats.org/officeDocument/2006/relationships/oleObject" Target="../embeddings/oleObject22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16.wmf"/><Relationship Id="rId26" Type="http://schemas.openxmlformats.org/officeDocument/2006/relationships/image" Target="../media/image220.wmf"/><Relationship Id="rId3" Type="http://schemas.openxmlformats.org/officeDocument/2006/relationships/oleObject" Target="../embeddings/oleObject228.bin"/><Relationship Id="rId21" Type="http://schemas.openxmlformats.org/officeDocument/2006/relationships/oleObject" Target="../embeddings/oleObject237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13.e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emf"/><Relationship Id="rId20" Type="http://schemas.openxmlformats.org/officeDocument/2006/relationships/image" Target="../media/image21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19.wmf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221.wmf"/><Relationship Id="rId10" Type="http://schemas.openxmlformats.org/officeDocument/2006/relationships/image" Target="../media/image212.emf"/><Relationship Id="rId19" Type="http://schemas.openxmlformats.org/officeDocument/2006/relationships/oleObject" Target="../embeddings/oleObject236.bin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14.emf"/><Relationship Id="rId22" Type="http://schemas.openxmlformats.org/officeDocument/2006/relationships/image" Target="../media/image218.wmf"/><Relationship Id="rId27" Type="http://schemas.openxmlformats.org/officeDocument/2006/relationships/oleObject" Target="../embeddings/oleObject24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3.emf"/><Relationship Id="rId5" Type="http://schemas.openxmlformats.org/officeDocument/2006/relationships/oleObject" Target="../embeddings/oleObject242.bin"/><Relationship Id="rId10" Type="http://schemas.openxmlformats.org/officeDocument/2006/relationships/image" Target="../media/image82.wmf"/><Relationship Id="rId4" Type="http://schemas.openxmlformats.org/officeDocument/2006/relationships/image" Target="../media/image222.emf"/><Relationship Id="rId9" Type="http://schemas.openxmlformats.org/officeDocument/2006/relationships/oleObject" Target="../embeddings/oleObject24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7.bin"/><Relationship Id="rId13" Type="http://schemas.openxmlformats.org/officeDocument/2006/relationships/image" Target="../media/image228.emf"/><Relationship Id="rId18" Type="http://schemas.openxmlformats.org/officeDocument/2006/relationships/image" Target="../media/image230.e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254.bin"/><Relationship Id="rId7" Type="http://schemas.openxmlformats.org/officeDocument/2006/relationships/image" Target="../media/image225.emf"/><Relationship Id="rId12" Type="http://schemas.openxmlformats.org/officeDocument/2006/relationships/oleObject" Target="../embeddings/oleObject249.bin"/><Relationship Id="rId17" Type="http://schemas.openxmlformats.org/officeDocument/2006/relationships/oleObject" Target="../embeddings/oleObject25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1.bin"/><Relationship Id="rId20" Type="http://schemas.openxmlformats.org/officeDocument/2006/relationships/image" Target="../media/image231.e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46.bin"/><Relationship Id="rId11" Type="http://schemas.openxmlformats.org/officeDocument/2006/relationships/image" Target="../media/image227.emf"/><Relationship Id="rId5" Type="http://schemas.openxmlformats.org/officeDocument/2006/relationships/image" Target="../media/image224.emf"/><Relationship Id="rId15" Type="http://schemas.openxmlformats.org/officeDocument/2006/relationships/image" Target="../media/image229.emf"/><Relationship Id="rId10" Type="http://schemas.openxmlformats.org/officeDocument/2006/relationships/oleObject" Target="../embeddings/oleObject248.bin"/><Relationship Id="rId19" Type="http://schemas.openxmlformats.org/officeDocument/2006/relationships/oleObject" Target="../embeddings/oleObject253.bin"/><Relationship Id="rId4" Type="http://schemas.openxmlformats.org/officeDocument/2006/relationships/oleObject" Target="../embeddings/oleObject245.bin"/><Relationship Id="rId9" Type="http://schemas.openxmlformats.org/officeDocument/2006/relationships/image" Target="../media/image226.emf"/><Relationship Id="rId14" Type="http://schemas.openxmlformats.org/officeDocument/2006/relationships/oleObject" Target="../embeddings/oleObject250.bin"/><Relationship Id="rId22" Type="http://schemas.openxmlformats.org/officeDocument/2006/relationships/image" Target="../media/image23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emf"/><Relationship Id="rId26" Type="http://schemas.openxmlformats.org/officeDocument/2006/relationships/image" Target="../media/image20.emf"/><Relationship Id="rId21" Type="http://schemas.openxmlformats.org/officeDocument/2006/relationships/oleObject" Target="../embeddings/oleObject17.bin"/><Relationship Id="rId34" Type="http://schemas.openxmlformats.org/officeDocument/2006/relationships/image" Target="../media/image24.e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3.bin"/><Relationship Id="rId38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20" Type="http://schemas.openxmlformats.org/officeDocument/2006/relationships/image" Target="../media/image17.emf"/><Relationship Id="rId29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19.emf"/><Relationship Id="rId32" Type="http://schemas.openxmlformats.org/officeDocument/2006/relationships/image" Target="../media/image23.emf"/><Relationship Id="rId37" Type="http://schemas.openxmlformats.org/officeDocument/2006/relationships/oleObject" Target="../embeddings/oleObject25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1.emf"/><Relationship Id="rId36" Type="http://schemas.openxmlformats.org/officeDocument/2006/relationships/image" Target="../media/image25.emf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2.bin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Relationship Id="rId22" Type="http://schemas.openxmlformats.org/officeDocument/2006/relationships/image" Target="../media/image18.emf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22.emf"/><Relationship Id="rId35" Type="http://schemas.openxmlformats.org/officeDocument/2006/relationships/oleObject" Target="../embeddings/oleObject24.bin"/><Relationship Id="rId8" Type="http://schemas.openxmlformats.org/officeDocument/2006/relationships/image" Target="../media/image11.emf"/><Relationship Id="rId3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8.emf"/><Relationship Id="rId26" Type="http://schemas.openxmlformats.org/officeDocument/2006/relationships/oleObject" Target="../embeddings/oleObject41.bin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41.emf"/><Relationship Id="rId33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29" Type="http://schemas.openxmlformats.org/officeDocument/2006/relationships/image" Target="../media/image43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4.bin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slide" Target="slide14.xml"/><Relationship Id="rId28" Type="http://schemas.openxmlformats.org/officeDocument/2006/relationships/oleObject" Target="../embeddings/oleObject42.bin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8.bin"/><Relationship Id="rId31" Type="http://schemas.openxmlformats.org/officeDocument/2006/relationships/image" Target="../media/image4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emf"/><Relationship Id="rId22" Type="http://schemas.openxmlformats.org/officeDocument/2006/relationships/image" Target="../media/image40.emf"/><Relationship Id="rId27" Type="http://schemas.openxmlformats.org/officeDocument/2006/relationships/image" Target="../media/image42.emf"/><Relationship Id="rId30" Type="http://schemas.openxmlformats.org/officeDocument/2006/relationships/oleObject" Target="../embeddings/oleObject43.bin"/><Relationship Id="rId8" Type="http://schemas.openxmlformats.org/officeDocument/2006/relationships/image" Target="../media/image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3" descr="IMG_79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84150"/>
            <a:ext cx="8593138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648445" y="2420888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FF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FF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259632" y="4293096"/>
            <a:ext cx="67056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kumimoji="1" lang="en-US" altLang="zh-CN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2" charset="-122"/>
              </a:rPr>
              <a:t>Chenwei Jiang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2" charset="-122"/>
              </a:rPr>
              <a:t>04 / 18 / 2023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267" name="AutoShape 3"/>
          <p:cNvSpPr>
            <a:spLocks/>
          </p:cNvSpPr>
          <p:nvPr/>
        </p:nvSpPr>
        <p:spPr bwMode="auto">
          <a:xfrm>
            <a:off x="392113" y="620713"/>
            <a:ext cx="127000" cy="1223962"/>
          </a:xfrm>
          <a:prstGeom prst="leftBrace">
            <a:avLst>
              <a:gd name="adj1" fmla="val 80312"/>
              <a:gd name="adj2" fmla="val 50000"/>
            </a:avLst>
          </a:prstGeom>
          <a:noFill/>
          <a:ln w="2222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31268" name="Object 2"/>
          <p:cNvGraphicFramePr>
            <a:graphicFrameLocks noChangeAspect="1"/>
          </p:cNvGraphicFramePr>
          <p:nvPr/>
        </p:nvGraphicFramePr>
        <p:xfrm>
          <a:off x="684213" y="544513"/>
          <a:ext cx="7789862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0" name="公式" r:id="rId3" imgW="3605034" imgH="328515" progId="Equation.3">
                  <p:embed/>
                </p:oleObj>
              </mc:Choice>
              <mc:Fallback>
                <p:oleObj name="公式" r:id="rId3" imgW="3605034" imgH="3285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4513"/>
                        <a:ext cx="7789862" cy="877887"/>
                      </a:xfrm>
                      <a:prstGeom prst="rect">
                        <a:avLst/>
                      </a:prstGeom>
                      <a:solidFill>
                        <a:srgbClr val="3333CC">
                          <a:alpha val="16078"/>
                        </a:srgbClr>
                      </a:solidFill>
                      <a:ln w="9525">
                        <a:solidFill>
                          <a:srgbClr val="FF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1269" name="Object 3"/>
          <p:cNvGraphicFramePr>
            <a:graphicFrameLocks/>
          </p:cNvGraphicFramePr>
          <p:nvPr/>
        </p:nvGraphicFramePr>
        <p:xfrm>
          <a:off x="608013" y="1628775"/>
          <a:ext cx="30876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1" name="公式" r:id="rId5" imgW="3005251" imgH="376140" progId="Equation.3">
                  <p:embed/>
                </p:oleObj>
              </mc:Choice>
              <mc:Fallback>
                <p:oleObj name="公式" r:id="rId5" imgW="3005251" imgH="376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1628775"/>
                        <a:ext cx="30876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1270" name="Rectangle 6"/>
          <p:cNvSpPr>
            <a:spLocks noChangeArrowheads="1"/>
          </p:cNvSpPr>
          <p:nvPr/>
        </p:nvSpPr>
        <p:spPr bwMode="auto">
          <a:xfrm>
            <a:off x="463550" y="2000250"/>
            <a:ext cx="416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比较两式，有</a:t>
            </a:r>
          </a:p>
        </p:txBody>
      </p:sp>
      <p:graphicFrame>
        <p:nvGraphicFramePr>
          <p:cNvPr id="1931271" name="Object 4"/>
          <p:cNvGraphicFramePr>
            <a:graphicFrameLocks/>
          </p:cNvGraphicFramePr>
          <p:nvPr/>
        </p:nvGraphicFramePr>
        <p:xfrm>
          <a:off x="952500" y="2497138"/>
          <a:ext cx="19605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2" name="公式" r:id="rId7" imgW="1881269" imgH="338235" progId="Equation.3">
                  <p:embed/>
                </p:oleObj>
              </mc:Choice>
              <mc:Fallback>
                <p:oleObj name="公式" r:id="rId7" imgW="1881269" imgH="33823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497138"/>
                        <a:ext cx="19605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1272" name="Object 5"/>
          <p:cNvGraphicFramePr>
            <a:graphicFrameLocks/>
          </p:cNvGraphicFramePr>
          <p:nvPr/>
        </p:nvGraphicFramePr>
        <p:xfrm>
          <a:off x="3481388" y="2286000"/>
          <a:ext cx="23145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3" name="公式" r:id="rId9" imgW="2233824" imgH="757140" progId="Equation.3">
                  <p:embed/>
                </p:oleObj>
              </mc:Choice>
              <mc:Fallback>
                <p:oleObj name="公式" r:id="rId9" imgW="2233824" imgH="757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2286000"/>
                        <a:ext cx="23145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1273" name="Object 6"/>
          <p:cNvGraphicFramePr>
            <a:graphicFrameLocks/>
          </p:cNvGraphicFramePr>
          <p:nvPr/>
        </p:nvGraphicFramePr>
        <p:xfrm>
          <a:off x="6227763" y="2462213"/>
          <a:ext cx="25241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4" name="公式" r:id="rId11" imgW="2300141" imgH="357188" progId="Equation.3">
                  <p:embed/>
                </p:oleObj>
              </mc:Choice>
              <mc:Fallback>
                <p:oleObj name="公式" r:id="rId11" imgW="2300141" imgH="3571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462213"/>
                        <a:ext cx="25241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1274" name="Object 7"/>
          <p:cNvGraphicFramePr>
            <a:graphicFrameLocks/>
          </p:cNvGraphicFramePr>
          <p:nvPr/>
        </p:nvGraphicFramePr>
        <p:xfrm>
          <a:off x="646113" y="3122613"/>
          <a:ext cx="352901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5" name="公式" r:id="rId13" imgW="1242964" imgH="366907" progId="Equation.3">
                  <p:embed/>
                </p:oleObj>
              </mc:Choice>
              <mc:Fallback>
                <p:oleObj name="公式" r:id="rId13" imgW="1242964" imgH="3669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122613"/>
                        <a:ext cx="352901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1275" name="Object 8"/>
          <p:cNvGraphicFramePr>
            <a:graphicFrameLocks/>
          </p:cNvGraphicFramePr>
          <p:nvPr/>
        </p:nvGraphicFramePr>
        <p:xfrm>
          <a:off x="4859338" y="3213100"/>
          <a:ext cx="40322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" name="公式" r:id="rId15" imgW="1547731" imgH="366907" progId="Equation.3">
                  <p:embed/>
                </p:oleObj>
              </mc:Choice>
              <mc:Fallback>
                <p:oleObj name="公式" r:id="rId15" imgW="1547731" imgH="3669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213100"/>
                        <a:ext cx="403225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3"/>
          <p:cNvGraphicFramePr>
            <a:graphicFrameLocks/>
          </p:cNvGraphicFramePr>
          <p:nvPr/>
        </p:nvGraphicFramePr>
        <p:xfrm>
          <a:off x="2503488" y="4394200"/>
          <a:ext cx="23177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7" name="公式" r:id="rId17" imgW="776304" imgH="109343" progId="Equation.3">
                  <p:embed/>
                </p:oleObj>
              </mc:Choice>
              <mc:Fallback>
                <p:oleObj name="公式" r:id="rId17" imgW="776304" imgH="1093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3488" y="4394200"/>
                        <a:ext cx="2317750" cy="550863"/>
                      </a:xfrm>
                      <a:prstGeom prst="rect">
                        <a:avLst/>
                      </a:prstGeom>
                      <a:solidFill>
                        <a:srgbClr val="3333CC">
                          <a:alpha val="20000"/>
                        </a:srgbClr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4"/>
          <p:cNvGraphicFramePr>
            <a:graphicFrameLocks/>
          </p:cNvGraphicFramePr>
          <p:nvPr/>
        </p:nvGraphicFramePr>
        <p:xfrm>
          <a:off x="5003800" y="4430713"/>
          <a:ext cx="18716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8" name="公式" r:id="rId19" imgW="604659" imgH="90390" progId="Equation.3">
                  <p:embed/>
                </p:oleObj>
              </mc:Choice>
              <mc:Fallback>
                <p:oleObj name="公式" r:id="rId19" imgW="604659" imgH="903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430713"/>
                        <a:ext cx="1871663" cy="477837"/>
                      </a:xfrm>
                      <a:prstGeom prst="rect">
                        <a:avLst/>
                      </a:prstGeom>
                      <a:solidFill>
                        <a:srgbClr val="3333CC">
                          <a:alpha val="18823"/>
                        </a:srgbClr>
                      </a:solidFill>
                      <a:ln w="9525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1286" name="Line 22"/>
          <p:cNvSpPr>
            <a:spLocks noChangeShapeType="1"/>
          </p:cNvSpPr>
          <p:nvPr/>
        </p:nvSpPr>
        <p:spPr bwMode="auto">
          <a:xfrm flipH="1">
            <a:off x="2214563" y="2924175"/>
            <a:ext cx="1493837" cy="7905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1287" name="Line 23"/>
          <p:cNvSpPr>
            <a:spLocks noChangeShapeType="1"/>
          </p:cNvSpPr>
          <p:nvPr/>
        </p:nvSpPr>
        <p:spPr bwMode="auto">
          <a:xfrm flipH="1">
            <a:off x="5500688" y="2995613"/>
            <a:ext cx="1089025" cy="64770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1282700" y="5275263"/>
          <a:ext cx="198755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9" name="Equation" r:id="rId21" imgW="799753" imgH="469696" progId="Equation.DSMT4">
                  <p:embed/>
                </p:oleObj>
              </mc:Choice>
              <mc:Fallback>
                <p:oleObj name="Equation" r:id="rId21" imgW="799753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5275263"/>
                        <a:ext cx="198755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3781425" y="5275263"/>
          <a:ext cx="1963738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0" name="Equation" r:id="rId23" imgW="825142" imgH="495085" progId="Equation.DSMT4">
                  <p:embed/>
                </p:oleObj>
              </mc:Choice>
              <mc:Fallback>
                <p:oleObj name="Equation" r:id="rId23" imgW="825142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425" y="5275263"/>
                        <a:ext cx="1963738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25"/>
          <p:cNvSpPr>
            <a:spLocks noChangeArrowheads="1"/>
          </p:cNvSpPr>
          <p:nvPr/>
        </p:nvSpPr>
        <p:spPr bwMode="auto">
          <a:xfrm>
            <a:off x="1119188" y="5311775"/>
            <a:ext cx="4821237" cy="1111250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AutoShape 19"/>
          <p:cNvSpPr>
            <a:spLocks noChangeArrowheads="1"/>
          </p:cNvSpPr>
          <p:nvPr/>
        </p:nvSpPr>
        <p:spPr bwMode="auto">
          <a:xfrm>
            <a:off x="420688" y="5719763"/>
            <a:ext cx="609600" cy="296862"/>
          </a:xfrm>
          <a:prstGeom prst="rightArrow">
            <a:avLst>
              <a:gd name="adj1" fmla="val 35935"/>
              <a:gd name="adj2" fmla="val 71121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" name="Text Box 69"/>
          <p:cNvSpPr txBox="1">
            <a:spLocks noChangeArrowheads="1"/>
          </p:cNvSpPr>
          <p:nvPr/>
        </p:nvSpPr>
        <p:spPr bwMode="auto">
          <a:xfrm>
            <a:off x="5999163" y="5600700"/>
            <a:ext cx="217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洛伦兹变换</a:t>
            </a:r>
            <a:endParaRPr kumimoji="1" lang="en-US" altLang="zh-CN" sz="2800" b="1">
              <a:solidFill>
                <a:srgbClr val="EDFE4A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947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93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"/>
                                        <p:tgtEl>
                                          <p:spTgt spid="193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93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93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3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1267" grpId="0" animBg="1"/>
      <p:bldP spid="1931270" grpId="0" autoUpdateAnimBg="0"/>
      <p:bldP spid="1931286" grpId="0" animBg="1"/>
      <p:bldP spid="1931287" grpId="0" animBg="1"/>
      <p:bldP spid="46" grpId="0" animBg="1"/>
      <p:bldP spid="47" grpId="0" animBg="1"/>
      <p:bldP spid="4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290" name="Text Box 2"/>
          <p:cNvSpPr txBox="1">
            <a:spLocks noChangeArrowheads="1"/>
          </p:cNvSpPr>
          <p:nvPr/>
        </p:nvSpPr>
        <p:spPr bwMode="auto">
          <a:xfrm>
            <a:off x="763588" y="550564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讨论</a:t>
            </a:r>
          </a:p>
        </p:txBody>
      </p:sp>
      <p:sp>
        <p:nvSpPr>
          <p:cNvPr id="1932291" name="AutoShape 3"/>
          <p:cNvSpPr>
            <a:spLocks noChangeArrowheads="1"/>
          </p:cNvSpPr>
          <p:nvPr/>
        </p:nvSpPr>
        <p:spPr bwMode="auto">
          <a:xfrm>
            <a:off x="395288" y="641052"/>
            <a:ext cx="381000" cy="349250"/>
          </a:xfrm>
          <a:prstGeom prst="star5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932292" name="Rectangle 4"/>
          <p:cNvSpPr>
            <a:spLocks noChangeArrowheads="1"/>
          </p:cNvSpPr>
          <p:nvPr/>
        </p:nvSpPr>
        <p:spPr bwMode="auto">
          <a:xfrm>
            <a:off x="468313" y="1655464"/>
            <a:ext cx="849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反映空间测量与时间测量相互影响，相互制约，时空不可分割。</a:t>
            </a:r>
            <a:endParaRPr kumimoji="1" lang="zh-CN" altLang="en-US" sz="2400" b="1" dirty="0">
              <a:solidFill>
                <a:srgbClr val="66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32293" name="Rectangle 5"/>
          <p:cNvSpPr>
            <a:spLocks noChangeArrowheads="1"/>
          </p:cNvSpPr>
          <p:nvPr/>
        </p:nvSpPr>
        <p:spPr bwMode="auto">
          <a:xfrm>
            <a:off x="477838" y="1150639"/>
            <a:ext cx="805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sym typeface="Monotype Sorts" pitchFamily="2" charset="2"/>
              </a:rPr>
              <a:t>(1)</a:t>
            </a:r>
            <a:r>
              <a:rPr kumimoji="1" lang="en-US" altLang="zh-CN" sz="2800" b="1">
                <a:latin typeface="Times New Roman" panose="02020603050405020304" pitchFamily="18" charset="0"/>
                <a:sym typeface="Monotype Sorts" pitchFamily="2" charset="2"/>
              </a:rPr>
              <a:t>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t'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的数值不仅与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的数值有关，而且与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有关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932294" name="Rectangle 6"/>
          <p:cNvSpPr>
            <a:spLocks noChangeArrowheads="1"/>
          </p:cNvSpPr>
          <p:nvPr/>
        </p:nvSpPr>
        <p:spPr bwMode="auto">
          <a:xfrm>
            <a:off x="539750" y="2231727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例如，测量空间和时间</a:t>
            </a:r>
            <a:endParaRPr kumimoji="1" lang="zh-CN" altLang="en-US" sz="2400" b="1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932295" name="Object 2"/>
          <p:cNvGraphicFramePr>
            <a:graphicFrameLocks noChangeAspect="1"/>
          </p:cNvGraphicFramePr>
          <p:nvPr>
            <p:extLst/>
          </p:nvPr>
        </p:nvGraphicFramePr>
        <p:xfrm>
          <a:off x="2257425" y="2881014"/>
          <a:ext cx="461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0" name="Equation" r:id="rId3" imgW="52176" imgH="90390" progId="Equation.3">
                  <p:embed/>
                </p:oleObj>
              </mc:Choice>
              <mc:Fallback>
                <p:oleObj name="Equation" r:id="rId3" imgW="52176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881014"/>
                        <a:ext cx="461963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296" name="Object 3"/>
          <p:cNvGraphicFramePr>
            <a:graphicFrameLocks noChangeAspect="1"/>
          </p:cNvGraphicFramePr>
          <p:nvPr>
            <p:extLst/>
          </p:nvPr>
        </p:nvGraphicFramePr>
        <p:xfrm>
          <a:off x="4360863" y="2879427"/>
          <a:ext cx="4445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1" name="Equation" r:id="rId5" imgW="90699" imgH="90390" progId="Equation.3">
                  <p:embed/>
                </p:oleObj>
              </mc:Choice>
              <mc:Fallback>
                <p:oleObj name="Equation" r:id="rId5" imgW="90699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2879427"/>
                        <a:ext cx="444500" cy="44608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2297" name="Text Box 9"/>
          <p:cNvSpPr txBox="1">
            <a:spLocks noChangeArrowheads="1"/>
          </p:cNvSpPr>
          <p:nvPr/>
        </p:nvSpPr>
        <p:spPr bwMode="auto">
          <a:xfrm>
            <a:off x="541338" y="344457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事件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</a:p>
        </p:txBody>
      </p:sp>
      <p:sp>
        <p:nvSpPr>
          <p:cNvPr id="1932298" name="Text Box 10"/>
          <p:cNvSpPr txBox="1">
            <a:spLocks noChangeArrowheads="1"/>
          </p:cNvSpPr>
          <p:nvPr/>
        </p:nvSpPr>
        <p:spPr bwMode="auto">
          <a:xfrm>
            <a:off x="541338" y="4020839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事件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</a:p>
        </p:txBody>
      </p:sp>
      <p:sp>
        <p:nvSpPr>
          <p:cNvPr id="1932299" name="Line 11"/>
          <p:cNvSpPr>
            <a:spLocks noChangeShapeType="1"/>
          </p:cNvSpPr>
          <p:nvPr/>
        </p:nvSpPr>
        <p:spPr bwMode="auto">
          <a:xfrm>
            <a:off x="3463925" y="2882602"/>
            <a:ext cx="0" cy="36830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00" name="Line 12"/>
          <p:cNvSpPr>
            <a:spLocks noChangeShapeType="1"/>
          </p:cNvSpPr>
          <p:nvPr/>
        </p:nvSpPr>
        <p:spPr bwMode="auto">
          <a:xfrm>
            <a:off x="1476375" y="2882602"/>
            <a:ext cx="0" cy="368300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01" name="Line 13"/>
          <p:cNvSpPr>
            <a:spLocks noChangeShapeType="1"/>
          </p:cNvSpPr>
          <p:nvPr/>
        </p:nvSpPr>
        <p:spPr bwMode="auto">
          <a:xfrm>
            <a:off x="601663" y="3398539"/>
            <a:ext cx="5122862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02" name="Line 14"/>
          <p:cNvSpPr>
            <a:spLocks noChangeShapeType="1"/>
          </p:cNvSpPr>
          <p:nvPr/>
        </p:nvSpPr>
        <p:spPr bwMode="auto">
          <a:xfrm>
            <a:off x="601663" y="3974802"/>
            <a:ext cx="5122862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32303" name="Object 4"/>
          <p:cNvGraphicFramePr>
            <a:graphicFrameLocks/>
          </p:cNvGraphicFramePr>
          <p:nvPr>
            <p:extLst/>
          </p:nvPr>
        </p:nvGraphicFramePr>
        <p:xfrm>
          <a:off x="1624013" y="3465214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2" name="公式" r:id="rId7" imgW="1633554" imgH="328515" progId="Equation.3">
                  <p:embed/>
                </p:oleObj>
              </mc:Choice>
              <mc:Fallback>
                <p:oleObj name="公式" r:id="rId7" imgW="1633554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3465214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04" name="Object 5"/>
          <p:cNvGraphicFramePr>
            <a:graphicFrameLocks/>
          </p:cNvGraphicFramePr>
          <p:nvPr>
            <p:extLst/>
          </p:nvPr>
        </p:nvGraphicFramePr>
        <p:xfrm>
          <a:off x="3575050" y="3465214"/>
          <a:ext cx="204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3" name="公式" r:id="rId9" imgW="1957339" imgH="328515" progId="Equation.3">
                  <p:embed/>
                </p:oleObj>
              </mc:Choice>
              <mc:Fallback>
                <p:oleObj name="公式" r:id="rId9" imgW="1957339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465214"/>
                        <a:ext cx="2044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05" name="Object 6"/>
          <p:cNvGraphicFramePr>
            <a:graphicFrameLocks/>
          </p:cNvGraphicFramePr>
          <p:nvPr>
            <p:extLst/>
          </p:nvPr>
        </p:nvGraphicFramePr>
        <p:xfrm>
          <a:off x="1504950" y="4041477"/>
          <a:ext cx="19002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4" name="公式" r:id="rId11" imgW="1805199" imgH="328515" progId="Equation.3">
                  <p:embed/>
                </p:oleObj>
              </mc:Choice>
              <mc:Fallback>
                <p:oleObj name="公式" r:id="rId11" imgW="1805199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041477"/>
                        <a:ext cx="19002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06" name="Object 7"/>
          <p:cNvGraphicFramePr>
            <a:graphicFrameLocks/>
          </p:cNvGraphicFramePr>
          <p:nvPr>
            <p:extLst/>
          </p:nvPr>
        </p:nvGraphicFramePr>
        <p:xfrm>
          <a:off x="3492500" y="4041477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5" name="公式" r:id="rId13" imgW="2119231" imgH="328515" progId="Equation.3">
                  <p:embed/>
                </p:oleObj>
              </mc:Choice>
              <mc:Fallback>
                <p:oleObj name="公式" r:id="rId13" imgW="2119231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041477"/>
                        <a:ext cx="220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2307" name="Text Box 19"/>
          <p:cNvSpPr txBox="1">
            <a:spLocks noChangeArrowheads="1"/>
          </p:cNvSpPr>
          <p:nvPr/>
        </p:nvSpPr>
        <p:spPr bwMode="auto">
          <a:xfrm>
            <a:off x="611188" y="5775027"/>
            <a:ext cx="854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时间间隔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932308" name="Text Box 20"/>
          <p:cNvSpPr txBox="1">
            <a:spLocks noChangeArrowheads="1"/>
          </p:cNvSpPr>
          <p:nvPr/>
        </p:nvSpPr>
        <p:spPr bwMode="auto">
          <a:xfrm>
            <a:off x="611188" y="4757439"/>
            <a:ext cx="854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空间间隔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932309" name="Line 21"/>
          <p:cNvSpPr>
            <a:spLocks noChangeShapeType="1"/>
          </p:cNvSpPr>
          <p:nvPr/>
        </p:nvSpPr>
        <p:spPr bwMode="auto">
          <a:xfrm>
            <a:off x="601663" y="4549477"/>
            <a:ext cx="5122862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2310" name="Line 22"/>
          <p:cNvSpPr>
            <a:spLocks noChangeShapeType="1"/>
          </p:cNvSpPr>
          <p:nvPr/>
        </p:nvSpPr>
        <p:spPr bwMode="auto">
          <a:xfrm>
            <a:off x="601663" y="5846464"/>
            <a:ext cx="5122862" cy="0"/>
          </a:xfrm>
          <a:prstGeom prst="line">
            <a:avLst/>
          </a:prstGeom>
          <a:noFill/>
          <a:ln w="19050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32311" name="Object 8"/>
          <p:cNvGraphicFramePr>
            <a:graphicFrameLocks/>
          </p:cNvGraphicFramePr>
          <p:nvPr>
            <p:extLst/>
          </p:nvPr>
        </p:nvGraphicFramePr>
        <p:xfrm>
          <a:off x="1662113" y="4563764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6" name="公式" r:id="rId15" imgW="1557484" imgH="328515" progId="Equation.3">
                  <p:embed/>
                </p:oleObj>
              </mc:Choice>
              <mc:Fallback>
                <p:oleObj name="公式" r:id="rId15" imgW="1557484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563764"/>
                        <a:ext cx="165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12" name="Object 9"/>
          <p:cNvGraphicFramePr>
            <a:graphicFrameLocks/>
          </p:cNvGraphicFramePr>
          <p:nvPr>
            <p:extLst/>
          </p:nvPr>
        </p:nvGraphicFramePr>
        <p:xfrm>
          <a:off x="1636713" y="4982864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7" name="公式" r:id="rId17" imgW="1614536" imgH="328515" progId="Equation.3">
                  <p:embed/>
                </p:oleObj>
              </mc:Choice>
              <mc:Fallback>
                <p:oleObj name="公式" r:id="rId17" imgW="1614536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982864"/>
                        <a:ext cx="170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13" name="Object 10"/>
          <p:cNvGraphicFramePr>
            <a:graphicFrameLocks/>
          </p:cNvGraphicFramePr>
          <p:nvPr>
            <p:extLst/>
          </p:nvPr>
        </p:nvGraphicFramePr>
        <p:xfrm>
          <a:off x="1663700" y="5355927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8" name="公式" r:id="rId19" imgW="1519449" imgH="328515" progId="Equation.3">
                  <p:embed/>
                </p:oleObj>
              </mc:Choice>
              <mc:Fallback>
                <p:oleObj name="公式" r:id="rId19" imgW="1519449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5355927"/>
                        <a:ext cx="161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14" name="Object 11"/>
          <p:cNvGraphicFramePr>
            <a:graphicFrameLocks/>
          </p:cNvGraphicFramePr>
          <p:nvPr>
            <p:extLst/>
          </p:nvPr>
        </p:nvGraphicFramePr>
        <p:xfrm>
          <a:off x="3638550" y="4549477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79" name="公式" r:id="rId21" imgW="1824216" imgH="328515" progId="Equation.3">
                  <p:embed/>
                </p:oleObj>
              </mc:Choice>
              <mc:Fallback>
                <p:oleObj name="公式" r:id="rId21" imgW="1824216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4549477"/>
                        <a:ext cx="191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15" name="Object 12"/>
          <p:cNvGraphicFramePr>
            <a:graphicFrameLocks/>
          </p:cNvGraphicFramePr>
          <p:nvPr>
            <p:extLst/>
          </p:nvPr>
        </p:nvGraphicFramePr>
        <p:xfrm>
          <a:off x="3624263" y="4981277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0" name="公式" r:id="rId23" imgW="1852499" imgH="328515" progId="Equation.3">
                  <p:embed/>
                </p:oleObj>
              </mc:Choice>
              <mc:Fallback>
                <p:oleObj name="公式" r:id="rId23" imgW="1852499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4981277"/>
                        <a:ext cx="194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16" name="Object 13"/>
          <p:cNvGraphicFramePr>
            <a:graphicFrameLocks/>
          </p:cNvGraphicFramePr>
          <p:nvPr>
            <p:extLst/>
          </p:nvPr>
        </p:nvGraphicFramePr>
        <p:xfrm>
          <a:off x="3646488" y="5359102"/>
          <a:ext cx="186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1" name="公式" r:id="rId25" imgW="1776429" imgH="328515" progId="Equation.3">
                  <p:embed/>
                </p:oleObj>
              </mc:Choice>
              <mc:Fallback>
                <p:oleObj name="公式" r:id="rId25" imgW="1776429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5359102"/>
                        <a:ext cx="1866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17" name="Object 14"/>
          <p:cNvGraphicFramePr>
            <a:graphicFrameLocks/>
          </p:cNvGraphicFramePr>
          <p:nvPr>
            <p:extLst/>
          </p:nvPr>
        </p:nvGraphicFramePr>
        <p:xfrm>
          <a:off x="1755775" y="5990927"/>
          <a:ext cx="1447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2" name="公式" r:id="rId27" imgW="1357556" imgH="328515" progId="Equation.3">
                  <p:embed/>
                </p:oleObj>
              </mc:Choice>
              <mc:Fallback>
                <p:oleObj name="公式" r:id="rId27" imgW="1357556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5990927"/>
                        <a:ext cx="1447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18" name="Object 15"/>
          <p:cNvGraphicFramePr>
            <a:graphicFrameLocks/>
          </p:cNvGraphicFramePr>
          <p:nvPr>
            <p:extLst/>
          </p:nvPr>
        </p:nvGraphicFramePr>
        <p:xfrm>
          <a:off x="3708400" y="6003627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3" name="公式" r:id="rId29" imgW="1595519" imgH="328515" progId="Equation.3">
                  <p:embed/>
                </p:oleObj>
              </mc:Choice>
              <mc:Fallback>
                <p:oleObj name="公式" r:id="rId29" imgW="1595519" imgH="3285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6003627"/>
                        <a:ext cx="168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19" name="Object 16"/>
          <p:cNvGraphicFramePr>
            <a:graphicFrameLocks/>
          </p:cNvGraphicFramePr>
          <p:nvPr>
            <p:extLst/>
          </p:nvPr>
        </p:nvGraphicFramePr>
        <p:xfrm>
          <a:off x="6188075" y="3266777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4" name="公式" r:id="rId31" imgW="2090949" imgH="757140" progId="Equation.3">
                  <p:embed/>
                </p:oleObj>
              </mc:Choice>
              <mc:Fallback>
                <p:oleObj name="公式" r:id="rId31" imgW="2090949" imgH="757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3266777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20" name="Object 17"/>
          <p:cNvGraphicFramePr>
            <a:graphicFrameLocks/>
          </p:cNvGraphicFramePr>
          <p:nvPr>
            <p:extLst/>
          </p:nvPr>
        </p:nvGraphicFramePr>
        <p:xfrm>
          <a:off x="6645275" y="4228802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5" name="公式" r:id="rId33" imgW="1176159" imgH="299843" progId="Equation.3">
                  <p:embed/>
                </p:oleObj>
              </mc:Choice>
              <mc:Fallback>
                <p:oleObj name="公式" r:id="rId33" imgW="1176159" imgH="299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4228802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2321" name="Object 18"/>
          <p:cNvGraphicFramePr>
            <a:graphicFrameLocks/>
          </p:cNvGraphicFramePr>
          <p:nvPr>
            <p:extLst/>
          </p:nvPr>
        </p:nvGraphicFramePr>
        <p:xfrm>
          <a:off x="6657975" y="4820939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6" name="公式" r:id="rId35" imgW="1157141" imgH="214312" progId="Equation.3">
                  <p:embed/>
                </p:oleObj>
              </mc:Choice>
              <mc:Fallback>
                <p:oleObj name="公式" r:id="rId35" imgW="1157141" imgH="21431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7975" y="4820939"/>
                        <a:ext cx="1244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2323" name="Rectangle 35"/>
          <p:cNvSpPr>
            <a:spLocks noChangeArrowheads="1"/>
          </p:cNvSpPr>
          <p:nvPr/>
        </p:nvSpPr>
        <p:spPr bwMode="auto">
          <a:xfrm>
            <a:off x="5940425" y="3255664"/>
            <a:ext cx="2663825" cy="3022600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/>
          </p:nvPr>
        </p:nvGraphicFramePr>
        <p:xfrm>
          <a:off x="4552950" y="219351"/>
          <a:ext cx="198755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7" name="Equation" r:id="rId37" imgW="799753" imgH="469696" progId="Equation.DSMT4">
                  <p:embed/>
                </p:oleObj>
              </mc:Choice>
              <mc:Fallback>
                <p:oleObj name="Equation" r:id="rId37" imgW="799753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219351"/>
                        <a:ext cx="1987550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/>
          </p:nvPr>
        </p:nvGraphicFramePr>
        <p:xfrm>
          <a:off x="6705687" y="187820"/>
          <a:ext cx="19653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8" name="Equation" r:id="rId39" imgW="825142" imgH="495085" progId="Equation.DSMT4">
                  <p:embed/>
                </p:oleObj>
              </mc:Choice>
              <mc:Fallback>
                <p:oleObj name="Equation" r:id="rId39" imgW="825142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87" y="187820"/>
                        <a:ext cx="1965325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/>
          </p:nvPr>
        </p:nvGraphicFramePr>
        <p:xfrm>
          <a:off x="5951538" y="5110658"/>
          <a:ext cx="26606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89" name="Equation" r:id="rId41" imgW="1117440" imgH="495000" progId="Equation.DSMT4">
                  <p:embed/>
                </p:oleObj>
              </mc:Choice>
              <mc:Fallback>
                <p:oleObj name="Equation" r:id="rId41" imgW="1117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110658"/>
                        <a:ext cx="266065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1"/>
          <p:cNvGraphicFramePr>
            <a:graphicFrameLocks/>
          </p:cNvGraphicFramePr>
          <p:nvPr>
            <p:extLst/>
          </p:nvPr>
        </p:nvGraphicFramePr>
        <p:xfrm>
          <a:off x="3347864" y="548680"/>
          <a:ext cx="928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0" name="公式" r:id="rId43" imgW="833356" imgH="299843" progId="Equation.3">
                  <p:embed/>
                </p:oleObj>
              </mc:Choice>
              <mc:Fallback>
                <p:oleObj name="公式" r:id="rId43" imgW="833356" imgH="299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48680"/>
                        <a:ext cx="9286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2"/>
          <p:cNvGraphicFramePr>
            <a:graphicFrameLocks/>
          </p:cNvGraphicFramePr>
          <p:nvPr>
            <p:extLst/>
          </p:nvPr>
        </p:nvGraphicFramePr>
        <p:xfrm>
          <a:off x="2260426" y="569613"/>
          <a:ext cx="10874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1" name="公式" r:id="rId45" imgW="1005001" imgH="299843" progId="Equation.3">
                  <p:embed/>
                </p:oleObj>
              </mc:Choice>
              <mc:Fallback>
                <p:oleObj name="公式" r:id="rId45" imgW="1005001" imgH="299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426" y="569613"/>
                        <a:ext cx="10874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13446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3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3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3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3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3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3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93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3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193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3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3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3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3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3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3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93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3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93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93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3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3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93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3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93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93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93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3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93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2290" grpId="0"/>
      <p:bldP spid="1932292" grpId="0" autoUpdateAnimBg="0"/>
      <p:bldP spid="1932293" grpId="0" autoUpdateAnimBg="0"/>
      <p:bldP spid="1932294" grpId="0" autoUpdateAnimBg="0"/>
      <p:bldP spid="1932297" grpId="0" autoUpdateAnimBg="0"/>
      <p:bldP spid="1932298" grpId="0" autoUpdateAnimBg="0"/>
      <p:bldP spid="1932299" grpId="0" animBg="1"/>
      <p:bldP spid="1932300" grpId="0" animBg="1"/>
      <p:bldP spid="1932301" grpId="0" animBg="1"/>
      <p:bldP spid="1932302" grpId="0" animBg="1"/>
      <p:bldP spid="1932307" grpId="0" autoUpdateAnimBg="0"/>
      <p:bldP spid="1932308" grpId="0" autoUpdateAnimBg="0"/>
      <p:bldP spid="1932309" grpId="0" animBg="1"/>
      <p:bldP spid="1932310" grpId="0" animBg="1"/>
      <p:bldP spid="19323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314" name="Rectangle 2"/>
          <p:cNvSpPr>
            <a:spLocks noChangeArrowheads="1"/>
          </p:cNvSpPr>
          <p:nvPr/>
        </p:nvSpPr>
        <p:spPr bwMode="auto">
          <a:xfrm>
            <a:off x="755650" y="379413"/>
            <a:ext cx="722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u &lt;&lt; c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时洛伦兹变换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退化为伽利略变换式</a:t>
            </a:r>
          </a:p>
        </p:txBody>
      </p:sp>
      <p:graphicFrame>
        <p:nvGraphicFramePr>
          <p:cNvPr id="1933315" name="Object 2"/>
          <p:cNvGraphicFramePr>
            <a:graphicFrameLocks/>
          </p:cNvGraphicFramePr>
          <p:nvPr/>
        </p:nvGraphicFramePr>
        <p:xfrm>
          <a:off x="1706563" y="763588"/>
          <a:ext cx="21447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8" name="公式" r:id="rId3" imgW="2052426" imgH="776093" progId="Equation.3">
                  <p:embed/>
                </p:oleObj>
              </mc:Choice>
              <mc:Fallback>
                <p:oleObj name="公式" r:id="rId3" imgW="2052426" imgH="7760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763588"/>
                        <a:ext cx="21447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3316" name="AutoShape 4"/>
          <p:cNvSpPr>
            <a:spLocks noChangeArrowheads="1"/>
          </p:cNvSpPr>
          <p:nvPr/>
        </p:nvSpPr>
        <p:spPr bwMode="auto">
          <a:xfrm>
            <a:off x="3995738" y="1628775"/>
            <a:ext cx="762000" cy="360363"/>
          </a:xfrm>
          <a:prstGeom prst="rightArrow">
            <a:avLst>
              <a:gd name="adj1" fmla="val 35417"/>
              <a:gd name="adj2" fmla="val 69163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33317" name="Object 3"/>
          <p:cNvGraphicFramePr>
            <a:graphicFrameLocks/>
          </p:cNvGraphicFramePr>
          <p:nvPr/>
        </p:nvGraphicFramePr>
        <p:xfrm>
          <a:off x="5110163" y="1658938"/>
          <a:ext cx="14573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9" name="公式" r:id="rId5" imgW="1366821" imgH="224032" progId="Equation.3">
                  <p:embed/>
                </p:oleObj>
              </mc:Choice>
              <mc:Fallback>
                <p:oleObj name="公式" r:id="rId5" imgW="1366821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1658938"/>
                        <a:ext cx="14573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3318" name="Rectangle 6"/>
          <p:cNvSpPr>
            <a:spLocks noChangeArrowheads="1"/>
          </p:cNvSpPr>
          <p:nvPr/>
        </p:nvSpPr>
        <p:spPr bwMode="auto">
          <a:xfrm>
            <a:off x="1187450" y="2874963"/>
            <a:ext cx="7558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在低速情况下，相对论时空观可由绝对时空观替代</a:t>
            </a:r>
          </a:p>
        </p:txBody>
      </p:sp>
      <p:graphicFrame>
        <p:nvGraphicFramePr>
          <p:cNvPr id="1933319" name="Object 4"/>
          <p:cNvGraphicFramePr>
            <a:graphicFrameLocks/>
          </p:cNvGraphicFramePr>
          <p:nvPr/>
        </p:nvGraphicFramePr>
        <p:xfrm>
          <a:off x="6970713" y="1673225"/>
          <a:ext cx="6969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0" name="公式" r:id="rId7" imgW="604659" imgH="224032" progId="Equation.3">
                  <p:embed/>
                </p:oleObj>
              </mc:Choice>
              <mc:Fallback>
                <p:oleObj name="公式" r:id="rId7" imgW="604659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0713" y="1673225"/>
                        <a:ext cx="69691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3320" name="Rectangle 8"/>
          <p:cNvSpPr>
            <a:spLocks noChangeArrowheads="1"/>
          </p:cNvSpPr>
          <p:nvPr/>
        </p:nvSpPr>
        <p:spPr bwMode="auto">
          <a:xfrm>
            <a:off x="755650" y="3405188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光速是各种物体运动的一个极限速度  </a:t>
            </a:r>
          </a:p>
        </p:txBody>
      </p:sp>
      <p:graphicFrame>
        <p:nvGraphicFramePr>
          <p:cNvPr id="1933321" name="Object 5"/>
          <p:cNvGraphicFramePr>
            <a:graphicFrameLocks noChangeAspect="1"/>
          </p:cNvGraphicFramePr>
          <p:nvPr/>
        </p:nvGraphicFramePr>
        <p:xfrm>
          <a:off x="1258888" y="4090988"/>
          <a:ext cx="6413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" name="公式" r:id="rId9" imgW="643181" imgH="147735" progId="Equation.3">
                  <p:embed/>
                </p:oleObj>
              </mc:Choice>
              <mc:Fallback>
                <p:oleObj name="公式" r:id="rId9" imgW="643181" imgH="1477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90988"/>
                        <a:ext cx="64135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3322" name="Object 6"/>
          <p:cNvGraphicFramePr>
            <a:graphicFrameLocks noChangeAspect="1"/>
          </p:cNvGraphicFramePr>
          <p:nvPr/>
        </p:nvGraphicFramePr>
        <p:xfrm>
          <a:off x="2124075" y="3908425"/>
          <a:ext cx="17160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" name="公式" r:id="rId11" imgW="1890534" imgH="357188" progId="Equation.3">
                  <p:embed/>
                </p:oleObj>
              </mc:Choice>
              <mc:Fallback>
                <p:oleObj name="公式" r:id="rId11" imgW="1890534" imgH="35718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08425"/>
                        <a:ext cx="17160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3323" name="Rectangle 11"/>
          <p:cNvSpPr>
            <a:spLocks noChangeArrowheads="1"/>
          </p:cNvSpPr>
          <p:nvPr/>
        </p:nvSpPr>
        <p:spPr bwMode="auto">
          <a:xfrm>
            <a:off x="4140200" y="3946525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虚数（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洛伦兹变换失去意义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）</a:t>
            </a:r>
          </a:p>
        </p:txBody>
      </p:sp>
      <p:sp>
        <p:nvSpPr>
          <p:cNvPr id="1933324" name="Rectangle 12"/>
          <p:cNvSpPr>
            <a:spLocks noChangeArrowheads="1"/>
          </p:cNvSpPr>
          <p:nvPr/>
        </p:nvSpPr>
        <p:spPr bwMode="auto">
          <a:xfrm>
            <a:off x="1187450" y="4484688"/>
            <a:ext cx="67960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任何物体的运动都不会超过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光速</a:t>
            </a:r>
            <a:endParaRPr kumimoji="1" lang="en-US" altLang="zh-CN" sz="2400" b="1" dirty="0" smtClean="0">
              <a:solidFill>
                <a:srgbClr val="66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稍后会有其他解释方法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695450" y="1616075"/>
          <a:ext cx="1963738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3" name="Equation" r:id="rId13" imgW="825142" imgH="495085" progId="Equation.DSMT4">
                  <p:embed/>
                </p:oleObj>
              </mc:Choice>
              <mc:Fallback>
                <p:oleObj name="Equation" r:id="rId13" imgW="825142" imgH="4950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616075"/>
                        <a:ext cx="1963738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94214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3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3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3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3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3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3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3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3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3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3314" grpId="0" autoUpdateAnimBg="0"/>
      <p:bldP spid="1933316" grpId="0" animBg="1"/>
      <p:bldP spid="1933318" grpId="0" autoUpdateAnimBg="0"/>
      <p:bldP spid="1933320" grpId="0" autoUpdateAnimBg="0"/>
      <p:bldP spid="1933323" grpId="0" autoUpdateAnimBg="0"/>
      <p:bldP spid="193332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395536" y="3209297"/>
            <a:ext cx="121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逆变换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790948" y="2968618"/>
            <a:ext cx="5876925" cy="960437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28"/>
          <p:cNvGraphicFramePr>
            <a:graphicFrameLocks/>
          </p:cNvGraphicFramePr>
          <p:nvPr>
            <p:extLst/>
          </p:nvPr>
        </p:nvGraphicFramePr>
        <p:xfrm>
          <a:off x="1898898" y="3026735"/>
          <a:ext cx="16430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2" name="公式" r:id="rId3" imgW="2070720" imgH="990720" progId="Equation.3">
                  <p:embed/>
                </p:oleObj>
              </mc:Choice>
              <mc:Fallback>
                <p:oleObj name="公式" r:id="rId3" imgW="2070720" imgH="990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898" y="3026735"/>
                        <a:ext cx="164306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9"/>
          <p:cNvGraphicFramePr>
            <a:graphicFrameLocks/>
          </p:cNvGraphicFramePr>
          <p:nvPr>
            <p:extLst/>
          </p:nvPr>
        </p:nvGraphicFramePr>
        <p:xfrm>
          <a:off x="4118223" y="3106110"/>
          <a:ext cx="108743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3" name="公式" r:id="rId5" imgW="1333800" imgH="381240" progId="Equation.3">
                  <p:embed/>
                </p:oleObj>
              </mc:Choice>
              <mc:Fallback>
                <p:oleObj name="公式" r:id="rId5" imgW="13338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223" y="3106110"/>
                        <a:ext cx="108743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0"/>
          <p:cNvGraphicFramePr>
            <a:graphicFrameLocks/>
          </p:cNvGraphicFramePr>
          <p:nvPr>
            <p:extLst/>
          </p:nvPr>
        </p:nvGraphicFramePr>
        <p:xfrm>
          <a:off x="4045198" y="3537910"/>
          <a:ext cx="928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4" name="公式" r:id="rId7" imgW="1092600" imgH="381240" progId="Equation.3">
                  <p:embed/>
                </p:oleObj>
              </mc:Choice>
              <mc:Fallback>
                <p:oleObj name="公式" r:id="rId7" imgW="10926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198" y="3537910"/>
                        <a:ext cx="9286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1"/>
          <p:cNvGraphicFramePr>
            <a:graphicFrameLocks/>
          </p:cNvGraphicFramePr>
          <p:nvPr>
            <p:extLst/>
          </p:nvPr>
        </p:nvGraphicFramePr>
        <p:xfrm>
          <a:off x="5650161" y="2994985"/>
          <a:ext cx="19478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5" name="公式" r:id="rId9" imgW="2451600" imgH="1079640" progId="Equation.3">
                  <p:embed/>
                </p:oleObj>
              </mc:Choice>
              <mc:Fallback>
                <p:oleObj name="公式" r:id="rId9" imgW="2451600" imgH="1079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161" y="2994985"/>
                        <a:ext cx="19478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/>
          </p:cNvGraphicFramePr>
          <p:nvPr>
            <p:extLst/>
          </p:nvPr>
        </p:nvGraphicFramePr>
        <p:xfrm>
          <a:off x="2065338" y="4206208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6" name="公式" r:id="rId11" imgW="2782080" imgH="990720" progId="Equation.3">
                  <p:embed/>
                </p:oleObj>
              </mc:Choice>
              <mc:Fallback>
                <p:oleObj name="公式" r:id="rId11" imgW="2782080" imgH="990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4206208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/>
          </p:cNvGraphicFramePr>
          <p:nvPr>
            <p:extLst/>
          </p:nvPr>
        </p:nvGraphicFramePr>
        <p:xfrm>
          <a:off x="4587876" y="4244156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7" name="公式" r:id="rId13" imgW="1549800" imgH="381240" progId="Equation.3">
                  <p:embed/>
                </p:oleObj>
              </mc:Choice>
              <mc:Fallback>
                <p:oleObj name="公式" r:id="rId13" imgW="15498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6" y="4244156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/>
          </p:cNvGraphicFramePr>
          <p:nvPr>
            <p:extLst/>
          </p:nvPr>
        </p:nvGraphicFramePr>
        <p:xfrm>
          <a:off x="4561682" y="4695715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8" name="公式" r:id="rId15" imgW="1524240" imgH="266760" progId="Equation.3">
                  <p:embed/>
                </p:oleObj>
              </mc:Choice>
              <mc:Fallback>
                <p:oleObj name="公式" r:id="rId15" imgW="1524240" imgH="266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1682" y="4695715"/>
                        <a:ext cx="1244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1779588" y="4058741"/>
            <a:ext cx="7112892" cy="1142357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/>
          </p:nvPr>
        </p:nvGraphicFramePr>
        <p:xfrm>
          <a:off x="6023130" y="4046512"/>
          <a:ext cx="266065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89" name="Equation" r:id="rId17" imgW="1117440" imgH="495000" progId="Equation.DSMT4">
                  <p:embed/>
                </p:oleObj>
              </mc:Choice>
              <mc:Fallback>
                <p:oleObj name="Equation" r:id="rId17" imgW="1117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130" y="4046512"/>
                        <a:ext cx="266065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315253" y="4361036"/>
            <a:ext cx="12128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不同事件的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空间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间隔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与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时间间隔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测量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411163" y="2126998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正变换</a:t>
            </a:r>
          </a:p>
        </p:txBody>
      </p:sp>
      <p:graphicFrame>
        <p:nvGraphicFramePr>
          <p:cNvPr id="18" name="Object 21"/>
          <p:cNvGraphicFramePr>
            <a:graphicFrameLocks/>
          </p:cNvGraphicFramePr>
          <p:nvPr>
            <p:extLst/>
          </p:nvPr>
        </p:nvGraphicFramePr>
        <p:xfrm>
          <a:off x="5308600" y="2141286"/>
          <a:ext cx="9286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0" name="公式" r:id="rId19" imgW="1092600" imgH="381240" progId="Equation.3">
                  <p:embed/>
                </p:oleObj>
              </mc:Choice>
              <mc:Fallback>
                <p:oleObj name="公式" r:id="rId19" imgW="10926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2141286"/>
                        <a:ext cx="9286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2"/>
          <p:cNvGraphicFramePr>
            <a:graphicFrameLocks/>
          </p:cNvGraphicFramePr>
          <p:nvPr>
            <p:extLst/>
          </p:nvPr>
        </p:nvGraphicFramePr>
        <p:xfrm>
          <a:off x="3900488" y="2141286"/>
          <a:ext cx="10874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1" name="公式" r:id="rId21" imgW="1333800" imgH="381240" progId="Equation.3">
                  <p:embed/>
                </p:oleObj>
              </mc:Choice>
              <mc:Fallback>
                <p:oleObj name="公式" r:id="rId21" imgW="13338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2141286"/>
                        <a:ext cx="10874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3"/>
          <p:cNvGraphicFramePr>
            <a:graphicFrameLocks/>
          </p:cNvGraphicFramePr>
          <p:nvPr>
            <p:extLst/>
          </p:nvPr>
        </p:nvGraphicFramePr>
        <p:xfrm>
          <a:off x="6557963" y="1885698"/>
          <a:ext cx="184626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2" name="公式" r:id="rId23" imgW="2311920" imgH="1079640" progId="Equation.3">
                  <p:embed/>
                </p:oleObj>
              </mc:Choice>
              <mc:Fallback>
                <p:oleObj name="公式" r:id="rId23" imgW="2311920" imgH="1079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1885698"/>
                        <a:ext cx="184626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4"/>
          <p:cNvGraphicFramePr>
            <a:graphicFrameLocks/>
          </p:cNvGraphicFramePr>
          <p:nvPr>
            <p:extLst/>
          </p:nvPr>
        </p:nvGraphicFramePr>
        <p:xfrm>
          <a:off x="1835150" y="1912686"/>
          <a:ext cx="17446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3" name="公式" r:id="rId25" imgW="2210400" imgH="990720" progId="Equation.3">
                  <p:embed/>
                </p:oleObj>
              </mc:Choice>
              <mc:Fallback>
                <p:oleObj name="公式" r:id="rId25" imgW="2210400" imgH="9907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2686"/>
                        <a:ext cx="174466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1779588" y="1814261"/>
            <a:ext cx="6696075" cy="1008062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" name="Object 17"/>
          <p:cNvGraphicFramePr>
            <a:graphicFrameLocks/>
          </p:cNvGraphicFramePr>
          <p:nvPr>
            <p:extLst/>
          </p:nvPr>
        </p:nvGraphicFramePr>
        <p:xfrm>
          <a:off x="4601959" y="5586891"/>
          <a:ext cx="1270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4" name="公式" r:id="rId27" imgW="1549800" imgH="381240" progId="Equation.3">
                  <p:embed/>
                </p:oleObj>
              </mc:Choice>
              <mc:Fallback>
                <p:oleObj name="公式" r:id="rId27" imgW="1549800" imgH="381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1959" y="5586891"/>
                        <a:ext cx="1270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8"/>
          <p:cNvGraphicFramePr>
            <a:graphicFrameLocks/>
          </p:cNvGraphicFramePr>
          <p:nvPr>
            <p:extLst/>
          </p:nvPr>
        </p:nvGraphicFramePr>
        <p:xfrm>
          <a:off x="4575765" y="6038450"/>
          <a:ext cx="1244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5" name="公式" r:id="rId28" imgW="1524240" imgH="266760" progId="Equation.3">
                  <p:embed/>
                </p:oleObj>
              </mc:Choice>
              <mc:Fallback>
                <p:oleObj name="公式" r:id="rId28" imgW="1524240" imgH="2667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5765" y="6038450"/>
                        <a:ext cx="1244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790948" y="5372641"/>
            <a:ext cx="7112892" cy="1199591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/>
          </p:nvPr>
        </p:nvGraphicFramePr>
        <p:xfrm>
          <a:off x="6007100" y="5389544"/>
          <a:ext cx="27225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6" name="Equation" r:id="rId29" imgW="1143000" imgH="495000" progId="Equation.DSMT4">
                  <p:embed/>
                </p:oleObj>
              </mc:Choice>
              <mc:Fallback>
                <p:oleObj name="Equation" r:id="rId29" imgW="1143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5389544"/>
                        <a:ext cx="27225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/>
          </p:nvPr>
        </p:nvGraphicFramePr>
        <p:xfrm>
          <a:off x="1968272" y="5477268"/>
          <a:ext cx="230028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7" name="Equation" r:id="rId31" imgW="965160" imgH="469800" progId="Equation.DSMT4">
                  <p:embed/>
                </p:oleObj>
              </mc:Choice>
              <mc:Fallback>
                <p:oleObj name="Equation" r:id="rId31" imgW="96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272" y="5477268"/>
                        <a:ext cx="2300288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弧形箭头 1"/>
          <p:cNvSpPr/>
          <p:nvPr/>
        </p:nvSpPr>
        <p:spPr bwMode="auto">
          <a:xfrm>
            <a:off x="8549404" y="2565397"/>
            <a:ext cx="528792" cy="1622852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左弧形箭头 2"/>
          <p:cNvSpPr/>
          <p:nvPr/>
        </p:nvSpPr>
        <p:spPr bwMode="auto">
          <a:xfrm>
            <a:off x="1264444" y="3721881"/>
            <a:ext cx="631825" cy="2483732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389475" y="646354"/>
            <a:ext cx="8326536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惯性系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S’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相对于惯性系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在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x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轴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方向上运动，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且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速率为</a:t>
            </a:r>
            <a:r>
              <a:rPr kumimoji="1" lang="en-US" altLang="zh-CN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u</a:t>
            </a:r>
            <a:r>
              <a:rPr kumimoji="1" lang="zh-CN" altLang="en-US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某一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在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与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S’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系中的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时空坐标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分别为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kumimoji="1" lang="en-US" altLang="zh-CN" sz="24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x,y,z,t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和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</a:t>
            </a:r>
            <a:r>
              <a:rPr kumimoji="1" lang="en-US" altLang="zh-CN" sz="2400" b="1" dirty="0" err="1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x’,y’,z’,t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’)</a:t>
            </a:r>
            <a:endParaRPr kumimoji="1" lang="zh-CN" altLang="en-US" sz="2400" b="1" dirty="0">
              <a:solidFill>
                <a:srgbClr val="00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3812381" y="190381"/>
            <a:ext cx="1263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6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小 结</a:t>
            </a:r>
            <a:endParaRPr kumimoji="1" lang="zh-CN" altLang="en-US" sz="3600" b="1" dirty="0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119253263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 autoUpdateAnimBg="0"/>
      <p:bldP spid="13" grpId="0" animBg="1"/>
      <p:bldP spid="15" grpId="0"/>
      <p:bldP spid="17" grpId="0"/>
      <p:bldP spid="22" grpId="0" animBg="1"/>
      <p:bldP spid="26" grpId="0" animBg="1"/>
      <p:bldP spid="2" grpId="0" animBg="1"/>
      <p:bldP spid="3" grpId="0" animBg="1"/>
      <p:bldP spid="30" grpId="0" autoUpdateAnimBg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228600" y="333375"/>
            <a:ext cx="45496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12143" y="333375"/>
            <a:ext cx="479648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假定一个粒子在 </a:t>
            </a:r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S’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系中以</a:t>
            </a:r>
          </a:p>
        </p:txBody>
      </p:sp>
      <p:graphicFrame>
        <p:nvGraphicFramePr>
          <p:cNvPr id="360452" name="Object 4"/>
          <p:cNvGraphicFramePr>
            <a:graphicFrameLocks noChangeAspect="1"/>
          </p:cNvGraphicFramePr>
          <p:nvPr>
            <p:extLst/>
          </p:nvPr>
        </p:nvGraphicFramePr>
        <p:xfrm>
          <a:off x="4307502" y="331787"/>
          <a:ext cx="669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0" name="Equation" r:id="rId3" imgW="185786" imgH="61718" progId="Equation.3">
                  <p:embed/>
                </p:oleObj>
              </mc:Choice>
              <mc:Fallback>
                <p:oleObj name="Equation" r:id="rId3" imgW="185786" imgH="617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502" y="331787"/>
                        <a:ext cx="669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4876799" y="303213"/>
            <a:ext cx="3641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的恒定速度相对 </a:t>
            </a:r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i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’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运动</a:t>
            </a:r>
            <a:endParaRPr kumimoji="1" lang="en-US" altLang="zh-CN" sz="2400" b="1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0454" name="Rectangle 6"/>
          <p:cNvSpPr>
            <a:spLocks noChangeArrowheads="1"/>
          </p:cNvSpPr>
          <p:nvPr/>
        </p:nvSpPr>
        <p:spPr bwMode="auto">
          <a:xfrm>
            <a:off x="683569" y="714375"/>
            <a:ext cx="79921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从原点开始</a:t>
            </a:r>
            <a:r>
              <a:rPr kumimoji="1" lang="zh-CN" altLang="en-US" sz="2400" b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），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其运动轨道与</a:t>
            </a:r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x’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轴成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60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度角，若</a:t>
            </a:r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S’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系沿</a:t>
            </a:r>
            <a:r>
              <a:rPr kumimoji="1" lang="en-US" altLang="zh-CN" sz="32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轴</a:t>
            </a:r>
          </a:p>
        </p:txBody>
      </p:sp>
      <p:sp>
        <p:nvSpPr>
          <p:cNvPr id="360455" name="Rectangle 7"/>
          <p:cNvSpPr>
            <a:spLocks noChangeArrowheads="1"/>
          </p:cNvSpPr>
          <p:nvPr/>
        </p:nvSpPr>
        <p:spPr bwMode="auto">
          <a:xfrm>
            <a:off x="1323372" y="1160378"/>
            <a:ext cx="4414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相对于 </a:t>
            </a:r>
            <a:r>
              <a:rPr kumimoji="1" lang="en-US" altLang="zh-CN" sz="2400" b="1" i="1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的速度为</a:t>
            </a:r>
          </a:p>
        </p:txBody>
      </p:sp>
      <p:graphicFrame>
        <p:nvGraphicFramePr>
          <p:cNvPr id="360456" name="Object 8"/>
          <p:cNvGraphicFramePr>
            <a:graphicFrameLocks noChangeAspect="1"/>
          </p:cNvGraphicFramePr>
          <p:nvPr>
            <p:extLst/>
          </p:nvPr>
        </p:nvGraphicFramePr>
        <p:xfrm>
          <a:off x="3830067" y="1196995"/>
          <a:ext cx="669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1" name="Equation" r:id="rId5" imgW="185786" imgH="61718" progId="Equation.3">
                  <p:embed/>
                </p:oleObj>
              </mc:Choice>
              <mc:Fallback>
                <p:oleObj name="Equation" r:id="rId5" imgW="185786" imgH="617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067" y="1196995"/>
                        <a:ext cx="669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4424567" y="1160378"/>
            <a:ext cx="4686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，求粒子在 </a:t>
            </a:r>
            <a:r>
              <a:rPr kumimoji="1" lang="en-US" altLang="zh-CN" sz="2400" b="1" i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S 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系中的运动方程？</a:t>
            </a:r>
          </a:p>
        </p:txBody>
      </p:sp>
      <p:sp>
        <p:nvSpPr>
          <p:cNvPr id="360458" name="Line 10"/>
          <p:cNvSpPr>
            <a:spLocks noChangeShapeType="1"/>
          </p:cNvSpPr>
          <p:nvPr/>
        </p:nvSpPr>
        <p:spPr bwMode="auto">
          <a:xfrm>
            <a:off x="5791200" y="3762375"/>
            <a:ext cx="26670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59" name="Line 11"/>
          <p:cNvSpPr>
            <a:spLocks noChangeShapeType="1"/>
          </p:cNvSpPr>
          <p:nvPr/>
        </p:nvSpPr>
        <p:spPr bwMode="auto">
          <a:xfrm flipV="1">
            <a:off x="5791200" y="1781175"/>
            <a:ext cx="0" cy="19812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0" name="Line 12"/>
          <p:cNvSpPr>
            <a:spLocks noChangeShapeType="1"/>
          </p:cNvSpPr>
          <p:nvPr/>
        </p:nvSpPr>
        <p:spPr bwMode="auto">
          <a:xfrm flipV="1">
            <a:off x="6477000" y="1781175"/>
            <a:ext cx="0" cy="198120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1" name="Line 13"/>
          <p:cNvSpPr>
            <a:spLocks noChangeShapeType="1"/>
          </p:cNvSpPr>
          <p:nvPr/>
        </p:nvSpPr>
        <p:spPr bwMode="auto">
          <a:xfrm>
            <a:off x="6477000" y="2390775"/>
            <a:ext cx="762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2" name="Line 14"/>
          <p:cNvSpPr>
            <a:spLocks noChangeShapeType="1"/>
          </p:cNvSpPr>
          <p:nvPr/>
        </p:nvSpPr>
        <p:spPr bwMode="auto">
          <a:xfrm>
            <a:off x="6477000" y="3762375"/>
            <a:ext cx="16764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3" name="Oval 15"/>
          <p:cNvSpPr>
            <a:spLocks noChangeArrowheads="1"/>
          </p:cNvSpPr>
          <p:nvPr/>
        </p:nvSpPr>
        <p:spPr bwMode="auto">
          <a:xfrm>
            <a:off x="6534150" y="3521184"/>
            <a:ext cx="152400" cy="152400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64" name="Line 16"/>
          <p:cNvSpPr>
            <a:spLocks noChangeShapeType="1"/>
          </p:cNvSpPr>
          <p:nvPr/>
        </p:nvSpPr>
        <p:spPr bwMode="auto">
          <a:xfrm flipV="1">
            <a:off x="6610350" y="2530584"/>
            <a:ext cx="609600" cy="1066800"/>
          </a:xfrm>
          <a:prstGeom prst="line">
            <a:avLst/>
          </a:prstGeom>
          <a:noFill/>
          <a:ln w="22225">
            <a:solidFill>
              <a:srgbClr val="C0C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65" name="Line 17"/>
          <p:cNvSpPr>
            <a:spLocks noChangeShapeType="1"/>
          </p:cNvSpPr>
          <p:nvPr/>
        </p:nvSpPr>
        <p:spPr bwMode="auto">
          <a:xfrm>
            <a:off x="6610350" y="3597384"/>
            <a:ext cx="762000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0466" name="Object 18"/>
          <p:cNvGraphicFramePr>
            <a:graphicFrameLocks noChangeAspect="1"/>
          </p:cNvGraphicFramePr>
          <p:nvPr>
            <p:extLst/>
          </p:nvPr>
        </p:nvGraphicFramePr>
        <p:xfrm>
          <a:off x="6767717" y="1790434"/>
          <a:ext cx="1258683" cy="44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2" name="Equation" r:id="rId7" imgW="533160" imgH="177480" progId="Equation.DSMT4">
                  <p:embed/>
                </p:oleObj>
              </mc:Choice>
              <mc:Fallback>
                <p:oleObj name="Equation" r:id="rId7" imgW="5331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717" y="1790434"/>
                        <a:ext cx="1258683" cy="447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7" name="Object 19"/>
          <p:cNvGraphicFramePr>
            <a:graphicFrameLocks noChangeAspect="1"/>
          </p:cNvGraphicFramePr>
          <p:nvPr/>
        </p:nvGraphicFramePr>
        <p:xfrm>
          <a:off x="5257800" y="2238375"/>
          <a:ext cx="307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3" name="Equation" r:id="rId9" imgW="23894" imgH="61718" progId="Equation.3">
                  <p:embed/>
                </p:oleObj>
              </mc:Choice>
              <mc:Fallback>
                <p:oleObj name="Equation" r:id="rId9" imgW="23894" imgH="617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238375"/>
                        <a:ext cx="307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68" name="Object 20"/>
          <p:cNvGraphicFramePr>
            <a:graphicFrameLocks noChangeAspect="1"/>
          </p:cNvGraphicFramePr>
          <p:nvPr/>
        </p:nvGraphicFramePr>
        <p:xfrm>
          <a:off x="5943600" y="2238375"/>
          <a:ext cx="3619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4" name="Equation" r:id="rId11" imgW="42911" imgH="61718" progId="Equation.3">
                  <p:embed/>
                </p:oleObj>
              </mc:Choice>
              <mc:Fallback>
                <p:oleObj name="Equation" r:id="rId11" imgW="42911" imgH="617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38375"/>
                        <a:ext cx="3619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69" name="Rectangle 21"/>
          <p:cNvSpPr>
            <a:spLocks noChangeArrowheads="1"/>
          </p:cNvSpPr>
          <p:nvPr/>
        </p:nvSpPr>
        <p:spPr bwMode="auto">
          <a:xfrm>
            <a:off x="387350" y="1781175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990600" y="1781175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EDFE4A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solidFill>
                  <a:srgbClr val="EDFE4A"/>
                </a:solidFill>
                <a:latin typeface="Times New Roman" panose="02020603050405020304" pitchFamily="18" charset="0"/>
                <a:ea typeface="楷体_GB2312" pitchFamily="49" charset="-122"/>
              </a:rPr>
              <a:t>S’ </a:t>
            </a:r>
            <a:r>
              <a:rPr kumimoji="1" lang="zh-CN" altLang="en-US" sz="2400" b="1">
                <a:solidFill>
                  <a:srgbClr val="EDFE4A"/>
                </a:solidFill>
                <a:latin typeface="Times New Roman" panose="02020603050405020304" pitchFamily="18" charset="0"/>
                <a:ea typeface="楷体_GB2312" pitchFamily="49" charset="-122"/>
              </a:rPr>
              <a:t>系中，粒子运动方程：</a:t>
            </a:r>
          </a:p>
        </p:txBody>
      </p:sp>
      <p:sp>
        <p:nvSpPr>
          <p:cNvPr id="360473" name="AutoShape 25"/>
          <p:cNvSpPr>
            <a:spLocks/>
          </p:cNvSpPr>
          <p:nvPr/>
        </p:nvSpPr>
        <p:spPr bwMode="auto">
          <a:xfrm>
            <a:off x="971550" y="2466975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222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942975" y="3457575"/>
            <a:ext cx="413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EDFE4A"/>
                </a:solidFill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kumimoji="1" lang="zh-CN" altLang="en-US" sz="2400" b="1" dirty="0" smtClean="0">
                <a:solidFill>
                  <a:srgbClr val="EDFE4A"/>
                </a:solidFill>
                <a:latin typeface="Times New Roman" panose="02020603050405020304" pitchFamily="18" charset="0"/>
                <a:ea typeface="楷体_GB2312" pitchFamily="49" charset="-122"/>
              </a:rPr>
              <a:t>洛伦兹变换</a:t>
            </a:r>
            <a:r>
              <a:rPr kumimoji="1" lang="zh-CN" altLang="en-US" sz="2400" b="1" dirty="0">
                <a:solidFill>
                  <a:srgbClr val="EDFE4A"/>
                </a:solidFill>
                <a:latin typeface="Times New Roman" panose="02020603050405020304" pitchFamily="18" charset="0"/>
                <a:ea typeface="楷体_GB2312" pitchFamily="49" charset="-122"/>
              </a:rPr>
              <a:t>可知，</a:t>
            </a:r>
          </a:p>
        </p:txBody>
      </p:sp>
      <p:graphicFrame>
        <p:nvGraphicFramePr>
          <p:cNvPr id="360475" name="Object 27"/>
          <p:cNvGraphicFramePr>
            <a:graphicFrameLocks noChangeAspect="1"/>
          </p:cNvGraphicFramePr>
          <p:nvPr>
            <p:extLst/>
          </p:nvPr>
        </p:nvGraphicFramePr>
        <p:xfrm>
          <a:off x="1403964" y="3783443"/>
          <a:ext cx="2126827" cy="112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5" name="Equation" r:id="rId13" imgW="1015920" imgH="431640" progId="Equation.DSMT4">
                  <p:embed/>
                </p:oleObj>
              </mc:Choice>
              <mc:Fallback>
                <p:oleObj name="Equation" r:id="rId13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964" y="3783443"/>
                        <a:ext cx="2126827" cy="1121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76" name="Object 28"/>
          <p:cNvGraphicFramePr>
            <a:graphicFrameLocks noChangeAspect="1"/>
          </p:cNvGraphicFramePr>
          <p:nvPr>
            <p:extLst/>
          </p:nvPr>
        </p:nvGraphicFramePr>
        <p:xfrm>
          <a:off x="3504714" y="3740150"/>
          <a:ext cx="3443550" cy="122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6" name="Equation" r:id="rId15" imgW="1523880" imgH="457200" progId="Equation.DSMT4">
                  <p:embed/>
                </p:oleObj>
              </mc:Choice>
              <mc:Fallback>
                <p:oleObj name="Equation" r:id="rId15" imgW="1523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4714" y="3740150"/>
                        <a:ext cx="3443550" cy="122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77" name="Object 29"/>
          <p:cNvGraphicFramePr>
            <a:graphicFrameLocks noChangeAspect="1"/>
          </p:cNvGraphicFramePr>
          <p:nvPr/>
        </p:nvGraphicFramePr>
        <p:xfrm>
          <a:off x="2020888" y="6048375"/>
          <a:ext cx="1758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7" name="公式" r:id="rId17" imgW="681216" imgH="81157" progId="Equation.3">
                  <p:embed/>
                </p:oleObj>
              </mc:Choice>
              <mc:Fallback>
                <p:oleObj name="公式" r:id="rId17" imgW="681216" imgH="811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888" y="6048375"/>
                        <a:ext cx="17589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78" name="Object 30"/>
          <p:cNvGraphicFramePr>
            <a:graphicFrameLocks noChangeAspect="1"/>
          </p:cNvGraphicFramePr>
          <p:nvPr>
            <p:extLst/>
          </p:nvPr>
        </p:nvGraphicFramePr>
        <p:xfrm>
          <a:off x="1341803" y="4795889"/>
          <a:ext cx="3985598" cy="1216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8" name="Equation" r:id="rId19" imgW="1904760" imgH="457200" progId="Equation.DSMT4">
                  <p:embed/>
                </p:oleObj>
              </mc:Choice>
              <mc:Fallback>
                <p:oleObj name="Equation" r:id="rId19" imgW="1904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803" y="4795889"/>
                        <a:ext cx="3985598" cy="1216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79" name="AutoShape 31"/>
          <p:cNvSpPr>
            <a:spLocks/>
          </p:cNvSpPr>
          <p:nvPr/>
        </p:nvSpPr>
        <p:spPr bwMode="auto">
          <a:xfrm>
            <a:off x="971550" y="4092575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2222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0481" name="AutoShape 33"/>
          <p:cNvSpPr>
            <a:spLocks noChangeArrowheads="1"/>
          </p:cNvSpPr>
          <p:nvPr/>
        </p:nvSpPr>
        <p:spPr bwMode="auto">
          <a:xfrm>
            <a:off x="1065213" y="6181725"/>
            <a:ext cx="914400" cy="285750"/>
          </a:xfrm>
          <a:prstGeom prst="rightArrow">
            <a:avLst>
              <a:gd name="adj1" fmla="val 50000"/>
              <a:gd name="adj2" fmla="val 80000"/>
            </a:avLst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048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573455"/>
              </p:ext>
            </p:extLst>
          </p:nvPr>
        </p:nvGraphicFramePr>
        <p:xfrm>
          <a:off x="7296150" y="2378184"/>
          <a:ext cx="669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9" name="Equation" r:id="rId21" imgW="185786" imgH="61718" progId="Equation.3">
                  <p:embed/>
                </p:oleObj>
              </mc:Choice>
              <mc:Fallback>
                <p:oleObj name="Equation" r:id="rId21" imgW="185786" imgH="617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150" y="2378184"/>
                        <a:ext cx="6699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0483" name="AutoShape 35"/>
          <p:cNvSpPr>
            <a:spLocks noChangeArrowheads="1"/>
          </p:cNvSpPr>
          <p:nvPr/>
        </p:nvSpPr>
        <p:spPr bwMode="auto">
          <a:xfrm>
            <a:off x="6705600" y="4905375"/>
            <a:ext cx="1524000" cy="1524000"/>
          </a:xfrm>
          <a:prstGeom prst="wedgeRectCallout">
            <a:avLst>
              <a:gd name="adj1" fmla="val -84167"/>
              <a:gd name="adj2" fmla="val 36773"/>
            </a:avLst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1">
                <a:solidFill>
                  <a:srgbClr val="76FB4D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76FB4D"/>
                </a:solidFill>
                <a:latin typeface="Times New Roman" panose="02020603050405020304" pitchFamily="18" charset="0"/>
                <a:ea typeface="楷体_GB2312" pitchFamily="49" charset="-122"/>
              </a:rPr>
              <a:t>两惯性系的结果相差较大</a:t>
            </a:r>
            <a:endParaRPr kumimoji="1" lang="zh-CN" altLang="en-US" sz="2400">
              <a:solidFill>
                <a:srgbClr val="76FB4D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048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826437"/>
              </p:ext>
            </p:extLst>
          </p:nvPr>
        </p:nvGraphicFramePr>
        <p:xfrm>
          <a:off x="6915150" y="3063984"/>
          <a:ext cx="5588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0" name="Equation" r:id="rId23" imgW="137999" imgH="81157" progId="Equation.3">
                  <p:embed/>
                </p:oleObj>
              </mc:Choice>
              <mc:Fallback>
                <p:oleObj name="Equation" r:id="rId23" imgW="137999" imgH="811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3063984"/>
                        <a:ext cx="5588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/>
          </p:nvPr>
        </p:nvGraphicFramePr>
        <p:xfrm>
          <a:off x="1403964" y="2279650"/>
          <a:ext cx="29035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1" name="Equation" r:id="rId25" imgW="1218960" imgH="228600" progId="Equation.DSMT4">
                  <p:embed/>
                </p:oleObj>
              </mc:Choice>
              <mc:Fallback>
                <p:oleObj name="Equation" r:id="rId25" imgW="1218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964" y="2279650"/>
                        <a:ext cx="29035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/>
          </p:nvPr>
        </p:nvGraphicFramePr>
        <p:xfrm>
          <a:off x="1372470" y="2901950"/>
          <a:ext cx="28733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2" name="Equation" r:id="rId27" imgW="1206360" imgH="228600" progId="Equation.DSMT4">
                  <p:embed/>
                </p:oleObj>
              </mc:Choice>
              <mc:Fallback>
                <p:oleObj name="Equation" r:id="rId27" imgW="120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470" y="2901950"/>
                        <a:ext cx="28733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/>
          </p:nvPr>
        </p:nvGraphicFramePr>
        <p:xfrm>
          <a:off x="4022725" y="6028531"/>
          <a:ext cx="18446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03" name="Equation" r:id="rId29" imgW="774360" imgH="203040" progId="Equation.DSMT4">
                  <p:embed/>
                </p:oleObj>
              </mc:Choice>
              <mc:Fallback>
                <p:oleObj name="Equation" r:id="rId29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6028531"/>
                        <a:ext cx="18446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6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3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3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6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3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36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6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3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8" dur="300"/>
                                        <p:tgtEl>
                                          <p:spTgt spid="36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3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300"/>
                                        <p:tgtEl>
                                          <p:spTgt spid="3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3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6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6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300" fill="hold"/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300" fill="hold"/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300" fill="hold"/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" fill="hold"/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 autoUpdateAnimBg="0"/>
      <p:bldP spid="360451" grpId="0" autoUpdateAnimBg="0"/>
      <p:bldP spid="360453" grpId="0" autoUpdateAnimBg="0"/>
      <p:bldP spid="360454" grpId="0" autoUpdateAnimBg="0"/>
      <p:bldP spid="360455" grpId="0" autoUpdateAnimBg="0"/>
      <p:bldP spid="360457" grpId="0" autoUpdateAnimBg="0"/>
      <p:bldP spid="360458" grpId="0" animBg="1"/>
      <p:bldP spid="360459" grpId="0" animBg="1"/>
      <p:bldP spid="360460" grpId="0" animBg="1"/>
      <p:bldP spid="360461" grpId="0" animBg="1"/>
      <p:bldP spid="360462" grpId="0" animBg="1"/>
      <p:bldP spid="360463" grpId="0" animBg="1"/>
      <p:bldP spid="360464" grpId="0" animBg="1"/>
      <p:bldP spid="360465" grpId="0" animBg="1"/>
      <p:bldP spid="360469" grpId="0" autoUpdateAnimBg="0"/>
      <p:bldP spid="360470" grpId="0" autoUpdateAnimBg="0"/>
      <p:bldP spid="360473" grpId="0" animBg="1"/>
      <p:bldP spid="360474" grpId="0" autoUpdateAnimBg="0"/>
      <p:bldP spid="360479" grpId="0" animBg="1"/>
      <p:bldP spid="360481" grpId="0" animBg="1"/>
      <p:bldP spid="36048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098" name="Text Box 2"/>
          <p:cNvSpPr txBox="1">
            <a:spLocks noChangeArrowheads="1"/>
          </p:cNvSpPr>
          <p:nvPr/>
        </p:nvSpPr>
        <p:spPr bwMode="auto">
          <a:xfrm>
            <a:off x="129915" y="226371"/>
            <a:ext cx="341205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ts val="0"/>
              </a:spcBef>
              <a:buAutoNum type="arabicPeriod"/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由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洛仑兹变换看相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对  </a:t>
            </a:r>
            <a:endParaRPr kumimoji="1" lang="en-US" altLang="zh-CN" sz="2400" b="1" dirty="0" smtClean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时空观</a:t>
            </a:r>
          </a:p>
        </p:txBody>
      </p:sp>
      <p:graphicFrame>
        <p:nvGraphicFramePr>
          <p:cNvPr id="205209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822438"/>
              </p:ext>
            </p:extLst>
          </p:nvPr>
        </p:nvGraphicFramePr>
        <p:xfrm>
          <a:off x="4867275" y="1260500"/>
          <a:ext cx="11699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0" name="公式" r:id="rId3" imgW="1081071" imgH="280890" progId="Equation.3">
                  <p:embed/>
                </p:oleObj>
              </mc:Choice>
              <mc:Fallback>
                <p:oleObj name="公式" r:id="rId3" imgW="1081071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75" y="1260500"/>
                        <a:ext cx="11699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00" name="Text Box 4"/>
          <p:cNvSpPr txBox="1">
            <a:spLocks noChangeArrowheads="1"/>
          </p:cNvSpPr>
          <p:nvPr/>
        </p:nvSpPr>
        <p:spPr bwMode="auto">
          <a:xfrm>
            <a:off x="755650" y="1141413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同时性的相对性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52101" name="Object 5"/>
          <p:cNvGraphicFramePr>
            <a:graphicFrameLocks noChangeAspect="1"/>
          </p:cNvGraphicFramePr>
          <p:nvPr/>
        </p:nvGraphicFramePr>
        <p:xfrm>
          <a:off x="3892550" y="1160463"/>
          <a:ext cx="446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1" name="Equation" r:id="rId5" imgW="90699" imgH="90390" progId="Equation.3">
                  <p:embed/>
                </p:oleObj>
              </mc:Choice>
              <mc:Fallback>
                <p:oleObj name="Equation" r:id="rId5" imgW="90699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1160463"/>
                        <a:ext cx="446088" cy="4476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0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685245"/>
              </p:ext>
            </p:extLst>
          </p:nvPr>
        </p:nvGraphicFramePr>
        <p:xfrm>
          <a:off x="6235700" y="1239292"/>
          <a:ext cx="11445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2" name="公式" r:id="rId7" imgW="1052301" imgH="224032" progId="Equation.3">
                  <p:embed/>
                </p:oleObj>
              </mc:Choice>
              <mc:Fallback>
                <p:oleObj name="公式" r:id="rId7" imgW="1052301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1239292"/>
                        <a:ext cx="11445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03" name="Object 7"/>
          <p:cNvGraphicFramePr>
            <a:graphicFrameLocks/>
          </p:cNvGraphicFramePr>
          <p:nvPr/>
        </p:nvGraphicFramePr>
        <p:xfrm>
          <a:off x="2051050" y="1773238"/>
          <a:ext cx="269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3" name="公式" r:id="rId9" imgW="2604909" imgH="814485" progId="Equation.3">
                  <p:embed/>
                </p:oleObj>
              </mc:Choice>
              <mc:Fallback>
                <p:oleObj name="公式" r:id="rId9" imgW="2604909" imgH="81448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73238"/>
                        <a:ext cx="2692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04" name="Object 8"/>
          <p:cNvGraphicFramePr>
            <a:graphicFrameLocks/>
          </p:cNvGraphicFramePr>
          <p:nvPr/>
        </p:nvGraphicFramePr>
        <p:xfrm>
          <a:off x="6300788" y="2027238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4" name="公式" r:id="rId11" imgW="909426" imgH="224032" progId="Equation.3">
                  <p:embed/>
                </p:oleObj>
              </mc:Choice>
              <mc:Fallback>
                <p:oleObj name="公式" r:id="rId11" imgW="909426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027238"/>
                        <a:ext cx="1003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05" name="AutoShape 9"/>
          <p:cNvSpPr>
            <a:spLocks noChangeArrowheads="1"/>
          </p:cNvSpPr>
          <p:nvPr/>
        </p:nvSpPr>
        <p:spPr bwMode="auto">
          <a:xfrm>
            <a:off x="5003800" y="2060575"/>
            <a:ext cx="1193800" cy="290513"/>
          </a:xfrm>
          <a:prstGeom prst="rightArrow">
            <a:avLst>
              <a:gd name="adj1" fmla="val 35648"/>
              <a:gd name="adj2" fmla="val 11420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2106" name="Object 10"/>
          <p:cNvGraphicFramePr>
            <a:graphicFrameLocks noChangeAspect="1"/>
          </p:cNvGraphicFramePr>
          <p:nvPr/>
        </p:nvGraphicFramePr>
        <p:xfrm>
          <a:off x="1236663" y="1963738"/>
          <a:ext cx="461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5" name="Equation" r:id="rId13" imgW="52176" imgH="90390" progId="Equation.3">
                  <p:embed/>
                </p:oleObj>
              </mc:Choice>
              <mc:Fallback>
                <p:oleObj name="Equation" r:id="rId13" imgW="52176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1963738"/>
                        <a:ext cx="461962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07" name="Text Box 11"/>
          <p:cNvSpPr txBox="1">
            <a:spLocks noChangeArrowheads="1"/>
          </p:cNvSpPr>
          <p:nvPr/>
        </p:nvSpPr>
        <p:spPr bwMode="auto">
          <a:xfrm>
            <a:off x="755650" y="2819400"/>
            <a:ext cx="2447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时间延缓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52108" name="Object 12"/>
          <p:cNvGraphicFramePr>
            <a:graphicFrameLocks noChangeAspect="1"/>
          </p:cNvGraphicFramePr>
          <p:nvPr/>
        </p:nvGraphicFramePr>
        <p:xfrm>
          <a:off x="3879850" y="2838450"/>
          <a:ext cx="4445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6" name="Equation" r:id="rId15" imgW="90699" imgH="90390" progId="Equation.3">
                  <p:embed/>
                </p:oleObj>
              </mc:Choice>
              <mc:Fallback>
                <p:oleObj name="Equation" r:id="rId15" imgW="90699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838450"/>
                        <a:ext cx="444500" cy="4460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09" name="Object 13"/>
          <p:cNvGraphicFramePr>
            <a:graphicFrameLocks/>
          </p:cNvGraphicFramePr>
          <p:nvPr/>
        </p:nvGraphicFramePr>
        <p:xfrm>
          <a:off x="4787900" y="2863850"/>
          <a:ext cx="12207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7" name="公式" r:id="rId17" imgW="1128859" imgH="280890" progId="Equation.3">
                  <p:embed/>
                </p:oleObj>
              </mc:Choice>
              <mc:Fallback>
                <p:oleObj name="公式" r:id="rId17" imgW="1128859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863850"/>
                        <a:ext cx="12207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0" name="Object 14"/>
          <p:cNvGraphicFramePr>
            <a:graphicFrameLocks/>
          </p:cNvGraphicFramePr>
          <p:nvPr/>
        </p:nvGraphicFramePr>
        <p:xfrm>
          <a:off x="6300788" y="2832100"/>
          <a:ext cx="1196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8" name="公式" r:id="rId19" imgW="1100089" imgH="338235" progId="Equation.3">
                  <p:embed/>
                </p:oleObj>
              </mc:Choice>
              <mc:Fallback>
                <p:oleObj name="公式" r:id="rId19" imgW="1100089" imgH="33823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832100"/>
                        <a:ext cx="1196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1" name="Object 15"/>
          <p:cNvGraphicFramePr>
            <a:graphicFrameLocks noChangeAspect="1"/>
          </p:cNvGraphicFramePr>
          <p:nvPr/>
        </p:nvGraphicFramePr>
        <p:xfrm>
          <a:off x="1258888" y="3692525"/>
          <a:ext cx="461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9" name="Equation" r:id="rId21" imgW="52176" imgH="90390" progId="Equation.3">
                  <p:embed/>
                </p:oleObj>
              </mc:Choice>
              <mc:Fallback>
                <p:oleObj name="Equation" r:id="rId21" imgW="52176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92525"/>
                        <a:ext cx="461962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2" name="Object 16"/>
          <p:cNvGraphicFramePr>
            <a:graphicFrameLocks/>
          </p:cNvGraphicFramePr>
          <p:nvPr/>
        </p:nvGraphicFramePr>
        <p:xfrm>
          <a:off x="2039938" y="3463925"/>
          <a:ext cx="2692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0" name="Equation" r:id="rId23" imgW="2604909" imgH="814485" progId="Equation.DSMT4">
                  <p:embed/>
                </p:oleObj>
              </mc:Choice>
              <mc:Fallback>
                <p:oleObj name="Equation" r:id="rId23" imgW="2604909" imgH="814485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3463925"/>
                        <a:ext cx="2692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3" name="Object 17"/>
          <p:cNvGraphicFramePr>
            <a:graphicFrameLocks/>
          </p:cNvGraphicFramePr>
          <p:nvPr/>
        </p:nvGraphicFramePr>
        <p:xfrm>
          <a:off x="6313488" y="3482975"/>
          <a:ext cx="2362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1" name="Equation" r:id="rId25" imgW="2271859" imgH="776093" progId="Equation.DSMT4">
                  <p:embed/>
                </p:oleObj>
              </mc:Choice>
              <mc:Fallback>
                <p:oleObj name="Equation" r:id="rId25" imgW="2271859" imgH="776093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482975"/>
                        <a:ext cx="2362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14" name="AutoShape 18"/>
          <p:cNvSpPr>
            <a:spLocks noChangeArrowheads="1"/>
          </p:cNvSpPr>
          <p:nvPr/>
        </p:nvSpPr>
        <p:spPr bwMode="auto">
          <a:xfrm>
            <a:off x="5003800" y="3786188"/>
            <a:ext cx="1150938" cy="290512"/>
          </a:xfrm>
          <a:prstGeom prst="rightArrow">
            <a:avLst>
              <a:gd name="adj1" fmla="val 35648"/>
              <a:gd name="adj2" fmla="val 109297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755650" y="4608699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长度收缩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052116" name="Object 20"/>
          <p:cNvGraphicFramePr>
            <a:graphicFrameLocks noChangeAspect="1"/>
          </p:cNvGraphicFramePr>
          <p:nvPr>
            <p:extLst/>
          </p:nvPr>
        </p:nvGraphicFramePr>
        <p:xfrm>
          <a:off x="2669382" y="5181599"/>
          <a:ext cx="461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2" name="Equation" r:id="rId27" imgW="52176" imgH="90390" progId="Equation.3">
                  <p:embed/>
                </p:oleObj>
              </mc:Choice>
              <mc:Fallback>
                <p:oleObj name="Equation" r:id="rId27" imgW="52176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382" y="5181599"/>
                        <a:ext cx="461963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7" name="Object 21"/>
          <p:cNvGraphicFramePr>
            <a:graphicFrameLocks/>
          </p:cNvGraphicFramePr>
          <p:nvPr/>
        </p:nvGraphicFramePr>
        <p:xfrm>
          <a:off x="5901731" y="5248274"/>
          <a:ext cx="10810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3" name="公式" r:id="rId29" imgW="985984" imgH="280890" progId="Equation.3">
                  <p:embed/>
                </p:oleObj>
              </mc:Choice>
              <mc:Fallback>
                <p:oleObj name="公式" r:id="rId29" imgW="985984" imgH="28089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731" y="5248274"/>
                        <a:ext cx="10810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8" name="Object 22"/>
          <p:cNvGraphicFramePr>
            <a:graphicFrameLocks/>
          </p:cNvGraphicFramePr>
          <p:nvPr/>
        </p:nvGraphicFramePr>
        <p:xfrm>
          <a:off x="6897094" y="5245099"/>
          <a:ext cx="992187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4" name="公式" r:id="rId31" imgW="900161" imgH="224032" progId="Equation.3">
                  <p:embed/>
                </p:oleObj>
              </mc:Choice>
              <mc:Fallback>
                <p:oleObj name="公式" r:id="rId31" imgW="900161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094" y="5245099"/>
                        <a:ext cx="992187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19" name="Object 23"/>
          <p:cNvGraphicFramePr>
            <a:graphicFrameLocks noChangeAspect="1"/>
          </p:cNvGraphicFramePr>
          <p:nvPr/>
        </p:nvGraphicFramePr>
        <p:xfrm>
          <a:off x="1260475" y="5928097"/>
          <a:ext cx="431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5" name="Equation" r:id="rId33" imgW="90699" imgH="90390" progId="Equation.3">
                  <p:embed/>
                </p:oleObj>
              </mc:Choice>
              <mc:Fallback>
                <p:oleObj name="Equation" r:id="rId33" imgW="90699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928097"/>
                        <a:ext cx="431800" cy="43338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20" name="Object 24"/>
          <p:cNvGraphicFramePr>
            <a:graphicFrameLocks/>
          </p:cNvGraphicFramePr>
          <p:nvPr/>
        </p:nvGraphicFramePr>
        <p:xfrm>
          <a:off x="2027238" y="5732835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6" name="公式" r:id="rId35" imgW="2090949" imgH="757140" progId="Equation.3">
                  <p:embed/>
                </p:oleObj>
              </mc:Choice>
              <mc:Fallback>
                <p:oleObj name="公式" r:id="rId35" imgW="2090949" imgH="757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5732835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21" name="AutoShape 25"/>
          <p:cNvSpPr>
            <a:spLocks noChangeArrowheads="1"/>
          </p:cNvSpPr>
          <p:nvPr/>
        </p:nvSpPr>
        <p:spPr bwMode="auto">
          <a:xfrm>
            <a:off x="4532313" y="6043985"/>
            <a:ext cx="1479550" cy="265112"/>
          </a:xfrm>
          <a:prstGeom prst="rightArrow">
            <a:avLst>
              <a:gd name="adj1" fmla="val 41954"/>
              <a:gd name="adj2" fmla="val 148926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2122" name="Object 26"/>
          <p:cNvGraphicFramePr>
            <a:graphicFrameLocks/>
          </p:cNvGraphicFramePr>
          <p:nvPr/>
        </p:nvGraphicFramePr>
        <p:xfrm>
          <a:off x="6148388" y="5747122"/>
          <a:ext cx="2527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7" name="公式" r:id="rId37" imgW="2433751" imgH="757140" progId="Equation.3">
                  <p:embed/>
                </p:oleObj>
              </mc:Choice>
              <mc:Fallback>
                <p:oleObj name="公式" r:id="rId37" imgW="2433751" imgH="757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5747122"/>
                        <a:ext cx="2527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201394" y="5159374"/>
            <a:ext cx="2700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采用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同时测量方法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612232" y="4613198"/>
            <a:ext cx="37980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对于相对于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S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’静止的棒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30" name="Object 16"/>
          <p:cNvGraphicFramePr>
            <a:graphicFrameLocks/>
          </p:cNvGraphicFramePr>
          <p:nvPr>
            <p:extLst/>
          </p:nvPr>
        </p:nvGraphicFramePr>
        <p:xfrm>
          <a:off x="3775075" y="138595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8" name="公式" r:id="rId39" imgW="2090949" imgH="757140" progId="Equation.3">
                  <p:embed/>
                </p:oleObj>
              </mc:Choice>
              <mc:Fallback>
                <p:oleObj name="公式" r:id="rId39" imgW="2090949" imgH="757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138595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FF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948813"/>
              </p:ext>
            </p:extLst>
          </p:nvPr>
        </p:nvGraphicFramePr>
        <p:xfrm>
          <a:off x="6247525" y="44624"/>
          <a:ext cx="27209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29" name="Equation" r:id="rId41" imgW="2720363" imgH="1181202" progId="Equation.DSMT4">
                  <p:embed/>
                </p:oleObj>
              </mc:Choice>
              <mc:Fallback>
                <p:oleObj name="Equation" r:id="rId41" imgW="2720363" imgH="118120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247525" y="44624"/>
                        <a:ext cx="2720975" cy="1181100"/>
                      </a:xfrm>
                      <a:prstGeom prst="rect">
                        <a:avLst/>
                      </a:prstGeom>
                      <a:ln>
                        <a:solidFill>
                          <a:srgbClr val="00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01294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5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5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5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5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5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5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05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5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098" grpId="0" autoUpdateAnimBg="0"/>
      <p:bldP spid="2052100" grpId="0" autoUpdateAnimBg="0"/>
      <p:bldP spid="2052105" grpId="0" animBg="1"/>
      <p:bldP spid="2052107" grpId="0" autoUpdateAnimBg="0"/>
      <p:bldP spid="2052114" grpId="0" animBg="1"/>
      <p:bldP spid="2052115" grpId="0" autoUpdateAnimBg="0"/>
      <p:bldP spid="2052121" grpId="0" animBg="1"/>
      <p:bldP spid="28" grpId="0" autoUpdateAnimBg="0"/>
      <p:bldP spid="2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Text Box 2"/>
          <p:cNvSpPr txBox="1">
            <a:spLocks noChangeArrowheads="1"/>
          </p:cNvSpPr>
          <p:nvPr/>
        </p:nvSpPr>
        <p:spPr bwMode="auto">
          <a:xfrm>
            <a:off x="-80168" y="232271"/>
            <a:ext cx="2332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）时序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问题</a:t>
            </a:r>
          </a:p>
        </p:txBody>
      </p:sp>
      <p:graphicFrame>
        <p:nvGraphicFramePr>
          <p:cNvPr id="205312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226375"/>
              </p:ext>
            </p:extLst>
          </p:nvPr>
        </p:nvGraphicFramePr>
        <p:xfrm>
          <a:off x="1157288" y="656407"/>
          <a:ext cx="5143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4" name="公式" r:id="rId3" imgW="5038716" imgH="809531" progId="Equation.3">
                  <p:embed/>
                </p:oleObj>
              </mc:Choice>
              <mc:Fallback>
                <p:oleObj name="公式" r:id="rId3" imgW="5038716" imgH="809531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656407"/>
                        <a:ext cx="5143500" cy="914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2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485283"/>
              </p:ext>
            </p:extLst>
          </p:nvPr>
        </p:nvGraphicFramePr>
        <p:xfrm>
          <a:off x="2195513" y="1924819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5" name="公式" r:id="rId5" imgW="895394" imgH="219186" progId="Equation.3">
                  <p:embed/>
                </p:oleObj>
              </mc:Choice>
              <mc:Fallback>
                <p:oleObj name="公式" r:id="rId5" imgW="895394" imgH="21918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24819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277470"/>
              </p:ext>
            </p:extLst>
          </p:nvPr>
        </p:nvGraphicFramePr>
        <p:xfrm>
          <a:off x="838200" y="1861319"/>
          <a:ext cx="461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6" name="Equation" r:id="rId7" imgW="38062" imgH="76121" progId="Equation.3">
                  <p:embed/>
                </p:oleObj>
              </mc:Choice>
              <mc:Fallback>
                <p:oleObj name="Equation" r:id="rId7" imgW="38062" imgH="7612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61319"/>
                        <a:ext cx="461963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26" name="Text Box 6"/>
          <p:cNvSpPr txBox="1">
            <a:spLocks noChangeArrowheads="1"/>
          </p:cNvSpPr>
          <p:nvPr/>
        </p:nvSpPr>
        <p:spPr bwMode="auto">
          <a:xfrm>
            <a:off x="1476375" y="1854969"/>
            <a:ext cx="935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假设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053127" name="Text Box 7"/>
          <p:cNvSpPr txBox="1">
            <a:spLocks noChangeArrowheads="1"/>
          </p:cNvSpPr>
          <p:nvPr/>
        </p:nvSpPr>
        <p:spPr bwMode="auto">
          <a:xfrm>
            <a:off x="4548188" y="1854969"/>
            <a:ext cx="3048000" cy="476250"/>
          </a:xfrm>
          <a:prstGeom prst="rect">
            <a:avLst/>
          </a:prstGeom>
          <a:noFill/>
          <a:ln w="19050">
            <a:solidFill>
              <a:srgbClr val="66FF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先于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2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发生</a:t>
            </a:r>
            <a:endParaRPr kumimoji="1" lang="zh-CN" altLang="en-US" sz="2800" b="1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205312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20518"/>
              </p:ext>
            </p:extLst>
          </p:nvPr>
        </p:nvGraphicFramePr>
        <p:xfrm>
          <a:off x="1425575" y="2483619"/>
          <a:ext cx="16144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7" name="公式" r:id="rId9" imgW="1514368" imgH="219186" progId="Equation.3">
                  <p:embed/>
                </p:oleObj>
              </mc:Choice>
              <mc:Fallback>
                <p:oleObj name="公式" r:id="rId9" imgW="1514368" imgH="219186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2483619"/>
                        <a:ext cx="161448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82727"/>
              </p:ext>
            </p:extLst>
          </p:nvPr>
        </p:nvGraphicFramePr>
        <p:xfrm>
          <a:off x="838200" y="2451869"/>
          <a:ext cx="4714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8" name="Equation" r:id="rId11" imgW="85841" imgH="76121" progId="Equation.3">
                  <p:embed/>
                </p:oleObj>
              </mc:Choice>
              <mc:Fallback>
                <p:oleObj name="Equation" r:id="rId11" imgW="85841" imgH="7612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51869"/>
                        <a:ext cx="471488" cy="4730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30" name="Text Box 10"/>
          <p:cNvSpPr txBox="1">
            <a:spLocks noChangeArrowheads="1"/>
          </p:cNvSpPr>
          <p:nvPr/>
        </p:nvSpPr>
        <p:spPr bwMode="auto">
          <a:xfrm>
            <a:off x="395287" y="2971800"/>
            <a:ext cx="8567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(1)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两独立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时空坐标分别为                               ）间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的时序</a:t>
            </a:r>
          </a:p>
        </p:txBody>
      </p:sp>
      <p:graphicFrame>
        <p:nvGraphicFramePr>
          <p:cNvPr id="2053131" name="Object 11"/>
          <p:cNvGraphicFramePr>
            <a:graphicFrameLocks/>
          </p:cNvGraphicFramePr>
          <p:nvPr/>
        </p:nvGraphicFramePr>
        <p:xfrm>
          <a:off x="927100" y="3475038"/>
          <a:ext cx="35671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9" name="公式" r:id="rId13" imgW="3486016" imgH="352533" progId="Equation.3">
                  <p:embed/>
                </p:oleObj>
              </mc:Choice>
              <mc:Fallback>
                <p:oleObj name="公式" r:id="rId13" imgW="3486016" imgH="352533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475038"/>
                        <a:ext cx="35671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32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431190"/>
              </p:ext>
            </p:extLst>
          </p:nvPr>
        </p:nvGraphicFramePr>
        <p:xfrm>
          <a:off x="5292725" y="3578224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0" name="公式" r:id="rId15" imgW="980965" imgH="219186" progId="Equation.3">
                  <p:embed/>
                </p:oleObj>
              </mc:Choice>
              <mc:Fallback>
                <p:oleObj name="公式" r:id="rId15" imgW="980965" imgH="219186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578224"/>
                        <a:ext cx="1079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33" name="Text Box 13"/>
          <p:cNvSpPr txBox="1">
            <a:spLocks noChangeArrowheads="1"/>
          </p:cNvSpPr>
          <p:nvPr/>
        </p:nvSpPr>
        <p:spPr bwMode="auto">
          <a:xfrm>
            <a:off x="6624638" y="34766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时序不变</a:t>
            </a:r>
          </a:p>
        </p:txBody>
      </p:sp>
      <p:graphicFrame>
        <p:nvGraphicFramePr>
          <p:cNvPr id="2053134" name="Object 14"/>
          <p:cNvGraphicFramePr>
            <a:graphicFrameLocks/>
          </p:cNvGraphicFramePr>
          <p:nvPr/>
        </p:nvGraphicFramePr>
        <p:xfrm>
          <a:off x="952500" y="4089400"/>
          <a:ext cx="35163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1" name="公式" r:id="rId17" imgW="3429059" imgH="352533" progId="Equation.3">
                  <p:embed/>
                </p:oleObj>
              </mc:Choice>
              <mc:Fallback>
                <p:oleObj name="公式" r:id="rId17" imgW="3429059" imgH="352533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089400"/>
                        <a:ext cx="35163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3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345295"/>
              </p:ext>
            </p:extLst>
          </p:nvPr>
        </p:nvGraphicFramePr>
        <p:xfrm>
          <a:off x="5292725" y="4146549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2" name="公式" r:id="rId19" imgW="980965" imgH="219186" progId="Equation.3">
                  <p:embed/>
                </p:oleObj>
              </mc:Choice>
              <mc:Fallback>
                <p:oleObj name="公式" r:id="rId19" imgW="980965" imgH="219186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146549"/>
                        <a:ext cx="1079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36" name="Text Box 16"/>
          <p:cNvSpPr txBox="1">
            <a:spLocks noChangeArrowheads="1"/>
          </p:cNvSpPr>
          <p:nvPr/>
        </p:nvSpPr>
        <p:spPr bwMode="auto">
          <a:xfrm>
            <a:off x="6624638" y="4083050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同时发生</a:t>
            </a:r>
            <a:endParaRPr kumimoji="1" lang="zh-CN" altLang="en-US" sz="2400" b="1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2053137" name="Object 17"/>
          <p:cNvGraphicFramePr>
            <a:graphicFrameLocks/>
          </p:cNvGraphicFramePr>
          <p:nvPr/>
        </p:nvGraphicFramePr>
        <p:xfrm>
          <a:off x="933450" y="4665663"/>
          <a:ext cx="35544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3" name="公式" r:id="rId21" imgW="3467121" imgH="352533" progId="Equation.3">
                  <p:embed/>
                </p:oleObj>
              </mc:Choice>
              <mc:Fallback>
                <p:oleObj name="公式" r:id="rId21" imgW="3467121" imgH="352533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665663"/>
                        <a:ext cx="355441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38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720673"/>
              </p:ext>
            </p:extLst>
          </p:nvPr>
        </p:nvGraphicFramePr>
        <p:xfrm>
          <a:off x="5292725" y="4722812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4" name="公式" r:id="rId23" imgW="980965" imgH="219186" progId="Equation.3">
                  <p:embed/>
                </p:oleObj>
              </mc:Choice>
              <mc:Fallback>
                <p:oleObj name="公式" r:id="rId23" imgW="980965" imgH="219186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4722812"/>
                        <a:ext cx="1079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39" name="Text Box 19"/>
          <p:cNvSpPr txBox="1">
            <a:spLocks noChangeArrowheads="1"/>
          </p:cNvSpPr>
          <p:nvPr/>
        </p:nvSpPr>
        <p:spPr bwMode="auto">
          <a:xfrm>
            <a:off x="6624638" y="4659313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时序颠倒</a:t>
            </a:r>
            <a:endParaRPr kumimoji="1" lang="zh-CN" altLang="en-US" sz="2400" b="1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053140" name="Text Box 20"/>
          <p:cNvSpPr txBox="1">
            <a:spLocks noChangeArrowheads="1"/>
          </p:cNvSpPr>
          <p:nvPr/>
        </p:nvSpPr>
        <p:spPr bwMode="auto">
          <a:xfrm rot="944851">
            <a:off x="1872457" y="2082391"/>
            <a:ext cx="935037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7200" dirty="0">
                <a:solidFill>
                  <a:srgbClr val="00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?</a:t>
            </a:r>
            <a:endParaRPr kumimoji="1" lang="en-US" altLang="zh-CN" sz="7200" dirty="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053141" name="AutoShape 21"/>
          <p:cNvSpPr>
            <a:spLocks noChangeArrowheads="1"/>
          </p:cNvSpPr>
          <p:nvPr/>
        </p:nvSpPr>
        <p:spPr bwMode="auto">
          <a:xfrm>
            <a:off x="3348038" y="1989907"/>
            <a:ext cx="1150937" cy="287337"/>
          </a:xfrm>
          <a:prstGeom prst="rightArrow">
            <a:avLst>
              <a:gd name="adj1" fmla="val 35685"/>
              <a:gd name="adj2" fmla="val 8949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142" name="Text Box 22"/>
          <p:cNvSpPr txBox="1">
            <a:spLocks noChangeArrowheads="1"/>
          </p:cNvSpPr>
          <p:nvPr/>
        </p:nvSpPr>
        <p:spPr bwMode="auto">
          <a:xfrm>
            <a:off x="395288" y="5229225"/>
            <a:ext cx="558358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(2)</a:t>
            </a:r>
            <a:r>
              <a:rPr kumimoji="1"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同一地点先后发生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的两事件间的时序</a:t>
            </a:r>
          </a:p>
        </p:txBody>
      </p:sp>
      <p:graphicFrame>
        <p:nvGraphicFramePr>
          <p:cNvPr id="2053143" name="Object 23"/>
          <p:cNvGraphicFramePr>
            <a:graphicFrameLocks/>
          </p:cNvGraphicFramePr>
          <p:nvPr/>
        </p:nvGraphicFramePr>
        <p:xfrm>
          <a:off x="812800" y="5932488"/>
          <a:ext cx="1041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5" name="公式" r:id="rId25" imgW="942903" imgH="219186" progId="Equation.3">
                  <p:embed/>
                </p:oleObj>
              </mc:Choice>
              <mc:Fallback>
                <p:oleObj name="公式" r:id="rId25" imgW="942903" imgH="219186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5932488"/>
                        <a:ext cx="1041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44" name="Object 24"/>
          <p:cNvGraphicFramePr>
            <a:graphicFrameLocks/>
          </p:cNvGraphicFramePr>
          <p:nvPr/>
        </p:nvGraphicFramePr>
        <p:xfrm>
          <a:off x="2339975" y="5673725"/>
          <a:ext cx="1892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6" name="公式" r:id="rId27" imgW="1800236" imgH="742857" progId="Equation.3">
                  <p:embed/>
                </p:oleObj>
              </mc:Choice>
              <mc:Fallback>
                <p:oleObj name="公式" r:id="rId27" imgW="1800236" imgH="742857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673725"/>
                        <a:ext cx="1892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145" name="Object 25"/>
          <p:cNvGraphicFramePr>
            <a:graphicFrameLocks/>
          </p:cNvGraphicFramePr>
          <p:nvPr/>
        </p:nvGraphicFramePr>
        <p:xfrm>
          <a:off x="4140200" y="5961063"/>
          <a:ext cx="673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7" name="公式" r:id="rId29" imgW="571465" imgH="219186" progId="Equation.3">
                  <p:embed/>
                </p:oleObj>
              </mc:Choice>
              <mc:Fallback>
                <p:oleObj name="公式" r:id="rId29" imgW="571465" imgH="219186" progId="Equation.3">
                  <p:embed/>
                  <p:pic>
                    <p:nvPicPr>
                      <p:cNvPr id="0" name="Object 25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961063"/>
                        <a:ext cx="673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46" name="Text Box 26"/>
          <p:cNvSpPr txBox="1">
            <a:spLocks noChangeArrowheads="1"/>
          </p:cNvSpPr>
          <p:nvPr/>
        </p:nvSpPr>
        <p:spPr bwMode="auto">
          <a:xfrm>
            <a:off x="5868119" y="5864225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时序不变</a:t>
            </a:r>
          </a:p>
        </p:txBody>
      </p:sp>
      <p:sp>
        <p:nvSpPr>
          <p:cNvPr id="2053147" name="Text Box 27"/>
          <p:cNvSpPr txBox="1">
            <a:spLocks noChangeArrowheads="1"/>
          </p:cNvSpPr>
          <p:nvPr/>
        </p:nvSpPr>
        <p:spPr bwMode="auto">
          <a:xfrm rot="944851">
            <a:off x="1692275" y="5624513"/>
            <a:ext cx="935038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7200">
                <a:solidFill>
                  <a:srgbClr val="00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?</a:t>
            </a:r>
            <a:endParaRPr kumimoji="1" lang="en-US" altLang="zh-CN" sz="720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28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2766955"/>
              </p:ext>
            </p:extLst>
          </p:nvPr>
        </p:nvGraphicFramePr>
        <p:xfrm>
          <a:off x="6372225" y="654819"/>
          <a:ext cx="2590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8" name="公式" r:id="rId31" imgW="2495603" imgH="809531" progId="Equation.3">
                  <p:embed/>
                </p:oleObj>
              </mc:Choice>
              <mc:Fallback>
                <p:oleObj name="公式" r:id="rId31" imgW="2495603" imgH="809531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654819"/>
                        <a:ext cx="2590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48448" y="3488531"/>
            <a:ext cx="5275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若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0" name="Text Box 6"/>
          <p:cNvSpPr txBox="1">
            <a:spLocks noChangeArrowheads="1"/>
          </p:cNvSpPr>
          <p:nvPr/>
        </p:nvSpPr>
        <p:spPr bwMode="auto">
          <a:xfrm>
            <a:off x="443173" y="4112752"/>
            <a:ext cx="5275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若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47447" y="4690269"/>
            <a:ext cx="52750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6600"/>
              </a:buClr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若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auto">
          <a:xfrm>
            <a:off x="4589322" y="3568701"/>
            <a:ext cx="767085" cy="314324"/>
          </a:xfrm>
          <a:prstGeom prst="rightArrow">
            <a:avLst>
              <a:gd name="adj1" fmla="val 35685"/>
              <a:gd name="adj2" fmla="val 8949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auto">
          <a:xfrm>
            <a:off x="4554372" y="4148137"/>
            <a:ext cx="767085" cy="314324"/>
          </a:xfrm>
          <a:prstGeom prst="rightArrow">
            <a:avLst>
              <a:gd name="adj1" fmla="val 35685"/>
              <a:gd name="adj2" fmla="val 8949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21"/>
          <p:cNvSpPr>
            <a:spLocks noChangeArrowheads="1"/>
          </p:cNvSpPr>
          <p:nvPr/>
        </p:nvSpPr>
        <p:spPr bwMode="auto">
          <a:xfrm>
            <a:off x="4548188" y="4756866"/>
            <a:ext cx="767085" cy="314324"/>
          </a:xfrm>
          <a:prstGeom prst="rightArrow">
            <a:avLst>
              <a:gd name="adj1" fmla="val 35685"/>
              <a:gd name="adj2" fmla="val 8949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AutoShape 21"/>
          <p:cNvSpPr>
            <a:spLocks noChangeArrowheads="1"/>
          </p:cNvSpPr>
          <p:nvPr/>
        </p:nvSpPr>
        <p:spPr bwMode="auto">
          <a:xfrm>
            <a:off x="5076056" y="5994996"/>
            <a:ext cx="767085" cy="314324"/>
          </a:xfrm>
          <a:prstGeom prst="rightArrow">
            <a:avLst>
              <a:gd name="adj1" fmla="val 35685"/>
              <a:gd name="adj2" fmla="val 89494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5846172" y="2961032"/>
            <a:ext cx="1390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400" b="1" baseline="-250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400" b="1" baseline="-250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644008" y="2953268"/>
            <a:ext cx="1390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400" b="1" baseline="-250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400" b="1" baseline="-25000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FFC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FFC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710587"/>
              </p:ext>
            </p:extLst>
          </p:nvPr>
        </p:nvGraphicFramePr>
        <p:xfrm>
          <a:off x="5366924" y="2486084"/>
          <a:ext cx="874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39" name="Equation" r:id="rId33" imgW="368280" imgH="228600" progId="Equation.DSMT4">
                  <p:embed/>
                </p:oleObj>
              </mc:Choice>
              <mc:Fallback>
                <p:oleObj name="Equation" r:id="rId33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6924" y="2486084"/>
                        <a:ext cx="874712" cy="54292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110324"/>
              </p:ext>
            </p:extLst>
          </p:nvPr>
        </p:nvGraphicFramePr>
        <p:xfrm>
          <a:off x="3393168" y="1527944"/>
          <a:ext cx="8747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0" name="Equation" r:id="rId35" imgW="368280" imgH="228600" progId="Equation.DSMT4">
                  <p:embed/>
                </p:oleObj>
              </mc:Choice>
              <mc:Fallback>
                <p:oleObj name="Equation" r:id="rId35" imgW="368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168" y="1527944"/>
                        <a:ext cx="8747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5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5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5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5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5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053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053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053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5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5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5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5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5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5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05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5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05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05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05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000"/>
                                        <p:tgtEl>
                                          <p:spTgt spid="2053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2053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2053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05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05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205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122" grpId="0" autoUpdateAnimBg="0"/>
      <p:bldP spid="2053126" grpId="0" autoUpdateAnimBg="0"/>
      <p:bldP spid="2053127" grpId="0" animBg="1" autoUpdateAnimBg="0"/>
      <p:bldP spid="2053130" grpId="0" autoUpdateAnimBg="0"/>
      <p:bldP spid="2053133" grpId="0" autoUpdateAnimBg="0"/>
      <p:bldP spid="2053136" grpId="0" autoUpdateAnimBg="0"/>
      <p:bldP spid="2053139" grpId="0" autoUpdateAnimBg="0"/>
      <p:bldP spid="2053140" grpId="0"/>
      <p:bldP spid="2053141" grpId="0" animBg="1"/>
      <p:bldP spid="2053142" grpId="0" autoUpdateAnimBg="0"/>
      <p:bldP spid="2053146" grpId="0" autoUpdateAnimBg="0"/>
      <p:bldP spid="2053147" grpId="0"/>
      <p:bldP spid="29" grpId="0" autoUpdateAnimBg="0"/>
      <p:bldP spid="30" grpId="0" autoUpdateAnimBg="0"/>
      <p:bldP spid="31" grpId="0" autoUpdateAnimBg="0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146" name="Text Box 2"/>
          <p:cNvSpPr txBox="1">
            <a:spLocks noChangeArrowheads="1"/>
          </p:cNvSpPr>
          <p:nvPr/>
        </p:nvSpPr>
        <p:spPr bwMode="auto">
          <a:xfrm>
            <a:off x="395288" y="1628627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(3)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因果律事件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076825" y="958702"/>
            <a:ext cx="3749675" cy="2224087"/>
            <a:chOff x="2352" y="672"/>
            <a:chExt cx="2362" cy="1401"/>
          </a:xfrm>
        </p:grpSpPr>
        <p:sp>
          <p:nvSpPr>
            <p:cNvPr id="12332" name="Text Box 4"/>
            <p:cNvSpPr txBox="1">
              <a:spLocks noChangeArrowheads="1"/>
            </p:cNvSpPr>
            <p:nvPr/>
          </p:nvSpPr>
          <p:spPr bwMode="auto">
            <a:xfrm>
              <a:off x="2410" y="148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333" name="Text Box 5"/>
            <p:cNvSpPr txBox="1">
              <a:spLocks noChangeArrowheads="1"/>
            </p:cNvSpPr>
            <p:nvPr/>
          </p:nvSpPr>
          <p:spPr bwMode="auto">
            <a:xfrm>
              <a:off x="2400" y="825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2334" name="Line 6"/>
            <p:cNvSpPr>
              <a:spLocks noChangeShapeType="1"/>
            </p:cNvSpPr>
            <p:nvPr/>
          </p:nvSpPr>
          <p:spPr bwMode="auto">
            <a:xfrm flipH="1">
              <a:off x="2352" y="1728"/>
              <a:ext cx="384" cy="3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5" name="Line 7"/>
            <p:cNvSpPr>
              <a:spLocks noChangeShapeType="1"/>
            </p:cNvSpPr>
            <p:nvPr/>
          </p:nvSpPr>
          <p:spPr bwMode="auto">
            <a:xfrm flipV="1">
              <a:off x="2736" y="672"/>
              <a:ext cx="0" cy="106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6" name="Line 8"/>
            <p:cNvSpPr>
              <a:spLocks noChangeShapeType="1"/>
            </p:cNvSpPr>
            <p:nvPr/>
          </p:nvSpPr>
          <p:spPr bwMode="auto">
            <a:xfrm>
              <a:off x="2736" y="1728"/>
              <a:ext cx="19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37" name="Text Box 9"/>
            <p:cNvSpPr txBox="1">
              <a:spLocks noChangeArrowheads="1"/>
            </p:cNvSpPr>
            <p:nvPr/>
          </p:nvSpPr>
          <p:spPr bwMode="auto">
            <a:xfrm>
              <a:off x="4464" y="1680"/>
              <a:ext cx="2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en-US" sz="32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342063" y="2574777"/>
            <a:ext cx="533400" cy="600075"/>
            <a:chOff x="2426" y="1302"/>
            <a:chExt cx="336" cy="378"/>
          </a:xfrm>
        </p:grpSpPr>
        <p:graphicFrame>
          <p:nvGraphicFramePr>
            <p:cNvPr id="12330" name="Object 11"/>
            <p:cNvGraphicFramePr>
              <a:graphicFrameLocks noChangeAspect="1"/>
            </p:cNvGraphicFramePr>
            <p:nvPr/>
          </p:nvGraphicFramePr>
          <p:xfrm>
            <a:off x="2426" y="1351"/>
            <a:ext cx="33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4" name="公式" r:id="rId3" imgW="66675" imgH="95287" progId="Equation.3">
                    <p:embed/>
                  </p:oleObj>
                </mc:Choice>
                <mc:Fallback>
                  <p:oleObj name="公式" r:id="rId3" imgW="66675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351"/>
                          <a:ext cx="336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1" name="Oval 12"/>
            <p:cNvSpPr>
              <a:spLocks noChangeArrowheads="1"/>
            </p:cNvSpPr>
            <p:nvPr/>
          </p:nvSpPr>
          <p:spPr bwMode="auto">
            <a:xfrm>
              <a:off x="2543" y="1302"/>
              <a:ext cx="103" cy="9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054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894748"/>
              </p:ext>
            </p:extLst>
          </p:nvPr>
        </p:nvGraphicFramePr>
        <p:xfrm>
          <a:off x="7762875" y="3016102"/>
          <a:ext cx="5334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5" name="公式" r:id="rId5" imgW="38062" imgH="95287" progId="Equation.3">
                  <p:embed/>
                </p:oleObj>
              </mc:Choice>
              <mc:Fallback>
                <p:oleObj name="公式" r:id="rId5" imgW="38062" imgH="952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75" y="3016102"/>
                        <a:ext cx="5334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208668"/>
              </p:ext>
            </p:extLst>
          </p:nvPr>
        </p:nvGraphicFramePr>
        <p:xfrm>
          <a:off x="6388100" y="3016102"/>
          <a:ext cx="6096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6" name="公式" r:id="rId7" imgW="19166" imgH="95287" progId="Equation.3">
                  <p:embed/>
                </p:oleObj>
              </mc:Choice>
              <mc:Fallback>
                <p:oleObj name="公式" r:id="rId7" imgW="19166" imgH="952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8100" y="3016102"/>
                        <a:ext cx="6096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53100" y="2101702"/>
            <a:ext cx="914400" cy="304800"/>
            <a:chOff x="6384" y="2064"/>
            <a:chExt cx="576" cy="192"/>
          </a:xfrm>
        </p:grpSpPr>
        <p:sp>
          <p:nvSpPr>
            <p:cNvPr id="12328" name="AutoShape 16"/>
            <p:cNvSpPr>
              <a:spLocks noChangeArrowheads="1"/>
            </p:cNvSpPr>
            <p:nvPr/>
          </p:nvSpPr>
          <p:spPr bwMode="auto">
            <a:xfrm>
              <a:off x="6452" y="2064"/>
              <a:ext cx="508" cy="192"/>
            </a:xfrm>
            <a:prstGeom prst="homePlate">
              <a:avLst>
                <a:gd name="adj" fmla="val 90510"/>
              </a:avLst>
            </a:prstGeom>
            <a:solidFill>
              <a:schemeClr val="accent2"/>
            </a:solidFill>
            <a:ln w="38100">
              <a:solidFill>
                <a:srgbClr val="FF3300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9" name="Oval 17"/>
            <p:cNvSpPr>
              <a:spLocks noChangeArrowheads="1"/>
            </p:cNvSpPr>
            <p:nvPr/>
          </p:nvSpPr>
          <p:spPr bwMode="auto">
            <a:xfrm>
              <a:off x="6384" y="2064"/>
              <a:ext cx="136" cy="19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FF00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210300" y="1215877"/>
            <a:ext cx="765175" cy="581025"/>
            <a:chOff x="4112" y="306"/>
            <a:chExt cx="482" cy="366"/>
          </a:xfrm>
        </p:grpSpPr>
        <p:sp>
          <p:nvSpPr>
            <p:cNvPr id="12325" name="Line 19"/>
            <p:cNvSpPr>
              <a:spLocks noChangeShapeType="1"/>
            </p:cNvSpPr>
            <p:nvPr/>
          </p:nvSpPr>
          <p:spPr bwMode="auto">
            <a:xfrm>
              <a:off x="4112" y="672"/>
              <a:ext cx="482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6" name="Text Box 20"/>
            <p:cNvSpPr txBox="1">
              <a:spLocks noChangeArrowheads="1"/>
            </p:cNvSpPr>
            <p:nvPr/>
          </p:nvSpPr>
          <p:spPr bwMode="auto">
            <a:xfrm>
              <a:off x="4332" y="306"/>
              <a:ext cx="25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solidFill>
                    <a:srgbClr val="66FF33"/>
                  </a:solidFill>
                  <a:latin typeface="Bookman Old Style" panose="02050604050505020204" pitchFamily="18" charset="0"/>
                </a:rPr>
                <a:t>v</a:t>
              </a:r>
              <a:endParaRPr kumimoji="1" lang="en-US" altLang="zh-CN" sz="3200">
                <a:solidFill>
                  <a:srgbClr val="66FF33"/>
                </a:solidFill>
                <a:latin typeface="Bookman Old Style" panose="02050604050505020204" pitchFamily="18" charset="0"/>
              </a:endParaRPr>
            </a:p>
          </p:txBody>
        </p:sp>
        <p:sp>
          <p:nvSpPr>
            <p:cNvPr id="12327" name="Line 21"/>
            <p:cNvSpPr>
              <a:spLocks noChangeShapeType="1"/>
            </p:cNvSpPr>
            <p:nvPr/>
          </p:nvSpPr>
          <p:spPr bwMode="auto">
            <a:xfrm>
              <a:off x="4385" y="390"/>
              <a:ext cx="202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753100" y="2101702"/>
            <a:ext cx="914400" cy="304800"/>
            <a:chOff x="6384" y="2064"/>
            <a:chExt cx="576" cy="192"/>
          </a:xfrm>
        </p:grpSpPr>
        <p:sp>
          <p:nvSpPr>
            <p:cNvPr id="12323" name="AutoShape 23"/>
            <p:cNvSpPr>
              <a:spLocks noChangeArrowheads="1"/>
            </p:cNvSpPr>
            <p:nvPr/>
          </p:nvSpPr>
          <p:spPr bwMode="auto">
            <a:xfrm>
              <a:off x="6452" y="2064"/>
              <a:ext cx="508" cy="192"/>
            </a:xfrm>
            <a:prstGeom prst="homePlate">
              <a:avLst>
                <a:gd name="adj" fmla="val 90510"/>
              </a:avLst>
            </a:prstGeom>
            <a:solidFill>
              <a:schemeClr val="accent2"/>
            </a:solidFill>
            <a:ln w="38100">
              <a:solidFill>
                <a:srgbClr val="FF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4" name="Oval 24"/>
            <p:cNvSpPr>
              <a:spLocks noChangeArrowheads="1"/>
            </p:cNvSpPr>
            <p:nvPr/>
          </p:nvSpPr>
          <p:spPr bwMode="auto">
            <a:xfrm>
              <a:off x="6384" y="2064"/>
              <a:ext cx="136" cy="19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7747000" y="1720702"/>
            <a:ext cx="460375" cy="1436687"/>
            <a:chOff x="5030" y="624"/>
            <a:chExt cx="290" cy="905"/>
          </a:xfrm>
        </p:grpSpPr>
        <p:graphicFrame>
          <p:nvGraphicFramePr>
            <p:cNvPr id="12313" name="Object 26"/>
            <p:cNvGraphicFramePr>
              <a:graphicFrameLocks noChangeAspect="1"/>
            </p:cNvGraphicFramePr>
            <p:nvPr/>
          </p:nvGraphicFramePr>
          <p:xfrm>
            <a:off x="5030" y="1200"/>
            <a:ext cx="290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217" name="公式" r:id="rId9" imgW="85841" imgH="95287" progId="Equation.3">
                    <p:embed/>
                  </p:oleObj>
                </mc:Choice>
                <mc:Fallback>
                  <p:oleObj name="公式" r:id="rId9" imgW="85841" imgH="952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" y="1200"/>
                          <a:ext cx="290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14" name="Group 27"/>
            <p:cNvGrpSpPr>
              <a:grpSpLocks/>
            </p:cNvGrpSpPr>
            <p:nvPr/>
          </p:nvGrpSpPr>
          <p:grpSpPr bwMode="auto">
            <a:xfrm rot="5365996">
              <a:off x="4910" y="888"/>
              <a:ext cx="624" cy="96"/>
              <a:chOff x="672" y="336"/>
              <a:chExt cx="624" cy="96"/>
            </a:xfrm>
          </p:grpSpPr>
          <p:sp>
            <p:nvSpPr>
              <p:cNvPr id="12316" name="Line 28"/>
              <p:cNvSpPr>
                <a:spLocks noChangeShapeType="1"/>
              </p:cNvSpPr>
              <p:nvPr/>
            </p:nvSpPr>
            <p:spPr bwMode="auto">
              <a:xfrm>
                <a:off x="672" y="432"/>
                <a:ext cx="576" cy="0"/>
              </a:xfrm>
              <a:prstGeom prst="line">
                <a:avLst/>
              </a:prstGeom>
              <a:noFill/>
              <a:ln w="38100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7" name="Line 29"/>
              <p:cNvSpPr>
                <a:spLocks noChangeShapeType="1"/>
              </p:cNvSpPr>
              <p:nvPr/>
            </p:nvSpPr>
            <p:spPr bwMode="auto">
              <a:xfrm flipV="1">
                <a:off x="1056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8" name="Line 30"/>
              <p:cNvSpPr>
                <a:spLocks noChangeShapeType="1"/>
              </p:cNvSpPr>
              <p:nvPr/>
            </p:nvSpPr>
            <p:spPr bwMode="auto">
              <a:xfrm flipV="1">
                <a:off x="672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9" name="Line 31"/>
              <p:cNvSpPr>
                <a:spLocks noChangeShapeType="1"/>
              </p:cNvSpPr>
              <p:nvPr/>
            </p:nvSpPr>
            <p:spPr bwMode="auto">
              <a:xfrm flipV="1">
                <a:off x="768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0" name="Line 32"/>
              <p:cNvSpPr>
                <a:spLocks noChangeShapeType="1"/>
              </p:cNvSpPr>
              <p:nvPr/>
            </p:nvSpPr>
            <p:spPr bwMode="auto">
              <a:xfrm flipV="1">
                <a:off x="864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1" name="Line 33"/>
              <p:cNvSpPr>
                <a:spLocks noChangeShapeType="1"/>
              </p:cNvSpPr>
              <p:nvPr/>
            </p:nvSpPr>
            <p:spPr bwMode="auto">
              <a:xfrm flipV="1">
                <a:off x="1152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22" name="Line 34"/>
              <p:cNvSpPr>
                <a:spLocks noChangeShapeType="1"/>
              </p:cNvSpPr>
              <p:nvPr/>
            </p:nvSpPr>
            <p:spPr bwMode="auto">
              <a:xfrm flipV="1">
                <a:off x="960" y="336"/>
                <a:ext cx="144" cy="96"/>
              </a:xfrm>
              <a:prstGeom prst="line">
                <a:avLst/>
              </a:prstGeom>
              <a:noFill/>
              <a:ln w="9525">
                <a:solidFill>
                  <a:srgbClr val="00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315" name="Oval 35"/>
            <p:cNvSpPr>
              <a:spLocks noChangeArrowheads="1"/>
            </p:cNvSpPr>
            <p:nvPr/>
          </p:nvSpPr>
          <p:spPr bwMode="auto">
            <a:xfrm>
              <a:off x="5121" y="1159"/>
              <a:ext cx="103" cy="9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054180" name="Text Box 36"/>
          <p:cNvSpPr txBox="1">
            <a:spLocks noChangeArrowheads="1"/>
          </p:cNvSpPr>
          <p:nvPr/>
        </p:nvSpPr>
        <p:spPr bwMode="auto">
          <a:xfrm>
            <a:off x="811213" y="2369989"/>
            <a:ext cx="2073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子弹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运动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速度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平均速度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)</a:t>
            </a:r>
            <a:endParaRPr kumimoji="1" lang="en-US" altLang="zh-CN" sz="2400" b="1" dirty="0"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2054181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400169"/>
              </p:ext>
            </p:extLst>
          </p:nvPr>
        </p:nvGraphicFramePr>
        <p:xfrm>
          <a:off x="3117850" y="2369989"/>
          <a:ext cx="15255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8" name="公式" r:id="rId11" imgW="1428797" imgH="809531" progId="Equation.3">
                  <p:embed/>
                </p:oleObj>
              </mc:Choice>
              <mc:Fallback>
                <p:oleObj name="公式" r:id="rId11" imgW="1428797" imgH="80953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2369989"/>
                        <a:ext cx="15255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573282"/>
              </p:ext>
            </p:extLst>
          </p:nvPr>
        </p:nvGraphicFramePr>
        <p:xfrm>
          <a:off x="365125" y="2404914"/>
          <a:ext cx="461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19" name="Equation" r:id="rId13" imgW="38062" imgH="76121" progId="Equation.3">
                  <p:embed/>
                </p:oleObj>
              </mc:Choice>
              <mc:Fallback>
                <p:oleObj name="Equation" r:id="rId13" imgW="38062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404914"/>
                        <a:ext cx="461963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83" name="Object 39"/>
          <p:cNvGraphicFramePr>
            <a:graphicFrameLocks noChangeAspect="1"/>
          </p:cNvGraphicFramePr>
          <p:nvPr/>
        </p:nvGraphicFramePr>
        <p:xfrm>
          <a:off x="323850" y="4035425"/>
          <a:ext cx="4714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0" name="Equation" r:id="rId15" imgW="85841" imgH="76121" progId="Equation.3">
                  <p:embed/>
                </p:oleObj>
              </mc:Choice>
              <mc:Fallback>
                <p:oleObj name="Equation" r:id="rId15" imgW="85841" imgH="7612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035425"/>
                        <a:ext cx="471488" cy="4730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85" name="Object 41"/>
          <p:cNvGraphicFramePr>
            <a:graphicFrameLocks/>
          </p:cNvGraphicFramePr>
          <p:nvPr/>
        </p:nvGraphicFramePr>
        <p:xfrm>
          <a:off x="2941638" y="5122863"/>
          <a:ext cx="863600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1" name="公式" r:id="rId17" imgW="771491" imgH="142795" progId="Equation.3">
                  <p:embed/>
                </p:oleObj>
              </mc:Choice>
              <mc:Fallback>
                <p:oleObj name="公式" r:id="rId17" imgW="771491" imgH="14279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122863"/>
                        <a:ext cx="863600" cy="24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186" name="Object 42"/>
          <p:cNvGraphicFramePr>
            <a:graphicFrameLocks/>
          </p:cNvGraphicFramePr>
          <p:nvPr/>
        </p:nvGraphicFramePr>
        <p:xfrm>
          <a:off x="3013075" y="5481638"/>
          <a:ext cx="8382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2" name="公式" r:id="rId19" imgW="733429" imgH="190573" progId="Equation.3">
                  <p:embed/>
                </p:oleObj>
              </mc:Choice>
              <mc:Fallback>
                <p:oleObj name="公式" r:id="rId19" imgW="733429" imgH="1905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5481638"/>
                        <a:ext cx="8382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87" name="AutoShape 43"/>
          <p:cNvSpPr>
            <a:spLocks/>
          </p:cNvSpPr>
          <p:nvPr/>
        </p:nvSpPr>
        <p:spPr bwMode="auto">
          <a:xfrm rot="10800000">
            <a:off x="4021138" y="5122863"/>
            <a:ext cx="288925" cy="647700"/>
          </a:xfrm>
          <a:prstGeom prst="leftBrace">
            <a:avLst>
              <a:gd name="adj1" fmla="val 18681"/>
              <a:gd name="adj2" fmla="val 50000"/>
            </a:avLst>
          </a:prstGeom>
          <a:noFill/>
          <a:ln w="2222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4188" name="Object 44"/>
          <p:cNvGraphicFramePr>
            <a:graphicFrameLocks/>
          </p:cNvGraphicFramePr>
          <p:nvPr/>
        </p:nvGraphicFramePr>
        <p:xfrm>
          <a:off x="4525963" y="5265738"/>
          <a:ext cx="13414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3" name="公式" r:id="rId21" imgW="1247667" imgH="361981" progId="Equation.3">
                  <p:embed/>
                </p:oleObj>
              </mc:Choice>
              <mc:Fallback>
                <p:oleObj name="公式" r:id="rId21" imgW="1247667" imgH="36198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5265738"/>
                        <a:ext cx="13414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33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89" name="AutoShape 45"/>
          <p:cNvSpPr>
            <a:spLocks noChangeArrowheads="1"/>
          </p:cNvSpPr>
          <p:nvPr/>
        </p:nvSpPr>
        <p:spPr bwMode="auto">
          <a:xfrm rot="19212123">
            <a:off x="5740400" y="4784900"/>
            <a:ext cx="685800" cy="360362"/>
          </a:xfrm>
          <a:prstGeom prst="rightArrow">
            <a:avLst>
              <a:gd name="adj1" fmla="val 33991"/>
              <a:gd name="adj2" fmla="val 45069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190" name="AutoShape 46"/>
          <p:cNvSpPr>
            <a:spLocks noChangeArrowheads="1"/>
          </p:cNvSpPr>
          <p:nvPr/>
        </p:nvSpPr>
        <p:spPr bwMode="auto">
          <a:xfrm rot="5400000">
            <a:off x="7558047" y="4958119"/>
            <a:ext cx="525394" cy="304799"/>
          </a:xfrm>
          <a:prstGeom prst="rightArrow">
            <a:avLst>
              <a:gd name="adj1" fmla="val 33991"/>
              <a:gd name="adj2" fmla="val 10190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54191" name="Object 47"/>
          <p:cNvGraphicFramePr>
            <a:graphicFrameLocks/>
          </p:cNvGraphicFramePr>
          <p:nvPr>
            <p:extLst/>
          </p:nvPr>
        </p:nvGraphicFramePr>
        <p:xfrm>
          <a:off x="7164908" y="5343748"/>
          <a:ext cx="1079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4" name="公式" r:id="rId23" imgW="980965" imgH="219186" progId="Equation.3">
                  <p:embed/>
                </p:oleObj>
              </mc:Choice>
              <mc:Fallback>
                <p:oleObj name="公式" r:id="rId23" imgW="980965" imgH="21918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908" y="5343748"/>
                        <a:ext cx="1079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192" name="Text Box 48"/>
          <p:cNvSpPr txBox="1">
            <a:spLocks noChangeArrowheads="1"/>
          </p:cNvSpPr>
          <p:nvPr/>
        </p:nvSpPr>
        <p:spPr bwMode="auto">
          <a:xfrm>
            <a:off x="2411413" y="6130925"/>
            <a:ext cx="4321175" cy="466725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因果律事件间的时序不会颠倒</a:t>
            </a:r>
            <a:endParaRPr kumimoji="1" lang="zh-CN" altLang="en-US" sz="2400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12312" name="Objec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6827"/>
              </p:ext>
            </p:extLst>
          </p:nvPr>
        </p:nvGraphicFramePr>
        <p:xfrm>
          <a:off x="395288" y="404664"/>
          <a:ext cx="460851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5" name="公式" r:id="rId25" imgW="5038716" imgH="809531" progId="Equation.3">
                  <p:embed/>
                </p:oleObj>
              </mc:Choice>
              <mc:Fallback>
                <p:oleObj name="公式" r:id="rId25" imgW="5038716" imgH="80953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664"/>
                        <a:ext cx="4608512" cy="8413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938816"/>
              </p:ext>
            </p:extLst>
          </p:nvPr>
        </p:nvGraphicFramePr>
        <p:xfrm>
          <a:off x="899592" y="3759200"/>
          <a:ext cx="527526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6" name="Equation" r:id="rId27" imgW="2298600" imgH="507960" progId="Equation.DSMT4">
                  <p:embed/>
                </p:oleObj>
              </mc:Choice>
              <mc:Fallback>
                <p:oleObj name="Equation" r:id="rId27" imgW="22986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59200"/>
                        <a:ext cx="527526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2"/>
          <p:cNvSpPr txBox="1">
            <a:spLocks noChangeArrowheads="1"/>
          </p:cNvSpPr>
          <p:nvPr/>
        </p:nvSpPr>
        <p:spPr bwMode="auto">
          <a:xfrm>
            <a:off x="165099" y="3150759"/>
            <a:ext cx="29527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任意相对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在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x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方向上匀速运动的惯性系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30725"/>
              </p:ext>
            </p:extLst>
          </p:nvPr>
        </p:nvGraphicFramePr>
        <p:xfrm>
          <a:off x="6123462" y="3764153"/>
          <a:ext cx="294322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27" name="Equation" r:id="rId29" imgW="1282680" imgH="507960" progId="Equation.DSMT4">
                  <p:embed/>
                </p:oleObj>
              </mc:Choice>
              <mc:Fallback>
                <p:oleObj name="Equation" r:id="rId29" imgW="128268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3462" y="3764153"/>
                        <a:ext cx="2943225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1820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2107 L 0.13923 0.02107 " pathEditMode="fixed" rAng="0" ptsTypes="AA">
                                      <p:cBhvr>
                                        <p:cTn id="3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5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5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5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4" dur="500"/>
                                        <p:tgtEl>
                                          <p:spTgt spid="205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5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5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054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54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05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05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054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054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05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146" grpId="0" autoUpdateAnimBg="0"/>
      <p:bldP spid="2054180" grpId="0" autoUpdateAnimBg="0"/>
      <p:bldP spid="2054187" grpId="0" animBg="1"/>
      <p:bldP spid="2054189" grpId="0" animBg="1"/>
      <p:bldP spid="2054190" grpId="0" animBg="1"/>
      <p:bldP spid="2054192" grpId="0" animBg="1" autoUpdateAnimBg="0"/>
      <p:bldP spid="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8" name="Rectangle 2"/>
          <p:cNvSpPr>
            <a:spLocks noChangeArrowheads="1"/>
          </p:cNvSpPr>
          <p:nvPr/>
        </p:nvSpPr>
        <p:spPr bwMode="auto">
          <a:xfrm>
            <a:off x="293688" y="257175"/>
            <a:ext cx="649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2</a:t>
            </a:r>
            <a:endParaRPr kumimoji="1" lang="zh-CN" altLang="en-US" sz="2400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2057219" name="Text Box 3"/>
          <p:cNvSpPr txBox="1">
            <a:spLocks noChangeArrowheads="1"/>
          </p:cNvSpPr>
          <p:nvPr/>
        </p:nvSpPr>
        <p:spPr bwMode="auto">
          <a:xfrm>
            <a:off x="793750" y="266700"/>
            <a:ext cx="81168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北京－上海相距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1000 km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，北京站的甲火车先于上海站的乙火车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1.0×10 </a:t>
            </a:r>
            <a:r>
              <a:rPr kumimoji="1" lang="en-US" altLang="zh-CN" sz="2400" b="1" baseline="3000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-3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发车。现有一艘飞船沿从北京到上海的方向从高空掠过，速率恒为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0.6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057220" name="Rectangle 4"/>
          <p:cNvSpPr>
            <a:spLocks noChangeArrowheads="1"/>
          </p:cNvSpPr>
          <p:nvPr/>
        </p:nvSpPr>
        <p:spPr bwMode="auto">
          <a:xfrm>
            <a:off x="277813" y="15430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2057221" name="Text Box 5"/>
          <p:cNvSpPr txBox="1">
            <a:spLocks noChangeArrowheads="1"/>
          </p:cNvSpPr>
          <p:nvPr/>
        </p:nvSpPr>
        <p:spPr bwMode="auto">
          <a:xfrm>
            <a:off x="793750" y="1571625"/>
            <a:ext cx="809942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宇航员测得甲乙两列火车发车的时间间隔，哪一列先开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?</a:t>
            </a:r>
          </a:p>
        </p:txBody>
      </p:sp>
      <p:sp>
        <p:nvSpPr>
          <p:cNvPr id="2057222" name="Rectangle 6"/>
          <p:cNvSpPr>
            <a:spLocks noChangeArrowheads="1"/>
          </p:cNvSpPr>
          <p:nvPr/>
        </p:nvSpPr>
        <p:spPr bwMode="auto">
          <a:xfrm>
            <a:off x="276225" y="20002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057223" name="Rectangle 7"/>
          <p:cNvSpPr>
            <a:spLocks noChangeArrowheads="1"/>
          </p:cNvSpPr>
          <p:nvPr/>
        </p:nvSpPr>
        <p:spPr bwMode="auto">
          <a:xfrm>
            <a:off x="755650" y="2028825"/>
            <a:ext cx="49593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地面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</a:rPr>
              <a:t>－－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  <a:ea typeface="仿宋_GB2312" pitchFamily="49" charset="-122"/>
              </a:rPr>
              <a:t>S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系      飞船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</a:rPr>
              <a:t>－－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  <a:ea typeface="仿宋_GB2312" pitchFamily="49" charset="-122"/>
              </a:rPr>
              <a:t>S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  <a:ea typeface="仿宋_GB2312" pitchFamily="49" charset="-122"/>
                <a:sym typeface="Symbol" pitchFamily="18" charset="2"/>
              </a:rPr>
              <a:t>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系</a:t>
            </a:r>
            <a:endParaRPr kumimoji="1" lang="en-US" altLang="zh-CN" sz="2400" b="1" dirty="0">
              <a:solidFill>
                <a:schemeClr val="bg1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坐标原点：北京站</a:t>
            </a:r>
            <a:endParaRPr kumimoji="1" lang="en-US" altLang="zh-CN" sz="2400" b="1" dirty="0">
              <a:solidFill>
                <a:schemeClr val="bg1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altLang="zh-CN" sz="2400" b="1" i="1" dirty="0">
                <a:solidFill>
                  <a:srgbClr val="66FFFF"/>
                </a:solidFill>
                <a:latin typeface="Times New Roman" pitchFamily="18" charset="0"/>
                <a:ea typeface="仿宋_GB2312" pitchFamily="49" charset="-122"/>
              </a:rPr>
              <a:t>x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  <a:ea typeface="仿宋_GB2312" pitchFamily="49" charset="-122"/>
              </a:rPr>
              <a:t>轴正方向：北京 →上海</a:t>
            </a:r>
          </a:p>
        </p:txBody>
      </p:sp>
      <p:pic>
        <p:nvPicPr>
          <p:cNvPr id="2057224" name="Picture 8" descr="j08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06" r="26711" b="10342"/>
          <a:stretch>
            <a:fillRect/>
          </a:stretch>
        </p:blipFill>
        <p:spPr bwMode="auto">
          <a:xfrm>
            <a:off x="7835900" y="3511550"/>
            <a:ext cx="34925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225" name="Picture 9" descr="tam1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9" t="13971" r="9538" b="27766"/>
          <a:stretch>
            <a:fillRect/>
          </a:stretch>
        </p:blipFill>
        <p:spPr bwMode="auto">
          <a:xfrm>
            <a:off x="5399088" y="3824288"/>
            <a:ext cx="8794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226" name="Picture 10" descr="x-33htfj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11157" b="20020"/>
          <a:stretch>
            <a:fillRect/>
          </a:stretch>
        </p:blipFill>
        <p:spPr bwMode="auto">
          <a:xfrm>
            <a:off x="6191250" y="2497138"/>
            <a:ext cx="1757363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227" name="Text Box 11"/>
          <p:cNvSpPr txBox="1">
            <a:spLocks noChangeArrowheads="1"/>
          </p:cNvSpPr>
          <p:nvPr/>
        </p:nvSpPr>
        <p:spPr bwMode="auto">
          <a:xfrm>
            <a:off x="5616575" y="4254500"/>
            <a:ext cx="441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O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057228" name="Text Box 12"/>
          <p:cNvSpPr txBox="1">
            <a:spLocks noChangeArrowheads="1"/>
          </p:cNvSpPr>
          <p:nvPr/>
        </p:nvSpPr>
        <p:spPr bwMode="auto">
          <a:xfrm>
            <a:off x="8496300" y="41100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endParaRPr kumimoji="1" lang="en-US" altLang="zh-CN" sz="24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5005388" y="2305050"/>
            <a:ext cx="3835400" cy="2381250"/>
            <a:chOff x="3061" y="2602"/>
            <a:chExt cx="2416" cy="1500"/>
          </a:xfrm>
        </p:grpSpPr>
        <p:sp>
          <p:nvSpPr>
            <p:cNvPr id="13346" name="Line 14"/>
            <p:cNvSpPr>
              <a:spLocks noChangeShapeType="1"/>
            </p:cNvSpPr>
            <p:nvPr/>
          </p:nvSpPr>
          <p:spPr bwMode="auto">
            <a:xfrm>
              <a:off x="3557" y="3766"/>
              <a:ext cx="192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7" name="Line 15"/>
            <p:cNvSpPr>
              <a:spLocks noChangeShapeType="1"/>
            </p:cNvSpPr>
            <p:nvPr/>
          </p:nvSpPr>
          <p:spPr bwMode="auto">
            <a:xfrm flipH="1">
              <a:off x="3173" y="3757"/>
              <a:ext cx="384" cy="34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8" name="Line 16"/>
            <p:cNvSpPr>
              <a:spLocks noChangeShapeType="1"/>
            </p:cNvSpPr>
            <p:nvPr/>
          </p:nvSpPr>
          <p:spPr bwMode="auto">
            <a:xfrm flipV="1">
              <a:off x="3557" y="2701"/>
              <a:ext cx="0" cy="106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9" name="Text Box 17"/>
            <p:cNvSpPr txBox="1">
              <a:spLocks noChangeArrowheads="1"/>
            </p:cNvSpPr>
            <p:nvPr/>
          </p:nvSpPr>
          <p:spPr bwMode="auto">
            <a:xfrm>
              <a:off x="3249" y="292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3350" name="Text Box 18"/>
            <p:cNvSpPr txBox="1">
              <a:spLocks noChangeArrowheads="1"/>
            </p:cNvSpPr>
            <p:nvPr/>
          </p:nvSpPr>
          <p:spPr bwMode="auto">
            <a:xfrm>
              <a:off x="3061" y="3739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1" name="Text Box 19"/>
            <p:cNvSpPr txBox="1">
              <a:spLocks noChangeArrowheads="1"/>
            </p:cNvSpPr>
            <p:nvPr/>
          </p:nvSpPr>
          <p:spPr bwMode="auto">
            <a:xfrm>
              <a:off x="3288" y="2602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940550" y="1928813"/>
            <a:ext cx="835025" cy="568325"/>
            <a:chOff x="4560" y="2282"/>
            <a:chExt cx="621" cy="358"/>
          </a:xfrm>
        </p:grpSpPr>
        <p:sp>
          <p:nvSpPr>
            <p:cNvPr id="13342" name="Line 21"/>
            <p:cNvSpPr>
              <a:spLocks noChangeShapeType="1"/>
            </p:cNvSpPr>
            <p:nvPr/>
          </p:nvSpPr>
          <p:spPr bwMode="auto">
            <a:xfrm>
              <a:off x="4560" y="2640"/>
              <a:ext cx="576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3343" name="Group 22"/>
            <p:cNvGrpSpPr>
              <a:grpSpLocks/>
            </p:cNvGrpSpPr>
            <p:nvPr/>
          </p:nvGrpSpPr>
          <p:grpSpPr bwMode="auto">
            <a:xfrm>
              <a:off x="4896" y="2282"/>
              <a:ext cx="285" cy="354"/>
              <a:chOff x="4742" y="2084"/>
              <a:chExt cx="285" cy="354"/>
            </a:xfrm>
          </p:grpSpPr>
          <p:sp>
            <p:nvSpPr>
              <p:cNvPr id="13344" name="Text Box 23"/>
              <p:cNvSpPr txBox="1">
                <a:spLocks noChangeArrowheads="1"/>
              </p:cNvSpPr>
              <p:nvPr/>
            </p:nvSpPr>
            <p:spPr bwMode="auto">
              <a:xfrm>
                <a:off x="4742" y="2084"/>
                <a:ext cx="285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kumimoji="1" lang="en-US" altLang="zh-CN" sz="2800" b="1" i="1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/>
                    <a:cs typeface="仿宋_GB2312"/>
                  </a:rPr>
                  <a:t>u</a:t>
                </a:r>
                <a:endParaRPr kumimoji="1" lang="en-US" altLang="zh-CN" sz="2400">
                  <a:latin typeface="Times New Roman" panose="02020603050405020304" pitchFamily="18" charset="0"/>
                  <a:ea typeface="仿宋_GB2312"/>
                  <a:cs typeface="仿宋_GB2312"/>
                </a:endParaRPr>
              </a:p>
            </p:txBody>
          </p:sp>
          <p:sp>
            <p:nvSpPr>
              <p:cNvPr id="13345" name="Line 24"/>
              <p:cNvSpPr>
                <a:spLocks noChangeShapeType="1"/>
              </p:cNvSpPr>
              <p:nvPr/>
            </p:nvSpPr>
            <p:spPr bwMode="auto">
              <a:xfrm>
                <a:off x="4752" y="216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6407150" y="2111375"/>
            <a:ext cx="1430338" cy="1212850"/>
            <a:chOff x="4610" y="2731"/>
            <a:chExt cx="901" cy="764"/>
          </a:xfrm>
        </p:grpSpPr>
        <p:sp>
          <p:nvSpPr>
            <p:cNvPr id="13337" name="Text Box 26"/>
            <p:cNvSpPr txBox="1">
              <a:spLocks noChangeArrowheads="1"/>
            </p:cNvSpPr>
            <p:nvPr/>
          </p:nvSpPr>
          <p:spPr bwMode="auto">
            <a:xfrm>
              <a:off x="4610" y="2731"/>
              <a:ext cx="324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en-US" altLang="zh-CN" sz="2400" b="1" i="1">
                  <a:solidFill>
                    <a:srgbClr val="66FF33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S'</a:t>
              </a:r>
              <a:r>
                <a:rPr kumimoji="1" lang="en-US" altLang="zh-CN" sz="2400" b="1">
                  <a:solidFill>
                    <a:srgbClr val="66FF33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 </a:t>
              </a:r>
            </a:p>
          </p:txBody>
        </p:sp>
        <p:sp>
          <p:nvSpPr>
            <p:cNvPr id="13338" name="Text Box 27"/>
            <p:cNvSpPr txBox="1">
              <a:spLocks noChangeArrowheads="1"/>
            </p:cNvSpPr>
            <p:nvPr/>
          </p:nvSpPr>
          <p:spPr bwMode="auto">
            <a:xfrm>
              <a:off x="4830" y="3184"/>
              <a:ext cx="356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kumimoji="1" lang="en-US" altLang="zh-CN" sz="2400" b="1" i="1">
                  <a:solidFill>
                    <a:srgbClr val="66FF33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O'</a:t>
              </a:r>
              <a:r>
                <a:rPr kumimoji="1" lang="en-US" altLang="zh-CN" sz="2400" b="1">
                  <a:solidFill>
                    <a:srgbClr val="66FF33"/>
                  </a:solidFill>
                  <a:latin typeface="Times New Roman" panose="02020603050405020304" pitchFamily="18" charset="0"/>
                  <a:ea typeface="仿宋_GB2312"/>
                  <a:cs typeface="仿宋_GB2312"/>
                </a:rPr>
                <a:t> </a:t>
              </a:r>
              <a:endParaRPr kumimoji="1" lang="en-US" altLang="zh-CN" sz="2800" b="1" i="1">
                <a:solidFill>
                  <a:srgbClr val="66FF33"/>
                </a:solidFill>
                <a:latin typeface="Times New Roman" panose="02020603050405020304" pitchFamily="18" charset="0"/>
                <a:ea typeface="仿宋_GB2312"/>
                <a:cs typeface="仿宋_GB2312"/>
              </a:endParaRPr>
            </a:p>
          </p:txBody>
        </p:sp>
        <p:sp>
          <p:nvSpPr>
            <p:cNvPr id="13339" name="Line 28"/>
            <p:cNvSpPr>
              <a:spLocks noChangeShapeType="1"/>
            </p:cNvSpPr>
            <p:nvPr/>
          </p:nvSpPr>
          <p:spPr bwMode="auto">
            <a:xfrm flipH="1">
              <a:off x="4748" y="3205"/>
              <a:ext cx="175" cy="159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29"/>
            <p:cNvSpPr>
              <a:spLocks noChangeShapeType="1"/>
            </p:cNvSpPr>
            <p:nvPr/>
          </p:nvSpPr>
          <p:spPr bwMode="auto">
            <a:xfrm flipV="1">
              <a:off x="4926" y="2795"/>
              <a:ext cx="0" cy="41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30"/>
            <p:cNvSpPr>
              <a:spLocks noChangeShapeType="1"/>
            </p:cNvSpPr>
            <p:nvPr/>
          </p:nvSpPr>
          <p:spPr bwMode="auto">
            <a:xfrm>
              <a:off x="4922" y="3206"/>
              <a:ext cx="589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57247" name="Object 31"/>
          <p:cNvGraphicFramePr>
            <a:graphicFrameLocks noChangeAspect="1"/>
          </p:cNvGraphicFramePr>
          <p:nvPr/>
        </p:nvGraphicFramePr>
        <p:xfrm>
          <a:off x="3016250" y="3386138"/>
          <a:ext cx="16986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" name="Equation" r:id="rId7" imgW="590631" imgH="95287" progId="Equation.DSMT4">
                  <p:embed/>
                </p:oleObj>
              </mc:Choice>
              <mc:Fallback>
                <p:oleObj name="Equation" r:id="rId7" imgW="590631" imgH="95287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386138"/>
                        <a:ext cx="16986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248" name="Object 32"/>
          <p:cNvGraphicFramePr>
            <a:graphicFrameLocks noChangeAspect="1"/>
          </p:cNvGraphicFramePr>
          <p:nvPr/>
        </p:nvGraphicFramePr>
        <p:xfrm>
          <a:off x="785813" y="3386138"/>
          <a:ext cx="1735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" name="Equation" r:id="rId9" imgW="590631" imgH="95287" progId="Equation.DSMT4">
                  <p:embed/>
                </p:oleObj>
              </mc:Choice>
              <mc:Fallback>
                <p:oleObj name="Equation" r:id="rId9" imgW="590631" imgH="95287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386138"/>
                        <a:ext cx="17351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46"/>
          <p:cNvSpPr>
            <a:spLocks noChangeArrowheads="1"/>
          </p:cNvSpPr>
          <p:nvPr/>
        </p:nvSpPr>
        <p:spPr bwMode="auto">
          <a:xfrm>
            <a:off x="500063" y="4429125"/>
            <a:ext cx="1714500" cy="333375"/>
          </a:xfrm>
          <a:prstGeom prst="rightArrow">
            <a:avLst>
              <a:gd name="adj1" fmla="val 33991"/>
              <a:gd name="adj2" fmla="val 10190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357188" y="4000500"/>
            <a:ext cx="1428750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洛仑兹</a:t>
            </a:r>
            <a:endParaRPr kumimoji="1" lang="en-US" altLang="zh-CN" sz="1000" b="1" dirty="0">
              <a:solidFill>
                <a:srgbClr val="00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algn="ctr" eaLnBrk="1" hangingPunct="1">
              <a:lnSpc>
                <a:spcPct val="125000"/>
              </a:lnSpc>
            </a:pPr>
            <a:endParaRPr kumimoji="1" lang="en-US" altLang="zh-CN" sz="1000" b="1" dirty="0">
              <a:solidFill>
                <a:srgbClr val="00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  <a:p>
            <a:pPr algn="ctr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变换</a:t>
            </a:r>
          </a:p>
        </p:txBody>
      </p:sp>
      <p:graphicFrame>
        <p:nvGraphicFramePr>
          <p:cNvPr id="2058243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1659166"/>
              </p:ext>
            </p:extLst>
          </p:nvPr>
        </p:nvGraphicFramePr>
        <p:xfrm>
          <a:off x="2468686" y="3816350"/>
          <a:ext cx="2319338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" name="Equation" r:id="rId11" imgW="2228902" imgH="1152616" progId="Equation.DSMT4">
                  <p:embed/>
                </p:oleObj>
              </mc:Choice>
              <mc:Fallback>
                <p:oleObj name="Equation" r:id="rId11" imgW="2228902" imgH="1152616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686" y="3816350"/>
                        <a:ext cx="2319338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14351"/>
              </p:ext>
            </p:extLst>
          </p:nvPr>
        </p:nvGraphicFramePr>
        <p:xfrm>
          <a:off x="3174057" y="5214938"/>
          <a:ext cx="4487863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" name="Equation" r:id="rId13" imgW="1943034" imgH="523941" progId="Equation.DSMT4">
                  <p:embed/>
                </p:oleObj>
              </mc:Choice>
              <mc:Fallback>
                <p:oleObj name="Equation" r:id="rId13" imgW="1943034" imgH="52394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057" y="5214938"/>
                        <a:ext cx="4487863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603182" y="5776913"/>
            <a:ext cx="8572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&lt; 0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6000750" y="4786313"/>
            <a:ext cx="2857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上海站的乙火车先开，时序颠倒！</a:t>
            </a: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152092" y="5278849"/>
            <a:ext cx="3021965" cy="1246495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若北京站的另一列丙火车先于北京站的甲火车</a:t>
            </a:r>
            <a:r>
              <a:rPr kumimoji="1" lang="en-US" altLang="zh-CN" sz="20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10 </a:t>
            </a:r>
            <a:r>
              <a:rPr kumimoji="1" lang="en-US" altLang="zh-CN" sz="2000" b="1" baseline="30000" dirty="0">
                <a:solidFill>
                  <a:srgbClr val="66FFFF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2000" b="1" baseline="30000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3 </a:t>
            </a:r>
            <a:r>
              <a:rPr kumimoji="1" lang="en-US" altLang="zh-CN" sz="20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 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发车，则情况如何？</a:t>
            </a: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7327808" y="3506789"/>
            <a:ext cx="15937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8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8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236598" y="3336926"/>
            <a:ext cx="15937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8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8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57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57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05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5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05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05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218" grpId="0" autoUpdateAnimBg="0"/>
      <p:bldP spid="2057219" grpId="0" autoUpdateAnimBg="0"/>
      <p:bldP spid="2057220" grpId="0" autoUpdateAnimBg="0"/>
      <p:bldP spid="2057221" grpId="0" autoUpdateAnimBg="0"/>
      <p:bldP spid="2057222" grpId="0" autoUpdateAnimBg="0"/>
      <p:bldP spid="2057223" grpId="0" autoUpdateAnimBg="0"/>
      <p:bldP spid="2057227" grpId="0"/>
      <p:bldP spid="2057228" grpId="0"/>
      <p:bldP spid="33" grpId="0" animBg="1"/>
      <p:bldP spid="34" grpId="0" autoUpdateAnimBg="0"/>
      <p:bldP spid="38" grpId="0" autoUpdateAnimBg="0"/>
      <p:bldP spid="39" grpId="0" autoUpdateAnimBg="0"/>
      <p:bldP spid="41" grpId="0" animBg="1" autoUpdateAnimBg="0"/>
      <p:bldP spid="40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Rectangle 2"/>
          <p:cNvSpPr>
            <a:spLocks noChangeArrowheads="1"/>
          </p:cNvSpPr>
          <p:nvPr/>
        </p:nvSpPr>
        <p:spPr bwMode="auto">
          <a:xfrm>
            <a:off x="293688" y="307975"/>
            <a:ext cx="6492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>
                <a:solidFill>
                  <a:srgbClr val="FFFF00"/>
                </a:solidFill>
                <a:latin typeface="宋体" panose="02010600030101010101" pitchFamily="2" charset="-122"/>
              </a:rPr>
              <a:t>3</a:t>
            </a:r>
            <a:endParaRPr kumimoji="1" lang="zh-CN" altLang="en-US" sz="2400" b="1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2055171" name="Text Box 3"/>
          <p:cNvSpPr txBox="1">
            <a:spLocks noChangeArrowheads="1"/>
          </p:cNvSpPr>
          <p:nvPr/>
        </p:nvSpPr>
        <p:spPr bwMode="auto">
          <a:xfrm>
            <a:off x="793750" y="234950"/>
            <a:ext cx="8170863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一短跑选手在地面上以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10 s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的时间跑完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100 m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。一飞船沿同一方向以速率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u 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= 0.8 </a:t>
            </a:r>
            <a:r>
              <a:rPr kumimoji="1" lang="en-US" altLang="zh-CN" sz="28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飞行。</a:t>
            </a:r>
          </a:p>
        </p:txBody>
      </p:sp>
      <p:sp>
        <p:nvSpPr>
          <p:cNvPr id="2055172" name="Rectangle 4"/>
          <p:cNvSpPr>
            <a:spLocks noChangeArrowheads="1"/>
          </p:cNvSpPr>
          <p:nvPr/>
        </p:nvSpPr>
        <p:spPr bwMode="auto">
          <a:xfrm>
            <a:off x="277813" y="13398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2055173" name="Text Box 5"/>
          <p:cNvSpPr txBox="1">
            <a:spLocks noChangeArrowheads="1"/>
          </p:cNvSpPr>
          <p:nvPr/>
        </p:nvSpPr>
        <p:spPr bwMode="auto">
          <a:xfrm>
            <a:off x="793750" y="1268413"/>
            <a:ext cx="80994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(1)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飞船参考系上的观测者测得百米跑道的长度和选手跑过的路程；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飞船参考系上测得选手的平均速度</a:t>
            </a:r>
            <a:r>
              <a:rPr kumimoji="1" lang="zh-CN" altLang="en-US" sz="2400" b="1"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r>
              <a:rPr kumimoji="1" lang="zh-CN" altLang="en-US" sz="2400">
                <a:solidFill>
                  <a:srgbClr val="33CC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</a:p>
        </p:txBody>
      </p:sp>
      <p:sp>
        <p:nvSpPr>
          <p:cNvPr id="2055174" name="Rectangle 6"/>
          <p:cNvSpPr>
            <a:spLocks noChangeArrowheads="1"/>
          </p:cNvSpPr>
          <p:nvPr/>
        </p:nvSpPr>
        <p:spPr bwMode="auto">
          <a:xfrm>
            <a:off x="276225" y="23495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055175" name="Rectangle 7"/>
          <p:cNvSpPr>
            <a:spLocks noChangeArrowheads="1"/>
          </p:cNvSpPr>
          <p:nvPr/>
        </p:nvSpPr>
        <p:spPr bwMode="auto">
          <a:xfrm>
            <a:off x="755650" y="2348880"/>
            <a:ext cx="80549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设地面参考系为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系， 飞船参考系为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S’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选手起跑为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“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1”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到达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终点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为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事件“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2”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，地面上的观察者来看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graphicFrame>
        <p:nvGraphicFramePr>
          <p:cNvPr id="205517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678756"/>
              </p:ext>
            </p:extLst>
          </p:nvPr>
        </p:nvGraphicFramePr>
        <p:xfrm>
          <a:off x="1331640" y="3473450"/>
          <a:ext cx="1612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5" name="公式" r:id="rId3" imgW="1533534" imgH="238081" progId="Equation.3">
                  <p:embed/>
                </p:oleObj>
              </mc:Choice>
              <mc:Fallback>
                <p:oleObj name="公式" r:id="rId3" imgW="1533534" imgH="238081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473450"/>
                        <a:ext cx="16129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17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317571"/>
              </p:ext>
            </p:extLst>
          </p:nvPr>
        </p:nvGraphicFramePr>
        <p:xfrm>
          <a:off x="3347765" y="3473450"/>
          <a:ext cx="124936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6" name="公式" r:id="rId5" imgW="1180991" imgH="238081" progId="Equation.3">
                  <p:embed/>
                </p:oleObj>
              </mc:Choice>
              <mc:Fallback>
                <p:oleObj name="公式" r:id="rId5" imgW="1180991" imgH="238081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765" y="3473450"/>
                        <a:ext cx="1249362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178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780745"/>
              </p:ext>
            </p:extLst>
          </p:nvPr>
        </p:nvGraphicFramePr>
        <p:xfrm>
          <a:off x="5038452" y="3471863"/>
          <a:ext cx="12350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7" name="公式" r:id="rId7" imgW="1162095" imgH="238081" progId="Equation.3">
                  <p:embed/>
                </p:oleObj>
              </mc:Choice>
              <mc:Fallback>
                <p:oleObj name="公式" r:id="rId7" imgW="1162095" imgH="238081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452" y="3471863"/>
                        <a:ext cx="12350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79" name="Text Box 11"/>
          <p:cNvSpPr txBox="1">
            <a:spLocks noChangeArrowheads="1"/>
          </p:cNvSpPr>
          <p:nvPr/>
        </p:nvSpPr>
        <p:spPr bwMode="auto">
          <a:xfrm>
            <a:off x="755650" y="3827463"/>
            <a:ext cx="80994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(1)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系中测得跑道长度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100m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为原长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l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0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系中测得跑道长度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为运动长度，由长度收缩公式有</a:t>
            </a:r>
          </a:p>
        </p:txBody>
      </p:sp>
      <p:graphicFrame>
        <p:nvGraphicFramePr>
          <p:cNvPr id="2055180" name="Object 12"/>
          <p:cNvGraphicFramePr>
            <a:graphicFrameLocks/>
          </p:cNvGraphicFramePr>
          <p:nvPr/>
        </p:nvGraphicFramePr>
        <p:xfrm>
          <a:off x="1763713" y="4941888"/>
          <a:ext cx="57038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8" name="公式" r:id="rId9" imgW="5657961" imgH="457267" progId="Equation.3">
                  <p:embed/>
                </p:oleObj>
              </mc:Choice>
              <mc:Fallback>
                <p:oleObj name="公式" r:id="rId9" imgW="5657961" imgH="457267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941888"/>
                        <a:ext cx="57038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181" name="Rectangle 13"/>
          <p:cNvSpPr>
            <a:spLocks noChangeArrowheads="1"/>
          </p:cNvSpPr>
          <p:nvPr/>
        </p:nvSpPr>
        <p:spPr bwMode="auto">
          <a:xfrm>
            <a:off x="755650" y="5516563"/>
            <a:ext cx="80549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选手从起点到终点，这一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过程（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两个事件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）在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系中对应的空间间隔为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x'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，根据空间间隔变换式得</a:t>
            </a:r>
          </a:p>
        </p:txBody>
      </p:sp>
      <p:graphicFrame>
        <p:nvGraphicFramePr>
          <p:cNvPr id="14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2269222"/>
              </p:ext>
            </p:extLst>
          </p:nvPr>
        </p:nvGraphicFramePr>
        <p:xfrm>
          <a:off x="6846888" y="3084513"/>
          <a:ext cx="2184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39" name="公式" r:id="rId11" imgW="2086103" imgH="742857" progId="Equation.3">
                  <p:embed/>
                </p:oleObj>
              </mc:Choice>
              <mc:Fallback>
                <p:oleObj name="公式" r:id="rId11" imgW="2086103" imgH="742857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3084513"/>
                        <a:ext cx="2184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205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"/>
                                        <p:tgtEl>
                                          <p:spTgt spid="205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"/>
                                        <p:tgtEl>
                                          <p:spTgt spid="205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5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5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170" grpId="0" autoUpdateAnimBg="0"/>
      <p:bldP spid="2055171" grpId="0" autoUpdateAnimBg="0"/>
      <p:bldP spid="2055172" grpId="0" autoUpdateAnimBg="0"/>
      <p:bldP spid="2055173" grpId="0" autoUpdateAnimBg="0"/>
      <p:bldP spid="2055174" grpId="0" autoUpdateAnimBg="0"/>
      <p:bldP spid="2055175" grpId="0" autoUpdateAnimBg="0"/>
      <p:bldP spid="2055179" grpId="0" autoUpdateAnimBg="0"/>
      <p:bldP spid="205518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59832" y="5661248"/>
            <a:ext cx="3744416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zh-CN" altLang="en-US" sz="3200" b="1" dirty="0" smtClean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平均分：</a:t>
            </a:r>
            <a:r>
              <a:rPr lang="en-US" altLang="zh-CN" sz="3200" b="1" dirty="0" smtClean="0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86.8</a:t>
            </a:r>
            <a:endParaRPr lang="en-US" altLang="zh-CN" sz="3200" b="1" dirty="0">
              <a:solidFill>
                <a:srgbClr val="66FF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86885"/>
              </p:ext>
            </p:extLst>
          </p:nvPr>
        </p:nvGraphicFramePr>
        <p:xfrm>
          <a:off x="467544" y="476672"/>
          <a:ext cx="8352928" cy="518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0173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6194" name="Object 2"/>
          <p:cNvGraphicFramePr>
            <a:graphicFrameLocks/>
          </p:cNvGraphicFramePr>
          <p:nvPr/>
        </p:nvGraphicFramePr>
        <p:xfrm>
          <a:off x="838200" y="260350"/>
          <a:ext cx="7910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8" name="公式" r:id="rId3" imgW="7858249" imgH="838144" progId="Equation.3">
                  <p:embed/>
                </p:oleObj>
              </mc:Choice>
              <mc:Fallback>
                <p:oleObj name="公式" r:id="rId3" imgW="7858249" imgH="838144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0350"/>
                        <a:ext cx="79105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195" name="Rectangle 3"/>
          <p:cNvSpPr>
            <a:spLocks noChangeArrowheads="1"/>
          </p:cNvSpPr>
          <p:nvPr/>
        </p:nvSpPr>
        <p:spPr bwMode="auto">
          <a:xfrm>
            <a:off x="755650" y="1917700"/>
            <a:ext cx="80549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因此，</a:t>
            </a:r>
            <a:r>
              <a:rPr kumimoji="1" lang="zh-CN" altLang="en-US" sz="2400" b="1" dirty="0"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系中测得选手跑过的路程为</a:t>
            </a:r>
          </a:p>
        </p:txBody>
      </p:sp>
      <p:graphicFrame>
        <p:nvGraphicFramePr>
          <p:cNvPr id="2056196" name="Object 4"/>
          <p:cNvGraphicFramePr>
            <a:graphicFrameLocks/>
          </p:cNvGraphicFramePr>
          <p:nvPr/>
        </p:nvGraphicFramePr>
        <p:xfrm>
          <a:off x="2843213" y="2566988"/>
          <a:ext cx="2490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79" name="公式" r:id="rId5" imgW="2409762" imgH="380876" progId="Equation.3">
                  <p:embed/>
                </p:oleObj>
              </mc:Choice>
              <mc:Fallback>
                <p:oleObj name="公式" r:id="rId5" imgW="2409762" imgH="380876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566988"/>
                        <a:ext cx="24907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197" name="Rectangle 5"/>
          <p:cNvSpPr>
            <a:spLocks noChangeArrowheads="1"/>
          </p:cNvSpPr>
          <p:nvPr/>
        </p:nvSpPr>
        <p:spPr bwMode="auto">
          <a:xfrm>
            <a:off x="755650" y="2998788"/>
            <a:ext cx="80549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(2)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系中测得选手从起点到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终点（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两个事件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）的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时间间隔为</a:t>
            </a:r>
            <a:r>
              <a:rPr kumimoji="1" lang="zh-CN" altLang="en-US" sz="2400" b="1" dirty="0"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t'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，由洛仑兹变换得</a:t>
            </a:r>
          </a:p>
        </p:txBody>
      </p:sp>
      <p:graphicFrame>
        <p:nvGraphicFramePr>
          <p:cNvPr id="2056198" name="Object 6"/>
          <p:cNvGraphicFramePr>
            <a:graphicFrameLocks/>
          </p:cNvGraphicFramePr>
          <p:nvPr/>
        </p:nvGraphicFramePr>
        <p:xfrm>
          <a:off x="1763713" y="3790950"/>
          <a:ext cx="5811837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0" name="公式" r:id="rId7" imgW="5714918" imgH="1190677" progId="Equation.3">
                  <p:embed/>
                </p:oleObj>
              </mc:Choice>
              <mc:Fallback>
                <p:oleObj name="公式" r:id="rId7" imgW="5714918" imgH="1190677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90950"/>
                        <a:ext cx="5811837" cy="125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199" name="Rectangle 7"/>
          <p:cNvSpPr>
            <a:spLocks noChangeArrowheads="1"/>
          </p:cNvSpPr>
          <p:nvPr/>
        </p:nvSpPr>
        <p:spPr bwMode="auto">
          <a:xfrm>
            <a:off x="827088" y="5157788"/>
            <a:ext cx="80549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系中测得选手的平均速度为</a:t>
            </a:r>
          </a:p>
        </p:txBody>
      </p:sp>
      <p:graphicFrame>
        <p:nvGraphicFramePr>
          <p:cNvPr id="2056200" name="Object 8"/>
          <p:cNvGraphicFramePr>
            <a:graphicFrameLocks/>
          </p:cNvGraphicFramePr>
          <p:nvPr/>
        </p:nvGraphicFramePr>
        <p:xfrm>
          <a:off x="1476375" y="5734050"/>
          <a:ext cx="6410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1" name="公式" r:id="rId9" imgW="6324715" imgH="790635" progId="Equation.3">
                  <p:embed/>
                </p:oleObj>
              </mc:Choice>
              <mc:Fallback>
                <p:oleObj name="公式" r:id="rId9" imgW="6324715" imgH="790635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734050"/>
                        <a:ext cx="64103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9775" y="1412875"/>
            <a:ext cx="822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“-”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表明从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系中看，运动员沿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GB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'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的负方向运动。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195" grpId="0" autoUpdateAnimBg="0"/>
      <p:bldP spid="2056197" grpId="0" autoUpdateAnimBg="0"/>
      <p:bldP spid="2056199" grpId="0" autoUpdateAnimBg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266" name="Rectangle 2"/>
          <p:cNvSpPr>
            <a:spLocks noChangeArrowheads="1"/>
          </p:cNvSpPr>
          <p:nvPr/>
        </p:nvSpPr>
        <p:spPr bwMode="auto">
          <a:xfrm>
            <a:off x="82550" y="293747"/>
            <a:ext cx="504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例</a:t>
            </a:r>
            <a:r>
              <a:rPr kumimoji="1" lang="en-US" altLang="zh-CN" sz="2400" b="1" dirty="0">
                <a:solidFill>
                  <a:srgbClr val="FFFF00"/>
                </a:solidFill>
                <a:latin typeface="宋体" panose="02010600030101010101" pitchFamily="2" charset="-122"/>
              </a:rPr>
              <a:t>4</a:t>
            </a:r>
            <a:endParaRPr kumimoji="1" lang="zh-CN" altLang="en-US" sz="24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2059267" name="Text Box 3"/>
          <p:cNvSpPr txBox="1">
            <a:spLocks noChangeArrowheads="1"/>
          </p:cNvSpPr>
          <p:nvPr/>
        </p:nvSpPr>
        <p:spPr bwMode="auto">
          <a:xfrm>
            <a:off x="467544" y="215900"/>
            <a:ext cx="87129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宇宙飞船以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0.8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速度远离地球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(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退行速度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u =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0.8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)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，在此过程中飞船向地球发出两个闪光信号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，飞船上测得其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时间间隔为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t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0</a:t>
            </a:r>
            <a:r>
              <a:rPr kumimoji="1" lang="en-US" altLang="zh-CN" sz="2400" b="1" i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 </a:t>
            </a:r>
            <a:r>
              <a:rPr kumimoji="1" lang="en-US" altLang="zh-CN" sz="2400" b="1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059268" name="Rectangle 4"/>
          <p:cNvSpPr>
            <a:spLocks noChangeArrowheads="1"/>
          </p:cNvSpPr>
          <p:nvPr/>
        </p:nvSpPr>
        <p:spPr bwMode="auto">
          <a:xfrm>
            <a:off x="277813" y="1268413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</a:p>
        </p:txBody>
      </p:sp>
      <p:sp>
        <p:nvSpPr>
          <p:cNvPr id="2059269" name="Text Box 5"/>
          <p:cNvSpPr txBox="1">
            <a:spLocks noChangeArrowheads="1"/>
          </p:cNvSpPr>
          <p:nvPr/>
        </p:nvSpPr>
        <p:spPr bwMode="auto">
          <a:xfrm>
            <a:off x="755650" y="1268413"/>
            <a:ext cx="6085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地球上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接收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到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这两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个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光信号的时间间隔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R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 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.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059270" name="Rectangle 6"/>
          <p:cNvSpPr>
            <a:spLocks noChangeArrowheads="1"/>
          </p:cNvSpPr>
          <p:nvPr/>
        </p:nvSpPr>
        <p:spPr bwMode="auto">
          <a:xfrm>
            <a:off x="276225" y="177323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2059271" name="Text Box 7"/>
          <p:cNvSpPr txBox="1">
            <a:spLocks noChangeArrowheads="1"/>
          </p:cNvSpPr>
          <p:nvPr/>
        </p:nvSpPr>
        <p:spPr bwMode="auto">
          <a:xfrm>
            <a:off x="779463" y="1700213"/>
            <a:ext cx="8137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令宇宙飞船为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S'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系，地面为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S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系，光信号由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O'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点发出。</a:t>
            </a:r>
          </a:p>
        </p:txBody>
      </p:sp>
      <p:sp>
        <p:nvSpPr>
          <p:cNvPr id="2059272" name="Line 8"/>
          <p:cNvSpPr>
            <a:spLocks noChangeShapeType="1"/>
          </p:cNvSpPr>
          <p:nvPr/>
        </p:nvSpPr>
        <p:spPr bwMode="auto">
          <a:xfrm>
            <a:off x="1042988" y="3040063"/>
            <a:ext cx="7416800" cy="0"/>
          </a:xfrm>
          <a:prstGeom prst="line">
            <a:avLst/>
          </a:prstGeom>
          <a:noFill/>
          <a:ln w="9525">
            <a:solidFill>
              <a:srgbClr val="FF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273" name="Oval 9"/>
          <p:cNvSpPr>
            <a:spLocks noChangeArrowheads="1"/>
          </p:cNvSpPr>
          <p:nvPr/>
        </p:nvSpPr>
        <p:spPr bwMode="auto">
          <a:xfrm>
            <a:off x="1403350" y="2968625"/>
            <a:ext cx="144463" cy="144463"/>
          </a:xfrm>
          <a:prstGeom prst="ellipse">
            <a:avLst/>
          </a:prstGeom>
          <a:solidFill>
            <a:srgbClr val="FFFFFF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9274" name="Text Box 10"/>
          <p:cNvSpPr txBox="1">
            <a:spLocks noChangeArrowheads="1"/>
          </p:cNvSpPr>
          <p:nvPr/>
        </p:nvSpPr>
        <p:spPr bwMode="auto">
          <a:xfrm>
            <a:off x="1187450" y="30813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059275" name="Oval 11"/>
          <p:cNvSpPr>
            <a:spLocks noChangeArrowheads="1"/>
          </p:cNvSpPr>
          <p:nvPr/>
        </p:nvSpPr>
        <p:spPr bwMode="auto">
          <a:xfrm>
            <a:off x="2339975" y="2968625"/>
            <a:ext cx="144463" cy="14446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9276" name="Text Box 12"/>
          <p:cNvSpPr txBox="1">
            <a:spLocks noChangeArrowheads="1"/>
          </p:cNvSpPr>
          <p:nvPr/>
        </p:nvSpPr>
        <p:spPr bwMode="auto">
          <a:xfrm>
            <a:off x="2195513" y="3040063"/>
            <a:ext cx="649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O'</a:t>
            </a:r>
          </a:p>
        </p:txBody>
      </p:sp>
      <p:sp>
        <p:nvSpPr>
          <p:cNvPr id="2059277" name="Text Box 13"/>
          <p:cNvSpPr txBox="1">
            <a:spLocks noChangeArrowheads="1"/>
          </p:cNvSpPr>
          <p:nvPr/>
        </p:nvSpPr>
        <p:spPr bwMode="auto">
          <a:xfrm>
            <a:off x="7308850" y="3040063"/>
            <a:ext cx="15541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x  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  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 i="1" baseline="300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059278" name="Text Box 14"/>
          <p:cNvSpPr txBox="1">
            <a:spLocks noChangeArrowheads="1"/>
          </p:cNvSpPr>
          <p:nvPr/>
        </p:nvSpPr>
        <p:spPr bwMode="auto">
          <a:xfrm>
            <a:off x="2255838" y="2290763"/>
            <a:ext cx="371475" cy="528637"/>
          </a:xfrm>
          <a:prstGeom prst="rect">
            <a:avLst/>
          </a:prstGeom>
          <a:noFill/>
          <a:ln w="9525" algn="ctr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9279" name="Oval 15"/>
          <p:cNvSpPr>
            <a:spLocks noChangeArrowheads="1"/>
          </p:cNvSpPr>
          <p:nvPr/>
        </p:nvSpPr>
        <p:spPr bwMode="auto">
          <a:xfrm>
            <a:off x="4895850" y="2954338"/>
            <a:ext cx="144463" cy="144462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9280" name="Text Box 16"/>
          <p:cNvSpPr txBox="1">
            <a:spLocks noChangeArrowheads="1"/>
          </p:cNvSpPr>
          <p:nvPr/>
        </p:nvSpPr>
        <p:spPr bwMode="auto">
          <a:xfrm>
            <a:off x="4787900" y="3025775"/>
            <a:ext cx="669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O'</a:t>
            </a:r>
          </a:p>
        </p:txBody>
      </p:sp>
      <p:sp>
        <p:nvSpPr>
          <p:cNvPr id="2059281" name="Text Box 17"/>
          <p:cNvSpPr txBox="1">
            <a:spLocks noChangeArrowheads="1"/>
          </p:cNvSpPr>
          <p:nvPr/>
        </p:nvSpPr>
        <p:spPr bwMode="auto">
          <a:xfrm>
            <a:off x="4811713" y="2276475"/>
            <a:ext cx="371475" cy="528638"/>
          </a:xfrm>
          <a:prstGeom prst="rect">
            <a:avLst/>
          </a:prstGeom>
          <a:noFill/>
          <a:ln w="9525" algn="ctr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059282" name="Text Box 18"/>
          <p:cNvSpPr txBox="1">
            <a:spLocks noChangeArrowheads="1"/>
          </p:cNvSpPr>
          <p:nvPr/>
        </p:nvSpPr>
        <p:spPr bwMode="auto">
          <a:xfrm>
            <a:off x="2162175" y="3429000"/>
            <a:ext cx="501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t'</a:t>
            </a:r>
            <a:r>
              <a:rPr kumimoji="1" lang="en-US" altLang="zh-CN" sz="28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kumimoji="1" lang="en-US" altLang="zh-CN" sz="2800" b="1" i="1" dirty="0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baseline="-25000" dirty="0">
                <a:solidFill>
                  <a:srgbClr val="FFFF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59283" name="Text Box 19"/>
          <p:cNvSpPr txBox="1">
            <a:spLocks noChangeArrowheads="1"/>
          </p:cNvSpPr>
          <p:nvPr/>
        </p:nvSpPr>
        <p:spPr bwMode="auto">
          <a:xfrm>
            <a:off x="4824413" y="3429000"/>
            <a:ext cx="5016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t'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  <a:p>
            <a:pPr eaLnBrk="1" hangingPunct="1"/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2059284" name="Object 20"/>
          <p:cNvGraphicFramePr>
            <a:graphicFrameLocks noChangeAspect="1"/>
          </p:cNvGraphicFramePr>
          <p:nvPr/>
        </p:nvGraphicFramePr>
        <p:xfrm>
          <a:off x="6777038" y="2420938"/>
          <a:ext cx="14938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0" name="公式" r:id="rId3" imgW="638140" imgH="161960" progId="Equation.3">
                  <p:embed/>
                </p:oleObj>
              </mc:Choice>
              <mc:Fallback>
                <p:oleObj name="公式" r:id="rId3" imgW="638140" imgH="1619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2420938"/>
                        <a:ext cx="14938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286" name="Text Box 22"/>
          <p:cNvSpPr txBox="1">
            <a:spLocks noChangeArrowheads="1"/>
          </p:cNvSpPr>
          <p:nvPr/>
        </p:nvSpPr>
        <p:spPr bwMode="auto">
          <a:xfrm>
            <a:off x="4825108" y="4726579"/>
            <a:ext cx="69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66FFFF"/>
                </a:solidFill>
                <a:latin typeface="Times New Roman" panose="02020603050405020304" pitchFamily="18" charset="0"/>
              </a:rPr>
              <a:t>？</a:t>
            </a:r>
          </a:p>
        </p:txBody>
      </p:sp>
      <p:graphicFrame>
        <p:nvGraphicFramePr>
          <p:cNvPr id="20592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4108248"/>
              </p:ext>
            </p:extLst>
          </p:nvPr>
        </p:nvGraphicFramePr>
        <p:xfrm>
          <a:off x="6758194" y="3573016"/>
          <a:ext cx="1976437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1" name="公式" r:id="rId5" imgW="1914421" imgH="790635" progId="Equation.3">
                  <p:embed/>
                </p:oleObj>
              </mc:Choice>
              <mc:Fallback>
                <p:oleObj name="公式" r:id="rId5" imgW="1914421" imgH="790635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194" y="3573016"/>
                        <a:ext cx="1976437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2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31115"/>
              </p:ext>
            </p:extLst>
          </p:nvPr>
        </p:nvGraphicFramePr>
        <p:xfrm>
          <a:off x="6728031" y="4727227"/>
          <a:ext cx="207803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2" name="公式" r:id="rId7" imgW="2019428" imgH="790635" progId="Equation.3">
                  <p:embed/>
                </p:oleObj>
              </mc:Choice>
              <mc:Fallback>
                <p:oleObj name="公式" r:id="rId7" imgW="2019428" imgH="79063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031" y="4727227"/>
                        <a:ext cx="2078038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2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875093"/>
              </p:ext>
            </p:extLst>
          </p:nvPr>
        </p:nvGraphicFramePr>
        <p:xfrm>
          <a:off x="334963" y="5679777"/>
          <a:ext cx="26622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3" name="公式" r:id="rId9" imgW="2590892" imgH="762022" progId="Equation.3">
                  <p:embed/>
                </p:oleObj>
              </mc:Choice>
              <mc:Fallback>
                <p:oleObj name="公式" r:id="rId9" imgW="2590892" imgH="762022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5679777"/>
                        <a:ext cx="26622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291" name="Line 27"/>
          <p:cNvSpPr>
            <a:spLocks noChangeShapeType="1"/>
          </p:cNvSpPr>
          <p:nvPr/>
        </p:nvSpPr>
        <p:spPr bwMode="auto">
          <a:xfrm flipV="1">
            <a:off x="4990208" y="4902791"/>
            <a:ext cx="165100" cy="28733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9292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563612"/>
              </p:ext>
            </p:extLst>
          </p:nvPr>
        </p:nvGraphicFramePr>
        <p:xfrm>
          <a:off x="4921946" y="4780554"/>
          <a:ext cx="8826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4" name="公式" r:id="rId11" imgW="304763" imgH="142795" progId="Equation.3">
                  <p:embed/>
                </p:oleObj>
              </mc:Choice>
              <mc:Fallback>
                <p:oleObj name="公式" r:id="rId11" imgW="304763" imgH="142795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1946" y="4780554"/>
                        <a:ext cx="8826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524750" y="5688013"/>
          <a:ext cx="13112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5" name="Equation" r:id="rId13" imgW="660113" imgH="393529" progId="Equation.DSMT4">
                  <p:embed/>
                </p:oleObj>
              </mc:Choice>
              <mc:Fallback>
                <p:oleObj name="Equation" r:id="rId13" imgW="660113" imgH="393529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5688013"/>
                        <a:ext cx="1311275" cy="7810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47FFD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239838"/>
              </p:ext>
            </p:extLst>
          </p:nvPr>
        </p:nvGraphicFramePr>
        <p:xfrm>
          <a:off x="2973388" y="5665490"/>
          <a:ext cx="31527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6" name="Equation" r:id="rId15" imgW="1587500" imgH="469900" progId="Equation.DSMT4">
                  <p:embed/>
                </p:oleObj>
              </mc:Choice>
              <mc:Fallback>
                <p:oleObj name="Equation" r:id="rId15" imgW="1587500" imgH="4699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5665490"/>
                        <a:ext cx="31527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96824"/>
              </p:ext>
            </p:extLst>
          </p:nvPr>
        </p:nvGraphicFramePr>
        <p:xfrm>
          <a:off x="6096000" y="5905202"/>
          <a:ext cx="831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7" name="Equation" r:id="rId17" imgW="419100" imgH="228600" progId="Equation.DSMT4">
                  <p:embed/>
                </p:oleObj>
              </mc:Choice>
              <mc:Fallback>
                <p:oleObj name="Equation" r:id="rId17" imgW="419100" imgH="22860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905202"/>
                        <a:ext cx="831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9678636"/>
              </p:ext>
            </p:extLst>
          </p:nvPr>
        </p:nvGraphicFramePr>
        <p:xfrm>
          <a:off x="6888163" y="1112838"/>
          <a:ext cx="21113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8" name="Equation" r:id="rId19" imgW="2590892" imgH="809531" progId="Equation.DSMT4">
                  <p:embed/>
                </p:oleObj>
              </mc:Choice>
              <mc:Fallback>
                <p:oleObj name="Equation" r:id="rId19" imgW="2590892" imgH="809531" progId="Equation.DSMT4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1112838"/>
                        <a:ext cx="21113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092332"/>
              </p:ext>
            </p:extLst>
          </p:nvPr>
        </p:nvGraphicFramePr>
        <p:xfrm>
          <a:off x="251520" y="4581128"/>
          <a:ext cx="4702176" cy="104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9" name="Equation" r:id="rId21" imgW="2082600" imgH="431640" progId="Equation.DSMT4">
                  <p:embed/>
                </p:oleObj>
              </mc:Choice>
              <mc:Fallback>
                <p:oleObj name="Equation" r:id="rId21" imgW="208260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81128"/>
                        <a:ext cx="4702176" cy="1047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179512" y="4293096"/>
            <a:ext cx="8166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地球参考系中两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个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光信号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发出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两个事件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）的时间间隔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t</a:t>
            </a:r>
            <a:r>
              <a:rPr kumimoji="1" lang="en-US" altLang="zh-CN" sz="2400" b="1" i="1" baseline="-25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  <a:sym typeface="Symbol" panose="05050102010706020507" pitchFamily="18" charset="2"/>
              </a:rPr>
              <a:t>21</a:t>
            </a:r>
            <a:endParaRPr kumimoji="1"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971858" y="2372827"/>
            <a:ext cx="906017" cy="523220"/>
          </a:xfrm>
          <a:prstGeom prst="rect">
            <a:avLst/>
          </a:prstGeom>
          <a:noFill/>
          <a:ln w="9525" algn="ctr">
            <a:solidFill>
              <a:srgbClr val="FF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地球</a:t>
            </a:r>
            <a:endParaRPr kumimoji="1" lang="en-US" altLang="zh-CN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05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5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05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5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5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5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5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5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5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5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05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05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05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05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3000"/>
                                        <p:tgtEl>
                                          <p:spTgt spid="205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05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266" grpId="0" autoUpdateAnimBg="0"/>
      <p:bldP spid="2059267" grpId="0" autoUpdateAnimBg="0"/>
      <p:bldP spid="2059268" grpId="0" autoUpdateAnimBg="0"/>
      <p:bldP spid="2059269" grpId="0" autoUpdateAnimBg="0"/>
      <p:bldP spid="2059270" grpId="0" autoUpdateAnimBg="0"/>
      <p:bldP spid="2059271" grpId="0" autoUpdateAnimBg="0"/>
      <p:bldP spid="2059272" grpId="0" animBg="1"/>
      <p:bldP spid="2059273" grpId="0" animBg="1"/>
      <p:bldP spid="2059274" grpId="0"/>
      <p:bldP spid="2059275" grpId="0" animBg="1"/>
      <p:bldP spid="2059276" grpId="0"/>
      <p:bldP spid="2059277" grpId="0"/>
      <p:bldP spid="2059278" grpId="0" animBg="1"/>
      <p:bldP spid="2059279" grpId="0" animBg="1"/>
      <p:bldP spid="2059280" grpId="0"/>
      <p:bldP spid="2059281" grpId="0" animBg="1"/>
      <p:bldP spid="2059282" grpId="0"/>
      <p:bldP spid="2059283" grpId="0"/>
      <p:bldP spid="2059286" grpId="0"/>
      <p:bldP spid="2059291" grpId="0" animBg="1"/>
      <p:bldP spid="34" grpId="0" autoUpdateAnimBg="0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0291" name="Object 3"/>
          <p:cNvGraphicFramePr>
            <a:graphicFrameLocks/>
          </p:cNvGraphicFramePr>
          <p:nvPr/>
        </p:nvGraphicFramePr>
        <p:xfrm>
          <a:off x="5221288" y="4330700"/>
          <a:ext cx="124618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5" name="公式" r:id="rId4" imgW="1180991" imgH="742857" progId="Equation.3">
                  <p:embed/>
                </p:oleObj>
              </mc:Choice>
              <mc:Fallback>
                <p:oleObj name="公式" r:id="rId4" imgW="1180991" imgH="742857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4330700"/>
                        <a:ext cx="1246187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2" name="Object 4"/>
          <p:cNvGraphicFramePr>
            <a:graphicFrameLocks/>
          </p:cNvGraphicFramePr>
          <p:nvPr/>
        </p:nvGraphicFramePr>
        <p:xfrm>
          <a:off x="1787525" y="4330700"/>
          <a:ext cx="10890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6" name="公式" r:id="rId6" imgW="1019297" imgH="742857" progId="Equation.3">
                  <p:embed/>
                </p:oleObj>
              </mc:Choice>
              <mc:Fallback>
                <p:oleObj name="公式" r:id="rId6" imgW="1019297" imgH="742857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4330700"/>
                        <a:ext cx="10890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293" name="Text Box 5"/>
          <p:cNvSpPr txBox="1">
            <a:spLocks noChangeArrowheads="1"/>
          </p:cNvSpPr>
          <p:nvPr/>
        </p:nvSpPr>
        <p:spPr bwMode="auto">
          <a:xfrm>
            <a:off x="420688" y="1854200"/>
            <a:ext cx="1728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由洛仑兹</a:t>
            </a:r>
          </a:p>
          <a:p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坐标变换</a:t>
            </a:r>
          </a:p>
        </p:txBody>
      </p:sp>
      <p:sp>
        <p:nvSpPr>
          <p:cNvPr id="2060294" name="Text Box 6"/>
          <p:cNvSpPr txBox="1">
            <a:spLocks noChangeArrowheads="1"/>
          </p:cNvSpPr>
          <p:nvPr/>
        </p:nvSpPr>
        <p:spPr bwMode="auto">
          <a:xfrm>
            <a:off x="652463" y="4519613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定义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:</a:t>
            </a:r>
          </a:p>
        </p:txBody>
      </p:sp>
      <p:sp>
        <p:nvSpPr>
          <p:cNvPr id="2060295" name="Rectangle 7"/>
          <p:cNvSpPr>
            <a:spLocks noChangeArrowheads="1"/>
          </p:cNvSpPr>
          <p:nvPr/>
        </p:nvSpPr>
        <p:spPr bwMode="auto">
          <a:xfrm>
            <a:off x="0" y="26035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§15.4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狭义相对论的速度变换定理</a:t>
            </a:r>
          </a:p>
        </p:txBody>
      </p:sp>
      <p:graphicFrame>
        <p:nvGraphicFramePr>
          <p:cNvPr id="2060296" name="Object 8"/>
          <p:cNvGraphicFramePr>
            <a:graphicFrameLocks/>
          </p:cNvGraphicFramePr>
          <p:nvPr/>
        </p:nvGraphicFramePr>
        <p:xfrm>
          <a:off x="2482850" y="3087688"/>
          <a:ext cx="194468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7" name="公式" r:id="rId8" imgW="800105" imgH="390594" progId="Equation.3">
                  <p:embed/>
                </p:oleObj>
              </mc:Choice>
              <mc:Fallback>
                <p:oleObj name="公式" r:id="rId8" imgW="800105" imgH="390594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087688"/>
                        <a:ext cx="194468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7" name="Object 9"/>
          <p:cNvGraphicFramePr>
            <a:graphicFrameLocks/>
          </p:cNvGraphicFramePr>
          <p:nvPr/>
        </p:nvGraphicFramePr>
        <p:xfrm>
          <a:off x="6443663" y="2832100"/>
          <a:ext cx="2146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8" name="公式" r:id="rId10" imgW="2066937" imgH="1171512" progId="Equation.3">
                  <p:embed/>
                </p:oleObj>
              </mc:Choice>
              <mc:Fallback>
                <p:oleObj name="公式" r:id="rId10" imgW="2066937" imgH="1171512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832100"/>
                        <a:ext cx="21463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8" name="Object 10"/>
          <p:cNvGraphicFramePr>
            <a:graphicFrameLocks/>
          </p:cNvGraphicFramePr>
          <p:nvPr/>
        </p:nvGraphicFramePr>
        <p:xfrm>
          <a:off x="4992688" y="3187700"/>
          <a:ext cx="11588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9" name="公式" r:id="rId12" imgW="1085972" imgH="333368" progId="Equation.3">
                  <p:embed/>
                </p:oleObj>
              </mc:Choice>
              <mc:Fallback>
                <p:oleObj name="公式" r:id="rId12" imgW="1085972" imgH="333368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3187700"/>
                        <a:ext cx="11588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299" name="Object 11"/>
          <p:cNvGraphicFramePr>
            <a:graphicFrameLocks/>
          </p:cNvGraphicFramePr>
          <p:nvPr/>
        </p:nvGraphicFramePr>
        <p:xfrm>
          <a:off x="5021263" y="3646488"/>
          <a:ext cx="11017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0" name="公式" r:id="rId14" imgW="1038193" imgH="266694" progId="Equation.3">
                  <p:embed/>
                </p:oleObj>
              </mc:Choice>
              <mc:Fallback>
                <p:oleObj name="公式" r:id="rId14" imgW="1038193" imgH="266694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3646488"/>
                        <a:ext cx="110172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0" name="Object 12"/>
          <p:cNvGraphicFramePr>
            <a:graphicFrameLocks/>
          </p:cNvGraphicFramePr>
          <p:nvPr/>
        </p:nvGraphicFramePr>
        <p:xfrm>
          <a:off x="3155950" y="4243388"/>
          <a:ext cx="181133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1" name="公式" r:id="rId16" imgW="657306" imgH="314203" progId="Equation.3">
                  <p:embed/>
                </p:oleObj>
              </mc:Choice>
              <mc:Fallback>
                <p:oleObj name="公式" r:id="rId16" imgW="657306" imgH="314203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4243388"/>
                        <a:ext cx="181133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1" name="Object 13"/>
          <p:cNvGraphicFramePr>
            <a:graphicFrameLocks/>
          </p:cNvGraphicFramePr>
          <p:nvPr/>
        </p:nvGraphicFramePr>
        <p:xfrm>
          <a:off x="6756400" y="4243388"/>
          <a:ext cx="197008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2" name="公式" r:id="rId18" imgW="714264" imgH="314203" progId="Equation.3">
                  <p:embed/>
                </p:oleObj>
              </mc:Choice>
              <mc:Fallback>
                <p:oleObj name="公式" r:id="rId18" imgW="714264" imgH="314203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243388"/>
                        <a:ext cx="197008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4" name="Object 16"/>
          <p:cNvGraphicFramePr>
            <a:graphicFrameLocks noChangeAspect="1"/>
          </p:cNvGraphicFramePr>
          <p:nvPr/>
        </p:nvGraphicFramePr>
        <p:xfrm>
          <a:off x="5335588" y="5341938"/>
          <a:ext cx="1684337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3" name="公式" r:id="rId20" imgW="628692" imgH="504776" progId="Equation.3">
                  <p:embed/>
                </p:oleObj>
              </mc:Choice>
              <mc:Fallback>
                <p:oleObj name="公式" r:id="rId20" imgW="628692" imgH="50477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5588" y="5341938"/>
                        <a:ext cx="1684337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/>
          <p:cNvGraphicFramePr>
            <a:graphicFrameLocks/>
          </p:cNvGraphicFramePr>
          <p:nvPr/>
        </p:nvGraphicFramePr>
        <p:xfrm>
          <a:off x="5622925" y="2212975"/>
          <a:ext cx="9286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4" name="公式" r:id="rId22" imgW="819271" imgH="285860" progId="Equation.3">
                  <p:embed/>
                </p:oleObj>
              </mc:Choice>
              <mc:Fallback>
                <p:oleObj name="公式" r:id="rId22" imgW="819271" imgH="28586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925" y="2212975"/>
                        <a:ext cx="9286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/>
          <p:cNvGraphicFramePr>
            <a:graphicFrameLocks/>
          </p:cNvGraphicFramePr>
          <p:nvPr/>
        </p:nvGraphicFramePr>
        <p:xfrm>
          <a:off x="4214813" y="2212975"/>
          <a:ext cx="108743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5" name="公式" r:id="rId24" imgW="1000131" imgH="285860" progId="Equation.3">
                  <p:embed/>
                </p:oleObj>
              </mc:Choice>
              <mc:Fallback>
                <p:oleObj name="公式" r:id="rId24" imgW="1000131" imgH="285860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212975"/>
                        <a:ext cx="108743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/>
          <p:cNvGraphicFramePr>
            <a:graphicFrameLocks/>
          </p:cNvGraphicFramePr>
          <p:nvPr/>
        </p:nvGraphicFramePr>
        <p:xfrm>
          <a:off x="6872288" y="1957388"/>
          <a:ext cx="18462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6" name="公式" r:id="rId26" imgW="1733560" imgH="809531" progId="Equation.3">
                  <p:embed/>
                </p:oleObj>
              </mc:Choice>
              <mc:Fallback>
                <p:oleObj name="公式" r:id="rId26" imgW="1733560" imgH="809531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1957388"/>
                        <a:ext cx="18462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/>
          <p:cNvGraphicFramePr>
            <a:graphicFrameLocks/>
          </p:cNvGraphicFramePr>
          <p:nvPr/>
        </p:nvGraphicFramePr>
        <p:xfrm>
          <a:off x="2149475" y="1984375"/>
          <a:ext cx="174466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7" name="公式" r:id="rId28" imgW="1657437" imgH="742857" progId="Equation.3">
                  <p:embed/>
                </p:oleObj>
              </mc:Choice>
              <mc:Fallback>
                <p:oleObj name="公式" r:id="rId28" imgW="1657437" imgH="742857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1984375"/>
                        <a:ext cx="174466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2124075" y="1916113"/>
            <a:ext cx="6696075" cy="1008062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420688" y="3111500"/>
            <a:ext cx="17700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两边分别求微分，得：</a:t>
            </a:r>
          </a:p>
        </p:txBody>
      </p: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1404938" y="5589588"/>
            <a:ext cx="719137" cy="485775"/>
          </a:xfrm>
          <a:prstGeom prst="rightArrow">
            <a:avLst>
              <a:gd name="adj1" fmla="val 49676"/>
              <a:gd name="adj2" fmla="val 53596"/>
            </a:avLst>
          </a:prstGeom>
          <a:solidFill>
            <a:srgbClr val="FF6699"/>
          </a:solidFill>
          <a:ln w="9525" algn="ctr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4" name="Object 15"/>
          <p:cNvGraphicFramePr>
            <a:graphicFrameLocks/>
          </p:cNvGraphicFramePr>
          <p:nvPr/>
        </p:nvGraphicFramePr>
        <p:xfrm>
          <a:off x="2449513" y="5370513"/>
          <a:ext cx="2901950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8" name="公式" r:id="rId30" imgW="2819532" imgH="1152616" progId="Equation.3">
                  <p:embed/>
                </p:oleObj>
              </mc:Choice>
              <mc:Fallback>
                <p:oleObj name="公式" r:id="rId30" imgW="2819532" imgH="1152616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5370513"/>
                        <a:ext cx="2901950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111125" y="90805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根据伽利略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速度变换：</a:t>
            </a:r>
          </a:p>
        </p:txBody>
      </p:sp>
      <p:sp>
        <p:nvSpPr>
          <p:cNvPr id="44" name="Rectangle 26"/>
          <p:cNvSpPr>
            <a:spLocks noChangeArrowheads="1"/>
          </p:cNvSpPr>
          <p:nvPr/>
        </p:nvSpPr>
        <p:spPr bwMode="auto">
          <a:xfrm>
            <a:off x="3059832" y="90805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若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S’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系中物体运动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4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427536"/>
              </p:ext>
            </p:extLst>
          </p:nvPr>
        </p:nvGraphicFramePr>
        <p:xfrm>
          <a:off x="5652120" y="908050"/>
          <a:ext cx="27924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09" name="Equation" r:id="rId32" imgW="1142930" imgH="104734" progId="Equation.DSMT4">
                  <p:embed/>
                </p:oleObj>
              </mc:Choice>
              <mc:Fallback>
                <p:oleObj name="Equation" r:id="rId32" imgW="1142930" imgH="104734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908050"/>
                        <a:ext cx="279241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4"/>
          <p:cNvGraphicFramePr>
            <a:graphicFrameLocks noChangeAspect="1"/>
          </p:cNvGraphicFramePr>
          <p:nvPr/>
        </p:nvGraphicFramePr>
        <p:xfrm>
          <a:off x="552450" y="1379538"/>
          <a:ext cx="1646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0" name="Equation" r:id="rId34" imgW="628692" imgH="95287" progId="Equation.DSMT4">
                  <p:embed/>
                </p:oleObj>
              </mc:Choice>
              <mc:Fallback>
                <p:oleObj name="Equation" r:id="rId34" imgW="628692" imgH="95287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1379538"/>
                        <a:ext cx="16462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7"/>
          <p:cNvGraphicFramePr>
            <a:graphicFrameLocks noChangeAspect="1"/>
          </p:cNvGraphicFramePr>
          <p:nvPr/>
        </p:nvGraphicFramePr>
        <p:xfrm>
          <a:off x="2517775" y="1304925"/>
          <a:ext cx="2430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1" name="Equation" r:id="rId36" imgW="980965" imgH="76121" progId="Equation.3">
                  <p:embed/>
                </p:oleObj>
              </mc:Choice>
              <mc:Fallback>
                <p:oleObj name="Equation" r:id="rId36" imgW="980965" imgH="76121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1304925"/>
                        <a:ext cx="24304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9"/>
          <p:cNvGraphicFramePr>
            <a:graphicFrameLocks noChangeAspect="1"/>
          </p:cNvGraphicFramePr>
          <p:nvPr/>
        </p:nvGraphicFramePr>
        <p:xfrm>
          <a:off x="5207000" y="1354138"/>
          <a:ext cx="29130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12" name="Equation" r:id="rId38" imgW="1324060" imgH="104734" progId="Equation.DSMT4">
                  <p:embed/>
                </p:oleObj>
              </mc:Choice>
              <mc:Fallback>
                <p:oleObj name="Equation" r:id="rId38" imgW="1324060" imgH="104734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1354138"/>
                        <a:ext cx="2913063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Picture 30" descr="j0078711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209" y="717550"/>
            <a:ext cx="322263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</p:cSld>
  <p:clrMapOvr>
    <a:masterClrMapping/>
  </p:clrMapOvr>
  <p:transition>
    <p:random/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6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6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06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293" grpId="0"/>
      <p:bldP spid="2060294" grpId="0"/>
      <p:bldP spid="2060295" grpId="0"/>
      <p:bldP spid="31" grpId="0" animBg="1"/>
      <p:bldP spid="32" grpId="0"/>
      <p:bldP spid="33" grpId="0" animBg="1"/>
      <p:bldP spid="43" grpId="0" autoUpdateAnimBg="0"/>
      <p:bldP spid="4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0290" name="Object 2"/>
          <p:cNvGraphicFramePr>
            <a:graphicFrameLocks/>
          </p:cNvGraphicFramePr>
          <p:nvPr/>
        </p:nvGraphicFramePr>
        <p:xfrm>
          <a:off x="1908175" y="404813"/>
          <a:ext cx="297180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8" name="公式" r:id="rId4" imgW="2895656" imgH="1238185" progId="Equation.3">
                  <p:embed/>
                </p:oleObj>
              </mc:Choice>
              <mc:Fallback>
                <p:oleObj name="公式" r:id="rId4" imgW="2895656" imgH="123818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4813"/>
                        <a:ext cx="297180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302" name="AutoShape 14"/>
          <p:cNvSpPr>
            <a:spLocks noChangeArrowheads="1"/>
          </p:cNvSpPr>
          <p:nvPr/>
        </p:nvSpPr>
        <p:spPr bwMode="auto">
          <a:xfrm>
            <a:off x="147638" y="3738563"/>
            <a:ext cx="720725" cy="485775"/>
          </a:xfrm>
          <a:prstGeom prst="rightArrow">
            <a:avLst>
              <a:gd name="adj1" fmla="val 49676"/>
              <a:gd name="adj2" fmla="val 53714"/>
            </a:avLst>
          </a:prstGeom>
          <a:solidFill>
            <a:srgbClr val="FF6699"/>
          </a:solidFill>
          <a:ln w="9525" algn="ctr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60305" name="Object 17"/>
          <p:cNvGraphicFramePr>
            <a:graphicFrameLocks/>
          </p:cNvGraphicFramePr>
          <p:nvPr/>
        </p:nvGraphicFramePr>
        <p:xfrm>
          <a:off x="1095375" y="3443288"/>
          <a:ext cx="18923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9" name="公式" r:id="rId6" imgW="1819401" imgH="1171512" progId="Equation.3">
                  <p:embed/>
                </p:oleObj>
              </mc:Choice>
              <mc:Fallback>
                <p:oleObj name="公式" r:id="rId6" imgW="1819401" imgH="1171512" progId="Equation.3">
                  <p:embed/>
                  <p:pic>
                    <p:nvPicPr>
                      <p:cNvPr id="0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443288"/>
                        <a:ext cx="18923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6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673419"/>
              </p:ext>
            </p:extLst>
          </p:nvPr>
        </p:nvGraphicFramePr>
        <p:xfrm>
          <a:off x="3275856" y="3344863"/>
          <a:ext cx="21399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0" name="公式" r:id="rId8" imgW="2066937" imgH="1304859" progId="Equation.3">
                  <p:embed/>
                </p:oleObj>
              </mc:Choice>
              <mc:Fallback>
                <p:oleObj name="公式" r:id="rId8" imgW="2066937" imgH="1304859" progId="Equation.3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344863"/>
                        <a:ext cx="2139950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0307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2176197"/>
              </p:ext>
            </p:extLst>
          </p:nvPr>
        </p:nvGraphicFramePr>
        <p:xfrm>
          <a:off x="5724128" y="3410694"/>
          <a:ext cx="21082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1" name="公式" r:id="rId10" imgW="2038324" imgH="1247903" progId="Equation.3">
                  <p:embed/>
                </p:oleObj>
              </mc:Choice>
              <mc:Fallback>
                <p:oleObj name="公式" r:id="rId10" imgW="2038324" imgH="1247903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410694"/>
                        <a:ext cx="21082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308" name="Rectangle 20"/>
          <p:cNvSpPr>
            <a:spLocks noChangeArrowheads="1"/>
          </p:cNvSpPr>
          <p:nvPr/>
        </p:nvSpPr>
        <p:spPr bwMode="auto">
          <a:xfrm>
            <a:off x="971550" y="3213100"/>
            <a:ext cx="6986588" cy="1536700"/>
          </a:xfrm>
          <a:prstGeom prst="rect">
            <a:avLst/>
          </a:prstGeom>
          <a:noFill/>
          <a:ln w="9525" algn="ctr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0309" name="AutoShape 21"/>
          <p:cNvSpPr>
            <a:spLocks noChangeArrowheads="1"/>
          </p:cNvSpPr>
          <p:nvPr/>
        </p:nvSpPr>
        <p:spPr bwMode="auto">
          <a:xfrm>
            <a:off x="468313" y="6115050"/>
            <a:ext cx="457200" cy="457200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060310" name="Text Box 22"/>
          <p:cNvSpPr txBox="1">
            <a:spLocks noChangeArrowheads="1"/>
          </p:cNvSpPr>
          <p:nvPr/>
        </p:nvSpPr>
        <p:spPr bwMode="auto">
          <a:xfrm>
            <a:off x="893763" y="6140450"/>
            <a:ext cx="4527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Times New Roman" panose="02020603050405020304" pitchFamily="18" charset="0"/>
              </a:rPr>
              <a:t>请大家自己写出速度的逆变换式</a:t>
            </a: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852988" y="368300"/>
          <a:ext cx="15875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2" name="Equation" r:id="rId12" imgW="799753" imgH="660113" progId="Equation.DSMT4">
                  <p:embed/>
                </p:oleObj>
              </mc:Choice>
              <mc:Fallback>
                <p:oleObj name="Equation" r:id="rId12" imgW="799753" imgH="660113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368300"/>
                        <a:ext cx="15875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944688" y="1766888"/>
          <a:ext cx="4622800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3" name="Equation" r:id="rId14" imgW="2070100" imgH="647700" progId="Equation.DSMT4">
                  <p:embed/>
                </p:oleObj>
              </mc:Choice>
              <mc:Fallback>
                <p:oleObj name="Equation" r:id="rId14" imgW="2070100" imgH="6477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1766888"/>
                        <a:ext cx="4622800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696913" y="2058988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同理</a:t>
            </a:r>
            <a:endParaRPr kumimoji="1" lang="en-US" altLang="zh-CN" sz="2400" b="1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477838" y="4954588"/>
            <a:ext cx="1651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由洛伦兹逆变换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151063" y="4941888"/>
            <a:ext cx="5876925" cy="960437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28"/>
          <p:cNvGraphicFramePr>
            <a:graphicFrameLocks/>
          </p:cNvGraphicFramePr>
          <p:nvPr/>
        </p:nvGraphicFramePr>
        <p:xfrm>
          <a:off x="2259013" y="4973638"/>
          <a:ext cx="16430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4" name="公式" r:id="rId16" imgW="1552700" imgH="742857" progId="Equation.3">
                  <p:embed/>
                </p:oleObj>
              </mc:Choice>
              <mc:Fallback>
                <p:oleObj name="公式" r:id="rId16" imgW="1552700" imgH="742857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973638"/>
                        <a:ext cx="1643062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9"/>
          <p:cNvGraphicFramePr>
            <a:graphicFrameLocks/>
          </p:cNvGraphicFramePr>
          <p:nvPr/>
        </p:nvGraphicFramePr>
        <p:xfrm>
          <a:off x="4478338" y="5053013"/>
          <a:ext cx="10874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5" name="公式" r:id="rId18" imgW="1000131" imgH="285860" progId="Equation.3">
                  <p:embed/>
                </p:oleObj>
              </mc:Choice>
              <mc:Fallback>
                <p:oleObj name="公式" r:id="rId18" imgW="1000131" imgH="285860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5053013"/>
                        <a:ext cx="10874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/>
          </p:cNvGraphicFramePr>
          <p:nvPr/>
        </p:nvGraphicFramePr>
        <p:xfrm>
          <a:off x="4405313" y="5484813"/>
          <a:ext cx="9286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6" name="公式" r:id="rId20" imgW="819271" imgH="285860" progId="Equation.3">
                  <p:embed/>
                </p:oleObj>
              </mc:Choice>
              <mc:Fallback>
                <p:oleObj name="公式" r:id="rId20" imgW="819271" imgH="285860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5484813"/>
                        <a:ext cx="9286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/>
          </p:cNvGraphicFramePr>
          <p:nvPr/>
        </p:nvGraphicFramePr>
        <p:xfrm>
          <a:off x="6010275" y="4941888"/>
          <a:ext cx="19478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7" name="公式" r:id="rId22" imgW="1838297" imgH="809531" progId="Equation.3">
                  <p:embed/>
                </p:oleObj>
              </mc:Choice>
              <mc:Fallback>
                <p:oleObj name="公式" r:id="rId22" imgW="1838297" imgH="809531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4941888"/>
                        <a:ext cx="19478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760538" y="4797425"/>
          <a:ext cx="652303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68" name="Equation" r:id="rId24" imgW="2921000" imgH="660400" progId="Equation.DSMT4">
                  <p:embed/>
                </p:oleObj>
              </mc:Choice>
              <mc:Fallback>
                <p:oleObj name="Equation" r:id="rId24" imgW="2921000" imgH="66040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4797425"/>
                        <a:ext cx="6523037" cy="1474788"/>
                      </a:xfrm>
                      <a:prstGeom prst="rect">
                        <a:avLst/>
                      </a:prstGeom>
                      <a:solidFill>
                        <a:srgbClr val="0066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6985000" y="665163"/>
            <a:ext cx="18351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当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u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和</a:t>
            </a:r>
            <a:r>
              <a:rPr kumimoji="1" lang="en-US" altLang="zh-CN" sz="2400" b="1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v</a:t>
            </a:r>
            <a:r>
              <a:rPr kumimoji="1" lang="en-US" altLang="zh-CN" sz="2400" b="1" baseline="-25000" dirty="0" err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x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都远小于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c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时，洛伦兹速度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变换退化为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伽利略速度变换</a:t>
            </a: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7958138" y="3381285"/>
            <a:ext cx="1316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洛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伦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兹速度变换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</p:spTree>
  </p:cSld>
  <p:clrMapOvr>
    <a:masterClrMapping/>
  </p:clrMapOvr>
  <p:transition>
    <p:random/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6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6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6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60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06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60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60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60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302" grpId="0" animBg="1"/>
      <p:bldP spid="2060308" grpId="0" animBg="1"/>
      <p:bldP spid="2060310" grpId="0"/>
      <p:bldP spid="25" grpId="0"/>
      <p:bldP spid="26" grpId="0"/>
      <p:bldP spid="27" grpId="0" animBg="1" autoUpdateAnimBg="0"/>
      <p:bldP spid="33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Text Box 2"/>
          <p:cNvSpPr txBox="1">
            <a:spLocks noChangeArrowheads="1"/>
          </p:cNvSpPr>
          <p:nvPr/>
        </p:nvSpPr>
        <p:spPr bwMode="auto">
          <a:xfrm>
            <a:off x="1042988" y="331489"/>
            <a:ext cx="77771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一个空间站发射两个飞船，它们的运动方向相互垂直，见图。设一观测者位于空间站内，他测得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号飞船和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号飞船相对空间站的速率分别为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0.60</a:t>
            </a:r>
            <a:r>
              <a:rPr lang="en-US" altLang="zh-CN" sz="2400" b="1" i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和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0.80</a:t>
            </a:r>
            <a:r>
              <a:rPr lang="en-US" altLang="zh-CN" sz="2400" b="1" i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c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</a:p>
        </p:txBody>
      </p:sp>
      <p:sp>
        <p:nvSpPr>
          <p:cNvPr id="496643" name="Rectangle 3"/>
          <p:cNvSpPr>
            <a:spLocks noChangeArrowheads="1"/>
          </p:cNvSpPr>
          <p:nvPr/>
        </p:nvSpPr>
        <p:spPr bwMode="auto">
          <a:xfrm>
            <a:off x="179388" y="404514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例</a:t>
            </a:r>
            <a:r>
              <a:rPr lang="en-US" altLang="zh-CN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5</a:t>
            </a:r>
            <a:r>
              <a:rPr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328613" y="2347614"/>
            <a:ext cx="2730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解：</a:t>
            </a: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1042988" y="2347614"/>
            <a:ext cx="3024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取空间站为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</a:t>
            </a:r>
          </a:p>
        </p:txBody>
      </p:sp>
      <p:sp>
        <p:nvSpPr>
          <p:cNvPr id="496646" name="Rectangle 6"/>
          <p:cNvSpPr>
            <a:spLocks noChangeArrowheads="1"/>
          </p:cNvSpPr>
          <p:nvPr/>
        </p:nvSpPr>
        <p:spPr bwMode="auto">
          <a:xfrm>
            <a:off x="1014413" y="4452639"/>
            <a:ext cx="37734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号飞船相对于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号飞船的速度分量为：</a:t>
            </a:r>
          </a:p>
        </p:txBody>
      </p:sp>
      <p:graphicFrame>
        <p:nvGraphicFramePr>
          <p:cNvPr id="496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04712"/>
              </p:ext>
            </p:extLst>
          </p:nvPr>
        </p:nvGraphicFramePr>
        <p:xfrm>
          <a:off x="3146425" y="3931939"/>
          <a:ext cx="774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3" name="公式" r:id="rId3" imgW="638140" imgH="257247" progId="Equation.3">
                  <p:embed/>
                </p:oleObj>
              </mc:Choice>
              <mc:Fallback>
                <p:oleObj name="公式" r:id="rId3" imgW="638140" imgH="25724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3931939"/>
                        <a:ext cx="774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6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553062"/>
              </p:ext>
            </p:extLst>
          </p:nvPr>
        </p:nvGraphicFramePr>
        <p:xfrm>
          <a:off x="398237" y="5508326"/>
          <a:ext cx="43926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4" name="公式" r:id="rId5" imgW="4267225" imgH="981209" progId="Equation.3">
                  <p:embed/>
                </p:oleObj>
              </mc:Choice>
              <mc:Fallback>
                <p:oleObj name="公式" r:id="rId5" imgW="4267225" imgH="98120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237" y="5508326"/>
                        <a:ext cx="43926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9" name="Rectangle 9"/>
          <p:cNvSpPr>
            <a:spLocks noChangeArrowheads="1"/>
          </p:cNvSpPr>
          <p:nvPr/>
        </p:nvSpPr>
        <p:spPr bwMode="auto">
          <a:xfrm>
            <a:off x="1130300" y="1771352"/>
            <a:ext cx="7186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号飞船的观测者测得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号飞船的速度。</a:t>
            </a:r>
          </a:p>
        </p:txBody>
      </p:sp>
      <p:sp>
        <p:nvSpPr>
          <p:cNvPr id="496650" name="Rectangle 10"/>
          <p:cNvSpPr>
            <a:spLocks noChangeArrowheads="1"/>
          </p:cNvSpPr>
          <p:nvPr/>
        </p:nvSpPr>
        <p:spPr bwMode="auto">
          <a:xfrm>
            <a:off x="323850" y="1747539"/>
            <a:ext cx="287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求：</a:t>
            </a:r>
          </a:p>
        </p:txBody>
      </p:sp>
      <p:grpSp>
        <p:nvGrpSpPr>
          <p:cNvPr id="496651" name="Group 11"/>
          <p:cNvGrpSpPr>
            <a:grpSpLocks/>
          </p:cNvGrpSpPr>
          <p:nvPr/>
        </p:nvGrpSpPr>
        <p:grpSpPr bwMode="auto">
          <a:xfrm>
            <a:off x="4898160" y="3963177"/>
            <a:ext cx="3816350" cy="2654300"/>
            <a:chOff x="3107" y="1434"/>
            <a:chExt cx="2404" cy="1672"/>
          </a:xfrm>
        </p:grpSpPr>
        <p:sp>
          <p:nvSpPr>
            <p:cNvPr id="20496" name="AutoShape 12"/>
            <p:cNvSpPr>
              <a:spLocks noChangeAspect="1" noChangeArrowheads="1" noTextEdit="1"/>
            </p:cNvSpPr>
            <p:nvPr/>
          </p:nvSpPr>
          <p:spPr bwMode="auto">
            <a:xfrm>
              <a:off x="3107" y="1434"/>
              <a:ext cx="2404" cy="1588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  <a:ln w="9525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Freeform 13"/>
            <p:cNvSpPr>
              <a:spLocks/>
            </p:cNvSpPr>
            <p:nvPr/>
          </p:nvSpPr>
          <p:spPr bwMode="auto">
            <a:xfrm>
              <a:off x="3234" y="1512"/>
              <a:ext cx="1424" cy="1292"/>
            </a:xfrm>
            <a:custGeom>
              <a:avLst/>
              <a:gdLst>
                <a:gd name="T0" fmla="*/ 0 w 101"/>
                <a:gd name="T1" fmla="*/ 0 h 83"/>
                <a:gd name="T2" fmla="*/ 0 w 101"/>
                <a:gd name="T3" fmla="*/ 2147483646 h 83"/>
                <a:gd name="T4" fmla="*/ 2147483646 w 101"/>
                <a:gd name="T5" fmla="*/ 2147483646 h 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1" h="83">
                  <a:moveTo>
                    <a:pt x="0" y="0"/>
                  </a:moveTo>
                  <a:lnTo>
                    <a:pt x="0" y="83"/>
                  </a:lnTo>
                  <a:lnTo>
                    <a:pt x="101" y="83"/>
                  </a:lnTo>
                </a:path>
              </a:pathLst>
            </a:custGeom>
            <a:noFill/>
            <a:ln w="28575" cmpd="sng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Freeform 14"/>
            <p:cNvSpPr>
              <a:spLocks/>
            </p:cNvSpPr>
            <p:nvPr/>
          </p:nvSpPr>
          <p:spPr bwMode="auto">
            <a:xfrm>
              <a:off x="3206" y="1450"/>
              <a:ext cx="61" cy="124"/>
            </a:xfrm>
            <a:custGeom>
              <a:avLst/>
              <a:gdLst>
                <a:gd name="T0" fmla="*/ 28 w 61"/>
                <a:gd name="T1" fmla="*/ 0 h 124"/>
                <a:gd name="T2" fmla="*/ 61 w 61"/>
                <a:gd name="T3" fmla="*/ 121 h 124"/>
                <a:gd name="T4" fmla="*/ 0 w 61"/>
                <a:gd name="T5" fmla="*/ 124 h 124"/>
                <a:gd name="T6" fmla="*/ 28 w 61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1" h="124">
                  <a:moveTo>
                    <a:pt x="28" y="0"/>
                  </a:moveTo>
                  <a:lnTo>
                    <a:pt x="61" y="121"/>
                  </a:lnTo>
                  <a:lnTo>
                    <a:pt x="0" y="1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Freeform 15"/>
            <p:cNvSpPr>
              <a:spLocks/>
            </p:cNvSpPr>
            <p:nvPr/>
          </p:nvSpPr>
          <p:spPr bwMode="auto">
            <a:xfrm>
              <a:off x="4601" y="2773"/>
              <a:ext cx="113" cy="62"/>
            </a:xfrm>
            <a:custGeom>
              <a:avLst/>
              <a:gdLst>
                <a:gd name="T0" fmla="*/ 113 w 113"/>
                <a:gd name="T1" fmla="*/ 31 h 62"/>
                <a:gd name="T2" fmla="*/ 0 w 113"/>
                <a:gd name="T3" fmla="*/ 0 h 62"/>
                <a:gd name="T4" fmla="*/ 4 w 113"/>
                <a:gd name="T5" fmla="*/ 62 h 62"/>
                <a:gd name="T6" fmla="*/ 113 w 113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62">
                  <a:moveTo>
                    <a:pt x="113" y="31"/>
                  </a:moveTo>
                  <a:lnTo>
                    <a:pt x="0" y="0"/>
                  </a:lnTo>
                  <a:lnTo>
                    <a:pt x="4" y="62"/>
                  </a:lnTo>
                  <a:lnTo>
                    <a:pt x="113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Line 16"/>
            <p:cNvSpPr>
              <a:spLocks noChangeShapeType="1"/>
            </p:cNvSpPr>
            <p:nvPr/>
          </p:nvSpPr>
          <p:spPr bwMode="auto">
            <a:xfrm>
              <a:off x="5052" y="2804"/>
              <a:ext cx="367" cy="1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17"/>
            <p:cNvSpPr>
              <a:spLocks/>
            </p:cNvSpPr>
            <p:nvPr/>
          </p:nvSpPr>
          <p:spPr bwMode="auto">
            <a:xfrm>
              <a:off x="5377" y="2773"/>
              <a:ext cx="112" cy="62"/>
            </a:xfrm>
            <a:custGeom>
              <a:avLst/>
              <a:gdLst>
                <a:gd name="T0" fmla="*/ 112 w 112"/>
                <a:gd name="T1" fmla="*/ 31 h 62"/>
                <a:gd name="T2" fmla="*/ 0 w 112"/>
                <a:gd name="T3" fmla="*/ 0 h 62"/>
                <a:gd name="T4" fmla="*/ 2 w 112"/>
                <a:gd name="T5" fmla="*/ 62 h 62"/>
                <a:gd name="T6" fmla="*/ 112 w 112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2">
                  <a:moveTo>
                    <a:pt x="112" y="31"/>
                  </a:moveTo>
                  <a:lnTo>
                    <a:pt x="0" y="0"/>
                  </a:lnTo>
                  <a:lnTo>
                    <a:pt x="2" y="62"/>
                  </a:lnTo>
                  <a:lnTo>
                    <a:pt x="11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Freeform 18"/>
            <p:cNvSpPr>
              <a:spLocks/>
            </p:cNvSpPr>
            <p:nvPr/>
          </p:nvSpPr>
          <p:spPr bwMode="auto">
            <a:xfrm>
              <a:off x="4150" y="1512"/>
              <a:ext cx="902" cy="1292"/>
            </a:xfrm>
            <a:custGeom>
              <a:avLst/>
              <a:gdLst>
                <a:gd name="T0" fmla="*/ 0 w 64"/>
                <a:gd name="T1" fmla="*/ 0 h 83"/>
                <a:gd name="T2" fmla="*/ 0 w 64"/>
                <a:gd name="T3" fmla="*/ 2147483646 h 83"/>
                <a:gd name="T4" fmla="*/ 2147483646 w 64"/>
                <a:gd name="T5" fmla="*/ 2147483646 h 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" h="83">
                  <a:moveTo>
                    <a:pt x="0" y="0"/>
                  </a:moveTo>
                  <a:lnTo>
                    <a:pt x="0" y="83"/>
                  </a:lnTo>
                  <a:lnTo>
                    <a:pt x="64" y="83"/>
                  </a:lnTo>
                </a:path>
              </a:pathLst>
            </a:custGeom>
            <a:noFill/>
            <a:ln w="28575" cmpd="sng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Freeform 19"/>
            <p:cNvSpPr>
              <a:spLocks/>
            </p:cNvSpPr>
            <p:nvPr/>
          </p:nvSpPr>
          <p:spPr bwMode="auto">
            <a:xfrm>
              <a:off x="4122" y="1450"/>
              <a:ext cx="60" cy="124"/>
            </a:xfrm>
            <a:custGeom>
              <a:avLst/>
              <a:gdLst>
                <a:gd name="T0" fmla="*/ 28 w 60"/>
                <a:gd name="T1" fmla="*/ 0 h 124"/>
                <a:gd name="T2" fmla="*/ 60 w 60"/>
                <a:gd name="T3" fmla="*/ 121 h 124"/>
                <a:gd name="T4" fmla="*/ 0 w 60"/>
                <a:gd name="T5" fmla="*/ 124 h 124"/>
                <a:gd name="T6" fmla="*/ 28 w 60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24">
                  <a:moveTo>
                    <a:pt x="28" y="0"/>
                  </a:moveTo>
                  <a:lnTo>
                    <a:pt x="60" y="121"/>
                  </a:lnTo>
                  <a:lnTo>
                    <a:pt x="0" y="1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Freeform 20"/>
            <p:cNvSpPr>
              <a:spLocks/>
            </p:cNvSpPr>
            <p:nvPr/>
          </p:nvSpPr>
          <p:spPr bwMode="auto">
            <a:xfrm>
              <a:off x="5010" y="2773"/>
              <a:ext cx="99" cy="65"/>
            </a:xfrm>
            <a:custGeom>
              <a:avLst/>
              <a:gdLst>
                <a:gd name="T0" fmla="*/ 99 w 99"/>
                <a:gd name="T1" fmla="*/ 31 h 65"/>
                <a:gd name="T2" fmla="*/ 0 w 99"/>
                <a:gd name="T3" fmla="*/ 0 h 65"/>
                <a:gd name="T4" fmla="*/ 1 w 99"/>
                <a:gd name="T5" fmla="*/ 65 h 65"/>
                <a:gd name="T6" fmla="*/ 99 w 99"/>
                <a:gd name="T7" fmla="*/ 31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9" h="65">
                  <a:moveTo>
                    <a:pt x="99" y="31"/>
                  </a:moveTo>
                  <a:lnTo>
                    <a:pt x="0" y="0"/>
                  </a:lnTo>
                  <a:lnTo>
                    <a:pt x="1" y="65"/>
                  </a:lnTo>
                  <a:lnTo>
                    <a:pt x="99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Rectangle 21"/>
            <p:cNvSpPr>
              <a:spLocks noChangeArrowheads="1"/>
            </p:cNvSpPr>
            <p:nvPr/>
          </p:nvSpPr>
          <p:spPr bwMode="auto">
            <a:xfrm>
              <a:off x="3333" y="2321"/>
              <a:ext cx="98" cy="436"/>
            </a:xfrm>
            <a:prstGeom prst="rect">
              <a:avLst/>
            </a:prstGeom>
            <a:noFill/>
            <a:ln w="19050">
              <a:solidFill>
                <a:srgbClr val="FDFA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506" name="Freeform 22"/>
            <p:cNvSpPr>
              <a:spLocks noEditPoints="1"/>
            </p:cNvSpPr>
            <p:nvPr/>
          </p:nvSpPr>
          <p:spPr bwMode="auto">
            <a:xfrm>
              <a:off x="3333" y="2181"/>
              <a:ext cx="98" cy="156"/>
            </a:xfrm>
            <a:custGeom>
              <a:avLst/>
              <a:gdLst>
                <a:gd name="T0" fmla="*/ 2147483646 w 7"/>
                <a:gd name="T1" fmla="*/ 0 h 10"/>
                <a:gd name="T2" fmla="*/ 2147483646 w 7"/>
                <a:gd name="T3" fmla="*/ 2147483646 h 10"/>
                <a:gd name="T4" fmla="*/ 0 w 7"/>
                <a:gd name="T5" fmla="*/ 2147483646 h 10"/>
                <a:gd name="T6" fmla="*/ 2147483646 w 7"/>
                <a:gd name="T7" fmla="*/ 0 h 10"/>
                <a:gd name="T8" fmla="*/ 2147483646 w 7"/>
                <a:gd name="T9" fmla="*/ 2147483646 h 10"/>
                <a:gd name="T10" fmla="*/ 2147483646 w 7"/>
                <a:gd name="T11" fmla="*/ 2147483646 h 10"/>
                <a:gd name="T12" fmla="*/ 2147483646 w 7"/>
                <a:gd name="T13" fmla="*/ 2147483646 h 10"/>
                <a:gd name="T14" fmla="*/ 2147483646 w 7"/>
                <a:gd name="T15" fmla="*/ 2147483646 h 10"/>
                <a:gd name="T16" fmla="*/ 0 w 7"/>
                <a:gd name="T17" fmla="*/ 2147483646 h 10"/>
                <a:gd name="T18" fmla="*/ 0 w 7"/>
                <a:gd name="T19" fmla="*/ 2147483646 h 10"/>
                <a:gd name="T20" fmla="*/ 0 w 7"/>
                <a:gd name="T21" fmla="*/ 2147483646 h 10"/>
                <a:gd name="T22" fmla="*/ 0 w 7"/>
                <a:gd name="T23" fmla="*/ 2147483646 h 1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" h="10">
                  <a:moveTo>
                    <a:pt x="4" y="0"/>
                  </a:moveTo>
                  <a:cubicBezTo>
                    <a:pt x="4" y="0"/>
                    <a:pt x="7" y="4"/>
                    <a:pt x="7" y="9"/>
                  </a:cubicBezTo>
                  <a:lnTo>
                    <a:pt x="0" y="9"/>
                  </a:lnTo>
                  <a:cubicBezTo>
                    <a:pt x="0" y="4"/>
                    <a:pt x="3" y="0"/>
                    <a:pt x="4" y="0"/>
                  </a:cubicBezTo>
                  <a:close/>
                  <a:moveTo>
                    <a:pt x="7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7" y="9"/>
                    <a:pt x="7" y="10"/>
                  </a:cubicBezTo>
                  <a:lnTo>
                    <a:pt x="7" y="9"/>
                  </a:lnTo>
                  <a:close/>
                  <a:moveTo>
                    <a:pt x="0" y="10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lnTo>
                    <a:pt x="0" y="1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Freeform 23"/>
            <p:cNvSpPr>
              <a:spLocks/>
            </p:cNvSpPr>
            <p:nvPr/>
          </p:nvSpPr>
          <p:spPr bwMode="auto">
            <a:xfrm>
              <a:off x="3304" y="2602"/>
              <a:ext cx="29" cy="186"/>
            </a:xfrm>
            <a:custGeom>
              <a:avLst/>
              <a:gdLst>
                <a:gd name="T0" fmla="*/ 2147483646 w 2"/>
                <a:gd name="T1" fmla="*/ 0 h 12"/>
                <a:gd name="T2" fmla="*/ 2147483646 w 2"/>
                <a:gd name="T3" fmla="*/ 2147483646 h 12"/>
                <a:gd name="T4" fmla="*/ 0 w 2"/>
                <a:gd name="T5" fmla="*/ 2147483646 h 12"/>
                <a:gd name="T6" fmla="*/ 0 w 2"/>
                <a:gd name="T7" fmla="*/ 2147483646 h 12"/>
                <a:gd name="T8" fmla="*/ 2147483646 w 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2">
                  <a:moveTo>
                    <a:pt x="2" y="0"/>
                  </a:moveTo>
                  <a:lnTo>
                    <a:pt x="2" y="12"/>
                  </a:lnTo>
                  <a:lnTo>
                    <a:pt x="0" y="12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Freeform 24"/>
            <p:cNvSpPr>
              <a:spLocks/>
            </p:cNvSpPr>
            <p:nvPr/>
          </p:nvSpPr>
          <p:spPr bwMode="auto">
            <a:xfrm>
              <a:off x="3431" y="2602"/>
              <a:ext cx="28" cy="186"/>
            </a:xfrm>
            <a:custGeom>
              <a:avLst/>
              <a:gdLst>
                <a:gd name="T0" fmla="*/ 0 w 2"/>
                <a:gd name="T1" fmla="*/ 0 h 12"/>
                <a:gd name="T2" fmla="*/ 0 w 2"/>
                <a:gd name="T3" fmla="*/ 2147483646 h 12"/>
                <a:gd name="T4" fmla="*/ 2147483646 w 2"/>
                <a:gd name="T5" fmla="*/ 2147483646 h 12"/>
                <a:gd name="T6" fmla="*/ 2147483646 w 2"/>
                <a:gd name="T7" fmla="*/ 2147483646 h 12"/>
                <a:gd name="T8" fmla="*/ 0 w 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2">
                  <a:moveTo>
                    <a:pt x="0" y="0"/>
                  </a:moveTo>
                  <a:lnTo>
                    <a:pt x="0" y="12"/>
                  </a:lnTo>
                  <a:lnTo>
                    <a:pt x="2" y="12"/>
                  </a:lnTo>
                  <a:lnTo>
                    <a:pt x="2" y="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9" name="Line 25"/>
            <p:cNvSpPr>
              <a:spLocks noChangeShapeType="1"/>
            </p:cNvSpPr>
            <p:nvPr/>
          </p:nvSpPr>
          <p:spPr bwMode="auto">
            <a:xfrm>
              <a:off x="3389" y="2602"/>
              <a:ext cx="1" cy="186"/>
            </a:xfrm>
            <a:prstGeom prst="line">
              <a:avLst/>
            </a:prstGeom>
            <a:noFill/>
            <a:ln w="22225">
              <a:solidFill>
                <a:srgbClr val="FDFA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26"/>
            <p:cNvSpPr>
              <a:spLocks noChangeShapeType="1"/>
            </p:cNvSpPr>
            <p:nvPr/>
          </p:nvSpPr>
          <p:spPr bwMode="auto">
            <a:xfrm flipV="1">
              <a:off x="3389" y="1963"/>
              <a:ext cx="1" cy="2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Freeform 27"/>
            <p:cNvSpPr>
              <a:spLocks/>
            </p:cNvSpPr>
            <p:nvPr/>
          </p:nvSpPr>
          <p:spPr bwMode="auto">
            <a:xfrm>
              <a:off x="3361" y="1901"/>
              <a:ext cx="60" cy="112"/>
            </a:xfrm>
            <a:custGeom>
              <a:avLst/>
              <a:gdLst>
                <a:gd name="T0" fmla="*/ 28 w 60"/>
                <a:gd name="T1" fmla="*/ 0 h 112"/>
                <a:gd name="T2" fmla="*/ 0 w 60"/>
                <a:gd name="T3" fmla="*/ 109 h 112"/>
                <a:gd name="T4" fmla="*/ 60 w 60"/>
                <a:gd name="T5" fmla="*/ 112 h 112"/>
                <a:gd name="T6" fmla="*/ 28 w 60"/>
                <a:gd name="T7" fmla="*/ 0 h 1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12">
                  <a:moveTo>
                    <a:pt x="28" y="0"/>
                  </a:moveTo>
                  <a:lnTo>
                    <a:pt x="0" y="109"/>
                  </a:lnTo>
                  <a:lnTo>
                    <a:pt x="60" y="11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Rectangle 28"/>
            <p:cNvSpPr>
              <a:spLocks noChangeArrowheads="1"/>
            </p:cNvSpPr>
            <p:nvPr/>
          </p:nvSpPr>
          <p:spPr bwMode="auto">
            <a:xfrm>
              <a:off x="3925" y="2742"/>
              <a:ext cx="408" cy="109"/>
            </a:xfrm>
            <a:prstGeom prst="rect">
              <a:avLst/>
            </a:prstGeom>
            <a:noFill/>
            <a:ln w="22225">
              <a:solidFill>
                <a:srgbClr val="FDFA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20513" name="Freeform 29"/>
            <p:cNvSpPr>
              <a:spLocks noEditPoints="1"/>
            </p:cNvSpPr>
            <p:nvPr/>
          </p:nvSpPr>
          <p:spPr bwMode="auto">
            <a:xfrm>
              <a:off x="4319" y="2742"/>
              <a:ext cx="141" cy="109"/>
            </a:xfrm>
            <a:custGeom>
              <a:avLst/>
              <a:gdLst>
                <a:gd name="T0" fmla="*/ 2147483646 w 10"/>
                <a:gd name="T1" fmla="*/ 2147483646 h 7"/>
                <a:gd name="T2" fmla="*/ 2147483646 w 10"/>
                <a:gd name="T3" fmla="*/ 2147483646 h 7"/>
                <a:gd name="T4" fmla="*/ 2147483646 w 10"/>
                <a:gd name="T5" fmla="*/ 0 h 7"/>
                <a:gd name="T6" fmla="*/ 2147483646 w 10"/>
                <a:gd name="T7" fmla="*/ 2147483646 h 7"/>
                <a:gd name="T8" fmla="*/ 2147483646 w 10"/>
                <a:gd name="T9" fmla="*/ 2147483646 h 7"/>
                <a:gd name="T10" fmla="*/ 2147483646 w 10"/>
                <a:gd name="T11" fmla="*/ 2147483646 h 7"/>
                <a:gd name="T12" fmla="*/ 0 w 10"/>
                <a:gd name="T13" fmla="*/ 2147483646 h 7"/>
                <a:gd name="T14" fmla="*/ 2147483646 w 10"/>
                <a:gd name="T15" fmla="*/ 2147483646 h 7"/>
                <a:gd name="T16" fmla="*/ 0 w 10"/>
                <a:gd name="T17" fmla="*/ 0 h 7"/>
                <a:gd name="T18" fmla="*/ 2147483646 w 10"/>
                <a:gd name="T19" fmla="*/ 0 h 7"/>
                <a:gd name="T20" fmla="*/ 2147483646 w 10"/>
                <a:gd name="T21" fmla="*/ 0 h 7"/>
                <a:gd name="T22" fmla="*/ 0 w 10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" h="7">
                  <a:moveTo>
                    <a:pt x="10" y="4"/>
                  </a:moveTo>
                  <a:cubicBezTo>
                    <a:pt x="10" y="4"/>
                    <a:pt x="6" y="7"/>
                    <a:pt x="1" y="7"/>
                  </a:cubicBezTo>
                  <a:lnTo>
                    <a:pt x="1" y="0"/>
                  </a:lnTo>
                  <a:cubicBezTo>
                    <a:pt x="6" y="1"/>
                    <a:pt x="10" y="3"/>
                    <a:pt x="10" y="4"/>
                  </a:cubicBezTo>
                  <a:close/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1" y="7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Freeform 30"/>
            <p:cNvSpPr>
              <a:spLocks/>
            </p:cNvSpPr>
            <p:nvPr/>
          </p:nvSpPr>
          <p:spPr bwMode="auto">
            <a:xfrm>
              <a:off x="3896" y="2711"/>
              <a:ext cx="170" cy="31"/>
            </a:xfrm>
            <a:custGeom>
              <a:avLst/>
              <a:gdLst>
                <a:gd name="T0" fmla="*/ 2147483646 w 12"/>
                <a:gd name="T1" fmla="*/ 2147483646 h 2"/>
                <a:gd name="T2" fmla="*/ 0 w 12"/>
                <a:gd name="T3" fmla="*/ 2147483646 h 2"/>
                <a:gd name="T4" fmla="*/ 0 w 12"/>
                <a:gd name="T5" fmla="*/ 0 h 2"/>
                <a:gd name="T6" fmla="*/ 2147483646 w 12"/>
                <a:gd name="T7" fmla="*/ 0 h 2"/>
                <a:gd name="T8" fmla="*/ 2147483646 w 12"/>
                <a:gd name="T9" fmla="*/ 2147483646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">
                  <a:moveTo>
                    <a:pt x="12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2" y="2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Freeform 31"/>
            <p:cNvSpPr>
              <a:spLocks/>
            </p:cNvSpPr>
            <p:nvPr/>
          </p:nvSpPr>
          <p:spPr bwMode="auto">
            <a:xfrm>
              <a:off x="3896" y="2851"/>
              <a:ext cx="170" cy="31"/>
            </a:xfrm>
            <a:custGeom>
              <a:avLst/>
              <a:gdLst>
                <a:gd name="T0" fmla="*/ 2147483646 w 12"/>
                <a:gd name="T1" fmla="*/ 0 h 2"/>
                <a:gd name="T2" fmla="*/ 0 w 12"/>
                <a:gd name="T3" fmla="*/ 0 h 2"/>
                <a:gd name="T4" fmla="*/ 0 w 12"/>
                <a:gd name="T5" fmla="*/ 2147483646 h 2"/>
                <a:gd name="T6" fmla="*/ 2147483646 w 12"/>
                <a:gd name="T7" fmla="*/ 2147483646 h 2"/>
                <a:gd name="T8" fmla="*/ 2147483646 w 1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">
                  <a:moveTo>
                    <a:pt x="1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32"/>
            <p:cNvSpPr>
              <a:spLocks noChangeShapeType="1"/>
            </p:cNvSpPr>
            <p:nvPr/>
          </p:nvSpPr>
          <p:spPr bwMode="auto">
            <a:xfrm flipH="1">
              <a:off x="3896" y="2804"/>
              <a:ext cx="170" cy="1"/>
            </a:xfrm>
            <a:prstGeom prst="line">
              <a:avLst/>
            </a:prstGeom>
            <a:noFill/>
            <a:ln w="22225">
              <a:solidFill>
                <a:srgbClr val="FDFA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Rectangle 33"/>
            <p:cNvSpPr>
              <a:spLocks noChangeArrowheads="1"/>
            </p:cNvSpPr>
            <p:nvPr/>
          </p:nvSpPr>
          <p:spPr bwMode="auto">
            <a:xfrm>
              <a:off x="3120" y="1469"/>
              <a:ext cx="8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y</a:t>
              </a:r>
              <a:endParaRPr lang="en-US" altLang="zh-CN" sz="2400" b="1">
                <a:solidFill>
                  <a:srgbClr val="FFCC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0518" name="Rectangle 34"/>
            <p:cNvSpPr>
              <a:spLocks noChangeArrowheads="1"/>
            </p:cNvSpPr>
            <p:nvPr/>
          </p:nvSpPr>
          <p:spPr bwMode="auto">
            <a:xfrm>
              <a:off x="4003" y="1471"/>
              <a:ext cx="138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y'</a:t>
              </a:r>
            </a:p>
          </p:txBody>
        </p:sp>
        <p:sp>
          <p:nvSpPr>
            <p:cNvPr id="20519" name="Rectangle 35"/>
            <p:cNvSpPr>
              <a:spLocks noChangeArrowheads="1"/>
            </p:cNvSpPr>
            <p:nvPr/>
          </p:nvSpPr>
          <p:spPr bwMode="auto">
            <a:xfrm>
              <a:off x="3279" y="1661"/>
              <a:ext cx="107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</a:t>
              </a:r>
            </a:p>
          </p:txBody>
        </p:sp>
        <p:sp>
          <p:nvSpPr>
            <p:cNvPr id="20520" name="Rectangle 36"/>
            <p:cNvSpPr>
              <a:spLocks noChangeArrowheads="1"/>
            </p:cNvSpPr>
            <p:nvPr/>
          </p:nvSpPr>
          <p:spPr bwMode="auto">
            <a:xfrm>
              <a:off x="4231" y="1661"/>
              <a:ext cx="16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S'</a:t>
              </a:r>
            </a:p>
          </p:txBody>
        </p:sp>
        <p:sp>
          <p:nvSpPr>
            <p:cNvPr id="20521" name="Rectangle 37"/>
            <p:cNvSpPr>
              <a:spLocks noChangeArrowheads="1"/>
            </p:cNvSpPr>
            <p:nvPr/>
          </p:nvSpPr>
          <p:spPr bwMode="auto">
            <a:xfrm>
              <a:off x="3433" y="1901"/>
              <a:ext cx="14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="1" baseline="-25000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0522" name="Rectangle 38"/>
            <p:cNvSpPr>
              <a:spLocks noChangeArrowheads="1"/>
            </p:cNvSpPr>
            <p:nvPr/>
          </p:nvSpPr>
          <p:spPr bwMode="auto">
            <a:xfrm>
              <a:off x="3133" y="2805"/>
              <a:ext cx="13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20523" name="Rectangle 39"/>
            <p:cNvSpPr>
              <a:spLocks noChangeArrowheads="1"/>
            </p:cNvSpPr>
            <p:nvPr/>
          </p:nvSpPr>
          <p:spPr bwMode="auto">
            <a:xfrm>
              <a:off x="4083" y="2876"/>
              <a:ext cx="19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O'</a:t>
              </a:r>
            </a:p>
          </p:txBody>
        </p:sp>
        <p:sp>
          <p:nvSpPr>
            <p:cNvPr id="20524" name="Rectangle 40"/>
            <p:cNvSpPr>
              <a:spLocks noChangeArrowheads="1"/>
            </p:cNvSpPr>
            <p:nvPr/>
          </p:nvSpPr>
          <p:spPr bwMode="auto">
            <a:xfrm>
              <a:off x="4574" y="2586"/>
              <a:ext cx="14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="1" baseline="-25000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0525" name="Rectangle 41"/>
            <p:cNvSpPr>
              <a:spLocks noChangeArrowheads="1"/>
            </p:cNvSpPr>
            <p:nvPr/>
          </p:nvSpPr>
          <p:spPr bwMode="auto">
            <a:xfrm>
              <a:off x="4215" y="2554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0526" name="Rectangle 42"/>
            <p:cNvSpPr>
              <a:spLocks noChangeArrowheads="1"/>
            </p:cNvSpPr>
            <p:nvPr/>
          </p:nvSpPr>
          <p:spPr bwMode="auto">
            <a:xfrm>
              <a:off x="3496" y="2399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0527" name="Rectangle 43"/>
            <p:cNvSpPr>
              <a:spLocks noChangeArrowheads="1"/>
            </p:cNvSpPr>
            <p:nvPr/>
          </p:nvSpPr>
          <p:spPr bwMode="auto">
            <a:xfrm>
              <a:off x="5008" y="2850"/>
              <a:ext cx="9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x</a:t>
              </a:r>
            </a:p>
          </p:txBody>
        </p:sp>
        <p:sp>
          <p:nvSpPr>
            <p:cNvPr id="20528" name="Rectangle 44"/>
            <p:cNvSpPr>
              <a:spLocks noChangeArrowheads="1"/>
            </p:cNvSpPr>
            <p:nvPr/>
          </p:nvSpPr>
          <p:spPr bwMode="auto">
            <a:xfrm>
              <a:off x="5325" y="2856"/>
              <a:ext cx="14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x'</a:t>
              </a:r>
            </a:p>
          </p:txBody>
        </p:sp>
      </p:grpSp>
      <p:graphicFrame>
        <p:nvGraphicFramePr>
          <p:cNvPr id="49668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39109"/>
              </p:ext>
            </p:extLst>
          </p:nvPr>
        </p:nvGraphicFramePr>
        <p:xfrm>
          <a:off x="1195388" y="3960514"/>
          <a:ext cx="1308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5" name="公式" r:id="rId7" imgW="1180991" imgH="285860" progId="Equation.3">
                  <p:embed/>
                </p:oleObj>
              </mc:Choice>
              <mc:Fallback>
                <p:oleObj name="公式" r:id="rId7" imgW="1180991" imgH="2858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960514"/>
                        <a:ext cx="1308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86" name="Text Box 46"/>
          <p:cNvSpPr txBox="1">
            <a:spLocks noChangeArrowheads="1"/>
          </p:cNvSpPr>
          <p:nvPr/>
        </p:nvSpPr>
        <p:spPr bwMode="auto">
          <a:xfrm>
            <a:off x="1042988" y="2852439"/>
            <a:ext cx="3024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号飞船为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400" b="1" i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</a:t>
            </a:r>
          </a:p>
        </p:txBody>
      </p:sp>
      <p:graphicFrame>
        <p:nvGraphicFramePr>
          <p:cNvPr id="49668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614547"/>
              </p:ext>
            </p:extLst>
          </p:nvPr>
        </p:nvGraphicFramePr>
        <p:xfrm>
          <a:off x="3332163" y="2923877"/>
          <a:ext cx="11684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6" name="公式" r:id="rId9" imgW="1038193" imgH="142795" progId="Equation.3">
                  <p:embed/>
                </p:oleObj>
              </mc:Choice>
              <mc:Fallback>
                <p:oleObj name="公式" r:id="rId9" imgW="1038193" imgH="14279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2923877"/>
                        <a:ext cx="11684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88" name="Rectangle 48"/>
          <p:cNvSpPr>
            <a:spLocks noChangeArrowheads="1"/>
          </p:cNvSpPr>
          <p:nvPr/>
        </p:nvSpPr>
        <p:spPr bwMode="auto">
          <a:xfrm>
            <a:off x="966788" y="3355677"/>
            <a:ext cx="4037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系中观测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94166" y="2334594"/>
            <a:ext cx="4256088" cy="1430940"/>
            <a:chOff x="4699758" y="2211562"/>
            <a:chExt cx="4256088" cy="1430940"/>
          </a:xfrm>
        </p:grpSpPr>
        <p:graphicFrame>
          <p:nvGraphicFramePr>
            <p:cNvPr id="49" name="Object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09825672"/>
                </p:ext>
              </p:extLst>
            </p:nvPr>
          </p:nvGraphicFramePr>
          <p:xfrm>
            <a:off x="4783492" y="2351412"/>
            <a:ext cx="1892300" cy="1244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7" name="公式" r:id="rId11" imgW="1819401" imgH="1171512" progId="Equation.3">
                    <p:embed/>
                  </p:oleObj>
                </mc:Choice>
                <mc:Fallback>
                  <p:oleObj name="公式" r:id="rId11" imgW="1819401" imgH="1171512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492" y="2351412"/>
                          <a:ext cx="1892300" cy="1244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100690"/>
                </p:ext>
              </p:extLst>
            </p:nvPr>
          </p:nvGraphicFramePr>
          <p:xfrm>
            <a:off x="6813904" y="2232009"/>
            <a:ext cx="2139950" cy="1377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78" name="公式" r:id="rId13" imgW="2066937" imgH="1304859" progId="Equation.3">
                    <p:embed/>
                  </p:oleObj>
                </mc:Choice>
                <mc:Fallback>
                  <p:oleObj name="公式" r:id="rId13" imgW="2066937" imgH="130485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3904" y="2232009"/>
                          <a:ext cx="2139950" cy="1377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Rectangle 20"/>
            <p:cNvSpPr>
              <a:spLocks noChangeArrowheads="1"/>
            </p:cNvSpPr>
            <p:nvPr/>
          </p:nvSpPr>
          <p:spPr bwMode="auto">
            <a:xfrm>
              <a:off x="4699758" y="2211562"/>
              <a:ext cx="4256088" cy="1430940"/>
            </a:xfrm>
            <a:prstGeom prst="rect">
              <a:avLst/>
            </a:prstGeom>
            <a:noFill/>
            <a:ln w="9525" algn="ctr">
              <a:solidFill>
                <a:srgbClr val="FF66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66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6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2" grpId="0"/>
      <p:bldP spid="496643" grpId="0"/>
      <p:bldP spid="496644" grpId="0"/>
      <p:bldP spid="496645" grpId="0"/>
      <p:bldP spid="496646" grpId="0"/>
      <p:bldP spid="496649" grpId="0"/>
      <p:bldP spid="496650" grpId="0"/>
      <p:bldP spid="496686" grpId="0"/>
      <p:bldP spid="4966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755650" y="2449346"/>
            <a:ext cx="734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号飞船的观测者测得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号飞船的速度大小为</a:t>
            </a:r>
          </a:p>
        </p:txBody>
      </p:sp>
      <p:sp>
        <p:nvSpPr>
          <p:cNvPr id="497669" name="Text Box 5"/>
          <p:cNvSpPr txBox="1">
            <a:spLocks noChangeArrowheads="1"/>
          </p:cNvSpPr>
          <p:nvPr/>
        </p:nvSpPr>
        <p:spPr bwMode="auto">
          <a:xfrm>
            <a:off x="755650" y="4324927"/>
            <a:ext cx="4105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方向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与</a:t>
            </a:r>
            <a:r>
              <a:rPr lang="en-US" altLang="zh-CN" sz="2400" b="1" i="1" dirty="0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sz="2400" b="1" i="1" dirty="0" smtClean="0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轴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正方向夹角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为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26406"/>
              </p:ext>
            </p:extLst>
          </p:nvPr>
        </p:nvGraphicFramePr>
        <p:xfrm>
          <a:off x="978758" y="476672"/>
          <a:ext cx="2693987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3" name="Equation" r:id="rId3" imgW="1206360" imgH="799920" progId="Equation.DSMT4">
                  <p:embed/>
                </p:oleObj>
              </mc:Choice>
              <mc:Fallback>
                <p:oleObj name="Equation" r:id="rId3" imgW="120636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8758" y="476672"/>
                        <a:ext cx="2693987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945875"/>
              </p:ext>
            </p:extLst>
          </p:nvPr>
        </p:nvGraphicFramePr>
        <p:xfrm>
          <a:off x="3640931" y="502276"/>
          <a:ext cx="294957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4" name="Equation" r:id="rId5" imgW="1320480" imgH="799920" progId="Equation.DSMT4">
                  <p:embed/>
                </p:oleObj>
              </mc:Choice>
              <mc:Fallback>
                <p:oleObj name="Equation" r:id="rId5" imgW="13204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931" y="502276"/>
                        <a:ext cx="294957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955097"/>
              </p:ext>
            </p:extLst>
          </p:nvPr>
        </p:nvGraphicFramePr>
        <p:xfrm>
          <a:off x="1124743" y="3214573"/>
          <a:ext cx="6543601" cy="70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5" name="Equation" r:id="rId7" imgW="2958840" imgH="317160" progId="Equation.DSMT4">
                  <p:embed/>
                </p:oleObj>
              </mc:Choice>
              <mc:Fallback>
                <p:oleObj name="Equation" r:id="rId7" imgW="29588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4743" y="3214573"/>
                        <a:ext cx="6543601" cy="70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44810"/>
              </p:ext>
            </p:extLst>
          </p:nvPr>
        </p:nvGraphicFramePr>
        <p:xfrm>
          <a:off x="6590506" y="1265429"/>
          <a:ext cx="8413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6" name="Equation" r:id="rId9" imgW="380880" imgH="177480" progId="Equation.DSMT4">
                  <p:embed/>
                </p:oleObj>
              </mc:Choice>
              <mc:Fallback>
                <p:oleObj name="Equation" r:id="rId9" imgW="3808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506" y="1265429"/>
                        <a:ext cx="8413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104188"/>
              </p:ext>
            </p:extLst>
          </p:nvPr>
        </p:nvGraphicFramePr>
        <p:xfrm>
          <a:off x="1158875" y="5045007"/>
          <a:ext cx="37020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7" name="Equation" r:id="rId11" imgW="1676160" imgH="393480" progId="Equation.DSMT4">
                  <p:embed/>
                </p:oleObj>
              </mc:Choice>
              <mc:Fallback>
                <p:oleObj name="Equation" r:id="rId11" imgW="1676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5045007"/>
                        <a:ext cx="37020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911192" y="3849549"/>
            <a:ext cx="3041377" cy="2675795"/>
            <a:chOff x="5203031" y="4077072"/>
            <a:chExt cx="3041377" cy="2675795"/>
          </a:xfrm>
        </p:grpSpPr>
        <p:sp>
          <p:nvSpPr>
            <p:cNvPr id="16" name="AutoShape 12"/>
            <p:cNvSpPr>
              <a:spLocks noChangeAspect="1" noChangeArrowheads="1" noTextEdit="1"/>
            </p:cNvSpPr>
            <p:nvPr/>
          </p:nvSpPr>
          <p:spPr bwMode="auto">
            <a:xfrm>
              <a:off x="5868144" y="4077072"/>
              <a:ext cx="2376264" cy="2520950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  <a:ln w="9525">
              <a:solidFill>
                <a:srgbClr val="FFFFFF">
                  <a:alpha val="50195"/>
                </a:srgb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7487443" y="6224230"/>
              <a:ext cx="179388" cy="98425"/>
            </a:xfrm>
            <a:custGeom>
              <a:avLst/>
              <a:gdLst>
                <a:gd name="T0" fmla="*/ 113 w 113"/>
                <a:gd name="T1" fmla="*/ 31 h 62"/>
                <a:gd name="T2" fmla="*/ 0 w 113"/>
                <a:gd name="T3" fmla="*/ 0 h 62"/>
                <a:gd name="T4" fmla="*/ 4 w 113"/>
                <a:gd name="T5" fmla="*/ 62 h 62"/>
                <a:gd name="T6" fmla="*/ 113 w 113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3" h="62">
                  <a:moveTo>
                    <a:pt x="113" y="31"/>
                  </a:moveTo>
                  <a:lnTo>
                    <a:pt x="0" y="0"/>
                  </a:lnTo>
                  <a:lnTo>
                    <a:pt x="4" y="62"/>
                  </a:lnTo>
                  <a:lnTo>
                    <a:pt x="113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8066608" y="6224230"/>
              <a:ext cx="177800" cy="98425"/>
            </a:xfrm>
            <a:custGeom>
              <a:avLst/>
              <a:gdLst>
                <a:gd name="T0" fmla="*/ 112 w 112"/>
                <a:gd name="T1" fmla="*/ 31 h 62"/>
                <a:gd name="T2" fmla="*/ 0 w 112"/>
                <a:gd name="T3" fmla="*/ 0 h 62"/>
                <a:gd name="T4" fmla="*/ 2 w 112"/>
                <a:gd name="T5" fmla="*/ 62 h 62"/>
                <a:gd name="T6" fmla="*/ 112 w 112"/>
                <a:gd name="T7" fmla="*/ 31 h 6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2">
                  <a:moveTo>
                    <a:pt x="112" y="31"/>
                  </a:moveTo>
                  <a:lnTo>
                    <a:pt x="0" y="0"/>
                  </a:lnTo>
                  <a:lnTo>
                    <a:pt x="2" y="62"/>
                  </a:lnTo>
                  <a:lnTo>
                    <a:pt x="112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6771481" y="4222392"/>
              <a:ext cx="1431925" cy="2051050"/>
            </a:xfrm>
            <a:custGeom>
              <a:avLst/>
              <a:gdLst>
                <a:gd name="T0" fmla="*/ 0 w 64"/>
                <a:gd name="T1" fmla="*/ 0 h 83"/>
                <a:gd name="T2" fmla="*/ 0 w 64"/>
                <a:gd name="T3" fmla="*/ 2147483646 h 83"/>
                <a:gd name="T4" fmla="*/ 2147483646 w 64"/>
                <a:gd name="T5" fmla="*/ 2147483646 h 8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4" h="83">
                  <a:moveTo>
                    <a:pt x="0" y="0"/>
                  </a:moveTo>
                  <a:lnTo>
                    <a:pt x="0" y="83"/>
                  </a:lnTo>
                  <a:lnTo>
                    <a:pt x="64" y="83"/>
                  </a:lnTo>
                </a:path>
              </a:pathLst>
            </a:custGeom>
            <a:noFill/>
            <a:ln w="28575" cmpd="sng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6727031" y="4123967"/>
              <a:ext cx="95250" cy="196850"/>
            </a:xfrm>
            <a:custGeom>
              <a:avLst/>
              <a:gdLst>
                <a:gd name="T0" fmla="*/ 28 w 60"/>
                <a:gd name="T1" fmla="*/ 0 h 124"/>
                <a:gd name="T2" fmla="*/ 60 w 60"/>
                <a:gd name="T3" fmla="*/ 121 h 124"/>
                <a:gd name="T4" fmla="*/ 0 w 60"/>
                <a:gd name="T5" fmla="*/ 124 h 124"/>
                <a:gd name="T6" fmla="*/ 28 w 60"/>
                <a:gd name="T7" fmla="*/ 0 h 1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24">
                  <a:moveTo>
                    <a:pt x="28" y="0"/>
                  </a:moveTo>
                  <a:lnTo>
                    <a:pt x="60" y="121"/>
                  </a:lnTo>
                  <a:lnTo>
                    <a:pt x="0" y="124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414293" y="6175017"/>
              <a:ext cx="647700" cy="173038"/>
            </a:xfrm>
            <a:prstGeom prst="rect">
              <a:avLst/>
            </a:prstGeom>
            <a:noFill/>
            <a:ln w="22225">
              <a:solidFill>
                <a:srgbClr val="FDFA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33" name="Freeform 29"/>
            <p:cNvSpPr>
              <a:spLocks noEditPoints="1"/>
            </p:cNvSpPr>
            <p:nvPr/>
          </p:nvSpPr>
          <p:spPr bwMode="auto">
            <a:xfrm>
              <a:off x="7039768" y="6175017"/>
              <a:ext cx="223838" cy="173038"/>
            </a:xfrm>
            <a:custGeom>
              <a:avLst/>
              <a:gdLst>
                <a:gd name="T0" fmla="*/ 2147483646 w 10"/>
                <a:gd name="T1" fmla="*/ 2147483646 h 7"/>
                <a:gd name="T2" fmla="*/ 2147483646 w 10"/>
                <a:gd name="T3" fmla="*/ 2147483646 h 7"/>
                <a:gd name="T4" fmla="*/ 2147483646 w 10"/>
                <a:gd name="T5" fmla="*/ 0 h 7"/>
                <a:gd name="T6" fmla="*/ 2147483646 w 10"/>
                <a:gd name="T7" fmla="*/ 2147483646 h 7"/>
                <a:gd name="T8" fmla="*/ 2147483646 w 10"/>
                <a:gd name="T9" fmla="*/ 2147483646 h 7"/>
                <a:gd name="T10" fmla="*/ 2147483646 w 10"/>
                <a:gd name="T11" fmla="*/ 2147483646 h 7"/>
                <a:gd name="T12" fmla="*/ 0 w 10"/>
                <a:gd name="T13" fmla="*/ 2147483646 h 7"/>
                <a:gd name="T14" fmla="*/ 2147483646 w 10"/>
                <a:gd name="T15" fmla="*/ 2147483646 h 7"/>
                <a:gd name="T16" fmla="*/ 0 w 10"/>
                <a:gd name="T17" fmla="*/ 0 h 7"/>
                <a:gd name="T18" fmla="*/ 2147483646 w 10"/>
                <a:gd name="T19" fmla="*/ 0 h 7"/>
                <a:gd name="T20" fmla="*/ 2147483646 w 10"/>
                <a:gd name="T21" fmla="*/ 0 h 7"/>
                <a:gd name="T22" fmla="*/ 0 w 10"/>
                <a:gd name="T23" fmla="*/ 0 h 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" h="7">
                  <a:moveTo>
                    <a:pt x="10" y="4"/>
                  </a:moveTo>
                  <a:cubicBezTo>
                    <a:pt x="10" y="4"/>
                    <a:pt x="6" y="7"/>
                    <a:pt x="1" y="7"/>
                  </a:cubicBezTo>
                  <a:lnTo>
                    <a:pt x="1" y="0"/>
                  </a:lnTo>
                  <a:cubicBezTo>
                    <a:pt x="6" y="1"/>
                    <a:pt x="10" y="3"/>
                    <a:pt x="10" y="4"/>
                  </a:cubicBezTo>
                  <a:close/>
                  <a:moveTo>
                    <a:pt x="1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7"/>
                  </a:cubicBezTo>
                  <a:lnTo>
                    <a:pt x="1" y="7"/>
                  </a:lnTo>
                  <a:close/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6368256" y="6125805"/>
              <a:ext cx="269875" cy="49213"/>
            </a:xfrm>
            <a:custGeom>
              <a:avLst/>
              <a:gdLst>
                <a:gd name="T0" fmla="*/ 2147483646 w 12"/>
                <a:gd name="T1" fmla="*/ 2147483646 h 2"/>
                <a:gd name="T2" fmla="*/ 0 w 12"/>
                <a:gd name="T3" fmla="*/ 2147483646 h 2"/>
                <a:gd name="T4" fmla="*/ 0 w 12"/>
                <a:gd name="T5" fmla="*/ 0 h 2"/>
                <a:gd name="T6" fmla="*/ 2147483646 w 12"/>
                <a:gd name="T7" fmla="*/ 0 h 2"/>
                <a:gd name="T8" fmla="*/ 2147483646 w 12"/>
                <a:gd name="T9" fmla="*/ 2147483646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">
                  <a:moveTo>
                    <a:pt x="12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2" y="2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6368256" y="6348055"/>
              <a:ext cx="269875" cy="49213"/>
            </a:xfrm>
            <a:custGeom>
              <a:avLst/>
              <a:gdLst>
                <a:gd name="T0" fmla="*/ 2147483646 w 12"/>
                <a:gd name="T1" fmla="*/ 0 h 2"/>
                <a:gd name="T2" fmla="*/ 0 w 12"/>
                <a:gd name="T3" fmla="*/ 0 h 2"/>
                <a:gd name="T4" fmla="*/ 0 w 12"/>
                <a:gd name="T5" fmla="*/ 2147483646 h 2"/>
                <a:gd name="T6" fmla="*/ 2147483646 w 12"/>
                <a:gd name="T7" fmla="*/ 2147483646 h 2"/>
                <a:gd name="T8" fmla="*/ 2147483646 w 12"/>
                <a:gd name="T9" fmla="*/ 0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2">
                  <a:moveTo>
                    <a:pt x="1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10" y="2"/>
                  </a:lnTo>
                  <a:lnTo>
                    <a:pt x="12" y="0"/>
                  </a:lnTo>
                  <a:close/>
                </a:path>
              </a:pathLst>
            </a:custGeom>
            <a:noFill/>
            <a:ln w="22225" cap="flat">
              <a:solidFill>
                <a:srgbClr val="FDF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 flipH="1">
              <a:off x="6368256" y="6273442"/>
              <a:ext cx="269875" cy="1588"/>
            </a:xfrm>
            <a:prstGeom prst="line">
              <a:avLst/>
            </a:prstGeom>
            <a:noFill/>
            <a:ln w="22225">
              <a:solidFill>
                <a:srgbClr val="FDFA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5203031" y="4154130"/>
              <a:ext cx="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400" b="1" dirty="0">
                <a:solidFill>
                  <a:srgbClr val="FFCC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6538118" y="4157305"/>
              <a:ext cx="219075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y'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900068" y="4458930"/>
              <a:ext cx="2540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S'</a:t>
              </a: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6665118" y="6387742"/>
              <a:ext cx="3048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O'</a:t>
              </a: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6874668" y="5876567"/>
              <a:ext cx="1524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7943234" y="6261536"/>
              <a:ext cx="236538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 dirty="0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x'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H="1" flipV="1">
              <a:off x="6012159" y="5247917"/>
              <a:ext cx="756000" cy="1008000"/>
            </a:xfrm>
            <a:prstGeom prst="straightConnector1">
              <a:avLst/>
            </a:prstGeom>
            <a:gradFill rotWithShape="1">
              <a:gsLst>
                <a:gs pos="0">
                  <a:srgbClr val="99FF99"/>
                </a:gs>
                <a:gs pos="100000">
                  <a:srgbClr val="99FF99">
                    <a:gamma/>
                    <a:shade val="46275"/>
                    <a:invGamma/>
                  </a:srgbClr>
                </a:gs>
              </a:gsLst>
              <a:path path="rect">
                <a:fillToRect l="50000" t="50000" r="50000" b="50000"/>
              </a:path>
            </a:gra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6147245" y="5064364"/>
              <a:ext cx="2821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 i="1" dirty="0" smtClean="0">
                  <a:solidFill>
                    <a:srgbClr val="FFCC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V</a:t>
              </a:r>
              <a:r>
                <a:rPr lang="en-US" altLang="zh-CN" sz="2400" b="1" i="1" dirty="0" smtClean="0">
                  <a:solidFill>
                    <a:srgbClr val="FFCC66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</a:t>
              </a:r>
              <a:endParaRPr lang="en-US" altLang="zh-CN" sz="2400" b="1" baseline="-25000" dirty="0">
                <a:solidFill>
                  <a:srgbClr val="FFCC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/>
      <p:bldP spid="4976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Text Box 2"/>
          <p:cNvSpPr txBox="1">
            <a:spLocks noChangeArrowheads="1"/>
          </p:cNvSpPr>
          <p:nvPr/>
        </p:nvSpPr>
        <p:spPr bwMode="auto">
          <a:xfrm>
            <a:off x="936625" y="481013"/>
            <a:ext cx="781367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>
              <a:lnSpc>
                <a:spcPct val="110000"/>
              </a:lnSpc>
              <a:spcBef>
                <a:spcPts val="24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一飞船和一彗星相对地面分别以</a:t>
            </a:r>
            <a:r>
              <a:rPr lang="en-US" altLang="zh-CN" sz="24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0.6</a:t>
            </a:r>
            <a:r>
              <a:rPr lang="en-US" altLang="zh-CN" sz="2400" b="1" i="1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和</a:t>
            </a:r>
            <a:r>
              <a:rPr lang="en-US" altLang="zh-CN" sz="24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0.8</a:t>
            </a:r>
            <a:r>
              <a:rPr lang="en-US" altLang="zh-CN" sz="2400" b="1" i="1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的速度相向而行</a:t>
            </a:r>
            <a:r>
              <a:rPr lang="en-US" altLang="zh-CN" sz="2400" b="1" dirty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在地面上观测</a:t>
            </a:r>
            <a:r>
              <a:rPr lang="en-US" altLang="zh-CN" sz="2400" b="1" dirty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再有</a:t>
            </a:r>
            <a:r>
              <a:rPr lang="en-US" altLang="zh-CN" sz="2400" b="1" dirty="0">
                <a:solidFill>
                  <a:srgbClr val="FFCC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5s</a:t>
            </a:r>
            <a:r>
              <a:rPr lang="zh-CN" altLang="en-US" sz="2400" b="1" dirty="0">
                <a:solidFill>
                  <a:schemeClr val="bg1"/>
                </a:solidFill>
                <a:ea typeface="楷体_GB2312" pitchFamily="49" charset="-122"/>
              </a:rPr>
              <a:t>二者就要相遇。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900113" y="2395538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952500" indent="-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设地面为</a:t>
            </a:r>
            <a:r>
              <a:rPr kumimoji="1"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飞船为</a:t>
            </a:r>
            <a:r>
              <a:rPr kumimoji="1"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kumimoji="1"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</a:t>
            </a:r>
          </a:p>
        </p:txBody>
      </p:sp>
      <p:sp>
        <p:nvSpPr>
          <p:cNvPr id="498695" name="Text Box 7"/>
          <p:cNvSpPr txBox="1">
            <a:spLocks noChangeArrowheads="1"/>
          </p:cNvSpPr>
          <p:nvPr/>
        </p:nvSpPr>
        <p:spPr bwMode="auto">
          <a:xfrm>
            <a:off x="684213" y="5203825"/>
            <a:ext cx="3968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负号表示沿</a:t>
            </a:r>
            <a:r>
              <a:rPr lang="en-US" altLang="zh-CN" sz="2400" b="1" i="1" dirty="0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sz="2400" b="1" dirty="0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轴负向</a:t>
            </a:r>
          </a:p>
        </p:txBody>
      </p:sp>
      <p:grpSp>
        <p:nvGrpSpPr>
          <p:cNvPr id="498699" name="Group 11"/>
          <p:cNvGrpSpPr>
            <a:grpSpLocks/>
          </p:cNvGrpSpPr>
          <p:nvPr/>
        </p:nvGrpSpPr>
        <p:grpSpPr bwMode="auto">
          <a:xfrm>
            <a:off x="4892675" y="2849564"/>
            <a:ext cx="3392488" cy="2395538"/>
            <a:chOff x="3255" y="1520"/>
            <a:chExt cx="2137" cy="1509"/>
          </a:xfrm>
        </p:grpSpPr>
        <p:grpSp>
          <p:nvGrpSpPr>
            <p:cNvPr id="22544" name="Group 12"/>
            <p:cNvGrpSpPr>
              <a:grpSpLocks/>
            </p:cNvGrpSpPr>
            <p:nvPr/>
          </p:nvGrpSpPr>
          <p:grpSpPr bwMode="auto">
            <a:xfrm>
              <a:off x="3384" y="1668"/>
              <a:ext cx="1940" cy="1081"/>
              <a:chOff x="3156" y="2160"/>
              <a:chExt cx="2244" cy="1212"/>
            </a:xfrm>
          </p:grpSpPr>
          <p:sp>
            <p:nvSpPr>
              <p:cNvPr id="22558" name="Line 13"/>
              <p:cNvSpPr>
                <a:spLocks noChangeShapeType="1"/>
              </p:cNvSpPr>
              <p:nvPr/>
            </p:nvSpPr>
            <p:spPr bwMode="auto">
              <a:xfrm>
                <a:off x="3156" y="3372"/>
                <a:ext cx="2244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59" name="Line 14"/>
              <p:cNvSpPr>
                <a:spLocks noChangeShapeType="1"/>
              </p:cNvSpPr>
              <p:nvPr/>
            </p:nvSpPr>
            <p:spPr bwMode="auto">
              <a:xfrm flipV="1">
                <a:off x="3168" y="2160"/>
                <a:ext cx="0" cy="121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 type="none" w="sm" len="sm"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2545" name="Objec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12479609"/>
                </p:ext>
              </p:extLst>
            </p:nvPr>
          </p:nvGraphicFramePr>
          <p:xfrm>
            <a:off x="5103" y="2816"/>
            <a:ext cx="22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3" name="公式" r:id="rId3" imgW="104737" imgH="104734" progId="Equation.3">
                    <p:embed/>
                  </p:oleObj>
                </mc:Choice>
                <mc:Fallback>
                  <p:oleObj name="公式" r:id="rId3" imgW="104737" imgH="104734" progId="Equation.3">
                    <p:embed/>
                    <p:pic>
                      <p:nvPicPr>
                        <p:cNvPr id="0" name="Object 1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2816"/>
                          <a:ext cx="22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46" name="Group 16"/>
            <p:cNvGrpSpPr>
              <a:grpSpLocks/>
            </p:cNvGrpSpPr>
            <p:nvPr/>
          </p:nvGrpSpPr>
          <p:grpSpPr bwMode="auto">
            <a:xfrm>
              <a:off x="5153" y="2041"/>
              <a:ext cx="239" cy="310"/>
              <a:chOff x="5136" y="3000"/>
              <a:chExt cx="276" cy="348"/>
            </a:xfrm>
          </p:grpSpPr>
          <p:sp>
            <p:nvSpPr>
              <p:cNvPr id="22556" name="Oval 17"/>
              <p:cNvSpPr>
                <a:spLocks noChangeArrowheads="1"/>
              </p:cNvSpPr>
              <p:nvPr/>
            </p:nvSpPr>
            <p:spPr bwMode="auto">
              <a:xfrm>
                <a:off x="5184" y="3168"/>
                <a:ext cx="192" cy="18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7" name="AutoShape 18"/>
              <p:cNvSpPr>
                <a:spLocks noChangeArrowheads="1"/>
              </p:cNvSpPr>
              <p:nvPr/>
            </p:nvSpPr>
            <p:spPr bwMode="auto">
              <a:xfrm>
                <a:off x="5136" y="3000"/>
                <a:ext cx="276" cy="119"/>
              </a:xfrm>
              <a:prstGeom prst="leftArrow">
                <a:avLst>
                  <a:gd name="adj1" fmla="val 50000"/>
                  <a:gd name="adj2" fmla="val 57983"/>
                </a:avLst>
              </a:prstGeom>
              <a:solidFill>
                <a:srgbClr val="FF33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2400" b="1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2547" name="Object 19"/>
            <p:cNvGraphicFramePr>
              <a:graphicFrameLocks noChangeAspect="1"/>
            </p:cNvGraphicFramePr>
            <p:nvPr/>
          </p:nvGraphicFramePr>
          <p:xfrm>
            <a:off x="5210" y="1801"/>
            <a:ext cx="16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4" name="公式" r:id="rId5" imgW="209474" imgH="314203" progId="Equation.3">
                    <p:embed/>
                  </p:oleObj>
                </mc:Choice>
                <mc:Fallback>
                  <p:oleObj name="公式" r:id="rId5" imgW="209474" imgH="31420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0" y="1801"/>
                          <a:ext cx="16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3882" y="2330"/>
              <a:ext cx="944" cy="0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 flipV="1">
              <a:off x="3893" y="1667"/>
              <a:ext cx="0" cy="663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50" name="Object 22"/>
            <p:cNvGraphicFramePr>
              <a:graphicFrameLocks noChangeAspect="1"/>
            </p:cNvGraphicFramePr>
            <p:nvPr/>
          </p:nvGraphicFramePr>
          <p:xfrm>
            <a:off x="4642" y="2356"/>
            <a:ext cx="143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5" name="公式" r:id="rId7" imgW="161965" imgH="200021" progId="Equation.3">
                    <p:embed/>
                  </p:oleObj>
                </mc:Choice>
                <mc:Fallback>
                  <p:oleObj name="公式" r:id="rId7" imgW="161965" imgH="20002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2" y="2356"/>
                          <a:ext cx="143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1" name="AutoShape 23"/>
            <p:cNvSpPr>
              <a:spLocks noChangeArrowheads="1"/>
            </p:cNvSpPr>
            <p:nvPr/>
          </p:nvSpPr>
          <p:spPr bwMode="auto">
            <a:xfrm>
              <a:off x="4328" y="1795"/>
              <a:ext cx="270" cy="107"/>
            </a:xfrm>
            <a:prstGeom prst="rightArrow">
              <a:avLst>
                <a:gd name="adj1" fmla="val 50000"/>
                <a:gd name="adj2" fmla="val 63084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52" name="Object 24"/>
            <p:cNvGraphicFramePr>
              <a:graphicFrameLocks noChangeAspect="1"/>
            </p:cNvGraphicFramePr>
            <p:nvPr/>
          </p:nvGraphicFramePr>
          <p:xfrm>
            <a:off x="4371" y="1639"/>
            <a:ext cx="142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6" name="公式" r:id="rId9" imgW="104737" imgH="104734" progId="Equation.3">
                    <p:embed/>
                  </p:oleObj>
                </mc:Choice>
                <mc:Fallback>
                  <p:oleObj name="公式" r:id="rId9" imgW="104737" imgH="10473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1639"/>
                          <a:ext cx="142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3" name="Object 25"/>
            <p:cNvGraphicFramePr>
              <a:graphicFrameLocks noChangeAspect="1"/>
            </p:cNvGraphicFramePr>
            <p:nvPr/>
          </p:nvGraphicFramePr>
          <p:xfrm>
            <a:off x="3613" y="2181"/>
            <a:ext cx="722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7" name="Clip" r:id="rId11" imgW="2466990" imgH="1619332" progId="MS_ClipArt_Gallery.5">
                    <p:embed/>
                  </p:oleObj>
                </mc:Choice>
                <mc:Fallback>
                  <p:oleObj name="Clip" r:id="rId11" imgW="2466990" imgH="1619332" progId="MS_ClipArt_Gallery.5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2181"/>
                          <a:ext cx="722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4" name="Object 26"/>
            <p:cNvGraphicFramePr>
              <a:graphicFrameLocks noChangeAspect="1"/>
            </p:cNvGraphicFramePr>
            <p:nvPr/>
          </p:nvGraphicFramePr>
          <p:xfrm>
            <a:off x="3255" y="1520"/>
            <a:ext cx="109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8" name="公式" r:id="rId13" imgW="85841" imgH="200021" progId="Equation.3">
                    <p:embed/>
                  </p:oleObj>
                </mc:Choice>
                <mc:Fallback>
                  <p:oleObj name="公式" r:id="rId13" imgW="85841" imgH="200021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5" y="1520"/>
                          <a:ext cx="109" cy="1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5" name="Object 27"/>
            <p:cNvGraphicFramePr>
              <a:graphicFrameLocks noChangeAspect="1"/>
            </p:cNvGraphicFramePr>
            <p:nvPr/>
          </p:nvGraphicFramePr>
          <p:xfrm>
            <a:off x="3890" y="1520"/>
            <a:ext cx="14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9" name="公式" r:id="rId15" imgW="142799" imgH="200021" progId="Equation.3">
                    <p:embed/>
                  </p:oleObj>
                </mc:Choice>
                <mc:Fallback>
                  <p:oleObj name="公式" r:id="rId15" imgW="142799" imgH="20002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1520"/>
                          <a:ext cx="140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 algn="ctr">
                              <a:solidFill>
                                <a:schemeClr val="bg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8716" name="Rectangle 28"/>
          <p:cNvSpPr>
            <a:spLocks noChangeArrowheads="1"/>
          </p:cNvSpPr>
          <p:nvPr/>
        </p:nvSpPr>
        <p:spPr bwMode="auto">
          <a:xfrm>
            <a:off x="922338" y="1341438"/>
            <a:ext cx="6315075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飞船上看彗星的速度为多少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从飞船上的钟看再经多少时间二者将相遇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?</a:t>
            </a:r>
          </a:p>
        </p:txBody>
      </p:sp>
      <p:sp>
        <p:nvSpPr>
          <p:cNvPr id="498717" name="Rectangle 29"/>
          <p:cNvSpPr>
            <a:spLocks noChangeArrowheads="1"/>
          </p:cNvSpPr>
          <p:nvPr/>
        </p:nvSpPr>
        <p:spPr bwMode="auto">
          <a:xfrm>
            <a:off x="371475" y="1406525"/>
            <a:ext cx="4271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求：</a:t>
            </a:r>
          </a:p>
        </p:txBody>
      </p:sp>
      <p:sp>
        <p:nvSpPr>
          <p:cNvPr id="498718" name="Rectangle 30"/>
          <p:cNvSpPr>
            <a:spLocks noChangeArrowheads="1"/>
          </p:cNvSpPr>
          <p:nvPr/>
        </p:nvSpPr>
        <p:spPr bwMode="auto">
          <a:xfrm>
            <a:off x="166688" y="476250"/>
            <a:ext cx="339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6</a:t>
            </a:r>
            <a:r>
              <a:rPr lang="zh-CN" alt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：</a:t>
            </a:r>
          </a:p>
        </p:txBody>
      </p:sp>
      <p:sp>
        <p:nvSpPr>
          <p:cNvPr id="498719" name="Rectangle 31"/>
          <p:cNvSpPr>
            <a:spLocks noChangeArrowheads="1"/>
          </p:cNvSpPr>
          <p:nvPr/>
        </p:nvSpPr>
        <p:spPr bwMode="auto">
          <a:xfrm>
            <a:off x="300038" y="2351088"/>
            <a:ext cx="2039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解：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91339"/>
              </p:ext>
            </p:extLst>
          </p:nvPr>
        </p:nvGraphicFramePr>
        <p:xfrm>
          <a:off x="1631157" y="2828542"/>
          <a:ext cx="22161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0" name="Equation" r:id="rId17" imgW="1002960" imgH="431640" progId="Equation.DSMT4">
                  <p:embed/>
                </p:oleObj>
              </mc:Choice>
              <mc:Fallback>
                <p:oleObj name="Equation" r:id="rId17" imgW="1002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157" y="2828542"/>
                        <a:ext cx="22161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272906"/>
              </p:ext>
            </p:extLst>
          </p:nvPr>
        </p:nvGraphicFramePr>
        <p:xfrm>
          <a:off x="2093413" y="3742531"/>
          <a:ext cx="20478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1" name="Equation" r:id="rId19" imgW="927000" imgH="393480" progId="Equation.DSMT4">
                  <p:embed/>
                </p:oleObj>
              </mc:Choice>
              <mc:Fallback>
                <p:oleObj name="Equation" r:id="rId19" imgW="927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413" y="3742531"/>
                        <a:ext cx="20478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4768962"/>
              </p:ext>
            </p:extLst>
          </p:nvPr>
        </p:nvGraphicFramePr>
        <p:xfrm>
          <a:off x="2093413" y="4687984"/>
          <a:ext cx="14589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2" name="Equation" r:id="rId21" imgW="660240" imgH="177480" progId="Equation.DSMT4">
                  <p:embed/>
                </p:oleObj>
              </mc:Choice>
              <mc:Fallback>
                <p:oleObj name="Equation" r:id="rId21" imgW="6602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413" y="4687984"/>
                        <a:ext cx="14589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342552"/>
              </p:ext>
            </p:extLst>
          </p:nvPr>
        </p:nvGraphicFramePr>
        <p:xfrm>
          <a:off x="1158452" y="5668322"/>
          <a:ext cx="40973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3" name="Equation" r:id="rId23" imgW="1854000" imgH="393480" progId="Equation.DSMT4">
                  <p:embed/>
                </p:oleObj>
              </mc:Choice>
              <mc:Fallback>
                <p:oleObj name="Equation" r:id="rId23" imgW="1854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452" y="5668322"/>
                        <a:ext cx="409733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35804"/>
              </p:ext>
            </p:extLst>
          </p:nvPr>
        </p:nvGraphicFramePr>
        <p:xfrm>
          <a:off x="5194300" y="5568952"/>
          <a:ext cx="359251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4" name="Equation" r:id="rId25" imgW="1625400" imgH="419040" progId="Equation.DSMT4">
                  <p:embed/>
                </p:oleObj>
              </mc:Choice>
              <mc:Fallback>
                <p:oleObj name="Equation" r:id="rId25" imgW="1625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5568952"/>
                        <a:ext cx="359251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503406"/>
              </p:ext>
            </p:extLst>
          </p:nvPr>
        </p:nvGraphicFramePr>
        <p:xfrm>
          <a:off x="5195044" y="6277248"/>
          <a:ext cx="673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95" name="Equation" r:id="rId27" imgW="304560" imgH="177480" progId="Equation.DSMT4">
                  <p:embed/>
                </p:oleObj>
              </mc:Choice>
              <mc:Fallback>
                <p:oleObj name="Equation" r:id="rId27" imgW="3045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044" y="6277248"/>
                        <a:ext cx="6731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6765002" y="4273558"/>
            <a:ext cx="1390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 Box 12"/>
          <p:cNvSpPr txBox="1">
            <a:spLocks noChangeArrowheads="1"/>
          </p:cNvSpPr>
          <p:nvPr/>
        </p:nvSpPr>
        <p:spPr bwMode="auto">
          <a:xfrm>
            <a:off x="5295428" y="4251654"/>
            <a:ext cx="13901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(x</a:t>
            </a:r>
            <a:r>
              <a:rPr kumimoji="1"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,0,0,t</a:t>
            </a:r>
            <a:r>
              <a:rPr kumimoji="1"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 dirty="0">
              <a:solidFill>
                <a:srgbClr val="00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105443" y="2797473"/>
            <a:ext cx="1112805" cy="1389048"/>
            <a:chOff x="7105443" y="2797473"/>
            <a:chExt cx="1112805" cy="1389048"/>
          </a:xfrm>
        </p:grpSpPr>
        <p:sp>
          <p:nvSpPr>
            <p:cNvPr id="41" name="Oval 17"/>
            <p:cNvSpPr>
              <a:spLocks noChangeArrowheads="1"/>
            </p:cNvSpPr>
            <p:nvPr/>
          </p:nvSpPr>
          <p:spPr bwMode="auto">
            <a:xfrm>
              <a:off x="7105443" y="3931974"/>
              <a:ext cx="263939" cy="254547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AutoShape 18"/>
            <p:cNvSpPr>
              <a:spLocks noChangeArrowheads="1"/>
            </p:cNvSpPr>
            <p:nvPr/>
          </p:nvSpPr>
          <p:spPr bwMode="auto">
            <a:xfrm rot="6491226">
              <a:off x="7023785" y="3497424"/>
              <a:ext cx="714770" cy="154323"/>
            </a:xfrm>
            <a:prstGeom prst="leftArrow">
              <a:avLst>
                <a:gd name="adj1" fmla="val 50000"/>
                <a:gd name="adj2" fmla="val 57983"/>
              </a:avLst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12"/>
            <p:cNvSpPr txBox="1">
              <a:spLocks noChangeArrowheads="1"/>
            </p:cNvSpPr>
            <p:nvPr/>
          </p:nvSpPr>
          <p:spPr bwMode="auto">
            <a:xfrm>
              <a:off x="7105443" y="2797473"/>
              <a:ext cx="11128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相遇点</a:t>
              </a:r>
              <a:endPara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0" grpId="0"/>
      <p:bldP spid="498691" grpId="0"/>
      <p:bldP spid="498695" grpId="0"/>
      <p:bldP spid="498716" grpId="0"/>
      <p:bldP spid="498717" grpId="0"/>
      <p:bldP spid="498718" grpId="0"/>
      <p:bldP spid="498719" grpId="0"/>
      <p:bldP spid="39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88" name="Text Box 36"/>
          <p:cNvSpPr txBox="1">
            <a:spLocks noChangeArrowheads="1"/>
          </p:cNvSpPr>
          <p:nvPr/>
        </p:nvSpPr>
        <p:spPr bwMode="auto">
          <a:xfrm>
            <a:off x="250825" y="284972"/>
            <a:ext cx="2376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rgbClr val="00FF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Wingdings" panose="05000000000000000000" pitchFamily="2" charset="2"/>
              </a:rPr>
              <a:t> </a:t>
            </a: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解题思路</a:t>
            </a:r>
          </a:p>
        </p:txBody>
      </p:sp>
      <p:sp>
        <p:nvSpPr>
          <p:cNvPr id="407589" name="Text Box 37"/>
          <p:cNvSpPr txBox="1">
            <a:spLocks noChangeArrowheads="1"/>
          </p:cNvSpPr>
          <p:nvPr/>
        </p:nvSpPr>
        <p:spPr bwMode="auto">
          <a:xfrm>
            <a:off x="611188" y="669147"/>
            <a:ext cx="8208962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学习狭义相对论，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正确理解和掌握相对论的时空观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是最重要的，要理解同时性的相对性，时空量度的相对性，处理实际问题时要注意：</a:t>
            </a:r>
          </a:p>
        </p:txBody>
      </p:sp>
      <p:sp>
        <p:nvSpPr>
          <p:cNvPr id="407590" name="Text Box 38"/>
          <p:cNvSpPr txBox="1">
            <a:spLocks noChangeArrowheads="1"/>
          </p:cNvSpPr>
          <p:nvPr/>
        </p:nvSpPr>
        <p:spPr bwMode="auto">
          <a:xfrm>
            <a:off x="611188" y="2037572"/>
            <a:ext cx="8208962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</a:t>
            </a:r>
            <a:r>
              <a:rPr lang="zh-CN" altLang="en-US" sz="2400" b="1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明确两个参考系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系和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系。一般情况下选地面为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系，运动物体为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sz="2400" b="1">
                <a:solidFill>
                  <a:srgbClr val="FFCC66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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系。</a:t>
            </a:r>
          </a:p>
        </p:txBody>
      </p:sp>
      <p:sp>
        <p:nvSpPr>
          <p:cNvPr id="407591" name="Text Box 39"/>
          <p:cNvSpPr txBox="1">
            <a:spLocks noChangeArrowheads="1"/>
          </p:cNvSpPr>
          <p:nvPr/>
        </p:nvSpPr>
        <p:spPr bwMode="auto">
          <a:xfrm>
            <a:off x="611188" y="3045635"/>
            <a:ext cx="8208962" cy="153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明确固有长度</a:t>
            </a: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原长</a:t>
            </a:r>
            <a:r>
              <a:rPr lang="en-US" altLang="zh-CN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，固有时间（原时）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的概念。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相对物体静止的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惯性系中测量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的长度为固有长度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一个惯性系中同一地点测量的两个事件的时间间隔为固有时间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</a:p>
        </p:txBody>
      </p:sp>
      <p:sp>
        <p:nvSpPr>
          <p:cNvPr id="407592" name="Text Box 40"/>
          <p:cNvSpPr txBox="1">
            <a:spLocks noChangeArrowheads="1"/>
          </p:cNvSpPr>
          <p:nvPr/>
        </p:nvSpPr>
        <p:spPr bwMode="auto">
          <a:xfrm>
            <a:off x="611188" y="4512485"/>
            <a:ext cx="8208962" cy="201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55600" indent="-355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</a:t>
            </a:r>
            <a:r>
              <a:rPr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洛仑兹变换式是求解有关相对论时空观问题的依据。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处理实际问题时要根据题设条件与待求量设定</a:t>
            </a: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不同事件在不同惯性系中的时空坐标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，选用洛仑兹变换中正变换或逆变换的公式，还要注意同时性的相对性。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88" grpId="0"/>
      <p:bldP spid="407589" grpId="0"/>
      <p:bldP spid="407590" grpId="0"/>
      <p:bldP spid="407591" grpId="0"/>
      <p:bldP spid="4075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6" name="Text Box 4"/>
          <p:cNvSpPr txBox="1">
            <a:spLocks noChangeArrowheads="1"/>
          </p:cNvSpPr>
          <p:nvPr/>
        </p:nvSpPr>
        <p:spPr bwMode="auto">
          <a:xfrm>
            <a:off x="969963" y="3324225"/>
            <a:ext cx="79946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FF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如果已知一个惯性系中</a:t>
            </a:r>
            <a:r>
              <a:rPr lang="zh-CN" altLang="en-US" sz="2400" b="1" dirty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同一地点</a:t>
            </a:r>
            <a:r>
              <a:rPr lang="zh-CN" altLang="en-US" sz="2400" b="1" dirty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发生的两个事件的时间间隔，计算这两个事件在另一惯性系中的时间间隔</a:t>
            </a:r>
          </a:p>
        </p:txBody>
      </p:sp>
      <p:graphicFrame>
        <p:nvGraphicFramePr>
          <p:cNvPr id="504837" name="Object 5"/>
          <p:cNvGraphicFramePr>
            <a:graphicFrameLocks noChangeAspect="1"/>
          </p:cNvGraphicFramePr>
          <p:nvPr/>
        </p:nvGraphicFramePr>
        <p:xfrm>
          <a:off x="3613150" y="2268538"/>
          <a:ext cx="1727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4" name="公式" r:id="rId3" imgW="1590762" imgH="666736" progId="Equation.3">
                  <p:embed/>
                </p:oleObj>
              </mc:Choice>
              <mc:Fallback>
                <p:oleObj name="公式" r:id="rId3" imgW="1590762" imgH="6667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268538"/>
                        <a:ext cx="1727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4838" name="Object 6"/>
          <p:cNvGraphicFramePr>
            <a:graphicFrameLocks noChangeAspect="1"/>
          </p:cNvGraphicFramePr>
          <p:nvPr/>
        </p:nvGraphicFramePr>
        <p:xfrm>
          <a:off x="3675063" y="4473575"/>
          <a:ext cx="14097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5" name="公式" r:id="rId5" imgW="1285998" imgH="1047882" progId="Equation.3">
                  <p:embed/>
                </p:oleObj>
              </mc:Choice>
              <mc:Fallback>
                <p:oleObj name="公式" r:id="rId5" imgW="1285998" imgH="104788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4473575"/>
                        <a:ext cx="14097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4839" name="Rectangle 7"/>
          <p:cNvSpPr>
            <a:spLocks noChangeArrowheads="1"/>
          </p:cNvSpPr>
          <p:nvPr/>
        </p:nvSpPr>
        <p:spPr bwMode="auto">
          <a:xfrm>
            <a:off x="566738" y="500063"/>
            <a:ext cx="65151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(4)</a:t>
            </a:r>
            <a:r>
              <a:rPr lang="zh-CN" altLang="en-US" sz="24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注意时空量度相对性的两个公式的</a:t>
            </a:r>
            <a:r>
              <a:rPr lang="zh-CN" altLang="en-US" sz="2400" b="1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适用范围</a:t>
            </a:r>
            <a:r>
              <a:rPr lang="en-US" altLang="zh-CN" sz="24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.</a:t>
            </a:r>
          </a:p>
        </p:txBody>
      </p:sp>
      <p:sp>
        <p:nvSpPr>
          <p:cNvPr id="504840" name="Rectangle 8"/>
          <p:cNvSpPr>
            <a:spLocks noChangeArrowheads="1"/>
          </p:cNvSpPr>
          <p:nvPr/>
        </p:nvSpPr>
        <p:spPr bwMode="auto">
          <a:xfrm>
            <a:off x="969963" y="1125538"/>
            <a:ext cx="80295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3525" indent="-263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FF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如果待测长度相对于一惯性系静止，计算相对其</a:t>
            </a:r>
            <a:r>
              <a:rPr lang="zh-CN" altLang="en-US" sz="2400" b="1" dirty="0" smtClean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运动的惯性系</a:t>
            </a:r>
            <a:r>
              <a:rPr lang="zh-CN" altLang="en-US" sz="2400" b="1" dirty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中的长度</a:t>
            </a:r>
          </a:p>
        </p:txBody>
      </p:sp>
      <p:sp>
        <p:nvSpPr>
          <p:cNvPr id="504841" name="Rectangle 9"/>
          <p:cNvSpPr>
            <a:spLocks noChangeArrowheads="1"/>
          </p:cNvSpPr>
          <p:nvPr/>
        </p:nvSpPr>
        <p:spPr bwMode="auto">
          <a:xfrm>
            <a:off x="969963" y="5815013"/>
            <a:ext cx="7475537" cy="44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FFFF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sz="2400" b="1" dirty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如果</a:t>
            </a:r>
            <a:r>
              <a:rPr lang="zh-CN" altLang="en-US" sz="2400" b="1" dirty="0" smtClean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不是上面两种</a:t>
            </a:r>
            <a:r>
              <a:rPr lang="zh-CN" altLang="en-US" sz="2400" b="1" dirty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情况</a:t>
            </a:r>
            <a:r>
              <a:rPr lang="zh-CN" altLang="en-US" sz="2400" b="1" dirty="0" smtClean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，</a:t>
            </a:r>
            <a:r>
              <a:rPr lang="zh-CN" altLang="en-US" sz="2400" b="1" dirty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则</a:t>
            </a:r>
            <a:r>
              <a:rPr lang="zh-CN" altLang="en-US" sz="2400" b="1" dirty="0" smtClean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要</a:t>
            </a:r>
            <a:r>
              <a:rPr lang="zh-CN" altLang="en-US" sz="2400" b="1" dirty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用洛仑兹变换</a:t>
            </a:r>
            <a:r>
              <a:rPr lang="zh-CN" altLang="en-US" sz="2400" b="1" dirty="0" smtClean="0">
                <a:solidFill>
                  <a:srgbClr val="00FFFF"/>
                </a:solidFill>
                <a:latin typeface="楷体_GB2312"/>
                <a:ea typeface="楷体_GB2312"/>
                <a:cs typeface="楷体_GB2312"/>
              </a:rPr>
              <a:t>求解。</a:t>
            </a:r>
            <a:endParaRPr lang="en-US" altLang="zh-CN" sz="2400" b="1" dirty="0">
              <a:solidFill>
                <a:srgbClr val="00FFFF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466402"/>
              </p:ext>
            </p:extLst>
          </p:nvPr>
        </p:nvGraphicFramePr>
        <p:xfrm>
          <a:off x="6277617" y="4530809"/>
          <a:ext cx="27225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6" name="Equation" r:id="rId7" imgW="1143000" imgH="495000" progId="Equation.DSMT4">
                  <p:embed/>
                </p:oleObj>
              </mc:Choice>
              <mc:Fallback>
                <p:oleObj name="Equation" r:id="rId7" imgW="1143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7617" y="4530809"/>
                        <a:ext cx="27225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711780"/>
              </p:ext>
            </p:extLst>
          </p:nvPr>
        </p:nvGraphicFramePr>
        <p:xfrm>
          <a:off x="6457350" y="2043948"/>
          <a:ext cx="230028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7" name="Equation" r:id="rId9" imgW="965160" imgH="469800" progId="Equation.DSMT4">
                  <p:embed/>
                </p:oleObj>
              </mc:Choice>
              <mc:Fallback>
                <p:oleObj name="Equation" r:id="rId9" imgW="9651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350" y="2043948"/>
                        <a:ext cx="2300288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6" grpId="0"/>
      <p:bldP spid="504839" grpId="0"/>
      <p:bldP spid="504840" grpId="0"/>
      <p:bldP spid="5048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042988" y="333375"/>
            <a:ext cx="790098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如图所示，棒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AB</a:t>
            </a:r>
            <a:r>
              <a:rPr kumimoji="1" lang="en-US" altLang="zh-CN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与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轴的夹角为</a:t>
            </a:r>
            <a:r>
              <a:rPr kumimoji="1" lang="zh-CN" altLang="en-US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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。现棒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AB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以恒定速度</a:t>
            </a:r>
            <a:r>
              <a:rPr kumimoji="1" lang="en-US" altLang="zh-CN" sz="2800" b="1" i="1" dirty="0" smtClean="0">
                <a:solidFill>
                  <a:srgbClr val="66FFFF"/>
                </a:solidFill>
                <a:latin typeface="Bookman Old Style" panose="02050604050505020204" pitchFamily="18" charset="0"/>
              </a:rPr>
              <a:t>u</a:t>
            </a:r>
            <a:r>
              <a:rPr kumimoji="1" lang="en-US" altLang="zh-CN" sz="28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solidFill>
                  <a:srgbClr val="66FFFF"/>
                </a:solidFill>
                <a:latin typeface="Bookman Old Style" panose="02050604050505020204" pitchFamily="18" charset="0"/>
              </a:rPr>
              <a:t>u</a:t>
            </a:r>
            <a:r>
              <a:rPr kumimoji="1" lang="en-US" altLang="zh-CN" sz="28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 &lt; c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沿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y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轴向上做平动，试求棒与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x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轴交点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的运动速度 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v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。</a:t>
            </a:r>
          </a:p>
        </p:txBody>
      </p: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395288" y="523875"/>
            <a:ext cx="5445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思考题</a:t>
            </a:r>
          </a:p>
        </p:txBody>
      </p:sp>
      <p:graphicFrame>
        <p:nvGraphicFramePr>
          <p:cNvPr id="56" name="Object 7"/>
          <p:cNvGraphicFramePr>
            <a:graphicFrameLocks noChangeAspect="1"/>
          </p:cNvGraphicFramePr>
          <p:nvPr/>
        </p:nvGraphicFramePr>
        <p:xfrm>
          <a:off x="668338" y="2244725"/>
          <a:ext cx="19669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2" name="Equation" r:id="rId4" imgW="771491" imgH="123900" progId="Equation.DSMT4">
                  <p:embed/>
                </p:oleObj>
              </mc:Choice>
              <mc:Fallback>
                <p:oleObj name="Equation" r:id="rId4" imgW="771491" imgH="123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244725"/>
                        <a:ext cx="1966912" cy="4778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Line 3"/>
          <p:cNvSpPr>
            <a:spLocks noChangeShapeType="1"/>
          </p:cNvSpPr>
          <p:nvPr/>
        </p:nvSpPr>
        <p:spPr bwMode="auto">
          <a:xfrm>
            <a:off x="4916488" y="3881438"/>
            <a:ext cx="3200400" cy="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4"/>
          <p:cNvSpPr>
            <a:spLocks noChangeShapeType="1"/>
          </p:cNvSpPr>
          <p:nvPr/>
        </p:nvSpPr>
        <p:spPr bwMode="auto">
          <a:xfrm flipV="1">
            <a:off x="5526088" y="2281238"/>
            <a:ext cx="0" cy="25908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5"/>
          <p:cNvSpPr>
            <a:spLocks noChangeShapeType="1"/>
          </p:cNvSpPr>
          <p:nvPr/>
        </p:nvSpPr>
        <p:spPr bwMode="auto">
          <a:xfrm flipV="1">
            <a:off x="5678488" y="2738438"/>
            <a:ext cx="2590800" cy="1905000"/>
          </a:xfrm>
          <a:prstGeom prst="line">
            <a:avLst/>
          </a:prstGeom>
          <a:noFill/>
          <a:ln w="762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" name="Object 6"/>
          <p:cNvGraphicFramePr>
            <a:graphicFrameLocks noChangeAspect="1"/>
          </p:cNvGraphicFramePr>
          <p:nvPr/>
        </p:nvGraphicFramePr>
        <p:xfrm>
          <a:off x="8269288" y="3729038"/>
          <a:ext cx="3524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3" name="Equation" r:id="rId6" imgW="0" imgH="9448" progId="Equation.3">
                  <p:embed/>
                </p:oleObj>
              </mc:Choice>
              <mc:Fallback>
                <p:oleObj name="Equation" r:id="rId6" imgW="0" imgH="944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288" y="3729038"/>
                        <a:ext cx="3524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"/>
          <p:cNvGraphicFramePr>
            <a:graphicFrameLocks noChangeAspect="1"/>
          </p:cNvGraphicFramePr>
          <p:nvPr/>
        </p:nvGraphicFramePr>
        <p:xfrm>
          <a:off x="5678488" y="2128838"/>
          <a:ext cx="387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" name="Equation" r:id="rId8" imgW="19166" imgH="28613" progId="Equation.3">
                  <p:embed/>
                </p:oleObj>
              </mc:Choice>
              <mc:Fallback>
                <p:oleObj name="Equation" r:id="rId8" imgW="19166" imgH="28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2128838"/>
                        <a:ext cx="387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Line 8"/>
          <p:cNvSpPr>
            <a:spLocks noChangeShapeType="1"/>
          </p:cNvSpPr>
          <p:nvPr/>
        </p:nvSpPr>
        <p:spPr bwMode="auto">
          <a:xfrm flipV="1">
            <a:off x="6973888" y="2281238"/>
            <a:ext cx="0" cy="9906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8" name="Object 9"/>
          <p:cNvGraphicFramePr>
            <a:graphicFrameLocks noChangeAspect="1"/>
          </p:cNvGraphicFramePr>
          <p:nvPr/>
        </p:nvGraphicFramePr>
        <p:xfrm>
          <a:off x="7202488" y="2205038"/>
          <a:ext cx="12001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" name="Equation" r:id="rId10" imgW="409500" imgH="47508" progId="Equation.3">
                  <p:embed/>
                </p:oleObj>
              </mc:Choice>
              <mc:Fallback>
                <p:oleObj name="Equation" r:id="rId10" imgW="409500" imgH="4750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2205038"/>
                        <a:ext cx="12001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0"/>
          <p:cNvGraphicFramePr>
            <a:graphicFrameLocks noChangeAspect="1"/>
          </p:cNvGraphicFramePr>
          <p:nvPr/>
        </p:nvGraphicFramePr>
        <p:xfrm>
          <a:off x="7507288" y="3195638"/>
          <a:ext cx="10890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6" name="Equation" r:id="rId12" imgW="371439" imgH="76121" progId="Equation.3">
                  <p:embed/>
                </p:oleObj>
              </mc:Choice>
              <mc:Fallback>
                <p:oleObj name="Equation" r:id="rId12" imgW="371439" imgH="7612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7288" y="3195638"/>
                        <a:ext cx="108902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Oval 11"/>
          <p:cNvSpPr>
            <a:spLocks noChangeArrowheads="1"/>
          </p:cNvSpPr>
          <p:nvPr/>
        </p:nvSpPr>
        <p:spPr bwMode="auto">
          <a:xfrm>
            <a:off x="6669088" y="3805238"/>
            <a:ext cx="152400" cy="152400"/>
          </a:xfrm>
          <a:prstGeom prst="ellipse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 flipH="1">
            <a:off x="5983288" y="3881438"/>
            <a:ext cx="685800" cy="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" name="Object 13"/>
          <p:cNvGraphicFramePr>
            <a:graphicFrameLocks noChangeAspect="1"/>
          </p:cNvGraphicFramePr>
          <p:nvPr/>
        </p:nvGraphicFramePr>
        <p:xfrm>
          <a:off x="6135688" y="3424238"/>
          <a:ext cx="3175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7" name="Equation" r:id="rId14" imgW="0" imgH="57226" progId="Equation.3">
                  <p:embed/>
                </p:oleObj>
              </mc:Choice>
              <mc:Fallback>
                <p:oleObj name="Equation" r:id="rId14" imgW="0" imgH="5722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8" y="3424238"/>
                        <a:ext cx="3175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14"/>
          <p:cNvGraphicFramePr>
            <a:graphicFrameLocks noChangeAspect="1"/>
          </p:cNvGraphicFramePr>
          <p:nvPr/>
        </p:nvGraphicFramePr>
        <p:xfrm>
          <a:off x="4992688" y="3881438"/>
          <a:ext cx="3524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8" name="Equation" r:id="rId16" imgW="0" imgH="9448" progId="Equation.3">
                  <p:embed/>
                </p:oleObj>
              </mc:Choice>
              <mc:Fallback>
                <p:oleObj name="Equation" r:id="rId16" imgW="0" imgH="944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3881438"/>
                        <a:ext cx="3524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15"/>
          <p:cNvGraphicFramePr>
            <a:graphicFrameLocks noChangeAspect="1"/>
          </p:cNvGraphicFramePr>
          <p:nvPr/>
        </p:nvGraphicFramePr>
        <p:xfrm>
          <a:off x="6592888" y="4033838"/>
          <a:ext cx="4222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9" name="Equation" r:id="rId17" imgW="19166" imgH="28613" progId="Equation.3">
                  <p:embed/>
                </p:oleObj>
              </mc:Choice>
              <mc:Fallback>
                <p:oleObj name="Equation" r:id="rId17" imgW="19166" imgH="28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2888" y="4033838"/>
                        <a:ext cx="4222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7"/>
          <p:cNvGraphicFramePr>
            <a:graphicFrameLocks noChangeAspect="1"/>
          </p:cNvGraphicFramePr>
          <p:nvPr/>
        </p:nvGraphicFramePr>
        <p:xfrm>
          <a:off x="627063" y="2878138"/>
          <a:ext cx="4168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0" name="Equation" r:id="rId19" imgW="2000262" imgH="361981" progId="Equation.DSMT4">
                  <p:embed/>
                </p:oleObj>
              </mc:Choice>
              <mc:Fallback>
                <p:oleObj name="Equation" r:id="rId19" imgW="2000262" imgH="36198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878138"/>
                        <a:ext cx="41687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18"/>
          <p:cNvGraphicFramePr>
            <a:graphicFrameLocks noChangeAspect="1"/>
          </p:cNvGraphicFramePr>
          <p:nvPr/>
        </p:nvGraphicFramePr>
        <p:xfrm>
          <a:off x="1008063" y="4327525"/>
          <a:ext cx="10350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1" name="Equation" r:id="rId21" imgW="342825" imgH="47508" progId="Equation.DSMT4">
                  <p:embed/>
                </p:oleObj>
              </mc:Choice>
              <mc:Fallback>
                <p:oleObj name="Equation" r:id="rId21" imgW="342825" imgH="47508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327525"/>
                        <a:ext cx="10350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Rectangle 22"/>
          <p:cNvSpPr>
            <a:spLocks noChangeArrowheads="1"/>
          </p:cNvSpPr>
          <p:nvPr/>
        </p:nvSpPr>
        <p:spPr bwMode="auto">
          <a:xfrm>
            <a:off x="2201863" y="4313238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如何解释？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77850" y="5373688"/>
            <a:ext cx="8170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注意：</a:t>
            </a:r>
            <a:r>
              <a:rPr kumimoji="1" lang="en-US" altLang="zh-CN" sz="2400" b="1">
                <a:solidFill>
                  <a:srgbClr val="00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</a:t>
            </a:r>
            <a:r>
              <a:rPr kumimoji="1" lang="zh-CN" altLang="en-US" sz="2400" b="1">
                <a:solidFill>
                  <a:srgbClr val="00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点并非真实物体。棒上各点都做竖直向上的平动。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5" grpId="0"/>
      <p:bldP spid="62" grpId="0" animBg="1"/>
      <p:bldP spid="63" grpId="0" animBg="1"/>
      <p:bldP spid="64" grpId="0" animBg="1"/>
      <p:bldP spid="67" grpId="0" animBg="1"/>
      <p:bldP spid="70" grpId="0" animBg="1"/>
      <p:bldP spid="71" grpId="0" animBg="1"/>
      <p:bldP spid="77" grpId="0" autoUpdateAnimBg="0"/>
      <p:bldP spid="2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419475" y="188913"/>
            <a:ext cx="2881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00FFFF"/>
                </a:solidFill>
              </a:rPr>
              <a:t>要点回顾</a:t>
            </a:r>
            <a:r>
              <a:rPr kumimoji="1" lang="en-US" altLang="zh-CN" sz="3200" b="1">
                <a:solidFill>
                  <a:srgbClr val="00FFFF"/>
                </a:solidFill>
              </a:rPr>
              <a:t> 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38175" y="981075"/>
            <a:ext cx="2781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时间延缓效应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608013" y="1504950"/>
            <a:ext cx="81407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相对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系运动的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'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系中测得发生在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同一地点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的两个事件之间的时间间隔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t'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S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系中观测者看来，这两个事件为异地事件，其之间的时间间隔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t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总是比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t'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要大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561975" y="4413250"/>
            <a:ext cx="2714625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zh-CN" altLang="en-US" sz="2400" b="1">
                <a:solidFill>
                  <a:srgbClr val="66FFFF"/>
                </a:solidFill>
                <a:latin typeface="楷体_GB2312"/>
                <a:ea typeface="楷体_GB2312"/>
                <a:cs typeface="楷体_GB2312"/>
              </a:rPr>
              <a:t>原时</a:t>
            </a:r>
          </a:p>
          <a:p>
            <a:pPr>
              <a:lnSpc>
                <a:spcPct val="85000"/>
              </a:lnSpc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Proper time</a:t>
            </a:r>
            <a:r>
              <a:rPr kumimoji="1" lang="en-US" altLang="zh-CN" sz="3200" b="1">
                <a:solidFill>
                  <a:srgbClr val="66FFFF"/>
                </a:solidFill>
                <a:latin typeface="楷体_GB2312"/>
                <a:ea typeface="楷体_GB2312"/>
                <a:cs typeface="楷体_GB2312"/>
              </a:rPr>
              <a:t> </a:t>
            </a: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2339975" y="4221163"/>
            <a:ext cx="6335713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在某一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惯性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系中，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同一地点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先后发生的两个事件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之间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的时间间隔</a:t>
            </a:r>
            <a:endParaRPr kumimoji="1" lang="zh-CN" altLang="en-US" sz="2400" b="1">
              <a:solidFill>
                <a:srgbClr val="FFFF00"/>
              </a:solidFill>
              <a:latin typeface="宋体" panose="02010600030101010101" pitchFamily="2" charset="-122"/>
              <a:ea typeface="楷体_GB2312"/>
              <a:cs typeface="楷体_GB231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22943"/>
              </p:ext>
            </p:extLst>
          </p:nvPr>
        </p:nvGraphicFramePr>
        <p:xfrm>
          <a:off x="2843213" y="2884488"/>
          <a:ext cx="2503487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1" name="Equation" r:id="rId4" imgW="1054080" imgH="507960" progId="Equation.DSMT4">
                  <p:embed/>
                </p:oleObj>
              </mc:Choice>
              <mc:Fallback>
                <p:oleObj name="Equation" r:id="rId4" imgW="1054080" imgH="50796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884488"/>
                        <a:ext cx="2503487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5"/>
          <p:cNvSpPr>
            <a:spLocks noChangeArrowheads="1"/>
          </p:cNvSpPr>
          <p:nvPr/>
        </p:nvSpPr>
        <p:spPr bwMode="auto">
          <a:xfrm>
            <a:off x="1339850" y="4470400"/>
            <a:ext cx="1014413" cy="280988"/>
          </a:xfrm>
          <a:prstGeom prst="leftArrow">
            <a:avLst>
              <a:gd name="adj1" fmla="val 42731"/>
              <a:gd name="adj2" fmla="val 7797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962525" y="4610100"/>
          <a:ext cx="361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6" imgW="152334" imgH="228501" progId="Equation.DSMT4">
                  <p:embed/>
                </p:oleObj>
              </mc:Choice>
              <mc:Fallback>
                <p:oleObj name="Equation" r:id="rId6" imgW="152334" imgH="228501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2525" y="4610100"/>
                        <a:ext cx="3619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179388" y="5318125"/>
            <a:ext cx="84963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66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不同惯性系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中测量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给定两事件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之间的时间间隔，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测得的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indent="0" eaLnBrk="1" hangingPunct="1">
              <a:lnSpc>
                <a:spcPct val="125000"/>
              </a:lnSpc>
              <a:buClr>
                <a:srgbClr val="FF6600"/>
              </a:buClr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结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果以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原时最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短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/>
      <p:bldP spid="15" grpId="0"/>
      <p:bldP spid="16" grpId="0"/>
      <p:bldP spid="17" grpId="0"/>
      <p:bldP spid="20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5288" y="26035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长度收缩</a:t>
            </a:r>
            <a:endParaRPr kumimoji="1" lang="zh-CN" altLang="en-US" sz="2800" b="1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554288" y="1670050"/>
            <a:ext cx="5905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沿棒长度方向相对棒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运动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的观测者测得的棒长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，较相对棒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静止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观测者测得的同一棒的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原长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en-US" altLang="zh-CN" sz="2400" b="1" baseline="-25000" dirty="0" smtClean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要短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15938" y="2114550"/>
            <a:ext cx="1143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（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）长度缩短效应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908175" y="3068638"/>
            <a:ext cx="6705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在不同惯性系中测量同一棒长，以原长为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最长</a:t>
            </a: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 flipH="1">
            <a:off x="1714500" y="2852738"/>
            <a:ext cx="696913" cy="0"/>
          </a:xfrm>
          <a:prstGeom prst="line">
            <a:avLst/>
          </a:prstGeom>
          <a:noFill/>
          <a:ln w="76200">
            <a:solidFill>
              <a:srgbClr val="FF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11"/>
          <p:cNvSpPr>
            <a:spLocks noChangeShapeType="1"/>
          </p:cNvSpPr>
          <p:nvPr/>
        </p:nvSpPr>
        <p:spPr bwMode="auto">
          <a:xfrm rot="10800000" flipH="1">
            <a:off x="1574800" y="3357563"/>
            <a:ext cx="403225" cy="0"/>
          </a:xfrm>
          <a:prstGeom prst="line">
            <a:avLst/>
          </a:prstGeom>
          <a:noFill/>
          <a:ln w="76200">
            <a:solidFill>
              <a:srgbClr val="FFCCFF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515938" y="4886325"/>
            <a:ext cx="7943850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纵向效应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长度收缩只发生在物体的运动方向上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垂直于运动方向的长度不发生收缩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03238" y="933450"/>
            <a:ext cx="8245226" cy="72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（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）在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相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对于棒静止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惯性系中测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得的棒的长度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——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原长</a:t>
            </a:r>
          </a:p>
          <a:p>
            <a:pPr algn="r">
              <a:lnSpc>
                <a:spcPct val="85000"/>
              </a:lnSpc>
            </a:pP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                                                                        </a:t>
            </a:r>
            <a:r>
              <a:rPr kumimoji="1" lang="en-US" altLang="zh-CN" b="1" i="1" dirty="0">
                <a:solidFill>
                  <a:srgbClr val="FFFF00"/>
                </a:solidFill>
              </a:rPr>
              <a:t>(Proper/Rest Length)</a:t>
            </a:r>
          </a:p>
        </p:txBody>
      </p:sp>
      <p:graphicFrame>
        <p:nvGraphicFramePr>
          <p:cNvPr id="35" name="Object 61"/>
          <p:cNvGraphicFramePr>
            <a:graphicFrameLocks/>
          </p:cNvGraphicFramePr>
          <p:nvPr/>
        </p:nvGraphicFramePr>
        <p:xfrm>
          <a:off x="2627313" y="3827463"/>
          <a:ext cx="3035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公式" r:id="rId3" imgW="2451600" imgH="571680" progId="Equation.3">
                  <p:embed/>
                </p:oleObj>
              </mc:Choice>
              <mc:Fallback>
                <p:oleObj name="公式" r:id="rId3" imgW="2451600" imgH="571680" progId="Equation.3">
                  <p:embed/>
                  <p:pic>
                    <p:nvPicPr>
                      <p:cNvPr id="0" name="Object 6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827463"/>
                        <a:ext cx="3035300" cy="812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1331640" y="5934075"/>
            <a:ext cx="7604125" cy="52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时间延缓和长度收缩都是由于光速不变导致的。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8" grpId="0"/>
      <p:bldP spid="23" grpId="0" autoUpdateAnimBg="0"/>
      <p:bldP spid="24" grpId="0" animBg="1"/>
      <p:bldP spid="25" grpId="0" animBg="1"/>
      <p:bldP spid="26" grpId="0" autoUpdateAnimBg="0"/>
      <p:bldP spid="27" grpId="0"/>
      <p:bldP spid="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23528" y="332656"/>
            <a:ext cx="8496944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.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静止时边长为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的正方形，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沿着与它的一条边平行的方向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以速率</a:t>
            </a:r>
            <a:r>
              <a:rPr kumimoji="1" lang="en-US" altLang="zh-CN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u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=0.6c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相对于地面匀速运动时，在地面上测得它的面积是多少？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23528" y="5389407"/>
            <a:ext cx="8496944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思考：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相对地面运动的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静止时边长为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立方体，在地面上测量其体积如何？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23528" y="1244391"/>
            <a:ext cx="8496944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          如果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沿着与它的一条对角线平行的方向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以相同的速率运动，在地面上测得的面积是多少？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23528" y="2673970"/>
            <a:ext cx="7604125" cy="573087"/>
            <a:chOff x="323528" y="2895663"/>
            <a:chExt cx="7604125" cy="573087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3663699"/>
                </p:ext>
              </p:extLst>
            </p:nvPr>
          </p:nvGraphicFramePr>
          <p:xfrm>
            <a:off x="2044694" y="2895663"/>
            <a:ext cx="1508125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0" name="Equation" r:id="rId3" imgW="634680" imgH="241200" progId="Equation.DSMT4">
                    <p:embed/>
                  </p:oleObj>
                </mc:Choice>
                <mc:Fallback>
                  <p:oleObj name="Equation" r:id="rId3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4694" y="2895663"/>
                          <a:ext cx="1508125" cy="573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323528" y="2972292"/>
              <a:ext cx="76041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 dirty="0" smtClean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见黑板推导</a:t>
              </a:r>
              <a:endPara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648944" y="2502520"/>
            <a:ext cx="3200400" cy="2349622"/>
            <a:chOff x="4648944" y="2502520"/>
            <a:chExt cx="3200400" cy="2349622"/>
          </a:xfrm>
        </p:grpSpPr>
        <p:grpSp>
          <p:nvGrpSpPr>
            <p:cNvPr id="22" name="组合 21"/>
            <p:cNvGrpSpPr/>
            <p:nvPr/>
          </p:nvGrpSpPr>
          <p:grpSpPr>
            <a:xfrm>
              <a:off x="4648944" y="2502520"/>
              <a:ext cx="3200400" cy="2006600"/>
              <a:chOff x="4648944" y="2502520"/>
              <a:chExt cx="3200400" cy="2006600"/>
            </a:xfrm>
          </p:grpSpPr>
          <p:sp>
            <p:nvSpPr>
              <p:cNvPr id="6" name="Line 10"/>
              <p:cNvSpPr>
                <a:spLocks noChangeShapeType="1"/>
              </p:cNvSpPr>
              <p:nvPr/>
            </p:nvSpPr>
            <p:spPr bwMode="auto">
              <a:xfrm>
                <a:off x="5182344" y="4509120"/>
                <a:ext cx="2667000" cy="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Line 11"/>
              <p:cNvSpPr>
                <a:spLocks noChangeShapeType="1"/>
              </p:cNvSpPr>
              <p:nvPr/>
            </p:nvSpPr>
            <p:spPr bwMode="auto">
              <a:xfrm flipV="1">
                <a:off x="5182344" y="2527920"/>
                <a:ext cx="0" cy="1981200"/>
              </a:xfrm>
              <a:prstGeom prst="line">
                <a:avLst/>
              </a:prstGeom>
              <a:noFill/>
              <a:ln w="2222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 flipV="1">
                <a:off x="5868144" y="2527920"/>
                <a:ext cx="0" cy="198120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>
                <a:off x="5868144" y="3137520"/>
                <a:ext cx="762000" cy="0"/>
              </a:xfrm>
              <a:prstGeom prst="line">
                <a:avLst/>
              </a:pr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5868144" y="4509120"/>
                <a:ext cx="1676400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43316087"/>
                  </p:ext>
                </p:extLst>
              </p:nvPr>
            </p:nvGraphicFramePr>
            <p:xfrm>
              <a:off x="4648944" y="2985120"/>
              <a:ext cx="307975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51" name="Equation" r:id="rId5" imgW="23894" imgH="61718" progId="Equation.3">
                      <p:embed/>
                    </p:oleObj>
                  </mc:Choice>
                  <mc:Fallback>
                    <p:oleObj name="Equation" r:id="rId5" imgW="23894" imgH="617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8944" y="2985120"/>
                            <a:ext cx="307975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7817034"/>
                  </p:ext>
                </p:extLst>
              </p:nvPr>
            </p:nvGraphicFramePr>
            <p:xfrm>
              <a:off x="5334744" y="2985120"/>
              <a:ext cx="361950" cy="390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52" name="Equation" r:id="rId7" imgW="42911" imgH="61718" progId="Equation.3">
                      <p:embed/>
                    </p:oleObj>
                  </mc:Choice>
                  <mc:Fallback>
                    <p:oleObj name="Equation" r:id="rId7" imgW="42911" imgH="617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4744" y="2985120"/>
                            <a:ext cx="361950" cy="3905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2225">
                                <a:solidFill>
                                  <a:srgbClr val="FF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矩形 18"/>
              <p:cNvSpPr/>
              <p:nvPr/>
            </p:nvSpPr>
            <p:spPr bwMode="auto">
              <a:xfrm>
                <a:off x="5868143" y="3375645"/>
                <a:ext cx="1224136" cy="1133475"/>
              </a:xfrm>
              <a:prstGeom prst="rect">
                <a:avLst/>
              </a:prstGeom>
              <a:gradFill rotWithShape="1">
                <a:gsLst>
                  <a:gs pos="0">
                    <a:srgbClr val="99FF99"/>
                  </a:gs>
                  <a:gs pos="100000">
                    <a:srgbClr val="99FF99">
                      <a:gamma/>
                      <a:shade val="46275"/>
                      <a:invGamma/>
                    </a:srgbClr>
                  </a:gs>
                </a:gsLst>
                <a:path path="rect">
                  <a:fillToRect l="50000" t="50000" r="50000" b="50000"/>
                </a:path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宋体" pitchFamily="2" charset="-122"/>
                </a:endParaRPr>
              </a:p>
            </p:txBody>
          </p:sp>
          <p:graphicFrame>
            <p:nvGraphicFramePr>
              <p:cNvPr id="20" name="对象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5394353"/>
                  </p:ext>
                </p:extLst>
              </p:nvPr>
            </p:nvGraphicFramePr>
            <p:xfrm>
              <a:off x="5920531" y="2502520"/>
              <a:ext cx="1266825" cy="422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53" name="Equation" r:id="rId9" imgW="533160" imgH="177480" progId="Equation.DSMT4">
                      <p:embed/>
                    </p:oleObj>
                  </mc:Choice>
                  <mc:Fallback>
                    <p:oleObj name="Equation" r:id="rId9" imgW="53316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20531" y="2502520"/>
                            <a:ext cx="1266825" cy="422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矩形 20"/>
              <p:cNvSpPr/>
              <p:nvPr/>
            </p:nvSpPr>
            <p:spPr>
              <a:xfrm>
                <a:off x="7092279" y="3707116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L</a:t>
                </a:r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6335939" y="4482810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L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6176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60363" y="330695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3.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洛伦兹变换</a:t>
            </a:r>
            <a:endParaRPr kumimoji="1" lang="zh-CN" altLang="en-US" sz="2800" b="1" dirty="0">
              <a:solidFill>
                <a:srgbClr val="66FFFF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465262" y="787895"/>
            <a:ext cx="72832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——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不同惯性系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下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同一事件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时空坐标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间的变换关系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360363" y="1512864"/>
            <a:ext cx="859278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事件：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任意一个具有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确定的发生时间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和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确定的发生地点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的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物理现象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00831" y="2607166"/>
            <a:ext cx="85927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一个事件发生的时间和地点，成为该事件的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时空坐标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352929" y="3296315"/>
            <a:ext cx="8592785" cy="100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如，“一个粒子在某一时刻出现在某一位置”就是一个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事件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，粒子出现的时刻和位置就构成了该事件的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时空坐标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371671" y="4524779"/>
            <a:ext cx="8592785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/>
                <a:cs typeface="仿宋_GB2312"/>
              </a:rPr>
              <a:t>在讨论时空的性质时，我们总是用事件的时空坐标来代表事件，而不去关心事件的具体物理内容，即不去关心到底发生了什么事情。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/>
              <a:cs typeface="仿宋_GB231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626" name="Object 2"/>
          <p:cNvGraphicFramePr>
            <a:graphicFrameLocks noChangeAspect="1"/>
          </p:cNvGraphicFramePr>
          <p:nvPr/>
        </p:nvGraphicFramePr>
        <p:xfrm>
          <a:off x="838200" y="1271588"/>
          <a:ext cx="4619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0" name="Equation" r:id="rId3" imgW="52176" imgH="90390" progId="Equation.3">
                  <p:embed/>
                </p:oleObj>
              </mc:Choice>
              <mc:Fallback>
                <p:oleObj name="Equation" r:id="rId3" imgW="52176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71588"/>
                        <a:ext cx="461963" cy="4445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27" name="AutoShape 3"/>
          <p:cNvSpPr>
            <a:spLocks noChangeArrowheads="1"/>
          </p:cNvSpPr>
          <p:nvPr/>
        </p:nvSpPr>
        <p:spPr bwMode="auto">
          <a:xfrm rot="5400000">
            <a:off x="2845594" y="3426619"/>
            <a:ext cx="1939925" cy="360363"/>
          </a:xfrm>
          <a:prstGeom prst="rightArrow">
            <a:avLst>
              <a:gd name="adj1" fmla="val 36565"/>
              <a:gd name="adj2" fmla="val 965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628" name="Line 4"/>
          <p:cNvSpPr>
            <a:spLocks noChangeShapeType="1"/>
          </p:cNvSpPr>
          <p:nvPr/>
        </p:nvSpPr>
        <p:spPr bwMode="auto">
          <a:xfrm>
            <a:off x="2268538" y="1706563"/>
            <a:ext cx="5461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29" name="Line 5"/>
          <p:cNvSpPr>
            <a:spLocks noChangeShapeType="1"/>
          </p:cNvSpPr>
          <p:nvPr/>
        </p:nvSpPr>
        <p:spPr bwMode="auto">
          <a:xfrm>
            <a:off x="3313113" y="1706563"/>
            <a:ext cx="762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0" name="Line 6"/>
          <p:cNvSpPr>
            <a:spLocks noChangeShapeType="1"/>
          </p:cNvSpPr>
          <p:nvPr/>
        </p:nvSpPr>
        <p:spPr bwMode="auto">
          <a:xfrm>
            <a:off x="1476375" y="1704975"/>
            <a:ext cx="5461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0631" name="Object 7"/>
          <p:cNvGraphicFramePr>
            <a:graphicFrameLocks/>
          </p:cNvGraphicFramePr>
          <p:nvPr/>
        </p:nvGraphicFramePr>
        <p:xfrm>
          <a:off x="1620838" y="1327150"/>
          <a:ext cx="2159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1" name="公式" r:id="rId5" imgW="128734" imgH="138015" progId="Equation.3">
                  <p:embed/>
                </p:oleObj>
              </mc:Choice>
              <mc:Fallback>
                <p:oleObj name="公式" r:id="rId5" imgW="128734" imgH="1380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1327150"/>
                        <a:ext cx="2159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2" name="Object 8"/>
          <p:cNvGraphicFramePr>
            <a:graphicFrameLocks/>
          </p:cNvGraphicFramePr>
          <p:nvPr/>
        </p:nvGraphicFramePr>
        <p:xfrm>
          <a:off x="2384425" y="1290638"/>
          <a:ext cx="315913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2" name="公式" r:id="rId7" imgW="223821" imgH="176407" progId="Equation.3">
                  <p:embed/>
                </p:oleObj>
              </mc:Choice>
              <mc:Fallback>
                <p:oleObj name="公式" r:id="rId7" imgW="223821" imgH="17640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1290638"/>
                        <a:ext cx="315913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4" name="Object 10"/>
          <p:cNvGraphicFramePr>
            <a:graphicFrameLocks/>
          </p:cNvGraphicFramePr>
          <p:nvPr/>
        </p:nvGraphicFramePr>
        <p:xfrm>
          <a:off x="3003550" y="1125538"/>
          <a:ext cx="1360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3" name="公式" r:id="rId9" imgW="1271734" imgH="338235" progId="Equation.3">
                  <p:embed/>
                </p:oleObj>
              </mc:Choice>
              <mc:Fallback>
                <p:oleObj name="公式" r:id="rId9" imgW="1271734" imgH="33823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1125538"/>
                        <a:ext cx="1360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35" name="Object 11"/>
          <p:cNvGraphicFramePr>
            <a:graphicFrameLocks noChangeAspect="1"/>
          </p:cNvGraphicFramePr>
          <p:nvPr/>
        </p:nvGraphicFramePr>
        <p:xfrm>
          <a:off x="838200" y="2782888"/>
          <a:ext cx="4714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4" name="Equation" r:id="rId11" imgW="90699" imgH="90390" progId="Equation.3">
                  <p:embed/>
                </p:oleObj>
              </mc:Choice>
              <mc:Fallback>
                <p:oleObj name="Equation" r:id="rId11" imgW="90699" imgH="903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82888"/>
                        <a:ext cx="471488" cy="47307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36" name="Line 12"/>
          <p:cNvSpPr>
            <a:spLocks noChangeShapeType="1"/>
          </p:cNvSpPr>
          <p:nvPr/>
        </p:nvSpPr>
        <p:spPr bwMode="auto">
          <a:xfrm>
            <a:off x="1506538" y="3327400"/>
            <a:ext cx="762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7" name="Line 13"/>
          <p:cNvSpPr>
            <a:spLocks noChangeShapeType="1"/>
          </p:cNvSpPr>
          <p:nvPr/>
        </p:nvSpPr>
        <p:spPr bwMode="auto">
          <a:xfrm>
            <a:off x="1577975" y="2895600"/>
            <a:ext cx="762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8" name="Line 14"/>
          <p:cNvSpPr>
            <a:spLocks noChangeShapeType="1"/>
          </p:cNvSpPr>
          <p:nvPr/>
        </p:nvSpPr>
        <p:spPr bwMode="auto">
          <a:xfrm>
            <a:off x="1362075" y="3789363"/>
            <a:ext cx="7620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39" name="AutoShape 15"/>
          <p:cNvSpPr>
            <a:spLocks noChangeArrowheads="1"/>
          </p:cNvSpPr>
          <p:nvPr/>
        </p:nvSpPr>
        <p:spPr bwMode="auto">
          <a:xfrm rot="5400000">
            <a:off x="7285037" y="4189413"/>
            <a:ext cx="334963" cy="350838"/>
          </a:xfrm>
          <a:prstGeom prst="rightArrow">
            <a:avLst>
              <a:gd name="adj1" fmla="val 35750"/>
              <a:gd name="adj2" fmla="val 34361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640" name="Object 16"/>
          <p:cNvGraphicFramePr>
            <a:graphicFrameLocks/>
          </p:cNvGraphicFramePr>
          <p:nvPr/>
        </p:nvGraphicFramePr>
        <p:xfrm>
          <a:off x="2222500" y="3500438"/>
          <a:ext cx="1270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5" name="公式" r:id="rId13" imgW="1176159" imgH="338235" progId="Equation.3">
                  <p:embed/>
                </p:oleObj>
              </mc:Choice>
              <mc:Fallback>
                <p:oleObj name="公式" r:id="rId13" imgW="1176159" imgH="33823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500438"/>
                        <a:ext cx="12700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1" name="Object 17"/>
          <p:cNvGraphicFramePr>
            <a:graphicFrameLocks/>
          </p:cNvGraphicFramePr>
          <p:nvPr/>
        </p:nvGraphicFramePr>
        <p:xfrm>
          <a:off x="2484438" y="3111500"/>
          <a:ext cx="4048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6" name="公式" r:id="rId15" imgW="318909" imgH="224032" progId="Equation.3">
                  <p:embed/>
                </p:oleObj>
              </mc:Choice>
              <mc:Fallback>
                <p:oleObj name="公式" r:id="rId15" imgW="318909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111500"/>
                        <a:ext cx="404812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2" name="Object 18"/>
          <p:cNvGraphicFramePr>
            <a:graphicFrameLocks/>
          </p:cNvGraphicFramePr>
          <p:nvPr/>
        </p:nvGraphicFramePr>
        <p:xfrm>
          <a:off x="2525713" y="2722563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7" name="公式" r:id="rId17" imgW="223821" imgH="224032" progId="Equation.3">
                  <p:embed/>
                </p:oleObj>
              </mc:Choice>
              <mc:Fallback>
                <p:oleObj name="公式" r:id="rId17" imgW="223821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722563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43" name="Text Box 19"/>
          <p:cNvSpPr txBox="1">
            <a:spLocks noChangeArrowheads="1"/>
          </p:cNvSpPr>
          <p:nvPr/>
        </p:nvSpPr>
        <p:spPr bwMode="auto">
          <a:xfrm>
            <a:off x="755650" y="398145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洛伦兹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  <a:ea typeface="仿宋_GB2312" pitchFamily="49" charset="-122"/>
              </a:rPr>
              <a:t>坐标变换式</a:t>
            </a:r>
          </a:p>
        </p:txBody>
      </p:sp>
      <p:sp>
        <p:nvSpPr>
          <p:cNvPr id="410644" name="Text Box 20"/>
          <p:cNvSpPr txBox="1">
            <a:spLocks noChangeArrowheads="1"/>
          </p:cNvSpPr>
          <p:nvPr/>
        </p:nvSpPr>
        <p:spPr bwMode="auto">
          <a:xfrm>
            <a:off x="755650" y="4868863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正变换</a:t>
            </a:r>
          </a:p>
        </p:txBody>
      </p:sp>
      <p:graphicFrame>
        <p:nvGraphicFramePr>
          <p:cNvPr id="410645" name="Object 21"/>
          <p:cNvGraphicFramePr>
            <a:graphicFrameLocks/>
          </p:cNvGraphicFramePr>
          <p:nvPr/>
        </p:nvGraphicFramePr>
        <p:xfrm>
          <a:off x="5653088" y="4883150"/>
          <a:ext cx="9286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8" name="公式" r:id="rId19" imgW="833356" imgH="299843" progId="Equation.3">
                  <p:embed/>
                </p:oleObj>
              </mc:Choice>
              <mc:Fallback>
                <p:oleObj name="公式" r:id="rId19" imgW="833356" imgH="299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4883150"/>
                        <a:ext cx="9286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6" name="Object 22"/>
          <p:cNvGraphicFramePr>
            <a:graphicFrameLocks/>
          </p:cNvGraphicFramePr>
          <p:nvPr/>
        </p:nvGraphicFramePr>
        <p:xfrm>
          <a:off x="4244975" y="4883150"/>
          <a:ext cx="10874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9" name="公式" r:id="rId21" imgW="1005001" imgH="299843" progId="Equation.3">
                  <p:embed/>
                </p:oleObj>
              </mc:Choice>
              <mc:Fallback>
                <p:oleObj name="公式" r:id="rId21" imgW="1005001" imgH="299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4883150"/>
                        <a:ext cx="10874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7" name="Object 23"/>
          <p:cNvGraphicFramePr>
            <a:graphicFrameLocks/>
          </p:cNvGraphicFramePr>
          <p:nvPr/>
        </p:nvGraphicFramePr>
        <p:xfrm>
          <a:off x="6902450" y="4627563"/>
          <a:ext cx="18462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0" name="公式" r:id="rId23" imgW="1747659" imgH="814485" progId="Equation.3">
                  <p:embed/>
                </p:oleObj>
              </mc:Choice>
              <mc:Fallback>
                <p:oleObj name="公式" r:id="rId23" imgW="1747659" imgH="81448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2450" y="4627563"/>
                        <a:ext cx="18462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48" name="Object 24"/>
          <p:cNvGraphicFramePr>
            <a:graphicFrameLocks/>
          </p:cNvGraphicFramePr>
          <p:nvPr/>
        </p:nvGraphicFramePr>
        <p:xfrm>
          <a:off x="2179638" y="4654550"/>
          <a:ext cx="174466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1" name="公式" r:id="rId25" imgW="1662324" imgH="757140" progId="Equation.3">
                  <p:embed/>
                </p:oleObj>
              </mc:Choice>
              <mc:Fallback>
                <p:oleObj name="公式" r:id="rId25" imgW="1662324" imgH="757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654550"/>
                        <a:ext cx="1744662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49" name="Rectangle 25"/>
          <p:cNvSpPr>
            <a:spLocks noChangeArrowheads="1"/>
          </p:cNvSpPr>
          <p:nvPr/>
        </p:nvSpPr>
        <p:spPr bwMode="auto">
          <a:xfrm>
            <a:off x="2124075" y="4556125"/>
            <a:ext cx="6696075" cy="1008063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650" name="Text Box 26"/>
          <p:cNvSpPr txBox="1">
            <a:spLocks noChangeArrowheads="1"/>
          </p:cNvSpPr>
          <p:nvPr/>
        </p:nvSpPr>
        <p:spPr bwMode="auto">
          <a:xfrm>
            <a:off x="755650" y="5851525"/>
            <a:ext cx="1212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逆变换</a:t>
            </a:r>
          </a:p>
        </p:txBody>
      </p:sp>
      <p:sp>
        <p:nvSpPr>
          <p:cNvPr id="410651" name="Rectangle 27"/>
          <p:cNvSpPr>
            <a:spLocks noChangeArrowheads="1"/>
          </p:cNvSpPr>
          <p:nvPr/>
        </p:nvSpPr>
        <p:spPr bwMode="auto">
          <a:xfrm>
            <a:off x="2151063" y="5637213"/>
            <a:ext cx="5876925" cy="960437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0652" name="Object 28"/>
          <p:cNvGraphicFramePr>
            <a:graphicFrameLocks/>
          </p:cNvGraphicFramePr>
          <p:nvPr/>
        </p:nvGraphicFramePr>
        <p:xfrm>
          <a:off x="2259013" y="5668963"/>
          <a:ext cx="16430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2" name="公式" r:id="rId27" imgW="1557484" imgH="757140" progId="Equation.3">
                  <p:embed/>
                </p:oleObj>
              </mc:Choice>
              <mc:Fallback>
                <p:oleObj name="公式" r:id="rId27" imgW="1557484" imgH="757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5668963"/>
                        <a:ext cx="1643062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3" name="Object 29"/>
          <p:cNvGraphicFramePr>
            <a:graphicFrameLocks/>
          </p:cNvGraphicFramePr>
          <p:nvPr/>
        </p:nvGraphicFramePr>
        <p:xfrm>
          <a:off x="4478338" y="5748338"/>
          <a:ext cx="108743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3" name="公式" r:id="rId29" imgW="1005001" imgH="299843" progId="Equation.3">
                  <p:embed/>
                </p:oleObj>
              </mc:Choice>
              <mc:Fallback>
                <p:oleObj name="公式" r:id="rId29" imgW="1005001" imgH="299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5748338"/>
                        <a:ext cx="108743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4" name="Object 30"/>
          <p:cNvGraphicFramePr>
            <a:graphicFrameLocks/>
          </p:cNvGraphicFramePr>
          <p:nvPr/>
        </p:nvGraphicFramePr>
        <p:xfrm>
          <a:off x="4405313" y="6180138"/>
          <a:ext cx="9286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4" name="公式" r:id="rId31" imgW="833356" imgH="299843" progId="Equation.3">
                  <p:embed/>
                </p:oleObj>
              </mc:Choice>
              <mc:Fallback>
                <p:oleObj name="公式" r:id="rId31" imgW="833356" imgH="299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313" y="6180138"/>
                        <a:ext cx="9286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655" name="Object 31"/>
          <p:cNvGraphicFramePr>
            <a:graphicFrameLocks/>
          </p:cNvGraphicFramePr>
          <p:nvPr/>
        </p:nvGraphicFramePr>
        <p:xfrm>
          <a:off x="6010275" y="5637213"/>
          <a:ext cx="194786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5" name="公式" r:id="rId33" imgW="1852499" imgH="814485" progId="Equation.3">
                  <p:embed/>
                </p:oleObj>
              </mc:Choice>
              <mc:Fallback>
                <p:oleObj name="公式" r:id="rId33" imgW="1852499" imgH="81448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5637213"/>
                        <a:ext cx="194786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367213" y="1127125"/>
            <a:ext cx="2286000" cy="2667000"/>
            <a:chOff x="3072" y="288"/>
            <a:chExt cx="1440" cy="1680"/>
          </a:xfrm>
        </p:grpSpPr>
        <p:sp>
          <p:nvSpPr>
            <p:cNvPr id="37953" name="Text Box 33"/>
            <p:cNvSpPr txBox="1">
              <a:spLocks noChangeArrowheads="1"/>
            </p:cNvSpPr>
            <p:nvPr/>
          </p:nvSpPr>
          <p:spPr bwMode="auto">
            <a:xfrm>
              <a:off x="3264" y="1337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O'</a:t>
              </a:r>
            </a:p>
          </p:txBody>
        </p:sp>
        <p:sp>
          <p:nvSpPr>
            <p:cNvPr id="37954" name="Text Box 34"/>
            <p:cNvSpPr txBox="1">
              <a:spLocks noChangeArrowheads="1"/>
            </p:cNvSpPr>
            <p:nvPr/>
          </p:nvSpPr>
          <p:spPr bwMode="auto">
            <a:xfrm>
              <a:off x="3264" y="36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S'</a:t>
              </a:r>
            </a:p>
          </p:txBody>
        </p:sp>
        <p:sp>
          <p:nvSpPr>
            <p:cNvPr id="37955" name="Line 35"/>
            <p:cNvSpPr>
              <a:spLocks noChangeShapeType="1"/>
            </p:cNvSpPr>
            <p:nvPr/>
          </p:nvSpPr>
          <p:spPr bwMode="auto">
            <a:xfrm flipH="1">
              <a:off x="3072" y="1479"/>
              <a:ext cx="528" cy="48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6" name="Line 36"/>
            <p:cNvSpPr>
              <a:spLocks noChangeShapeType="1"/>
            </p:cNvSpPr>
            <p:nvPr/>
          </p:nvSpPr>
          <p:spPr bwMode="auto">
            <a:xfrm flipV="1">
              <a:off x="3600" y="288"/>
              <a:ext cx="0" cy="12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7" name="Line 37"/>
            <p:cNvSpPr>
              <a:spLocks noChangeShapeType="1"/>
            </p:cNvSpPr>
            <p:nvPr/>
          </p:nvSpPr>
          <p:spPr bwMode="auto">
            <a:xfrm flipV="1">
              <a:off x="3600" y="1488"/>
              <a:ext cx="912" cy="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0662" name="Rectangle 38"/>
          <p:cNvSpPr>
            <a:spLocks noChangeArrowheads="1"/>
          </p:cNvSpPr>
          <p:nvPr/>
        </p:nvSpPr>
        <p:spPr bwMode="auto">
          <a:xfrm>
            <a:off x="4314825" y="992188"/>
            <a:ext cx="4600575" cy="2857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 b="1">
              <a:solidFill>
                <a:srgbClr val="00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663" name="Text Box 39"/>
          <p:cNvSpPr txBox="1">
            <a:spLocks noChangeArrowheads="1"/>
          </p:cNvSpPr>
          <p:nvPr/>
        </p:nvSpPr>
        <p:spPr bwMode="auto">
          <a:xfrm>
            <a:off x="7064375" y="13922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664" name="Text Box 40"/>
          <p:cNvSpPr txBox="1">
            <a:spLocks noChangeArrowheads="1"/>
          </p:cNvSpPr>
          <p:nvPr/>
        </p:nvSpPr>
        <p:spPr bwMode="auto">
          <a:xfrm>
            <a:off x="7310438" y="1362075"/>
            <a:ext cx="1646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; 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 )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665" name="Text Box 41"/>
          <p:cNvSpPr txBox="1">
            <a:spLocks noChangeArrowheads="1"/>
          </p:cNvSpPr>
          <p:nvPr/>
        </p:nvSpPr>
        <p:spPr bwMode="auto">
          <a:xfrm>
            <a:off x="7053263" y="1851025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x'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 y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'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 z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'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; </a:t>
            </a:r>
            <a:r>
              <a:rPr kumimoji="1" lang="en-US" altLang="zh-CN" sz="2800" b="1" i="1">
                <a:solidFill>
                  <a:schemeClr val="bg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</a:rPr>
              <a:t>'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286250" y="1128713"/>
            <a:ext cx="3581400" cy="2681287"/>
            <a:chOff x="240" y="192"/>
            <a:chExt cx="2256" cy="1689"/>
          </a:xfrm>
        </p:grpSpPr>
        <p:sp>
          <p:nvSpPr>
            <p:cNvPr id="37948" name="Line 43"/>
            <p:cNvSpPr>
              <a:spLocks noChangeShapeType="1"/>
            </p:cNvSpPr>
            <p:nvPr/>
          </p:nvSpPr>
          <p:spPr bwMode="auto">
            <a:xfrm>
              <a:off x="806" y="1392"/>
              <a:ext cx="1690" cy="1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49" name="Text Box 44"/>
            <p:cNvSpPr txBox="1">
              <a:spLocks noChangeArrowheads="1"/>
            </p:cNvSpPr>
            <p:nvPr/>
          </p:nvSpPr>
          <p:spPr bwMode="auto">
            <a:xfrm>
              <a:off x="490" y="1161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50" name="Text Box 45"/>
            <p:cNvSpPr txBox="1">
              <a:spLocks noChangeArrowheads="1"/>
            </p:cNvSpPr>
            <p:nvPr/>
          </p:nvSpPr>
          <p:spPr bwMode="auto">
            <a:xfrm>
              <a:off x="527" y="20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FF00"/>
                  </a:solidFill>
                  <a:latin typeface="Times New Roman" panose="02020603050405020304" pitchFamily="18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7951" name="Line 46"/>
            <p:cNvSpPr>
              <a:spLocks noChangeShapeType="1"/>
            </p:cNvSpPr>
            <p:nvPr/>
          </p:nvSpPr>
          <p:spPr bwMode="auto">
            <a:xfrm flipH="1">
              <a:off x="240" y="1392"/>
              <a:ext cx="576" cy="48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52" name="Line 47"/>
            <p:cNvSpPr>
              <a:spLocks noChangeShapeType="1"/>
            </p:cNvSpPr>
            <p:nvPr/>
          </p:nvSpPr>
          <p:spPr bwMode="auto">
            <a:xfrm flipV="1">
              <a:off x="816" y="192"/>
              <a:ext cx="0" cy="120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276850" y="1052513"/>
            <a:ext cx="2286000" cy="2743200"/>
            <a:chOff x="2928" y="384"/>
            <a:chExt cx="1440" cy="1728"/>
          </a:xfrm>
        </p:grpSpPr>
        <p:grpSp>
          <p:nvGrpSpPr>
            <p:cNvPr id="37938" name="Group 49"/>
            <p:cNvGrpSpPr>
              <a:grpSpLocks/>
            </p:cNvGrpSpPr>
            <p:nvPr/>
          </p:nvGrpSpPr>
          <p:grpSpPr bwMode="auto">
            <a:xfrm>
              <a:off x="3456" y="384"/>
              <a:ext cx="442" cy="336"/>
              <a:chOff x="7190" y="2016"/>
              <a:chExt cx="442" cy="336"/>
            </a:xfrm>
          </p:grpSpPr>
          <p:sp>
            <p:nvSpPr>
              <p:cNvPr id="37945" name="Line 50"/>
              <p:cNvSpPr>
                <a:spLocks noChangeShapeType="1"/>
              </p:cNvSpPr>
              <p:nvPr/>
            </p:nvSpPr>
            <p:spPr bwMode="auto">
              <a:xfrm>
                <a:off x="7190" y="235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FF66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6" name="Text Box 51"/>
              <p:cNvSpPr txBox="1">
                <a:spLocks noChangeArrowheads="1"/>
              </p:cNvSpPr>
              <p:nvPr/>
            </p:nvSpPr>
            <p:spPr bwMode="auto">
              <a:xfrm>
                <a:off x="7382" y="2016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FF99FF"/>
                    </a:solidFill>
                    <a:latin typeface="Times New Roman" panose="02020603050405020304" pitchFamily="18" charset="0"/>
                  </a:rPr>
                  <a:t>u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47" name="Line 52"/>
              <p:cNvSpPr>
                <a:spLocks noChangeShapeType="1"/>
              </p:cNvSpPr>
              <p:nvPr/>
            </p:nvSpPr>
            <p:spPr bwMode="auto">
              <a:xfrm>
                <a:off x="7392" y="207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99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39" name="Group 53"/>
            <p:cNvGrpSpPr>
              <a:grpSpLocks/>
            </p:cNvGrpSpPr>
            <p:nvPr/>
          </p:nvGrpSpPr>
          <p:grpSpPr bwMode="auto">
            <a:xfrm>
              <a:off x="2928" y="432"/>
              <a:ext cx="1440" cy="1680"/>
              <a:chOff x="3072" y="288"/>
              <a:chExt cx="1440" cy="1680"/>
            </a:xfrm>
          </p:grpSpPr>
          <p:sp>
            <p:nvSpPr>
              <p:cNvPr id="37940" name="Text Box 54"/>
              <p:cNvSpPr txBox="1">
                <a:spLocks noChangeArrowheads="1"/>
              </p:cNvSpPr>
              <p:nvPr/>
            </p:nvSpPr>
            <p:spPr bwMode="auto">
              <a:xfrm>
                <a:off x="3264" y="133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O'</a:t>
                </a:r>
              </a:p>
            </p:txBody>
          </p:sp>
          <p:sp>
            <p:nvSpPr>
              <p:cNvPr id="37941" name="Text Box 55"/>
              <p:cNvSpPr txBox="1">
                <a:spLocks noChangeArrowheads="1"/>
              </p:cNvSpPr>
              <p:nvPr/>
            </p:nvSpPr>
            <p:spPr bwMode="auto">
              <a:xfrm>
                <a:off x="3264" y="368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S'</a:t>
                </a:r>
              </a:p>
            </p:txBody>
          </p:sp>
          <p:sp>
            <p:nvSpPr>
              <p:cNvPr id="37942" name="Line 56"/>
              <p:cNvSpPr>
                <a:spLocks noChangeShapeType="1"/>
              </p:cNvSpPr>
              <p:nvPr/>
            </p:nvSpPr>
            <p:spPr bwMode="auto">
              <a:xfrm flipH="1">
                <a:off x="3072" y="1479"/>
                <a:ext cx="528" cy="489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3" name="Line 57"/>
              <p:cNvSpPr>
                <a:spLocks noChangeShapeType="1"/>
              </p:cNvSpPr>
              <p:nvPr/>
            </p:nvSpPr>
            <p:spPr bwMode="auto">
              <a:xfrm flipV="1">
                <a:off x="3600" y="288"/>
                <a:ext cx="0" cy="120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44" name="Line 58"/>
              <p:cNvSpPr>
                <a:spLocks noChangeShapeType="1"/>
              </p:cNvSpPr>
              <p:nvPr/>
            </p:nvSpPr>
            <p:spPr bwMode="auto">
              <a:xfrm flipV="1">
                <a:off x="3600" y="1488"/>
                <a:ext cx="912" cy="9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10683" name="Line 59"/>
          <p:cNvSpPr>
            <a:spLocks noChangeShapeType="1"/>
          </p:cNvSpPr>
          <p:nvPr/>
        </p:nvSpPr>
        <p:spPr bwMode="auto">
          <a:xfrm flipV="1">
            <a:off x="5200650" y="1738313"/>
            <a:ext cx="1676400" cy="1295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84" name="Line 60"/>
          <p:cNvSpPr>
            <a:spLocks noChangeShapeType="1"/>
          </p:cNvSpPr>
          <p:nvPr/>
        </p:nvSpPr>
        <p:spPr bwMode="auto">
          <a:xfrm flipV="1">
            <a:off x="6115050" y="1738313"/>
            <a:ext cx="762000" cy="1295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85" name="Line 61"/>
          <p:cNvSpPr>
            <a:spLocks noChangeShapeType="1"/>
          </p:cNvSpPr>
          <p:nvPr/>
        </p:nvSpPr>
        <p:spPr bwMode="auto">
          <a:xfrm>
            <a:off x="6953250" y="1738313"/>
            <a:ext cx="0" cy="1828800"/>
          </a:xfrm>
          <a:prstGeom prst="line">
            <a:avLst/>
          </a:prstGeom>
          <a:noFill/>
          <a:ln w="19050">
            <a:solidFill>
              <a:srgbClr val="FFCCFF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86" name="Line 62"/>
          <p:cNvSpPr>
            <a:spLocks noChangeShapeType="1"/>
          </p:cNvSpPr>
          <p:nvPr/>
        </p:nvSpPr>
        <p:spPr bwMode="auto">
          <a:xfrm flipH="1">
            <a:off x="6953250" y="3033713"/>
            <a:ext cx="609600" cy="533400"/>
          </a:xfrm>
          <a:prstGeom prst="line">
            <a:avLst/>
          </a:prstGeom>
          <a:noFill/>
          <a:ln w="19050">
            <a:solidFill>
              <a:srgbClr val="FFCCFF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87" name="Line 63"/>
          <p:cNvSpPr>
            <a:spLocks noChangeShapeType="1"/>
          </p:cNvSpPr>
          <p:nvPr/>
        </p:nvSpPr>
        <p:spPr bwMode="auto">
          <a:xfrm>
            <a:off x="4654550" y="3552825"/>
            <a:ext cx="2298700" cy="0"/>
          </a:xfrm>
          <a:prstGeom prst="line">
            <a:avLst/>
          </a:prstGeom>
          <a:noFill/>
          <a:ln w="19050">
            <a:solidFill>
              <a:srgbClr val="66FF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88" name="Line 64"/>
          <p:cNvSpPr>
            <a:spLocks noChangeShapeType="1"/>
          </p:cNvSpPr>
          <p:nvPr/>
        </p:nvSpPr>
        <p:spPr bwMode="auto">
          <a:xfrm flipV="1">
            <a:off x="4953000" y="3257550"/>
            <a:ext cx="890588" cy="476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89" name="Line 65"/>
          <p:cNvSpPr>
            <a:spLocks noChangeShapeType="1"/>
          </p:cNvSpPr>
          <p:nvPr/>
        </p:nvSpPr>
        <p:spPr bwMode="auto">
          <a:xfrm>
            <a:off x="5870575" y="3262313"/>
            <a:ext cx="1416050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90" name="Oval 66"/>
          <p:cNvSpPr>
            <a:spLocks noChangeArrowheads="1"/>
          </p:cNvSpPr>
          <p:nvPr/>
        </p:nvSpPr>
        <p:spPr bwMode="auto">
          <a:xfrm>
            <a:off x="6842125" y="1614488"/>
            <a:ext cx="228600" cy="2286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0691" name="Object 67"/>
          <p:cNvGraphicFramePr>
            <a:graphicFrameLocks/>
          </p:cNvGraphicFramePr>
          <p:nvPr/>
        </p:nvGraphicFramePr>
        <p:xfrm>
          <a:off x="6156325" y="3763963"/>
          <a:ext cx="25987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6" name="公式" r:id="rId35" imgW="2500556" imgH="338235" progId="Equation.3">
                  <p:embed/>
                </p:oleObj>
              </mc:Choice>
              <mc:Fallback>
                <p:oleObj name="公式" r:id="rId35" imgW="2500556" imgH="33823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763963"/>
                        <a:ext cx="25987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92" name="Line 68"/>
          <p:cNvSpPr>
            <a:spLocks noChangeShapeType="1"/>
          </p:cNvSpPr>
          <p:nvPr/>
        </p:nvSpPr>
        <p:spPr bwMode="auto">
          <a:xfrm>
            <a:off x="431800" y="2370138"/>
            <a:ext cx="719138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 type="none" w="med" len="lg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93" name="Text Box 69"/>
          <p:cNvSpPr txBox="1">
            <a:spLocks noChangeArrowheads="1"/>
          </p:cNvSpPr>
          <p:nvPr/>
        </p:nvSpPr>
        <p:spPr bwMode="auto">
          <a:xfrm>
            <a:off x="590883" y="439849"/>
            <a:ext cx="69850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洛伦兹</a:t>
            </a:r>
            <a:r>
              <a:rPr kumimoji="1" lang="zh-CN" altLang="en-US" sz="25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坐标</a:t>
            </a:r>
            <a:r>
              <a:rPr kumimoji="1" lang="zh-CN" altLang="zh-CN" sz="25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变换</a:t>
            </a:r>
            <a:r>
              <a:rPr kumimoji="1" lang="zh-CN" altLang="en-US" sz="25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的一种推导方法</a:t>
            </a:r>
            <a:r>
              <a:rPr kumimoji="1" lang="en-US" altLang="zh-CN" sz="2500" b="1" dirty="0" smtClean="0">
                <a:solidFill>
                  <a:srgbClr val="EDFE4A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endParaRPr kumimoji="1" lang="en-US" altLang="zh-CN" sz="2500" b="1" dirty="0">
              <a:solidFill>
                <a:srgbClr val="EDFE4A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1162050" y="2006600"/>
          <a:ext cx="30416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7" name="Equation" r:id="rId37" imgW="1333500" imgH="279400" progId="Equation.DSMT4">
                  <p:embed/>
                </p:oleObj>
              </mc:Choice>
              <mc:Fallback>
                <p:oleObj name="Equation" r:id="rId37" imgW="1333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006600"/>
                        <a:ext cx="30416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308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218" name="Text Box 2"/>
          <p:cNvSpPr txBox="1">
            <a:spLocks noChangeArrowheads="1"/>
          </p:cNvSpPr>
          <p:nvPr/>
        </p:nvSpPr>
        <p:spPr bwMode="auto">
          <a:xfrm>
            <a:off x="411163" y="332656"/>
            <a:ext cx="441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Clr>
                <a:srgbClr val="33CC33"/>
              </a:buClr>
              <a:buFont typeface="Wingdings" panose="05000000000000000000" pitchFamily="2" charset="2"/>
              <a:buChar char="u"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洛伦兹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坐标</a:t>
            </a:r>
            <a:r>
              <a:rPr kumimoji="1" lang="zh-CN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变换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式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的另一种</a:t>
            </a:r>
            <a:endParaRPr kumimoji="1"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spcBef>
                <a:spcPts val="0"/>
              </a:spcBef>
              <a:buClr>
                <a:srgbClr val="33CC33"/>
              </a:buClr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推导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859338" y="404813"/>
            <a:ext cx="4230687" cy="3409950"/>
            <a:chOff x="3016" y="702"/>
            <a:chExt cx="2665" cy="2148"/>
          </a:xfrm>
        </p:grpSpPr>
        <p:sp>
          <p:nvSpPr>
            <p:cNvPr id="38924" name="Line 4"/>
            <p:cNvSpPr>
              <a:spLocks noChangeShapeType="1"/>
            </p:cNvSpPr>
            <p:nvPr/>
          </p:nvSpPr>
          <p:spPr bwMode="auto">
            <a:xfrm>
              <a:off x="3496" y="2183"/>
              <a:ext cx="192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5" name="Line 5"/>
            <p:cNvSpPr>
              <a:spLocks noChangeShapeType="1"/>
            </p:cNvSpPr>
            <p:nvPr/>
          </p:nvSpPr>
          <p:spPr bwMode="auto">
            <a:xfrm flipH="1">
              <a:off x="3016" y="2183"/>
              <a:ext cx="480" cy="47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6" name="Line 6"/>
            <p:cNvSpPr>
              <a:spLocks noChangeShapeType="1"/>
            </p:cNvSpPr>
            <p:nvPr/>
          </p:nvSpPr>
          <p:spPr bwMode="auto">
            <a:xfrm flipV="1">
              <a:off x="3496" y="782"/>
              <a:ext cx="0" cy="140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7" name="Text Box 7"/>
            <p:cNvSpPr txBox="1">
              <a:spLocks noChangeArrowheads="1"/>
            </p:cNvSpPr>
            <p:nvPr/>
          </p:nvSpPr>
          <p:spPr bwMode="auto">
            <a:xfrm>
              <a:off x="3400" y="2174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8" name="Text Box 8"/>
            <p:cNvSpPr txBox="1">
              <a:spLocks noChangeArrowheads="1"/>
            </p:cNvSpPr>
            <p:nvPr/>
          </p:nvSpPr>
          <p:spPr bwMode="auto">
            <a:xfrm>
              <a:off x="3112" y="2513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29" name="Text Box 9"/>
            <p:cNvSpPr txBox="1">
              <a:spLocks noChangeArrowheads="1"/>
            </p:cNvSpPr>
            <p:nvPr/>
          </p:nvSpPr>
          <p:spPr bwMode="auto">
            <a:xfrm>
              <a:off x="4830" y="21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30" name="Text Box 10"/>
            <p:cNvSpPr txBox="1">
              <a:spLocks noChangeArrowheads="1"/>
            </p:cNvSpPr>
            <p:nvPr/>
          </p:nvSpPr>
          <p:spPr bwMode="auto">
            <a:xfrm>
              <a:off x="3544" y="737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y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31" name="Text Box 11"/>
            <p:cNvSpPr txBox="1">
              <a:spLocks noChangeArrowheads="1"/>
            </p:cNvSpPr>
            <p:nvPr/>
          </p:nvSpPr>
          <p:spPr bwMode="auto">
            <a:xfrm>
              <a:off x="3160" y="1017"/>
              <a:ext cx="2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32" name="Line 12"/>
            <p:cNvSpPr>
              <a:spLocks noChangeShapeType="1"/>
            </p:cNvSpPr>
            <p:nvPr/>
          </p:nvSpPr>
          <p:spPr bwMode="auto">
            <a:xfrm flipH="1">
              <a:off x="3448" y="2183"/>
              <a:ext cx="528" cy="474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3" name="Text Box 13"/>
            <p:cNvSpPr txBox="1">
              <a:spLocks noChangeArrowheads="1"/>
            </p:cNvSpPr>
            <p:nvPr/>
          </p:nvSpPr>
          <p:spPr bwMode="auto">
            <a:xfrm>
              <a:off x="3976" y="217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9933"/>
                  </a:solidFill>
                  <a:latin typeface="Times New Roman" panose="02020603050405020304" pitchFamily="18" charset="0"/>
                </a:rPr>
                <a:t>O'</a:t>
              </a:r>
              <a:endParaRPr kumimoji="1" lang="en-US" altLang="zh-CN" sz="240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4" name="Text Box 14"/>
            <p:cNvSpPr txBox="1">
              <a:spLocks noChangeArrowheads="1"/>
            </p:cNvSpPr>
            <p:nvPr/>
          </p:nvSpPr>
          <p:spPr bwMode="auto">
            <a:xfrm>
              <a:off x="3560" y="2523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9933"/>
                  </a:solidFill>
                  <a:latin typeface="Times New Roman" panose="02020603050405020304" pitchFamily="18" charset="0"/>
                </a:rPr>
                <a:t>z'</a:t>
              </a:r>
              <a:endParaRPr kumimoji="1" lang="en-US" altLang="zh-CN" sz="240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5" name="Text Box 15"/>
            <p:cNvSpPr txBox="1">
              <a:spLocks noChangeArrowheads="1"/>
            </p:cNvSpPr>
            <p:nvPr/>
          </p:nvSpPr>
          <p:spPr bwMode="auto">
            <a:xfrm>
              <a:off x="5012" y="2196"/>
              <a:ext cx="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FF9933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rgbClr val="FF9933"/>
                  </a:solidFill>
                  <a:latin typeface="Times New Roman" panose="02020603050405020304" pitchFamily="18" charset="0"/>
                </a:rPr>
                <a:t>x'</a:t>
              </a:r>
              <a:r>
                <a:rPr kumimoji="1" lang="en-US" altLang="zh-CN" sz="2800" b="1">
                  <a:solidFill>
                    <a:srgbClr val="FF9933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6" name="Text Box 16"/>
            <p:cNvSpPr txBox="1">
              <a:spLocks noChangeArrowheads="1"/>
            </p:cNvSpPr>
            <p:nvPr/>
          </p:nvSpPr>
          <p:spPr bwMode="auto">
            <a:xfrm>
              <a:off x="4024" y="737"/>
              <a:ext cx="2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9933"/>
                  </a:solidFill>
                  <a:latin typeface="Times New Roman" panose="02020603050405020304" pitchFamily="18" charset="0"/>
                </a:rPr>
                <a:t>y'</a:t>
              </a:r>
              <a:endParaRPr kumimoji="1" lang="en-US" altLang="zh-CN" sz="240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7" name="Text Box 17"/>
            <p:cNvSpPr txBox="1">
              <a:spLocks noChangeArrowheads="1"/>
            </p:cNvSpPr>
            <p:nvPr/>
          </p:nvSpPr>
          <p:spPr bwMode="auto">
            <a:xfrm>
              <a:off x="3640" y="1026"/>
              <a:ext cx="3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FF9933"/>
                  </a:solidFill>
                  <a:latin typeface="Times New Roman" panose="02020603050405020304" pitchFamily="18" charset="0"/>
                </a:rPr>
                <a:t>S'</a:t>
              </a:r>
              <a:endParaRPr kumimoji="1" lang="en-US" altLang="zh-CN" sz="240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38" name="Line 18"/>
            <p:cNvSpPr>
              <a:spLocks noChangeShapeType="1"/>
            </p:cNvSpPr>
            <p:nvPr/>
          </p:nvSpPr>
          <p:spPr bwMode="auto">
            <a:xfrm flipV="1">
              <a:off x="3976" y="785"/>
              <a:ext cx="0" cy="1401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939" name="Group 19"/>
            <p:cNvGrpSpPr>
              <a:grpSpLocks/>
            </p:cNvGrpSpPr>
            <p:nvPr/>
          </p:nvGrpSpPr>
          <p:grpSpPr bwMode="auto">
            <a:xfrm>
              <a:off x="3976" y="1025"/>
              <a:ext cx="586" cy="336"/>
              <a:chOff x="4560" y="2304"/>
              <a:chExt cx="586" cy="336"/>
            </a:xfrm>
          </p:grpSpPr>
          <p:sp>
            <p:nvSpPr>
              <p:cNvPr id="38950" name="Line 20"/>
              <p:cNvSpPr>
                <a:spLocks noChangeShapeType="1"/>
              </p:cNvSpPr>
              <p:nvPr/>
            </p:nvSpPr>
            <p:spPr bwMode="auto">
              <a:xfrm>
                <a:off x="4560" y="2640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8951" name="Group 21"/>
              <p:cNvGrpSpPr>
                <a:grpSpLocks/>
              </p:cNvGrpSpPr>
              <p:nvPr/>
            </p:nvGrpSpPr>
            <p:grpSpPr bwMode="auto">
              <a:xfrm>
                <a:off x="4896" y="2304"/>
                <a:ext cx="250" cy="327"/>
                <a:chOff x="4742" y="2106"/>
                <a:chExt cx="250" cy="327"/>
              </a:xfrm>
            </p:grpSpPr>
            <p:sp>
              <p:nvSpPr>
                <p:cNvPr id="3895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742" y="2106"/>
                  <a:ext cx="241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800" b="1" i="1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u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953" name="Line 23"/>
                <p:cNvSpPr>
                  <a:spLocks noChangeShapeType="1"/>
                </p:cNvSpPr>
                <p:nvPr/>
              </p:nvSpPr>
              <p:spPr bwMode="auto">
                <a:xfrm>
                  <a:off x="4752" y="216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40" name="Oval 24"/>
            <p:cNvSpPr>
              <a:spLocks noChangeArrowheads="1"/>
            </p:cNvSpPr>
            <p:nvPr/>
          </p:nvSpPr>
          <p:spPr bwMode="auto">
            <a:xfrm>
              <a:off x="4828" y="1330"/>
              <a:ext cx="144" cy="147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41" name="Text Box 25"/>
            <p:cNvSpPr txBox="1">
              <a:spLocks noChangeArrowheads="1"/>
            </p:cNvSpPr>
            <p:nvPr/>
          </p:nvSpPr>
          <p:spPr bwMode="auto">
            <a:xfrm>
              <a:off x="4991" y="1265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P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2" name="Text Box 26"/>
            <p:cNvSpPr txBox="1">
              <a:spLocks noChangeArrowheads="1"/>
            </p:cNvSpPr>
            <p:nvPr/>
          </p:nvSpPr>
          <p:spPr bwMode="auto">
            <a:xfrm>
              <a:off x="4652" y="702"/>
              <a:ext cx="7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x,y,z,t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43" name="Text Box 27"/>
            <p:cNvSpPr txBox="1">
              <a:spLocks noChangeArrowheads="1"/>
            </p:cNvSpPr>
            <p:nvPr/>
          </p:nvSpPr>
          <p:spPr bwMode="auto">
            <a:xfrm>
              <a:off x="4632" y="996"/>
              <a:ext cx="104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x',y',z',t'</a:t>
              </a:r>
              <a:r>
                <a:rPr kumimoji="1" lang="en-US" altLang="zh-CN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)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944" name="Line 28"/>
            <p:cNvSpPr>
              <a:spLocks noChangeShapeType="1"/>
            </p:cNvSpPr>
            <p:nvPr/>
          </p:nvSpPr>
          <p:spPr bwMode="auto">
            <a:xfrm>
              <a:off x="3978" y="2185"/>
              <a:ext cx="1056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5" name="Line 29"/>
            <p:cNvSpPr>
              <a:spLocks noChangeShapeType="1"/>
            </p:cNvSpPr>
            <p:nvPr/>
          </p:nvSpPr>
          <p:spPr bwMode="auto">
            <a:xfrm flipV="1">
              <a:off x="3502" y="1401"/>
              <a:ext cx="1392" cy="76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6" name="Line 30"/>
            <p:cNvSpPr>
              <a:spLocks noChangeShapeType="1"/>
            </p:cNvSpPr>
            <p:nvPr/>
          </p:nvSpPr>
          <p:spPr bwMode="auto">
            <a:xfrm flipV="1">
              <a:off x="3981" y="1407"/>
              <a:ext cx="912" cy="76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7" name="Line 31"/>
            <p:cNvSpPr>
              <a:spLocks noChangeShapeType="1"/>
            </p:cNvSpPr>
            <p:nvPr/>
          </p:nvSpPr>
          <p:spPr bwMode="auto">
            <a:xfrm>
              <a:off x="3499" y="2185"/>
              <a:ext cx="480" cy="0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48" name="Object 4"/>
            <p:cNvGraphicFramePr>
              <a:graphicFrameLocks noChangeAspect="1"/>
            </p:cNvGraphicFramePr>
            <p:nvPr/>
          </p:nvGraphicFramePr>
          <p:xfrm>
            <a:off x="3736" y="1553"/>
            <a:ext cx="33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0" name="Equation" r:id="rId3" imgW="33159" imgH="71438" progId="Equation.3">
                    <p:embed/>
                  </p:oleObj>
                </mc:Choice>
                <mc:Fallback>
                  <p:oleObj name="Equation" r:id="rId3" imgW="33159" imgH="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1553"/>
                          <a:ext cx="33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9" name="Object 5"/>
            <p:cNvGraphicFramePr>
              <a:graphicFrameLocks noChangeAspect="1"/>
            </p:cNvGraphicFramePr>
            <p:nvPr/>
          </p:nvGraphicFramePr>
          <p:xfrm>
            <a:off x="4404" y="1793"/>
            <a:ext cx="33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1" name="Equation" r:id="rId5" imgW="71681" imgH="71438" progId="Equation.3">
                    <p:embed/>
                  </p:oleObj>
                </mc:Choice>
                <mc:Fallback>
                  <p:oleObj name="Equation" r:id="rId5" imgW="71681" imgH="714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1793"/>
                          <a:ext cx="33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29250" name="Rectangle 34"/>
          <p:cNvSpPr>
            <a:spLocks noChangeArrowheads="1"/>
          </p:cNvSpPr>
          <p:nvPr/>
        </p:nvSpPr>
        <p:spPr bwMode="auto">
          <a:xfrm>
            <a:off x="760413" y="10795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时空变换关系必须满足</a:t>
            </a:r>
          </a:p>
        </p:txBody>
      </p:sp>
      <p:sp>
        <p:nvSpPr>
          <p:cNvPr id="1929251" name="Rectangle 35"/>
          <p:cNvSpPr>
            <a:spLocks noChangeArrowheads="1"/>
          </p:cNvSpPr>
          <p:nvPr/>
        </p:nvSpPr>
        <p:spPr bwMode="auto">
          <a:xfrm>
            <a:off x="1042988" y="1598613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zh-CN" sz="2400" b="1">
                <a:solidFill>
                  <a:srgbClr val="FF6600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两个基本假设</a:t>
            </a:r>
          </a:p>
        </p:txBody>
      </p:sp>
      <p:sp>
        <p:nvSpPr>
          <p:cNvPr id="1929252" name="Rectangle 36"/>
          <p:cNvSpPr>
            <a:spLocks noChangeArrowheads="1"/>
          </p:cNvSpPr>
          <p:nvPr/>
        </p:nvSpPr>
        <p:spPr bwMode="auto">
          <a:xfrm>
            <a:off x="1044575" y="2063750"/>
            <a:ext cx="388778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当质点速率远小于真空中的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光速时，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新时空变换能退化到伽利略变换</a:t>
            </a:r>
          </a:p>
        </p:txBody>
      </p:sp>
      <p:sp>
        <p:nvSpPr>
          <p:cNvPr id="1929253" name="Rectangle 37"/>
          <p:cNvSpPr>
            <a:spLocks noChangeArrowheads="1"/>
          </p:cNvSpPr>
          <p:nvPr/>
        </p:nvSpPr>
        <p:spPr bwMode="auto">
          <a:xfrm>
            <a:off x="765175" y="5157788"/>
            <a:ext cx="589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对惯性系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S'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，根据光速不变原理，有</a:t>
            </a:r>
          </a:p>
        </p:txBody>
      </p:sp>
      <p:graphicFrame>
        <p:nvGraphicFramePr>
          <p:cNvPr id="1929254" name="Object 2"/>
          <p:cNvGraphicFramePr>
            <a:graphicFrameLocks/>
          </p:cNvGraphicFramePr>
          <p:nvPr/>
        </p:nvGraphicFramePr>
        <p:xfrm>
          <a:off x="2687638" y="5694363"/>
          <a:ext cx="34686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2" name="公式" r:id="rId7" imgW="3367071" imgH="376140" progId="Equation.3">
                  <p:embed/>
                </p:oleObj>
              </mc:Choice>
              <mc:Fallback>
                <p:oleObj name="公式" r:id="rId7" imgW="3367071" imgH="376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5694363"/>
                        <a:ext cx="34686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9255" name="Rectangle 39"/>
          <p:cNvSpPr>
            <a:spLocks noChangeArrowheads="1"/>
          </p:cNvSpPr>
          <p:nvPr/>
        </p:nvSpPr>
        <p:spPr bwMode="auto">
          <a:xfrm>
            <a:off x="712788" y="614045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在两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个惯性参考系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中两者形式完全相同</a:t>
            </a:r>
          </a:p>
        </p:txBody>
      </p:sp>
      <p:graphicFrame>
        <p:nvGraphicFramePr>
          <p:cNvPr id="1929257" name="Object 3"/>
          <p:cNvGraphicFramePr>
            <a:graphicFrameLocks/>
          </p:cNvGraphicFramePr>
          <p:nvPr/>
        </p:nvGraphicFramePr>
        <p:xfrm>
          <a:off x="1749425" y="4652963"/>
          <a:ext cx="3109913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3" name="公式" r:id="rId9" imgW="3005251" imgH="376140" progId="Equation.3">
                  <p:embed/>
                </p:oleObj>
              </mc:Choice>
              <mc:Fallback>
                <p:oleObj name="公式" r:id="rId9" imgW="3005251" imgH="376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4652963"/>
                        <a:ext cx="3109913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730250" y="3716338"/>
            <a:ext cx="8404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设想</a:t>
            </a:r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t=t</a:t>
            </a:r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'</a:t>
            </a:r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=0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时刻，自</a:t>
            </a:r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与</a:t>
            </a:r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'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重合处发出一个光信号，此后这个光信号就在空间传播，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t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时刻，对惯性系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S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有</a:t>
            </a:r>
          </a:p>
        </p:txBody>
      </p:sp>
    </p:spTree>
    <p:extLst>
      <p:ext uri="{BB962C8B-B14F-4D97-AF65-F5344CB8AC3E}">
        <p14:creationId xmlns:p14="http://schemas.microsoft.com/office/powerpoint/2010/main" val="35814694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192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192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300"/>
                                        <p:tgtEl>
                                          <p:spTgt spid="192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300"/>
                                        <p:tgtEl>
                                          <p:spTgt spid="192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92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1929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1929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2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300"/>
                                        <p:tgtEl>
                                          <p:spTgt spid="192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9218" grpId="0" autoUpdateAnimBg="0"/>
      <p:bldP spid="1929250" grpId="0" autoUpdateAnimBg="0"/>
      <p:bldP spid="1929251" grpId="0" autoUpdateAnimBg="0"/>
      <p:bldP spid="1929252" grpId="0" autoUpdateAnimBg="0"/>
      <p:bldP spid="1929253" grpId="0" autoUpdateAnimBg="0"/>
      <p:bldP spid="1929255" grpId="0" autoUpdateAnimBg="0"/>
      <p:bldP spid="4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8546" name="Object 2"/>
          <p:cNvGraphicFramePr>
            <a:graphicFrameLocks noChangeAspect="1"/>
          </p:cNvGraphicFramePr>
          <p:nvPr>
            <p:extLst/>
          </p:nvPr>
        </p:nvGraphicFramePr>
        <p:xfrm>
          <a:off x="1617464" y="2293938"/>
          <a:ext cx="3530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0" name="公式" r:id="rId3" imgW="1576501" imgH="128782" progId="Equation.3">
                  <p:embed/>
                </p:oleObj>
              </mc:Choice>
              <mc:Fallback>
                <p:oleObj name="公式" r:id="rId3" imgW="1576501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464" y="2293938"/>
                        <a:ext cx="3530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547" name="Rectangle 3"/>
          <p:cNvSpPr>
            <a:spLocks noChangeArrowheads="1"/>
          </p:cNvSpPr>
          <p:nvPr/>
        </p:nvSpPr>
        <p:spPr bwMode="auto">
          <a:xfrm>
            <a:off x="755650" y="1628775"/>
            <a:ext cx="445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设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S'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系相对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S</a:t>
            </a:r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系的速度为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</a:p>
        </p:txBody>
      </p:sp>
      <p:graphicFrame>
        <p:nvGraphicFramePr>
          <p:cNvPr id="2028548" name="Object 3"/>
          <p:cNvGraphicFramePr>
            <a:graphicFrameLocks/>
          </p:cNvGraphicFramePr>
          <p:nvPr/>
        </p:nvGraphicFramePr>
        <p:xfrm>
          <a:off x="455613" y="2947988"/>
          <a:ext cx="51958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公式" r:id="rId5" imgW="5100589" imgH="299843" progId="Equation.3">
                  <p:embed/>
                </p:oleObj>
              </mc:Choice>
              <mc:Fallback>
                <p:oleObj name="公式" r:id="rId5" imgW="5100589" imgH="299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2947988"/>
                        <a:ext cx="51958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549" name="AutoShape 5"/>
          <p:cNvSpPr>
            <a:spLocks noChangeArrowheads="1"/>
          </p:cNvSpPr>
          <p:nvPr/>
        </p:nvSpPr>
        <p:spPr bwMode="auto">
          <a:xfrm>
            <a:off x="5715000" y="2954338"/>
            <a:ext cx="728663" cy="360362"/>
          </a:xfrm>
          <a:prstGeom prst="rightArrow">
            <a:avLst>
              <a:gd name="adj1" fmla="val 37444"/>
              <a:gd name="adj2" fmla="val 70556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28551" name="Object 5"/>
          <p:cNvGraphicFramePr>
            <a:graphicFrameLocks noChangeAspect="1"/>
          </p:cNvGraphicFramePr>
          <p:nvPr>
            <p:extLst/>
          </p:nvPr>
        </p:nvGraphicFramePr>
        <p:xfrm>
          <a:off x="1670050" y="4030712"/>
          <a:ext cx="4557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2" name="公式" r:id="rId7" imgW="2186036" imgH="109343" progId="Equation.3">
                  <p:embed/>
                </p:oleObj>
              </mc:Choice>
              <mc:Fallback>
                <p:oleObj name="公式" r:id="rId7" imgW="2186036" imgH="1093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030712"/>
                        <a:ext cx="4557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552" name="Rectangle 8"/>
          <p:cNvSpPr>
            <a:spLocks noChangeArrowheads="1"/>
          </p:cNvSpPr>
          <p:nvPr/>
        </p:nvSpPr>
        <p:spPr bwMode="auto">
          <a:xfrm>
            <a:off x="396528" y="2257425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O’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点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：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28553" name="Rectangle 9"/>
          <p:cNvSpPr>
            <a:spLocks noChangeArrowheads="1"/>
          </p:cNvSpPr>
          <p:nvPr/>
        </p:nvSpPr>
        <p:spPr bwMode="auto">
          <a:xfrm>
            <a:off x="395536" y="33829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对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r>
              <a:rPr kumimoji="1" lang="zh-CN" altLang="en-US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点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:</a:t>
            </a:r>
          </a:p>
        </p:txBody>
      </p:sp>
      <p:sp>
        <p:nvSpPr>
          <p:cNvPr id="2028554" name="Line 10"/>
          <p:cNvSpPr>
            <a:spLocks noChangeShapeType="1"/>
          </p:cNvSpPr>
          <p:nvPr/>
        </p:nvSpPr>
        <p:spPr bwMode="auto">
          <a:xfrm>
            <a:off x="5803900" y="2403475"/>
            <a:ext cx="2667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8555" name="Oval 11"/>
          <p:cNvSpPr>
            <a:spLocks noChangeArrowheads="1"/>
          </p:cNvSpPr>
          <p:nvPr/>
        </p:nvSpPr>
        <p:spPr bwMode="auto">
          <a:xfrm>
            <a:off x="5724525" y="2327275"/>
            <a:ext cx="152400" cy="152400"/>
          </a:xfrm>
          <a:prstGeom prst="ellipse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8556" name="Oval 12"/>
          <p:cNvSpPr>
            <a:spLocks noChangeArrowheads="1"/>
          </p:cNvSpPr>
          <p:nvPr/>
        </p:nvSpPr>
        <p:spPr bwMode="auto">
          <a:xfrm>
            <a:off x="6946900" y="2327275"/>
            <a:ext cx="152400" cy="152400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8557" name="Text Box 13"/>
          <p:cNvSpPr txBox="1">
            <a:spLocks noChangeArrowheads="1"/>
          </p:cNvSpPr>
          <p:nvPr/>
        </p:nvSpPr>
        <p:spPr bwMode="auto">
          <a:xfrm>
            <a:off x="7439025" y="1844675"/>
            <a:ext cx="85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(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x'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endParaRPr kumimoji="1" lang="en-US" altLang="zh-CN" sz="24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28558" name="Text Box 14"/>
          <p:cNvSpPr txBox="1">
            <a:spLocks noChangeArrowheads="1"/>
          </p:cNvSpPr>
          <p:nvPr/>
        </p:nvSpPr>
        <p:spPr bwMode="auto">
          <a:xfrm>
            <a:off x="5651500" y="18446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O</a:t>
            </a:r>
            <a:endParaRPr kumimoji="1" lang="en-US" altLang="zh-CN" sz="24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28559" name="Text Box 15"/>
          <p:cNvSpPr txBox="1">
            <a:spLocks noChangeArrowheads="1"/>
          </p:cNvSpPr>
          <p:nvPr/>
        </p:nvSpPr>
        <p:spPr bwMode="auto">
          <a:xfrm>
            <a:off x="6718300" y="18446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O'</a:t>
            </a:r>
            <a:endParaRPr kumimoji="1" lang="en-US" altLang="zh-CN" sz="24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028560" name="Line 16"/>
          <p:cNvSpPr>
            <a:spLocks noChangeShapeType="1"/>
          </p:cNvSpPr>
          <p:nvPr/>
        </p:nvSpPr>
        <p:spPr bwMode="auto">
          <a:xfrm>
            <a:off x="6661150" y="1700213"/>
            <a:ext cx="914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28561" name="Object 6"/>
          <p:cNvGraphicFramePr>
            <a:graphicFrameLocks noChangeAspect="1"/>
          </p:cNvGraphicFramePr>
          <p:nvPr/>
        </p:nvGraphicFramePr>
        <p:xfrm>
          <a:off x="7669213" y="1484313"/>
          <a:ext cx="3651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" name="Equation" r:id="rId9" imgW="33159" imgH="52485" progId="Equation.3">
                  <p:embed/>
                </p:oleObj>
              </mc:Choice>
              <mc:Fallback>
                <p:oleObj name="Equation" r:id="rId9" imgW="33159" imgH="524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1484313"/>
                        <a:ext cx="3651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562" name="Object 7"/>
          <p:cNvGraphicFramePr>
            <a:graphicFrameLocks/>
          </p:cNvGraphicFramePr>
          <p:nvPr>
            <p:extLst/>
          </p:nvPr>
        </p:nvGraphicFramePr>
        <p:xfrm>
          <a:off x="7161213" y="3755628"/>
          <a:ext cx="16589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4" name="公式" r:id="rId11" imgW="1576501" imgH="738188" progId="Equation.3">
                  <p:embed/>
                </p:oleObj>
              </mc:Choice>
              <mc:Fallback>
                <p:oleObj name="公式" r:id="rId11" imgW="1576501" imgH="7381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3755628"/>
                        <a:ext cx="16589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563" name="AutoShape 19"/>
          <p:cNvSpPr>
            <a:spLocks noChangeArrowheads="1"/>
          </p:cNvSpPr>
          <p:nvPr/>
        </p:nvSpPr>
        <p:spPr bwMode="auto">
          <a:xfrm>
            <a:off x="2916238" y="4741863"/>
            <a:ext cx="609600" cy="296862"/>
          </a:xfrm>
          <a:prstGeom prst="rightArrow">
            <a:avLst>
              <a:gd name="adj1" fmla="val 35935"/>
              <a:gd name="adj2" fmla="val 71121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28564" name="Object 8"/>
          <p:cNvGraphicFramePr>
            <a:graphicFrameLocks/>
          </p:cNvGraphicFramePr>
          <p:nvPr/>
        </p:nvGraphicFramePr>
        <p:xfrm>
          <a:off x="3779838" y="4800600"/>
          <a:ext cx="889000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5" name="公式" r:id="rId13" imgW="747534" imgH="138015" progId="Equation.3">
                  <p:embed/>
                </p:oleObj>
              </mc:Choice>
              <mc:Fallback>
                <p:oleObj name="公式" r:id="rId13" imgW="747534" imgH="1380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800600"/>
                        <a:ext cx="889000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565" name="Object 9"/>
          <p:cNvGraphicFramePr>
            <a:graphicFrameLocks/>
          </p:cNvGraphicFramePr>
          <p:nvPr/>
        </p:nvGraphicFramePr>
        <p:xfrm>
          <a:off x="6407150" y="4679950"/>
          <a:ext cx="19812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6" name="公式" r:id="rId15" imgW="1890534" imgH="299843" progId="Equation.3">
                  <p:embed/>
                </p:oleObj>
              </mc:Choice>
              <mc:Fallback>
                <p:oleObj name="公式" r:id="rId15" imgW="1890534" imgH="29984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150" y="4679950"/>
                        <a:ext cx="19812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566" name="Object 10"/>
          <p:cNvGraphicFramePr>
            <a:graphicFrameLocks/>
          </p:cNvGraphicFramePr>
          <p:nvPr/>
        </p:nvGraphicFramePr>
        <p:xfrm>
          <a:off x="6419850" y="5186363"/>
          <a:ext cx="1692275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7" name="公式" r:id="rId17" imgW="1595519" imgH="224032" progId="Equation.3">
                  <p:embed/>
                </p:oleObj>
              </mc:Choice>
              <mc:Fallback>
                <p:oleObj name="公式" r:id="rId17" imgW="1595519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5186363"/>
                        <a:ext cx="1692275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567" name="AutoShape 23"/>
          <p:cNvSpPr>
            <a:spLocks noChangeArrowheads="1"/>
          </p:cNvSpPr>
          <p:nvPr/>
        </p:nvSpPr>
        <p:spPr bwMode="auto">
          <a:xfrm>
            <a:off x="5076825" y="4751388"/>
            <a:ext cx="1008063" cy="280987"/>
          </a:xfrm>
          <a:prstGeom prst="rightArrow">
            <a:avLst>
              <a:gd name="adj1" fmla="val 38509"/>
              <a:gd name="adj2" fmla="val 110617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28568" name="Rectangle 24"/>
          <p:cNvSpPr>
            <a:spLocks noChangeArrowheads="1"/>
          </p:cNvSpPr>
          <p:nvPr/>
        </p:nvSpPr>
        <p:spPr bwMode="auto">
          <a:xfrm>
            <a:off x="6291263" y="4606925"/>
            <a:ext cx="2168525" cy="938213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28569" name="Object 11"/>
          <p:cNvGraphicFramePr>
            <a:graphicFrameLocks noChangeAspect="1"/>
          </p:cNvGraphicFramePr>
          <p:nvPr>
            <p:extLst/>
          </p:nvPr>
        </p:nvGraphicFramePr>
        <p:xfrm>
          <a:off x="1520180" y="3397250"/>
          <a:ext cx="3771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8" name="公式" r:id="rId19" imgW="1690606" imgH="128782" progId="Equation.3">
                  <p:embed/>
                </p:oleObj>
              </mc:Choice>
              <mc:Fallback>
                <p:oleObj name="公式" r:id="rId19" imgW="1690606" imgH="1287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180" y="3397250"/>
                        <a:ext cx="3771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570" name="AutoShape 26"/>
          <p:cNvSpPr>
            <a:spLocks noChangeArrowheads="1"/>
          </p:cNvSpPr>
          <p:nvPr/>
        </p:nvSpPr>
        <p:spPr bwMode="auto">
          <a:xfrm>
            <a:off x="6443663" y="4066778"/>
            <a:ext cx="609600" cy="296862"/>
          </a:xfrm>
          <a:prstGeom prst="rightArrow">
            <a:avLst>
              <a:gd name="adj1" fmla="val 35935"/>
              <a:gd name="adj2" fmla="val 71121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028571" name="Object 12"/>
          <p:cNvGraphicFramePr>
            <a:graphicFrameLocks/>
          </p:cNvGraphicFramePr>
          <p:nvPr/>
        </p:nvGraphicFramePr>
        <p:xfrm>
          <a:off x="1149350" y="4462463"/>
          <a:ext cx="10128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9" name="公式" r:id="rId21" imgW="928931" imgH="738188" progId="Equation.3">
                  <p:embed/>
                </p:oleObj>
              </mc:Choice>
              <mc:Fallback>
                <p:oleObj name="公式" r:id="rId21" imgW="928931" imgH="7381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4462463"/>
                        <a:ext cx="10128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572" name="Object 13">
            <a:hlinkClick r:id="rId23" action="ppaction://hlinksldjump"/>
          </p:cNvPr>
          <p:cNvGraphicFramePr>
            <a:graphicFrameLocks/>
          </p:cNvGraphicFramePr>
          <p:nvPr/>
        </p:nvGraphicFramePr>
        <p:xfrm>
          <a:off x="900113" y="5300663"/>
          <a:ext cx="34686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0" name="公式" r:id="rId24" imgW="3367071" imgH="376140" progId="Equation.3">
                  <p:embed/>
                </p:oleObj>
              </mc:Choice>
              <mc:Fallback>
                <p:oleObj name="公式" r:id="rId24" imgW="3367071" imgH="3761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300663"/>
                        <a:ext cx="3468687" cy="4714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573" name="Object 14"/>
          <p:cNvGraphicFramePr>
            <a:graphicFrameLocks/>
          </p:cNvGraphicFramePr>
          <p:nvPr/>
        </p:nvGraphicFramePr>
        <p:xfrm>
          <a:off x="1258888" y="5900738"/>
          <a:ext cx="648017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1" name="公式" r:id="rId26" imgW="2271859" imgH="138015" progId="Equation.3">
                  <p:embed/>
                </p:oleObj>
              </mc:Choice>
              <mc:Fallback>
                <p:oleObj name="公式" r:id="rId26" imgW="2271859" imgH="13801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900738"/>
                        <a:ext cx="648017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8574" name="Object 15"/>
          <p:cNvGraphicFramePr>
            <a:graphicFrameLocks/>
          </p:cNvGraphicFramePr>
          <p:nvPr/>
        </p:nvGraphicFramePr>
        <p:xfrm>
          <a:off x="3902075" y="765175"/>
          <a:ext cx="1533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2" name="公式" r:id="rId28" imgW="1442891" imgH="224032" progId="Equation.3">
                  <p:embed/>
                </p:oleObj>
              </mc:Choice>
              <mc:Fallback>
                <p:oleObj name="公式" r:id="rId28" imgW="1442891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765175"/>
                        <a:ext cx="1533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575" name="Rectangle 31"/>
          <p:cNvSpPr>
            <a:spLocks noChangeArrowheads="1"/>
          </p:cNvSpPr>
          <p:nvPr/>
        </p:nvSpPr>
        <p:spPr bwMode="auto">
          <a:xfrm>
            <a:off x="765175" y="1100138"/>
            <a:ext cx="287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变换关系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线性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</a:p>
        </p:txBody>
      </p:sp>
      <p:graphicFrame>
        <p:nvGraphicFramePr>
          <p:cNvPr id="2028576" name="Object 16"/>
          <p:cNvGraphicFramePr>
            <a:graphicFrameLocks/>
          </p:cNvGraphicFramePr>
          <p:nvPr/>
        </p:nvGraphicFramePr>
        <p:xfrm>
          <a:off x="3908425" y="1154113"/>
          <a:ext cx="16716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3" name="公式" r:id="rId30" imgW="1585766" imgH="224032" progId="Equation.3">
                  <p:embed/>
                </p:oleObj>
              </mc:Choice>
              <mc:Fallback>
                <p:oleObj name="公式" r:id="rId30" imgW="1585766" imgH="2240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1154113"/>
                        <a:ext cx="167163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8577" name="Text Box 33"/>
          <p:cNvSpPr txBox="1">
            <a:spLocks noChangeArrowheads="1"/>
          </p:cNvSpPr>
          <p:nvPr/>
        </p:nvSpPr>
        <p:spPr bwMode="auto">
          <a:xfrm>
            <a:off x="5570538" y="827088"/>
            <a:ext cx="2722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CC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a </a:t>
            </a:r>
            <a:r>
              <a:rPr kumimoji="1" lang="en-US" altLang="zh-CN" sz="2800" b="1" i="1">
                <a:solidFill>
                  <a:srgbClr val="00CC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,b ,d ,e</a:t>
            </a:r>
            <a:r>
              <a:rPr kumimoji="1" lang="en-US" altLang="zh-CN" sz="2800" b="1" i="1">
                <a:solidFill>
                  <a:srgbClr val="EDFE4A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待定系数</a:t>
            </a:r>
          </a:p>
        </p:txBody>
      </p:sp>
      <p:sp>
        <p:nvSpPr>
          <p:cNvPr id="2028578" name="Text Box 34"/>
          <p:cNvSpPr txBox="1">
            <a:spLocks noChangeArrowheads="1"/>
          </p:cNvSpPr>
          <p:nvPr/>
        </p:nvSpPr>
        <p:spPr bwMode="auto">
          <a:xfrm>
            <a:off x="179388" y="293688"/>
            <a:ext cx="86391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由于事件在两个坐标系中的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时空坐标是</a:t>
            </a: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仿宋_GB2312" pitchFamily="49" charset="-122"/>
              </a:rPr>
              <a:t>一一对应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的，</a:t>
            </a:r>
            <a:r>
              <a:rPr kumimoji="1" lang="zh-CN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洛伦兹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坐标</a:t>
            </a:r>
            <a:r>
              <a:rPr kumimoji="1" lang="zh-CN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变换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式应具有以下形式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65888" y="2601913"/>
          <a:ext cx="17589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4" name="Equation" r:id="rId32" imgW="1040948" imgH="660113" progId="Equation.DSMT4">
                  <p:embed/>
                </p:oleObj>
              </mc:Choice>
              <mc:Fallback>
                <p:oleObj name="Equation" r:id="rId32" imgW="1040948" imgH="6601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2601913"/>
                        <a:ext cx="17589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AutoShape 26"/>
          <p:cNvSpPr>
            <a:spLocks noChangeArrowheads="1"/>
          </p:cNvSpPr>
          <p:nvPr/>
        </p:nvSpPr>
        <p:spPr bwMode="auto">
          <a:xfrm rot="5400000">
            <a:off x="2436812" y="3740151"/>
            <a:ext cx="352425" cy="374650"/>
          </a:xfrm>
          <a:prstGeom prst="rightArrow">
            <a:avLst>
              <a:gd name="adj1" fmla="val 35935"/>
              <a:gd name="adj2" fmla="val 71120"/>
            </a:avLst>
          </a:prstGeom>
          <a:solidFill>
            <a:srgbClr val="FFCCFF"/>
          </a:solidFill>
          <a:ln w="222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6538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300"/>
                                        <p:tgtEl>
                                          <p:spTgt spid="202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2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2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2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2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02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2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2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202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02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2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028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028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02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2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02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02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02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28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028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02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02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0" fill="hold"/>
                                        <p:tgtEl>
                                          <p:spTgt spid="2028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0" fill="hold"/>
                                        <p:tgtEl>
                                          <p:spTgt spid="2028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02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202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547" grpId="0" autoUpdateAnimBg="0"/>
      <p:bldP spid="2028549" grpId="0" animBg="1"/>
      <p:bldP spid="2028552" grpId="0" autoUpdateAnimBg="0"/>
      <p:bldP spid="2028553" grpId="0" autoUpdateAnimBg="0"/>
      <p:bldP spid="2028554" grpId="0" animBg="1"/>
      <p:bldP spid="2028555" grpId="0" animBg="1"/>
      <p:bldP spid="2028556" grpId="0" animBg="1"/>
      <p:bldP spid="2028557" grpId="0" autoUpdateAnimBg="0"/>
      <p:bldP spid="2028558" grpId="0" autoUpdateAnimBg="0"/>
      <p:bldP spid="2028559" grpId="0" autoUpdateAnimBg="0"/>
      <p:bldP spid="2028560" grpId="0" animBg="1"/>
      <p:bldP spid="2028563" grpId="0" animBg="1"/>
      <p:bldP spid="2028567" grpId="0" animBg="1"/>
      <p:bldP spid="2028568" grpId="0" animBg="1"/>
      <p:bldP spid="2028570" grpId="0" animBg="1"/>
      <p:bldP spid="2028575" grpId="0" autoUpdateAnimBg="0"/>
      <p:bldP spid="2028577" grpId="0"/>
      <p:bldP spid="2028578" grpId="0" autoUpdateAnimBg="0"/>
      <p:bldP spid="36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8520</TotalTime>
  <Words>2195</Words>
  <Application>Microsoft Office PowerPoint</Application>
  <PresentationFormat>全屏显示(4:3)</PresentationFormat>
  <Paragraphs>264</Paragraphs>
  <Slides>29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Monotype Sorts</vt:lpstr>
      <vt:lpstr>仿宋_GB2312</vt:lpstr>
      <vt:lpstr>黑体</vt:lpstr>
      <vt:lpstr>华文仿宋</vt:lpstr>
      <vt:lpstr>楷体_GB2312</vt:lpstr>
      <vt:lpstr>宋体</vt:lpstr>
      <vt:lpstr>Arial</vt:lpstr>
      <vt:lpstr>Bookman Old Style</vt:lpstr>
      <vt:lpstr>Symbol</vt:lpstr>
      <vt:lpstr>Times New Roman</vt:lpstr>
      <vt:lpstr>Wingdings</vt:lpstr>
      <vt:lpstr>1_默认设计模板</vt:lpstr>
      <vt:lpstr>公式</vt:lpstr>
      <vt:lpstr>Equation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</dc:title>
  <dc:creator>Zhongfeng Xu</dc:creator>
  <cp:lastModifiedBy>jiangcw</cp:lastModifiedBy>
  <cp:revision>476</cp:revision>
  <dcterms:created xsi:type="dcterms:W3CDTF">2002-06-18T00:43:24Z</dcterms:created>
  <dcterms:modified xsi:type="dcterms:W3CDTF">2023-04-17T09:27:27Z</dcterms:modified>
</cp:coreProperties>
</file>