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654" r:id="rId2"/>
    <p:sldId id="700" r:id="rId3"/>
    <p:sldId id="736" r:id="rId4"/>
    <p:sldId id="737" r:id="rId5"/>
    <p:sldId id="752" r:id="rId6"/>
    <p:sldId id="753" r:id="rId7"/>
    <p:sldId id="754" r:id="rId8"/>
    <p:sldId id="755" r:id="rId9"/>
    <p:sldId id="756" r:id="rId10"/>
    <p:sldId id="758" r:id="rId11"/>
    <p:sldId id="747" r:id="rId12"/>
    <p:sldId id="743" r:id="rId13"/>
    <p:sldId id="679" r:id="rId14"/>
    <p:sldId id="688" r:id="rId15"/>
    <p:sldId id="689" r:id="rId16"/>
    <p:sldId id="730" r:id="rId17"/>
    <p:sldId id="691" r:id="rId18"/>
    <p:sldId id="692" r:id="rId19"/>
    <p:sldId id="749" r:id="rId20"/>
    <p:sldId id="693" r:id="rId21"/>
    <p:sldId id="694" r:id="rId22"/>
    <p:sldId id="695" r:id="rId23"/>
    <p:sldId id="696" r:id="rId24"/>
    <p:sldId id="697" r:id="rId25"/>
    <p:sldId id="698" r:id="rId26"/>
    <p:sldId id="699" r:id="rId27"/>
    <p:sldId id="731" r:id="rId28"/>
  </p:sldIdLst>
  <p:sldSz cx="9144000" cy="6858000" type="screen4x3"/>
  <p:notesSz cx="7104063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pos="5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FF00"/>
    <a:srgbClr val="FF3300"/>
    <a:srgbClr val="3333CC"/>
    <a:srgbClr val="99FF99"/>
    <a:srgbClr val="808080"/>
    <a:srgbClr val="33CC33"/>
    <a:srgbClr val="66FF66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32" autoAdjust="0"/>
    <p:restoredTop sz="94660"/>
  </p:normalViewPr>
  <p:slideViewPr>
    <p:cSldViewPr>
      <p:cViewPr varScale="1">
        <p:scale>
          <a:sx n="74" d="100"/>
          <a:sy n="74" d="100"/>
        </p:scale>
        <p:origin x="1314" y="72"/>
      </p:cViewPr>
      <p:guideLst>
        <p:guide orient="horz" pos="754"/>
        <p:guide pos="5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10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5" Type="http://schemas.openxmlformats.org/officeDocument/2006/relationships/image" Target="../media/image6.w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image" Target="../media/image87.wmf"/><Relationship Id="rId7" Type="http://schemas.openxmlformats.org/officeDocument/2006/relationships/image" Target="../media/image91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Relationship Id="rId6" Type="http://schemas.openxmlformats.org/officeDocument/2006/relationships/image" Target="../media/image90.emf"/><Relationship Id="rId11" Type="http://schemas.openxmlformats.org/officeDocument/2006/relationships/image" Target="../media/image95.wmf"/><Relationship Id="rId5" Type="http://schemas.openxmlformats.org/officeDocument/2006/relationships/image" Target="../media/image89.emf"/><Relationship Id="rId10" Type="http://schemas.openxmlformats.org/officeDocument/2006/relationships/image" Target="../media/image94.wmf"/><Relationship Id="rId4" Type="http://schemas.openxmlformats.org/officeDocument/2006/relationships/image" Target="../media/image88.wmf"/><Relationship Id="rId9" Type="http://schemas.openxmlformats.org/officeDocument/2006/relationships/image" Target="../media/image9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image" Target="../media/image108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12" Type="http://schemas.openxmlformats.org/officeDocument/2006/relationships/image" Target="../media/image107.wmf"/><Relationship Id="rId2" Type="http://schemas.openxmlformats.org/officeDocument/2006/relationships/image" Target="../media/image97.emf"/><Relationship Id="rId1" Type="http://schemas.openxmlformats.org/officeDocument/2006/relationships/image" Target="../media/image96.emf"/><Relationship Id="rId6" Type="http://schemas.openxmlformats.org/officeDocument/2006/relationships/image" Target="../media/image101.emf"/><Relationship Id="rId11" Type="http://schemas.openxmlformats.org/officeDocument/2006/relationships/image" Target="../media/image106.wmf"/><Relationship Id="rId5" Type="http://schemas.openxmlformats.org/officeDocument/2006/relationships/image" Target="../media/image100.emf"/><Relationship Id="rId10" Type="http://schemas.openxmlformats.org/officeDocument/2006/relationships/image" Target="../media/image105.wmf"/><Relationship Id="rId4" Type="http://schemas.openxmlformats.org/officeDocument/2006/relationships/image" Target="../media/image99.emf"/><Relationship Id="rId9" Type="http://schemas.openxmlformats.org/officeDocument/2006/relationships/image" Target="../media/image10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image" Target="../media/image110.emf"/><Relationship Id="rId1" Type="http://schemas.openxmlformats.org/officeDocument/2006/relationships/image" Target="../media/image109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emf"/><Relationship Id="rId1" Type="http://schemas.openxmlformats.org/officeDocument/2006/relationships/image" Target="../media/image115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emf"/><Relationship Id="rId2" Type="http://schemas.openxmlformats.org/officeDocument/2006/relationships/image" Target="../media/image120.emf"/><Relationship Id="rId1" Type="http://schemas.openxmlformats.org/officeDocument/2006/relationships/image" Target="../media/image119.emf"/><Relationship Id="rId4" Type="http://schemas.openxmlformats.org/officeDocument/2006/relationships/image" Target="../media/image12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5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2" Type="http://schemas.openxmlformats.org/officeDocument/2006/relationships/image" Target="../media/image127.emf"/><Relationship Id="rId1" Type="http://schemas.openxmlformats.org/officeDocument/2006/relationships/image" Target="../media/image126.emf"/><Relationship Id="rId6" Type="http://schemas.openxmlformats.org/officeDocument/2006/relationships/image" Target="../media/image131.emf"/><Relationship Id="rId5" Type="http://schemas.openxmlformats.org/officeDocument/2006/relationships/image" Target="../media/image130.emf"/><Relationship Id="rId4" Type="http://schemas.openxmlformats.org/officeDocument/2006/relationships/image" Target="../media/image129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4" Type="http://schemas.openxmlformats.org/officeDocument/2006/relationships/image" Target="../media/image13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emf"/><Relationship Id="rId13" Type="http://schemas.openxmlformats.org/officeDocument/2006/relationships/image" Target="../media/image148.emf"/><Relationship Id="rId3" Type="http://schemas.openxmlformats.org/officeDocument/2006/relationships/image" Target="../media/image138.emf"/><Relationship Id="rId7" Type="http://schemas.openxmlformats.org/officeDocument/2006/relationships/image" Target="../media/image142.emf"/><Relationship Id="rId12" Type="http://schemas.openxmlformats.org/officeDocument/2006/relationships/image" Target="../media/image147.emf"/><Relationship Id="rId2" Type="http://schemas.openxmlformats.org/officeDocument/2006/relationships/image" Target="../media/image137.emf"/><Relationship Id="rId1" Type="http://schemas.openxmlformats.org/officeDocument/2006/relationships/image" Target="../media/image136.emf"/><Relationship Id="rId6" Type="http://schemas.openxmlformats.org/officeDocument/2006/relationships/image" Target="../media/image141.emf"/><Relationship Id="rId11" Type="http://schemas.openxmlformats.org/officeDocument/2006/relationships/image" Target="../media/image146.emf"/><Relationship Id="rId5" Type="http://schemas.openxmlformats.org/officeDocument/2006/relationships/image" Target="../media/image140.emf"/><Relationship Id="rId10" Type="http://schemas.openxmlformats.org/officeDocument/2006/relationships/image" Target="../media/image145.emf"/><Relationship Id="rId4" Type="http://schemas.openxmlformats.org/officeDocument/2006/relationships/image" Target="../media/image139.emf"/><Relationship Id="rId9" Type="http://schemas.openxmlformats.org/officeDocument/2006/relationships/image" Target="../media/image144.emf"/><Relationship Id="rId14" Type="http://schemas.openxmlformats.org/officeDocument/2006/relationships/image" Target="../media/image14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13" Type="http://schemas.openxmlformats.org/officeDocument/2006/relationships/image" Target="../media/image162.emf"/><Relationship Id="rId3" Type="http://schemas.openxmlformats.org/officeDocument/2006/relationships/image" Target="../media/image152.emf"/><Relationship Id="rId7" Type="http://schemas.openxmlformats.org/officeDocument/2006/relationships/image" Target="../media/image156.emf"/><Relationship Id="rId12" Type="http://schemas.openxmlformats.org/officeDocument/2006/relationships/image" Target="../media/image161.emf"/><Relationship Id="rId2" Type="http://schemas.openxmlformats.org/officeDocument/2006/relationships/image" Target="../media/image151.emf"/><Relationship Id="rId1" Type="http://schemas.openxmlformats.org/officeDocument/2006/relationships/image" Target="../media/image150.emf"/><Relationship Id="rId6" Type="http://schemas.openxmlformats.org/officeDocument/2006/relationships/image" Target="../media/image155.emf"/><Relationship Id="rId11" Type="http://schemas.openxmlformats.org/officeDocument/2006/relationships/image" Target="../media/image160.emf"/><Relationship Id="rId5" Type="http://schemas.openxmlformats.org/officeDocument/2006/relationships/image" Target="../media/image154.emf"/><Relationship Id="rId10" Type="http://schemas.openxmlformats.org/officeDocument/2006/relationships/image" Target="../media/image159.emf"/><Relationship Id="rId4" Type="http://schemas.openxmlformats.org/officeDocument/2006/relationships/image" Target="../media/image153.emf"/><Relationship Id="rId9" Type="http://schemas.openxmlformats.org/officeDocument/2006/relationships/image" Target="../media/image158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image" Target="../media/image175.wmf"/><Relationship Id="rId3" Type="http://schemas.openxmlformats.org/officeDocument/2006/relationships/image" Target="../media/image165.emf"/><Relationship Id="rId7" Type="http://schemas.openxmlformats.org/officeDocument/2006/relationships/image" Target="../media/image169.emf"/><Relationship Id="rId12" Type="http://schemas.openxmlformats.org/officeDocument/2006/relationships/image" Target="../media/image174.wmf"/><Relationship Id="rId2" Type="http://schemas.openxmlformats.org/officeDocument/2006/relationships/image" Target="../media/image164.emf"/><Relationship Id="rId1" Type="http://schemas.openxmlformats.org/officeDocument/2006/relationships/image" Target="../media/image163.emf"/><Relationship Id="rId6" Type="http://schemas.openxmlformats.org/officeDocument/2006/relationships/image" Target="../media/image168.emf"/><Relationship Id="rId11" Type="http://schemas.openxmlformats.org/officeDocument/2006/relationships/image" Target="../media/image173.wmf"/><Relationship Id="rId5" Type="http://schemas.openxmlformats.org/officeDocument/2006/relationships/image" Target="../media/image167.emf"/><Relationship Id="rId10" Type="http://schemas.openxmlformats.org/officeDocument/2006/relationships/image" Target="../media/image172.wmf"/><Relationship Id="rId4" Type="http://schemas.openxmlformats.org/officeDocument/2006/relationships/image" Target="../media/image166.emf"/><Relationship Id="rId9" Type="http://schemas.openxmlformats.org/officeDocument/2006/relationships/image" Target="../media/image171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emf"/><Relationship Id="rId13" Type="http://schemas.openxmlformats.org/officeDocument/2006/relationships/image" Target="../media/image188.wmf"/><Relationship Id="rId3" Type="http://schemas.openxmlformats.org/officeDocument/2006/relationships/image" Target="../media/image178.emf"/><Relationship Id="rId7" Type="http://schemas.openxmlformats.org/officeDocument/2006/relationships/image" Target="../media/image182.emf"/><Relationship Id="rId12" Type="http://schemas.openxmlformats.org/officeDocument/2006/relationships/image" Target="../media/image187.wmf"/><Relationship Id="rId2" Type="http://schemas.openxmlformats.org/officeDocument/2006/relationships/image" Target="../media/image177.emf"/><Relationship Id="rId1" Type="http://schemas.openxmlformats.org/officeDocument/2006/relationships/image" Target="../media/image176.emf"/><Relationship Id="rId6" Type="http://schemas.openxmlformats.org/officeDocument/2006/relationships/image" Target="../media/image181.emf"/><Relationship Id="rId11" Type="http://schemas.openxmlformats.org/officeDocument/2006/relationships/image" Target="../media/image186.wmf"/><Relationship Id="rId5" Type="http://schemas.openxmlformats.org/officeDocument/2006/relationships/image" Target="../media/image180.emf"/><Relationship Id="rId10" Type="http://schemas.openxmlformats.org/officeDocument/2006/relationships/image" Target="../media/image185.wmf"/><Relationship Id="rId4" Type="http://schemas.openxmlformats.org/officeDocument/2006/relationships/image" Target="../media/image179.emf"/><Relationship Id="rId9" Type="http://schemas.openxmlformats.org/officeDocument/2006/relationships/image" Target="../media/image184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emf"/><Relationship Id="rId2" Type="http://schemas.openxmlformats.org/officeDocument/2006/relationships/image" Target="../media/image190.emf"/><Relationship Id="rId1" Type="http://schemas.openxmlformats.org/officeDocument/2006/relationships/image" Target="../media/image189.emf"/><Relationship Id="rId6" Type="http://schemas.openxmlformats.org/officeDocument/2006/relationships/image" Target="../media/image194.wmf"/><Relationship Id="rId5" Type="http://schemas.openxmlformats.org/officeDocument/2006/relationships/image" Target="../media/image193.wmf"/><Relationship Id="rId4" Type="http://schemas.openxmlformats.org/officeDocument/2006/relationships/image" Target="../media/image192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emf"/><Relationship Id="rId13" Type="http://schemas.openxmlformats.org/officeDocument/2006/relationships/image" Target="../media/image207.wmf"/><Relationship Id="rId3" Type="http://schemas.openxmlformats.org/officeDocument/2006/relationships/image" Target="../media/image197.emf"/><Relationship Id="rId7" Type="http://schemas.openxmlformats.org/officeDocument/2006/relationships/image" Target="../media/image201.emf"/><Relationship Id="rId12" Type="http://schemas.openxmlformats.org/officeDocument/2006/relationships/image" Target="../media/image206.emf"/><Relationship Id="rId2" Type="http://schemas.openxmlformats.org/officeDocument/2006/relationships/image" Target="../media/image196.emf"/><Relationship Id="rId1" Type="http://schemas.openxmlformats.org/officeDocument/2006/relationships/image" Target="../media/image195.emf"/><Relationship Id="rId6" Type="http://schemas.openxmlformats.org/officeDocument/2006/relationships/image" Target="../media/image200.emf"/><Relationship Id="rId11" Type="http://schemas.openxmlformats.org/officeDocument/2006/relationships/image" Target="../media/image205.emf"/><Relationship Id="rId5" Type="http://schemas.openxmlformats.org/officeDocument/2006/relationships/image" Target="../media/image199.emf"/><Relationship Id="rId10" Type="http://schemas.openxmlformats.org/officeDocument/2006/relationships/image" Target="../media/image204.emf"/><Relationship Id="rId4" Type="http://schemas.openxmlformats.org/officeDocument/2006/relationships/image" Target="../media/image198.emf"/><Relationship Id="rId9" Type="http://schemas.openxmlformats.org/officeDocument/2006/relationships/image" Target="../media/image203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7" Type="http://schemas.openxmlformats.org/officeDocument/2006/relationships/image" Target="../media/image201.emf"/><Relationship Id="rId2" Type="http://schemas.openxmlformats.org/officeDocument/2006/relationships/image" Target="../media/image209.emf"/><Relationship Id="rId1" Type="http://schemas.openxmlformats.org/officeDocument/2006/relationships/image" Target="../media/image208.emf"/><Relationship Id="rId6" Type="http://schemas.openxmlformats.org/officeDocument/2006/relationships/image" Target="../media/image213.emf"/><Relationship Id="rId5" Type="http://schemas.openxmlformats.org/officeDocument/2006/relationships/image" Target="../media/image212.emf"/><Relationship Id="rId4" Type="http://schemas.openxmlformats.org/officeDocument/2006/relationships/image" Target="../media/image211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emf"/><Relationship Id="rId13" Type="http://schemas.openxmlformats.org/officeDocument/2006/relationships/image" Target="../media/image225.wmf"/><Relationship Id="rId3" Type="http://schemas.openxmlformats.org/officeDocument/2006/relationships/image" Target="../media/image216.emf"/><Relationship Id="rId7" Type="http://schemas.openxmlformats.org/officeDocument/2006/relationships/image" Target="../media/image220.emf"/><Relationship Id="rId12" Type="http://schemas.openxmlformats.org/officeDocument/2006/relationships/image" Target="../media/image189.emf"/><Relationship Id="rId2" Type="http://schemas.openxmlformats.org/officeDocument/2006/relationships/image" Target="../media/image215.emf"/><Relationship Id="rId1" Type="http://schemas.openxmlformats.org/officeDocument/2006/relationships/image" Target="../media/image214.emf"/><Relationship Id="rId6" Type="http://schemas.openxmlformats.org/officeDocument/2006/relationships/image" Target="../media/image219.emf"/><Relationship Id="rId11" Type="http://schemas.openxmlformats.org/officeDocument/2006/relationships/image" Target="../media/image224.emf"/><Relationship Id="rId5" Type="http://schemas.openxmlformats.org/officeDocument/2006/relationships/image" Target="../media/image218.emf"/><Relationship Id="rId15" Type="http://schemas.openxmlformats.org/officeDocument/2006/relationships/image" Target="../media/image227.wmf"/><Relationship Id="rId10" Type="http://schemas.openxmlformats.org/officeDocument/2006/relationships/image" Target="../media/image223.emf"/><Relationship Id="rId4" Type="http://schemas.openxmlformats.org/officeDocument/2006/relationships/image" Target="../media/image217.emf"/><Relationship Id="rId9" Type="http://schemas.openxmlformats.org/officeDocument/2006/relationships/image" Target="../media/image222.emf"/><Relationship Id="rId14" Type="http://schemas.openxmlformats.org/officeDocument/2006/relationships/image" Target="../media/image22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26.emf"/><Relationship Id="rId18" Type="http://schemas.openxmlformats.org/officeDocument/2006/relationships/image" Target="../media/image31.emf"/><Relationship Id="rId3" Type="http://schemas.openxmlformats.org/officeDocument/2006/relationships/image" Target="../media/image16.emf"/><Relationship Id="rId21" Type="http://schemas.openxmlformats.org/officeDocument/2006/relationships/image" Target="../media/image34.emf"/><Relationship Id="rId7" Type="http://schemas.openxmlformats.org/officeDocument/2006/relationships/image" Target="../media/image20.emf"/><Relationship Id="rId12" Type="http://schemas.openxmlformats.org/officeDocument/2006/relationships/image" Target="../media/image25.emf"/><Relationship Id="rId17" Type="http://schemas.openxmlformats.org/officeDocument/2006/relationships/image" Target="../media/image30.emf"/><Relationship Id="rId2" Type="http://schemas.openxmlformats.org/officeDocument/2006/relationships/image" Target="../media/image15.emf"/><Relationship Id="rId16" Type="http://schemas.openxmlformats.org/officeDocument/2006/relationships/image" Target="../media/image29.emf"/><Relationship Id="rId20" Type="http://schemas.openxmlformats.org/officeDocument/2006/relationships/image" Target="../media/image33.e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11" Type="http://schemas.openxmlformats.org/officeDocument/2006/relationships/image" Target="../media/image24.emf"/><Relationship Id="rId5" Type="http://schemas.openxmlformats.org/officeDocument/2006/relationships/image" Target="../media/image18.emf"/><Relationship Id="rId15" Type="http://schemas.openxmlformats.org/officeDocument/2006/relationships/image" Target="../media/image28.emf"/><Relationship Id="rId23" Type="http://schemas.openxmlformats.org/officeDocument/2006/relationships/image" Target="../media/image36.wmf"/><Relationship Id="rId10" Type="http://schemas.openxmlformats.org/officeDocument/2006/relationships/image" Target="../media/image23.emf"/><Relationship Id="rId19" Type="http://schemas.openxmlformats.org/officeDocument/2006/relationships/image" Target="../media/image32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Relationship Id="rId14" Type="http://schemas.openxmlformats.org/officeDocument/2006/relationships/image" Target="../media/image27.emf"/><Relationship Id="rId22" Type="http://schemas.openxmlformats.org/officeDocument/2006/relationships/image" Target="../media/image35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image" Target="../media/image27.emf"/><Relationship Id="rId18" Type="http://schemas.openxmlformats.org/officeDocument/2006/relationships/image" Target="../media/image33.emf"/><Relationship Id="rId3" Type="http://schemas.openxmlformats.org/officeDocument/2006/relationships/image" Target="../media/image17.emf"/><Relationship Id="rId21" Type="http://schemas.openxmlformats.org/officeDocument/2006/relationships/image" Target="../media/image37.wmf"/><Relationship Id="rId7" Type="http://schemas.openxmlformats.org/officeDocument/2006/relationships/image" Target="../media/image21.emf"/><Relationship Id="rId12" Type="http://schemas.openxmlformats.org/officeDocument/2006/relationships/image" Target="../media/image26.emf"/><Relationship Id="rId17" Type="http://schemas.openxmlformats.org/officeDocument/2006/relationships/image" Target="../media/image31.emf"/><Relationship Id="rId2" Type="http://schemas.openxmlformats.org/officeDocument/2006/relationships/image" Target="../media/image16.emf"/><Relationship Id="rId16" Type="http://schemas.openxmlformats.org/officeDocument/2006/relationships/image" Target="../media/image30.emf"/><Relationship Id="rId20" Type="http://schemas.openxmlformats.org/officeDocument/2006/relationships/image" Target="../media/image35.emf"/><Relationship Id="rId1" Type="http://schemas.openxmlformats.org/officeDocument/2006/relationships/image" Target="../media/image14.emf"/><Relationship Id="rId6" Type="http://schemas.openxmlformats.org/officeDocument/2006/relationships/image" Target="../media/image20.emf"/><Relationship Id="rId11" Type="http://schemas.openxmlformats.org/officeDocument/2006/relationships/image" Target="../media/image25.emf"/><Relationship Id="rId5" Type="http://schemas.openxmlformats.org/officeDocument/2006/relationships/image" Target="../media/image19.emf"/><Relationship Id="rId15" Type="http://schemas.openxmlformats.org/officeDocument/2006/relationships/image" Target="../media/image29.emf"/><Relationship Id="rId23" Type="http://schemas.openxmlformats.org/officeDocument/2006/relationships/image" Target="../media/image39.wmf"/><Relationship Id="rId10" Type="http://schemas.openxmlformats.org/officeDocument/2006/relationships/image" Target="../media/image24.emf"/><Relationship Id="rId19" Type="http://schemas.openxmlformats.org/officeDocument/2006/relationships/image" Target="../media/image34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Relationship Id="rId14" Type="http://schemas.openxmlformats.org/officeDocument/2006/relationships/image" Target="../media/image28.emf"/><Relationship Id="rId22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8.wmf"/><Relationship Id="rId3" Type="http://schemas.openxmlformats.org/officeDocument/2006/relationships/image" Target="../media/image48.emf"/><Relationship Id="rId7" Type="http://schemas.openxmlformats.org/officeDocument/2006/relationships/image" Target="../media/image52.wmf"/><Relationship Id="rId12" Type="http://schemas.openxmlformats.org/officeDocument/2006/relationships/image" Target="../media/image57.w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emf"/><Relationship Id="rId15" Type="http://schemas.openxmlformats.org/officeDocument/2006/relationships/image" Target="../media/image60.wmf"/><Relationship Id="rId10" Type="http://schemas.openxmlformats.org/officeDocument/2006/relationships/image" Target="../media/image55.wmf"/><Relationship Id="rId4" Type="http://schemas.openxmlformats.org/officeDocument/2006/relationships/image" Target="../media/image49.emf"/><Relationship Id="rId9" Type="http://schemas.openxmlformats.org/officeDocument/2006/relationships/image" Target="../media/image54.wmf"/><Relationship Id="rId14" Type="http://schemas.openxmlformats.org/officeDocument/2006/relationships/image" Target="../media/image5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13" Type="http://schemas.openxmlformats.org/officeDocument/2006/relationships/image" Target="../media/image73.emf"/><Relationship Id="rId3" Type="http://schemas.openxmlformats.org/officeDocument/2006/relationships/image" Target="../media/image63.emf"/><Relationship Id="rId7" Type="http://schemas.openxmlformats.org/officeDocument/2006/relationships/image" Target="../media/image67.emf"/><Relationship Id="rId12" Type="http://schemas.openxmlformats.org/officeDocument/2006/relationships/image" Target="../media/image72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Relationship Id="rId6" Type="http://schemas.openxmlformats.org/officeDocument/2006/relationships/image" Target="../media/image66.emf"/><Relationship Id="rId11" Type="http://schemas.openxmlformats.org/officeDocument/2006/relationships/image" Target="../media/image71.emf"/><Relationship Id="rId5" Type="http://schemas.openxmlformats.org/officeDocument/2006/relationships/image" Target="../media/image65.emf"/><Relationship Id="rId10" Type="http://schemas.openxmlformats.org/officeDocument/2006/relationships/image" Target="../media/image70.emf"/><Relationship Id="rId4" Type="http://schemas.openxmlformats.org/officeDocument/2006/relationships/image" Target="../media/image64.emf"/><Relationship Id="rId9" Type="http://schemas.openxmlformats.org/officeDocument/2006/relationships/image" Target="../media/image69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62.emf"/><Relationship Id="rId7" Type="http://schemas.openxmlformats.org/officeDocument/2006/relationships/image" Target="../media/image76.wmf"/><Relationship Id="rId2" Type="http://schemas.openxmlformats.org/officeDocument/2006/relationships/image" Target="../media/image61.emf"/><Relationship Id="rId1" Type="http://schemas.openxmlformats.org/officeDocument/2006/relationships/image" Target="../media/image67.emf"/><Relationship Id="rId6" Type="http://schemas.openxmlformats.org/officeDocument/2006/relationships/image" Target="../media/image75.wmf"/><Relationship Id="rId5" Type="http://schemas.openxmlformats.org/officeDocument/2006/relationships/image" Target="../media/image66.emf"/><Relationship Id="rId4" Type="http://schemas.openxmlformats.org/officeDocument/2006/relationships/image" Target="../media/image63.emf"/><Relationship Id="rId9" Type="http://schemas.openxmlformats.org/officeDocument/2006/relationships/image" Target="../media/image7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992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992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7DC32CDA-394D-4B51-A4FB-209E4DDEF2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5359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992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407" y="4861441"/>
            <a:ext cx="568325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992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765F2A39-8034-453E-BD1C-DE408300C1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639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5F2A39-8034-453E-BD1C-DE408300C126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3764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70156"/>
      </p:ext>
    </p:extLst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915891"/>
      </p:ext>
    </p:extLst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118936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341319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443020"/>
      </p:ext>
    </p:extLst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425580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198702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31096"/>
      </p:ext>
    </p:extLst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230925"/>
      </p:ext>
    </p:extLst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2612612"/>
      </p:ext>
    </p:extLst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6652166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-63500" y="9525"/>
            <a:ext cx="9226550" cy="6940550"/>
          </a:xfrm>
          <a:prstGeom prst="rect">
            <a:avLst/>
          </a:prstGeom>
          <a:solidFill>
            <a:srgbClr val="000000">
              <a:alpha val="7686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7" name="AutoShape 3">
            <a:hlinkClick r:id="" action="ppaction://hlinkshowjump?jump=previous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7662863" y="6729413"/>
            <a:ext cx="395287" cy="127000"/>
          </a:xfrm>
          <a:prstGeom prst="actionButtonBackPrevious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AutoShape 4">
            <a:hlinkClick r:id="" action="ppaction://hlinkshowjump?jump=firs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129588" y="6729413"/>
            <a:ext cx="395287" cy="127000"/>
          </a:xfrm>
          <a:prstGeom prst="actionButtonHome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AutoShape 5">
            <a:hlinkClick r:id="" action="ppaction://hlinkshowjump?jump=nex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597900" y="6729413"/>
            <a:ext cx="395288" cy="127000"/>
          </a:xfrm>
          <a:prstGeom prst="actionButtonForwardNext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146050" y="268288"/>
            <a:ext cx="8834438" cy="6345237"/>
          </a:xfrm>
          <a:prstGeom prst="rect">
            <a:avLst/>
          </a:prstGeom>
          <a:solidFill>
            <a:srgbClr val="000000">
              <a:alpha val="0"/>
            </a:srgbClr>
          </a:solidFill>
          <a:ln w="9525" algn="ctr">
            <a:solidFill>
              <a:srgbClr val="009999">
                <a:alpha val="20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779838" y="6581775"/>
            <a:ext cx="4968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Chenwei Jiang, </a:t>
            </a:r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Xi’an </a:t>
            </a:r>
            <a:r>
              <a:rPr lang="en-US" altLang="zh-CN" sz="14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Jiaotong</a:t>
            </a:r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University, </a:t>
            </a:r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2023</a:t>
            </a:r>
            <a:endParaRPr lang="en-US" altLang="zh-CN" sz="14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44450" y="-23813"/>
            <a:ext cx="23749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University Physics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77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66.emf"/><Relationship Id="rId1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wmf"/><Relationship Id="rId20" Type="http://schemas.openxmlformats.org/officeDocument/2006/relationships/image" Target="../media/image78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1.e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63.emf"/><Relationship Id="rId19" Type="http://schemas.openxmlformats.org/officeDocument/2006/relationships/oleObject" Target="../embeddings/oleObject99.bin"/><Relationship Id="rId4" Type="http://schemas.openxmlformats.org/officeDocument/2006/relationships/image" Target="../media/image67.e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7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0.wmf"/><Relationship Id="rId11" Type="http://schemas.openxmlformats.org/officeDocument/2006/relationships/image" Target="../media/image84.png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83.png"/><Relationship Id="rId4" Type="http://schemas.openxmlformats.org/officeDocument/2006/relationships/image" Target="../media/image79.wmf"/><Relationship Id="rId9" Type="http://schemas.openxmlformats.org/officeDocument/2006/relationships/image" Target="../media/image8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92.emf"/><Relationship Id="rId3" Type="http://schemas.openxmlformats.org/officeDocument/2006/relationships/oleObject" Target="../embeddings/oleObject103.bin"/><Relationship Id="rId21" Type="http://schemas.openxmlformats.org/officeDocument/2006/relationships/oleObject" Target="../embeddings/oleObject112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89.emf"/><Relationship Id="rId17" Type="http://schemas.openxmlformats.org/officeDocument/2006/relationships/oleObject" Target="../embeddings/oleObject110.bin"/><Relationship Id="rId25" Type="http://schemas.openxmlformats.org/officeDocument/2006/relationships/image" Target="../media/image9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emf"/><Relationship Id="rId20" Type="http://schemas.openxmlformats.org/officeDocument/2006/relationships/image" Target="../media/image93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6.emf"/><Relationship Id="rId11" Type="http://schemas.openxmlformats.org/officeDocument/2006/relationships/oleObject" Target="../embeddings/oleObject107.bin"/><Relationship Id="rId24" Type="http://schemas.openxmlformats.org/officeDocument/2006/relationships/oleObject" Target="../embeddings/oleObject114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23" Type="http://schemas.openxmlformats.org/officeDocument/2006/relationships/image" Target="../media/image94.wmf"/><Relationship Id="rId10" Type="http://schemas.openxmlformats.org/officeDocument/2006/relationships/image" Target="../media/image88.wmf"/><Relationship Id="rId19" Type="http://schemas.openxmlformats.org/officeDocument/2006/relationships/oleObject" Target="../embeddings/oleObject111.bin"/><Relationship Id="rId4" Type="http://schemas.openxmlformats.org/officeDocument/2006/relationships/image" Target="../media/image85.e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90.emf"/><Relationship Id="rId22" Type="http://schemas.openxmlformats.org/officeDocument/2006/relationships/oleObject" Target="../embeddings/oleObject11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103.wmf"/><Relationship Id="rId26" Type="http://schemas.openxmlformats.org/officeDocument/2006/relationships/image" Target="../media/image107.wmf"/><Relationship Id="rId3" Type="http://schemas.openxmlformats.org/officeDocument/2006/relationships/oleObject" Target="../embeddings/oleObject115.bin"/><Relationship Id="rId21" Type="http://schemas.openxmlformats.org/officeDocument/2006/relationships/oleObject" Target="../embeddings/oleObject124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00.emf"/><Relationship Id="rId17" Type="http://schemas.openxmlformats.org/officeDocument/2006/relationships/oleObject" Target="../embeddings/oleObject122.bin"/><Relationship Id="rId25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2.wmf"/><Relationship Id="rId20" Type="http://schemas.openxmlformats.org/officeDocument/2006/relationships/image" Target="../media/image104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7.emf"/><Relationship Id="rId11" Type="http://schemas.openxmlformats.org/officeDocument/2006/relationships/oleObject" Target="../embeddings/oleObject119.bin"/><Relationship Id="rId24" Type="http://schemas.openxmlformats.org/officeDocument/2006/relationships/image" Target="../media/image106.wmf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23" Type="http://schemas.openxmlformats.org/officeDocument/2006/relationships/oleObject" Target="../embeddings/oleObject125.bin"/><Relationship Id="rId28" Type="http://schemas.openxmlformats.org/officeDocument/2006/relationships/image" Target="../media/image108.wmf"/><Relationship Id="rId10" Type="http://schemas.openxmlformats.org/officeDocument/2006/relationships/image" Target="../media/image99.emf"/><Relationship Id="rId19" Type="http://schemas.openxmlformats.org/officeDocument/2006/relationships/oleObject" Target="../embeddings/oleObject123.bin"/><Relationship Id="rId4" Type="http://schemas.openxmlformats.org/officeDocument/2006/relationships/image" Target="../media/image96.e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01.emf"/><Relationship Id="rId22" Type="http://schemas.openxmlformats.org/officeDocument/2006/relationships/image" Target="../media/image105.wmf"/><Relationship Id="rId27" Type="http://schemas.openxmlformats.org/officeDocument/2006/relationships/oleObject" Target="../embeddings/oleObject12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oleObject" Target="../embeddings/oleObject128.bin"/><Relationship Id="rId7" Type="http://schemas.openxmlformats.org/officeDocument/2006/relationships/image" Target="../media/image1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0.emf"/><Relationship Id="rId11" Type="http://schemas.openxmlformats.org/officeDocument/2006/relationships/image" Target="../media/image111.emf"/><Relationship Id="rId5" Type="http://schemas.openxmlformats.org/officeDocument/2006/relationships/oleObject" Target="../embeddings/oleObject129.bin"/><Relationship Id="rId10" Type="http://schemas.openxmlformats.org/officeDocument/2006/relationships/oleObject" Target="../embeddings/oleObject130.bin"/><Relationship Id="rId4" Type="http://schemas.openxmlformats.org/officeDocument/2006/relationships/image" Target="../media/image109.emf"/><Relationship Id="rId9" Type="http://schemas.openxmlformats.org/officeDocument/2006/relationships/image" Target="../media/image1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3" Type="http://schemas.openxmlformats.org/officeDocument/2006/relationships/image" Target="../media/image117.png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5.e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3" Type="http://schemas.openxmlformats.org/officeDocument/2006/relationships/image" Target="../media/image123.png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9.e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0" Type="http://schemas.openxmlformats.org/officeDocument/2006/relationships/image" Target="../media/image121.emf"/><Relationship Id="rId4" Type="http://schemas.openxmlformats.org/officeDocument/2006/relationships/image" Target="../media/image124.png"/><Relationship Id="rId9" Type="http://schemas.openxmlformats.org/officeDocument/2006/relationships/oleObject" Target="../embeddings/oleObject13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2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emf"/><Relationship Id="rId13" Type="http://schemas.openxmlformats.org/officeDocument/2006/relationships/oleObject" Target="../embeddings/oleObject143.bin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3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7.e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0" Type="http://schemas.openxmlformats.org/officeDocument/2006/relationships/image" Target="../media/image129.emf"/><Relationship Id="rId4" Type="http://schemas.openxmlformats.org/officeDocument/2006/relationships/image" Target="../media/image126.e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31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45.bin"/><Relationship Id="rId10" Type="http://schemas.openxmlformats.org/officeDocument/2006/relationships/image" Target="../media/image135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4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emf"/><Relationship Id="rId13" Type="http://schemas.openxmlformats.org/officeDocument/2006/relationships/oleObject" Target="../embeddings/oleObject153.bin"/><Relationship Id="rId18" Type="http://schemas.openxmlformats.org/officeDocument/2006/relationships/image" Target="../media/image143.emf"/><Relationship Id="rId26" Type="http://schemas.openxmlformats.org/officeDocument/2006/relationships/image" Target="../media/image147.emf"/><Relationship Id="rId3" Type="http://schemas.openxmlformats.org/officeDocument/2006/relationships/oleObject" Target="../embeddings/oleObject148.bin"/><Relationship Id="rId21" Type="http://schemas.openxmlformats.org/officeDocument/2006/relationships/oleObject" Target="../embeddings/oleObject157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40.emf"/><Relationship Id="rId17" Type="http://schemas.openxmlformats.org/officeDocument/2006/relationships/oleObject" Target="../embeddings/oleObject155.bin"/><Relationship Id="rId25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2.emf"/><Relationship Id="rId20" Type="http://schemas.openxmlformats.org/officeDocument/2006/relationships/image" Target="../media/image144.emf"/><Relationship Id="rId29" Type="http://schemas.openxmlformats.org/officeDocument/2006/relationships/oleObject" Target="../embeddings/oleObject161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7.emf"/><Relationship Id="rId11" Type="http://schemas.openxmlformats.org/officeDocument/2006/relationships/oleObject" Target="../embeddings/oleObject152.bin"/><Relationship Id="rId24" Type="http://schemas.openxmlformats.org/officeDocument/2006/relationships/image" Target="../media/image146.emf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23" Type="http://schemas.openxmlformats.org/officeDocument/2006/relationships/oleObject" Target="../embeddings/oleObject158.bin"/><Relationship Id="rId28" Type="http://schemas.openxmlformats.org/officeDocument/2006/relationships/image" Target="../media/image148.emf"/><Relationship Id="rId10" Type="http://schemas.openxmlformats.org/officeDocument/2006/relationships/image" Target="../media/image139.emf"/><Relationship Id="rId19" Type="http://schemas.openxmlformats.org/officeDocument/2006/relationships/oleObject" Target="../embeddings/oleObject156.bin"/><Relationship Id="rId4" Type="http://schemas.openxmlformats.org/officeDocument/2006/relationships/image" Target="../media/image136.e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41.emf"/><Relationship Id="rId22" Type="http://schemas.openxmlformats.org/officeDocument/2006/relationships/image" Target="../media/image145.emf"/><Relationship Id="rId27" Type="http://schemas.openxmlformats.org/officeDocument/2006/relationships/oleObject" Target="../embeddings/oleObject160.bin"/><Relationship Id="rId30" Type="http://schemas.openxmlformats.org/officeDocument/2006/relationships/image" Target="../media/image149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emf"/><Relationship Id="rId13" Type="http://schemas.openxmlformats.org/officeDocument/2006/relationships/oleObject" Target="../embeddings/oleObject167.bin"/><Relationship Id="rId18" Type="http://schemas.openxmlformats.org/officeDocument/2006/relationships/image" Target="../media/image157.emf"/><Relationship Id="rId26" Type="http://schemas.openxmlformats.org/officeDocument/2006/relationships/image" Target="../media/image161.emf"/><Relationship Id="rId3" Type="http://schemas.openxmlformats.org/officeDocument/2006/relationships/oleObject" Target="../embeddings/oleObject162.bin"/><Relationship Id="rId21" Type="http://schemas.openxmlformats.org/officeDocument/2006/relationships/oleObject" Target="../embeddings/oleObject171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54.emf"/><Relationship Id="rId17" Type="http://schemas.openxmlformats.org/officeDocument/2006/relationships/oleObject" Target="../embeddings/oleObject169.bin"/><Relationship Id="rId25" Type="http://schemas.openxmlformats.org/officeDocument/2006/relationships/oleObject" Target="../embeddings/oleObject1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6.emf"/><Relationship Id="rId20" Type="http://schemas.openxmlformats.org/officeDocument/2006/relationships/image" Target="../media/image158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51.emf"/><Relationship Id="rId11" Type="http://schemas.openxmlformats.org/officeDocument/2006/relationships/oleObject" Target="../embeddings/oleObject166.bin"/><Relationship Id="rId24" Type="http://schemas.openxmlformats.org/officeDocument/2006/relationships/image" Target="../media/image160.emf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8.bin"/><Relationship Id="rId23" Type="http://schemas.openxmlformats.org/officeDocument/2006/relationships/oleObject" Target="../embeddings/oleObject172.bin"/><Relationship Id="rId28" Type="http://schemas.openxmlformats.org/officeDocument/2006/relationships/image" Target="../media/image162.emf"/><Relationship Id="rId10" Type="http://schemas.openxmlformats.org/officeDocument/2006/relationships/image" Target="../media/image153.emf"/><Relationship Id="rId19" Type="http://schemas.openxmlformats.org/officeDocument/2006/relationships/oleObject" Target="../embeddings/oleObject170.bin"/><Relationship Id="rId4" Type="http://schemas.openxmlformats.org/officeDocument/2006/relationships/image" Target="../media/image150.e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55.emf"/><Relationship Id="rId22" Type="http://schemas.openxmlformats.org/officeDocument/2006/relationships/image" Target="../media/image159.emf"/><Relationship Id="rId27" Type="http://schemas.openxmlformats.org/officeDocument/2006/relationships/oleObject" Target="../embeddings/oleObject17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emf"/><Relationship Id="rId13" Type="http://schemas.openxmlformats.org/officeDocument/2006/relationships/oleObject" Target="../embeddings/oleObject180.bin"/><Relationship Id="rId18" Type="http://schemas.openxmlformats.org/officeDocument/2006/relationships/image" Target="../media/image170.wmf"/><Relationship Id="rId26" Type="http://schemas.openxmlformats.org/officeDocument/2006/relationships/image" Target="../media/image174.wmf"/><Relationship Id="rId3" Type="http://schemas.openxmlformats.org/officeDocument/2006/relationships/oleObject" Target="../embeddings/oleObject175.bin"/><Relationship Id="rId21" Type="http://schemas.openxmlformats.org/officeDocument/2006/relationships/oleObject" Target="../embeddings/oleObject184.bin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67.emf"/><Relationship Id="rId17" Type="http://schemas.openxmlformats.org/officeDocument/2006/relationships/oleObject" Target="../embeddings/oleObject182.bin"/><Relationship Id="rId25" Type="http://schemas.openxmlformats.org/officeDocument/2006/relationships/oleObject" Target="../embeddings/oleObject1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9.emf"/><Relationship Id="rId20" Type="http://schemas.openxmlformats.org/officeDocument/2006/relationships/image" Target="../media/image171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64.emf"/><Relationship Id="rId11" Type="http://schemas.openxmlformats.org/officeDocument/2006/relationships/oleObject" Target="../embeddings/oleObject179.bin"/><Relationship Id="rId24" Type="http://schemas.openxmlformats.org/officeDocument/2006/relationships/image" Target="../media/image173.wmf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1.bin"/><Relationship Id="rId23" Type="http://schemas.openxmlformats.org/officeDocument/2006/relationships/oleObject" Target="../embeddings/oleObject185.bin"/><Relationship Id="rId28" Type="http://schemas.openxmlformats.org/officeDocument/2006/relationships/image" Target="../media/image175.wmf"/><Relationship Id="rId10" Type="http://schemas.openxmlformats.org/officeDocument/2006/relationships/image" Target="../media/image166.emf"/><Relationship Id="rId19" Type="http://schemas.openxmlformats.org/officeDocument/2006/relationships/oleObject" Target="../embeddings/oleObject183.bin"/><Relationship Id="rId4" Type="http://schemas.openxmlformats.org/officeDocument/2006/relationships/image" Target="../media/image163.e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68.emf"/><Relationship Id="rId22" Type="http://schemas.openxmlformats.org/officeDocument/2006/relationships/image" Target="../media/image172.wmf"/><Relationship Id="rId27" Type="http://schemas.openxmlformats.org/officeDocument/2006/relationships/oleObject" Target="../embeddings/oleObject18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emf"/><Relationship Id="rId13" Type="http://schemas.openxmlformats.org/officeDocument/2006/relationships/oleObject" Target="../embeddings/oleObject193.bin"/><Relationship Id="rId18" Type="http://schemas.openxmlformats.org/officeDocument/2006/relationships/image" Target="../media/image183.emf"/><Relationship Id="rId26" Type="http://schemas.openxmlformats.org/officeDocument/2006/relationships/oleObject" Target="../embeddings/oleObject200.bin"/><Relationship Id="rId3" Type="http://schemas.openxmlformats.org/officeDocument/2006/relationships/oleObject" Target="../embeddings/oleObject188.bin"/><Relationship Id="rId21" Type="http://schemas.openxmlformats.org/officeDocument/2006/relationships/oleObject" Target="../embeddings/oleObject197.bin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180.emf"/><Relationship Id="rId17" Type="http://schemas.openxmlformats.org/officeDocument/2006/relationships/oleObject" Target="../embeddings/oleObject195.bin"/><Relationship Id="rId25" Type="http://schemas.openxmlformats.org/officeDocument/2006/relationships/oleObject" Target="../embeddings/oleObject1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2.emf"/><Relationship Id="rId20" Type="http://schemas.openxmlformats.org/officeDocument/2006/relationships/image" Target="../media/image184.emf"/><Relationship Id="rId29" Type="http://schemas.openxmlformats.org/officeDocument/2006/relationships/image" Target="../media/image188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77.emf"/><Relationship Id="rId11" Type="http://schemas.openxmlformats.org/officeDocument/2006/relationships/oleObject" Target="../embeddings/oleObject192.bin"/><Relationship Id="rId24" Type="http://schemas.openxmlformats.org/officeDocument/2006/relationships/image" Target="../media/image186.wmf"/><Relationship Id="rId5" Type="http://schemas.openxmlformats.org/officeDocument/2006/relationships/oleObject" Target="../embeddings/oleObject189.bin"/><Relationship Id="rId15" Type="http://schemas.openxmlformats.org/officeDocument/2006/relationships/oleObject" Target="../embeddings/oleObject194.bin"/><Relationship Id="rId23" Type="http://schemas.openxmlformats.org/officeDocument/2006/relationships/oleObject" Target="../embeddings/oleObject198.bin"/><Relationship Id="rId28" Type="http://schemas.openxmlformats.org/officeDocument/2006/relationships/oleObject" Target="../embeddings/oleObject201.bin"/><Relationship Id="rId10" Type="http://schemas.openxmlformats.org/officeDocument/2006/relationships/image" Target="../media/image179.emf"/><Relationship Id="rId19" Type="http://schemas.openxmlformats.org/officeDocument/2006/relationships/oleObject" Target="../embeddings/oleObject196.bin"/><Relationship Id="rId4" Type="http://schemas.openxmlformats.org/officeDocument/2006/relationships/image" Target="../media/image176.emf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181.emf"/><Relationship Id="rId22" Type="http://schemas.openxmlformats.org/officeDocument/2006/relationships/image" Target="../media/image185.wmf"/><Relationship Id="rId27" Type="http://schemas.openxmlformats.org/officeDocument/2006/relationships/image" Target="../media/image18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emf"/><Relationship Id="rId13" Type="http://schemas.openxmlformats.org/officeDocument/2006/relationships/oleObject" Target="../embeddings/oleObject207.bin"/><Relationship Id="rId3" Type="http://schemas.openxmlformats.org/officeDocument/2006/relationships/oleObject" Target="../embeddings/oleObject202.bin"/><Relationship Id="rId7" Type="http://schemas.openxmlformats.org/officeDocument/2006/relationships/oleObject" Target="../embeddings/oleObject204.bin"/><Relationship Id="rId12" Type="http://schemas.openxmlformats.org/officeDocument/2006/relationships/image" Target="../media/image19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90.emf"/><Relationship Id="rId11" Type="http://schemas.openxmlformats.org/officeDocument/2006/relationships/oleObject" Target="../embeddings/oleObject206.bin"/><Relationship Id="rId5" Type="http://schemas.openxmlformats.org/officeDocument/2006/relationships/oleObject" Target="../embeddings/oleObject203.bin"/><Relationship Id="rId10" Type="http://schemas.openxmlformats.org/officeDocument/2006/relationships/image" Target="../media/image192.emf"/><Relationship Id="rId4" Type="http://schemas.openxmlformats.org/officeDocument/2006/relationships/image" Target="../media/image189.emf"/><Relationship Id="rId9" Type="http://schemas.openxmlformats.org/officeDocument/2006/relationships/oleObject" Target="../embeddings/oleObject205.bin"/><Relationship Id="rId14" Type="http://schemas.openxmlformats.org/officeDocument/2006/relationships/image" Target="../media/image19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emf"/><Relationship Id="rId13" Type="http://schemas.openxmlformats.org/officeDocument/2006/relationships/oleObject" Target="../embeddings/oleObject213.bin"/><Relationship Id="rId18" Type="http://schemas.openxmlformats.org/officeDocument/2006/relationships/image" Target="../media/image202.emf"/><Relationship Id="rId26" Type="http://schemas.openxmlformats.org/officeDocument/2006/relationships/image" Target="../media/image206.emf"/><Relationship Id="rId3" Type="http://schemas.openxmlformats.org/officeDocument/2006/relationships/oleObject" Target="../embeddings/oleObject208.bin"/><Relationship Id="rId21" Type="http://schemas.openxmlformats.org/officeDocument/2006/relationships/oleObject" Target="../embeddings/oleObject217.bin"/><Relationship Id="rId7" Type="http://schemas.openxmlformats.org/officeDocument/2006/relationships/oleObject" Target="../embeddings/oleObject210.bin"/><Relationship Id="rId12" Type="http://schemas.openxmlformats.org/officeDocument/2006/relationships/image" Target="../media/image199.emf"/><Relationship Id="rId17" Type="http://schemas.openxmlformats.org/officeDocument/2006/relationships/oleObject" Target="../embeddings/oleObject215.bin"/><Relationship Id="rId25" Type="http://schemas.openxmlformats.org/officeDocument/2006/relationships/oleObject" Target="../embeddings/oleObject2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1.emf"/><Relationship Id="rId20" Type="http://schemas.openxmlformats.org/officeDocument/2006/relationships/image" Target="../media/image203.e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96.emf"/><Relationship Id="rId11" Type="http://schemas.openxmlformats.org/officeDocument/2006/relationships/oleObject" Target="../embeddings/oleObject212.bin"/><Relationship Id="rId24" Type="http://schemas.openxmlformats.org/officeDocument/2006/relationships/image" Target="../media/image205.emf"/><Relationship Id="rId5" Type="http://schemas.openxmlformats.org/officeDocument/2006/relationships/oleObject" Target="../embeddings/oleObject209.bin"/><Relationship Id="rId15" Type="http://schemas.openxmlformats.org/officeDocument/2006/relationships/oleObject" Target="../embeddings/oleObject214.bin"/><Relationship Id="rId23" Type="http://schemas.openxmlformats.org/officeDocument/2006/relationships/oleObject" Target="../embeddings/oleObject218.bin"/><Relationship Id="rId28" Type="http://schemas.openxmlformats.org/officeDocument/2006/relationships/image" Target="../media/image207.wmf"/><Relationship Id="rId10" Type="http://schemas.openxmlformats.org/officeDocument/2006/relationships/image" Target="../media/image198.emf"/><Relationship Id="rId19" Type="http://schemas.openxmlformats.org/officeDocument/2006/relationships/oleObject" Target="../embeddings/oleObject216.bin"/><Relationship Id="rId4" Type="http://schemas.openxmlformats.org/officeDocument/2006/relationships/image" Target="../media/image195.emf"/><Relationship Id="rId9" Type="http://schemas.openxmlformats.org/officeDocument/2006/relationships/oleObject" Target="../embeddings/oleObject211.bin"/><Relationship Id="rId14" Type="http://schemas.openxmlformats.org/officeDocument/2006/relationships/image" Target="../media/image200.emf"/><Relationship Id="rId22" Type="http://schemas.openxmlformats.org/officeDocument/2006/relationships/image" Target="../media/image204.emf"/><Relationship Id="rId27" Type="http://schemas.openxmlformats.org/officeDocument/2006/relationships/oleObject" Target="../embeddings/oleObject22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emf"/><Relationship Id="rId13" Type="http://schemas.openxmlformats.org/officeDocument/2006/relationships/oleObject" Target="../embeddings/oleObject226.bin"/><Relationship Id="rId3" Type="http://schemas.openxmlformats.org/officeDocument/2006/relationships/oleObject" Target="../embeddings/oleObject221.bin"/><Relationship Id="rId7" Type="http://schemas.openxmlformats.org/officeDocument/2006/relationships/oleObject" Target="../embeddings/oleObject223.bin"/><Relationship Id="rId12" Type="http://schemas.openxmlformats.org/officeDocument/2006/relationships/image" Target="../media/image21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1.e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09.emf"/><Relationship Id="rId11" Type="http://schemas.openxmlformats.org/officeDocument/2006/relationships/oleObject" Target="../embeddings/oleObject225.bin"/><Relationship Id="rId5" Type="http://schemas.openxmlformats.org/officeDocument/2006/relationships/oleObject" Target="../embeddings/oleObject222.bin"/><Relationship Id="rId15" Type="http://schemas.openxmlformats.org/officeDocument/2006/relationships/oleObject" Target="../embeddings/oleObject227.bin"/><Relationship Id="rId10" Type="http://schemas.openxmlformats.org/officeDocument/2006/relationships/image" Target="../media/image211.emf"/><Relationship Id="rId4" Type="http://schemas.openxmlformats.org/officeDocument/2006/relationships/image" Target="../media/image208.emf"/><Relationship Id="rId9" Type="http://schemas.openxmlformats.org/officeDocument/2006/relationships/oleObject" Target="../embeddings/oleObject224.bin"/><Relationship Id="rId14" Type="http://schemas.openxmlformats.org/officeDocument/2006/relationships/image" Target="../media/image213.emf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8.emf"/><Relationship Id="rId18" Type="http://schemas.openxmlformats.org/officeDocument/2006/relationships/oleObject" Target="../embeddings/oleObject235.bin"/><Relationship Id="rId26" Type="http://schemas.openxmlformats.org/officeDocument/2006/relationships/oleObject" Target="../embeddings/oleObject239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222.emf"/><Relationship Id="rId34" Type="http://schemas.openxmlformats.org/officeDocument/2006/relationships/image" Target="../media/image228.png"/><Relationship Id="rId7" Type="http://schemas.openxmlformats.org/officeDocument/2006/relationships/image" Target="../media/image215.emf"/><Relationship Id="rId12" Type="http://schemas.openxmlformats.org/officeDocument/2006/relationships/oleObject" Target="../embeddings/oleObject232.bin"/><Relationship Id="rId17" Type="http://schemas.openxmlformats.org/officeDocument/2006/relationships/image" Target="../media/image220.emf"/><Relationship Id="rId25" Type="http://schemas.openxmlformats.org/officeDocument/2006/relationships/image" Target="../media/image224.emf"/><Relationship Id="rId33" Type="http://schemas.openxmlformats.org/officeDocument/2006/relationships/image" Target="../media/image22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4.bin"/><Relationship Id="rId20" Type="http://schemas.openxmlformats.org/officeDocument/2006/relationships/oleObject" Target="../embeddings/oleObject236.bin"/><Relationship Id="rId29" Type="http://schemas.openxmlformats.org/officeDocument/2006/relationships/image" Target="../media/image225.wmf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29.bin"/><Relationship Id="rId11" Type="http://schemas.openxmlformats.org/officeDocument/2006/relationships/image" Target="../media/image217.emf"/><Relationship Id="rId24" Type="http://schemas.openxmlformats.org/officeDocument/2006/relationships/oleObject" Target="../embeddings/oleObject238.bin"/><Relationship Id="rId32" Type="http://schemas.openxmlformats.org/officeDocument/2006/relationships/oleObject" Target="../embeddings/oleObject242.bin"/><Relationship Id="rId5" Type="http://schemas.openxmlformats.org/officeDocument/2006/relationships/image" Target="../media/image214.emf"/><Relationship Id="rId15" Type="http://schemas.openxmlformats.org/officeDocument/2006/relationships/image" Target="../media/image219.emf"/><Relationship Id="rId23" Type="http://schemas.openxmlformats.org/officeDocument/2006/relationships/image" Target="../media/image223.emf"/><Relationship Id="rId28" Type="http://schemas.openxmlformats.org/officeDocument/2006/relationships/oleObject" Target="../embeddings/oleObject240.bin"/><Relationship Id="rId10" Type="http://schemas.openxmlformats.org/officeDocument/2006/relationships/oleObject" Target="../embeddings/oleObject231.bin"/><Relationship Id="rId19" Type="http://schemas.openxmlformats.org/officeDocument/2006/relationships/image" Target="../media/image221.emf"/><Relationship Id="rId31" Type="http://schemas.openxmlformats.org/officeDocument/2006/relationships/image" Target="../media/image226.wmf"/><Relationship Id="rId4" Type="http://schemas.openxmlformats.org/officeDocument/2006/relationships/oleObject" Target="../embeddings/oleObject228.bin"/><Relationship Id="rId9" Type="http://schemas.openxmlformats.org/officeDocument/2006/relationships/image" Target="../media/image216.emf"/><Relationship Id="rId14" Type="http://schemas.openxmlformats.org/officeDocument/2006/relationships/oleObject" Target="../embeddings/oleObject233.bin"/><Relationship Id="rId22" Type="http://schemas.openxmlformats.org/officeDocument/2006/relationships/oleObject" Target="../embeddings/oleObject237.bin"/><Relationship Id="rId27" Type="http://schemas.openxmlformats.org/officeDocument/2006/relationships/image" Target="../media/image189.emf"/><Relationship Id="rId30" Type="http://schemas.openxmlformats.org/officeDocument/2006/relationships/oleObject" Target="../embeddings/oleObject241.bin"/><Relationship Id="rId8" Type="http://schemas.openxmlformats.org/officeDocument/2006/relationships/oleObject" Target="../embeddings/oleObject23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0.jpeg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12.png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.bin"/><Relationship Id="rId18" Type="http://schemas.openxmlformats.org/officeDocument/2006/relationships/image" Target="../media/image21.emf"/><Relationship Id="rId26" Type="http://schemas.openxmlformats.org/officeDocument/2006/relationships/image" Target="../media/image25.emf"/><Relationship Id="rId39" Type="http://schemas.openxmlformats.org/officeDocument/2006/relationships/oleObject" Target="../embeddings/oleObject29.bin"/><Relationship Id="rId21" Type="http://schemas.openxmlformats.org/officeDocument/2006/relationships/oleObject" Target="../embeddings/oleObject20.bin"/><Relationship Id="rId34" Type="http://schemas.openxmlformats.org/officeDocument/2006/relationships/image" Target="../media/image29.emf"/><Relationship Id="rId42" Type="http://schemas.openxmlformats.org/officeDocument/2006/relationships/image" Target="../media/image33.emf"/><Relationship Id="rId47" Type="http://schemas.openxmlformats.org/officeDocument/2006/relationships/oleObject" Target="../embeddings/oleObject33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emf"/><Relationship Id="rId29" Type="http://schemas.openxmlformats.org/officeDocument/2006/relationships/oleObject" Target="../embeddings/oleObject24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24.emf"/><Relationship Id="rId32" Type="http://schemas.openxmlformats.org/officeDocument/2006/relationships/image" Target="../media/image28.emf"/><Relationship Id="rId37" Type="http://schemas.openxmlformats.org/officeDocument/2006/relationships/oleObject" Target="../embeddings/oleObject28.bin"/><Relationship Id="rId40" Type="http://schemas.openxmlformats.org/officeDocument/2006/relationships/image" Target="../media/image32.emf"/><Relationship Id="rId45" Type="http://schemas.openxmlformats.org/officeDocument/2006/relationships/oleObject" Target="../embeddings/oleObject32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28" Type="http://schemas.openxmlformats.org/officeDocument/2006/relationships/image" Target="../media/image26.emf"/><Relationship Id="rId36" Type="http://schemas.openxmlformats.org/officeDocument/2006/relationships/image" Target="../media/image30.emf"/><Relationship Id="rId10" Type="http://schemas.openxmlformats.org/officeDocument/2006/relationships/image" Target="../media/image17.emf"/><Relationship Id="rId19" Type="http://schemas.openxmlformats.org/officeDocument/2006/relationships/oleObject" Target="../embeddings/oleObject19.bin"/><Relationship Id="rId31" Type="http://schemas.openxmlformats.org/officeDocument/2006/relationships/oleObject" Target="../embeddings/oleObject25.bin"/><Relationship Id="rId44" Type="http://schemas.openxmlformats.org/officeDocument/2006/relationships/image" Target="../media/image34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9.emf"/><Relationship Id="rId22" Type="http://schemas.openxmlformats.org/officeDocument/2006/relationships/image" Target="../media/image23.emf"/><Relationship Id="rId27" Type="http://schemas.openxmlformats.org/officeDocument/2006/relationships/oleObject" Target="../embeddings/oleObject23.bin"/><Relationship Id="rId30" Type="http://schemas.openxmlformats.org/officeDocument/2006/relationships/image" Target="../media/image27.emf"/><Relationship Id="rId35" Type="http://schemas.openxmlformats.org/officeDocument/2006/relationships/oleObject" Target="../embeddings/oleObject27.bin"/><Relationship Id="rId43" Type="http://schemas.openxmlformats.org/officeDocument/2006/relationships/oleObject" Target="../embeddings/oleObject31.bin"/><Relationship Id="rId48" Type="http://schemas.openxmlformats.org/officeDocument/2006/relationships/image" Target="../media/image36.wmf"/><Relationship Id="rId8" Type="http://schemas.openxmlformats.org/officeDocument/2006/relationships/image" Target="../media/image16.emf"/><Relationship Id="rId3" Type="http://schemas.openxmlformats.org/officeDocument/2006/relationships/oleObject" Target="../embeddings/oleObject11.bin"/><Relationship Id="rId12" Type="http://schemas.openxmlformats.org/officeDocument/2006/relationships/image" Target="../media/image18.emf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2.bin"/><Relationship Id="rId33" Type="http://schemas.openxmlformats.org/officeDocument/2006/relationships/oleObject" Target="../embeddings/oleObject26.bin"/><Relationship Id="rId38" Type="http://schemas.openxmlformats.org/officeDocument/2006/relationships/image" Target="../media/image31.emf"/><Relationship Id="rId46" Type="http://schemas.openxmlformats.org/officeDocument/2006/relationships/image" Target="../media/image35.emf"/><Relationship Id="rId20" Type="http://schemas.openxmlformats.org/officeDocument/2006/relationships/image" Target="../media/image22.emf"/><Relationship Id="rId41" Type="http://schemas.openxmlformats.org/officeDocument/2006/relationships/oleObject" Target="../embeddings/oleObject30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9.bin"/><Relationship Id="rId18" Type="http://schemas.openxmlformats.org/officeDocument/2006/relationships/image" Target="../media/image22.emf"/><Relationship Id="rId26" Type="http://schemas.openxmlformats.org/officeDocument/2006/relationships/image" Target="../media/image26.emf"/><Relationship Id="rId39" Type="http://schemas.openxmlformats.org/officeDocument/2006/relationships/oleObject" Target="../embeddings/oleObject52.bin"/><Relationship Id="rId21" Type="http://schemas.openxmlformats.org/officeDocument/2006/relationships/oleObject" Target="../embeddings/oleObject43.bin"/><Relationship Id="rId34" Type="http://schemas.openxmlformats.org/officeDocument/2006/relationships/image" Target="../media/image30.emf"/><Relationship Id="rId42" Type="http://schemas.openxmlformats.org/officeDocument/2006/relationships/image" Target="../media/image35.emf"/><Relationship Id="rId47" Type="http://schemas.openxmlformats.org/officeDocument/2006/relationships/oleObject" Target="../embeddings/oleObject56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emf"/><Relationship Id="rId29" Type="http://schemas.openxmlformats.org/officeDocument/2006/relationships/oleObject" Target="../embeddings/oleObject47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38.bin"/><Relationship Id="rId24" Type="http://schemas.openxmlformats.org/officeDocument/2006/relationships/image" Target="../media/image25.emf"/><Relationship Id="rId32" Type="http://schemas.openxmlformats.org/officeDocument/2006/relationships/image" Target="../media/image29.emf"/><Relationship Id="rId37" Type="http://schemas.openxmlformats.org/officeDocument/2006/relationships/oleObject" Target="../embeddings/oleObject51.bin"/><Relationship Id="rId40" Type="http://schemas.openxmlformats.org/officeDocument/2006/relationships/image" Target="../media/image34.emf"/><Relationship Id="rId45" Type="http://schemas.openxmlformats.org/officeDocument/2006/relationships/oleObject" Target="../embeddings/oleObject55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23" Type="http://schemas.openxmlformats.org/officeDocument/2006/relationships/oleObject" Target="../embeddings/oleObject44.bin"/><Relationship Id="rId28" Type="http://schemas.openxmlformats.org/officeDocument/2006/relationships/image" Target="../media/image27.emf"/><Relationship Id="rId36" Type="http://schemas.openxmlformats.org/officeDocument/2006/relationships/image" Target="../media/image31.emf"/><Relationship Id="rId10" Type="http://schemas.openxmlformats.org/officeDocument/2006/relationships/image" Target="../media/image18.emf"/><Relationship Id="rId19" Type="http://schemas.openxmlformats.org/officeDocument/2006/relationships/oleObject" Target="../embeddings/oleObject42.bin"/><Relationship Id="rId31" Type="http://schemas.openxmlformats.org/officeDocument/2006/relationships/oleObject" Target="../embeddings/oleObject48.bin"/><Relationship Id="rId44" Type="http://schemas.openxmlformats.org/officeDocument/2006/relationships/image" Target="../media/image37.w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20.emf"/><Relationship Id="rId22" Type="http://schemas.openxmlformats.org/officeDocument/2006/relationships/image" Target="../media/image24.emf"/><Relationship Id="rId27" Type="http://schemas.openxmlformats.org/officeDocument/2006/relationships/oleObject" Target="../embeddings/oleObject46.bin"/><Relationship Id="rId30" Type="http://schemas.openxmlformats.org/officeDocument/2006/relationships/image" Target="../media/image28.emf"/><Relationship Id="rId35" Type="http://schemas.openxmlformats.org/officeDocument/2006/relationships/oleObject" Target="../embeddings/oleObject50.bin"/><Relationship Id="rId43" Type="http://schemas.openxmlformats.org/officeDocument/2006/relationships/oleObject" Target="../embeddings/oleObject54.bin"/><Relationship Id="rId48" Type="http://schemas.openxmlformats.org/officeDocument/2006/relationships/image" Target="../media/image39.wmf"/><Relationship Id="rId8" Type="http://schemas.openxmlformats.org/officeDocument/2006/relationships/image" Target="../media/image17.emf"/><Relationship Id="rId3" Type="http://schemas.openxmlformats.org/officeDocument/2006/relationships/oleObject" Target="../embeddings/oleObject34.bin"/><Relationship Id="rId12" Type="http://schemas.openxmlformats.org/officeDocument/2006/relationships/image" Target="../media/image19.emf"/><Relationship Id="rId17" Type="http://schemas.openxmlformats.org/officeDocument/2006/relationships/oleObject" Target="../embeddings/oleObject41.bin"/><Relationship Id="rId25" Type="http://schemas.openxmlformats.org/officeDocument/2006/relationships/oleObject" Target="../embeddings/oleObject45.bin"/><Relationship Id="rId33" Type="http://schemas.openxmlformats.org/officeDocument/2006/relationships/oleObject" Target="../embeddings/oleObject49.bin"/><Relationship Id="rId38" Type="http://schemas.openxmlformats.org/officeDocument/2006/relationships/image" Target="../media/image33.emf"/><Relationship Id="rId46" Type="http://schemas.openxmlformats.org/officeDocument/2006/relationships/image" Target="../media/image38.wmf"/><Relationship Id="rId20" Type="http://schemas.openxmlformats.org/officeDocument/2006/relationships/image" Target="../media/image23.emf"/><Relationship Id="rId41" Type="http://schemas.openxmlformats.org/officeDocument/2006/relationships/oleObject" Target="../embeddings/oleObject5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44.emf"/><Relationship Id="rId3" Type="http://schemas.openxmlformats.org/officeDocument/2006/relationships/audio" Target="../media/audio1.wav"/><Relationship Id="rId7" Type="http://schemas.openxmlformats.org/officeDocument/2006/relationships/image" Target="../media/image41.emf"/><Relationship Id="rId12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43.emf"/><Relationship Id="rId5" Type="http://schemas.openxmlformats.org/officeDocument/2006/relationships/image" Target="../media/image40.emf"/><Relationship Id="rId15" Type="http://schemas.openxmlformats.org/officeDocument/2006/relationships/image" Target="../media/image45.e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42.emf"/><Relationship Id="rId14" Type="http://schemas.openxmlformats.org/officeDocument/2006/relationships/oleObject" Target="../embeddings/oleObject62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emf"/><Relationship Id="rId18" Type="http://schemas.openxmlformats.org/officeDocument/2006/relationships/oleObject" Target="../embeddings/oleObject70.bin"/><Relationship Id="rId26" Type="http://schemas.openxmlformats.org/officeDocument/2006/relationships/oleObject" Target="../embeddings/oleObject74.bin"/><Relationship Id="rId3" Type="http://schemas.openxmlformats.org/officeDocument/2006/relationships/audio" Target="../media/audio1.wav"/><Relationship Id="rId21" Type="http://schemas.openxmlformats.org/officeDocument/2006/relationships/image" Target="../media/image54.wmf"/><Relationship Id="rId7" Type="http://schemas.openxmlformats.org/officeDocument/2006/relationships/image" Target="../media/image47.e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52.wmf"/><Relationship Id="rId25" Type="http://schemas.openxmlformats.org/officeDocument/2006/relationships/image" Target="../media/image56.wmf"/><Relationship Id="rId33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9.bin"/><Relationship Id="rId20" Type="http://schemas.openxmlformats.org/officeDocument/2006/relationships/oleObject" Target="../embeddings/oleObject71.bin"/><Relationship Id="rId29" Type="http://schemas.openxmlformats.org/officeDocument/2006/relationships/image" Target="../media/image58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49.emf"/><Relationship Id="rId24" Type="http://schemas.openxmlformats.org/officeDocument/2006/relationships/oleObject" Target="../embeddings/oleObject73.bin"/><Relationship Id="rId32" Type="http://schemas.openxmlformats.org/officeDocument/2006/relationships/oleObject" Target="../embeddings/oleObject77.bin"/><Relationship Id="rId5" Type="http://schemas.openxmlformats.org/officeDocument/2006/relationships/image" Target="../media/image46.emf"/><Relationship Id="rId15" Type="http://schemas.openxmlformats.org/officeDocument/2006/relationships/image" Target="../media/image51.wmf"/><Relationship Id="rId23" Type="http://schemas.openxmlformats.org/officeDocument/2006/relationships/image" Target="../media/image55.wmf"/><Relationship Id="rId28" Type="http://schemas.openxmlformats.org/officeDocument/2006/relationships/oleObject" Target="../embeddings/oleObject75.bin"/><Relationship Id="rId10" Type="http://schemas.openxmlformats.org/officeDocument/2006/relationships/oleObject" Target="../embeddings/oleObject66.bin"/><Relationship Id="rId19" Type="http://schemas.openxmlformats.org/officeDocument/2006/relationships/image" Target="../media/image53.wmf"/><Relationship Id="rId31" Type="http://schemas.openxmlformats.org/officeDocument/2006/relationships/image" Target="../media/image59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48.emf"/><Relationship Id="rId14" Type="http://schemas.openxmlformats.org/officeDocument/2006/relationships/oleObject" Target="../embeddings/oleObject68.bin"/><Relationship Id="rId22" Type="http://schemas.openxmlformats.org/officeDocument/2006/relationships/oleObject" Target="../embeddings/oleObject72.bin"/><Relationship Id="rId27" Type="http://schemas.openxmlformats.org/officeDocument/2006/relationships/image" Target="../media/image57.wmf"/><Relationship Id="rId30" Type="http://schemas.openxmlformats.org/officeDocument/2006/relationships/oleObject" Target="../embeddings/oleObject76.bin"/><Relationship Id="rId8" Type="http://schemas.openxmlformats.org/officeDocument/2006/relationships/oleObject" Target="../embeddings/oleObject6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oleObject" Target="../embeddings/oleObject83.bin"/><Relationship Id="rId18" Type="http://schemas.openxmlformats.org/officeDocument/2006/relationships/oleObject" Target="../embeddings/oleObject85.bin"/><Relationship Id="rId26" Type="http://schemas.openxmlformats.org/officeDocument/2006/relationships/oleObject" Target="../embeddings/oleObject89.bin"/><Relationship Id="rId3" Type="http://schemas.openxmlformats.org/officeDocument/2006/relationships/oleObject" Target="../embeddings/oleObject78.bin"/><Relationship Id="rId21" Type="http://schemas.openxmlformats.org/officeDocument/2006/relationships/image" Target="../media/image69.emf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65.emf"/><Relationship Id="rId17" Type="http://schemas.openxmlformats.org/officeDocument/2006/relationships/image" Target="../media/image67.emf"/><Relationship Id="rId25" Type="http://schemas.openxmlformats.org/officeDocument/2006/relationships/image" Target="../media/image7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4.bin"/><Relationship Id="rId20" Type="http://schemas.openxmlformats.org/officeDocument/2006/relationships/oleObject" Target="../embeddings/oleObject86.bin"/><Relationship Id="rId29" Type="http://schemas.openxmlformats.org/officeDocument/2006/relationships/image" Target="../media/image73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2.emf"/><Relationship Id="rId11" Type="http://schemas.openxmlformats.org/officeDocument/2006/relationships/oleObject" Target="../embeddings/oleObject82.bin"/><Relationship Id="rId24" Type="http://schemas.openxmlformats.org/officeDocument/2006/relationships/oleObject" Target="../embeddings/oleObject88.bin"/><Relationship Id="rId5" Type="http://schemas.openxmlformats.org/officeDocument/2006/relationships/oleObject" Target="../embeddings/oleObject79.bin"/><Relationship Id="rId15" Type="http://schemas.openxmlformats.org/officeDocument/2006/relationships/image" Target="../media/image74.wmf"/><Relationship Id="rId23" Type="http://schemas.openxmlformats.org/officeDocument/2006/relationships/image" Target="../media/image70.emf"/><Relationship Id="rId28" Type="http://schemas.openxmlformats.org/officeDocument/2006/relationships/oleObject" Target="../embeddings/oleObject90.bin"/><Relationship Id="rId10" Type="http://schemas.openxmlformats.org/officeDocument/2006/relationships/image" Target="../media/image64.emf"/><Relationship Id="rId19" Type="http://schemas.openxmlformats.org/officeDocument/2006/relationships/image" Target="../media/image68.emf"/><Relationship Id="rId4" Type="http://schemas.openxmlformats.org/officeDocument/2006/relationships/image" Target="../media/image61.e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66.emf"/><Relationship Id="rId22" Type="http://schemas.openxmlformats.org/officeDocument/2006/relationships/oleObject" Target="../embeddings/oleObject87.bin"/><Relationship Id="rId27" Type="http://schemas.openxmlformats.org/officeDocument/2006/relationships/image" Target="../media/image7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10729083325416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44624"/>
            <a:ext cx="9217024" cy="6912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235" name="WordArt 3"/>
          <p:cNvSpPr>
            <a:spLocks noChangeArrowheads="1" noChangeShapeType="1" noTextEdit="1"/>
          </p:cNvSpPr>
          <p:nvPr/>
        </p:nvSpPr>
        <p:spPr bwMode="auto">
          <a:xfrm>
            <a:off x="827583" y="1895646"/>
            <a:ext cx="7920037" cy="10985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400" b="1" i="1" kern="10" dirty="0">
                <a:solidFill>
                  <a:srgbClr val="FF0000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cs typeface="Arial" panose="020B0604020202020204" pitchFamily="34" charset="0"/>
              </a:rPr>
              <a:t>University Physics</a:t>
            </a:r>
            <a:endParaRPr lang="zh-CN" altLang="en-US" sz="4400" b="1" i="1" kern="10" dirty="0">
              <a:solidFill>
                <a:srgbClr val="FF0000"/>
              </a:solidFill>
              <a:effectLst>
                <a:outerShdw dist="35921" dir="2700000" algn="ctr" rotWithShape="0">
                  <a:srgbClr val="808080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1434802" y="3894223"/>
            <a:ext cx="67056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0000"/>
              </a:lnSpc>
              <a:defRPr/>
            </a:pP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Xi’an  </a:t>
            </a:r>
            <a:r>
              <a:rPr kumimoji="1" lang="en-US" altLang="zh-CN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Jiaotong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University</a:t>
            </a:r>
          </a:p>
          <a:p>
            <a:pPr algn="ctr" eaLnBrk="1" hangingPunct="1">
              <a:lnSpc>
                <a:spcPct val="110000"/>
              </a:lnSpc>
              <a:defRPr/>
            </a:pPr>
            <a:r>
              <a:rPr kumimoji="1" lang="en-US" altLang="zh-CN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Chenwei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 Jiang</a:t>
            </a:r>
          </a:p>
          <a:p>
            <a:pPr algn="ctr" eaLnBrk="1" hangingPunct="1">
              <a:lnSpc>
                <a:spcPct val="110000"/>
              </a:lnSpc>
              <a:defRPr/>
            </a:pP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05 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/ 0</a:t>
            </a: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9 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/ </a:t>
            </a: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2023 </a:t>
            </a:r>
            <a:endParaRPr kumimoji="1" lang="en-US" altLang="zh-C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61488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/>
      <p:bldP spid="22323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ct 25"/>
          <p:cNvGraphicFramePr>
            <a:graphicFrameLocks noChangeAspect="1"/>
          </p:cNvGraphicFramePr>
          <p:nvPr>
            <p:extLst/>
          </p:nvPr>
        </p:nvGraphicFramePr>
        <p:xfrm>
          <a:off x="4425970" y="4292300"/>
          <a:ext cx="2422482" cy="1083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84" name="Equation" r:id="rId3" imgW="885952" imgH="352391" progId="Equation.DSMT4">
                  <p:embed/>
                </p:oleObj>
              </mc:Choice>
              <mc:Fallback>
                <p:oleObj name="Equation" r:id="rId3" imgW="885952" imgH="35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70" y="4292300"/>
                        <a:ext cx="2422482" cy="10835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93099" y="2453987"/>
            <a:ext cx="83822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FFFFFF"/>
                </a:solidFill>
                <a:latin typeface="+mn-ea"/>
                <a:ea typeface="+mn-ea"/>
                <a:sym typeface="Symbol" panose="05050102010706020507" pitchFamily="18" charset="2"/>
              </a:rPr>
              <a:t>静电平衡下，导体球上的电荷分布很复杂。</a:t>
            </a:r>
            <a:r>
              <a:rPr lang="zh-CN" altLang="en-US" b="1" dirty="0" smtClean="0">
                <a:solidFill>
                  <a:srgbClr val="00FFFF"/>
                </a:solidFill>
                <a:latin typeface="+mn-ea"/>
                <a:ea typeface="+mn-ea"/>
                <a:sym typeface="Symbol" panose="05050102010706020507" pitchFamily="18" charset="2"/>
              </a:rPr>
              <a:t>无法用电势叠加原理简单求得球内任意点</a:t>
            </a:r>
            <a:r>
              <a:rPr lang="en-US" altLang="zh-CN" b="1" dirty="0" smtClean="0">
                <a:solidFill>
                  <a:srgbClr val="00FFFF"/>
                </a:solidFill>
                <a:latin typeface="+mn-ea"/>
                <a:ea typeface="+mn-ea"/>
                <a:sym typeface="Symbol" panose="05050102010706020507" pitchFamily="18" charset="2"/>
              </a:rPr>
              <a:t>A</a:t>
            </a:r>
            <a:r>
              <a:rPr lang="zh-CN" altLang="en-US" b="1" dirty="0" smtClean="0">
                <a:solidFill>
                  <a:srgbClr val="00FFFF"/>
                </a:solidFill>
                <a:latin typeface="+mn-ea"/>
                <a:ea typeface="+mn-ea"/>
                <a:sym typeface="Symbol" panose="05050102010706020507" pitchFamily="18" charset="2"/>
              </a:rPr>
              <a:t>和</a:t>
            </a:r>
            <a:r>
              <a:rPr lang="en-US" altLang="zh-CN" b="1" dirty="0" smtClean="0">
                <a:solidFill>
                  <a:srgbClr val="00FFFF"/>
                </a:solidFill>
                <a:latin typeface="+mn-ea"/>
                <a:ea typeface="+mn-ea"/>
                <a:sym typeface="Symbol" panose="05050102010706020507" pitchFamily="18" charset="2"/>
              </a:rPr>
              <a:t>B</a:t>
            </a:r>
            <a:r>
              <a:rPr lang="zh-CN" altLang="en-US" b="1" dirty="0" smtClean="0">
                <a:solidFill>
                  <a:srgbClr val="00FFFF"/>
                </a:solidFill>
                <a:latin typeface="+mn-ea"/>
                <a:ea typeface="+mn-ea"/>
                <a:sym typeface="Symbol" panose="05050102010706020507" pitchFamily="18" charset="2"/>
              </a:rPr>
              <a:t>处的电势</a:t>
            </a:r>
            <a:endParaRPr lang="zh-CN" altLang="en-US" b="1" dirty="0">
              <a:solidFill>
                <a:srgbClr val="00FFFF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885588" y="802710"/>
            <a:ext cx="2889807" cy="1539285"/>
            <a:chOff x="5486400" y="393278"/>
            <a:chExt cx="2889807" cy="1539285"/>
          </a:xfrm>
        </p:grpSpPr>
        <p:grpSp>
          <p:nvGrpSpPr>
            <p:cNvPr id="27" name="组合 26"/>
            <p:cNvGrpSpPr/>
            <p:nvPr/>
          </p:nvGrpSpPr>
          <p:grpSpPr>
            <a:xfrm>
              <a:off x="5486400" y="393278"/>
              <a:ext cx="2889807" cy="1539285"/>
              <a:chOff x="5486400" y="393278"/>
              <a:chExt cx="2889807" cy="1539285"/>
            </a:xfrm>
          </p:grpSpPr>
          <p:sp>
            <p:nvSpPr>
              <p:cNvPr id="2" name="Oval 6"/>
              <p:cNvSpPr>
                <a:spLocks noChangeArrowheads="1"/>
              </p:cNvSpPr>
              <p:nvPr/>
            </p:nvSpPr>
            <p:spPr bwMode="auto">
              <a:xfrm>
                <a:off x="6629400" y="393278"/>
                <a:ext cx="1600200" cy="1524000"/>
              </a:xfrm>
              <a:prstGeom prst="ellipse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AA88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Line 12"/>
              <p:cNvSpPr>
                <a:spLocks noChangeShapeType="1"/>
              </p:cNvSpPr>
              <p:nvPr/>
            </p:nvSpPr>
            <p:spPr bwMode="auto">
              <a:xfrm flipH="1" flipV="1">
                <a:off x="6858000" y="621878"/>
                <a:ext cx="609600" cy="533400"/>
              </a:xfrm>
              <a:prstGeom prst="line">
                <a:avLst/>
              </a:prstGeom>
              <a:noFill/>
              <a:ln w="28575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9" name="Object 1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086600" y="410741"/>
              <a:ext cx="457200" cy="4397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085" name="公式" r:id="rId5" imgW="76200" imgH="85725" progId="Equation.3">
                      <p:embed/>
                    </p:oleObj>
                  </mc:Choice>
                  <mc:Fallback>
                    <p:oleObj name="公式" r:id="rId5" imgW="76200" imgH="857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86600" y="410741"/>
                            <a:ext cx="457200" cy="4397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Line 14"/>
              <p:cNvSpPr>
                <a:spLocks noChangeShapeType="1"/>
              </p:cNvSpPr>
              <p:nvPr/>
            </p:nvSpPr>
            <p:spPr bwMode="auto">
              <a:xfrm>
                <a:off x="5791200" y="1155278"/>
                <a:ext cx="1676400" cy="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" name="Oval 15"/>
              <p:cNvSpPr>
                <a:spLocks noChangeArrowheads="1"/>
              </p:cNvSpPr>
              <p:nvPr/>
            </p:nvSpPr>
            <p:spPr bwMode="auto">
              <a:xfrm>
                <a:off x="5638800" y="1079078"/>
                <a:ext cx="152400" cy="152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2" name="Object 16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5486400" y="621878"/>
              <a:ext cx="381000" cy="4397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086" name="公式" r:id="rId7" imgW="47752" imgH="85725" progId="Equation.3">
                      <p:embed/>
                    </p:oleObj>
                  </mc:Choice>
                  <mc:Fallback>
                    <p:oleObj name="公式" r:id="rId7" imgW="47752" imgH="857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86400" y="621878"/>
                            <a:ext cx="381000" cy="4397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17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172200" y="621878"/>
              <a:ext cx="381000" cy="4730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087" name="公式" r:id="rId9" imgW="47752" imgH="104707" progId="Equation.3">
                      <p:embed/>
                    </p:oleObj>
                  </mc:Choice>
                  <mc:Fallback>
                    <p:oleObj name="公式" r:id="rId9" imgW="47752" imgH="10470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72200" y="621878"/>
                            <a:ext cx="381000" cy="4730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Object 20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543800" y="926678"/>
              <a:ext cx="381000" cy="371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088" name="公式" r:id="rId11" imgW="47752" imgH="66743" progId="Equation.3">
                      <p:embed/>
                    </p:oleObj>
                  </mc:Choice>
                  <mc:Fallback>
                    <p:oleObj name="公式" r:id="rId11" imgW="47752" imgH="6674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43800" y="926678"/>
                            <a:ext cx="381000" cy="3714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" name="Line 31"/>
              <p:cNvSpPr>
                <a:spLocks noChangeShapeType="1"/>
              </p:cNvSpPr>
              <p:nvPr/>
            </p:nvSpPr>
            <p:spPr bwMode="auto">
              <a:xfrm>
                <a:off x="6705600" y="624024"/>
                <a:ext cx="152400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" name="Line 31"/>
              <p:cNvSpPr>
                <a:spLocks noChangeShapeType="1"/>
              </p:cNvSpPr>
              <p:nvPr/>
            </p:nvSpPr>
            <p:spPr bwMode="auto">
              <a:xfrm>
                <a:off x="6629400" y="877309"/>
                <a:ext cx="152400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Line 31"/>
              <p:cNvSpPr>
                <a:spLocks noChangeShapeType="1"/>
              </p:cNvSpPr>
              <p:nvPr/>
            </p:nvSpPr>
            <p:spPr bwMode="auto">
              <a:xfrm>
                <a:off x="6588224" y="1124744"/>
                <a:ext cx="152400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31"/>
              <p:cNvSpPr>
                <a:spLocks noChangeShapeType="1"/>
              </p:cNvSpPr>
              <p:nvPr/>
            </p:nvSpPr>
            <p:spPr bwMode="auto">
              <a:xfrm>
                <a:off x="6651848" y="1412776"/>
                <a:ext cx="152400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Line 31"/>
              <p:cNvSpPr>
                <a:spLocks noChangeShapeType="1"/>
              </p:cNvSpPr>
              <p:nvPr/>
            </p:nvSpPr>
            <p:spPr bwMode="auto">
              <a:xfrm>
                <a:off x="6781800" y="1628800"/>
                <a:ext cx="152400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7788723" y="429756"/>
                <a:ext cx="319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rgbClr val="FF33CC"/>
                    </a:solidFill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971062" y="613966"/>
                <a:ext cx="319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rgbClr val="FF33CC"/>
                    </a:solidFill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056889" y="835566"/>
                <a:ext cx="319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rgbClr val="FF33CC"/>
                    </a:solidFill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8046583" y="1103888"/>
                <a:ext cx="319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rgbClr val="FF33CC"/>
                    </a:solidFill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7940672" y="1368966"/>
                <a:ext cx="319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rgbClr val="FF33CC"/>
                    </a:solidFill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772400" y="1563231"/>
                <a:ext cx="319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rgbClr val="FF33CC"/>
                    </a:solidFill>
                    <a:ea typeface="楷体_GB2312" pitchFamily="49" charset="-122"/>
                  </a:rPr>
                  <a:t>+</a:t>
                </a:r>
              </a:p>
            </p:txBody>
          </p:sp>
        </p:grpSp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7401556" y="1077196"/>
              <a:ext cx="152400" cy="152400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Oval 15"/>
            <p:cNvSpPr>
              <a:spLocks noChangeArrowheads="1"/>
            </p:cNvSpPr>
            <p:nvPr/>
          </p:nvSpPr>
          <p:spPr bwMode="auto">
            <a:xfrm>
              <a:off x="7146543" y="1502644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32" name="Object 20"/>
            <p:cNvGraphicFramePr>
              <a:graphicFrameLocks noChangeAspect="1"/>
            </p:cNvGraphicFramePr>
            <p:nvPr>
              <p:extLst/>
            </p:nvPr>
          </p:nvGraphicFramePr>
          <p:xfrm>
            <a:off x="7312701" y="1443328"/>
            <a:ext cx="426752" cy="3860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89" name="公式" r:id="rId13" imgW="126720" imgH="164880" progId="Equation.3">
                    <p:embed/>
                  </p:oleObj>
                </mc:Choice>
                <mc:Fallback>
                  <p:oleObj name="公式" r:id="rId13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2701" y="1443328"/>
                          <a:ext cx="426752" cy="3860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Rectangle 26"/>
          <p:cNvSpPr>
            <a:spLocks noChangeArrowheads="1"/>
          </p:cNvSpPr>
          <p:nvPr/>
        </p:nvSpPr>
        <p:spPr bwMode="auto">
          <a:xfrm>
            <a:off x="402758" y="3316417"/>
            <a:ext cx="82016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FFFFFF"/>
                </a:solidFill>
                <a:latin typeface="+mn-ea"/>
                <a:ea typeface="+mn-ea"/>
                <a:sym typeface="Symbol" panose="05050102010706020507" pitchFamily="18" charset="2"/>
              </a:rPr>
              <a:t>导体球是等势体，</a:t>
            </a:r>
            <a:r>
              <a:rPr lang="en-US" altLang="zh-CN" b="1" dirty="0" smtClean="0">
                <a:solidFill>
                  <a:srgbClr val="FFFFFF"/>
                </a:solidFill>
                <a:latin typeface="+mn-ea"/>
                <a:ea typeface="+mn-ea"/>
                <a:sym typeface="Symbol" panose="05050102010706020507" pitchFamily="18" charset="2"/>
              </a:rPr>
              <a:t>A</a:t>
            </a:r>
            <a:r>
              <a:rPr lang="zh-CN" altLang="en-US" b="1" dirty="0" smtClean="0">
                <a:solidFill>
                  <a:srgbClr val="FFFFFF"/>
                </a:solidFill>
                <a:latin typeface="+mn-ea"/>
                <a:ea typeface="+mn-ea"/>
                <a:sym typeface="Symbol" panose="05050102010706020507" pitchFamily="18" charset="2"/>
              </a:rPr>
              <a:t>点和</a:t>
            </a:r>
            <a:r>
              <a:rPr lang="en-US" altLang="zh-CN" b="1" dirty="0" smtClean="0">
                <a:solidFill>
                  <a:srgbClr val="FFFFFF"/>
                </a:solidFill>
                <a:latin typeface="+mn-ea"/>
                <a:ea typeface="+mn-ea"/>
                <a:sym typeface="Symbol" panose="05050102010706020507" pitchFamily="18" charset="2"/>
              </a:rPr>
              <a:t>B</a:t>
            </a:r>
            <a:r>
              <a:rPr lang="zh-CN" altLang="en-US" b="1" dirty="0" smtClean="0">
                <a:solidFill>
                  <a:srgbClr val="FFFFFF"/>
                </a:solidFill>
                <a:latin typeface="+mn-ea"/>
                <a:ea typeface="+mn-ea"/>
                <a:sym typeface="Symbol" panose="05050102010706020507" pitchFamily="18" charset="2"/>
              </a:rPr>
              <a:t>点电势与球心</a:t>
            </a:r>
            <a:r>
              <a:rPr lang="en-US" altLang="zh-CN" b="1" dirty="0" smtClean="0">
                <a:solidFill>
                  <a:srgbClr val="FFFFFF"/>
                </a:solidFill>
                <a:latin typeface="+mn-ea"/>
                <a:ea typeface="+mn-ea"/>
                <a:sym typeface="Symbol" panose="05050102010706020507" pitchFamily="18" charset="2"/>
              </a:rPr>
              <a:t>O</a:t>
            </a:r>
            <a:r>
              <a:rPr lang="zh-CN" altLang="en-US" b="1" dirty="0" smtClean="0">
                <a:solidFill>
                  <a:srgbClr val="FFFFFF"/>
                </a:solidFill>
                <a:latin typeface="+mn-ea"/>
                <a:ea typeface="+mn-ea"/>
                <a:sym typeface="Symbol" panose="05050102010706020507" pitchFamily="18" charset="2"/>
              </a:rPr>
              <a:t>处电势相等。</a:t>
            </a:r>
            <a:endParaRPr lang="zh-CN" altLang="en-US" b="1" dirty="0">
              <a:solidFill>
                <a:srgbClr val="FFFFFF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35" name="Rectangle 26"/>
          <p:cNvSpPr>
            <a:spLocks noChangeArrowheads="1"/>
          </p:cNvSpPr>
          <p:nvPr/>
        </p:nvSpPr>
        <p:spPr bwMode="auto">
          <a:xfrm>
            <a:off x="402758" y="3927561"/>
            <a:ext cx="82016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00FFFF"/>
                </a:solidFill>
                <a:latin typeface="+mn-ea"/>
                <a:ea typeface="+mn-ea"/>
                <a:sym typeface="Symbol" panose="05050102010706020507" pitchFamily="18" charset="2"/>
              </a:rPr>
              <a:t>球心</a:t>
            </a:r>
            <a:r>
              <a:rPr lang="en-US" altLang="zh-CN" b="1" dirty="0" smtClean="0">
                <a:solidFill>
                  <a:srgbClr val="00FFFF"/>
                </a:solidFill>
                <a:latin typeface="+mn-ea"/>
                <a:ea typeface="+mn-ea"/>
                <a:sym typeface="Symbol" panose="05050102010706020507" pitchFamily="18" charset="2"/>
              </a:rPr>
              <a:t>O</a:t>
            </a:r>
            <a:r>
              <a:rPr lang="zh-CN" altLang="en-US" b="1" dirty="0" smtClean="0">
                <a:solidFill>
                  <a:srgbClr val="00FFFF"/>
                </a:solidFill>
                <a:latin typeface="+mn-ea"/>
                <a:ea typeface="+mn-ea"/>
                <a:sym typeface="Symbol" panose="05050102010706020507" pitchFamily="18" charset="2"/>
              </a:rPr>
              <a:t>处电势</a:t>
            </a:r>
            <a:r>
              <a:rPr lang="zh-CN" altLang="en-US" b="1" dirty="0">
                <a:solidFill>
                  <a:srgbClr val="00FFFF"/>
                </a:solidFill>
                <a:latin typeface="+mn-ea"/>
                <a:ea typeface="+mn-ea"/>
                <a:sym typeface="Symbol" panose="05050102010706020507" pitchFamily="18" charset="2"/>
              </a:rPr>
              <a:t>容易</a:t>
            </a:r>
            <a:r>
              <a:rPr lang="zh-CN" altLang="en-US" b="1" dirty="0" smtClean="0">
                <a:solidFill>
                  <a:srgbClr val="00FFFF"/>
                </a:solidFill>
                <a:latin typeface="+mn-ea"/>
                <a:ea typeface="+mn-ea"/>
                <a:sym typeface="Symbol" panose="05050102010706020507" pitchFamily="18" charset="2"/>
              </a:rPr>
              <a:t>用电势叠加原理获得</a:t>
            </a:r>
            <a:endParaRPr lang="zh-CN" altLang="en-US" b="1" dirty="0">
              <a:solidFill>
                <a:srgbClr val="00FFFF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graphicFrame>
        <p:nvGraphicFramePr>
          <p:cNvPr id="36" name="Object 25"/>
          <p:cNvGraphicFramePr>
            <a:graphicFrameLocks noChangeAspect="1"/>
          </p:cNvGraphicFramePr>
          <p:nvPr>
            <p:extLst/>
          </p:nvPr>
        </p:nvGraphicFramePr>
        <p:xfrm>
          <a:off x="1305819" y="4292300"/>
          <a:ext cx="2598737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90" name="Equation" r:id="rId15" imgW="1193760" imgH="431640" progId="Equation.DSMT4">
                  <p:embed/>
                </p:oleObj>
              </mc:Choice>
              <mc:Fallback>
                <p:oleObj name="Equation" r:id="rId15" imgW="1193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5819" y="4292300"/>
                        <a:ext cx="2598737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5"/>
          <p:cNvGraphicFramePr>
            <a:graphicFrameLocks noChangeAspect="1"/>
          </p:cNvGraphicFramePr>
          <p:nvPr>
            <p:extLst/>
          </p:nvPr>
        </p:nvGraphicFramePr>
        <p:xfrm>
          <a:off x="2283768" y="5329084"/>
          <a:ext cx="3888432" cy="1124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91" name="Equation" r:id="rId17" imgW="1676160" imgH="431640" progId="Equation.DSMT4">
                  <p:embed/>
                </p:oleObj>
              </mc:Choice>
              <mc:Fallback>
                <p:oleObj name="Equation" r:id="rId17" imgW="1676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3768" y="5329084"/>
                        <a:ext cx="3888432" cy="1124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393099" y="857396"/>
            <a:ext cx="820168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FFFF00"/>
                </a:solidFill>
                <a:latin typeface="+mn-ea"/>
                <a:ea typeface="+mn-ea"/>
                <a:sym typeface="Symbol" panose="05050102010706020507" pitchFamily="18" charset="2"/>
              </a:rPr>
              <a:t>善用两个条件：</a:t>
            </a:r>
            <a:endParaRPr lang="en-US" altLang="zh-CN" b="1" dirty="0" smtClean="0">
              <a:solidFill>
                <a:srgbClr val="FFFF00"/>
              </a:solidFill>
              <a:latin typeface="+mn-ea"/>
              <a:ea typeface="+mn-ea"/>
              <a:sym typeface="Symbol" panose="05050102010706020507" pitchFamily="18" charset="2"/>
            </a:endParaRPr>
          </a:p>
          <a:p>
            <a:pPr marL="457200" indent="-457200" algn="l" eaLnBrk="1" hangingPunct="1">
              <a:spcBef>
                <a:spcPct val="50000"/>
              </a:spcBef>
              <a:buAutoNum type="arabicPeriod"/>
            </a:pPr>
            <a:r>
              <a:rPr lang="zh-CN" altLang="en-US" b="1" dirty="0" smtClean="0">
                <a:solidFill>
                  <a:srgbClr val="00FFFF"/>
                </a:solidFill>
                <a:latin typeface="+mn-ea"/>
                <a:ea typeface="+mn-ea"/>
                <a:sym typeface="Symbol" panose="05050102010706020507" pitchFamily="18" charset="2"/>
              </a:rPr>
              <a:t>静电平衡下的金属球是等势体；</a:t>
            </a:r>
            <a:endParaRPr lang="en-US" altLang="zh-CN" b="1" dirty="0" smtClean="0">
              <a:solidFill>
                <a:srgbClr val="00FFFF"/>
              </a:solidFill>
              <a:latin typeface="+mn-ea"/>
              <a:ea typeface="+mn-ea"/>
              <a:sym typeface="Symbol" panose="05050102010706020507" pitchFamily="18" charset="2"/>
            </a:endParaRPr>
          </a:p>
          <a:p>
            <a:pPr marL="457200" indent="-457200" algn="l" eaLnBrk="1" hangingPunct="1">
              <a:spcBef>
                <a:spcPct val="50000"/>
              </a:spcBef>
              <a:buAutoNum type="arabicPeriod"/>
            </a:pPr>
            <a:r>
              <a:rPr lang="zh-CN" altLang="en-US" b="1" dirty="0" smtClean="0">
                <a:solidFill>
                  <a:srgbClr val="00FFFF"/>
                </a:solidFill>
                <a:latin typeface="+mn-ea"/>
                <a:ea typeface="+mn-ea"/>
                <a:sym typeface="Symbol" panose="05050102010706020507" pitchFamily="18" charset="2"/>
              </a:rPr>
              <a:t>球心处的电势容易用电势叠加原理获得。</a:t>
            </a:r>
            <a:endParaRPr lang="zh-CN" altLang="en-US" b="1" dirty="0">
              <a:solidFill>
                <a:srgbClr val="00FFFF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84835" y="231954"/>
            <a:ext cx="84905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FFFF"/>
                </a:solidFill>
                <a:latin typeface="+mn-lt"/>
                <a:ea typeface="+mn-ea"/>
                <a:sym typeface="Symbol" panose="05050102010706020507" pitchFamily="18" charset="2"/>
              </a:rPr>
              <a:t>问题：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  <a:sym typeface="Symbol" panose="05050102010706020507" pitchFamily="18" charset="2"/>
              </a:rPr>
              <a:t>如果导体不接地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  <a:sym typeface="Symbol" panose="05050102010706020507" pitchFamily="18" charset="2"/>
              </a:rPr>
              <a:t>，求导体</a:t>
            </a:r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  <a:sym typeface="Symbol" panose="05050102010706020507" pitchFamily="18" charset="2"/>
              </a:rPr>
              <a:t>球内</a:t>
            </a:r>
            <a:r>
              <a:rPr lang="en-US" altLang="zh-CN" b="1" dirty="0" smtClean="0">
                <a:solidFill>
                  <a:srgbClr val="00FFFF"/>
                </a:solidFill>
                <a:latin typeface="+mn-lt"/>
                <a:ea typeface="+mn-ea"/>
                <a:sym typeface="Symbol" panose="05050102010706020507" pitchFamily="18" charset="2"/>
              </a:rPr>
              <a:t>A</a:t>
            </a:r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  <a:sym typeface="Symbol" panose="05050102010706020507" pitchFamily="18" charset="2"/>
              </a:rPr>
              <a:t>点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  <a:sym typeface="Symbol" panose="05050102010706020507" pitchFamily="18" charset="2"/>
              </a:rPr>
              <a:t>和</a:t>
            </a:r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  <a:sym typeface="Symbol" panose="05050102010706020507" pitchFamily="18" charset="2"/>
              </a:rPr>
              <a:t>面上</a:t>
            </a:r>
            <a:r>
              <a:rPr lang="en-US" altLang="zh-CN" b="1" dirty="0" smtClean="0">
                <a:solidFill>
                  <a:srgbClr val="00FFFF"/>
                </a:solidFill>
                <a:latin typeface="+mn-lt"/>
                <a:ea typeface="+mn-ea"/>
                <a:sym typeface="Symbol" panose="05050102010706020507" pitchFamily="18" charset="2"/>
              </a:rPr>
              <a:t>B</a:t>
            </a:r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  <a:sym typeface="Symbol" panose="05050102010706020507" pitchFamily="18" charset="2"/>
              </a:rPr>
              <a:t>点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  <a:sym typeface="Symbol" panose="05050102010706020507" pitchFamily="18" charset="2"/>
              </a:rPr>
              <a:t>的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  <a:sym typeface="Symbol" panose="05050102010706020507" pitchFamily="18" charset="2"/>
              </a:rPr>
              <a:t>电势？</a:t>
            </a:r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8020000" y="75632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41" name="Object 20"/>
          <p:cNvGraphicFramePr>
            <a:graphicFrameLocks noChangeAspect="1"/>
          </p:cNvGraphicFramePr>
          <p:nvPr>
            <p:extLst/>
          </p:nvPr>
        </p:nvGraphicFramePr>
        <p:xfrm>
          <a:off x="7895601" y="884899"/>
          <a:ext cx="5111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92" name="公式" r:id="rId19" imgW="152280" imgH="164880" progId="Equation.3">
                  <p:embed/>
                </p:oleObj>
              </mc:Choice>
              <mc:Fallback>
                <p:oleObj name="公式" r:id="rId19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5601" y="884899"/>
                        <a:ext cx="51117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2781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 autoUpdateAnimBg="0"/>
      <p:bldP spid="34" grpId="0" build="p" autoUpdateAnimBg="0"/>
      <p:bldP spid="35" grpId="0" build="p" autoUpdateAnimBg="0"/>
      <p:bldP spid="39" grpId="0" build="p" autoUpdateAnimBg="0"/>
      <p:bldP spid="38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Text Box 2"/>
          <p:cNvSpPr txBox="1">
            <a:spLocks noChangeArrowheads="1"/>
          </p:cNvSpPr>
          <p:nvPr/>
        </p:nvSpPr>
        <p:spPr bwMode="auto">
          <a:xfrm>
            <a:off x="474663" y="369888"/>
            <a:ext cx="8129785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rgbClr val="FFC000"/>
                </a:solidFill>
                <a:latin typeface="+mn-ea"/>
                <a:ea typeface="+mn-ea"/>
              </a:rPr>
              <a:t>练习：</a:t>
            </a:r>
            <a:r>
              <a:rPr lang="zh-CN" altLang="en-US" b="1" dirty="0" smtClean="0">
                <a:solidFill>
                  <a:srgbClr val="FFFFFF"/>
                </a:solidFill>
                <a:latin typeface="+mn-ea"/>
                <a:ea typeface="+mn-ea"/>
              </a:rPr>
              <a:t>已知下面导体球和导体球壳带电量都为</a:t>
            </a:r>
            <a:r>
              <a:rPr lang="en-US" altLang="zh-CN" b="1" i="1" dirty="0">
                <a:solidFill>
                  <a:srgbClr val="66FFFF"/>
                </a:solidFill>
                <a:latin typeface="+mn-ea"/>
                <a:ea typeface="+mn-ea"/>
              </a:rPr>
              <a:t>Q</a:t>
            </a:r>
            <a:r>
              <a:rPr lang="en-US" altLang="zh-CN" b="1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zh-CN" altLang="en-US" b="1" dirty="0" smtClean="0">
                <a:solidFill>
                  <a:srgbClr val="FFFFFF"/>
                </a:solidFill>
                <a:latin typeface="+mn-ea"/>
                <a:ea typeface="+mn-ea"/>
              </a:rPr>
              <a:t>，</a:t>
            </a:r>
            <a:endParaRPr lang="en-US" altLang="zh-CN" b="1" dirty="0" smtClean="0">
              <a:solidFill>
                <a:srgbClr val="FFFFFF"/>
              </a:solidFill>
              <a:latin typeface="+mn-ea"/>
              <a:ea typeface="+mn-ea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     求它们的电荷分布和电势分布，计算</a:t>
            </a:r>
            <a:r>
              <a:rPr lang="en-US" altLang="zh-CN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A</a:t>
            </a:r>
            <a:r>
              <a:rPr lang="zh-CN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、</a:t>
            </a:r>
            <a:r>
              <a:rPr lang="en-US" altLang="zh-CN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B</a:t>
            </a:r>
            <a:r>
              <a:rPr lang="zh-CN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和</a:t>
            </a:r>
            <a:r>
              <a:rPr lang="en-US" altLang="zh-CN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O</a:t>
            </a:r>
            <a:r>
              <a:rPr lang="zh-CN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点电势</a:t>
            </a:r>
            <a:endParaRPr lang="en-US" altLang="zh-CN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29208" y="1689716"/>
            <a:ext cx="2514600" cy="3251452"/>
            <a:chOff x="952135" y="1689716"/>
            <a:chExt cx="2514600" cy="3251452"/>
          </a:xfrm>
        </p:grpSpPr>
        <p:grpSp>
          <p:nvGrpSpPr>
            <p:cNvPr id="3" name="组合 2"/>
            <p:cNvGrpSpPr/>
            <p:nvPr/>
          </p:nvGrpSpPr>
          <p:grpSpPr>
            <a:xfrm>
              <a:off x="952135" y="1689716"/>
              <a:ext cx="2514600" cy="3251452"/>
              <a:chOff x="755012" y="1253802"/>
              <a:chExt cx="2514600" cy="3251452"/>
            </a:xfrm>
          </p:grpSpPr>
          <p:sp>
            <p:nvSpPr>
              <p:cNvPr id="52" name="Oval 18" descr="浅色上对角线"/>
              <p:cNvSpPr>
                <a:spLocks noChangeArrowheads="1"/>
              </p:cNvSpPr>
              <p:nvPr/>
            </p:nvSpPr>
            <p:spPr bwMode="auto">
              <a:xfrm>
                <a:off x="755012" y="1800884"/>
                <a:ext cx="2514600" cy="2514600"/>
              </a:xfrm>
              <a:prstGeom prst="ellipse">
                <a:avLst/>
              </a:prstGeom>
              <a:pattFill prst="ltUpDiag">
                <a:fgClr>
                  <a:schemeClr val="bg1"/>
                </a:fgClr>
                <a:bgClr>
                  <a:srgbClr val="336600"/>
                </a:bgClr>
              </a:patt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53" name="Object 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941824" y="1253802"/>
              <a:ext cx="357188" cy="4619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832" name="Equation" r:id="rId3" imgW="152280" imgH="203040" progId="Equation.DSMT4">
                      <p:embed/>
                    </p:oleObj>
                  </mc:Choice>
                  <mc:Fallback>
                    <p:oleObj name="Equation" r:id="rId3" imgW="152280" imgH="203040" progId="Equation.DSMT4">
                      <p:embed/>
                      <p:pic>
                        <p:nvPicPr>
                          <p:cNvPr id="53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41824" y="1253802"/>
                            <a:ext cx="357188" cy="4619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" name="Line 23"/>
              <p:cNvSpPr>
                <a:spLocks noChangeShapeType="1"/>
              </p:cNvSpPr>
              <p:nvPr/>
            </p:nvSpPr>
            <p:spPr bwMode="auto">
              <a:xfrm>
                <a:off x="1966689" y="3133833"/>
                <a:ext cx="1041400" cy="66992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Text Box 26"/>
              <p:cNvSpPr txBox="1">
                <a:spLocks noChangeArrowheads="1"/>
              </p:cNvSpPr>
              <p:nvPr/>
            </p:nvSpPr>
            <p:spPr bwMode="auto">
              <a:xfrm>
                <a:off x="2366740" y="2921085"/>
                <a:ext cx="37221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i="1" dirty="0" smtClean="0">
                    <a:solidFill>
                      <a:srgbClr val="FFFF00"/>
                    </a:solidFill>
                    <a:ea typeface="楷体_GB2312" pitchFamily="49" charset="-122"/>
                  </a:rPr>
                  <a:t>R</a:t>
                </a:r>
                <a:endParaRPr lang="en-US" altLang="zh-CN" baseline="-25000" dirty="0">
                  <a:solidFill>
                    <a:srgbClr val="FFFF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6" name="Text Box 27"/>
              <p:cNvSpPr txBox="1">
                <a:spLocks noChangeArrowheads="1"/>
              </p:cNvSpPr>
              <p:nvPr/>
            </p:nvSpPr>
            <p:spPr bwMode="auto">
              <a:xfrm>
                <a:off x="2552849" y="4048054"/>
                <a:ext cx="3873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b="1" i="1" dirty="0">
                    <a:solidFill>
                      <a:schemeClr val="bg1"/>
                    </a:solidFill>
                    <a:ea typeface="楷体_GB2312" pitchFamily="49" charset="-122"/>
                  </a:rPr>
                  <a:t>B</a:t>
                </a:r>
              </a:p>
            </p:txBody>
          </p:sp>
          <p:sp>
            <p:nvSpPr>
              <p:cNvPr id="57" name="Text Box 21"/>
              <p:cNvSpPr txBox="1">
                <a:spLocks noChangeArrowheads="1"/>
              </p:cNvSpPr>
              <p:nvPr/>
            </p:nvSpPr>
            <p:spPr bwMode="auto">
              <a:xfrm>
                <a:off x="1554474" y="3600088"/>
                <a:ext cx="3873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b="1" i="1" dirty="0">
                    <a:solidFill>
                      <a:schemeClr val="bg1"/>
                    </a:solidFill>
                    <a:ea typeface="楷体_GB2312" pitchFamily="49" charset="-122"/>
                  </a:rPr>
                  <a:t>A</a:t>
                </a:r>
              </a:p>
            </p:txBody>
          </p:sp>
        </p:grpSp>
        <p:sp>
          <p:nvSpPr>
            <p:cNvPr id="60" name="Oval 35"/>
            <p:cNvSpPr>
              <a:spLocks noChangeArrowheads="1"/>
            </p:cNvSpPr>
            <p:nvPr/>
          </p:nvSpPr>
          <p:spPr bwMode="auto">
            <a:xfrm>
              <a:off x="2118569" y="350241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Oval 35"/>
            <p:cNvSpPr>
              <a:spLocks noChangeArrowheads="1"/>
            </p:cNvSpPr>
            <p:nvPr/>
          </p:nvSpPr>
          <p:spPr bwMode="auto">
            <a:xfrm>
              <a:off x="1628769" y="4063992"/>
              <a:ext cx="144463" cy="14446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" name="Oval 35"/>
            <p:cNvSpPr>
              <a:spLocks noChangeArrowheads="1"/>
            </p:cNvSpPr>
            <p:nvPr/>
          </p:nvSpPr>
          <p:spPr bwMode="auto">
            <a:xfrm>
              <a:off x="2684512" y="4563389"/>
              <a:ext cx="144463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3" name="Text Box 21"/>
            <p:cNvSpPr txBox="1">
              <a:spLocks noChangeArrowheads="1"/>
            </p:cNvSpPr>
            <p:nvPr/>
          </p:nvSpPr>
          <p:spPr bwMode="auto">
            <a:xfrm>
              <a:off x="1774874" y="3187377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b="1" i="1" dirty="0" smtClean="0">
                  <a:solidFill>
                    <a:schemeClr val="bg1"/>
                  </a:solidFill>
                  <a:ea typeface="楷体_GB2312" pitchFamily="49" charset="-122"/>
                </a:rPr>
                <a:t>O</a:t>
              </a:r>
              <a:endParaRPr lang="en-US" altLang="zh-CN" b="1" i="1" dirty="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861943" y="1844824"/>
            <a:ext cx="3030537" cy="2973685"/>
            <a:chOff x="4709815" y="1920698"/>
            <a:chExt cx="3030537" cy="2973685"/>
          </a:xfrm>
        </p:grpSpPr>
        <p:grpSp>
          <p:nvGrpSpPr>
            <p:cNvPr id="2" name="组合 1"/>
            <p:cNvGrpSpPr/>
            <p:nvPr/>
          </p:nvGrpSpPr>
          <p:grpSpPr>
            <a:xfrm>
              <a:off x="4709815" y="1920698"/>
              <a:ext cx="3030537" cy="2973685"/>
              <a:chOff x="5541963" y="2151063"/>
              <a:chExt cx="3030537" cy="2973685"/>
            </a:xfrm>
          </p:grpSpPr>
          <p:graphicFrame>
            <p:nvGraphicFramePr>
              <p:cNvPr id="635915" name="Object 11"/>
              <p:cNvGraphicFramePr>
                <a:graphicFrameLocks/>
              </p:cNvGraphicFramePr>
              <p:nvPr>
                <p:extLst/>
              </p:nvPr>
            </p:nvGraphicFramePr>
            <p:xfrm>
              <a:off x="6978650" y="2151063"/>
              <a:ext cx="200025" cy="2460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833" name="公式" r:id="rId5" imgW="164880" imgH="190440" progId="Equation.3">
                      <p:embed/>
                    </p:oleObj>
                  </mc:Choice>
                  <mc:Fallback>
                    <p:oleObj name="公式" r:id="rId5" imgW="164880" imgH="190440" progId="Equation.3">
                      <p:embed/>
                      <p:pic>
                        <p:nvPicPr>
                          <p:cNvPr id="635915" name="Object 1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78650" y="2151063"/>
                            <a:ext cx="200025" cy="2460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635921" name="Group 17"/>
              <p:cNvGrpSpPr>
                <a:grpSpLocks/>
              </p:cNvGrpSpPr>
              <p:nvPr/>
            </p:nvGrpSpPr>
            <p:grpSpPr bwMode="auto">
              <a:xfrm>
                <a:off x="5541963" y="2610148"/>
                <a:ext cx="3030537" cy="2514600"/>
                <a:chOff x="3491" y="1661"/>
                <a:chExt cx="1909" cy="1584"/>
              </a:xfrm>
            </p:grpSpPr>
            <p:sp>
              <p:nvSpPr>
                <p:cNvPr id="30756" name="Oval 18" descr="浅色上对角线"/>
                <p:cNvSpPr>
                  <a:spLocks noChangeArrowheads="1"/>
                </p:cNvSpPr>
                <p:nvPr/>
              </p:nvSpPr>
              <p:spPr bwMode="auto">
                <a:xfrm>
                  <a:off x="3687" y="1661"/>
                  <a:ext cx="1584" cy="1584"/>
                </a:xfrm>
                <a:prstGeom prst="ellipse">
                  <a:avLst/>
                </a:prstGeom>
                <a:pattFill prst="ltUpDiag">
                  <a:fgClr>
                    <a:schemeClr val="bg1"/>
                  </a:fgClr>
                  <a:bgClr>
                    <a:srgbClr val="336600"/>
                  </a:bgClr>
                </a:pattFill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757" name="Oval 19"/>
                <p:cNvSpPr>
                  <a:spLocks noChangeArrowheads="1"/>
                </p:cNvSpPr>
                <p:nvPr/>
              </p:nvSpPr>
              <p:spPr bwMode="auto">
                <a:xfrm>
                  <a:off x="3975" y="1950"/>
                  <a:ext cx="1008" cy="1007"/>
                </a:xfrm>
                <a:prstGeom prst="ellipse">
                  <a:avLst/>
                </a:prstGeom>
                <a:solidFill>
                  <a:srgbClr val="006699"/>
                </a:solidFill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FFFF00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3075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810" y="1918"/>
                  <a:ext cx="24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b="1" i="1" dirty="0">
                      <a:solidFill>
                        <a:schemeClr val="bg1"/>
                      </a:solidFill>
                      <a:ea typeface="楷体_GB2312" pitchFamily="49" charset="-122"/>
                    </a:rPr>
                    <a:t>A</a:t>
                  </a:r>
                </a:p>
              </p:txBody>
            </p:sp>
            <p:sp>
              <p:nvSpPr>
                <p:cNvPr id="30761" name="Line 23"/>
                <p:cNvSpPr>
                  <a:spLocks noChangeShapeType="1"/>
                </p:cNvSpPr>
                <p:nvPr/>
              </p:nvSpPr>
              <p:spPr bwMode="auto">
                <a:xfrm>
                  <a:off x="4492" y="2466"/>
                  <a:ext cx="656" cy="422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6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694" y="2202"/>
                  <a:ext cx="29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i="1">
                      <a:solidFill>
                        <a:srgbClr val="FFFF00"/>
                      </a:solidFill>
                      <a:ea typeface="楷体_GB2312" pitchFamily="49" charset="-122"/>
                    </a:rPr>
                    <a:t>R</a:t>
                  </a:r>
                  <a:r>
                    <a:rPr lang="en-US" altLang="zh-CN" baseline="-25000">
                      <a:solidFill>
                        <a:srgbClr val="FFFF00"/>
                      </a:solidFill>
                      <a:ea typeface="楷体_GB2312" pitchFamily="49" charset="-122"/>
                    </a:rPr>
                    <a:t>1</a:t>
                  </a:r>
                </a:p>
              </p:txBody>
            </p:sp>
            <p:sp>
              <p:nvSpPr>
                <p:cNvPr id="3076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5103" y="2794"/>
                  <a:ext cx="29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i="1" dirty="0">
                      <a:solidFill>
                        <a:srgbClr val="FFFF00"/>
                      </a:solidFill>
                      <a:ea typeface="楷体_GB2312" pitchFamily="49" charset="-122"/>
                    </a:rPr>
                    <a:t>R</a:t>
                  </a:r>
                  <a:r>
                    <a:rPr lang="en-US" altLang="zh-CN" baseline="-25000" dirty="0">
                      <a:solidFill>
                        <a:srgbClr val="FFFF00"/>
                      </a:solidFill>
                      <a:ea typeface="楷体_GB2312" pitchFamily="49" charset="-122"/>
                    </a:rPr>
                    <a:t>2</a:t>
                  </a:r>
                </a:p>
              </p:txBody>
            </p:sp>
            <p:sp>
              <p:nvSpPr>
                <p:cNvPr id="3076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491" y="2743"/>
                  <a:ext cx="24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b="1" i="1" dirty="0">
                      <a:solidFill>
                        <a:schemeClr val="bg1"/>
                      </a:solidFill>
                      <a:ea typeface="楷体_GB2312" pitchFamily="49" charset="-122"/>
                    </a:rPr>
                    <a:t>B</a:t>
                  </a:r>
                </a:p>
              </p:txBody>
            </p:sp>
            <p:sp>
              <p:nvSpPr>
                <p:cNvPr id="30766" name="Line 28"/>
                <p:cNvSpPr>
                  <a:spLocks noChangeShapeType="1"/>
                </p:cNvSpPr>
                <p:nvPr/>
              </p:nvSpPr>
              <p:spPr bwMode="auto">
                <a:xfrm>
                  <a:off x="4503" y="2477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51" name="Object 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350125" y="2171700"/>
              <a:ext cx="357188" cy="4619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834" name="Equation" r:id="rId7" imgW="152280" imgH="203040" progId="Equation.DSMT4">
                      <p:embed/>
                    </p:oleObj>
                  </mc:Choice>
                  <mc:Fallback>
                    <p:oleObj name="Equation" r:id="rId7" imgW="152280" imgH="203040" progId="Equation.DSMT4">
                      <p:embed/>
                      <p:pic>
                        <p:nvPicPr>
                          <p:cNvPr id="51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50125" y="2171700"/>
                            <a:ext cx="357188" cy="4619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9" name="Oval 35"/>
            <p:cNvSpPr>
              <a:spLocks noChangeArrowheads="1"/>
            </p:cNvSpPr>
            <p:nvPr/>
          </p:nvSpPr>
          <p:spPr bwMode="auto">
            <a:xfrm>
              <a:off x="6246514" y="358783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" name="Oval 35"/>
            <p:cNvSpPr>
              <a:spLocks noChangeArrowheads="1"/>
            </p:cNvSpPr>
            <p:nvPr/>
          </p:nvSpPr>
          <p:spPr bwMode="auto">
            <a:xfrm>
              <a:off x="5272275" y="3197345"/>
              <a:ext cx="144463" cy="14446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Oval 35"/>
            <p:cNvSpPr>
              <a:spLocks noChangeArrowheads="1"/>
            </p:cNvSpPr>
            <p:nvPr/>
          </p:nvSpPr>
          <p:spPr bwMode="auto">
            <a:xfrm>
              <a:off x="5077321" y="4167440"/>
              <a:ext cx="144463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6" name="Text Box 21"/>
            <p:cNvSpPr txBox="1">
              <a:spLocks noChangeArrowheads="1"/>
            </p:cNvSpPr>
            <p:nvPr/>
          </p:nvSpPr>
          <p:spPr bwMode="auto">
            <a:xfrm>
              <a:off x="5880631" y="3406250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b="1" i="1" dirty="0" smtClean="0">
                  <a:solidFill>
                    <a:schemeClr val="bg1"/>
                  </a:solidFill>
                  <a:ea typeface="楷体_GB2312" pitchFamily="49" charset="-122"/>
                </a:rPr>
                <a:t>O</a:t>
              </a:r>
              <a:endParaRPr lang="en-US" altLang="zh-CN" b="1" i="1" dirty="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658" y="4044565"/>
            <a:ext cx="6076994" cy="258605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09004" y="3874075"/>
            <a:ext cx="6617918" cy="27443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68558" y="4806809"/>
            <a:ext cx="6124620" cy="183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1716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Text Box 2"/>
          <p:cNvSpPr txBox="1">
            <a:spLocks noChangeArrowheads="1"/>
          </p:cNvSpPr>
          <p:nvPr/>
        </p:nvSpPr>
        <p:spPr bwMode="auto">
          <a:xfrm>
            <a:off x="995363" y="266998"/>
            <a:ext cx="77546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已知导体球壳 </a:t>
            </a:r>
            <a:r>
              <a:rPr lang="en-US" altLang="zh-CN" b="1" i="1">
                <a:solidFill>
                  <a:srgbClr val="66FFFF"/>
                </a:solidFill>
                <a:latin typeface="+mn-lt"/>
                <a:ea typeface="+mn-ea"/>
              </a:rPr>
              <a:t>A 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带电量为</a:t>
            </a:r>
            <a:r>
              <a:rPr lang="en-US" altLang="zh-CN" b="1" i="1">
                <a:solidFill>
                  <a:srgbClr val="66FFFF"/>
                </a:solidFill>
                <a:latin typeface="+mn-lt"/>
                <a:ea typeface="+mn-ea"/>
              </a:rPr>
              <a:t>Q</a:t>
            </a:r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</a:rPr>
              <a:t> 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，导体球 </a:t>
            </a:r>
            <a:r>
              <a:rPr lang="en-US" altLang="zh-CN" b="1" i="1">
                <a:solidFill>
                  <a:srgbClr val="66FFFF"/>
                </a:solidFill>
                <a:latin typeface="+mn-lt"/>
                <a:ea typeface="+mn-ea"/>
              </a:rPr>
              <a:t>B 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带电量为</a:t>
            </a:r>
            <a:r>
              <a:rPr lang="en-US" altLang="zh-CN" b="1" i="1">
                <a:solidFill>
                  <a:srgbClr val="66FFFF"/>
                </a:solidFill>
                <a:latin typeface="+mn-lt"/>
                <a:ea typeface="+mn-ea"/>
              </a:rPr>
              <a:t>q   </a:t>
            </a:r>
            <a:r>
              <a:rPr lang="en-US" altLang="zh-CN" b="1">
                <a:solidFill>
                  <a:srgbClr val="66FFFF"/>
                </a:solidFill>
                <a:latin typeface="+mn-lt"/>
                <a:ea typeface="+mn-ea"/>
              </a:rPr>
              <a:t>        </a:t>
            </a:r>
            <a:endParaRPr lang="en-US" altLang="zh-CN" b="1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635907" name="Text Box 3"/>
          <p:cNvSpPr txBox="1">
            <a:spLocks noChangeArrowheads="1"/>
          </p:cNvSpPr>
          <p:nvPr/>
        </p:nvSpPr>
        <p:spPr bwMode="auto">
          <a:xfrm>
            <a:off x="971550" y="700386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(1)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将</a:t>
            </a:r>
            <a:r>
              <a:rPr lang="en-US" altLang="zh-CN" b="1" i="1" dirty="0">
                <a:solidFill>
                  <a:srgbClr val="66FFFF"/>
                </a:solidFill>
                <a:latin typeface="+mn-lt"/>
                <a:ea typeface="+mn-ea"/>
              </a:rPr>
              <a:t>A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接地后再断开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，电荷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和电势的分布；</a:t>
            </a:r>
          </a:p>
        </p:txBody>
      </p:sp>
      <p:sp>
        <p:nvSpPr>
          <p:cNvPr id="635908" name="Text Box 4"/>
          <p:cNvSpPr txBox="1">
            <a:spLocks noChangeArrowheads="1"/>
          </p:cNvSpPr>
          <p:nvPr/>
        </p:nvSpPr>
        <p:spPr bwMode="auto">
          <a:xfrm>
            <a:off x="323850" y="1643361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00"/>
                </a:solidFill>
                <a:latin typeface="+mn-lt"/>
                <a:ea typeface="+mn-ea"/>
              </a:rPr>
              <a:t>解：</a:t>
            </a:r>
          </a:p>
        </p:txBody>
      </p:sp>
      <p:grpSp>
        <p:nvGrpSpPr>
          <p:cNvPr id="635909" name="Group 5"/>
          <p:cNvGrpSpPr>
            <a:grpSpLocks/>
          </p:cNvGrpSpPr>
          <p:nvPr/>
        </p:nvGrpSpPr>
        <p:grpSpPr bwMode="auto">
          <a:xfrm>
            <a:off x="6919913" y="5148561"/>
            <a:ext cx="381000" cy="533400"/>
            <a:chOff x="4213" y="2016"/>
            <a:chExt cx="240" cy="336"/>
          </a:xfrm>
        </p:grpSpPr>
        <p:sp>
          <p:nvSpPr>
            <p:cNvPr id="30767" name="Line 6"/>
            <p:cNvSpPr>
              <a:spLocks noChangeShapeType="1"/>
            </p:cNvSpPr>
            <p:nvPr/>
          </p:nvSpPr>
          <p:spPr bwMode="auto">
            <a:xfrm>
              <a:off x="4331" y="2016"/>
              <a:ext cx="0" cy="20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768" name="Line 7"/>
            <p:cNvSpPr>
              <a:spLocks noChangeShapeType="1"/>
            </p:cNvSpPr>
            <p:nvPr/>
          </p:nvSpPr>
          <p:spPr bwMode="auto">
            <a:xfrm>
              <a:off x="4213" y="2251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769" name="Line 8"/>
            <p:cNvSpPr>
              <a:spLocks noChangeShapeType="1"/>
            </p:cNvSpPr>
            <p:nvPr/>
          </p:nvSpPr>
          <p:spPr bwMode="auto">
            <a:xfrm>
              <a:off x="4262" y="2307"/>
              <a:ext cx="133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770" name="Line 9"/>
            <p:cNvSpPr>
              <a:spLocks noChangeShapeType="1"/>
            </p:cNvSpPr>
            <p:nvPr/>
          </p:nvSpPr>
          <p:spPr bwMode="auto">
            <a:xfrm>
              <a:off x="4277" y="2352"/>
              <a:ext cx="8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aphicFrame>
        <p:nvGraphicFramePr>
          <p:cNvPr id="635915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4670271"/>
              </p:ext>
            </p:extLst>
          </p:nvPr>
        </p:nvGraphicFramePr>
        <p:xfrm>
          <a:off x="5653088" y="4484986"/>
          <a:ext cx="3587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0" name="Equation" r:id="rId3" imgW="295317" imgH="333409" progId="Equation.3">
                  <p:embed/>
                </p:oleObj>
              </mc:Choice>
              <mc:Fallback>
                <p:oleObj name="Equation" r:id="rId3" imgW="295317" imgH="333409" progId="Equation.3">
                  <p:embed/>
                  <p:pic>
                    <p:nvPicPr>
                      <p:cNvPr id="635915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8" y="4484986"/>
                        <a:ext cx="35877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916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195868"/>
              </p:ext>
            </p:extLst>
          </p:nvPr>
        </p:nvGraphicFramePr>
        <p:xfrm>
          <a:off x="4612383" y="2917112"/>
          <a:ext cx="889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1" name="Equation" r:id="rId5" imgW="809752" imgH="333409" progId="Equation.3">
                  <p:embed/>
                </p:oleObj>
              </mc:Choice>
              <mc:Fallback>
                <p:oleObj name="Equation" r:id="rId5" imgW="809752" imgH="333409" progId="Equation.3">
                  <p:embed/>
                  <p:pic>
                    <p:nvPicPr>
                      <p:cNvPr id="635916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2383" y="2917112"/>
                        <a:ext cx="889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635917" name="Rectangle 13"/>
          <p:cNvSpPr>
            <a:spLocks noChangeArrowheads="1"/>
          </p:cNvSpPr>
          <p:nvPr/>
        </p:nvSpPr>
        <p:spPr bwMode="auto">
          <a:xfrm>
            <a:off x="6902450" y="5154911"/>
            <a:ext cx="457200" cy="685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35918" name="Text Box 14"/>
          <p:cNvSpPr txBox="1">
            <a:spLocks noChangeArrowheads="1"/>
          </p:cNvSpPr>
          <p:nvPr/>
        </p:nvSpPr>
        <p:spPr bwMode="auto">
          <a:xfrm>
            <a:off x="992982" y="3574255"/>
            <a:ext cx="20906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 dirty="0">
                <a:solidFill>
                  <a:srgbClr val="66FFFF"/>
                </a:solidFill>
                <a:latin typeface="+mn-lt"/>
                <a:ea typeface="+mn-ea"/>
              </a:rPr>
              <a:t>A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与地断开后</a:t>
            </a: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, </a:t>
            </a:r>
          </a:p>
        </p:txBody>
      </p:sp>
      <p:graphicFrame>
        <p:nvGraphicFramePr>
          <p:cNvPr id="635919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2640709"/>
              </p:ext>
            </p:extLst>
          </p:nvPr>
        </p:nvGraphicFramePr>
        <p:xfrm>
          <a:off x="757125" y="4770838"/>
          <a:ext cx="1092312" cy="482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2" name="Equation" r:id="rId7" imgW="558720" imgH="241200" progId="Equation.DSMT4">
                  <p:embed/>
                </p:oleObj>
              </mc:Choice>
              <mc:Fallback>
                <p:oleObj name="Equation" r:id="rId7" imgW="558720" imgH="241200" progId="Equation.DSMT4">
                  <p:embed/>
                  <p:pic>
                    <p:nvPicPr>
                      <p:cNvPr id="635919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125" y="4770838"/>
                        <a:ext cx="1092312" cy="482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920" name="Objec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3617281"/>
              </p:ext>
            </p:extLst>
          </p:nvPr>
        </p:nvGraphicFramePr>
        <p:xfrm>
          <a:off x="2493565" y="4526802"/>
          <a:ext cx="2873773" cy="910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3" name="Equation" r:id="rId9" imgW="1384200" imgH="431640" progId="Equation.DSMT4">
                  <p:embed/>
                </p:oleObj>
              </mc:Choice>
              <mc:Fallback>
                <p:oleObj name="Equation" r:id="rId9" imgW="1384200" imgH="431640" progId="Equation.DSMT4">
                  <p:embed/>
                  <p:pic>
                    <p:nvPicPr>
                      <p:cNvPr id="63592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565" y="4526802"/>
                        <a:ext cx="2873773" cy="910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921" name="Group 17"/>
          <p:cNvGrpSpPr>
            <a:grpSpLocks/>
          </p:cNvGrpSpPr>
          <p:nvPr/>
        </p:nvGrpSpPr>
        <p:grpSpPr bwMode="auto">
          <a:xfrm>
            <a:off x="5853115" y="2610148"/>
            <a:ext cx="2722563" cy="2514600"/>
            <a:chOff x="3687" y="1661"/>
            <a:chExt cx="1715" cy="1584"/>
          </a:xfrm>
        </p:grpSpPr>
        <p:sp>
          <p:nvSpPr>
            <p:cNvPr id="30756" name="Oval 18" descr="浅色上对角线"/>
            <p:cNvSpPr>
              <a:spLocks noChangeArrowheads="1"/>
            </p:cNvSpPr>
            <p:nvPr/>
          </p:nvSpPr>
          <p:spPr bwMode="auto">
            <a:xfrm>
              <a:off x="3687" y="1661"/>
              <a:ext cx="1584" cy="1584"/>
            </a:xfrm>
            <a:prstGeom prst="ellipse">
              <a:avLst/>
            </a:prstGeom>
            <a:pattFill prst="ltUpDiag">
              <a:fgClr>
                <a:schemeClr val="bg1"/>
              </a:fgClr>
              <a:bgClr>
                <a:srgbClr val="336600"/>
              </a:bgClr>
            </a:patt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0757" name="Oval 19"/>
            <p:cNvSpPr>
              <a:spLocks noChangeArrowheads="1"/>
            </p:cNvSpPr>
            <p:nvPr/>
          </p:nvSpPr>
          <p:spPr bwMode="auto">
            <a:xfrm>
              <a:off x="3975" y="1950"/>
              <a:ext cx="1008" cy="1007"/>
            </a:xfrm>
            <a:prstGeom prst="ellipse">
              <a:avLst/>
            </a:prstGeom>
            <a:solidFill>
              <a:srgbClr val="006699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30758" name="Oval 20"/>
            <p:cNvSpPr>
              <a:spLocks noChangeArrowheads="1"/>
            </p:cNvSpPr>
            <p:nvPr/>
          </p:nvSpPr>
          <p:spPr bwMode="auto">
            <a:xfrm>
              <a:off x="4274" y="2237"/>
              <a:ext cx="432" cy="432"/>
            </a:xfrm>
            <a:prstGeom prst="ellipse">
              <a:avLst/>
            </a:prstGeom>
            <a:gradFill rotWithShape="0">
              <a:gsLst>
                <a:gs pos="0">
                  <a:srgbClr val="FF99FF"/>
                </a:gs>
                <a:gs pos="100000">
                  <a:srgbClr val="D60093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0759" name="Text Box 21"/>
            <p:cNvSpPr txBox="1">
              <a:spLocks noChangeArrowheads="1"/>
            </p:cNvSpPr>
            <p:nvPr/>
          </p:nvSpPr>
          <p:spPr bwMode="auto">
            <a:xfrm>
              <a:off x="3772" y="1997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b="1" i="1">
                  <a:solidFill>
                    <a:srgbClr val="FFFFFF"/>
                  </a:solidFill>
                  <a:latin typeface="+mn-lt"/>
                  <a:ea typeface="+mn-ea"/>
                </a:rPr>
                <a:t>A</a:t>
              </a:r>
            </a:p>
          </p:txBody>
        </p:sp>
        <p:sp>
          <p:nvSpPr>
            <p:cNvPr id="30760" name="Line 22"/>
            <p:cNvSpPr>
              <a:spLocks noChangeShapeType="1"/>
            </p:cNvSpPr>
            <p:nvPr/>
          </p:nvSpPr>
          <p:spPr bwMode="auto">
            <a:xfrm flipV="1">
              <a:off x="4492" y="2270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761" name="Line 23"/>
            <p:cNvSpPr>
              <a:spLocks noChangeShapeType="1"/>
            </p:cNvSpPr>
            <p:nvPr/>
          </p:nvSpPr>
          <p:spPr bwMode="auto">
            <a:xfrm>
              <a:off x="4492" y="2466"/>
              <a:ext cx="656" cy="42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762" name="Text Box 24"/>
            <p:cNvSpPr txBox="1">
              <a:spLocks noChangeArrowheads="1"/>
            </p:cNvSpPr>
            <p:nvPr/>
          </p:nvSpPr>
          <p:spPr bwMode="auto">
            <a:xfrm>
              <a:off x="4576" y="2018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b="1" i="1" dirty="0" smtClean="0">
                  <a:solidFill>
                    <a:srgbClr val="FFFF00"/>
                  </a:solidFill>
                  <a:latin typeface="+mn-lt"/>
                  <a:ea typeface="+mn-ea"/>
                </a:rPr>
                <a:t>R</a:t>
              </a:r>
              <a:endParaRPr lang="en-US" altLang="zh-CN" b="1" i="1" dirty="0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30763" name="Text Box 25"/>
            <p:cNvSpPr txBox="1">
              <a:spLocks noChangeArrowheads="1"/>
            </p:cNvSpPr>
            <p:nvPr/>
          </p:nvSpPr>
          <p:spPr bwMode="auto">
            <a:xfrm>
              <a:off x="4694" y="2202"/>
              <a:ext cx="2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solidFill>
                    <a:srgbClr val="FFFF00"/>
                  </a:solidFill>
                  <a:latin typeface="+mn-lt"/>
                  <a:ea typeface="+mn-ea"/>
                </a:rPr>
                <a:t>R</a:t>
              </a:r>
              <a:r>
                <a:rPr lang="en-US" altLang="zh-CN" baseline="-25000">
                  <a:solidFill>
                    <a:srgbClr val="FFFF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0764" name="Text Box 26"/>
            <p:cNvSpPr txBox="1">
              <a:spLocks noChangeArrowheads="1"/>
            </p:cNvSpPr>
            <p:nvPr/>
          </p:nvSpPr>
          <p:spPr bwMode="auto">
            <a:xfrm>
              <a:off x="5103" y="2794"/>
              <a:ext cx="2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solidFill>
                    <a:srgbClr val="FFFF00"/>
                  </a:solidFill>
                  <a:latin typeface="+mn-lt"/>
                  <a:ea typeface="+mn-ea"/>
                </a:rPr>
                <a:t>R</a:t>
              </a:r>
              <a:r>
                <a:rPr lang="en-US" altLang="zh-CN" baseline="-25000">
                  <a:solidFill>
                    <a:srgbClr val="FFFF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30765" name="Text Box 27"/>
            <p:cNvSpPr txBox="1">
              <a:spLocks noChangeArrowheads="1"/>
            </p:cNvSpPr>
            <p:nvPr/>
          </p:nvSpPr>
          <p:spPr bwMode="auto">
            <a:xfrm>
              <a:off x="4296" y="2285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b="1" i="1">
                  <a:solidFill>
                    <a:srgbClr val="000000"/>
                  </a:solidFill>
                  <a:latin typeface="+mn-lt"/>
                  <a:ea typeface="+mn-ea"/>
                </a:rPr>
                <a:t>B</a:t>
              </a:r>
            </a:p>
          </p:txBody>
        </p:sp>
        <p:sp>
          <p:nvSpPr>
            <p:cNvPr id="30766" name="Line 28"/>
            <p:cNvSpPr>
              <a:spLocks noChangeShapeType="1"/>
            </p:cNvSpPr>
            <p:nvPr/>
          </p:nvSpPr>
          <p:spPr bwMode="auto">
            <a:xfrm>
              <a:off x="4503" y="2477"/>
              <a:ext cx="48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635933" name="Text Box 29"/>
          <p:cNvSpPr txBox="1">
            <a:spLocks noChangeArrowheads="1"/>
          </p:cNvSpPr>
          <p:nvPr/>
        </p:nvSpPr>
        <p:spPr bwMode="auto">
          <a:xfrm>
            <a:off x="6294438" y="3675361"/>
            <a:ext cx="4411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00FF00"/>
                </a:solidFill>
                <a:latin typeface="+mn-lt"/>
                <a:ea typeface="+mn-ea"/>
              </a:rPr>
              <a:t>-</a:t>
            </a:r>
            <a:r>
              <a:rPr lang="en-US" altLang="zh-CN" i="1">
                <a:solidFill>
                  <a:srgbClr val="00FF00"/>
                </a:solidFill>
                <a:latin typeface="+mn-lt"/>
                <a:ea typeface="+mn-ea"/>
              </a:rPr>
              <a:t>q</a:t>
            </a:r>
          </a:p>
        </p:txBody>
      </p:sp>
      <p:sp>
        <p:nvSpPr>
          <p:cNvPr id="635934" name="Text Box 30"/>
          <p:cNvSpPr txBox="1">
            <a:spLocks noChangeArrowheads="1"/>
          </p:cNvSpPr>
          <p:nvPr/>
        </p:nvSpPr>
        <p:spPr bwMode="auto">
          <a:xfrm>
            <a:off x="3131840" y="3573016"/>
            <a:ext cx="2478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66FFFF"/>
                </a:solidFill>
                <a:latin typeface="+mn-lt"/>
                <a:ea typeface="+mn-ea"/>
              </a:rPr>
              <a:t>电荷守恒</a:t>
            </a:r>
          </a:p>
        </p:txBody>
      </p:sp>
      <p:sp>
        <p:nvSpPr>
          <p:cNvPr id="635935" name="Text Box 31"/>
          <p:cNvSpPr txBox="1">
            <a:spLocks noChangeArrowheads="1"/>
          </p:cNvSpPr>
          <p:nvPr/>
        </p:nvSpPr>
        <p:spPr bwMode="auto">
          <a:xfrm>
            <a:off x="984250" y="1163936"/>
            <a:ext cx="53110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(2)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再将 </a:t>
            </a:r>
            <a:r>
              <a:rPr lang="en-US" altLang="zh-CN" b="1" i="1" dirty="0">
                <a:solidFill>
                  <a:srgbClr val="66FFFF"/>
                </a:solidFill>
                <a:latin typeface="+mn-lt"/>
                <a:ea typeface="+mn-ea"/>
              </a:rPr>
              <a:t>B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接地，电荷和电势的分布。</a:t>
            </a:r>
          </a:p>
        </p:txBody>
      </p:sp>
      <p:sp>
        <p:nvSpPr>
          <p:cNvPr id="635936" name="Text Box 32"/>
          <p:cNvSpPr txBox="1">
            <a:spLocks noChangeArrowheads="1"/>
          </p:cNvSpPr>
          <p:nvPr/>
        </p:nvSpPr>
        <p:spPr bwMode="auto">
          <a:xfrm>
            <a:off x="1428750" y="1662411"/>
            <a:ext cx="69389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 dirty="0">
                <a:solidFill>
                  <a:srgbClr val="66FFFF"/>
                </a:solidFill>
                <a:latin typeface="+mn-lt"/>
                <a:ea typeface="+mn-ea"/>
              </a:rPr>
              <a:t>A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接地时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，由高斯定理知，内表面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电荷为 </a:t>
            </a:r>
            <a:r>
              <a:rPr lang="en-US" altLang="zh-CN" b="1" dirty="0">
                <a:solidFill>
                  <a:srgbClr val="66FFFF"/>
                </a:solidFill>
                <a:latin typeface="+mn-lt"/>
                <a:ea typeface="+mn-ea"/>
              </a:rPr>
              <a:t>-</a:t>
            </a:r>
            <a:r>
              <a:rPr lang="en-US" altLang="zh-CN" b="1" i="1" dirty="0">
                <a:solidFill>
                  <a:srgbClr val="66FFFF"/>
                </a:solidFill>
                <a:latin typeface="+mn-lt"/>
                <a:ea typeface="+mn-ea"/>
              </a:rPr>
              <a:t>q</a:t>
            </a:r>
          </a:p>
        </p:txBody>
      </p:sp>
      <p:sp>
        <p:nvSpPr>
          <p:cNvPr id="635937" name="Text Box 33"/>
          <p:cNvSpPr txBox="1">
            <a:spLocks noChangeArrowheads="1"/>
          </p:cNvSpPr>
          <p:nvPr/>
        </p:nvSpPr>
        <p:spPr bwMode="auto">
          <a:xfrm>
            <a:off x="1162050" y="2175247"/>
            <a:ext cx="31983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外表面电荷设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为       ，</a:t>
            </a:r>
            <a:endParaRPr lang="zh-CN" altLang="en-US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graphicFrame>
        <p:nvGraphicFramePr>
          <p:cNvPr id="635938" name="Objec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0590153"/>
              </p:ext>
            </p:extLst>
          </p:nvPr>
        </p:nvGraphicFramePr>
        <p:xfrm>
          <a:off x="3470275" y="2210172"/>
          <a:ext cx="3667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4" name="Equation" r:id="rId11" imgW="295317" imgH="333409" progId="Equation.3">
                  <p:embed/>
                </p:oleObj>
              </mc:Choice>
              <mc:Fallback>
                <p:oleObj name="Equation" r:id="rId11" imgW="295317" imgH="333409" progId="Equation.3">
                  <p:embed/>
                  <p:pic>
                    <p:nvPicPr>
                      <p:cNvPr id="635938" name="Object 3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275" y="2210172"/>
                        <a:ext cx="3667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939" name="Group 35"/>
          <p:cNvGrpSpPr>
            <a:grpSpLocks/>
          </p:cNvGrpSpPr>
          <p:nvPr/>
        </p:nvGrpSpPr>
        <p:grpSpPr bwMode="auto">
          <a:xfrm>
            <a:off x="6954838" y="4234161"/>
            <a:ext cx="381000" cy="304800"/>
            <a:chOff x="4213" y="2016"/>
            <a:chExt cx="240" cy="336"/>
          </a:xfrm>
        </p:grpSpPr>
        <p:sp>
          <p:nvSpPr>
            <p:cNvPr id="30752" name="Line 36"/>
            <p:cNvSpPr>
              <a:spLocks noChangeShapeType="1"/>
            </p:cNvSpPr>
            <p:nvPr/>
          </p:nvSpPr>
          <p:spPr bwMode="auto">
            <a:xfrm>
              <a:off x="4331" y="2016"/>
              <a:ext cx="0" cy="20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753" name="Line 37"/>
            <p:cNvSpPr>
              <a:spLocks noChangeShapeType="1"/>
            </p:cNvSpPr>
            <p:nvPr/>
          </p:nvSpPr>
          <p:spPr bwMode="auto">
            <a:xfrm>
              <a:off x="4213" y="2251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754" name="Line 38"/>
            <p:cNvSpPr>
              <a:spLocks noChangeShapeType="1"/>
            </p:cNvSpPr>
            <p:nvPr/>
          </p:nvSpPr>
          <p:spPr bwMode="auto">
            <a:xfrm>
              <a:off x="4262" y="2307"/>
              <a:ext cx="133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755" name="Line 39"/>
            <p:cNvSpPr>
              <a:spLocks noChangeShapeType="1"/>
            </p:cNvSpPr>
            <p:nvPr/>
          </p:nvSpPr>
          <p:spPr bwMode="auto">
            <a:xfrm>
              <a:off x="4277" y="2352"/>
              <a:ext cx="8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635944" name="Text Box 40"/>
          <p:cNvSpPr txBox="1">
            <a:spLocks noChangeArrowheads="1"/>
          </p:cNvSpPr>
          <p:nvPr/>
        </p:nvSpPr>
        <p:spPr bwMode="auto">
          <a:xfrm>
            <a:off x="1449387" y="5575396"/>
            <a:ext cx="2225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设</a:t>
            </a:r>
            <a:r>
              <a:rPr lang="en-US" altLang="zh-CN" b="1" i="1">
                <a:solidFill>
                  <a:srgbClr val="66FFFF"/>
                </a:solidFill>
                <a:latin typeface="+mn-lt"/>
                <a:ea typeface="+mn-ea"/>
              </a:rPr>
              <a:t>B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上的电量为</a:t>
            </a:r>
          </a:p>
        </p:txBody>
      </p:sp>
      <p:graphicFrame>
        <p:nvGraphicFramePr>
          <p:cNvPr id="635945" name="Object 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0763165"/>
              </p:ext>
            </p:extLst>
          </p:nvPr>
        </p:nvGraphicFramePr>
        <p:xfrm>
          <a:off x="3640137" y="5567458"/>
          <a:ext cx="292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5" name="Equation" r:id="rId13" imgW="219117" imgH="333409" progId="Equation.3">
                  <p:embed/>
                </p:oleObj>
              </mc:Choice>
              <mc:Fallback>
                <p:oleObj name="Equation" r:id="rId13" imgW="219117" imgH="333409" progId="Equation.3">
                  <p:embed/>
                  <p:pic>
                    <p:nvPicPr>
                      <p:cNvPr id="635945" name="Object 41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137" y="5567458"/>
                        <a:ext cx="292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946" name="Object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095528"/>
              </p:ext>
            </p:extLst>
          </p:nvPr>
        </p:nvGraphicFramePr>
        <p:xfrm>
          <a:off x="1849437" y="6162771"/>
          <a:ext cx="9890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6" name="Equation" r:id="rId15" imgW="914400" imgH="380864" progId="Equation.3">
                  <p:embed/>
                </p:oleObj>
              </mc:Choice>
              <mc:Fallback>
                <p:oleObj name="Equation" r:id="rId15" imgW="914400" imgH="380864" progId="Equation.3">
                  <p:embed/>
                  <p:pic>
                    <p:nvPicPr>
                      <p:cNvPr id="635946" name="Object 42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7" y="6162771"/>
                        <a:ext cx="9890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947" name="Objec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1286761"/>
              </p:ext>
            </p:extLst>
          </p:nvPr>
        </p:nvGraphicFramePr>
        <p:xfrm>
          <a:off x="4229100" y="6108796"/>
          <a:ext cx="129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7" name="Equation" r:id="rId17" imgW="1219200" imgH="380864" progId="Equation.3">
                  <p:embed/>
                </p:oleObj>
              </mc:Choice>
              <mc:Fallback>
                <p:oleObj name="Equation" r:id="rId17" imgW="1219200" imgH="380864" progId="Equation.3">
                  <p:embed/>
                  <p:pic>
                    <p:nvPicPr>
                      <p:cNvPr id="635947" name="Object 43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6108796"/>
                        <a:ext cx="1295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948" name="AutoShape 44"/>
          <p:cNvSpPr>
            <a:spLocks noChangeArrowheads="1"/>
          </p:cNvSpPr>
          <p:nvPr/>
        </p:nvSpPr>
        <p:spPr bwMode="auto">
          <a:xfrm>
            <a:off x="3098800" y="6181821"/>
            <a:ext cx="622300" cy="304800"/>
          </a:xfrm>
          <a:prstGeom prst="rightArrow">
            <a:avLst>
              <a:gd name="adj1" fmla="val 50000"/>
              <a:gd name="adj2" fmla="val 51042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35949" name="Oval 45"/>
          <p:cNvSpPr>
            <a:spLocks noChangeArrowheads="1"/>
          </p:cNvSpPr>
          <p:nvPr/>
        </p:nvSpPr>
        <p:spPr bwMode="auto">
          <a:xfrm>
            <a:off x="6192838" y="2973686"/>
            <a:ext cx="1828800" cy="1828800"/>
          </a:xfrm>
          <a:prstGeom prst="ellips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35950" name="Text Box 46"/>
          <p:cNvSpPr txBox="1">
            <a:spLocks noChangeArrowheads="1"/>
          </p:cNvSpPr>
          <p:nvPr/>
        </p:nvSpPr>
        <p:spPr bwMode="auto">
          <a:xfrm>
            <a:off x="5585978" y="6093579"/>
            <a:ext cx="440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根据孤立导体电荷守恒</a:t>
            </a:r>
          </a:p>
        </p:txBody>
      </p:sp>
      <p:sp>
        <p:nvSpPr>
          <p:cNvPr id="635951" name="Rectangle 47"/>
          <p:cNvSpPr>
            <a:spLocks noChangeArrowheads="1"/>
          </p:cNvSpPr>
          <p:nvPr/>
        </p:nvSpPr>
        <p:spPr bwMode="auto">
          <a:xfrm>
            <a:off x="233329" y="260648"/>
            <a:ext cx="9589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例</a:t>
            </a: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+mn-ea"/>
              </a:rPr>
              <a:t>6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：</a:t>
            </a:r>
            <a:endParaRPr lang="zh-CN" altLang="en-US" b="1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635952" name="Rectangle 48"/>
          <p:cNvSpPr>
            <a:spLocks noChangeArrowheads="1"/>
          </p:cNvSpPr>
          <p:nvPr/>
        </p:nvSpPr>
        <p:spPr bwMode="auto">
          <a:xfrm>
            <a:off x="390524" y="718381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FF00"/>
                </a:solidFill>
                <a:latin typeface="+mn-lt"/>
                <a:ea typeface="+mn-ea"/>
              </a:rPr>
              <a:t>求：</a:t>
            </a:r>
          </a:p>
        </p:txBody>
      </p:sp>
      <p:sp>
        <p:nvSpPr>
          <p:cNvPr id="635953" name="Text Box 49"/>
          <p:cNvSpPr txBox="1">
            <a:spLocks noChangeArrowheads="1"/>
          </p:cNvSpPr>
          <p:nvPr/>
        </p:nvSpPr>
        <p:spPr bwMode="auto">
          <a:xfrm>
            <a:off x="982255" y="1662411"/>
            <a:ext cx="5437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</a:rPr>
              <a:t>(1)</a:t>
            </a:r>
          </a:p>
        </p:txBody>
      </p:sp>
      <p:sp>
        <p:nvSpPr>
          <p:cNvPr id="635954" name="Text Box 50"/>
          <p:cNvSpPr txBox="1">
            <a:spLocks noChangeArrowheads="1"/>
          </p:cNvSpPr>
          <p:nvPr/>
        </p:nvSpPr>
        <p:spPr bwMode="auto">
          <a:xfrm>
            <a:off x="996542" y="5575396"/>
            <a:ext cx="5437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</a:rPr>
              <a:t>(2)</a:t>
            </a:r>
          </a:p>
        </p:txBody>
      </p:sp>
      <p:graphicFrame>
        <p:nvGraphicFramePr>
          <p:cNvPr id="51" name="Objec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0003371"/>
              </p:ext>
            </p:extLst>
          </p:nvPr>
        </p:nvGraphicFramePr>
        <p:xfrm>
          <a:off x="781050" y="2700338"/>
          <a:ext cx="366077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8" name="Equation" r:id="rId19" imgW="2031840" imgH="431640" progId="Equation.DSMT4">
                  <p:embed/>
                </p:oleObj>
              </mc:Choice>
              <mc:Fallback>
                <p:oleObj name="Equation" r:id="rId19" imgW="2031840" imgH="431640" progId="Equation.DSMT4">
                  <p:embed/>
                  <p:pic>
                    <p:nvPicPr>
                      <p:cNvPr id="51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2700338"/>
                        <a:ext cx="3660775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5915355"/>
              </p:ext>
            </p:extLst>
          </p:nvPr>
        </p:nvGraphicFramePr>
        <p:xfrm>
          <a:off x="809625" y="4210348"/>
          <a:ext cx="889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9" name="Equation" r:id="rId21" imgW="809752" imgH="333409" progId="Equation.3">
                  <p:embed/>
                </p:oleObj>
              </mc:Choice>
              <mc:Fallback>
                <p:oleObj name="Equation" r:id="rId21" imgW="809752" imgH="333409" progId="Equation.3">
                  <p:embed/>
                  <p:pic>
                    <p:nvPicPr>
                      <p:cNvPr id="52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4210348"/>
                        <a:ext cx="889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6064809"/>
              </p:ext>
            </p:extLst>
          </p:nvPr>
        </p:nvGraphicFramePr>
        <p:xfrm>
          <a:off x="2519362" y="4185628"/>
          <a:ext cx="950913" cy="496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0" name="Equation" r:id="rId22" imgW="457200" imgH="228600" progId="Equation.DSMT4">
                  <p:embed/>
                </p:oleObj>
              </mc:Choice>
              <mc:Fallback>
                <p:oleObj name="Equation" r:id="rId22" imgW="457200" imgH="228600" progId="Equation.DSMT4">
                  <p:embed/>
                  <p:pic>
                    <p:nvPicPr>
                      <p:cNvPr id="53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2" y="4185628"/>
                        <a:ext cx="950913" cy="4965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189706" y="6108796"/>
            <a:ext cx="2478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 smtClean="0">
                <a:solidFill>
                  <a:srgbClr val="66FFFF"/>
                </a:solidFill>
                <a:latin typeface="+mn-lt"/>
                <a:ea typeface="+mn-ea"/>
              </a:rPr>
              <a:t>对于球壳</a:t>
            </a:r>
            <a:r>
              <a:rPr lang="en-US" altLang="zh-CN" b="1" dirty="0" smtClean="0">
                <a:solidFill>
                  <a:srgbClr val="66FFFF"/>
                </a:solidFill>
                <a:latin typeface="+mn-lt"/>
                <a:ea typeface="+mn-ea"/>
              </a:rPr>
              <a:t>A</a:t>
            </a:r>
            <a:endParaRPr lang="zh-CN" altLang="en-US" b="1" dirty="0">
              <a:solidFill>
                <a:srgbClr val="66FFFF"/>
              </a:solidFill>
              <a:latin typeface="+mn-lt"/>
              <a:ea typeface="+mn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750370"/>
              </p:ext>
            </p:extLst>
          </p:nvPr>
        </p:nvGraphicFramePr>
        <p:xfrm>
          <a:off x="4139952" y="1988840"/>
          <a:ext cx="2927480" cy="966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1" name="Equation" r:id="rId24" imgW="1307880" imgH="431640" progId="Equation.DSMT4">
                  <p:embed/>
                </p:oleObj>
              </mc:Choice>
              <mc:Fallback>
                <p:oleObj name="Equation" r:id="rId24" imgW="1307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139952" y="1988840"/>
                        <a:ext cx="2927480" cy="9663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787266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35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3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3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5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3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3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35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35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35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3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35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3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63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3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3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3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3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3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35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06" grpId="0" autoUpdateAnimBg="0"/>
      <p:bldP spid="635907" grpId="0" autoUpdateAnimBg="0"/>
      <p:bldP spid="635908" grpId="0" autoUpdateAnimBg="0"/>
      <p:bldP spid="635917" grpId="0" animBg="1"/>
      <p:bldP spid="635918" grpId="0" autoUpdateAnimBg="0"/>
      <p:bldP spid="635933" grpId="0" autoUpdateAnimBg="0"/>
      <p:bldP spid="635934" grpId="0" autoUpdateAnimBg="0"/>
      <p:bldP spid="635935" grpId="0" autoUpdateAnimBg="0"/>
      <p:bldP spid="635936" grpId="0" autoUpdateAnimBg="0"/>
      <p:bldP spid="635937" grpId="0" autoUpdateAnimBg="0"/>
      <p:bldP spid="635944" grpId="0" autoUpdateAnimBg="0"/>
      <p:bldP spid="635948" grpId="0" animBg="1"/>
      <p:bldP spid="635949" grpId="0" animBg="1"/>
      <p:bldP spid="635950" grpId="0" autoUpdateAnimBg="0"/>
      <p:bldP spid="635951" grpId="0" autoUpdateAnimBg="0"/>
      <p:bldP spid="635952" grpId="0" autoUpdateAnimBg="0"/>
      <p:bldP spid="635953" grpId="0" autoUpdateAnimBg="0"/>
      <p:bldP spid="635954" grpId="0" autoUpdateAnimBg="0"/>
      <p:bldP spid="5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6930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3641675"/>
              </p:ext>
            </p:extLst>
          </p:nvPr>
        </p:nvGraphicFramePr>
        <p:xfrm>
          <a:off x="1655763" y="260648"/>
          <a:ext cx="20050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18" name="Equation" r:id="rId3" imgW="1933448" imgH="380864" progId="Equation.3">
                  <p:embed/>
                </p:oleObj>
              </mc:Choice>
              <mc:Fallback>
                <p:oleObj name="Equation" r:id="rId3" imgW="1933448" imgH="38086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260648"/>
                        <a:ext cx="20050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6931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7573595"/>
              </p:ext>
            </p:extLst>
          </p:nvPr>
        </p:nvGraphicFramePr>
        <p:xfrm>
          <a:off x="5467350" y="286048"/>
          <a:ext cx="162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19" name="Equation" r:id="rId5" imgW="1552448" imgH="380864" progId="Equation.3">
                  <p:embed/>
                </p:oleObj>
              </mc:Choice>
              <mc:Fallback>
                <p:oleObj name="Equation" r:id="rId5" imgW="1552448" imgH="38086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50" y="286048"/>
                        <a:ext cx="1625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6932" name="AutoShape 4"/>
          <p:cNvSpPr>
            <a:spLocks noChangeArrowheads="1"/>
          </p:cNvSpPr>
          <p:nvPr/>
        </p:nvSpPr>
        <p:spPr bwMode="auto">
          <a:xfrm>
            <a:off x="4314825" y="413048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636933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4183192"/>
              </p:ext>
            </p:extLst>
          </p:nvPr>
        </p:nvGraphicFramePr>
        <p:xfrm>
          <a:off x="1041838" y="1208221"/>
          <a:ext cx="4154050" cy="1021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20" name="Equation" r:id="rId7" imgW="1981080" imgH="431640" progId="Equation.DSMT4">
                  <p:embed/>
                </p:oleObj>
              </mc:Choice>
              <mc:Fallback>
                <p:oleObj name="Equation" r:id="rId7" imgW="1981080" imgH="4316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838" y="1208221"/>
                        <a:ext cx="4154050" cy="1021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6934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8053181"/>
              </p:ext>
            </p:extLst>
          </p:nvPr>
        </p:nvGraphicFramePr>
        <p:xfrm>
          <a:off x="5226050" y="1532856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21" name="Equation" r:id="rId9" imgW="409448" imgH="238193" progId="Equation.3">
                  <p:embed/>
                </p:oleObj>
              </mc:Choice>
              <mc:Fallback>
                <p:oleObj name="Equation" r:id="rId9" imgW="409448" imgH="23819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050" y="1532856"/>
                        <a:ext cx="482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6937" name="Text Box 9"/>
          <p:cNvSpPr txBox="1">
            <a:spLocks noChangeArrowheads="1"/>
          </p:cNvSpPr>
          <p:nvPr/>
        </p:nvSpPr>
        <p:spPr bwMode="auto">
          <a:xfrm>
            <a:off x="787400" y="836911"/>
            <a:ext cx="7561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 dirty="0">
                <a:solidFill>
                  <a:srgbClr val="66FFFF"/>
                </a:solidFill>
                <a:latin typeface="+mn-lt"/>
                <a:ea typeface="+mn-ea"/>
              </a:rPr>
              <a:t>B 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球球心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处的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电势（</a:t>
            </a:r>
            <a:r>
              <a:rPr lang="zh-CN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根据电势叠加原理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）</a:t>
            </a:r>
            <a:endParaRPr lang="zh-CN" altLang="en-US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36938" name="Rectangle 10"/>
          <p:cNvSpPr>
            <a:spLocks noChangeArrowheads="1"/>
          </p:cNvSpPr>
          <p:nvPr/>
        </p:nvSpPr>
        <p:spPr bwMode="auto">
          <a:xfrm>
            <a:off x="768350" y="4223693"/>
            <a:ext cx="1355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00"/>
                </a:solidFill>
                <a:latin typeface="+mn-lt"/>
                <a:ea typeface="+mn-ea"/>
              </a:rPr>
              <a:t>总结：</a:t>
            </a:r>
          </a:p>
        </p:txBody>
      </p:sp>
      <p:sp>
        <p:nvSpPr>
          <p:cNvPr id="636939" name="Rectangle 11"/>
          <p:cNvSpPr>
            <a:spLocks noChangeArrowheads="1"/>
          </p:cNvSpPr>
          <p:nvPr/>
        </p:nvSpPr>
        <p:spPr bwMode="auto">
          <a:xfrm>
            <a:off x="1822450" y="4215755"/>
            <a:ext cx="5702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</a:rPr>
              <a:t>(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有导体存在时静电场的计算方法</a:t>
            </a:r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</a:rPr>
              <a:t>)</a:t>
            </a:r>
            <a:r>
              <a:rPr lang="en-US" altLang="zh-CN" b="1">
                <a:solidFill>
                  <a:srgbClr val="FFFF00"/>
                </a:solidFill>
                <a:latin typeface="+mn-lt"/>
                <a:ea typeface="+mn-ea"/>
              </a:rPr>
              <a:t>     </a:t>
            </a:r>
          </a:p>
        </p:txBody>
      </p:sp>
      <p:sp>
        <p:nvSpPr>
          <p:cNvPr id="636940" name="Rectangle 12"/>
          <p:cNvSpPr>
            <a:spLocks noChangeArrowheads="1"/>
          </p:cNvSpPr>
          <p:nvPr/>
        </p:nvSpPr>
        <p:spPr bwMode="auto">
          <a:xfrm>
            <a:off x="762000" y="4747568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</a:rPr>
              <a:t>1. 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静电平衡的条件和性质</a:t>
            </a:r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</a:rPr>
              <a:t>: </a:t>
            </a:r>
            <a:endParaRPr lang="en-US" altLang="zh-CN" b="1" i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36941" name="Rectangle 13"/>
          <p:cNvSpPr>
            <a:spLocks noChangeArrowheads="1"/>
          </p:cNvSpPr>
          <p:nvPr/>
        </p:nvSpPr>
        <p:spPr bwMode="auto">
          <a:xfrm>
            <a:off x="755650" y="5229200"/>
            <a:ext cx="6337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2.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电荷守恒定律</a:t>
            </a:r>
          </a:p>
        </p:txBody>
      </p:sp>
      <p:sp>
        <p:nvSpPr>
          <p:cNvPr id="636942" name="Rectangle 14"/>
          <p:cNvSpPr>
            <a:spLocks noChangeArrowheads="1"/>
          </p:cNvSpPr>
          <p:nvPr/>
        </p:nvSpPr>
        <p:spPr bwMode="auto">
          <a:xfrm>
            <a:off x="755650" y="5696284"/>
            <a:ext cx="623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3.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确定电荷分布，然后求解</a:t>
            </a:r>
          </a:p>
        </p:txBody>
      </p:sp>
      <p:graphicFrame>
        <p:nvGraphicFramePr>
          <p:cNvPr id="636943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5178495"/>
              </p:ext>
            </p:extLst>
          </p:nvPr>
        </p:nvGraphicFramePr>
        <p:xfrm>
          <a:off x="4660900" y="4820593"/>
          <a:ext cx="9890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22" name="Equation" r:id="rId11" imgW="914400" imgH="380864" progId="Equation.3">
                  <p:embed/>
                </p:oleObj>
              </mc:Choice>
              <mc:Fallback>
                <p:oleObj name="Equation" r:id="rId11" imgW="914400" imgH="38086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4820593"/>
                        <a:ext cx="9890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6944" name="Objec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4049921"/>
              </p:ext>
            </p:extLst>
          </p:nvPr>
        </p:nvGraphicFramePr>
        <p:xfrm>
          <a:off x="6229350" y="4803849"/>
          <a:ext cx="13319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23" name="公式" r:id="rId13" imgW="1257469" imgH="380864" progId="Equation.3">
                  <p:embed/>
                </p:oleObj>
              </mc:Choice>
              <mc:Fallback>
                <p:oleObj name="公式" r:id="rId13" imgW="1257469" imgH="38086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0" y="4803849"/>
                        <a:ext cx="13319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6945" name="AutoShape 17"/>
          <p:cNvSpPr>
            <a:spLocks noChangeArrowheads="1"/>
          </p:cNvSpPr>
          <p:nvPr/>
        </p:nvSpPr>
        <p:spPr bwMode="auto">
          <a:xfrm>
            <a:off x="430213" y="4149080"/>
            <a:ext cx="360362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4762708" y="5301208"/>
            <a:ext cx="4090293" cy="830997"/>
          </a:xfrm>
          <a:prstGeom prst="rect">
            <a:avLst/>
          </a:prstGeom>
          <a:solidFill>
            <a:srgbClr val="0070C0"/>
          </a:solidFill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注意：                          是一致的，地球与∞处的电势差为</a:t>
            </a:r>
            <a:r>
              <a:rPr lang="en-US" altLang="zh-CN" b="1" dirty="0" smtClean="0">
                <a:solidFill>
                  <a:srgbClr val="FFFFFF"/>
                </a:solidFill>
                <a:latin typeface="+mn-lt"/>
                <a:ea typeface="+mn-ea"/>
              </a:rPr>
              <a:t>0</a:t>
            </a:r>
            <a:endParaRPr lang="zh-CN" altLang="en-US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716309"/>
              </p:ext>
            </p:extLst>
          </p:nvPr>
        </p:nvGraphicFramePr>
        <p:xfrm>
          <a:off x="5660019" y="5341971"/>
          <a:ext cx="20875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24" name="Equation" r:id="rId15" imgW="1002960" imgH="228600" progId="Equation.DSMT4">
                  <p:embed/>
                </p:oleObj>
              </mc:Choice>
              <mc:Fallback>
                <p:oleObj name="Equation" r:id="rId15" imgW="1002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60019" y="5341971"/>
                        <a:ext cx="2087563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688507"/>
              </p:ext>
            </p:extLst>
          </p:nvPr>
        </p:nvGraphicFramePr>
        <p:xfrm>
          <a:off x="958850" y="2205038"/>
          <a:ext cx="37750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25" name="Equation" r:id="rId17" imgW="1600200" imgH="431640" progId="Equation.DSMT4">
                  <p:embed/>
                </p:oleObj>
              </mc:Choice>
              <mc:Fallback>
                <p:oleObj name="Equation" r:id="rId17" imgW="1600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58850" y="2205038"/>
                        <a:ext cx="3775075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103316"/>
              </p:ext>
            </p:extLst>
          </p:nvPr>
        </p:nvGraphicFramePr>
        <p:xfrm>
          <a:off x="927673" y="3212976"/>
          <a:ext cx="4094162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26" name="Equation" r:id="rId19" imgW="1828800" imgH="431640" progId="Equation.DSMT4">
                  <p:embed/>
                </p:oleObj>
              </mc:Choice>
              <mc:Fallback>
                <p:oleObj name="Equation" r:id="rId19" imgW="1828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673" y="3212976"/>
                        <a:ext cx="4094162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5859066" y="1652886"/>
            <a:ext cx="2964262" cy="2514600"/>
            <a:chOff x="5859066" y="1724894"/>
            <a:chExt cx="2964262" cy="2514600"/>
          </a:xfrm>
        </p:grpSpPr>
        <p:grpSp>
          <p:nvGrpSpPr>
            <p:cNvPr id="636946" name="Group 18"/>
            <p:cNvGrpSpPr>
              <a:grpSpLocks/>
            </p:cNvGrpSpPr>
            <p:nvPr/>
          </p:nvGrpSpPr>
          <p:grpSpPr bwMode="auto">
            <a:xfrm>
              <a:off x="6100765" y="1724894"/>
              <a:ext cx="2722563" cy="2514600"/>
              <a:chOff x="3843" y="1207"/>
              <a:chExt cx="1715" cy="1584"/>
            </a:xfrm>
          </p:grpSpPr>
          <p:grpSp>
            <p:nvGrpSpPr>
              <p:cNvPr id="31764" name="Group 20"/>
              <p:cNvGrpSpPr>
                <a:grpSpLocks/>
              </p:cNvGrpSpPr>
              <p:nvPr/>
            </p:nvGrpSpPr>
            <p:grpSpPr bwMode="auto">
              <a:xfrm>
                <a:off x="3843" y="1207"/>
                <a:ext cx="1715" cy="1584"/>
                <a:chOff x="3687" y="1661"/>
                <a:chExt cx="1715" cy="1584"/>
              </a:xfrm>
            </p:grpSpPr>
            <p:sp>
              <p:nvSpPr>
                <p:cNvPr id="31772" name="Oval 21" descr="浅色上对角线"/>
                <p:cNvSpPr>
                  <a:spLocks noChangeArrowheads="1"/>
                </p:cNvSpPr>
                <p:nvPr/>
              </p:nvSpPr>
              <p:spPr bwMode="auto">
                <a:xfrm>
                  <a:off x="3687" y="1661"/>
                  <a:ext cx="1584" cy="1584"/>
                </a:xfrm>
                <a:prstGeom prst="ellipse">
                  <a:avLst/>
                </a:prstGeom>
                <a:pattFill prst="ltUpDiag">
                  <a:fgClr>
                    <a:schemeClr val="bg1"/>
                  </a:fgClr>
                  <a:bgClr>
                    <a:srgbClr val="336600"/>
                  </a:bgClr>
                </a:pattFill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1773" name="Oval 22"/>
                <p:cNvSpPr>
                  <a:spLocks noChangeArrowheads="1"/>
                </p:cNvSpPr>
                <p:nvPr/>
              </p:nvSpPr>
              <p:spPr bwMode="auto">
                <a:xfrm>
                  <a:off x="3975" y="1950"/>
                  <a:ext cx="1008" cy="1007"/>
                </a:xfrm>
                <a:prstGeom prst="ellipse">
                  <a:avLst/>
                </a:prstGeom>
                <a:solidFill>
                  <a:srgbClr val="006699"/>
                </a:solidFill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>
                    <a:solidFill>
                      <a:srgbClr val="FFFF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1774" name="Oval 23"/>
                <p:cNvSpPr>
                  <a:spLocks noChangeArrowheads="1"/>
                </p:cNvSpPr>
                <p:nvPr/>
              </p:nvSpPr>
              <p:spPr bwMode="auto">
                <a:xfrm>
                  <a:off x="4274" y="2237"/>
                  <a:ext cx="432" cy="4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FF"/>
                    </a:gs>
                    <a:gs pos="100000">
                      <a:srgbClr val="D60093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177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772" y="1997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b="1" i="1">
                      <a:solidFill>
                        <a:srgbClr val="FFFFFF"/>
                      </a:solidFill>
                      <a:latin typeface="+mn-lt"/>
                      <a:ea typeface="+mn-ea"/>
                    </a:rPr>
                    <a:t>A</a:t>
                  </a:r>
                </a:p>
              </p:txBody>
            </p:sp>
            <p:sp>
              <p:nvSpPr>
                <p:cNvPr id="31776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4492" y="2270"/>
                  <a:ext cx="144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1777" name="Line 26"/>
                <p:cNvSpPr>
                  <a:spLocks noChangeShapeType="1"/>
                </p:cNvSpPr>
                <p:nvPr/>
              </p:nvSpPr>
              <p:spPr bwMode="auto">
                <a:xfrm>
                  <a:off x="4492" y="2466"/>
                  <a:ext cx="656" cy="422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177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576" y="2018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b="1" i="1" dirty="0" smtClean="0">
                      <a:solidFill>
                        <a:srgbClr val="FFFF00"/>
                      </a:solidFill>
                      <a:latin typeface="+mn-lt"/>
                      <a:ea typeface="+mn-ea"/>
                    </a:rPr>
                    <a:t>R</a:t>
                  </a:r>
                  <a:endParaRPr lang="en-US" altLang="zh-CN" b="1" i="1" dirty="0">
                    <a:solidFill>
                      <a:srgbClr val="FFFF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177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694" y="2202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i="1">
                      <a:solidFill>
                        <a:srgbClr val="FFFF00"/>
                      </a:solidFill>
                      <a:latin typeface="+mn-lt"/>
                      <a:ea typeface="+mn-ea"/>
                    </a:rPr>
                    <a:t>R</a:t>
                  </a:r>
                  <a:r>
                    <a:rPr lang="en-US" altLang="zh-CN" baseline="-25000">
                      <a:solidFill>
                        <a:srgbClr val="FFFF00"/>
                      </a:solidFill>
                      <a:latin typeface="+mn-lt"/>
                      <a:ea typeface="+mn-ea"/>
                    </a:rPr>
                    <a:t>1</a:t>
                  </a:r>
                </a:p>
              </p:txBody>
            </p:sp>
            <p:sp>
              <p:nvSpPr>
                <p:cNvPr id="3178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5103" y="2794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i="1">
                      <a:solidFill>
                        <a:srgbClr val="FFFF00"/>
                      </a:solidFill>
                      <a:latin typeface="+mn-lt"/>
                      <a:ea typeface="+mn-ea"/>
                    </a:rPr>
                    <a:t>R</a:t>
                  </a:r>
                  <a:r>
                    <a:rPr lang="en-US" altLang="zh-CN" baseline="-25000">
                      <a:solidFill>
                        <a:srgbClr val="FFFF00"/>
                      </a:solidFill>
                      <a:latin typeface="+mn-lt"/>
                      <a:ea typeface="+mn-ea"/>
                    </a:rPr>
                    <a:t>2</a:t>
                  </a:r>
                </a:p>
              </p:txBody>
            </p:sp>
            <p:sp>
              <p:nvSpPr>
                <p:cNvPr id="31781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4296" y="2285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b="1" i="1">
                      <a:solidFill>
                        <a:srgbClr val="000000"/>
                      </a:solidFill>
                      <a:latin typeface="+mn-lt"/>
                      <a:ea typeface="+mn-ea"/>
                    </a:rPr>
                    <a:t>B</a:t>
                  </a:r>
                </a:p>
              </p:txBody>
            </p:sp>
            <p:sp>
              <p:nvSpPr>
                <p:cNvPr id="31782" name="Line 31"/>
                <p:cNvSpPr>
                  <a:spLocks noChangeShapeType="1"/>
                </p:cNvSpPr>
                <p:nvPr/>
              </p:nvSpPr>
              <p:spPr bwMode="auto">
                <a:xfrm>
                  <a:off x="4503" y="2477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31766" name="Group 33"/>
              <p:cNvGrpSpPr>
                <a:grpSpLocks/>
              </p:cNvGrpSpPr>
              <p:nvPr/>
            </p:nvGrpSpPr>
            <p:grpSpPr bwMode="auto">
              <a:xfrm>
                <a:off x="4537" y="2230"/>
                <a:ext cx="240" cy="192"/>
                <a:chOff x="4213" y="2016"/>
                <a:chExt cx="240" cy="336"/>
              </a:xfrm>
            </p:grpSpPr>
            <p:sp>
              <p:nvSpPr>
                <p:cNvPr id="31768" name="Line 34"/>
                <p:cNvSpPr>
                  <a:spLocks noChangeShapeType="1"/>
                </p:cNvSpPr>
                <p:nvPr/>
              </p:nvSpPr>
              <p:spPr bwMode="auto">
                <a:xfrm>
                  <a:off x="4331" y="2016"/>
                  <a:ext cx="0" cy="202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1769" name="Line 35"/>
                <p:cNvSpPr>
                  <a:spLocks noChangeShapeType="1"/>
                </p:cNvSpPr>
                <p:nvPr/>
              </p:nvSpPr>
              <p:spPr bwMode="auto">
                <a:xfrm>
                  <a:off x="4213" y="2251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1770" name="Line 36"/>
                <p:cNvSpPr>
                  <a:spLocks noChangeShapeType="1"/>
                </p:cNvSpPr>
                <p:nvPr/>
              </p:nvSpPr>
              <p:spPr bwMode="auto">
                <a:xfrm>
                  <a:off x="4262" y="2307"/>
                  <a:ext cx="133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1771" name="Line 37"/>
                <p:cNvSpPr>
                  <a:spLocks noChangeShapeType="1"/>
                </p:cNvSpPr>
                <p:nvPr/>
              </p:nvSpPr>
              <p:spPr bwMode="auto">
                <a:xfrm>
                  <a:off x="4277" y="2352"/>
                  <a:ext cx="80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31767" name="Oval 38"/>
              <p:cNvSpPr>
                <a:spLocks noChangeArrowheads="1"/>
              </p:cNvSpPr>
              <p:nvPr/>
            </p:nvSpPr>
            <p:spPr bwMode="auto">
              <a:xfrm>
                <a:off x="4057" y="1436"/>
                <a:ext cx="1152" cy="1152"/>
              </a:xfrm>
              <a:prstGeom prst="ellips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aphicFrame>
          <p:nvGraphicFramePr>
            <p:cNvPr id="43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9246525"/>
                </p:ext>
              </p:extLst>
            </p:nvPr>
          </p:nvGraphicFramePr>
          <p:xfrm>
            <a:off x="5859066" y="3467969"/>
            <a:ext cx="512762" cy="573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27" name="Equation" r:id="rId21" imgW="228600" imgH="241200" progId="Equation.DSMT4">
                    <p:embed/>
                  </p:oleObj>
                </mc:Choice>
                <mc:Fallback>
                  <p:oleObj name="Equation" r:id="rId21" imgW="2286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9066" y="3467969"/>
                          <a:ext cx="512762" cy="573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2119976"/>
                </p:ext>
              </p:extLst>
            </p:nvPr>
          </p:nvGraphicFramePr>
          <p:xfrm>
            <a:off x="6596924" y="2800003"/>
            <a:ext cx="421863" cy="357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28" name="Equation" r:id="rId23" imgW="253800" imgH="203040" progId="Equation.DSMT4">
                    <p:embed/>
                  </p:oleObj>
                </mc:Choice>
                <mc:Fallback>
                  <p:oleObj name="Equation" r:id="rId23" imgW="2538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96924" y="2800003"/>
                          <a:ext cx="421863" cy="357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3575541"/>
                </p:ext>
              </p:extLst>
            </p:nvPr>
          </p:nvGraphicFramePr>
          <p:xfrm>
            <a:off x="7208838" y="2309813"/>
            <a:ext cx="274637" cy="357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29" name="Equation" r:id="rId25" imgW="164880" imgH="203040" progId="Equation.DSMT4">
                    <p:embed/>
                  </p:oleObj>
                </mc:Choice>
                <mc:Fallback>
                  <p:oleObj name="Equation" r:id="rId25" imgW="1648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8838" y="2309813"/>
                          <a:ext cx="274637" cy="357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791632" y="6156006"/>
            <a:ext cx="80316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00FFFF"/>
                </a:solidFill>
                <a:latin typeface="+mn-lt"/>
                <a:ea typeface="+mn-ea"/>
              </a:rPr>
              <a:t>详</a:t>
            </a:r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</a:rPr>
              <a:t>见附件参考</a:t>
            </a:r>
            <a:r>
              <a:rPr lang="zh-CN" altLang="en-US" b="1" dirty="0">
                <a:solidFill>
                  <a:srgbClr val="00FFFF"/>
                </a:solidFill>
                <a:latin typeface="+mn-lt"/>
                <a:ea typeface="+mn-ea"/>
              </a:rPr>
              <a:t>文献“浅谈两种常用电势零点选择的兼容性”</a:t>
            </a:r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600837"/>
              </p:ext>
            </p:extLst>
          </p:nvPr>
        </p:nvGraphicFramePr>
        <p:xfrm>
          <a:off x="6280150" y="636709"/>
          <a:ext cx="2927480" cy="966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30" name="Equation" r:id="rId27" imgW="1307880" imgH="431640" progId="Equation.DSMT4">
                  <p:embed/>
                </p:oleObj>
              </mc:Choice>
              <mc:Fallback>
                <p:oleObj name="Equation" r:id="rId27" imgW="1307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280150" y="636709"/>
                        <a:ext cx="2927480" cy="9663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40397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3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3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3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36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3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36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3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36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3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36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36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36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36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2" grpId="0" animBg="1"/>
      <p:bldP spid="636937" grpId="0" autoUpdateAnimBg="0"/>
      <p:bldP spid="636938" grpId="0" autoUpdateAnimBg="0"/>
      <p:bldP spid="636939" grpId="0" autoUpdateAnimBg="0"/>
      <p:bldP spid="636940" grpId="0" autoUpdateAnimBg="0"/>
      <p:bldP spid="636941" grpId="0" autoUpdateAnimBg="0"/>
      <p:bldP spid="636942" grpId="0" autoUpdateAnimBg="0"/>
      <p:bldP spid="636945" grpId="0" animBg="1"/>
      <p:bldP spid="39" grpId="0" animBg="1" autoUpdateAnimBg="0"/>
      <p:bldP spid="4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Text Box 2"/>
          <p:cNvSpPr txBox="1">
            <a:spLocks noChangeArrowheads="1"/>
          </p:cNvSpPr>
          <p:nvPr/>
        </p:nvSpPr>
        <p:spPr bwMode="auto">
          <a:xfrm>
            <a:off x="2363788" y="181527"/>
            <a:ext cx="62309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FF00"/>
                </a:solidFill>
                <a:latin typeface="+mn-lt"/>
                <a:ea typeface="+mn-ea"/>
              </a:rPr>
              <a:t>§ </a:t>
            </a:r>
            <a:r>
              <a:rPr lang="en-US" altLang="zh-CN" sz="2800" b="1" dirty="0" smtClean="0">
                <a:solidFill>
                  <a:srgbClr val="00FF00"/>
                </a:solidFill>
                <a:latin typeface="+mn-lt"/>
                <a:ea typeface="+mn-ea"/>
              </a:rPr>
              <a:t>8-8 </a:t>
            </a:r>
            <a:r>
              <a:rPr lang="zh-CN" altLang="en-US" sz="2800" b="1" dirty="0">
                <a:solidFill>
                  <a:srgbClr val="00FF00"/>
                </a:solidFill>
                <a:latin typeface="+mn-lt"/>
                <a:ea typeface="+mn-ea"/>
              </a:rPr>
              <a:t>静电场中的电介质</a:t>
            </a:r>
          </a:p>
        </p:txBody>
      </p: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5289550" y="2403475"/>
            <a:ext cx="3743325" cy="2058988"/>
          </a:xfrm>
          <a:prstGeom prst="rect">
            <a:avLst/>
          </a:prstGeom>
          <a:solidFill>
            <a:srgbClr val="00CC99">
              <a:alpha val="25882"/>
            </a:srgbClr>
          </a:solidFill>
          <a:ln w="9525">
            <a:solidFill>
              <a:srgbClr val="00CC99">
                <a:alpha val="27843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" name="Rectangle 5" descr="90%"/>
          <p:cNvSpPr>
            <a:spLocks noChangeArrowheads="1"/>
          </p:cNvSpPr>
          <p:nvPr/>
        </p:nvSpPr>
        <p:spPr bwMode="auto">
          <a:xfrm>
            <a:off x="5435600" y="3106738"/>
            <a:ext cx="2079625" cy="646112"/>
          </a:xfrm>
          <a:prstGeom prst="rect">
            <a:avLst/>
          </a:prstGeom>
          <a:pattFill prst="pct90">
            <a:fgClr>
              <a:schemeClr val="bg1"/>
            </a:fgClr>
            <a:bgClr>
              <a:schemeClr val="bg2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4" name="Text Box 6"/>
          <p:cNvSpPr txBox="1">
            <a:spLocks noChangeArrowheads="1"/>
          </p:cNvSpPr>
          <p:nvPr/>
        </p:nvSpPr>
        <p:spPr bwMode="auto">
          <a:xfrm>
            <a:off x="227013" y="620688"/>
            <a:ext cx="427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FF00"/>
                </a:solidFill>
                <a:latin typeface="+mn-lt"/>
                <a:ea typeface="+mn-ea"/>
              </a:rPr>
              <a:t>一、静电场中的电介质</a:t>
            </a:r>
          </a:p>
        </p:txBody>
      </p:sp>
      <p:sp>
        <p:nvSpPr>
          <p:cNvPr id="105" name="Text Box 7"/>
          <p:cNvSpPr txBox="1">
            <a:spLocks noChangeArrowheads="1"/>
          </p:cNvSpPr>
          <p:nvPr/>
        </p:nvSpPr>
        <p:spPr bwMode="auto">
          <a:xfrm>
            <a:off x="644525" y="1052736"/>
            <a:ext cx="80025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66FF33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66FFFF"/>
                </a:solidFill>
                <a:latin typeface="+mn-lt"/>
                <a:ea typeface="+mn-ea"/>
              </a:rPr>
              <a:t> </a:t>
            </a:r>
            <a:r>
              <a:rPr lang="zh-CN" altLang="en-US" b="1" dirty="0">
                <a:solidFill>
                  <a:srgbClr val="66FFFF"/>
                </a:solidFill>
                <a:latin typeface="+mn-lt"/>
                <a:ea typeface="+mn-ea"/>
              </a:rPr>
              <a:t>电介质：</a:t>
            </a:r>
            <a:r>
              <a:rPr lang="zh-CN" altLang="en-US" b="1" dirty="0">
                <a:solidFill>
                  <a:srgbClr val="FFCC00"/>
                </a:solidFill>
                <a:latin typeface="+mn-lt"/>
                <a:ea typeface="+mn-ea"/>
              </a:rPr>
              <a:t>绝缘体</a:t>
            </a:r>
            <a:r>
              <a:rPr lang="zh-CN" altLang="en-US" b="1" dirty="0">
                <a:solidFill>
                  <a:srgbClr val="00CC99"/>
                </a:solidFill>
                <a:latin typeface="+mn-lt"/>
                <a:ea typeface="+mn-ea"/>
              </a:rPr>
              <a:t> </a:t>
            </a: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(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电阻率超过</a:t>
            </a:r>
            <a:r>
              <a:rPr lang="en-US" altLang="zh-CN" b="1" dirty="0">
                <a:solidFill>
                  <a:srgbClr val="66FFFF"/>
                </a:solidFill>
                <a:latin typeface="+mn-lt"/>
                <a:ea typeface="+mn-ea"/>
              </a:rPr>
              <a:t>10</a:t>
            </a:r>
            <a:r>
              <a:rPr lang="en-US" altLang="zh-CN" b="1" baseline="30000" dirty="0">
                <a:solidFill>
                  <a:srgbClr val="66FFFF"/>
                </a:solidFill>
                <a:latin typeface="+mn-lt"/>
                <a:ea typeface="+mn-ea"/>
              </a:rPr>
              <a:t>8</a:t>
            </a:r>
            <a:r>
              <a:rPr lang="en-US" altLang="zh-CN" b="1" dirty="0">
                <a:solidFill>
                  <a:srgbClr val="66FFFF"/>
                </a:solidFill>
                <a:latin typeface="+mn-lt"/>
                <a:ea typeface="+mn-ea"/>
              </a:rPr>
              <a:t> </a:t>
            </a:r>
            <a:r>
              <a:rPr lang="el-GR" altLang="zh-CN" b="1" dirty="0" smtClean="0">
                <a:solidFill>
                  <a:srgbClr val="66FFFF"/>
                </a:solidFill>
                <a:latin typeface="+mn-lt"/>
                <a:ea typeface="+mn-ea"/>
              </a:rPr>
              <a:t>Ω</a:t>
            </a:r>
            <a:r>
              <a:rPr lang="en-US" altLang="zh-CN" b="1" dirty="0" smtClean="0">
                <a:solidFill>
                  <a:srgbClr val="66FFFF"/>
                </a:solidFill>
                <a:latin typeface="+mn-lt"/>
                <a:ea typeface="+mn-ea"/>
                <a:cs typeface="Times New Roman" panose="02020603050405020304" pitchFamily="18" charset="0"/>
              </a:rPr>
              <a:t>·m</a:t>
            </a:r>
            <a:r>
              <a:rPr lang="zh-CN" altLang="en-US" b="1" dirty="0" smtClean="0">
                <a:solidFill>
                  <a:srgbClr val="66FFFF"/>
                </a:solidFill>
                <a:latin typeface="+mn-lt"/>
                <a:ea typeface="+mn-ea"/>
                <a:cs typeface="Times New Roman" panose="02020603050405020304" pitchFamily="18" charset="0"/>
              </a:rPr>
              <a:t>，被电场线横贯地作用着的物质。</a:t>
            </a:r>
            <a:r>
              <a:rPr lang="zh-CN" altLang="en-US" b="1" dirty="0" smtClean="0">
                <a:solidFill>
                  <a:srgbClr val="FFC000"/>
                </a:solidFill>
                <a:latin typeface="+mn-lt"/>
                <a:ea typeface="+mn-ea"/>
                <a:cs typeface="Times New Roman" panose="02020603050405020304" pitchFamily="18" charset="0"/>
              </a:rPr>
              <a:t>电场线无法横贯导体。</a:t>
            </a:r>
            <a:r>
              <a:rPr lang="en-US" altLang="zh-CN" b="1" dirty="0" smtClean="0">
                <a:solidFill>
                  <a:srgbClr val="FFFFFF"/>
                </a:solidFill>
                <a:latin typeface="+mn-lt"/>
                <a:ea typeface="+mn-ea"/>
              </a:rPr>
              <a:t>)</a:t>
            </a:r>
            <a:endParaRPr lang="en-US" altLang="zh-CN" b="1" dirty="0">
              <a:solidFill>
                <a:srgbClr val="66FFFF"/>
              </a:solidFill>
              <a:latin typeface="+mn-lt"/>
              <a:ea typeface="+mn-ea"/>
            </a:endParaRPr>
          </a:p>
        </p:txBody>
      </p:sp>
      <p:sp>
        <p:nvSpPr>
          <p:cNvPr id="106" name="Text Box 8"/>
          <p:cNvSpPr txBox="1">
            <a:spLocks noChangeArrowheads="1"/>
          </p:cNvSpPr>
          <p:nvPr/>
        </p:nvSpPr>
        <p:spPr bwMode="auto">
          <a:xfrm>
            <a:off x="639763" y="2373313"/>
            <a:ext cx="2462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b="1">
                <a:solidFill>
                  <a:srgbClr val="66FFFF"/>
                </a:solidFill>
                <a:latin typeface="+mn-lt"/>
                <a:ea typeface="+mn-ea"/>
              </a:rPr>
              <a:t> </a:t>
            </a:r>
            <a:r>
              <a:rPr lang="zh-CN" altLang="en-US" b="1">
                <a:solidFill>
                  <a:srgbClr val="66FFFF"/>
                </a:solidFill>
                <a:latin typeface="+mn-lt"/>
                <a:ea typeface="+mn-ea"/>
              </a:rPr>
              <a:t>实验结论</a:t>
            </a:r>
          </a:p>
        </p:txBody>
      </p:sp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468313" y="1871042"/>
            <a:ext cx="3671887" cy="457200"/>
          </a:xfrm>
          <a:prstGeom prst="rect">
            <a:avLst/>
          </a:prstGeom>
          <a:solidFill>
            <a:srgbClr val="006699">
              <a:alpha val="3411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</a:rPr>
              <a:t>(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置于电场中的</a:t>
            </a:r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</a:rPr>
              <a:t>)</a:t>
            </a:r>
            <a:r>
              <a:rPr lang="zh-CN" altLang="en-US" b="1">
                <a:solidFill>
                  <a:srgbClr val="66FFFF"/>
                </a:solidFill>
                <a:latin typeface="+mn-lt"/>
                <a:ea typeface="+mn-ea"/>
              </a:rPr>
              <a:t>电介质</a:t>
            </a:r>
          </a:p>
        </p:txBody>
      </p:sp>
      <p:sp>
        <p:nvSpPr>
          <p:cNvPr id="108" name="Text Box 10"/>
          <p:cNvSpPr txBox="1">
            <a:spLocks noChangeArrowheads="1"/>
          </p:cNvSpPr>
          <p:nvPr/>
        </p:nvSpPr>
        <p:spPr bwMode="auto">
          <a:xfrm>
            <a:off x="5029200" y="1891680"/>
            <a:ext cx="838200" cy="457200"/>
          </a:xfrm>
          <a:prstGeom prst="rect">
            <a:avLst/>
          </a:prstGeom>
          <a:solidFill>
            <a:srgbClr val="006699">
              <a:alpha val="3411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66FFFF"/>
                </a:solidFill>
                <a:latin typeface="+mn-lt"/>
                <a:ea typeface="+mn-ea"/>
              </a:rPr>
              <a:t>电场</a:t>
            </a:r>
          </a:p>
        </p:txBody>
      </p:sp>
      <p:sp>
        <p:nvSpPr>
          <p:cNvPr id="109" name="AutoShape 11"/>
          <p:cNvSpPr>
            <a:spLocks noChangeArrowheads="1"/>
          </p:cNvSpPr>
          <p:nvPr/>
        </p:nvSpPr>
        <p:spPr bwMode="auto">
          <a:xfrm>
            <a:off x="4284663" y="1980580"/>
            <a:ext cx="585787" cy="304800"/>
          </a:xfrm>
          <a:prstGeom prst="leftRightArrow">
            <a:avLst>
              <a:gd name="adj1" fmla="val 50000"/>
              <a:gd name="adj2" fmla="val 38437"/>
            </a:avLst>
          </a:prstGeom>
          <a:solidFill>
            <a:srgbClr val="00FFFF">
              <a:alpha val="50195"/>
            </a:srgbClr>
          </a:solidFill>
          <a:ln w="9525">
            <a:solidFill>
              <a:srgbClr val="DDDDDD">
                <a:alpha val="39999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pSp>
        <p:nvGrpSpPr>
          <p:cNvPr id="110" name="Group 12"/>
          <p:cNvGrpSpPr>
            <a:grpSpLocks/>
          </p:cNvGrpSpPr>
          <p:nvPr/>
        </p:nvGrpSpPr>
        <p:grpSpPr bwMode="auto">
          <a:xfrm>
            <a:off x="5432425" y="2992438"/>
            <a:ext cx="2082800" cy="879475"/>
            <a:chOff x="3470" y="1516"/>
            <a:chExt cx="1632" cy="689"/>
          </a:xfrm>
        </p:grpSpPr>
        <p:sp>
          <p:nvSpPr>
            <p:cNvPr id="15428" name="Rectangle 13" descr="浅色上对角线"/>
            <p:cNvSpPr>
              <a:spLocks noChangeArrowheads="1"/>
            </p:cNvSpPr>
            <p:nvPr/>
          </p:nvSpPr>
          <p:spPr bwMode="auto">
            <a:xfrm rot="-5400000">
              <a:off x="4236" y="1339"/>
              <a:ext cx="100" cy="1632"/>
            </a:xfrm>
            <a:prstGeom prst="rect">
              <a:avLst/>
            </a:prstGeom>
            <a:pattFill prst="ltUpDiag">
              <a:fgClr>
                <a:schemeClr val="hlink"/>
              </a:fgClr>
              <a:bgClr>
                <a:srgbClr val="FFFFFF"/>
              </a:bgClr>
            </a:patt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5429" name="Rectangle 14" descr="浅色上对角线"/>
            <p:cNvSpPr>
              <a:spLocks noChangeArrowheads="1"/>
            </p:cNvSpPr>
            <p:nvPr/>
          </p:nvSpPr>
          <p:spPr bwMode="auto">
            <a:xfrm rot="-5400000">
              <a:off x="4236" y="750"/>
              <a:ext cx="100" cy="1632"/>
            </a:xfrm>
            <a:prstGeom prst="rect">
              <a:avLst/>
            </a:prstGeom>
            <a:pattFill prst="ltUpDiag">
              <a:fgClr>
                <a:schemeClr val="hlink"/>
              </a:fgClr>
              <a:bgClr>
                <a:srgbClr val="FFFFFF"/>
              </a:bgClr>
            </a:patt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13" name="Rectangle 15"/>
          <p:cNvSpPr>
            <a:spLocks noChangeArrowheads="1"/>
          </p:cNvSpPr>
          <p:nvPr/>
        </p:nvSpPr>
        <p:spPr bwMode="auto">
          <a:xfrm>
            <a:off x="5638800" y="2582863"/>
            <a:ext cx="5762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FFFF"/>
                </a:solidFill>
                <a:latin typeface="+mn-lt"/>
                <a:ea typeface="+mn-ea"/>
              </a:rPr>
              <a:t>+</a:t>
            </a:r>
            <a:r>
              <a:rPr lang="en-US" altLang="zh-CN" sz="2000" b="1" i="1">
                <a:solidFill>
                  <a:srgbClr val="FFFFFF"/>
                </a:solidFill>
                <a:latin typeface="+mn-lt"/>
                <a:ea typeface="+mn-ea"/>
              </a:rPr>
              <a:t>Q</a:t>
            </a:r>
          </a:p>
          <a:p>
            <a:pPr eaLnBrk="1" hangingPunct="1"/>
            <a:endParaRPr lang="en-US" altLang="zh-CN" sz="2000" b="1" i="1">
              <a:solidFill>
                <a:srgbClr val="FFFFFF"/>
              </a:solidFill>
              <a:latin typeface="+mn-lt"/>
              <a:ea typeface="+mn-ea"/>
            </a:endParaRPr>
          </a:p>
          <a:p>
            <a:pPr eaLnBrk="1" hangingPunct="1"/>
            <a:endParaRPr lang="en-US" altLang="zh-CN" sz="2000" b="1" i="1">
              <a:solidFill>
                <a:srgbClr val="FFFFFF"/>
              </a:solidFill>
              <a:latin typeface="+mn-lt"/>
              <a:ea typeface="+mn-ea"/>
            </a:endParaRPr>
          </a:p>
          <a:p>
            <a:pPr eaLnBrk="1" hangingPunct="1"/>
            <a:endParaRPr lang="en-US" altLang="zh-CN" sz="2000" b="1" i="1">
              <a:solidFill>
                <a:srgbClr val="FFFFFF"/>
              </a:solidFill>
              <a:latin typeface="+mn-lt"/>
              <a:ea typeface="+mn-ea"/>
            </a:endParaRPr>
          </a:p>
          <a:p>
            <a:pPr eaLnBrk="1" hangingPunct="1"/>
            <a:r>
              <a:rPr lang="en-US" altLang="zh-CN" sz="2000" b="1" i="1">
                <a:solidFill>
                  <a:srgbClr val="FFFFFF"/>
                </a:solidFill>
                <a:latin typeface="+mn-lt"/>
                <a:ea typeface="+mn-ea"/>
              </a:rPr>
              <a:t> </a:t>
            </a:r>
            <a:r>
              <a:rPr lang="en-US" altLang="zh-CN" sz="2000" b="1">
                <a:solidFill>
                  <a:srgbClr val="FFFFFF"/>
                </a:solidFill>
                <a:latin typeface="+mn-lt"/>
                <a:ea typeface="+mn-ea"/>
              </a:rPr>
              <a:t>-</a:t>
            </a:r>
            <a:r>
              <a:rPr lang="en-US" altLang="zh-CN" sz="2000" b="1" i="1">
                <a:solidFill>
                  <a:srgbClr val="FFFFFF"/>
                </a:solidFill>
                <a:latin typeface="+mn-lt"/>
                <a:ea typeface="+mn-ea"/>
              </a:rPr>
              <a:t>Q</a:t>
            </a:r>
          </a:p>
        </p:txBody>
      </p:sp>
      <p:sp>
        <p:nvSpPr>
          <p:cNvPr id="114" name="Rectangle 16"/>
          <p:cNvSpPr>
            <a:spLocks noChangeArrowheads="1"/>
          </p:cNvSpPr>
          <p:nvPr/>
        </p:nvSpPr>
        <p:spPr bwMode="auto">
          <a:xfrm>
            <a:off x="5045075" y="2913063"/>
            <a:ext cx="28368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rgbClr val="FF0000"/>
                </a:solidFill>
                <a:latin typeface="+mn-lt"/>
                <a:ea typeface="+mn-ea"/>
              </a:rPr>
              <a:t>+ + + + + + + + + + + + + + +</a:t>
            </a:r>
          </a:p>
        </p:txBody>
      </p:sp>
      <p:sp>
        <p:nvSpPr>
          <p:cNvPr id="115" name="Rectangle 17"/>
          <p:cNvSpPr>
            <a:spLocks noChangeArrowheads="1"/>
          </p:cNvSpPr>
          <p:nvPr/>
        </p:nvSpPr>
        <p:spPr bwMode="auto">
          <a:xfrm>
            <a:off x="4951413" y="3648075"/>
            <a:ext cx="30765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solidFill>
                  <a:srgbClr val="FF0000"/>
                </a:solidFill>
                <a:latin typeface="+mn-lt"/>
                <a:ea typeface="+mn-ea"/>
              </a:rPr>
              <a:t>- - - - - - - - - - - - - - - - - - - - - -</a:t>
            </a:r>
          </a:p>
        </p:txBody>
      </p:sp>
      <p:graphicFrame>
        <p:nvGraphicFramePr>
          <p:cNvPr id="11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263541"/>
              </p:ext>
            </p:extLst>
          </p:nvPr>
        </p:nvGraphicFramePr>
        <p:xfrm>
          <a:off x="2228081" y="2420888"/>
          <a:ext cx="10668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76" name="公式" r:id="rId3" imgW="466683" imgH="390661" progId="Equation.3">
                  <p:embed/>
                </p:oleObj>
              </mc:Choice>
              <mc:Fallback>
                <p:oleObj name="公式" r:id="rId3" imgW="466683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081" y="2420888"/>
                        <a:ext cx="10668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44335"/>
              </p:ext>
            </p:extLst>
          </p:nvPr>
        </p:nvGraphicFramePr>
        <p:xfrm>
          <a:off x="4036244" y="2424063"/>
          <a:ext cx="1039812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77" name="公式" r:id="rId5" imgW="457200" imgH="390661" progId="Equation.3">
                  <p:embed/>
                </p:oleObj>
              </mc:Choice>
              <mc:Fallback>
                <p:oleObj name="公式" r:id="rId5" imgW="457200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6244" y="2424063"/>
                        <a:ext cx="1039812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" name="AutoShape 20"/>
          <p:cNvSpPr>
            <a:spLocks noChangeArrowheads="1"/>
          </p:cNvSpPr>
          <p:nvPr/>
        </p:nvSpPr>
        <p:spPr bwMode="auto">
          <a:xfrm>
            <a:off x="3307581" y="2686000"/>
            <a:ext cx="593725" cy="382588"/>
          </a:xfrm>
          <a:prstGeom prst="rightArrow">
            <a:avLst>
              <a:gd name="adj1" fmla="val 42741"/>
              <a:gd name="adj2" fmla="val 52282"/>
            </a:avLst>
          </a:prstGeom>
          <a:solidFill>
            <a:srgbClr val="00FFFF">
              <a:alpha val="50195"/>
            </a:srgbClr>
          </a:solidFill>
          <a:ln w="9525">
            <a:solidFill>
              <a:srgbClr val="DDDDDD">
                <a:alpha val="39999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19" name="Rectangle 21"/>
          <p:cNvSpPr>
            <a:spLocks noChangeArrowheads="1"/>
          </p:cNvSpPr>
          <p:nvPr/>
        </p:nvSpPr>
        <p:spPr bwMode="auto">
          <a:xfrm>
            <a:off x="755576" y="4818063"/>
            <a:ext cx="8636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b="1" dirty="0">
                <a:solidFill>
                  <a:srgbClr val="FF9900"/>
                </a:solidFill>
                <a:latin typeface="+mn-lt"/>
                <a:ea typeface="+mn-ea"/>
              </a:rPr>
              <a:t>电介质的相对介电常数</a:t>
            </a:r>
          </a:p>
        </p:txBody>
      </p:sp>
      <p:sp>
        <p:nvSpPr>
          <p:cNvPr id="120" name="Line 22"/>
          <p:cNvSpPr>
            <a:spLocks noChangeShapeType="1"/>
          </p:cNvSpPr>
          <p:nvPr/>
        </p:nvSpPr>
        <p:spPr bwMode="auto">
          <a:xfrm flipH="1">
            <a:off x="1547739" y="4673600"/>
            <a:ext cx="0" cy="1989138"/>
          </a:xfrm>
          <a:prstGeom prst="line">
            <a:avLst/>
          </a:prstGeom>
          <a:noFill/>
          <a:ln w="57150" cmpd="thinThick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121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568412"/>
              </p:ext>
            </p:extLst>
          </p:nvPr>
        </p:nvGraphicFramePr>
        <p:xfrm>
          <a:off x="1793801" y="4533900"/>
          <a:ext cx="5802313" cy="2016213"/>
        </p:xfrm>
        <a:graphic>
          <a:graphicData uri="http://schemas.openxmlformats.org/drawingml/2006/table">
            <a:tbl>
              <a:tblPr/>
              <a:tblGrid>
                <a:gridCol w="15525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28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14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3150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名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  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称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ε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689" marB="45689" anchor="ctr" horzOverflow="overflow">
                    <a:lnL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名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  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称</a:t>
                      </a:r>
                    </a:p>
                  </a:txBody>
                  <a:tcPr marT="45689" marB="45689" anchor="ctr" horzOverflow="overflow">
                    <a:lnL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ε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</a:p>
                  </a:txBody>
                  <a:tcPr marT="45689" marB="45689" anchor="ctr" horzOverflow="overflow">
                    <a:lnL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1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干燥空气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1.000 59</a:t>
                      </a:r>
                    </a:p>
                  </a:txBody>
                  <a:tcPr marT="45689" marB="45689" anchor="ctr" horzOverflow="overflow">
                    <a:lnL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聚丙烯</a:t>
                      </a:r>
                    </a:p>
                  </a:txBody>
                  <a:tcPr marT="45689" marB="45689" anchor="ctr" horzOverflow="overflow">
                    <a:lnL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3.3</a:t>
                      </a:r>
                    </a:p>
                  </a:txBody>
                  <a:tcPr marT="45689" marB="45689" anchor="ctr" horzOverflow="overflow">
                    <a:lnL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1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乙醇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T="45689" marB="45689" anchor="ctr" horzOverflow="overflow">
                    <a:lnL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蒸馏水</a:t>
                      </a:r>
                    </a:p>
                  </a:txBody>
                  <a:tcPr marT="45689" marB="45689" anchor="ctr" horzOverflow="overflow">
                    <a:lnL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T="45689" marB="45689" anchor="ctr" horzOverflow="overflow">
                    <a:lnL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1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石英玻璃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4.2</a:t>
                      </a:r>
                    </a:p>
                  </a:txBody>
                  <a:tcPr marT="45689" marB="45689" anchor="ctr" horzOverflow="overflow">
                    <a:lnL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变压器油</a:t>
                      </a:r>
                    </a:p>
                  </a:txBody>
                  <a:tcPr marT="45689" marB="45689" anchor="ctr" horzOverflow="overflow">
                    <a:lnL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2.4</a:t>
                      </a:r>
                    </a:p>
                  </a:txBody>
                  <a:tcPr marT="45689" marB="45689" anchor="ctr" horzOverflow="overflow">
                    <a:lnL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1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云母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689" marB="45689" anchor="ctr" horzOverflow="overflow">
                    <a:lnL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钛酸钡</a:t>
                      </a:r>
                    </a:p>
                  </a:txBody>
                  <a:tcPr marT="45689" marB="45689" anchor="ctr" horzOverflow="overflow">
                    <a:lnL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10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 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─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10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689" marB="45689" anchor="ctr" horzOverflow="overflow">
                    <a:lnL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2" name="Group 55"/>
          <p:cNvGrpSpPr>
            <a:grpSpLocks/>
          </p:cNvGrpSpPr>
          <p:nvPr/>
        </p:nvGrpSpPr>
        <p:grpSpPr bwMode="auto">
          <a:xfrm>
            <a:off x="6486525" y="2560638"/>
            <a:ext cx="2455863" cy="1746250"/>
            <a:chOff x="3882" y="1443"/>
            <a:chExt cx="1547" cy="1100"/>
          </a:xfrm>
        </p:grpSpPr>
        <p:sp>
          <p:nvSpPr>
            <p:cNvPr id="15421" name="Line 56"/>
            <p:cNvSpPr>
              <a:spLocks noChangeShapeType="1"/>
            </p:cNvSpPr>
            <p:nvPr/>
          </p:nvSpPr>
          <p:spPr bwMode="auto">
            <a:xfrm flipV="1">
              <a:off x="3882" y="1443"/>
              <a:ext cx="0" cy="272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422" name="Line 57"/>
            <p:cNvSpPr>
              <a:spLocks noChangeShapeType="1"/>
            </p:cNvSpPr>
            <p:nvPr/>
          </p:nvSpPr>
          <p:spPr bwMode="auto">
            <a:xfrm flipV="1">
              <a:off x="3882" y="2271"/>
              <a:ext cx="0" cy="272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423" name="Line 58"/>
            <p:cNvSpPr>
              <a:spLocks noChangeShapeType="1"/>
            </p:cNvSpPr>
            <p:nvPr/>
          </p:nvSpPr>
          <p:spPr bwMode="auto">
            <a:xfrm>
              <a:off x="3882" y="2535"/>
              <a:ext cx="1538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424" name="Line 59"/>
            <p:cNvSpPr>
              <a:spLocks noChangeShapeType="1"/>
            </p:cNvSpPr>
            <p:nvPr/>
          </p:nvSpPr>
          <p:spPr bwMode="auto">
            <a:xfrm>
              <a:off x="3882" y="1452"/>
              <a:ext cx="1238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425" name="Line 60"/>
            <p:cNvSpPr>
              <a:spLocks noChangeShapeType="1"/>
            </p:cNvSpPr>
            <p:nvPr/>
          </p:nvSpPr>
          <p:spPr bwMode="auto">
            <a:xfrm flipV="1">
              <a:off x="5120" y="1443"/>
              <a:ext cx="0" cy="21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426" name="Line 61"/>
            <p:cNvSpPr>
              <a:spLocks noChangeShapeType="1"/>
            </p:cNvSpPr>
            <p:nvPr/>
          </p:nvSpPr>
          <p:spPr bwMode="auto">
            <a:xfrm flipH="1" flipV="1">
              <a:off x="5421" y="1795"/>
              <a:ext cx="2" cy="745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427" name="Line 62"/>
            <p:cNvSpPr>
              <a:spLocks noChangeShapeType="1"/>
            </p:cNvSpPr>
            <p:nvPr/>
          </p:nvSpPr>
          <p:spPr bwMode="auto">
            <a:xfrm>
              <a:off x="5264" y="1789"/>
              <a:ext cx="165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30" name="Freeform 63"/>
          <p:cNvSpPr>
            <a:spLocks/>
          </p:cNvSpPr>
          <p:nvPr/>
        </p:nvSpPr>
        <p:spPr bwMode="auto">
          <a:xfrm>
            <a:off x="8324850" y="3803650"/>
            <a:ext cx="230188" cy="284163"/>
          </a:xfrm>
          <a:custGeom>
            <a:avLst/>
            <a:gdLst>
              <a:gd name="T0" fmla="*/ 2147483646 w 145"/>
              <a:gd name="T1" fmla="*/ 2147483646 h 179"/>
              <a:gd name="T2" fmla="*/ 2147483646 w 145"/>
              <a:gd name="T3" fmla="*/ 2147483646 h 179"/>
              <a:gd name="T4" fmla="*/ 2147483646 w 145"/>
              <a:gd name="T5" fmla="*/ 2147483646 h 179"/>
              <a:gd name="T6" fmla="*/ 2147483646 w 145"/>
              <a:gd name="T7" fmla="*/ 2147483646 h 179"/>
              <a:gd name="T8" fmla="*/ 2147483646 w 145"/>
              <a:gd name="T9" fmla="*/ 2147483646 h 179"/>
              <a:gd name="T10" fmla="*/ 2147483646 w 145"/>
              <a:gd name="T11" fmla="*/ 2147483646 h 179"/>
              <a:gd name="T12" fmla="*/ 2147483646 w 145"/>
              <a:gd name="T13" fmla="*/ 2147483646 h 179"/>
              <a:gd name="T14" fmla="*/ 2147483646 w 145"/>
              <a:gd name="T15" fmla="*/ 2147483646 h 17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5" h="179">
                <a:moveTo>
                  <a:pt x="29" y="11"/>
                </a:moveTo>
                <a:cubicBezTo>
                  <a:pt x="32" y="0"/>
                  <a:pt x="61" y="18"/>
                  <a:pt x="77" y="18"/>
                </a:cubicBezTo>
                <a:cubicBezTo>
                  <a:pt x="89" y="18"/>
                  <a:pt x="124" y="0"/>
                  <a:pt x="126" y="11"/>
                </a:cubicBezTo>
                <a:cubicBezTo>
                  <a:pt x="128" y="22"/>
                  <a:pt x="83" y="61"/>
                  <a:pt x="92" y="84"/>
                </a:cubicBezTo>
                <a:cubicBezTo>
                  <a:pt x="101" y="107"/>
                  <a:pt x="145" y="163"/>
                  <a:pt x="132" y="179"/>
                </a:cubicBezTo>
                <a:lnTo>
                  <a:pt x="12" y="178"/>
                </a:lnTo>
                <a:cubicBezTo>
                  <a:pt x="0" y="162"/>
                  <a:pt x="58" y="113"/>
                  <a:pt x="61" y="85"/>
                </a:cubicBezTo>
                <a:cubicBezTo>
                  <a:pt x="66" y="59"/>
                  <a:pt x="26" y="22"/>
                  <a:pt x="29" y="11"/>
                </a:cubicBezTo>
                <a:close/>
              </a:path>
            </a:pathLst>
          </a:custGeom>
          <a:solidFill>
            <a:schemeClr val="bg2"/>
          </a:solidFill>
          <a:ln w="9525">
            <a:solidFill>
              <a:srgbClr val="CCCCFF">
                <a:alpha val="59999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pic>
        <p:nvPicPr>
          <p:cNvPr id="131" name="Picture 64" descr="art100"/>
          <p:cNvPicPr>
            <a:picLocks noChangeArrowheads="1"/>
          </p:cNvPicPr>
          <p:nvPr/>
        </p:nvPicPr>
        <p:blipFill>
          <a:blip r:embed="rId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00" y="2863850"/>
            <a:ext cx="730250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66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65" descr="art101"/>
          <p:cNvPicPr>
            <a:picLocks noChangeArrowheads="1"/>
          </p:cNvPicPr>
          <p:nvPr/>
        </p:nvPicPr>
        <p:blipFill>
          <a:blip r:embed="rId8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00" y="2863850"/>
            <a:ext cx="730250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66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Picture 66" descr="art102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00" y="2863850"/>
            <a:ext cx="730250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66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 Box 68"/>
          <p:cNvSpPr txBox="1">
            <a:spLocks noChangeArrowheads="1"/>
          </p:cNvSpPr>
          <p:nvPr/>
        </p:nvSpPr>
        <p:spPr bwMode="auto">
          <a:xfrm>
            <a:off x="8220670" y="1772816"/>
            <a:ext cx="923330" cy="127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静电</a:t>
            </a:r>
            <a:r>
              <a:rPr kumimoji="0"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计测电压</a:t>
            </a:r>
            <a:endParaRPr kumimoji="0" lang="zh-CN" altLang="en-US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35" name="Rectangle 69"/>
          <p:cNvSpPr>
            <a:spLocks noChangeArrowheads="1"/>
          </p:cNvSpPr>
          <p:nvPr/>
        </p:nvSpPr>
        <p:spPr bwMode="auto">
          <a:xfrm>
            <a:off x="885826" y="3091289"/>
            <a:ext cx="482441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 dirty="0">
                <a:solidFill>
                  <a:srgbClr val="FFCC00"/>
                </a:solidFill>
                <a:latin typeface="+mn-lt"/>
                <a:ea typeface="+mn-ea"/>
                <a:sym typeface="Symbol" panose="05050102010706020507" pitchFamily="18" charset="2"/>
              </a:rPr>
              <a:t></a:t>
            </a:r>
            <a:r>
              <a:rPr lang="en-US" altLang="zh-CN" b="1" i="1" baseline="-25000" dirty="0">
                <a:solidFill>
                  <a:srgbClr val="FFCC00"/>
                </a:solidFill>
                <a:latin typeface="+mn-lt"/>
                <a:ea typeface="+mn-ea"/>
                <a:sym typeface="Symbol" panose="05050102010706020507" pitchFamily="18" charset="2"/>
              </a:rPr>
              <a:t>r </a:t>
            </a:r>
            <a:r>
              <a:rPr lang="en-US" altLang="zh-CN" sz="3600" b="1" i="1" dirty="0">
                <a:solidFill>
                  <a:srgbClr val="FFFFFF"/>
                </a:solidFill>
                <a:latin typeface="+mn-lt"/>
                <a:ea typeface="+mn-ea"/>
                <a:sym typeface="Symbol" panose="05050102010706020507" pitchFamily="18" charset="2"/>
              </a:rPr>
              <a:t>——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电介质的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相对介电常数（相对于真空介电常数</a:t>
            </a:r>
            <a:r>
              <a:rPr lang="en-US" altLang="zh-CN" b="1" i="1" dirty="0" smtClean="0">
                <a:solidFill>
                  <a:srgbClr val="FFCC00"/>
                </a:solidFill>
                <a:latin typeface="+mn-lt"/>
                <a:ea typeface="+mn-ea"/>
                <a:sym typeface="Symbol" panose="05050102010706020507" pitchFamily="18" charset="2"/>
              </a:rPr>
              <a:t></a:t>
            </a:r>
            <a:r>
              <a:rPr lang="en-US" altLang="zh-CN" b="1" i="1" baseline="-25000" dirty="0" smtClean="0">
                <a:solidFill>
                  <a:srgbClr val="FFCC00"/>
                </a:solidFill>
                <a:latin typeface="+mn-lt"/>
                <a:ea typeface="+mn-ea"/>
                <a:sym typeface="Symbol" panose="05050102010706020507" pitchFamily="18" charset="2"/>
              </a:rPr>
              <a:t>0 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而言）</a:t>
            </a:r>
            <a:endParaRPr lang="zh-CN" altLang="en-US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36" name="Rectangle 70"/>
          <p:cNvSpPr>
            <a:spLocks noChangeArrowheads="1"/>
          </p:cNvSpPr>
          <p:nvPr/>
        </p:nvSpPr>
        <p:spPr bwMode="auto">
          <a:xfrm>
            <a:off x="1914525" y="4065191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66FFFF"/>
                </a:solidFill>
                <a:latin typeface="+mn-lt"/>
                <a:ea typeface="+mn-ea"/>
              </a:rPr>
              <a:t>介质中</a:t>
            </a:r>
            <a:r>
              <a:rPr lang="zh-CN" altLang="en-US" b="1" dirty="0" smtClean="0">
                <a:solidFill>
                  <a:srgbClr val="66FFFF"/>
                </a:solidFill>
                <a:latin typeface="+mn-lt"/>
                <a:ea typeface="+mn-ea"/>
              </a:rPr>
              <a:t>电场</a:t>
            </a:r>
            <a:r>
              <a:rPr lang="zh-CN" altLang="en-US" b="1" dirty="0">
                <a:solidFill>
                  <a:srgbClr val="66FFFF"/>
                </a:solidFill>
                <a:latin typeface="+mn-lt"/>
                <a:ea typeface="+mn-ea"/>
              </a:rPr>
              <a:t>强度</a:t>
            </a:r>
            <a:r>
              <a:rPr lang="zh-CN" altLang="en-US" b="1" dirty="0" smtClean="0">
                <a:solidFill>
                  <a:srgbClr val="66FFFF"/>
                </a:solidFill>
                <a:latin typeface="+mn-lt"/>
                <a:ea typeface="+mn-ea"/>
              </a:rPr>
              <a:t>减弱</a:t>
            </a:r>
            <a:endParaRPr lang="zh-CN" altLang="en-US" b="1" dirty="0">
              <a:solidFill>
                <a:srgbClr val="66FFFF"/>
              </a:solidFill>
              <a:latin typeface="+mn-lt"/>
              <a:ea typeface="+mn-ea"/>
            </a:endParaRPr>
          </a:p>
        </p:txBody>
      </p:sp>
      <p:graphicFrame>
        <p:nvGraphicFramePr>
          <p:cNvPr id="137" name="Object 7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8713143"/>
              </p:ext>
            </p:extLst>
          </p:nvPr>
        </p:nvGraphicFramePr>
        <p:xfrm>
          <a:off x="900113" y="4162028"/>
          <a:ext cx="800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78" name="Equation" r:id="rId10" imgW="762000" imgH="380864" progId="Equation.3">
                  <p:embed/>
                </p:oleObj>
              </mc:Choice>
              <mc:Fallback>
                <p:oleObj name="Equation" r:id="rId10" imgW="762000" imgH="38086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162028"/>
                        <a:ext cx="800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64"/>
          <p:cNvSpPr txBox="1">
            <a:spLocks noChangeArrowheads="1"/>
          </p:cNvSpPr>
          <p:nvPr/>
        </p:nvSpPr>
        <p:spPr bwMode="auto">
          <a:xfrm>
            <a:off x="7949093" y="4563527"/>
            <a:ext cx="979007" cy="21236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FFF00"/>
                </a:solidFill>
                <a:latin typeface="+mn-lt"/>
                <a:ea typeface="+mn-ea"/>
              </a:rPr>
              <a:t>如何解释上述实验结果？</a:t>
            </a:r>
          </a:p>
        </p:txBody>
      </p:sp>
    </p:spTree>
    <p:extLst>
      <p:ext uri="{BB962C8B-B14F-4D97-AF65-F5344CB8AC3E}">
        <p14:creationId xmlns:p14="http://schemas.microsoft.com/office/powerpoint/2010/main" val="20755329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78" grpId="0" autoUpdateAnimBg="0"/>
      <p:bldP spid="102" grpId="0" animBg="1"/>
      <p:bldP spid="103" grpId="0" animBg="1"/>
      <p:bldP spid="104" grpId="0" autoUpdateAnimBg="0"/>
      <p:bldP spid="105" grpId="0" autoUpdateAnimBg="0"/>
      <p:bldP spid="106" grpId="0" autoUpdateAnimBg="0"/>
      <p:bldP spid="107" grpId="0" animBg="1" autoUpdateAnimBg="0"/>
      <p:bldP spid="108" grpId="0" animBg="1" autoUpdateAnimBg="0"/>
      <p:bldP spid="109" grpId="0" animBg="1"/>
      <p:bldP spid="113" grpId="0"/>
      <p:bldP spid="114" grpId="0"/>
      <p:bldP spid="115" grpId="0"/>
      <p:bldP spid="118" grpId="0" animBg="1"/>
      <p:bldP spid="119" grpId="0" autoUpdateAnimBg="0"/>
      <p:bldP spid="120" grpId="0" animBg="1"/>
      <p:bldP spid="130" grpId="0" animBg="1"/>
      <p:bldP spid="134" grpId="0"/>
      <p:bldP spid="135" grpId="0" autoUpdateAnimBg="0"/>
      <p:bldP spid="136" grpId="0" autoUpdateAnimBg="0"/>
      <p:bldP spid="39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 Box 5"/>
          <p:cNvSpPr txBox="1">
            <a:spLocks noChangeArrowheads="1"/>
          </p:cNvSpPr>
          <p:nvPr/>
        </p:nvSpPr>
        <p:spPr bwMode="auto">
          <a:xfrm>
            <a:off x="227013" y="332656"/>
            <a:ext cx="427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00"/>
                </a:solidFill>
                <a:latin typeface="+mn-lt"/>
                <a:ea typeface="+mn-ea"/>
              </a:rPr>
              <a:t>二、电介质极化 </a:t>
            </a:r>
          </a:p>
        </p:txBody>
      </p:sp>
      <p:sp>
        <p:nvSpPr>
          <p:cNvPr id="70" name="Text Box 6"/>
          <p:cNvSpPr txBox="1">
            <a:spLocks noChangeArrowheads="1"/>
          </p:cNvSpPr>
          <p:nvPr/>
        </p:nvSpPr>
        <p:spPr bwMode="auto">
          <a:xfrm>
            <a:off x="714375" y="864468"/>
            <a:ext cx="436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66FF33"/>
              </a:buClr>
              <a:buFontTx/>
              <a:buChar char="•"/>
            </a:pPr>
            <a:r>
              <a:rPr lang="en-US" altLang="zh-CN" b="1" dirty="0">
                <a:solidFill>
                  <a:srgbClr val="66FFFF"/>
                </a:solidFill>
                <a:latin typeface="+mn-lt"/>
                <a:ea typeface="+mn-ea"/>
              </a:rPr>
              <a:t>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电介质</a:t>
            </a:r>
            <a:r>
              <a:rPr lang="zh-CN" altLang="zh-CN" b="1" dirty="0" smtClean="0">
                <a:solidFill>
                  <a:srgbClr val="FFFFFF"/>
                </a:solidFill>
                <a:latin typeface="+mn-lt"/>
                <a:ea typeface="+mn-ea"/>
              </a:rPr>
              <a:t>分子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的电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结构</a:t>
            </a:r>
          </a:p>
        </p:txBody>
      </p:sp>
      <p:sp>
        <p:nvSpPr>
          <p:cNvPr id="71" name="Rectangle 120"/>
          <p:cNvSpPr>
            <a:spLocks noChangeArrowheads="1"/>
          </p:cNvSpPr>
          <p:nvPr/>
        </p:nvSpPr>
        <p:spPr bwMode="auto">
          <a:xfrm>
            <a:off x="762000" y="1432793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无极分子</a:t>
            </a:r>
          </a:p>
        </p:txBody>
      </p:sp>
      <p:sp>
        <p:nvSpPr>
          <p:cNvPr id="72" name="Text Box 121"/>
          <p:cNvSpPr txBox="1">
            <a:spLocks noChangeArrowheads="1"/>
          </p:cNvSpPr>
          <p:nvPr/>
        </p:nvSpPr>
        <p:spPr bwMode="auto">
          <a:xfrm>
            <a:off x="4689475" y="1432793"/>
            <a:ext cx="161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有极分子</a:t>
            </a:r>
          </a:p>
        </p:txBody>
      </p:sp>
      <p:pic>
        <p:nvPicPr>
          <p:cNvPr id="73" name="Picture 122" descr="art9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94793"/>
            <a:ext cx="2209800" cy="21605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23" descr="art9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75" y="2253531"/>
            <a:ext cx="2667000" cy="19875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Oval 124"/>
          <p:cNvSpPr>
            <a:spLocks noChangeArrowheads="1"/>
          </p:cNvSpPr>
          <p:nvPr/>
        </p:nvSpPr>
        <p:spPr bwMode="auto">
          <a:xfrm>
            <a:off x="1236663" y="2867893"/>
            <a:ext cx="479425" cy="46355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5050"/>
                </a:solidFill>
                <a:latin typeface="+mn-lt"/>
                <a:ea typeface="+mn-ea"/>
                <a:sym typeface="Symbol" panose="05050102010706020507" pitchFamily="18" charset="2"/>
              </a:rPr>
              <a:t></a:t>
            </a:r>
            <a:endParaRPr lang="en-US" altLang="zh-CN" b="1">
              <a:solidFill>
                <a:srgbClr val="FF5050"/>
              </a:solidFill>
              <a:latin typeface="+mn-lt"/>
              <a:ea typeface="+mn-ea"/>
            </a:endParaRPr>
          </a:p>
        </p:txBody>
      </p:sp>
      <p:sp>
        <p:nvSpPr>
          <p:cNvPr id="76" name="Oval 125"/>
          <p:cNvSpPr>
            <a:spLocks noChangeAspect="1" noChangeArrowheads="1"/>
          </p:cNvSpPr>
          <p:nvPr/>
        </p:nvSpPr>
        <p:spPr bwMode="auto">
          <a:xfrm>
            <a:off x="5233988" y="2423393"/>
            <a:ext cx="455612" cy="13335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FF5050"/>
                </a:solidFill>
                <a:latin typeface="+mn-lt"/>
                <a:ea typeface="+mn-ea"/>
              </a:rPr>
              <a:t>+</a:t>
            </a:r>
          </a:p>
          <a:p>
            <a:pPr algn="l" eaLnBrk="1" hangingPunct="1"/>
            <a:r>
              <a:rPr lang="en-US" altLang="zh-CN" b="1">
                <a:solidFill>
                  <a:srgbClr val="FF5050"/>
                </a:solidFill>
                <a:latin typeface="+mn-lt"/>
                <a:ea typeface="+mn-ea"/>
              </a:rPr>
              <a:t> </a:t>
            </a:r>
          </a:p>
          <a:p>
            <a:pPr algn="l" eaLnBrk="1" hangingPunct="1"/>
            <a:r>
              <a:rPr lang="en-US" altLang="zh-CN" b="1">
                <a:solidFill>
                  <a:srgbClr val="FF5050"/>
                </a:solidFill>
                <a:latin typeface="+mn-lt"/>
                <a:ea typeface="+mn-ea"/>
              </a:rPr>
              <a:t>-</a:t>
            </a:r>
          </a:p>
        </p:txBody>
      </p:sp>
      <p:sp>
        <p:nvSpPr>
          <p:cNvPr id="77" name="Line 126"/>
          <p:cNvSpPr>
            <a:spLocks noChangeShapeType="1"/>
          </p:cNvSpPr>
          <p:nvPr/>
        </p:nvSpPr>
        <p:spPr bwMode="auto">
          <a:xfrm>
            <a:off x="5449888" y="2842493"/>
            <a:ext cx="0" cy="5715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78" name="Object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952568"/>
              </p:ext>
            </p:extLst>
          </p:nvPr>
        </p:nvGraphicFramePr>
        <p:xfrm>
          <a:off x="4932363" y="3947393"/>
          <a:ext cx="97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20" name="Equation" r:id="rId5" imgW="942848" imgH="409643" progId="Equation.3">
                  <p:embed/>
                </p:oleObj>
              </mc:Choice>
              <mc:Fallback>
                <p:oleObj name="Equation" r:id="rId5" imgW="942848" imgH="4096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947393"/>
                        <a:ext cx="977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Text Box 128"/>
          <p:cNvSpPr txBox="1">
            <a:spLocks noChangeArrowheads="1"/>
          </p:cNvSpPr>
          <p:nvPr/>
        </p:nvSpPr>
        <p:spPr bwMode="auto">
          <a:xfrm>
            <a:off x="755650" y="4377606"/>
            <a:ext cx="360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66FFFF"/>
                </a:solidFill>
                <a:latin typeface="+mn-lt"/>
                <a:ea typeface="+mn-ea"/>
              </a:rPr>
              <a:t>无</a:t>
            </a:r>
            <a:r>
              <a:rPr lang="zh-CN" altLang="en-US" b="1" dirty="0" smtClean="0">
                <a:solidFill>
                  <a:srgbClr val="66FFFF"/>
                </a:solidFill>
                <a:latin typeface="+mn-lt"/>
                <a:ea typeface="+mn-ea"/>
              </a:rPr>
              <a:t>外电场</a:t>
            </a:r>
            <a:r>
              <a:rPr lang="zh-CN" altLang="en-US" b="1" dirty="0">
                <a:solidFill>
                  <a:srgbClr val="66FFFF"/>
                </a:solidFill>
                <a:latin typeface="+mn-lt"/>
                <a:ea typeface="+mn-ea"/>
              </a:rPr>
              <a:t>时</a:t>
            </a:r>
            <a:r>
              <a:rPr lang="en-GB" altLang="zh-CN" b="1" dirty="0">
                <a:solidFill>
                  <a:srgbClr val="FFFFFF"/>
                </a:solidFill>
                <a:latin typeface="+mn-lt"/>
                <a:ea typeface="+mn-ea"/>
              </a:rPr>
              <a:t>(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热运动</a:t>
            </a: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)</a:t>
            </a:r>
          </a:p>
        </p:txBody>
      </p:sp>
      <p:sp>
        <p:nvSpPr>
          <p:cNvPr id="80" name="Rectangle 129"/>
          <p:cNvSpPr>
            <a:spLocks noChangeArrowheads="1"/>
          </p:cNvSpPr>
          <p:nvPr/>
        </p:nvSpPr>
        <p:spPr bwMode="auto">
          <a:xfrm>
            <a:off x="1447800" y="4923706"/>
            <a:ext cx="2286000" cy="1143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pSp>
        <p:nvGrpSpPr>
          <p:cNvPr id="81" name="Group 130"/>
          <p:cNvGrpSpPr>
            <a:grpSpLocks/>
          </p:cNvGrpSpPr>
          <p:nvPr/>
        </p:nvGrpSpPr>
        <p:grpSpPr bwMode="auto">
          <a:xfrm>
            <a:off x="1609725" y="5012606"/>
            <a:ext cx="1828800" cy="990600"/>
            <a:chOff x="3744" y="3072"/>
            <a:chExt cx="1152" cy="624"/>
          </a:xfrm>
        </p:grpSpPr>
        <p:sp>
          <p:nvSpPr>
            <p:cNvPr id="16426" name="Oval 131"/>
            <p:cNvSpPr>
              <a:spLocks noChangeArrowheads="1"/>
            </p:cNvSpPr>
            <p:nvPr/>
          </p:nvSpPr>
          <p:spPr bwMode="auto">
            <a:xfrm>
              <a:off x="3888" y="3312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27" name="Oval 132"/>
            <p:cNvSpPr>
              <a:spLocks noChangeArrowheads="1"/>
            </p:cNvSpPr>
            <p:nvPr/>
          </p:nvSpPr>
          <p:spPr bwMode="auto">
            <a:xfrm>
              <a:off x="4080" y="3408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28" name="Oval 133"/>
            <p:cNvSpPr>
              <a:spLocks noChangeArrowheads="1"/>
            </p:cNvSpPr>
            <p:nvPr/>
          </p:nvSpPr>
          <p:spPr bwMode="auto">
            <a:xfrm>
              <a:off x="4080" y="36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29" name="Oval 134"/>
            <p:cNvSpPr>
              <a:spLocks noChangeArrowheads="1"/>
            </p:cNvSpPr>
            <p:nvPr/>
          </p:nvSpPr>
          <p:spPr bwMode="auto">
            <a:xfrm>
              <a:off x="4224" y="312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30" name="Oval 135"/>
            <p:cNvSpPr>
              <a:spLocks noChangeArrowheads="1"/>
            </p:cNvSpPr>
            <p:nvPr/>
          </p:nvSpPr>
          <p:spPr bwMode="auto">
            <a:xfrm>
              <a:off x="4224" y="3312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31" name="Oval 136"/>
            <p:cNvSpPr>
              <a:spLocks noChangeArrowheads="1"/>
            </p:cNvSpPr>
            <p:nvPr/>
          </p:nvSpPr>
          <p:spPr bwMode="auto">
            <a:xfrm>
              <a:off x="3936" y="312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32" name="Oval 137"/>
            <p:cNvSpPr>
              <a:spLocks noChangeArrowheads="1"/>
            </p:cNvSpPr>
            <p:nvPr/>
          </p:nvSpPr>
          <p:spPr bwMode="auto">
            <a:xfrm>
              <a:off x="4368" y="3408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33" name="Oval 138"/>
            <p:cNvSpPr>
              <a:spLocks noChangeArrowheads="1"/>
            </p:cNvSpPr>
            <p:nvPr/>
          </p:nvSpPr>
          <p:spPr bwMode="auto">
            <a:xfrm>
              <a:off x="4416" y="3216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34" name="Oval 139"/>
            <p:cNvSpPr>
              <a:spLocks noChangeArrowheads="1"/>
            </p:cNvSpPr>
            <p:nvPr/>
          </p:nvSpPr>
          <p:spPr bwMode="auto">
            <a:xfrm>
              <a:off x="4608" y="3168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35" name="Oval 140"/>
            <p:cNvSpPr>
              <a:spLocks noChangeArrowheads="1"/>
            </p:cNvSpPr>
            <p:nvPr/>
          </p:nvSpPr>
          <p:spPr bwMode="auto">
            <a:xfrm>
              <a:off x="4656" y="336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36" name="Oval 141"/>
            <p:cNvSpPr>
              <a:spLocks noChangeArrowheads="1"/>
            </p:cNvSpPr>
            <p:nvPr/>
          </p:nvSpPr>
          <p:spPr bwMode="auto">
            <a:xfrm>
              <a:off x="4800" y="3312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37" name="Oval 142"/>
            <p:cNvSpPr>
              <a:spLocks noChangeArrowheads="1"/>
            </p:cNvSpPr>
            <p:nvPr/>
          </p:nvSpPr>
          <p:spPr bwMode="auto">
            <a:xfrm>
              <a:off x="4560" y="3504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38" name="Oval 143"/>
            <p:cNvSpPr>
              <a:spLocks noChangeArrowheads="1"/>
            </p:cNvSpPr>
            <p:nvPr/>
          </p:nvSpPr>
          <p:spPr bwMode="auto">
            <a:xfrm>
              <a:off x="4416" y="36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39" name="Oval 144"/>
            <p:cNvSpPr>
              <a:spLocks noChangeArrowheads="1"/>
            </p:cNvSpPr>
            <p:nvPr/>
          </p:nvSpPr>
          <p:spPr bwMode="auto">
            <a:xfrm>
              <a:off x="4512" y="3072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40" name="Oval 145"/>
            <p:cNvSpPr>
              <a:spLocks noChangeArrowheads="1"/>
            </p:cNvSpPr>
            <p:nvPr/>
          </p:nvSpPr>
          <p:spPr bwMode="auto">
            <a:xfrm>
              <a:off x="3840" y="3504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41" name="Oval 146"/>
            <p:cNvSpPr>
              <a:spLocks noChangeArrowheads="1"/>
            </p:cNvSpPr>
            <p:nvPr/>
          </p:nvSpPr>
          <p:spPr bwMode="auto">
            <a:xfrm>
              <a:off x="4704" y="3552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42" name="Oval 147"/>
            <p:cNvSpPr>
              <a:spLocks noChangeArrowheads="1"/>
            </p:cNvSpPr>
            <p:nvPr/>
          </p:nvSpPr>
          <p:spPr bwMode="auto">
            <a:xfrm>
              <a:off x="4032" y="3264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43" name="Oval 148"/>
            <p:cNvSpPr>
              <a:spLocks noChangeArrowheads="1"/>
            </p:cNvSpPr>
            <p:nvPr/>
          </p:nvSpPr>
          <p:spPr bwMode="auto">
            <a:xfrm>
              <a:off x="4224" y="3504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44" name="Oval 149"/>
            <p:cNvSpPr>
              <a:spLocks noChangeArrowheads="1"/>
            </p:cNvSpPr>
            <p:nvPr/>
          </p:nvSpPr>
          <p:spPr bwMode="auto">
            <a:xfrm>
              <a:off x="4848" y="3456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45" name="Oval 150"/>
            <p:cNvSpPr>
              <a:spLocks noChangeArrowheads="1"/>
            </p:cNvSpPr>
            <p:nvPr/>
          </p:nvSpPr>
          <p:spPr bwMode="auto">
            <a:xfrm>
              <a:off x="3792" y="3168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46" name="Oval 151"/>
            <p:cNvSpPr>
              <a:spLocks noChangeArrowheads="1"/>
            </p:cNvSpPr>
            <p:nvPr/>
          </p:nvSpPr>
          <p:spPr bwMode="auto">
            <a:xfrm>
              <a:off x="4416" y="312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47" name="Oval 152"/>
            <p:cNvSpPr>
              <a:spLocks noChangeArrowheads="1"/>
            </p:cNvSpPr>
            <p:nvPr/>
          </p:nvSpPr>
          <p:spPr bwMode="auto">
            <a:xfrm>
              <a:off x="4800" y="3168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48" name="Oval 153"/>
            <p:cNvSpPr>
              <a:spLocks noChangeArrowheads="1"/>
            </p:cNvSpPr>
            <p:nvPr/>
          </p:nvSpPr>
          <p:spPr bwMode="auto">
            <a:xfrm>
              <a:off x="4848" y="36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49" name="Oval 154"/>
            <p:cNvSpPr>
              <a:spLocks noChangeArrowheads="1"/>
            </p:cNvSpPr>
            <p:nvPr/>
          </p:nvSpPr>
          <p:spPr bwMode="auto">
            <a:xfrm>
              <a:off x="4080" y="3072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50" name="Oval 155"/>
            <p:cNvSpPr>
              <a:spLocks noChangeArrowheads="1"/>
            </p:cNvSpPr>
            <p:nvPr/>
          </p:nvSpPr>
          <p:spPr bwMode="auto">
            <a:xfrm>
              <a:off x="3744" y="3408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51" name="Oval 156"/>
            <p:cNvSpPr>
              <a:spLocks noChangeArrowheads="1"/>
            </p:cNvSpPr>
            <p:nvPr/>
          </p:nvSpPr>
          <p:spPr bwMode="auto">
            <a:xfrm>
              <a:off x="3888" y="36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52" name="Oval 157"/>
            <p:cNvSpPr>
              <a:spLocks noChangeArrowheads="1"/>
            </p:cNvSpPr>
            <p:nvPr/>
          </p:nvSpPr>
          <p:spPr bwMode="auto">
            <a:xfrm>
              <a:off x="4848" y="3072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53" name="Oval 158"/>
            <p:cNvSpPr>
              <a:spLocks noChangeArrowheads="1"/>
            </p:cNvSpPr>
            <p:nvPr/>
          </p:nvSpPr>
          <p:spPr bwMode="auto">
            <a:xfrm>
              <a:off x="4320" y="36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454" name="Oval 159"/>
            <p:cNvSpPr>
              <a:spLocks noChangeArrowheads="1"/>
            </p:cNvSpPr>
            <p:nvPr/>
          </p:nvSpPr>
          <p:spPr bwMode="auto">
            <a:xfrm>
              <a:off x="4656" y="3648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1" name="Group 160"/>
          <p:cNvGrpSpPr>
            <a:grpSpLocks/>
          </p:cNvGrpSpPr>
          <p:nvPr/>
        </p:nvGrpSpPr>
        <p:grpSpPr bwMode="auto">
          <a:xfrm>
            <a:off x="5867400" y="4923706"/>
            <a:ext cx="2362200" cy="1143000"/>
            <a:chOff x="3944" y="3344"/>
            <a:chExt cx="1488" cy="720"/>
          </a:xfrm>
        </p:grpSpPr>
        <p:sp>
          <p:nvSpPr>
            <p:cNvPr id="16403" name="Rectangle 161"/>
            <p:cNvSpPr>
              <a:spLocks noChangeArrowheads="1"/>
            </p:cNvSpPr>
            <p:nvPr/>
          </p:nvSpPr>
          <p:spPr bwMode="auto">
            <a:xfrm>
              <a:off x="3944" y="3344"/>
              <a:ext cx="1488" cy="72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16404" name="Group 162"/>
            <p:cNvGrpSpPr>
              <a:grpSpLocks/>
            </p:cNvGrpSpPr>
            <p:nvPr/>
          </p:nvGrpSpPr>
          <p:grpSpPr bwMode="auto">
            <a:xfrm>
              <a:off x="4045" y="3408"/>
              <a:ext cx="1296" cy="600"/>
              <a:chOff x="4045" y="3408"/>
              <a:chExt cx="1296" cy="600"/>
            </a:xfrm>
          </p:grpSpPr>
          <p:sp>
            <p:nvSpPr>
              <p:cNvPr id="16405" name="Line 163"/>
              <p:cNvSpPr>
                <a:spLocks noChangeShapeType="1"/>
              </p:cNvSpPr>
              <p:nvPr/>
            </p:nvSpPr>
            <p:spPr bwMode="auto">
              <a:xfrm flipV="1">
                <a:off x="4189" y="3432"/>
                <a:ext cx="192" cy="9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06" name="Line 164"/>
              <p:cNvSpPr>
                <a:spLocks noChangeShapeType="1"/>
              </p:cNvSpPr>
              <p:nvPr/>
            </p:nvSpPr>
            <p:spPr bwMode="auto">
              <a:xfrm>
                <a:off x="4093" y="3624"/>
                <a:ext cx="240" cy="9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07" name="Line 165"/>
              <p:cNvSpPr>
                <a:spLocks noChangeShapeType="1"/>
              </p:cNvSpPr>
              <p:nvPr/>
            </p:nvSpPr>
            <p:spPr bwMode="auto">
              <a:xfrm>
                <a:off x="4381" y="3528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08" name="Line 166"/>
              <p:cNvSpPr>
                <a:spLocks noChangeShapeType="1"/>
              </p:cNvSpPr>
              <p:nvPr/>
            </p:nvSpPr>
            <p:spPr bwMode="auto">
              <a:xfrm flipV="1">
                <a:off x="4669" y="3480"/>
                <a:ext cx="192" cy="144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09" name="Line 167"/>
              <p:cNvSpPr>
                <a:spLocks noChangeShapeType="1"/>
              </p:cNvSpPr>
              <p:nvPr/>
            </p:nvSpPr>
            <p:spPr bwMode="auto">
              <a:xfrm flipH="1">
                <a:off x="4189" y="3720"/>
                <a:ext cx="192" cy="9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10" name="Line 168"/>
              <p:cNvSpPr>
                <a:spLocks noChangeShapeType="1"/>
              </p:cNvSpPr>
              <p:nvPr/>
            </p:nvSpPr>
            <p:spPr bwMode="auto">
              <a:xfrm flipH="1" flipV="1">
                <a:off x="4333" y="3576"/>
                <a:ext cx="192" cy="144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11" name="Line 169"/>
              <p:cNvSpPr>
                <a:spLocks noChangeShapeType="1"/>
              </p:cNvSpPr>
              <p:nvPr/>
            </p:nvSpPr>
            <p:spPr bwMode="auto">
              <a:xfrm flipH="1">
                <a:off x="4477" y="3720"/>
                <a:ext cx="144" cy="9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12" name="Line 170"/>
              <p:cNvSpPr>
                <a:spLocks noChangeShapeType="1"/>
              </p:cNvSpPr>
              <p:nvPr/>
            </p:nvSpPr>
            <p:spPr bwMode="auto">
              <a:xfrm flipH="1" flipV="1">
                <a:off x="4765" y="3720"/>
                <a:ext cx="144" cy="192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13" name="Line 171"/>
              <p:cNvSpPr>
                <a:spLocks noChangeShapeType="1"/>
              </p:cNvSpPr>
              <p:nvPr/>
            </p:nvSpPr>
            <p:spPr bwMode="auto">
              <a:xfrm>
                <a:off x="4909" y="3480"/>
                <a:ext cx="192" cy="9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14" name="Line 172"/>
              <p:cNvSpPr>
                <a:spLocks noChangeShapeType="1"/>
              </p:cNvSpPr>
              <p:nvPr/>
            </p:nvSpPr>
            <p:spPr bwMode="auto">
              <a:xfrm flipH="1">
                <a:off x="5149" y="3432"/>
                <a:ext cx="96" cy="24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15" name="Line 173"/>
              <p:cNvSpPr>
                <a:spLocks noChangeShapeType="1"/>
              </p:cNvSpPr>
              <p:nvPr/>
            </p:nvSpPr>
            <p:spPr bwMode="auto">
              <a:xfrm>
                <a:off x="4381" y="3816"/>
                <a:ext cx="96" cy="144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16" name="Line 174"/>
              <p:cNvSpPr>
                <a:spLocks noChangeShapeType="1"/>
              </p:cNvSpPr>
              <p:nvPr/>
            </p:nvSpPr>
            <p:spPr bwMode="auto">
              <a:xfrm>
                <a:off x="4957" y="3672"/>
                <a:ext cx="192" cy="9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17" name="Line 175"/>
              <p:cNvSpPr>
                <a:spLocks noChangeShapeType="1"/>
              </p:cNvSpPr>
              <p:nvPr/>
            </p:nvSpPr>
            <p:spPr bwMode="auto">
              <a:xfrm flipV="1">
                <a:off x="4045" y="3912"/>
                <a:ext cx="144" cy="9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18" name="Line 176"/>
              <p:cNvSpPr>
                <a:spLocks noChangeShapeType="1"/>
              </p:cNvSpPr>
              <p:nvPr/>
            </p:nvSpPr>
            <p:spPr bwMode="auto">
              <a:xfrm flipH="1" flipV="1">
                <a:off x="4045" y="367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19" name="Line 177"/>
              <p:cNvSpPr>
                <a:spLocks noChangeShapeType="1"/>
              </p:cNvSpPr>
              <p:nvPr/>
            </p:nvSpPr>
            <p:spPr bwMode="auto">
              <a:xfrm>
                <a:off x="4669" y="3816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20" name="Line 178"/>
              <p:cNvSpPr>
                <a:spLocks noChangeShapeType="1"/>
              </p:cNvSpPr>
              <p:nvPr/>
            </p:nvSpPr>
            <p:spPr bwMode="auto">
              <a:xfrm flipH="1">
                <a:off x="5053" y="3768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21" name="Line 179"/>
              <p:cNvSpPr>
                <a:spLocks noChangeShapeType="1"/>
              </p:cNvSpPr>
              <p:nvPr/>
            </p:nvSpPr>
            <p:spPr bwMode="auto">
              <a:xfrm flipV="1">
                <a:off x="5293" y="3576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22" name="Line 180"/>
              <p:cNvSpPr>
                <a:spLocks noChangeShapeType="1"/>
              </p:cNvSpPr>
              <p:nvPr/>
            </p:nvSpPr>
            <p:spPr bwMode="auto">
              <a:xfrm rot="-167520">
                <a:off x="4560" y="3408"/>
                <a:ext cx="192" cy="9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23" name="Line 181"/>
              <p:cNvSpPr>
                <a:spLocks noChangeShapeType="1"/>
              </p:cNvSpPr>
              <p:nvPr/>
            </p:nvSpPr>
            <p:spPr bwMode="auto">
              <a:xfrm rot="4912194" flipV="1">
                <a:off x="4024" y="3448"/>
                <a:ext cx="192" cy="144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24" name="Line 182"/>
              <p:cNvSpPr>
                <a:spLocks noChangeShapeType="1"/>
              </p:cNvSpPr>
              <p:nvPr/>
            </p:nvSpPr>
            <p:spPr bwMode="auto">
              <a:xfrm>
                <a:off x="5197" y="3816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25" name="Line 183"/>
              <p:cNvSpPr>
                <a:spLocks noChangeShapeType="1"/>
              </p:cNvSpPr>
              <p:nvPr/>
            </p:nvSpPr>
            <p:spPr bwMode="auto">
              <a:xfrm flipH="1">
                <a:off x="4909" y="3768"/>
                <a:ext cx="48" cy="192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135" name="Oval 184"/>
          <p:cNvSpPr>
            <a:spLocks noChangeArrowheads="1"/>
          </p:cNvSpPr>
          <p:nvPr/>
        </p:nvSpPr>
        <p:spPr bwMode="auto">
          <a:xfrm>
            <a:off x="3962400" y="5304706"/>
            <a:ext cx="1752600" cy="1143000"/>
          </a:xfrm>
          <a:prstGeom prst="ellipse">
            <a:avLst/>
          </a:prstGeom>
          <a:solidFill>
            <a:srgbClr val="006699"/>
          </a:solidFill>
          <a:ln w="28575">
            <a:solidFill>
              <a:srgbClr val="66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整体对外</a:t>
            </a:r>
          </a:p>
          <a:p>
            <a:pPr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不显电性</a:t>
            </a:r>
          </a:p>
        </p:txBody>
      </p:sp>
      <p:graphicFrame>
        <p:nvGraphicFramePr>
          <p:cNvPr id="136" name="Object 1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035681"/>
              </p:ext>
            </p:extLst>
          </p:nvPr>
        </p:nvGraphicFramePr>
        <p:xfrm>
          <a:off x="1042988" y="3496543"/>
          <a:ext cx="9366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21" name="Equation" r:id="rId7" imgW="333248" imgH="161959" progId="Equation.DSMT4">
                  <p:embed/>
                </p:oleObj>
              </mc:Choice>
              <mc:Fallback>
                <p:oleObj name="Equation" r:id="rId7" imgW="333248" imgH="16195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496543"/>
                        <a:ext cx="9366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" name="Oval 186"/>
          <p:cNvSpPr>
            <a:spLocks noChangeArrowheads="1"/>
          </p:cNvSpPr>
          <p:nvPr/>
        </p:nvSpPr>
        <p:spPr bwMode="auto">
          <a:xfrm>
            <a:off x="6156325" y="5195168"/>
            <a:ext cx="431800" cy="617538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FF99"/>
                    </a:gs>
                    <a:gs pos="100000">
                      <a:srgbClr val="47764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83637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utoUpdateAnimBg="0"/>
      <p:bldP spid="70" grpId="0" autoUpdateAnimBg="0"/>
      <p:bldP spid="71" grpId="0" autoUpdateAnimBg="0"/>
      <p:bldP spid="72" grpId="0" autoUpdateAnimBg="0"/>
      <p:bldP spid="75" grpId="0" animBg="1" autoUpdateAnimBg="0"/>
      <p:bldP spid="76" grpId="0" animBg="1" autoUpdateAnimBg="0"/>
      <p:bldP spid="77" grpId="0" animBg="1"/>
      <p:bldP spid="79" grpId="0" autoUpdateAnimBg="0"/>
      <p:bldP spid="80" grpId="0" animBg="1"/>
      <p:bldP spid="135" grpId="0" animBg="1" autoUpdateAnimBg="0"/>
      <p:bldP spid="1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Rectangle 2"/>
          <p:cNvSpPr>
            <a:spLocks noChangeArrowheads="1"/>
          </p:cNvSpPr>
          <p:nvPr/>
        </p:nvSpPr>
        <p:spPr bwMode="auto">
          <a:xfrm>
            <a:off x="869950" y="5557111"/>
            <a:ext cx="80232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00FF00"/>
                </a:solidFill>
                <a:sym typeface="Symbol" panose="05050102010706020507" pitchFamily="18" charset="2"/>
              </a:rPr>
              <a:t> </a:t>
            </a:r>
            <a:r>
              <a:rPr kumimoji="1" lang="zh-CN" altLang="en-US" sz="2400" b="1" dirty="0">
                <a:solidFill>
                  <a:schemeClr val="bg1"/>
                </a:solidFill>
                <a:sym typeface="Symbol" panose="05050102010706020507" pitchFamily="18" charset="2"/>
              </a:rPr>
              <a:t>外电场</a:t>
            </a:r>
            <a:r>
              <a:rPr kumimoji="1" lang="en-US" altLang="zh-CN" sz="2400" b="1" i="1" dirty="0">
                <a:solidFill>
                  <a:srgbClr val="FFFF00"/>
                </a:solidFill>
                <a:sym typeface="Symbol" panose="05050102010706020507" pitchFamily="18" charset="2"/>
              </a:rPr>
              <a:t>E</a:t>
            </a:r>
            <a:r>
              <a:rPr kumimoji="1" lang="en-US" altLang="zh-CN" sz="2400" b="1" baseline="-25000" dirty="0">
                <a:solidFill>
                  <a:srgbClr val="FFFF00"/>
                </a:solidFill>
                <a:sym typeface="Symbol" panose="05050102010706020507" pitchFamily="18" charset="2"/>
              </a:rPr>
              <a:t>0</a:t>
            </a:r>
            <a:r>
              <a:rPr kumimoji="1" lang="en-US" altLang="zh-CN" sz="2800" b="1" dirty="0">
                <a:solidFill>
                  <a:srgbClr val="00FFFF"/>
                </a:solidFill>
                <a:sym typeface="Symbol" panose="05050102010706020507" pitchFamily="18" charset="2"/>
              </a:rPr>
              <a:t>↑</a:t>
            </a:r>
            <a:r>
              <a:rPr kumimoji="1" lang="en-US" altLang="zh-CN" sz="3600" b="1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kumimoji="1" lang="en-US" altLang="zh-CN" sz="2400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kumimoji="1" lang="zh-CN" altLang="en-US" sz="2400" b="1" dirty="0">
                <a:solidFill>
                  <a:srgbClr val="00FF00"/>
                </a:solidFill>
                <a:sym typeface="Symbol" panose="05050102010706020507" pitchFamily="18" charset="2"/>
              </a:rPr>
              <a:t>极化</a:t>
            </a:r>
            <a:r>
              <a:rPr kumimoji="1" lang="zh-CN" altLang="en-US" sz="2800" dirty="0" smtClean="0">
                <a:solidFill>
                  <a:srgbClr val="FFFF00"/>
                </a:solidFill>
                <a:sym typeface="Symbol" panose="05050102010706020507" pitchFamily="18" charset="2"/>
              </a:rPr>
              <a:t></a:t>
            </a:r>
            <a:r>
              <a:rPr kumimoji="1" lang="en-US" altLang="zh-CN" sz="2800" i="1" dirty="0" smtClean="0">
                <a:solidFill>
                  <a:srgbClr val="FFFF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'</a:t>
            </a:r>
            <a:r>
              <a:rPr kumimoji="1" lang="en-US" altLang="zh-CN" sz="2800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>↑ </a:t>
            </a:r>
            <a:r>
              <a:rPr kumimoji="1" lang="en-US" altLang="zh-CN" sz="3600" b="1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kumimoji="1" lang="zh-CN" altLang="en-US" sz="2400" b="1" dirty="0">
                <a:solidFill>
                  <a:schemeClr val="bg1"/>
                </a:solidFill>
                <a:sym typeface="Symbol" panose="05050102010706020507" pitchFamily="18" charset="2"/>
              </a:rPr>
              <a:t>介质</a:t>
            </a:r>
            <a:r>
              <a:rPr kumimoji="1" lang="zh-CN" altLang="en-US" sz="2400" b="1" dirty="0" smtClean="0">
                <a:solidFill>
                  <a:schemeClr val="bg1"/>
                </a:solidFill>
                <a:sym typeface="Symbol" panose="05050102010706020507" pitchFamily="18" charset="2"/>
              </a:rPr>
              <a:t>内总电场</a:t>
            </a:r>
            <a:r>
              <a:rPr kumimoji="1" lang="zh-CN" altLang="en-US" sz="2400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sz="2400" b="1" i="1" dirty="0">
                <a:solidFill>
                  <a:srgbClr val="FFFF00"/>
                </a:solidFill>
                <a:sym typeface="Symbol" panose="05050102010706020507" pitchFamily="18" charset="2"/>
              </a:rPr>
              <a:t>E</a:t>
            </a:r>
            <a:r>
              <a:rPr kumimoji="1" lang="en-US" altLang="zh-CN" sz="2800" b="1" dirty="0">
                <a:solidFill>
                  <a:srgbClr val="00FFFF"/>
                </a:solidFill>
                <a:sym typeface="Symbol" panose="05050102010706020507" pitchFamily="18" charset="2"/>
              </a:rPr>
              <a:t>↑ </a:t>
            </a:r>
            <a:r>
              <a:rPr kumimoji="1" lang="en-US" altLang="zh-CN" sz="3600" b="1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kumimoji="1" lang="zh-CN" altLang="en-US" sz="2400" b="1" dirty="0">
                <a:solidFill>
                  <a:srgbClr val="FFFF00"/>
                </a:solidFill>
                <a:sym typeface="Symbol" panose="05050102010706020507" pitchFamily="18" charset="2"/>
              </a:rPr>
              <a:t>击穿。</a:t>
            </a:r>
          </a:p>
        </p:txBody>
      </p:sp>
      <p:sp>
        <p:nvSpPr>
          <p:cNvPr id="964611" name="Rectangle 3"/>
          <p:cNvSpPr>
            <a:spLocks noChangeArrowheads="1"/>
          </p:cNvSpPr>
          <p:nvPr/>
        </p:nvSpPr>
        <p:spPr bwMode="auto">
          <a:xfrm>
            <a:off x="6088063" y="2286000"/>
            <a:ext cx="2133600" cy="1181100"/>
          </a:xfrm>
          <a:prstGeom prst="rect">
            <a:avLst/>
          </a:prstGeom>
          <a:solidFill>
            <a:schemeClr val="hlink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kumimoji="1" lang="zh-CN" altLang="zh-CN" sz="2800"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11863" y="2133600"/>
            <a:ext cx="2322512" cy="1414463"/>
            <a:chOff x="1499" y="878"/>
            <a:chExt cx="1882" cy="891"/>
          </a:xfrm>
        </p:grpSpPr>
        <p:sp>
          <p:nvSpPr>
            <p:cNvPr id="15397" name="Rectangle 5"/>
            <p:cNvSpPr>
              <a:spLocks noChangeArrowheads="1"/>
            </p:cNvSpPr>
            <p:nvPr/>
          </p:nvSpPr>
          <p:spPr bwMode="auto">
            <a:xfrm>
              <a:off x="1499" y="878"/>
              <a:ext cx="2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CC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5398" name="Rectangle 6"/>
            <p:cNvSpPr>
              <a:spLocks noChangeArrowheads="1"/>
            </p:cNvSpPr>
            <p:nvPr/>
          </p:nvSpPr>
          <p:spPr bwMode="auto">
            <a:xfrm>
              <a:off x="1499" y="974"/>
              <a:ext cx="2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CC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5399" name="Rectangle 7"/>
            <p:cNvSpPr>
              <a:spLocks noChangeArrowheads="1"/>
            </p:cNvSpPr>
            <p:nvPr/>
          </p:nvSpPr>
          <p:spPr bwMode="auto">
            <a:xfrm>
              <a:off x="1499" y="1070"/>
              <a:ext cx="2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CC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5400" name="Rectangle 8"/>
            <p:cNvSpPr>
              <a:spLocks noChangeArrowheads="1"/>
            </p:cNvSpPr>
            <p:nvPr/>
          </p:nvSpPr>
          <p:spPr bwMode="auto">
            <a:xfrm>
              <a:off x="1499" y="1166"/>
              <a:ext cx="2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CC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5401" name="Rectangle 9"/>
            <p:cNvSpPr>
              <a:spLocks noChangeArrowheads="1"/>
            </p:cNvSpPr>
            <p:nvPr/>
          </p:nvSpPr>
          <p:spPr bwMode="auto">
            <a:xfrm>
              <a:off x="1499" y="1262"/>
              <a:ext cx="2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CC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5402" name="Rectangle 10"/>
            <p:cNvSpPr>
              <a:spLocks noChangeArrowheads="1"/>
            </p:cNvSpPr>
            <p:nvPr/>
          </p:nvSpPr>
          <p:spPr bwMode="auto">
            <a:xfrm>
              <a:off x="1499" y="1358"/>
              <a:ext cx="2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CC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5403" name="Rectangle 11"/>
            <p:cNvSpPr>
              <a:spLocks noChangeArrowheads="1"/>
            </p:cNvSpPr>
            <p:nvPr/>
          </p:nvSpPr>
          <p:spPr bwMode="auto">
            <a:xfrm>
              <a:off x="1499" y="1442"/>
              <a:ext cx="2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CC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5404" name="Rectangle 12"/>
            <p:cNvSpPr>
              <a:spLocks noChangeArrowheads="1"/>
            </p:cNvSpPr>
            <p:nvPr/>
          </p:nvSpPr>
          <p:spPr bwMode="auto">
            <a:xfrm>
              <a:off x="3115" y="941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0000CC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5405" name="Rectangle 13"/>
            <p:cNvSpPr>
              <a:spLocks noChangeArrowheads="1"/>
            </p:cNvSpPr>
            <p:nvPr/>
          </p:nvSpPr>
          <p:spPr bwMode="auto">
            <a:xfrm>
              <a:off x="3120" y="1052"/>
              <a:ext cx="2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0000CC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5406" name="Rectangle 14"/>
            <p:cNvSpPr>
              <a:spLocks noChangeArrowheads="1"/>
            </p:cNvSpPr>
            <p:nvPr/>
          </p:nvSpPr>
          <p:spPr bwMode="auto">
            <a:xfrm>
              <a:off x="3120" y="1148"/>
              <a:ext cx="2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0000CC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5407" name="Rectangle 15"/>
            <p:cNvSpPr>
              <a:spLocks noChangeArrowheads="1"/>
            </p:cNvSpPr>
            <p:nvPr/>
          </p:nvSpPr>
          <p:spPr bwMode="auto">
            <a:xfrm>
              <a:off x="3120" y="1244"/>
              <a:ext cx="2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0000CC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5408" name="Rectangle 16"/>
            <p:cNvSpPr>
              <a:spLocks noChangeArrowheads="1"/>
            </p:cNvSpPr>
            <p:nvPr/>
          </p:nvSpPr>
          <p:spPr bwMode="auto">
            <a:xfrm>
              <a:off x="3120" y="1340"/>
              <a:ext cx="2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0000CC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5409" name="Rectangle 17"/>
            <p:cNvSpPr>
              <a:spLocks noChangeArrowheads="1"/>
            </p:cNvSpPr>
            <p:nvPr/>
          </p:nvSpPr>
          <p:spPr bwMode="auto">
            <a:xfrm>
              <a:off x="3120" y="1436"/>
              <a:ext cx="2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0000CC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5410" name="Rectangle 18"/>
            <p:cNvSpPr>
              <a:spLocks noChangeArrowheads="1"/>
            </p:cNvSpPr>
            <p:nvPr/>
          </p:nvSpPr>
          <p:spPr bwMode="auto">
            <a:xfrm>
              <a:off x="3114" y="1517"/>
              <a:ext cx="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0000CC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</p:grpSp>
      <p:sp>
        <p:nvSpPr>
          <p:cNvPr id="964627" name="Rectangle 19"/>
          <p:cNvSpPr>
            <a:spLocks noChangeArrowheads="1"/>
          </p:cNvSpPr>
          <p:nvPr/>
        </p:nvSpPr>
        <p:spPr bwMode="auto">
          <a:xfrm>
            <a:off x="279400" y="5346700"/>
            <a:ext cx="476250" cy="83185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讨论</a:t>
            </a:r>
          </a:p>
        </p:txBody>
      </p:sp>
      <p:sp>
        <p:nvSpPr>
          <p:cNvPr id="964628" name="Text Box 20"/>
          <p:cNvSpPr txBox="1">
            <a:spLocks noChangeArrowheads="1"/>
          </p:cNvSpPr>
          <p:nvPr/>
        </p:nvSpPr>
        <p:spPr bwMode="auto">
          <a:xfrm>
            <a:off x="485775" y="234950"/>
            <a:ext cx="22875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rgbClr val="FF0000"/>
                </a:solidFill>
              </a:rPr>
              <a:t>☆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有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外电场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时</a:t>
            </a:r>
          </a:p>
        </p:txBody>
      </p:sp>
      <p:pic>
        <p:nvPicPr>
          <p:cNvPr id="964629" name="Picture 21" descr="art11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304800"/>
            <a:ext cx="24860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4630" name="Picture 22" descr="art1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743200"/>
            <a:ext cx="2405063" cy="233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4631" name="AutoShape 23"/>
          <p:cNvSpPr>
            <a:spLocks noChangeArrowheads="1"/>
          </p:cNvSpPr>
          <p:nvPr/>
        </p:nvSpPr>
        <p:spPr bwMode="auto">
          <a:xfrm>
            <a:off x="1066800" y="1473200"/>
            <a:ext cx="1752600" cy="889000"/>
          </a:xfrm>
          <a:prstGeom prst="wedgeRoundRectCallout">
            <a:avLst>
              <a:gd name="adj1" fmla="val 73458"/>
              <a:gd name="adj2" fmla="val 38569"/>
              <a:gd name="adj3" fmla="val 16667"/>
            </a:avLst>
          </a:prstGeom>
          <a:solidFill>
            <a:schemeClr val="tx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bg1"/>
                </a:solidFill>
              </a:rPr>
              <a:t>(</a:t>
            </a:r>
            <a:r>
              <a:rPr kumimoji="1" lang="zh-CN" altLang="en-US" sz="2400" b="1">
                <a:solidFill>
                  <a:schemeClr val="bg1"/>
                </a:solidFill>
              </a:rPr>
              <a:t>电子</a:t>
            </a:r>
            <a:r>
              <a:rPr kumimoji="1" lang="en-US" altLang="zh-CN" sz="2400" b="1">
                <a:solidFill>
                  <a:schemeClr val="bg1"/>
                </a:solidFill>
              </a:rPr>
              <a:t>)</a:t>
            </a:r>
            <a:r>
              <a:rPr kumimoji="1" lang="en-US" altLang="zh-CN" sz="2400" b="1">
                <a:solidFill>
                  <a:srgbClr val="FFFF00"/>
                </a:solidFill>
              </a:rPr>
              <a:t> </a:t>
            </a:r>
          </a:p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</a:rPr>
              <a:t>位移极化</a:t>
            </a:r>
          </a:p>
        </p:txBody>
      </p:sp>
      <p:sp>
        <p:nvSpPr>
          <p:cNvPr id="964632" name="AutoShape 24"/>
          <p:cNvSpPr>
            <a:spLocks noChangeArrowheads="1"/>
          </p:cNvSpPr>
          <p:nvPr/>
        </p:nvSpPr>
        <p:spPr bwMode="auto">
          <a:xfrm>
            <a:off x="1066800" y="3657600"/>
            <a:ext cx="1597025" cy="863600"/>
          </a:xfrm>
          <a:prstGeom prst="wedgeRoundRectCallout">
            <a:avLst>
              <a:gd name="adj1" fmla="val 87079"/>
              <a:gd name="adj2" fmla="val 51472"/>
              <a:gd name="adj3" fmla="val 16667"/>
            </a:avLst>
          </a:prstGeom>
          <a:solidFill>
            <a:schemeClr val="tx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bg1"/>
                </a:solidFill>
              </a:rPr>
              <a:t>(</a:t>
            </a:r>
            <a:r>
              <a:rPr kumimoji="1" lang="zh-CN" altLang="en-US" sz="2400" b="1">
                <a:solidFill>
                  <a:schemeClr val="bg1"/>
                </a:solidFill>
              </a:rPr>
              <a:t>分子</a:t>
            </a:r>
            <a:r>
              <a:rPr kumimoji="1" lang="en-US" altLang="zh-CN" sz="2400" b="1">
                <a:solidFill>
                  <a:schemeClr val="bg1"/>
                </a:solidFill>
              </a:rPr>
              <a:t>)</a:t>
            </a:r>
            <a:r>
              <a:rPr kumimoji="1" lang="en-US" altLang="zh-CN" sz="2400" b="1">
                <a:solidFill>
                  <a:srgbClr val="FFFF00"/>
                </a:solidFill>
              </a:rPr>
              <a:t> </a:t>
            </a:r>
            <a:r>
              <a:rPr kumimoji="1" lang="zh-CN" altLang="en-US" sz="2400" b="1">
                <a:solidFill>
                  <a:srgbClr val="FFFF00"/>
                </a:solidFill>
              </a:rPr>
              <a:t>取向极化</a:t>
            </a:r>
          </a:p>
        </p:txBody>
      </p:sp>
      <p:sp>
        <p:nvSpPr>
          <p:cNvPr id="964633" name="Oval 25"/>
          <p:cNvSpPr>
            <a:spLocks noChangeArrowheads="1"/>
          </p:cNvSpPr>
          <p:nvPr/>
        </p:nvSpPr>
        <p:spPr bwMode="auto">
          <a:xfrm>
            <a:off x="3249613" y="1371600"/>
            <a:ext cx="838200" cy="609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4634" name="Oval 26"/>
          <p:cNvSpPr>
            <a:spLocks noChangeArrowheads="1"/>
          </p:cNvSpPr>
          <p:nvPr/>
        </p:nvSpPr>
        <p:spPr bwMode="auto">
          <a:xfrm>
            <a:off x="3400425" y="3886200"/>
            <a:ext cx="838200" cy="609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4635" name="Rectangle 27"/>
          <p:cNvSpPr>
            <a:spLocks noChangeArrowheads="1"/>
          </p:cNvSpPr>
          <p:nvPr/>
        </p:nvSpPr>
        <p:spPr bwMode="auto">
          <a:xfrm>
            <a:off x="5332413" y="990600"/>
            <a:ext cx="304800" cy="1371600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4636" name="Rectangle 28"/>
          <p:cNvSpPr>
            <a:spLocks noChangeArrowheads="1"/>
          </p:cNvSpPr>
          <p:nvPr/>
        </p:nvSpPr>
        <p:spPr bwMode="auto">
          <a:xfrm>
            <a:off x="5227638" y="3657600"/>
            <a:ext cx="317500" cy="1447800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4637" name="AutoShape 29"/>
          <p:cNvSpPr>
            <a:spLocks noChangeArrowheads="1"/>
          </p:cNvSpPr>
          <p:nvPr/>
        </p:nvSpPr>
        <p:spPr bwMode="auto">
          <a:xfrm>
            <a:off x="5940425" y="692150"/>
            <a:ext cx="1882775" cy="455613"/>
          </a:xfrm>
          <a:prstGeom prst="wedgeRectCallout">
            <a:avLst>
              <a:gd name="adj1" fmla="val -72852"/>
              <a:gd name="adj2" fmla="val 129792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chemeClr val="bg1"/>
                </a:solidFill>
              </a:rPr>
              <a:t>束缚电荷</a:t>
            </a:r>
            <a:r>
              <a:rPr kumimoji="1" lang="zh-CN" altLang="en-US" sz="2800" dirty="0">
                <a:solidFill>
                  <a:srgbClr val="FFFF00"/>
                </a:solidFill>
                <a:sym typeface="Symbol" panose="05050102010706020507" pitchFamily="18" charset="2"/>
              </a:rPr>
              <a:t></a:t>
            </a:r>
            <a:r>
              <a:rPr kumimoji="1" lang="en-US" altLang="zh-CN" sz="2800" i="1" dirty="0">
                <a:solidFill>
                  <a:srgbClr val="FFFF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'</a:t>
            </a:r>
          </a:p>
        </p:txBody>
      </p:sp>
      <p:sp>
        <p:nvSpPr>
          <p:cNvPr id="964638" name="AutoShape 30"/>
          <p:cNvSpPr>
            <a:spLocks noChangeArrowheads="1"/>
          </p:cNvSpPr>
          <p:nvPr/>
        </p:nvSpPr>
        <p:spPr bwMode="auto">
          <a:xfrm>
            <a:off x="5715000" y="4495800"/>
            <a:ext cx="1958975" cy="495300"/>
          </a:xfrm>
          <a:prstGeom prst="wedgeRectCallout">
            <a:avLst>
              <a:gd name="adj1" fmla="val -68069"/>
              <a:gd name="adj2" fmla="val 33972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chemeClr val="bg1"/>
                </a:solidFill>
              </a:rPr>
              <a:t>束缚电荷</a:t>
            </a:r>
            <a:r>
              <a:rPr kumimoji="1" lang="zh-CN" altLang="en-US" sz="2800" dirty="0">
                <a:solidFill>
                  <a:srgbClr val="FFFF00"/>
                </a:solidFill>
                <a:sym typeface="Symbol" panose="05050102010706020507" pitchFamily="18" charset="2"/>
              </a:rPr>
              <a:t></a:t>
            </a:r>
            <a:r>
              <a:rPr kumimoji="1" lang="en-US" altLang="zh-CN" sz="2800" i="1" dirty="0">
                <a:solidFill>
                  <a:srgbClr val="FFFF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'</a:t>
            </a:r>
          </a:p>
        </p:txBody>
      </p:sp>
      <p:sp>
        <p:nvSpPr>
          <p:cNvPr id="964639" name="AutoShape 31"/>
          <p:cNvSpPr>
            <a:spLocks noChangeArrowheads="1"/>
          </p:cNvSpPr>
          <p:nvPr/>
        </p:nvSpPr>
        <p:spPr bwMode="auto">
          <a:xfrm>
            <a:off x="5638800" y="3581400"/>
            <a:ext cx="800100" cy="3556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715000" y="1784350"/>
            <a:ext cx="800100" cy="393700"/>
            <a:chOff x="4360" y="3112"/>
            <a:chExt cx="504" cy="248"/>
          </a:xfrm>
        </p:grpSpPr>
        <p:sp>
          <p:nvSpPr>
            <p:cNvPr id="15395" name="AutoShape 33"/>
            <p:cNvSpPr>
              <a:spLocks noChangeArrowheads="1"/>
            </p:cNvSpPr>
            <p:nvPr/>
          </p:nvSpPr>
          <p:spPr bwMode="auto">
            <a:xfrm>
              <a:off x="4624" y="3136"/>
              <a:ext cx="240" cy="224"/>
            </a:xfrm>
            <a:prstGeom prst="downArrow">
              <a:avLst>
                <a:gd name="adj1" fmla="val 50000"/>
                <a:gd name="adj2" fmla="val 3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6" name="Rectangle 34"/>
            <p:cNvSpPr>
              <a:spLocks noChangeArrowheads="1"/>
            </p:cNvSpPr>
            <p:nvPr/>
          </p:nvSpPr>
          <p:spPr bwMode="auto">
            <a:xfrm>
              <a:off x="4360" y="3112"/>
              <a:ext cx="440" cy="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964643" name="Line 35"/>
          <p:cNvSpPr>
            <a:spLocks noChangeShapeType="1"/>
          </p:cNvSpPr>
          <p:nvPr/>
        </p:nvSpPr>
        <p:spPr bwMode="auto">
          <a:xfrm>
            <a:off x="6621463" y="2590800"/>
            <a:ext cx="1181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4644" name="Line 36"/>
          <p:cNvSpPr>
            <a:spLocks noChangeShapeType="1"/>
          </p:cNvSpPr>
          <p:nvPr/>
        </p:nvSpPr>
        <p:spPr bwMode="auto">
          <a:xfrm flipH="1">
            <a:off x="6621463" y="2895600"/>
            <a:ext cx="6858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4645" name="Line 37"/>
          <p:cNvSpPr>
            <a:spLocks noChangeShapeType="1"/>
          </p:cNvSpPr>
          <p:nvPr/>
        </p:nvSpPr>
        <p:spPr bwMode="auto">
          <a:xfrm>
            <a:off x="7307263" y="3186113"/>
            <a:ext cx="533400" cy="142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64646" name="Object 38"/>
          <p:cNvGraphicFramePr>
            <a:graphicFrameLocks noChangeAspect="1"/>
          </p:cNvGraphicFramePr>
          <p:nvPr/>
        </p:nvGraphicFramePr>
        <p:xfrm>
          <a:off x="6240463" y="2286000"/>
          <a:ext cx="46831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590" name="Equation" r:id="rId5" imgW="190440" imgH="241200" progId="Equation.3">
                  <p:embed/>
                </p:oleObj>
              </mc:Choice>
              <mc:Fallback>
                <p:oleObj name="Equation" r:id="rId5" imgW="190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2286000"/>
                        <a:ext cx="468312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4647" name="Object 39"/>
          <p:cNvGraphicFramePr>
            <a:graphicFrameLocks noChangeAspect="1"/>
          </p:cNvGraphicFramePr>
          <p:nvPr/>
        </p:nvGraphicFramePr>
        <p:xfrm>
          <a:off x="7307263" y="2654300"/>
          <a:ext cx="4349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591" name="Equation" r:id="rId7" imgW="177480" imgH="190440" progId="Equation.3">
                  <p:embed/>
                </p:oleObj>
              </mc:Choice>
              <mc:Fallback>
                <p:oleObj name="Equation" r:id="rId7" imgW="177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7263" y="2654300"/>
                        <a:ext cx="43497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4648" name="Object 40"/>
          <p:cNvGraphicFramePr>
            <a:graphicFrameLocks noChangeAspect="1"/>
          </p:cNvGraphicFramePr>
          <p:nvPr/>
        </p:nvGraphicFramePr>
        <p:xfrm>
          <a:off x="6932613" y="2928938"/>
          <a:ext cx="3746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592" name="Equation" r:id="rId9" imgW="152280" imgH="190440" progId="Equation.3">
                  <p:embed/>
                </p:oleObj>
              </mc:Choice>
              <mc:Fallback>
                <p:oleObj name="Equation" r:id="rId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2613" y="2928938"/>
                        <a:ext cx="3746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4649" name="AutoShape 41"/>
          <p:cNvSpPr>
            <a:spLocks noChangeArrowheads="1"/>
          </p:cNvSpPr>
          <p:nvPr/>
        </p:nvSpPr>
        <p:spPr bwMode="auto">
          <a:xfrm>
            <a:off x="8153399" y="1412875"/>
            <a:ext cx="739775" cy="503238"/>
          </a:xfrm>
          <a:prstGeom prst="wedgeEllipseCallout">
            <a:avLst>
              <a:gd name="adj1" fmla="val -40713"/>
              <a:gd name="adj2" fmla="val 136120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800" dirty="0" smtClean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kumimoji="1" lang="en-US" altLang="zh-CN" sz="2400" b="1" i="1" dirty="0" smtClean="0">
                <a:solidFill>
                  <a:srgbClr val="0000CC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'</a:t>
            </a:r>
            <a:endParaRPr kumimoji="1" lang="en-US" altLang="zh-CN" sz="2400" b="1" i="1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964650" name="Rectangle 42"/>
          <p:cNvSpPr>
            <a:spLocks noChangeArrowheads="1"/>
          </p:cNvSpPr>
          <p:nvPr/>
        </p:nvSpPr>
        <p:spPr bwMode="auto">
          <a:xfrm>
            <a:off x="869950" y="5194300"/>
            <a:ext cx="628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rgbClr val="00FF00"/>
                </a:solidFill>
                <a:sym typeface="Symbol" panose="05050102010706020507" pitchFamily="18" charset="2"/>
              </a:rPr>
              <a:t> </a:t>
            </a:r>
            <a:r>
              <a:rPr kumimoji="1" lang="zh-CN" altLang="en-US" sz="2400" b="1" dirty="0">
                <a:solidFill>
                  <a:schemeClr val="bg1"/>
                </a:solidFill>
                <a:sym typeface="Symbol" panose="05050102010706020507" pitchFamily="18" charset="2"/>
              </a:rPr>
              <a:t>对极性分子物质</a:t>
            </a:r>
            <a:r>
              <a:rPr kumimoji="1" lang="en-US" altLang="zh-CN" sz="2400" b="1" dirty="0">
                <a:solidFill>
                  <a:schemeClr val="bg1"/>
                </a:solidFill>
                <a:sym typeface="Symbol" panose="05050102010706020507" pitchFamily="18" charset="2"/>
              </a:rPr>
              <a:t>, </a:t>
            </a:r>
            <a:r>
              <a:rPr kumimoji="1" lang="zh-CN" altLang="en-US" sz="2400" b="1" dirty="0">
                <a:solidFill>
                  <a:srgbClr val="00FF00"/>
                </a:solidFill>
                <a:sym typeface="Symbol" panose="05050102010706020507" pitchFamily="18" charset="2"/>
              </a:rPr>
              <a:t>是否有</a:t>
            </a:r>
            <a:r>
              <a:rPr kumimoji="1" lang="zh-CN" altLang="en-US" sz="2400" b="1" dirty="0">
                <a:solidFill>
                  <a:srgbClr val="FFFF00"/>
                </a:solidFill>
              </a:rPr>
              <a:t>位移极化</a:t>
            </a:r>
            <a:r>
              <a:rPr kumimoji="1" lang="en-US" altLang="zh-CN" sz="2400" b="1" dirty="0">
                <a:solidFill>
                  <a:srgbClr val="FFFF00"/>
                </a:solidFill>
              </a:rPr>
              <a:t>?</a:t>
            </a:r>
          </a:p>
        </p:txBody>
      </p:sp>
      <p:sp>
        <p:nvSpPr>
          <p:cNvPr id="964653" name="Rectangle 45"/>
          <p:cNvSpPr>
            <a:spLocks noChangeArrowheads="1"/>
          </p:cNvSpPr>
          <p:nvPr/>
        </p:nvSpPr>
        <p:spPr bwMode="auto">
          <a:xfrm>
            <a:off x="496888" y="928688"/>
            <a:ext cx="2468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00FF00"/>
                </a:solidFill>
                <a:sym typeface="Symbol" panose="05050102010706020507" pitchFamily="18" charset="2"/>
              </a:rPr>
              <a:t></a:t>
            </a:r>
            <a:r>
              <a:rPr kumimoji="1" lang="zh-CN" altLang="en-US" sz="2400" b="1" dirty="0">
                <a:solidFill>
                  <a:srgbClr val="00FFFF"/>
                </a:solidFill>
              </a:rPr>
              <a:t>无极分子电介质</a:t>
            </a:r>
          </a:p>
        </p:txBody>
      </p:sp>
      <p:sp>
        <p:nvSpPr>
          <p:cNvPr id="964654" name="Rectangle 46"/>
          <p:cNvSpPr>
            <a:spLocks noChangeArrowheads="1"/>
          </p:cNvSpPr>
          <p:nvPr/>
        </p:nvSpPr>
        <p:spPr bwMode="auto">
          <a:xfrm>
            <a:off x="492125" y="2833688"/>
            <a:ext cx="2468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FF00"/>
                </a:solidFill>
                <a:sym typeface="Symbol" panose="05050102010706020507" pitchFamily="18" charset="2"/>
              </a:rPr>
              <a:t></a:t>
            </a:r>
            <a:r>
              <a:rPr kumimoji="1" lang="zh-CN" altLang="en-US" sz="2400" b="1">
                <a:solidFill>
                  <a:srgbClr val="00FFFF"/>
                </a:solidFill>
              </a:rPr>
              <a:t>有极分子电介质</a:t>
            </a:r>
          </a:p>
        </p:txBody>
      </p:sp>
      <p:sp>
        <p:nvSpPr>
          <p:cNvPr id="964655" name="Line 47"/>
          <p:cNvSpPr>
            <a:spLocks noChangeShapeType="1"/>
          </p:cNvSpPr>
          <p:nvPr/>
        </p:nvSpPr>
        <p:spPr bwMode="auto">
          <a:xfrm>
            <a:off x="528638" y="2654300"/>
            <a:ext cx="5567362" cy="0"/>
          </a:xfrm>
          <a:prstGeom prst="line">
            <a:avLst/>
          </a:prstGeom>
          <a:noFill/>
          <a:ln w="19050">
            <a:solidFill>
              <a:schemeClr val="folHlink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4656" name="Line 48"/>
          <p:cNvSpPr>
            <a:spLocks noChangeShapeType="1"/>
          </p:cNvSpPr>
          <p:nvPr/>
        </p:nvSpPr>
        <p:spPr bwMode="auto">
          <a:xfrm>
            <a:off x="571500" y="692150"/>
            <a:ext cx="2505075" cy="0"/>
          </a:xfrm>
          <a:prstGeom prst="line">
            <a:avLst/>
          </a:prstGeom>
          <a:noFill/>
          <a:ln w="19050">
            <a:solidFill>
              <a:schemeClr val="folHlink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4657" name="Line 49"/>
          <p:cNvSpPr>
            <a:spLocks noChangeShapeType="1"/>
          </p:cNvSpPr>
          <p:nvPr/>
        </p:nvSpPr>
        <p:spPr bwMode="auto">
          <a:xfrm>
            <a:off x="361950" y="5194300"/>
            <a:ext cx="8782050" cy="0"/>
          </a:xfrm>
          <a:prstGeom prst="line">
            <a:avLst/>
          </a:prstGeom>
          <a:noFill/>
          <a:ln w="19050">
            <a:solidFill>
              <a:schemeClr val="folHlink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AutoShape 30"/>
          <p:cNvSpPr>
            <a:spLocks noChangeArrowheads="1"/>
          </p:cNvSpPr>
          <p:nvPr/>
        </p:nvSpPr>
        <p:spPr bwMode="auto">
          <a:xfrm>
            <a:off x="6175374" y="6145799"/>
            <a:ext cx="2347912" cy="495300"/>
          </a:xfrm>
          <a:prstGeom prst="wedgeRectCallout">
            <a:avLst>
              <a:gd name="adj1" fmla="val -68069"/>
              <a:gd name="adj2" fmla="val 33972"/>
            </a:avLst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绝缘体变导体</a:t>
            </a:r>
            <a:endParaRPr kumimoji="1" lang="en-US" altLang="zh-CN" sz="2400" b="1" dirty="0">
              <a:solidFill>
                <a:srgbClr val="FFFF00"/>
              </a:solidFill>
              <a:latin typeface="+mn-ea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5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429621"/>
              </p:ext>
            </p:extLst>
          </p:nvPr>
        </p:nvGraphicFramePr>
        <p:xfrm>
          <a:off x="6580188" y="3745706"/>
          <a:ext cx="16414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593" name="Equation" r:id="rId11" imgW="698400" imgH="241200" progId="Equation.DSMT4">
                  <p:embed/>
                </p:oleObj>
              </mc:Choice>
              <mc:Fallback>
                <p:oleObj name="Equation" r:id="rId11" imgW="698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0188" y="3745706"/>
                        <a:ext cx="16414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83860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64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4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46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46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46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46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646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46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64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64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64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64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6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6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646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46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646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46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646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46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6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6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6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6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6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6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6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6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96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64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64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6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96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96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610" grpId="0"/>
      <p:bldP spid="964611" grpId="0" animBg="1" autoUpdateAnimBg="0"/>
      <p:bldP spid="964627" grpId="0" animBg="1" autoUpdateAnimBg="0"/>
      <p:bldP spid="964628" grpId="0" autoUpdateAnimBg="0"/>
      <p:bldP spid="964631" grpId="0" animBg="1" autoUpdateAnimBg="0"/>
      <p:bldP spid="964632" grpId="0" animBg="1" autoUpdateAnimBg="0"/>
      <p:bldP spid="964633" grpId="0" animBg="1"/>
      <p:bldP spid="964634" grpId="0" animBg="1"/>
      <p:bldP spid="964635" grpId="0" animBg="1"/>
      <p:bldP spid="964636" grpId="0" animBg="1"/>
      <p:bldP spid="964637" grpId="0" animBg="1" autoUpdateAnimBg="0"/>
      <p:bldP spid="964638" grpId="0" animBg="1" autoUpdateAnimBg="0"/>
      <p:bldP spid="964639" grpId="0" animBg="1"/>
      <p:bldP spid="964643" grpId="0" animBg="1"/>
      <p:bldP spid="964644" grpId="0" animBg="1"/>
      <p:bldP spid="964645" grpId="0" animBg="1"/>
      <p:bldP spid="964649" grpId="0" animBg="1" autoUpdateAnimBg="0"/>
      <p:bldP spid="964650" grpId="0" autoUpdateAnimBg="0"/>
      <p:bldP spid="964653" grpId="0" autoUpdateAnimBg="0"/>
      <p:bldP spid="964654" grpId="0" autoUpdateAnimBg="0"/>
      <p:bldP spid="964655" grpId="0" animBg="1"/>
      <p:bldP spid="964656" grpId="0" animBg="1"/>
      <p:bldP spid="964657" grpId="0" animBg="1"/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Text Box 2"/>
          <p:cNvSpPr txBox="1">
            <a:spLocks noChangeArrowheads="1"/>
          </p:cNvSpPr>
          <p:nvPr/>
        </p:nvSpPr>
        <p:spPr bwMode="auto">
          <a:xfrm>
            <a:off x="463550" y="3789040"/>
            <a:ext cx="662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FF99"/>
                </a:solidFill>
                <a:latin typeface="+mn-lt"/>
                <a:ea typeface="+mn-ea"/>
              </a:rPr>
              <a:t>三</a:t>
            </a:r>
            <a:r>
              <a:rPr lang="zh-CN" altLang="en-US" b="1" dirty="0" smtClean="0">
                <a:solidFill>
                  <a:srgbClr val="FFFF99"/>
                </a:solidFill>
                <a:latin typeface="+mn-lt"/>
                <a:ea typeface="+mn-ea"/>
              </a:rPr>
              <a:t>、电介质</a:t>
            </a:r>
            <a:r>
              <a:rPr lang="zh-CN" altLang="en-US" b="1" dirty="0">
                <a:solidFill>
                  <a:srgbClr val="FFFF99"/>
                </a:solidFill>
                <a:latin typeface="+mn-lt"/>
                <a:ea typeface="+mn-ea"/>
              </a:rPr>
              <a:t>中的电场    束缚电荷面密度</a:t>
            </a:r>
          </a:p>
        </p:txBody>
      </p:sp>
      <p:sp>
        <p:nvSpPr>
          <p:cNvPr id="590851" name="Text Box 3"/>
          <p:cNvSpPr txBox="1">
            <a:spLocks noChangeArrowheads="1"/>
          </p:cNvSpPr>
          <p:nvPr/>
        </p:nvSpPr>
        <p:spPr bwMode="auto">
          <a:xfrm>
            <a:off x="685800" y="4292278"/>
            <a:ext cx="510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100000">
                      <a:srgbClr val="4D4D4D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楷体_GB2312" pitchFamily="49" charset="-122"/>
              <a:buAutoNum type="arabicPeriod"/>
            </a:pPr>
            <a:r>
              <a:rPr lang="zh-CN" altLang="en-US" b="1">
                <a:solidFill>
                  <a:srgbClr val="00FFFF"/>
                </a:solidFill>
                <a:latin typeface="+mn-lt"/>
                <a:ea typeface="+mn-ea"/>
              </a:rPr>
              <a:t>电介质极化的宏观表现</a:t>
            </a:r>
          </a:p>
        </p:txBody>
      </p:sp>
      <p:sp>
        <p:nvSpPr>
          <p:cNvPr id="590852" name="Text Box 4"/>
          <p:cNvSpPr txBox="1">
            <a:spLocks noChangeArrowheads="1"/>
          </p:cNvSpPr>
          <p:nvPr/>
        </p:nvSpPr>
        <p:spPr bwMode="auto">
          <a:xfrm>
            <a:off x="971550" y="4749478"/>
            <a:ext cx="7632700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100000">
                      <a:srgbClr val="4D4D4D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rPr>
              <a:t>在垂直于外电场的端面上出现极化电荷，其面密度的大小反映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rPr>
              <a:t>介质极化的程度 </a:t>
            </a:r>
          </a:p>
        </p:txBody>
      </p:sp>
      <p:sp>
        <p:nvSpPr>
          <p:cNvPr id="590853" name="Rectangle 5"/>
          <p:cNvSpPr>
            <a:spLocks noChangeArrowheads="1"/>
          </p:cNvSpPr>
          <p:nvPr/>
        </p:nvSpPr>
        <p:spPr bwMode="auto">
          <a:xfrm>
            <a:off x="467544" y="6021065"/>
            <a:ext cx="2897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（</a:t>
            </a: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1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）电极化强度</a:t>
            </a:r>
          </a:p>
        </p:txBody>
      </p:sp>
      <p:graphicFrame>
        <p:nvGraphicFramePr>
          <p:cNvPr id="59086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861984"/>
              </p:ext>
            </p:extLst>
          </p:nvPr>
        </p:nvGraphicFramePr>
        <p:xfrm>
          <a:off x="2926036" y="6063928"/>
          <a:ext cx="277812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82" name="公式" r:id="rId3" imgW="190669" imgH="285648" progId="Equation.3">
                  <p:embed/>
                </p:oleObj>
              </mc:Choice>
              <mc:Fallback>
                <p:oleObj name="公式" r:id="rId3" imgW="190669" imgH="2856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6036" y="6063928"/>
                        <a:ext cx="277812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971550" y="332656"/>
            <a:ext cx="7489825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）不管是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位移极化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还是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取向极化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，其最后的宏观效果都是产生了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极化电荷（</a:t>
            </a:r>
            <a:r>
              <a:rPr lang="zh-CN" altLang="en-US" dirty="0">
                <a:solidFill>
                  <a:srgbClr val="FFFF00"/>
                </a:solidFill>
                <a:latin typeface="+mn-lt"/>
                <a:ea typeface="+mn-ea"/>
              </a:rPr>
              <a:t>束缚电荷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）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。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971550" y="1332026"/>
            <a:ext cx="7416800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）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极化电荷被束缚在介质表面上，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不能离开电介质到其它带电体，也不能在电介质内部自由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移动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(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电介质分子没有发生解离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。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它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不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像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导体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中的自由电荷能用传导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方法（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如接地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）将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其引走。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1008062" y="3254812"/>
            <a:ext cx="741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400" b="1" dirty="0">
                <a:solidFill>
                  <a:srgbClr val="00FFFF"/>
                </a:solidFill>
                <a:latin typeface="+mn-lt"/>
                <a:ea typeface="+mn-ea"/>
              </a:rPr>
              <a:t>注意：</a:t>
            </a:r>
            <a:r>
              <a:rPr lang="zh-CN" altLang="en-US" sz="2400" b="1" dirty="0">
                <a:solidFill>
                  <a:srgbClr val="FFFF00"/>
                </a:solidFill>
                <a:latin typeface="+mn-lt"/>
                <a:ea typeface="+mn-ea"/>
              </a:rPr>
              <a:t>“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极化现象”与“感应现象”的本质区别</a:t>
            </a:r>
          </a:p>
        </p:txBody>
      </p:sp>
      <p:sp>
        <p:nvSpPr>
          <p:cNvPr id="29" name="AutoShape 10"/>
          <p:cNvSpPr>
            <a:spLocks/>
          </p:cNvSpPr>
          <p:nvPr/>
        </p:nvSpPr>
        <p:spPr bwMode="auto">
          <a:xfrm>
            <a:off x="539750" y="404505"/>
            <a:ext cx="431800" cy="3129849"/>
          </a:xfrm>
          <a:prstGeom prst="leftBrace">
            <a:avLst>
              <a:gd name="adj1" fmla="val 81985"/>
              <a:gd name="adj2" fmla="val 50000"/>
            </a:avLst>
          </a:prstGeom>
          <a:noFill/>
          <a:ln w="222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53350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"/>
                                        <p:tgtEl>
                                          <p:spTgt spid="59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"/>
                                        <p:tgtEl>
                                          <p:spTgt spid="59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590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9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0" grpId="0" autoUpdateAnimBg="0"/>
      <p:bldP spid="590851" grpId="0" autoUpdateAnimBg="0"/>
      <p:bldP spid="590852" grpId="0" autoUpdateAnimBg="0"/>
      <p:bldP spid="26" grpId="0" autoUpdateAnimBg="0"/>
      <p:bldP spid="27" grpId="0" autoUpdateAnimBg="0"/>
      <p:bldP spid="28" grpId="0" autoUpdateAnimBg="0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403" name="AutoShape 27"/>
          <p:cNvSpPr>
            <a:spLocks noChangeArrowheads="1"/>
          </p:cNvSpPr>
          <p:nvPr/>
        </p:nvSpPr>
        <p:spPr bwMode="auto">
          <a:xfrm>
            <a:off x="5724525" y="4534719"/>
            <a:ext cx="2735263" cy="1008062"/>
          </a:xfrm>
          <a:prstGeom prst="bevel">
            <a:avLst>
              <a:gd name="adj" fmla="val 4847"/>
            </a:avLst>
          </a:prstGeom>
          <a:solidFill>
            <a:srgbClr val="006666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3406" name="Rectangle 30"/>
          <p:cNvSpPr>
            <a:spLocks noChangeArrowheads="1"/>
          </p:cNvSpPr>
          <p:nvPr/>
        </p:nvSpPr>
        <p:spPr bwMode="auto">
          <a:xfrm>
            <a:off x="179388" y="3933056"/>
            <a:ext cx="691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（</a:t>
            </a: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2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）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电极化强度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与介质中电场强度的关系</a:t>
            </a:r>
          </a:p>
        </p:txBody>
      </p:sp>
      <p:graphicFrame>
        <p:nvGraphicFramePr>
          <p:cNvPr id="613407" name="Objec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5402875"/>
              </p:ext>
            </p:extLst>
          </p:nvPr>
        </p:nvGraphicFramePr>
        <p:xfrm>
          <a:off x="5916613" y="4822056"/>
          <a:ext cx="2184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00" name="公式" r:id="rId3" imgW="2095669" imgH="380864" progId="Equation.3">
                  <p:embed/>
                </p:oleObj>
              </mc:Choice>
              <mc:Fallback>
                <p:oleObj name="公式" r:id="rId3" imgW="2095669" imgH="38086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4822056"/>
                        <a:ext cx="2184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3415" name="Text Box 39"/>
          <p:cNvSpPr txBox="1">
            <a:spLocks noChangeArrowheads="1"/>
          </p:cNvSpPr>
          <p:nvPr/>
        </p:nvSpPr>
        <p:spPr bwMode="auto">
          <a:xfrm>
            <a:off x="1243013" y="4610919"/>
            <a:ext cx="4032250" cy="830997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实验表明</a:t>
            </a:r>
            <a:r>
              <a:rPr kumimoji="0"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：对于大多数常见的各向同性的电介质，有</a:t>
            </a:r>
          </a:p>
        </p:txBody>
      </p:sp>
      <p:sp>
        <p:nvSpPr>
          <p:cNvPr id="613416" name="Text Box 40"/>
          <p:cNvSpPr txBox="1">
            <a:spLocks noChangeArrowheads="1"/>
          </p:cNvSpPr>
          <p:nvPr/>
        </p:nvSpPr>
        <p:spPr bwMode="auto">
          <a:xfrm>
            <a:off x="251397" y="5805264"/>
            <a:ext cx="8713091" cy="461665"/>
          </a:xfrm>
          <a:prstGeom prst="rect">
            <a:avLst/>
          </a:prstGeom>
          <a:noFill/>
          <a:ln w="9525">
            <a:solidFill>
              <a:srgbClr val="0099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电介质中任意一点的极化程度都应该由该点的</a:t>
            </a:r>
            <a:r>
              <a:rPr kumimoji="0" lang="zh-CN" altLang="en-US" b="1" dirty="0">
                <a:solidFill>
                  <a:srgbClr val="00FFFF"/>
                </a:solidFill>
                <a:latin typeface="+mn-lt"/>
                <a:ea typeface="+mn-ea"/>
              </a:rPr>
              <a:t>总场强</a:t>
            </a:r>
            <a:r>
              <a:rPr kumimoji="0"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来决定</a:t>
            </a:r>
            <a:r>
              <a:rPr kumimoji="0"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的。</a:t>
            </a:r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>
            <a:off x="6319838" y="1959769"/>
            <a:ext cx="2052637" cy="1187450"/>
          </a:xfrm>
          <a:custGeom>
            <a:avLst/>
            <a:gdLst>
              <a:gd name="T0" fmla="*/ 2147483646 w 1293"/>
              <a:gd name="T1" fmla="*/ 2147483646 h 748"/>
              <a:gd name="T2" fmla="*/ 2147483646 w 1293"/>
              <a:gd name="T3" fmla="*/ 2147483646 h 748"/>
              <a:gd name="T4" fmla="*/ 2147483646 w 1293"/>
              <a:gd name="T5" fmla="*/ 2147483646 h 748"/>
              <a:gd name="T6" fmla="*/ 2147483646 w 1293"/>
              <a:gd name="T7" fmla="*/ 2147483646 h 748"/>
              <a:gd name="T8" fmla="*/ 2147483646 w 1293"/>
              <a:gd name="T9" fmla="*/ 2147483646 h 748"/>
              <a:gd name="T10" fmla="*/ 2147483646 w 1293"/>
              <a:gd name="T11" fmla="*/ 2147483646 h 748"/>
              <a:gd name="T12" fmla="*/ 2147483646 w 1293"/>
              <a:gd name="T13" fmla="*/ 2147483646 h 748"/>
              <a:gd name="T14" fmla="*/ 2147483646 w 1293"/>
              <a:gd name="T15" fmla="*/ 2147483646 h 748"/>
              <a:gd name="T16" fmla="*/ 2147483646 w 1293"/>
              <a:gd name="T17" fmla="*/ 2147483646 h 748"/>
              <a:gd name="T18" fmla="*/ 2147483646 w 1293"/>
              <a:gd name="T19" fmla="*/ 2147483646 h 748"/>
              <a:gd name="T20" fmla="*/ 2147483646 w 1293"/>
              <a:gd name="T21" fmla="*/ 2147483646 h 74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293" h="748">
                <a:moveTo>
                  <a:pt x="7" y="468"/>
                </a:moveTo>
                <a:cubicBezTo>
                  <a:pt x="14" y="408"/>
                  <a:pt x="53" y="347"/>
                  <a:pt x="98" y="287"/>
                </a:cubicBezTo>
                <a:cubicBezTo>
                  <a:pt x="143" y="227"/>
                  <a:pt x="189" y="151"/>
                  <a:pt x="280" y="106"/>
                </a:cubicBezTo>
                <a:cubicBezTo>
                  <a:pt x="371" y="61"/>
                  <a:pt x="529" y="30"/>
                  <a:pt x="642" y="15"/>
                </a:cubicBezTo>
                <a:cubicBezTo>
                  <a:pt x="755" y="0"/>
                  <a:pt x="862" y="0"/>
                  <a:pt x="960" y="15"/>
                </a:cubicBezTo>
                <a:cubicBezTo>
                  <a:pt x="1058" y="30"/>
                  <a:pt x="1187" y="38"/>
                  <a:pt x="1232" y="106"/>
                </a:cubicBezTo>
                <a:cubicBezTo>
                  <a:pt x="1277" y="174"/>
                  <a:pt x="1293" y="325"/>
                  <a:pt x="1232" y="423"/>
                </a:cubicBezTo>
                <a:cubicBezTo>
                  <a:pt x="1171" y="521"/>
                  <a:pt x="1013" y="642"/>
                  <a:pt x="869" y="695"/>
                </a:cubicBezTo>
                <a:cubicBezTo>
                  <a:pt x="725" y="748"/>
                  <a:pt x="506" y="748"/>
                  <a:pt x="370" y="741"/>
                </a:cubicBezTo>
                <a:cubicBezTo>
                  <a:pt x="234" y="734"/>
                  <a:pt x="106" y="703"/>
                  <a:pt x="53" y="650"/>
                </a:cubicBezTo>
                <a:cubicBezTo>
                  <a:pt x="0" y="597"/>
                  <a:pt x="0" y="528"/>
                  <a:pt x="7" y="468"/>
                </a:cubicBezTo>
                <a:close/>
              </a:path>
            </a:pathLst>
          </a:custGeom>
          <a:gradFill rotWithShape="1">
            <a:gsLst>
              <a:gs pos="0">
                <a:srgbClr val="66CCFF">
                  <a:alpha val="76999"/>
                </a:srgbClr>
              </a:gs>
              <a:gs pos="100000">
                <a:srgbClr val="2F5E76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1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555140"/>
              </p:ext>
            </p:extLst>
          </p:nvPr>
        </p:nvGraphicFramePr>
        <p:xfrm>
          <a:off x="8321675" y="1778794"/>
          <a:ext cx="277813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01" name="公式" r:id="rId5" imgW="190669" imgH="285648" progId="Equation.3">
                  <p:embed/>
                </p:oleObj>
              </mc:Choice>
              <mc:Fallback>
                <p:oleObj name="公式" r:id="rId5" imgW="190669" imgH="2856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1675" y="1778794"/>
                        <a:ext cx="277813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9"/>
          <p:cNvGrpSpPr>
            <a:grpSpLocks/>
          </p:cNvGrpSpPr>
          <p:nvPr/>
        </p:nvGrpSpPr>
        <p:grpSpPr bwMode="auto">
          <a:xfrm>
            <a:off x="6829425" y="2180431"/>
            <a:ext cx="1143000" cy="762000"/>
            <a:chOff x="4176" y="1392"/>
            <a:chExt cx="720" cy="480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V="1">
              <a:off x="4416" y="1392"/>
              <a:ext cx="288" cy="14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4224" y="1488"/>
              <a:ext cx="240" cy="14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 flipH="1">
              <a:off x="4560" y="1488"/>
              <a:ext cx="144" cy="24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 flipH="1">
              <a:off x="4176" y="1632"/>
              <a:ext cx="96" cy="19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4416" y="1680"/>
              <a:ext cx="0" cy="19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 flipV="1">
              <a:off x="4656" y="1536"/>
              <a:ext cx="240" cy="14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aphicFrame>
        <p:nvGraphicFramePr>
          <p:cNvPr id="2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48126"/>
              </p:ext>
            </p:extLst>
          </p:nvPr>
        </p:nvGraphicFramePr>
        <p:xfrm>
          <a:off x="7458075" y="1634331"/>
          <a:ext cx="525463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02" name="公式" r:id="rId7" imgW="438235" imgH="219211" progId="Equation.3">
                  <p:embed/>
                </p:oleObj>
              </mc:Choice>
              <mc:Fallback>
                <p:oleObj name="公式" r:id="rId7" imgW="438235" imgH="2192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8075" y="1634331"/>
                        <a:ext cx="525463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AutoShape 17"/>
          <p:cNvSpPr>
            <a:spLocks noChangeArrowheads="1"/>
          </p:cNvSpPr>
          <p:nvPr/>
        </p:nvSpPr>
        <p:spPr bwMode="auto">
          <a:xfrm>
            <a:off x="4344987" y="1124744"/>
            <a:ext cx="2941637" cy="830997"/>
          </a:xfrm>
          <a:prstGeom prst="wedgeRectCallout">
            <a:avLst>
              <a:gd name="adj1" fmla="val 48421"/>
              <a:gd name="adj2" fmla="val 102292"/>
            </a:avLst>
          </a:prstGeom>
          <a:gradFill rotWithShape="1">
            <a:gsLst>
              <a:gs pos="0">
                <a:srgbClr val="800080">
                  <a:alpha val="57999"/>
                </a:srgbClr>
              </a:gs>
              <a:gs pos="100000">
                <a:srgbClr val="3B003B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宏观上无限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小，微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观上无限大的体积元</a:t>
            </a:r>
            <a:endParaRPr lang="zh-CN" altLang="en-US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7" name="AutoShape 18"/>
          <p:cNvSpPr>
            <a:spLocks noChangeArrowheads="1"/>
          </p:cNvSpPr>
          <p:nvPr/>
        </p:nvSpPr>
        <p:spPr bwMode="auto">
          <a:xfrm>
            <a:off x="4362450" y="2131219"/>
            <a:ext cx="1765300" cy="831850"/>
          </a:xfrm>
          <a:prstGeom prst="wedgeRectCallout">
            <a:avLst>
              <a:gd name="adj1" fmla="val -81296"/>
              <a:gd name="adj2" fmla="val -39120"/>
            </a:avLst>
          </a:prstGeom>
          <a:solidFill>
            <a:srgbClr val="800080">
              <a:alpha val="52156"/>
            </a:srgbClr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每个分子的电偶极矩</a:t>
            </a:r>
          </a:p>
        </p:txBody>
      </p:sp>
      <p:graphicFrame>
        <p:nvGraphicFramePr>
          <p:cNvPr id="28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4959411"/>
              </p:ext>
            </p:extLst>
          </p:nvPr>
        </p:nvGraphicFramePr>
        <p:xfrm>
          <a:off x="1914525" y="1988344"/>
          <a:ext cx="2008188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03" name="公式" r:id="rId9" imgW="828717" imgH="438116" progId="Equation.3">
                  <p:embed/>
                </p:oleObj>
              </mc:Choice>
              <mc:Fallback>
                <p:oleObj name="公式" r:id="rId9" imgW="828717" imgH="43811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1988344"/>
                        <a:ext cx="2008188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900113" y="2388394"/>
            <a:ext cx="1655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定义</a:t>
            </a:r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5495495" y="3395662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量纲</a:t>
            </a:r>
          </a:p>
        </p:txBody>
      </p:sp>
      <p:graphicFrame>
        <p:nvGraphicFramePr>
          <p:cNvPr id="3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061989"/>
              </p:ext>
            </p:extLst>
          </p:nvPr>
        </p:nvGraphicFramePr>
        <p:xfrm>
          <a:off x="7553325" y="3372643"/>
          <a:ext cx="12636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04" name="公式" r:id="rId11" imgW="1143000" imgH="361882" progId="Equation.3">
                  <p:embed/>
                </p:oleObj>
              </mc:Choice>
              <mc:Fallback>
                <p:oleObj name="公式" r:id="rId11" imgW="1143000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3325" y="3372643"/>
                        <a:ext cx="12636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704114"/>
              </p:ext>
            </p:extLst>
          </p:nvPr>
        </p:nvGraphicFramePr>
        <p:xfrm>
          <a:off x="6432120" y="3228974"/>
          <a:ext cx="73342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05" name="公式" r:id="rId13" imgW="647869" imgH="590584" progId="Equation.3">
                  <p:embed/>
                </p:oleObj>
              </mc:Choice>
              <mc:Fallback>
                <p:oleObj name="公式" r:id="rId13" imgW="647869" imgH="590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2120" y="3228974"/>
                        <a:ext cx="733425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854075" y="3403996"/>
            <a:ext cx="46414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单位体积内的分子的净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+mn-lt"/>
                <a:ea typeface="+mn-ea"/>
              </a:rPr>
              <a:t>电偶极矩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+mn-lt"/>
                <a:ea typeface="+mn-ea"/>
              </a:rPr>
              <a:t>,</a:t>
            </a:r>
            <a:endParaRPr kumimoji="1" lang="zh-CN" altLang="en-US" sz="24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676276" y="271776"/>
            <a:ext cx="79994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电偶极子排列的有序程度反映了介质被极化的程度</a:t>
            </a: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,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排列愈有序，说明极化愈强烈。</a:t>
            </a:r>
          </a:p>
        </p:txBody>
      </p:sp>
    </p:spTree>
    <p:extLst>
      <p:ext uri="{BB962C8B-B14F-4D97-AF65-F5344CB8AC3E}">
        <p14:creationId xmlns:p14="http://schemas.microsoft.com/office/powerpoint/2010/main" val="395181474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613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1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000"/>
                                        <p:tgtEl>
                                          <p:spTgt spid="613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000"/>
                                        <p:tgtEl>
                                          <p:spTgt spid="613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1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403" grpId="0" animBg="1"/>
      <p:bldP spid="613415" grpId="0" animBg="1"/>
      <p:bldP spid="613416" grpId="0" animBg="1"/>
      <p:bldP spid="16" grpId="0" animBg="1"/>
      <p:bldP spid="26" grpId="0" animBg="1" autoUpdateAnimBg="0"/>
      <p:bldP spid="27" grpId="0" animBg="1" autoUpdateAnimBg="0"/>
      <p:bldP spid="29" grpId="0" autoUpdateAnimBg="0"/>
      <p:bldP spid="30" grpId="0" autoUpdateAnimBg="0"/>
      <p:bldP spid="33" grpId="0"/>
      <p:bldP spid="3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81000" y="209550"/>
            <a:ext cx="4953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金</a:t>
            </a:r>
            <a:r>
              <a:rPr kumimoji="1" lang="zh-CN" alt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属导体和电介质比较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436211" y="1474835"/>
            <a:ext cx="6425909" cy="854075"/>
            <a:chOff x="1536" y="945"/>
            <a:chExt cx="3903" cy="538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1536" y="945"/>
              <a:ext cx="102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chemeClr val="bg1"/>
                  </a:solidFill>
                  <a:latin typeface="+mn-lt"/>
                  <a:ea typeface="+mn-ea"/>
                </a:rPr>
                <a:t>有大量的</a:t>
              </a:r>
            </a:p>
            <a:p>
              <a:pPr eaLnBrk="1" hangingPunct="1"/>
              <a:r>
                <a:rPr kumimoji="1" lang="zh-CN" altLang="en-US" sz="2400" b="1">
                  <a:solidFill>
                    <a:schemeClr val="bg1"/>
                  </a:solidFill>
                  <a:latin typeface="+mn-lt"/>
                  <a:ea typeface="+mn-ea"/>
                </a:rPr>
                <a:t>自由电子</a:t>
              </a: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3072" y="960"/>
              <a:ext cx="236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chemeClr val="bg1"/>
                  </a:solidFill>
                  <a:latin typeface="+mn-lt"/>
                  <a:ea typeface="+mn-ea"/>
                </a:rPr>
                <a:t>基本无自由电子，正负电荷</a:t>
              </a:r>
            </a:p>
            <a:p>
              <a:pPr eaLnBrk="1" hangingPunct="1"/>
              <a:r>
                <a:rPr kumimoji="1" lang="zh-CN" altLang="en-US" sz="2400" b="1">
                  <a:solidFill>
                    <a:schemeClr val="bg1"/>
                  </a:solidFill>
                  <a:latin typeface="+mn-lt"/>
                  <a:ea typeface="+mn-ea"/>
                </a:rPr>
                <a:t>只能在分子范围内相对运动</a:t>
              </a:r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251520" y="721568"/>
            <a:ext cx="8610600" cy="6019800"/>
            <a:chOff x="240" y="528"/>
            <a:chExt cx="5424" cy="3792"/>
          </a:xfrm>
        </p:grpSpPr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240" y="528"/>
              <a:ext cx="5424" cy="3792"/>
              <a:chOff x="336" y="528"/>
              <a:chExt cx="5136" cy="3792"/>
            </a:xfrm>
          </p:grpSpPr>
          <p:sp>
            <p:nvSpPr>
              <p:cNvPr id="14" name="Line 8"/>
              <p:cNvSpPr>
                <a:spLocks noChangeShapeType="1"/>
              </p:cNvSpPr>
              <p:nvPr/>
            </p:nvSpPr>
            <p:spPr bwMode="auto">
              <a:xfrm>
                <a:off x="336" y="528"/>
                <a:ext cx="5136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>
                <a:off x="336" y="864"/>
                <a:ext cx="5136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Line 10"/>
              <p:cNvSpPr>
                <a:spLocks noChangeShapeType="1"/>
              </p:cNvSpPr>
              <p:nvPr/>
            </p:nvSpPr>
            <p:spPr bwMode="auto">
              <a:xfrm>
                <a:off x="336" y="1584"/>
                <a:ext cx="5136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>
                <a:off x="336" y="1968"/>
                <a:ext cx="5136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" name="Line 12"/>
              <p:cNvSpPr>
                <a:spLocks noChangeShapeType="1"/>
              </p:cNvSpPr>
              <p:nvPr/>
            </p:nvSpPr>
            <p:spPr bwMode="auto">
              <a:xfrm>
                <a:off x="336" y="2880"/>
                <a:ext cx="5136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336" y="4260"/>
                <a:ext cx="5136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" name="Line 14"/>
              <p:cNvSpPr>
                <a:spLocks noChangeShapeType="1"/>
              </p:cNvSpPr>
              <p:nvPr/>
            </p:nvSpPr>
            <p:spPr bwMode="auto">
              <a:xfrm>
                <a:off x="336" y="528"/>
                <a:ext cx="0" cy="3792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" name="Line 15"/>
              <p:cNvSpPr>
                <a:spLocks noChangeShapeType="1"/>
              </p:cNvSpPr>
              <p:nvPr/>
            </p:nvSpPr>
            <p:spPr bwMode="auto">
              <a:xfrm>
                <a:off x="1344" y="528"/>
                <a:ext cx="0" cy="3792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2" name="Line 16"/>
              <p:cNvSpPr>
                <a:spLocks noChangeShapeType="1"/>
              </p:cNvSpPr>
              <p:nvPr/>
            </p:nvSpPr>
            <p:spPr bwMode="auto">
              <a:xfrm>
                <a:off x="5472" y="528"/>
                <a:ext cx="0" cy="3792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>
                <a:off x="3120" y="528"/>
                <a:ext cx="0" cy="3792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" name="Text Box 18"/>
            <p:cNvSpPr txBox="1">
              <a:spLocks noChangeArrowheads="1"/>
            </p:cNvSpPr>
            <p:nvPr/>
          </p:nvSpPr>
          <p:spPr bwMode="auto">
            <a:xfrm>
              <a:off x="1488" y="579"/>
              <a:ext cx="12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solidFill>
                    <a:srgbClr val="FFC000"/>
                  </a:solidFill>
                  <a:latin typeface="+mn-lt"/>
                  <a:ea typeface="+mn-ea"/>
                </a:rPr>
                <a:t>金属导体</a:t>
              </a:r>
            </a:p>
          </p:txBody>
        </p: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480" y="1107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solidFill>
                    <a:srgbClr val="FFC000"/>
                  </a:solidFill>
                  <a:latin typeface="+mn-lt"/>
                  <a:ea typeface="+mn-ea"/>
                </a:rPr>
                <a:t>特征</a:t>
              </a:r>
            </a:p>
          </p:txBody>
        </p:sp>
        <p:sp>
          <p:nvSpPr>
            <p:cNvPr id="10" name="Text Box 20"/>
            <p:cNvSpPr txBox="1">
              <a:spLocks noChangeArrowheads="1"/>
            </p:cNvSpPr>
            <p:nvPr/>
          </p:nvSpPr>
          <p:spPr bwMode="auto">
            <a:xfrm>
              <a:off x="3360" y="576"/>
              <a:ext cx="20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solidFill>
                    <a:srgbClr val="FFC000"/>
                  </a:solidFill>
                  <a:latin typeface="+mn-lt"/>
                  <a:ea typeface="+mn-ea"/>
                </a:rPr>
                <a:t>电介质（绝缘体）</a:t>
              </a:r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480" y="1665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solidFill>
                    <a:srgbClr val="FFC000"/>
                  </a:solidFill>
                  <a:latin typeface="+mn-lt"/>
                  <a:ea typeface="+mn-ea"/>
                </a:rPr>
                <a:t>模型</a:t>
              </a:r>
            </a:p>
          </p:txBody>
        </p: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336" y="2145"/>
              <a:ext cx="912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solidFill>
                    <a:srgbClr val="FFC000"/>
                  </a:solidFill>
                  <a:latin typeface="+mn-lt"/>
                  <a:ea typeface="+mn-ea"/>
                </a:rPr>
                <a:t>与电场的</a:t>
              </a:r>
            </a:p>
            <a:p>
              <a:pPr eaLnBrk="1" hangingPunct="1"/>
              <a:r>
                <a:rPr kumimoji="1" lang="zh-CN" altLang="en-US" sz="2400" b="1" dirty="0">
                  <a:solidFill>
                    <a:srgbClr val="FFC000"/>
                  </a:solidFill>
                  <a:latin typeface="+mn-lt"/>
                  <a:ea typeface="+mn-ea"/>
                </a:rPr>
                <a:t>相互作用</a:t>
              </a:r>
            </a:p>
          </p:txBody>
        </p: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480" y="3171"/>
              <a:ext cx="57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solidFill>
                    <a:srgbClr val="FFC000"/>
                  </a:solidFill>
                  <a:latin typeface="+mn-lt"/>
                  <a:ea typeface="+mn-ea"/>
                </a:rPr>
                <a:t>宏观</a:t>
              </a:r>
            </a:p>
            <a:p>
              <a:pPr eaLnBrk="1" hangingPunct="1"/>
              <a:r>
                <a:rPr kumimoji="1" lang="zh-CN" altLang="en-US" sz="2400" b="1" dirty="0">
                  <a:solidFill>
                    <a:srgbClr val="FFC000"/>
                  </a:solidFill>
                  <a:latin typeface="+mn-lt"/>
                  <a:ea typeface="+mn-ea"/>
                </a:rPr>
                <a:t>效果</a:t>
              </a:r>
            </a:p>
          </p:txBody>
        </p:sp>
      </p:grp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2207611" y="2541635"/>
            <a:ext cx="5257800" cy="461963"/>
            <a:chOff x="1440" y="1632"/>
            <a:chExt cx="2822" cy="291"/>
          </a:xfrm>
        </p:grpSpPr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1440" y="1632"/>
              <a:ext cx="1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chemeClr val="bg1"/>
                  </a:solidFill>
                  <a:latin typeface="+mn-lt"/>
                  <a:ea typeface="+mn-ea"/>
                </a:rPr>
                <a:t>“</a:t>
              </a:r>
              <a:r>
                <a:rPr kumimoji="1" lang="zh-CN" altLang="en-US" sz="2400" b="1">
                  <a:solidFill>
                    <a:schemeClr val="bg1"/>
                  </a:solidFill>
                  <a:latin typeface="+mn-lt"/>
                  <a:ea typeface="+mn-ea"/>
                </a:rPr>
                <a:t>电子气”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3360" y="1632"/>
              <a:ext cx="90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chemeClr val="bg1"/>
                  </a:solidFill>
                  <a:latin typeface="+mn-lt"/>
                  <a:ea typeface="+mn-ea"/>
                </a:rPr>
                <a:t>电偶极子</a:t>
              </a:r>
            </a:p>
          </p:txBody>
        </p:sp>
      </p:grp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2283811" y="3227437"/>
            <a:ext cx="6601519" cy="1071563"/>
            <a:chOff x="1526" y="2064"/>
            <a:chExt cx="3943" cy="675"/>
          </a:xfrm>
        </p:grpSpPr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1526" y="2236"/>
              <a:ext cx="102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chemeClr val="bg1"/>
                  </a:solidFill>
                  <a:latin typeface="+mn-lt"/>
                  <a:ea typeface="+mn-ea"/>
                </a:rPr>
                <a:t>静电感应</a:t>
              </a:r>
            </a:p>
          </p:txBody>
        </p:sp>
        <p:grpSp>
          <p:nvGrpSpPr>
            <p:cNvPr id="29" name="Group 29"/>
            <p:cNvGrpSpPr>
              <a:grpSpLocks/>
            </p:cNvGrpSpPr>
            <p:nvPr/>
          </p:nvGrpSpPr>
          <p:grpSpPr bwMode="auto">
            <a:xfrm>
              <a:off x="3120" y="2064"/>
              <a:ext cx="2349" cy="675"/>
              <a:chOff x="3120" y="2064"/>
              <a:chExt cx="2349" cy="675"/>
            </a:xfrm>
          </p:grpSpPr>
          <p:sp>
            <p:nvSpPr>
              <p:cNvPr id="30" name="Rectangle 30"/>
              <p:cNvSpPr>
                <a:spLocks noChangeArrowheads="1"/>
              </p:cNvSpPr>
              <p:nvPr/>
            </p:nvSpPr>
            <p:spPr bwMode="auto">
              <a:xfrm>
                <a:off x="3120" y="2448"/>
                <a:ext cx="148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>
                    <a:solidFill>
                      <a:schemeClr val="bg1"/>
                    </a:solidFill>
                    <a:latin typeface="+mn-lt"/>
                    <a:ea typeface="+mn-ea"/>
                  </a:rPr>
                  <a:t>有极分子电介质</a:t>
                </a:r>
                <a:r>
                  <a:rPr kumimoji="1" lang="en-US" altLang="zh-CN" sz="2400" b="1">
                    <a:solidFill>
                      <a:schemeClr val="bg1"/>
                    </a:solidFill>
                    <a:latin typeface="+mn-lt"/>
                    <a:ea typeface="+mn-ea"/>
                  </a:rPr>
                  <a:t>:</a:t>
                </a:r>
              </a:p>
            </p:txBody>
          </p:sp>
          <p:sp>
            <p:nvSpPr>
              <p:cNvPr id="31" name="Rectangle 31"/>
              <p:cNvSpPr>
                <a:spLocks noChangeArrowheads="1"/>
              </p:cNvSpPr>
              <p:nvPr/>
            </p:nvSpPr>
            <p:spPr bwMode="auto">
              <a:xfrm>
                <a:off x="3120" y="2064"/>
                <a:ext cx="148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>
                    <a:solidFill>
                      <a:schemeClr val="bg1"/>
                    </a:solidFill>
                    <a:latin typeface="+mn-lt"/>
                    <a:ea typeface="+mn-ea"/>
                  </a:rPr>
                  <a:t>无极分子电介质</a:t>
                </a:r>
                <a:r>
                  <a:rPr kumimoji="1" lang="en-US" altLang="zh-CN" sz="2400" b="1">
                    <a:solidFill>
                      <a:schemeClr val="bg1"/>
                    </a:solidFill>
                    <a:latin typeface="+mn-lt"/>
                    <a:ea typeface="+mn-ea"/>
                  </a:rPr>
                  <a:t>:</a:t>
                </a:r>
              </a:p>
            </p:txBody>
          </p:sp>
          <p:sp>
            <p:nvSpPr>
              <p:cNvPr id="32" name="Rectangle 32"/>
              <p:cNvSpPr>
                <a:spLocks noChangeArrowheads="1"/>
              </p:cNvSpPr>
              <p:nvPr/>
            </p:nvSpPr>
            <p:spPr bwMode="auto">
              <a:xfrm>
                <a:off x="4608" y="2448"/>
                <a:ext cx="84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 dirty="0" smtClean="0">
                    <a:solidFill>
                      <a:srgbClr val="FFFF00"/>
                    </a:solidFill>
                    <a:latin typeface="+mn-lt"/>
                    <a:ea typeface="+mn-ea"/>
                  </a:rPr>
                  <a:t>取向</a:t>
                </a:r>
                <a:r>
                  <a:rPr kumimoji="1" lang="zh-CN" altLang="en-US" sz="2400" b="1" dirty="0">
                    <a:solidFill>
                      <a:srgbClr val="FFFF00"/>
                    </a:solidFill>
                    <a:latin typeface="+mn-lt"/>
                    <a:ea typeface="+mn-ea"/>
                  </a:rPr>
                  <a:t>极化</a:t>
                </a:r>
              </a:p>
            </p:txBody>
          </p:sp>
          <p:sp>
            <p:nvSpPr>
              <p:cNvPr id="33" name="Rectangle 33"/>
              <p:cNvSpPr>
                <a:spLocks noChangeArrowheads="1"/>
              </p:cNvSpPr>
              <p:nvPr/>
            </p:nvSpPr>
            <p:spPr bwMode="auto">
              <a:xfrm>
                <a:off x="4620" y="2082"/>
                <a:ext cx="84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 dirty="0">
                    <a:solidFill>
                      <a:srgbClr val="FFFF00"/>
                    </a:solidFill>
                    <a:latin typeface="+mn-lt"/>
                    <a:ea typeface="+mn-ea"/>
                  </a:rPr>
                  <a:t>位移极化</a:t>
                </a:r>
              </a:p>
            </p:txBody>
          </p:sp>
        </p:grpSp>
      </p:grp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2100480" y="4610434"/>
            <a:ext cx="7010400" cy="1938338"/>
            <a:chOff x="1296" y="2880"/>
            <a:chExt cx="4320" cy="1221"/>
          </a:xfrm>
        </p:grpSpPr>
        <p:grpSp>
          <p:nvGrpSpPr>
            <p:cNvPr id="35" name="Group 35"/>
            <p:cNvGrpSpPr>
              <a:grpSpLocks/>
            </p:cNvGrpSpPr>
            <p:nvPr/>
          </p:nvGrpSpPr>
          <p:grpSpPr bwMode="auto">
            <a:xfrm>
              <a:off x="1296" y="2923"/>
              <a:ext cx="1650" cy="1173"/>
              <a:chOff x="1296" y="2923"/>
              <a:chExt cx="1650" cy="1173"/>
            </a:xfrm>
          </p:grpSpPr>
          <p:sp>
            <p:nvSpPr>
              <p:cNvPr id="39" name="Text Box 36"/>
              <p:cNvSpPr txBox="1">
                <a:spLocks noChangeArrowheads="1"/>
              </p:cNvSpPr>
              <p:nvPr/>
            </p:nvSpPr>
            <p:spPr bwMode="auto">
              <a:xfrm>
                <a:off x="1296" y="2923"/>
                <a:ext cx="1020" cy="1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 dirty="0">
                    <a:solidFill>
                      <a:schemeClr val="bg1"/>
                    </a:solidFill>
                    <a:latin typeface="+mn-lt"/>
                    <a:ea typeface="+mn-ea"/>
                  </a:rPr>
                  <a:t>静电平衡</a:t>
                </a:r>
              </a:p>
              <a:p>
                <a:pPr eaLnBrk="1" hangingPunct="1"/>
                <a:r>
                  <a:rPr kumimoji="1" lang="zh-CN" altLang="en-US" sz="2400" b="1" dirty="0">
                    <a:solidFill>
                      <a:schemeClr val="bg1"/>
                    </a:solidFill>
                    <a:latin typeface="+mn-lt"/>
                    <a:ea typeface="+mn-ea"/>
                  </a:rPr>
                  <a:t>导体内</a:t>
                </a:r>
              </a:p>
              <a:p>
                <a:pPr eaLnBrk="1" hangingPunct="1"/>
                <a:endParaRPr kumimoji="1" lang="en-US" altLang="zh-CN" sz="900" b="1" dirty="0" smtClean="0">
                  <a:solidFill>
                    <a:schemeClr val="bg1"/>
                  </a:solidFill>
                  <a:latin typeface="+mn-lt"/>
                  <a:ea typeface="+mn-ea"/>
                </a:endParaRPr>
              </a:p>
              <a:p>
                <a:pPr eaLnBrk="1" hangingPunct="1"/>
                <a:r>
                  <a:rPr kumimoji="1" lang="zh-CN" altLang="en-US" sz="24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导</a:t>
                </a:r>
                <a:r>
                  <a:rPr kumimoji="1" lang="zh-CN" altLang="en-US" sz="2400" b="1" dirty="0">
                    <a:solidFill>
                      <a:schemeClr val="bg1"/>
                    </a:solidFill>
                    <a:latin typeface="+mn-lt"/>
                    <a:ea typeface="+mn-ea"/>
                  </a:rPr>
                  <a:t>体表面</a:t>
                </a:r>
              </a:p>
              <a:p>
                <a:pPr eaLnBrk="1" hangingPunct="1"/>
                <a:endParaRPr kumimoji="1" lang="en-US" altLang="zh-CN" sz="1000" b="1" dirty="0" smtClean="0">
                  <a:solidFill>
                    <a:schemeClr val="bg1"/>
                  </a:solidFill>
                  <a:latin typeface="+mn-lt"/>
                  <a:ea typeface="+mn-ea"/>
                </a:endParaRPr>
              </a:p>
              <a:p>
                <a:pPr eaLnBrk="1" hangingPunct="1"/>
                <a:r>
                  <a:rPr kumimoji="1" lang="zh-CN" altLang="en-US" sz="24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感</a:t>
                </a:r>
                <a:r>
                  <a:rPr kumimoji="1" lang="zh-CN" altLang="en-US" sz="2400" b="1" dirty="0">
                    <a:solidFill>
                      <a:schemeClr val="bg1"/>
                    </a:solidFill>
                    <a:latin typeface="+mn-lt"/>
                    <a:ea typeface="+mn-ea"/>
                  </a:rPr>
                  <a:t>应电荷</a:t>
                </a:r>
              </a:p>
            </p:txBody>
          </p:sp>
          <p:graphicFrame>
            <p:nvGraphicFramePr>
              <p:cNvPr id="40" name="Object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43801242"/>
                  </p:ext>
                </p:extLst>
              </p:nvPr>
            </p:nvGraphicFramePr>
            <p:xfrm>
              <a:off x="2103" y="3162"/>
              <a:ext cx="842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7922" name="公式" r:id="rId3" imgW="799920" imgH="241200" progId="Equation.3">
                      <p:embed/>
                    </p:oleObj>
                  </mc:Choice>
                  <mc:Fallback>
                    <p:oleObj name="公式" r:id="rId3" imgW="799920" imgH="241200" progId="Equation.3">
                      <p:embed/>
                      <p:pic>
                        <p:nvPicPr>
                          <p:cNvPr id="4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03" y="3162"/>
                            <a:ext cx="842" cy="283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bg1"/>
                            </a:solidFill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72718750"/>
                  </p:ext>
                </p:extLst>
              </p:nvPr>
            </p:nvGraphicFramePr>
            <p:xfrm>
              <a:off x="2251" y="3782"/>
              <a:ext cx="672" cy="2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7923" name="公式" r:id="rId5" imgW="558720" imgH="228600" progId="Equation.3">
                      <p:embed/>
                    </p:oleObj>
                  </mc:Choice>
                  <mc:Fallback>
                    <p:oleObj name="公式" r:id="rId5" imgW="558720" imgH="228600" progId="Equation.3">
                      <p:embed/>
                      <p:pic>
                        <p:nvPicPr>
                          <p:cNvPr id="41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1" y="3782"/>
                            <a:ext cx="672" cy="293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62964321"/>
                  </p:ext>
                </p:extLst>
              </p:nvPr>
            </p:nvGraphicFramePr>
            <p:xfrm>
              <a:off x="2130" y="3473"/>
              <a:ext cx="816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7924" name="Equation" r:id="rId7" imgW="571320" imgH="228600" progId="Equation.DSMT4">
                      <p:embed/>
                    </p:oleObj>
                  </mc:Choice>
                  <mc:Fallback>
                    <p:oleObj name="Equation" r:id="rId7" imgW="571320" imgH="228600" progId="Equation.DSMT4">
                      <p:embed/>
                      <p:pic>
                        <p:nvPicPr>
                          <p:cNvPr id="42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30" y="3473"/>
                            <a:ext cx="816" cy="28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7" name="Text Box 41"/>
            <p:cNvSpPr txBox="1">
              <a:spLocks noChangeArrowheads="1"/>
            </p:cNvSpPr>
            <p:nvPr/>
          </p:nvSpPr>
          <p:spPr bwMode="auto">
            <a:xfrm>
              <a:off x="3072" y="2880"/>
              <a:ext cx="2544" cy="1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solidFill>
                    <a:schemeClr val="bg1"/>
                  </a:solidFill>
                  <a:latin typeface="+mn-lt"/>
                  <a:ea typeface="+mn-ea"/>
                </a:rPr>
                <a:t>内部：分子偶极矩矢量和不为</a:t>
              </a:r>
              <a:r>
                <a:rPr kumimoji="1" lang="zh-CN" altLang="en-US" sz="2400" b="1" dirty="0" smtClean="0">
                  <a:solidFill>
                    <a:schemeClr val="bg1"/>
                  </a:solidFill>
                  <a:latin typeface="+mn-lt"/>
                  <a:ea typeface="+mn-ea"/>
                </a:rPr>
                <a:t>零，</a:t>
              </a:r>
              <a:endParaRPr kumimoji="1" lang="zh-CN" altLang="en-US" sz="2400" b="1" dirty="0">
                <a:solidFill>
                  <a:schemeClr val="bg1"/>
                </a:solidFill>
                <a:latin typeface="+mn-lt"/>
                <a:ea typeface="+mn-ea"/>
              </a:endParaRPr>
            </a:p>
            <a:p>
              <a:pPr eaLnBrk="1" hangingPunct="1"/>
              <a:endParaRPr kumimoji="1" lang="zh-CN" altLang="en-US" sz="2400" dirty="0">
                <a:solidFill>
                  <a:schemeClr val="bg1"/>
                </a:solidFill>
                <a:latin typeface="+mn-lt"/>
                <a:ea typeface="+mn-ea"/>
              </a:endParaRPr>
            </a:p>
            <a:p>
              <a:pPr eaLnBrk="1" hangingPunct="1"/>
              <a:r>
                <a:rPr kumimoji="1" lang="zh-CN" altLang="en-US" sz="2400" b="1" dirty="0" smtClean="0">
                  <a:solidFill>
                    <a:schemeClr val="bg1"/>
                  </a:solidFill>
                  <a:latin typeface="+mn-lt"/>
                  <a:ea typeface="+mn-ea"/>
                </a:rPr>
                <a:t>表面出现</a:t>
              </a:r>
              <a:r>
                <a:rPr kumimoji="1" lang="zh-CN" altLang="en-US" sz="2400" b="1" dirty="0">
                  <a:solidFill>
                    <a:schemeClr val="bg1"/>
                  </a:solidFill>
                  <a:latin typeface="+mn-lt"/>
                  <a:ea typeface="+mn-ea"/>
                </a:rPr>
                <a:t>束缚电荷（极化电荷）</a:t>
              </a:r>
            </a:p>
          </p:txBody>
        </p:sp>
      </p:grpSp>
      <p:graphicFrame>
        <p:nvGraphicFramePr>
          <p:cNvPr id="4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52036"/>
              </p:ext>
            </p:extLst>
          </p:nvPr>
        </p:nvGraphicFramePr>
        <p:xfrm>
          <a:off x="6082184" y="5098481"/>
          <a:ext cx="1946200" cy="65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25" name="Equation" r:id="rId9" imgW="990360" imgH="355320" progId="Equation.DSMT4">
                  <p:embed/>
                </p:oleObj>
              </mc:Choice>
              <mc:Fallback>
                <p:oleObj name="Equation" r:id="rId9" imgW="990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2184" y="5098481"/>
                        <a:ext cx="1946200" cy="65438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86510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ChangeArrowheads="1"/>
          </p:cNvSpPr>
          <p:nvPr/>
        </p:nvSpPr>
        <p:spPr bwMode="auto">
          <a:xfrm>
            <a:off x="148003" y="871670"/>
            <a:ext cx="69570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00FFFF"/>
                </a:solidFill>
                <a:latin typeface="+mn-ea"/>
                <a:ea typeface="+mn-ea"/>
                <a:cs typeface="Times New Roman" panose="02020603050405020304" pitchFamily="18" charset="0"/>
              </a:rPr>
              <a:t>关于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  <a:cs typeface="Times New Roman" panose="02020603050405020304" pitchFamily="18" charset="0"/>
              </a:rPr>
              <a:t>电场强度</a:t>
            </a:r>
            <a:r>
              <a:rPr lang="zh-CN" altLang="en-US" b="1" dirty="0">
                <a:solidFill>
                  <a:srgbClr val="00FFFF"/>
                </a:solidFill>
                <a:latin typeface="+mn-ea"/>
                <a:ea typeface="+mn-ea"/>
                <a:cs typeface="Times New Roman" panose="02020603050405020304" pitchFamily="18" charset="0"/>
              </a:rPr>
              <a:t>和</a:t>
            </a: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  <a:cs typeface="Times New Roman" panose="02020603050405020304" pitchFamily="18" charset="0"/>
              </a:rPr>
              <a:t>电势</a:t>
            </a:r>
            <a:r>
              <a:rPr lang="zh-CN" altLang="en-US" b="1" dirty="0">
                <a:solidFill>
                  <a:srgbClr val="00FFFF"/>
                </a:solidFill>
                <a:latin typeface="+mn-ea"/>
                <a:ea typeface="+mn-ea"/>
                <a:cs typeface="Times New Roman" panose="02020603050405020304" pitchFamily="18" charset="0"/>
              </a:rPr>
              <a:t>的计算方法： </a:t>
            </a:r>
          </a:p>
        </p:txBody>
      </p:sp>
      <p:sp>
        <p:nvSpPr>
          <p:cNvPr id="544771" name="Rectangle 3"/>
          <p:cNvSpPr>
            <a:spLocks noChangeArrowheads="1"/>
          </p:cNvSpPr>
          <p:nvPr/>
        </p:nvSpPr>
        <p:spPr bwMode="auto">
          <a:xfrm>
            <a:off x="900113" y="1024582"/>
            <a:ext cx="40543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rgbClr val="00FFFF"/>
                </a:solidFill>
                <a:latin typeface="+mn-ea"/>
                <a:ea typeface="+mn-ea"/>
                <a:cs typeface="宋体" panose="02010600030101010101" pitchFamily="2" charset="-122"/>
              </a:rPr>
              <a:t>1. </a:t>
            </a:r>
            <a:r>
              <a:rPr lang="zh-CN" altLang="en-US" b="1" dirty="0">
                <a:solidFill>
                  <a:srgbClr val="00FFFF"/>
                </a:solidFill>
                <a:latin typeface="+mn-ea"/>
                <a:ea typeface="+mn-ea"/>
                <a:cs typeface="Times New Roman" panose="02020603050405020304" pitchFamily="18" charset="0"/>
              </a:rPr>
              <a:t>求电场强度的三种方法：</a:t>
            </a:r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971550" y="1596132"/>
            <a:ext cx="38988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b="1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b="1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）由定义和叠加原理， </a:t>
            </a:r>
          </a:p>
        </p:txBody>
      </p:sp>
      <p:graphicFrame>
        <p:nvGraphicFramePr>
          <p:cNvPr id="544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256574"/>
              </p:ext>
            </p:extLst>
          </p:nvPr>
        </p:nvGraphicFramePr>
        <p:xfrm>
          <a:off x="4530725" y="1458664"/>
          <a:ext cx="4002088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02" name="Equation" r:id="rId3" imgW="1867069" imgH="352391" progId="Equation.DSMT4">
                  <p:embed/>
                </p:oleObj>
              </mc:Choice>
              <mc:Fallback>
                <p:oleObj name="Equation" r:id="rId3" imgW="1867069" imgH="35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5" y="1458664"/>
                        <a:ext cx="4002088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4774" name="Rectangle 6"/>
          <p:cNvSpPr>
            <a:spLocks noChangeArrowheads="1"/>
          </p:cNvSpPr>
          <p:nvPr/>
        </p:nvSpPr>
        <p:spPr bwMode="auto">
          <a:xfrm>
            <a:off x="971550" y="2431578"/>
            <a:ext cx="29706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b="1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b="1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）由高斯定理， </a:t>
            </a:r>
          </a:p>
        </p:txBody>
      </p:sp>
      <p:graphicFrame>
        <p:nvGraphicFramePr>
          <p:cNvPr id="5447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038193"/>
              </p:ext>
            </p:extLst>
          </p:nvPr>
        </p:nvGraphicFramePr>
        <p:xfrm>
          <a:off x="4252913" y="2294110"/>
          <a:ext cx="2982912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03" name="Equation" r:id="rId5" imgW="1371600" imgH="352391" progId="Equation.DSMT4">
                  <p:embed/>
                </p:oleObj>
              </mc:Choice>
              <mc:Fallback>
                <p:oleObj name="Equation" r:id="rId5" imgW="1371600" imgH="35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913" y="2294110"/>
                        <a:ext cx="2982912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4776" name="Rectangle 8"/>
          <p:cNvSpPr>
            <a:spLocks noChangeArrowheads="1"/>
          </p:cNvSpPr>
          <p:nvPr/>
        </p:nvSpPr>
        <p:spPr bwMode="auto">
          <a:xfrm>
            <a:off x="971550" y="3114848"/>
            <a:ext cx="54457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）由</a:t>
            </a:r>
            <a:r>
              <a:rPr lang="zh-CN" altLang="en-US" b="1" dirty="0" smtClean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电势和电场强度的微分</a:t>
            </a:r>
            <a:r>
              <a:rPr lang="zh-CN" altLang="en-US" b="1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关系， </a:t>
            </a:r>
          </a:p>
        </p:txBody>
      </p:sp>
      <p:sp>
        <p:nvSpPr>
          <p:cNvPr id="544778" name="Rectangle 10"/>
          <p:cNvSpPr>
            <a:spLocks noChangeArrowheads="1"/>
          </p:cNvSpPr>
          <p:nvPr/>
        </p:nvSpPr>
        <p:spPr bwMode="auto">
          <a:xfrm>
            <a:off x="900113" y="4338016"/>
            <a:ext cx="4535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rgbClr val="00FFFF"/>
                </a:solidFill>
                <a:latin typeface="+mn-ea"/>
                <a:ea typeface="+mn-ea"/>
                <a:cs typeface="宋体" panose="02010600030101010101" pitchFamily="2" charset="-122"/>
              </a:rPr>
              <a:t>2. </a:t>
            </a:r>
            <a:r>
              <a:rPr lang="zh-CN" altLang="en-US" b="1" dirty="0">
                <a:solidFill>
                  <a:srgbClr val="00FFFF"/>
                </a:solidFill>
                <a:latin typeface="+mn-ea"/>
                <a:ea typeface="+mn-ea"/>
                <a:cs typeface="Times New Roman" panose="02020603050405020304" pitchFamily="18" charset="0"/>
              </a:rPr>
              <a:t>求电势的两种方法：</a:t>
            </a:r>
          </a:p>
        </p:txBody>
      </p:sp>
      <p:sp>
        <p:nvSpPr>
          <p:cNvPr id="544779" name="Rectangle 11"/>
          <p:cNvSpPr>
            <a:spLocks noChangeArrowheads="1"/>
          </p:cNvSpPr>
          <p:nvPr/>
        </p:nvSpPr>
        <p:spPr bwMode="auto">
          <a:xfrm>
            <a:off x="949325" y="4861247"/>
            <a:ext cx="54457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）已知电场强度，由电势的定义， </a:t>
            </a:r>
            <a:endParaRPr lang="zh-CN" altLang="en-US" b="1" dirty="0">
              <a:solidFill>
                <a:srgbClr val="FFFFFF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5447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183758"/>
              </p:ext>
            </p:extLst>
          </p:nvPr>
        </p:nvGraphicFramePr>
        <p:xfrm>
          <a:off x="1908175" y="5728989"/>
          <a:ext cx="5627688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04" name="Equation" r:id="rId7" imgW="2657517" imgH="380864" progId="Equation.DSMT4">
                  <p:embed/>
                </p:oleObj>
              </mc:Choice>
              <mc:Fallback>
                <p:oleObj name="Equation" r:id="rId7" imgW="2657517" imgH="38086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728989"/>
                        <a:ext cx="5627688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7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85210"/>
              </p:ext>
            </p:extLst>
          </p:nvPr>
        </p:nvGraphicFramePr>
        <p:xfrm>
          <a:off x="5994226" y="4695204"/>
          <a:ext cx="19621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05" name="Equation" r:id="rId9" imgW="876469" imgH="304936" progId="Equation.DSMT4">
                  <p:embed/>
                </p:oleObj>
              </mc:Choice>
              <mc:Fallback>
                <p:oleObj name="Equation" r:id="rId9" imgW="876469" imgH="3049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226" y="4695204"/>
                        <a:ext cx="196215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4782" name="Rectangle 14"/>
          <p:cNvSpPr>
            <a:spLocks noChangeArrowheads="1"/>
          </p:cNvSpPr>
          <p:nvPr/>
        </p:nvSpPr>
        <p:spPr bwMode="auto">
          <a:xfrm>
            <a:off x="971550" y="5319712"/>
            <a:ext cx="35894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FFFFFF"/>
                </a:solidFill>
                <a:latin typeface="+mn-ea"/>
                <a:ea typeface="+mn-ea"/>
                <a:cs typeface="Times New Roman" panose="02020603050405020304" pitchFamily="18" charset="0"/>
              </a:rPr>
              <a:t>）由电势叠加原理， </a:t>
            </a:r>
          </a:p>
        </p:txBody>
      </p:sp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534900"/>
              </p:ext>
            </p:extLst>
          </p:nvPr>
        </p:nvGraphicFramePr>
        <p:xfrm>
          <a:off x="2907611" y="3575545"/>
          <a:ext cx="4362397" cy="853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06" name="Equation" r:id="rId11" imgW="2298600" imgH="419040" progId="Equation.DSMT4">
                  <p:embed/>
                </p:oleObj>
              </mc:Choice>
              <mc:Fallback>
                <p:oleObj name="Equation" r:id="rId11" imgW="22986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7611" y="3575545"/>
                        <a:ext cx="4362397" cy="853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541821" y="346186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 smtClean="0">
                <a:solidFill>
                  <a:srgbClr val="00FFFF"/>
                </a:solidFill>
                <a:latin typeface="+mn-ea"/>
                <a:ea typeface="+mn-ea"/>
                <a:cs typeface="Times New Roman" panose="02020603050405020304" pitchFamily="18" charset="0"/>
              </a:rPr>
              <a:t>要点回顾</a:t>
            </a:r>
            <a:endParaRPr lang="zh-CN" altLang="en-US" sz="2800" b="1" dirty="0">
              <a:solidFill>
                <a:srgbClr val="00FFFF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953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4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4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4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4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0" grpId="0"/>
      <p:bldP spid="544771" grpId="0"/>
      <p:bldP spid="544772" grpId="0"/>
      <p:bldP spid="544774" grpId="0"/>
      <p:bldP spid="544776" grpId="0"/>
      <p:bldP spid="544778" grpId="0"/>
      <p:bldP spid="544779" grpId="0"/>
      <p:bldP spid="544782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 Box 2"/>
          <p:cNvSpPr txBox="1">
            <a:spLocks noChangeArrowheads="1"/>
          </p:cNvSpPr>
          <p:nvPr/>
        </p:nvSpPr>
        <p:spPr bwMode="auto">
          <a:xfrm>
            <a:off x="750888" y="333375"/>
            <a:ext cx="51514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AutoNum type="arabicPeriod" startAt="2"/>
            </a:pPr>
            <a:r>
              <a:rPr lang="zh-CN" altLang="en-US" b="1" dirty="0">
                <a:solidFill>
                  <a:srgbClr val="00FFFF"/>
                </a:solidFill>
                <a:latin typeface="+mn-lt"/>
                <a:ea typeface="+mn-ea"/>
              </a:rPr>
              <a:t>极化电荷</a:t>
            </a:r>
            <a:r>
              <a:rPr lang="en-US" altLang="zh-CN" b="1" dirty="0" smtClean="0">
                <a:solidFill>
                  <a:srgbClr val="00FFFF"/>
                </a:solidFill>
                <a:latin typeface="+mn-lt"/>
                <a:ea typeface="+mn-ea"/>
              </a:rPr>
              <a:t>(</a:t>
            </a:r>
            <a:r>
              <a:rPr lang="zh-CN" altLang="en-US" b="1" dirty="0" smtClean="0">
                <a:solidFill>
                  <a:srgbClr val="FFC000"/>
                </a:solidFill>
                <a:latin typeface="+mn-lt"/>
                <a:ea typeface="+mn-ea"/>
              </a:rPr>
              <a:t>又称束缚电荷</a:t>
            </a:r>
            <a:r>
              <a:rPr lang="en-US" altLang="zh-CN" b="1" dirty="0" smtClean="0">
                <a:solidFill>
                  <a:srgbClr val="00FFFF"/>
                </a:solidFill>
                <a:latin typeface="+mn-lt"/>
                <a:ea typeface="+mn-ea"/>
              </a:rPr>
              <a:t>)</a:t>
            </a:r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</a:rPr>
              <a:t> 面密度</a:t>
            </a:r>
            <a:endParaRPr lang="zh-CN" altLang="en-US" b="1" dirty="0">
              <a:solidFill>
                <a:srgbClr val="00FFFF"/>
              </a:solidFill>
              <a:latin typeface="+mn-lt"/>
              <a:ea typeface="+mn-ea"/>
            </a:endParaRPr>
          </a:p>
        </p:txBody>
      </p:sp>
      <p:sp>
        <p:nvSpPr>
          <p:cNvPr id="150" name="Rectangle 66" descr="5%"/>
          <p:cNvSpPr>
            <a:spLocks noChangeArrowheads="1"/>
          </p:cNvSpPr>
          <p:nvPr/>
        </p:nvSpPr>
        <p:spPr bwMode="auto">
          <a:xfrm>
            <a:off x="6437313" y="890588"/>
            <a:ext cx="1196975" cy="2879725"/>
          </a:xfrm>
          <a:prstGeom prst="rect">
            <a:avLst/>
          </a:prstGeom>
          <a:pattFill prst="pct5">
            <a:fgClr>
              <a:schemeClr val="folHlink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b="1" i="1" baseline="-25000">
              <a:solidFill>
                <a:srgbClr val="0000CC"/>
              </a:solidFill>
              <a:latin typeface="+mn-lt"/>
              <a:ea typeface="+mn-ea"/>
            </a:endParaRPr>
          </a:p>
        </p:txBody>
      </p:sp>
      <p:sp>
        <p:nvSpPr>
          <p:cNvPr id="151" name="Rectangle 67"/>
          <p:cNvSpPr>
            <a:spLocks noChangeArrowheads="1"/>
          </p:cNvSpPr>
          <p:nvPr/>
        </p:nvSpPr>
        <p:spPr bwMode="auto">
          <a:xfrm>
            <a:off x="6839242" y="3152775"/>
            <a:ext cx="3994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00CC"/>
                </a:solidFill>
                <a:latin typeface="+mn-lt"/>
                <a:ea typeface="+mn-ea"/>
                <a:sym typeface="Symbol" panose="05050102010706020507" pitchFamily="18" charset="2"/>
              </a:rPr>
              <a:t></a:t>
            </a:r>
            <a:r>
              <a:rPr lang="en-US" altLang="zh-CN" b="1" i="1" baseline="-25000">
                <a:solidFill>
                  <a:srgbClr val="0000CC"/>
                </a:solidFill>
                <a:latin typeface="+mn-lt"/>
                <a:ea typeface="+mn-ea"/>
                <a:sym typeface="Symbol" panose="05050102010706020507" pitchFamily="18" charset="2"/>
              </a:rPr>
              <a:t>r</a:t>
            </a:r>
          </a:p>
        </p:txBody>
      </p:sp>
      <p:grpSp>
        <p:nvGrpSpPr>
          <p:cNvPr id="152" name="Group 68"/>
          <p:cNvGrpSpPr>
            <a:grpSpLocks/>
          </p:cNvGrpSpPr>
          <p:nvPr/>
        </p:nvGrpSpPr>
        <p:grpSpPr bwMode="auto">
          <a:xfrm>
            <a:off x="6170613" y="890588"/>
            <a:ext cx="1725612" cy="2862262"/>
            <a:chOff x="4242" y="538"/>
            <a:chExt cx="1087" cy="2529"/>
          </a:xfrm>
        </p:grpSpPr>
        <p:sp>
          <p:nvSpPr>
            <p:cNvPr id="20565" name="Rectangle 69" descr="浅色上对角线"/>
            <p:cNvSpPr>
              <a:spLocks noChangeArrowheads="1"/>
            </p:cNvSpPr>
            <p:nvPr/>
          </p:nvSpPr>
          <p:spPr bwMode="auto">
            <a:xfrm rot="10800000" flipV="1">
              <a:off x="5169" y="538"/>
              <a:ext cx="160" cy="2529"/>
            </a:xfrm>
            <a:prstGeom prst="rect">
              <a:avLst/>
            </a:prstGeom>
            <a:pattFill prst="ltUpDiag">
              <a:fgClr>
                <a:schemeClr val="folHlink"/>
              </a:fgClr>
              <a:bgClr>
                <a:srgbClr val="FFFFFF"/>
              </a:bgClr>
            </a:patt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0566" name="Rectangle 70" descr="浅色上对角线"/>
            <p:cNvSpPr>
              <a:spLocks noChangeArrowheads="1"/>
            </p:cNvSpPr>
            <p:nvPr/>
          </p:nvSpPr>
          <p:spPr bwMode="auto">
            <a:xfrm rot="10800000" flipV="1">
              <a:off x="4242" y="538"/>
              <a:ext cx="160" cy="2529"/>
            </a:xfrm>
            <a:prstGeom prst="rect">
              <a:avLst/>
            </a:prstGeom>
            <a:pattFill prst="ltUpDiag">
              <a:fgClr>
                <a:schemeClr val="folHlink"/>
              </a:fgClr>
              <a:bgClr>
                <a:srgbClr val="FFFFFF"/>
              </a:bgClr>
            </a:patt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55" name="Group 72"/>
          <p:cNvGrpSpPr>
            <a:grpSpLocks/>
          </p:cNvGrpSpPr>
          <p:nvPr/>
        </p:nvGrpSpPr>
        <p:grpSpPr bwMode="auto">
          <a:xfrm>
            <a:off x="6116626" y="820738"/>
            <a:ext cx="358775" cy="3017838"/>
            <a:chOff x="5146" y="676"/>
            <a:chExt cx="226" cy="1901"/>
          </a:xfrm>
        </p:grpSpPr>
        <p:sp>
          <p:nvSpPr>
            <p:cNvPr id="20551" name="Rectangle 73"/>
            <p:cNvSpPr>
              <a:spLocks noChangeArrowheads="1"/>
            </p:cNvSpPr>
            <p:nvPr/>
          </p:nvSpPr>
          <p:spPr bwMode="auto">
            <a:xfrm>
              <a:off x="5146" y="800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52" name="Rectangle 74"/>
            <p:cNvSpPr>
              <a:spLocks noChangeArrowheads="1"/>
            </p:cNvSpPr>
            <p:nvPr/>
          </p:nvSpPr>
          <p:spPr bwMode="auto">
            <a:xfrm>
              <a:off x="5146" y="924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53" name="Rectangle 75"/>
            <p:cNvSpPr>
              <a:spLocks noChangeArrowheads="1"/>
            </p:cNvSpPr>
            <p:nvPr/>
          </p:nvSpPr>
          <p:spPr bwMode="auto">
            <a:xfrm>
              <a:off x="5146" y="1172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54" name="Rectangle 76"/>
            <p:cNvSpPr>
              <a:spLocks noChangeArrowheads="1"/>
            </p:cNvSpPr>
            <p:nvPr/>
          </p:nvSpPr>
          <p:spPr bwMode="auto">
            <a:xfrm>
              <a:off x="5146" y="1296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55" name="Rectangle 77"/>
            <p:cNvSpPr>
              <a:spLocks noChangeArrowheads="1"/>
            </p:cNvSpPr>
            <p:nvPr/>
          </p:nvSpPr>
          <p:spPr bwMode="auto">
            <a:xfrm>
              <a:off x="5146" y="1420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56" name="Rectangle 78"/>
            <p:cNvSpPr>
              <a:spLocks noChangeArrowheads="1"/>
            </p:cNvSpPr>
            <p:nvPr/>
          </p:nvSpPr>
          <p:spPr bwMode="auto">
            <a:xfrm>
              <a:off x="5146" y="1048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57" name="Rectangle 79"/>
            <p:cNvSpPr>
              <a:spLocks noChangeArrowheads="1"/>
            </p:cNvSpPr>
            <p:nvPr/>
          </p:nvSpPr>
          <p:spPr bwMode="auto">
            <a:xfrm>
              <a:off x="5146" y="1543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58" name="Rectangle 80"/>
            <p:cNvSpPr>
              <a:spLocks noChangeArrowheads="1"/>
            </p:cNvSpPr>
            <p:nvPr/>
          </p:nvSpPr>
          <p:spPr bwMode="auto">
            <a:xfrm>
              <a:off x="5146" y="1667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59" name="Rectangle 81"/>
            <p:cNvSpPr>
              <a:spLocks noChangeArrowheads="1"/>
            </p:cNvSpPr>
            <p:nvPr/>
          </p:nvSpPr>
          <p:spPr bwMode="auto">
            <a:xfrm>
              <a:off x="5146" y="1791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60" name="Rectangle 82"/>
            <p:cNvSpPr>
              <a:spLocks noChangeArrowheads="1"/>
            </p:cNvSpPr>
            <p:nvPr/>
          </p:nvSpPr>
          <p:spPr bwMode="auto">
            <a:xfrm>
              <a:off x="5146" y="1915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61" name="Rectangle 83"/>
            <p:cNvSpPr>
              <a:spLocks noChangeArrowheads="1"/>
            </p:cNvSpPr>
            <p:nvPr/>
          </p:nvSpPr>
          <p:spPr bwMode="auto">
            <a:xfrm>
              <a:off x="5146" y="2039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62" name="Rectangle 84"/>
            <p:cNvSpPr>
              <a:spLocks noChangeArrowheads="1"/>
            </p:cNvSpPr>
            <p:nvPr/>
          </p:nvSpPr>
          <p:spPr bwMode="auto">
            <a:xfrm>
              <a:off x="5146" y="676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63" name="Rectangle 85"/>
            <p:cNvSpPr>
              <a:spLocks noChangeArrowheads="1"/>
            </p:cNvSpPr>
            <p:nvPr/>
          </p:nvSpPr>
          <p:spPr bwMode="auto">
            <a:xfrm>
              <a:off x="5146" y="2163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64" name="Rectangle 86"/>
            <p:cNvSpPr>
              <a:spLocks noChangeArrowheads="1"/>
            </p:cNvSpPr>
            <p:nvPr/>
          </p:nvSpPr>
          <p:spPr bwMode="auto">
            <a:xfrm>
              <a:off x="5146" y="2286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170" name="Group 87"/>
          <p:cNvGrpSpPr>
            <a:grpSpLocks/>
          </p:cNvGrpSpPr>
          <p:nvPr/>
        </p:nvGrpSpPr>
        <p:grpSpPr bwMode="auto">
          <a:xfrm>
            <a:off x="7607312" y="820738"/>
            <a:ext cx="287338" cy="3019424"/>
            <a:chOff x="4241" y="676"/>
            <a:chExt cx="181" cy="1902"/>
          </a:xfrm>
        </p:grpSpPr>
        <p:sp>
          <p:nvSpPr>
            <p:cNvPr id="20537" name="Text Box 88"/>
            <p:cNvSpPr txBox="1">
              <a:spLocks noChangeArrowheads="1"/>
            </p:cNvSpPr>
            <p:nvPr/>
          </p:nvSpPr>
          <p:spPr bwMode="auto">
            <a:xfrm>
              <a:off x="4241" y="800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0538" name="Text Box 89"/>
            <p:cNvSpPr txBox="1">
              <a:spLocks noChangeArrowheads="1"/>
            </p:cNvSpPr>
            <p:nvPr/>
          </p:nvSpPr>
          <p:spPr bwMode="auto">
            <a:xfrm>
              <a:off x="4241" y="924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0539" name="Text Box 90"/>
            <p:cNvSpPr txBox="1">
              <a:spLocks noChangeArrowheads="1"/>
            </p:cNvSpPr>
            <p:nvPr/>
          </p:nvSpPr>
          <p:spPr bwMode="auto">
            <a:xfrm>
              <a:off x="4241" y="1048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0540" name="Text Box 91"/>
            <p:cNvSpPr txBox="1">
              <a:spLocks noChangeArrowheads="1"/>
            </p:cNvSpPr>
            <p:nvPr/>
          </p:nvSpPr>
          <p:spPr bwMode="auto">
            <a:xfrm>
              <a:off x="4241" y="1172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0541" name="Text Box 92"/>
            <p:cNvSpPr txBox="1">
              <a:spLocks noChangeArrowheads="1"/>
            </p:cNvSpPr>
            <p:nvPr/>
          </p:nvSpPr>
          <p:spPr bwMode="auto">
            <a:xfrm>
              <a:off x="4241" y="1296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0542" name="Text Box 93"/>
            <p:cNvSpPr txBox="1">
              <a:spLocks noChangeArrowheads="1"/>
            </p:cNvSpPr>
            <p:nvPr/>
          </p:nvSpPr>
          <p:spPr bwMode="auto">
            <a:xfrm>
              <a:off x="4241" y="1420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0543" name="Text Box 94"/>
            <p:cNvSpPr txBox="1">
              <a:spLocks noChangeArrowheads="1"/>
            </p:cNvSpPr>
            <p:nvPr/>
          </p:nvSpPr>
          <p:spPr bwMode="auto">
            <a:xfrm>
              <a:off x="4241" y="1544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0544" name="Text Box 95"/>
            <p:cNvSpPr txBox="1">
              <a:spLocks noChangeArrowheads="1"/>
            </p:cNvSpPr>
            <p:nvPr/>
          </p:nvSpPr>
          <p:spPr bwMode="auto">
            <a:xfrm>
              <a:off x="4241" y="1668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0545" name="Text Box 96"/>
            <p:cNvSpPr txBox="1">
              <a:spLocks noChangeArrowheads="1"/>
            </p:cNvSpPr>
            <p:nvPr/>
          </p:nvSpPr>
          <p:spPr bwMode="auto">
            <a:xfrm>
              <a:off x="4241" y="1792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0546" name="Text Box 97"/>
            <p:cNvSpPr txBox="1">
              <a:spLocks noChangeArrowheads="1"/>
            </p:cNvSpPr>
            <p:nvPr/>
          </p:nvSpPr>
          <p:spPr bwMode="auto">
            <a:xfrm>
              <a:off x="4241" y="1916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0547" name="Text Box 98"/>
            <p:cNvSpPr txBox="1">
              <a:spLocks noChangeArrowheads="1"/>
            </p:cNvSpPr>
            <p:nvPr/>
          </p:nvSpPr>
          <p:spPr bwMode="auto">
            <a:xfrm>
              <a:off x="4241" y="2040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0548" name="Text Box 99"/>
            <p:cNvSpPr txBox="1">
              <a:spLocks noChangeArrowheads="1"/>
            </p:cNvSpPr>
            <p:nvPr/>
          </p:nvSpPr>
          <p:spPr bwMode="auto">
            <a:xfrm>
              <a:off x="4241" y="2164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0549" name="Text Box 100"/>
            <p:cNvSpPr txBox="1">
              <a:spLocks noChangeArrowheads="1"/>
            </p:cNvSpPr>
            <p:nvPr/>
          </p:nvSpPr>
          <p:spPr bwMode="auto">
            <a:xfrm>
              <a:off x="4241" y="2287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0550" name="Text Box 101"/>
            <p:cNvSpPr txBox="1">
              <a:spLocks noChangeArrowheads="1"/>
            </p:cNvSpPr>
            <p:nvPr/>
          </p:nvSpPr>
          <p:spPr bwMode="auto">
            <a:xfrm>
              <a:off x="4241" y="676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</p:grpSp>
      <p:graphicFrame>
        <p:nvGraphicFramePr>
          <p:cNvPr id="185" name="Object 1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0699720"/>
              </p:ext>
            </p:extLst>
          </p:nvPr>
        </p:nvGraphicFramePr>
        <p:xfrm>
          <a:off x="7972425" y="1957388"/>
          <a:ext cx="6413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056" name="公式" r:id="rId3" imgW="266869" imgH="190432" progId="Equation.3">
                  <p:embed/>
                </p:oleObj>
              </mc:Choice>
              <mc:Fallback>
                <p:oleObj name="公式" r:id="rId3" imgW="266869" imgH="19043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2425" y="1957388"/>
                        <a:ext cx="6413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" name="Object 10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3226167"/>
              </p:ext>
            </p:extLst>
          </p:nvPr>
        </p:nvGraphicFramePr>
        <p:xfrm>
          <a:off x="5476875" y="1884363"/>
          <a:ext cx="6413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057" name="公式" r:id="rId5" imgW="266869" imgH="190432" progId="Equation.3">
                  <p:embed/>
                </p:oleObj>
              </mc:Choice>
              <mc:Fallback>
                <p:oleObj name="公式" r:id="rId5" imgW="266869" imgH="19043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75" y="1884363"/>
                        <a:ext cx="6413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7" name="Group 104"/>
          <p:cNvGrpSpPr>
            <a:grpSpLocks/>
          </p:cNvGrpSpPr>
          <p:nvPr/>
        </p:nvGrpSpPr>
        <p:grpSpPr bwMode="auto">
          <a:xfrm>
            <a:off x="7318383" y="889000"/>
            <a:ext cx="358775" cy="2890838"/>
            <a:chOff x="3438" y="1805"/>
            <a:chExt cx="226" cy="1821"/>
          </a:xfrm>
        </p:grpSpPr>
        <p:sp>
          <p:nvSpPr>
            <p:cNvPr id="20526" name="Rectangle 105"/>
            <p:cNvSpPr>
              <a:spLocks noChangeArrowheads="1"/>
            </p:cNvSpPr>
            <p:nvPr/>
          </p:nvSpPr>
          <p:spPr bwMode="auto">
            <a:xfrm>
              <a:off x="3438" y="1958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27" name="Rectangle 106"/>
            <p:cNvSpPr>
              <a:spLocks noChangeArrowheads="1"/>
            </p:cNvSpPr>
            <p:nvPr/>
          </p:nvSpPr>
          <p:spPr bwMode="auto">
            <a:xfrm>
              <a:off x="3438" y="2111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28" name="Rectangle 107"/>
            <p:cNvSpPr>
              <a:spLocks noChangeArrowheads="1"/>
            </p:cNvSpPr>
            <p:nvPr/>
          </p:nvSpPr>
          <p:spPr bwMode="auto">
            <a:xfrm>
              <a:off x="3438" y="2417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29" name="Rectangle 108"/>
            <p:cNvSpPr>
              <a:spLocks noChangeArrowheads="1"/>
            </p:cNvSpPr>
            <p:nvPr/>
          </p:nvSpPr>
          <p:spPr bwMode="auto">
            <a:xfrm>
              <a:off x="3438" y="2570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30" name="Rectangle 109"/>
            <p:cNvSpPr>
              <a:spLocks noChangeArrowheads="1"/>
            </p:cNvSpPr>
            <p:nvPr/>
          </p:nvSpPr>
          <p:spPr bwMode="auto">
            <a:xfrm>
              <a:off x="3438" y="2264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31" name="Rectangle 110"/>
            <p:cNvSpPr>
              <a:spLocks noChangeArrowheads="1"/>
            </p:cNvSpPr>
            <p:nvPr/>
          </p:nvSpPr>
          <p:spPr bwMode="auto">
            <a:xfrm>
              <a:off x="3438" y="2723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32" name="Rectangle 111"/>
            <p:cNvSpPr>
              <a:spLocks noChangeArrowheads="1"/>
            </p:cNvSpPr>
            <p:nvPr/>
          </p:nvSpPr>
          <p:spPr bwMode="auto">
            <a:xfrm>
              <a:off x="3438" y="2876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33" name="Rectangle 112"/>
            <p:cNvSpPr>
              <a:spLocks noChangeArrowheads="1"/>
            </p:cNvSpPr>
            <p:nvPr/>
          </p:nvSpPr>
          <p:spPr bwMode="auto">
            <a:xfrm>
              <a:off x="3438" y="3029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34" name="Rectangle 113"/>
            <p:cNvSpPr>
              <a:spLocks noChangeArrowheads="1"/>
            </p:cNvSpPr>
            <p:nvPr/>
          </p:nvSpPr>
          <p:spPr bwMode="auto">
            <a:xfrm>
              <a:off x="3438" y="1805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35" name="Rectangle 114"/>
            <p:cNvSpPr>
              <a:spLocks noChangeArrowheads="1"/>
            </p:cNvSpPr>
            <p:nvPr/>
          </p:nvSpPr>
          <p:spPr bwMode="auto">
            <a:xfrm>
              <a:off x="3438" y="3182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36" name="Rectangle 115"/>
            <p:cNvSpPr>
              <a:spLocks noChangeArrowheads="1"/>
            </p:cNvSpPr>
            <p:nvPr/>
          </p:nvSpPr>
          <p:spPr bwMode="auto">
            <a:xfrm>
              <a:off x="3438" y="3335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199" name="Group 116"/>
          <p:cNvGrpSpPr>
            <a:grpSpLocks/>
          </p:cNvGrpSpPr>
          <p:nvPr/>
        </p:nvGrpSpPr>
        <p:grpSpPr bwMode="auto">
          <a:xfrm>
            <a:off x="6413507" y="889000"/>
            <a:ext cx="287338" cy="2892426"/>
            <a:chOff x="2533" y="1805"/>
            <a:chExt cx="181" cy="1822"/>
          </a:xfrm>
        </p:grpSpPr>
        <p:sp>
          <p:nvSpPr>
            <p:cNvPr id="20515" name="Text Box 117"/>
            <p:cNvSpPr txBox="1">
              <a:spLocks noChangeArrowheads="1"/>
            </p:cNvSpPr>
            <p:nvPr/>
          </p:nvSpPr>
          <p:spPr bwMode="auto">
            <a:xfrm>
              <a:off x="2533" y="1959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0516" name="Text Box 118"/>
            <p:cNvSpPr txBox="1">
              <a:spLocks noChangeArrowheads="1"/>
            </p:cNvSpPr>
            <p:nvPr/>
          </p:nvSpPr>
          <p:spPr bwMode="auto">
            <a:xfrm>
              <a:off x="2533" y="2112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0517" name="Text Box 119"/>
            <p:cNvSpPr txBox="1">
              <a:spLocks noChangeArrowheads="1"/>
            </p:cNvSpPr>
            <p:nvPr/>
          </p:nvSpPr>
          <p:spPr bwMode="auto">
            <a:xfrm>
              <a:off x="2533" y="2265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0518" name="Text Box 120"/>
            <p:cNvSpPr txBox="1">
              <a:spLocks noChangeArrowheads="1"/>
            </p:cNvSpPr>
            <p:nvPr/>
          </p:nvSpPr>
          <p:spPr bwMode="auto">
            <a:xfrm>
              <a:off x="2533" y="2418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0519" name="Text Box 121"/>
            <p:cNvSpPr txBox="1">
              <a:spLocks noChangeArrowheads="1"/>
            </p:cNvSpPr>
            <p:nvPr/>
          </p:nvSpPr>
          <p:spPr bwMode="auto">
            <a:xfrm>
              <a:off x="2533" y="2571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0520" name="Text Box 122"/>
            <p:cNvSpPr txBox="1">
              <a:spLocks noChangeArrowheads="1"/>
            </p:cNvSpPr>
            <p:nvPr/>
          </p:nvSpPr>
          <p:spPr bwMode="auto">
            <a:xfrm>
              <a:off x="2533" y="2724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0521" name="Text Box 123"/>
            <p:cNvSpPr txBox="1">
              <a:spLocks noChangeArrowheads="1"/>
            </p:cNvSpPr>
            <p:nvPr/>
          </p:nvSpPr>
          <p:spPr bwMode="auto">
            <a:xfrm>
              <a:off x="2533" y="2877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0522" name="Text Box 124"/>
            <p:cNvSpPr txBox="1">
              <a:spLocks noChangeArrowheads="1"/>
            </p:cNvSpPr>
            <p:nvPr/>
          </p:nvSpPr>
          <p:spPr bwMode="auto">
            <a:xfrm>
              <a:off x="2533" y="3030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0523" name="Text Box 125"/>
            <p:cNvSpPr txBox="1">
              <a:spLocks noChangeArrowheads="1"/>
            </p:cNvSpPr>
            <p:nvPr/>
          </p:nvSpPr>
          <p:spPr bwMode="auto">
            <a:xfrm>
              <a:off x="2533" y="3183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0524" name="Text Box 126"/>
            <p:cNvSpPr txBox="1">
              <a:spLocks noChangeArrowheads="1"/>
            </p:cNvSpPr>
            <p:nvPr/>
          </p:nvSpPr>
          <p:spPr bwMode="auto">
            <a:xfrm>
              <a:off x="2533" y="3336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0525" name="Text Box 127"/>
            <p:cNvSpPr txBox="1">
              <a:spLocks noChangeArrowheads="1"/>
            </p:cNvSpPr>
            <p:nvPr/>
          </p:nvSpPr>
          <p:spPr bwMode="auto">
            <a:xfrm>
              <a:off x="2533" y="1805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</a:rPr>
                <a:t>-</a:t>
              </a:r>
            </a:p>
          </p:txBody>
        </p:sp>
      </p:grpSp>
      <p:sp>
        <p:nvSpPr>
          <p:cNvPr id="211" name="Line 128"/>
          <p:cNvSpPr>
            <a:spLocks noChangeShapeType="1"/>
          </p:cNvSpPr>
          <p:nvPr/>
        </p:nvSpPr>
        <p:spPr bwMode="auto">
          <a:xfrm flipH="1">
            <a:off x="6765925" y="2428875"/>
            <a:ext cx="519113" cy="15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212" name="Line 129"/>
          <p:cNvSpPr>
            <a:spLocks noChangeShapeType="1"/>
          </p:cNvSpPr>
          <p:nvPr/>
        </p:nvSpPr>
        <p:spPr bwMode="auto">
          <a:xfrm>
            <a:off x="6729413" y="3073400"/>
            <a:ext cx="661987" cy="476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213" name="Objec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902073"/>
              </p:ext>
            </p:extLst>
          </p:nvPr>
        </p:nvGraphicFramePr>
        <p:xfrm>
          <a:off x="6816725" y="1928813"/>
          <a:ext cx="4667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058" name="公式" r:id="rId7" imgW="152400" imgH="152468" progId="Equation.3">
                  <p:embed/>
                </p:oleObj>
              </mc:Choice>
              <mc:Fallback>
                <p:oleObj name="公式" r:id="rId7" imgW="152400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5" y="1928813"/>
                        <a:ext cx="46672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1275"/>
              </p:ext>
            </p:extLst>
          </p:nvPr>
        </p:nvGraphicFramePr>
        <p:xfrm>
          <a:off x="6859588" y="2555875"/>
          <a:ext cx="3746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059" name="Equation" r:id="rId9" imgW="114469" imgH="152468" progId="Equation.3">
                  <p:embed/>
                </p:oleObj>
              </mc:Choice>
              <mc:Fallback>
                <p:oleObj name="Equation" r:id="rId9" imgW="114469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588" y="2555875"/>
                        <a:ext cx="3746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" name="Line 132"/>
          <p:cNvSpPr>
            <a:spLocks noChangeShapeType="1"/>
          </p:cNvSpPr>
          <p:nvPr/>
        </p:nvSpPr>
        <p:spPr bwMode="auto">
          <a:xfrm>
            <a:off x="6731000" y="1763713"/>
            <a:ext cx="617538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216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691109"/>
              </p:ext>
            </p:extLst>
          </p:nvPr>
        </p:nvGraphicFramePr>
        <p:xfrm>
          <a:off x="6769100" y="1223963"/>
          <a:ext cx="46831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060" name="Equation" r:id="rId11" imgW="152400" imgH="199923" progId="Equation.3">
                  <p:embed/>
                </p:oleObj>
              </mc:Choice>
              <mc:Fallback>
                <p:oleObj name="Equation" r:id="rId11" imgW="152400" imgH="1999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1223963"/>
                        <a:ext cx="46831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" name="Object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6305772"/>
              </p:ext>
            </p:extLst>
          </p:nvPr>
        </p:nvGraphicFramePr>
        <p:xfrm>
          <a:off x="7164388" y="412750"/>
          <a:ext cx="5286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061" name="公式" r:id="rId13" imgW="295317" imgH="142977" progId="Equation.3">
                  <p:embed/>
                </p:oleObj>
              </mc:Choice>
              <mc:Fallback>
                <p:oleObj name="公式" r:id="rId13" imgW="295317" imgH="14297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412750"/>
                        <a:ext cx="528637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" name="Object 1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646386"/>
              </p:ext>
            </p:extLst>
          </p:nvPr>
        </p:nvGraphicFramePr>
        <p:xfrm>
          <a:off x="6348413" y="425450"/>
          <a:ext cx="5286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062" name="公式" r:id="rId15" imgW="295317" imgH="142977" progId="Equation.3">
                  <p:embed/>
                </p:oleObj>
              </mc:Choice>
              <mc:Fallback>
                <p:oleObj name="公式" r:id="rId15" imgW="295317" imgH="14297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413" y="425450"/>
                        <a:ext cx="528637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" name="Rectangle 136"/>
          <p:cNvSpPr>
            <a:spLocks noChangeArrowheads="1"/>
          </p:cNvSpPr>
          <p:nvPr/>
        </p:nvSpPr>
        <p:spPr bwMode="auto">
          <a:xfrm>
            <a:off x="901700" y="757238"/>
            <a:ext cx="4391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设两个金属平板，</a:t>
            </a:r>
          </a:p>
        </p:txBody>
      </p:sp>
      <p:sp>
        <p:nvSpPr>
          <p:cNvPr id="220" name="Rectangle 137"/>
          <p:cNvSpPr>
            <a:spLocks noChangeArrowheads="1"/>
          </p:cNvSpPr>
          <p:nvPr/>
        </p:nvSpPr>
        <p:spPr bwMode="auto">
          <a:xfrm>
            <a:off x="898525" y="739775"/>
            <a:ext cx="4681538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</a:rPr>
              <a:t>                                 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均匀各向同性电介质中的电场强度为</a:t>
            </a:r>
          </a:p>
        </p:txBody>
      </p:sp>
      <p:graphicFrame>
        <p:nvGraphicFramePr>
          <p:cNvPr id="221" name="Objec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328976"/>
              </p:ext>
            </p:extLst>
          </p:nvPr>
        </p:nvGraphicFramePr>
        <p:xfrm>
          <a:off x="2195513" y="1798638"/>
          <a:ext cx="151923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063" name="公式" r:id="rId17" imgW="685800" imgH="199923" progId="Equation.3">
                  <p:embed/>
                </p:oleObj>
              </mc:Choice>
              <mc:Fallback>
                <p:oleObj name="公式" r:id="rId17" imgW="685800" imgH="1999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798638"/>
                        <a:ext cx="1519237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" name="Objec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636482"/>
              </p:ext>
            </p:extLst>
          </p:nvPr>
        </p:nvGraphicFramePr>
        <p:xfrm>
          <a:off x="1966913" y="2359025"/>
          <a:ext cx="10922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064" name="公式" r:id="rId19" imgW="485648" imgH="390661" progId="Equation.3">
                  <p:embed/>
                </p:oleObj>
              </mc:Choice>
              <mc:Fallback>
                <p:oleObj name="公式" r:id="rId19" imgW="485648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3" y="2359025"/>
                        <a:ext cx="109220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" name="Object 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564853"/>
              </p:ext>
            </p:extLst>
          </p:nvPr>
        </p:nvGraphicFramePr>
        <p:xfrm>
          <a:off x="3551238" y="2352675"/>
          <a:ext cx="10922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065" name="公式" r:id="rId21" imgW="485648" imgH="419134" progId="Equation.3">
                  <p:embed/>
                </p:oleObj>
              </mc:Choice>
              <mc:Fallback>
                <p:oleObj name="公式" r:id="rId21" imgW="485648" imgH="4191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238" y="2352675"/>
                        <a:ext cx="109220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" name="Object 1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103399"/>
              </p:ext>
            </p:extLst>
          </p:nvPr>
        </p:nvGraphicFramePr>
        <p:xfrm>
          <a:off x="2195513" y="3212976"/>
          <a:ext cx="167957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066" name="公式" r:id="rId23" imgW="762000" imgH="419134" progId="Equation.3">
                  <p:embed/>
                </p:oleObj>
              </mc:Choice>
              <mc:Fallback>
                <p:oleObj name="公式" r:id="rId23" imgW="762000" imgH="4191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212976"/>
                        <a:ext cx="1679575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" name="Object 1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938619"/>
              </p:ext>
            </p:extLst>
          </p:nvPr>
        </p:nvGraphicFramePr>
        <p:xfrm>
          <a:off x="2555875" y="4324226"/>
          <a:ext cx="1039813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067" name="公式" r:id="rId25" imgW="457200" imgH="390661" progId="Equation.3">
                  <p:embed/>
                </p:oleObj>
              </mc:Choice>
              <mc:Fallback>
                <p:oleObj name="公式" r:id="rId25" imgW="457200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324226"/>
                        <a:ext cx="1039813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" name="Text Box 143"/>
          <p:cNvSpPr txBox="1">
            <a:spLocks noChangeArrowheads="1"/>
          </p:cNvSpPr>
          <p:nvPr/>
        </p:nvSpPr>
        <p:spPr bwMode="auto">
          <a:xfrm>
            <a:off x="817311" y="4259060"/>
            <a:ext cx="179298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本节开始的实验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表明</a:t>
            </a: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:</a:t>
            </a:r>
            <a:endParaRPr lang="en-US" altLang="zh-CN" b="1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227" name="AutoShape 144"/>
          <p:cNvSpPr>
            <a:spLocks noChangeArrowheads="1"/>
          </p:cNvSpPr>
          <p:nvPr/>
        </p:nvSpPr>
        <p:spPr bwMode="auto">
          <a:xfrm>
            <a:off x="4525963" y="4157538"/>
            <a:ext cx="936625" cy="360363"/>
          </a:xfrm>
          <a:prstGeom prst="rightArrow">
            <a:avLst>
              <a:gd name="adj1" fmla="val 50000"/>
              <a:gd name="adj2" fmla="val 64978"/>
            </a:avLst>
          </a:prstGeom>
          <a:solidFill>
            <a:srgbClr val="66FF33">
              <a:alpha val="70979"/>
            </a:srgbClr>
          </a:solidFill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228" name="Object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864254"/>
              </p:ext>
            </p:extLst>
          </p:nvPr>
        </p:nvGraphicFramePr>
        <p:xfrm>
          <a:off x="5627688" y="3836863"/>
          <a:ext cx="207962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068" name="公式" r:id="rId27" imgW="952669" imgH="419134" progId="Equation.3">
                  <p:embed/>
                </p:oleObj>
              </mc:Choice>
              <mc:Fallback>
                <p:oleObj name="公式" r:id="rId27" imgW="952669" imgH="4191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7688" y="3836863"/>
                        <a:ext cx="2079625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" name="Objec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552163"/>
              </p:ext>
            </p:extLst>
          </p:nvPr>
        </p:nvGraphicFramePr>
        <p:xfrm>
          <a:off x="1116013" y="5716588"/>
          <a:ext cx="18923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069" name="公式" r:id="rId29" imgW="866648" imgH="390661" progId="Equation.3">
                  <p:embed/>
                </p:oleObj>
              </mc:Choice>
              <mc:Fallback>
                <p:oleObj name="公式" r:id="rId29" imgW="866648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716588"/>
                        <a:ext cx="1892300" cy="906462"/>
                      </a:xfrm>
                      <a:prstGeom prst="rect">
                        <a:avLst/>
                      </a:prstGeom>
                      <a:solidFill>
                        <a:srgbClr val="FFC000">
                          <a:alpha val="59999"/>
                        </a:srgbClr>
                      </a:solidFill>
                      <a:ln w="9525">
                        <a:solidFill>
                          <a:srgbClr val="00FF00">
                            <a:alpha val="43921"/>
                          </a:srgb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" name="Text Box 147"/>
          <p:cNvSpPr txBox="1">
            <a:spLocks noChangeArrowheads="1"/>
          </p:cNvSpPr>
          <p:nvPr/>
        </p:nvSpPr>
        <p:spPr bwMode="auto">
          <a:xfrm>
            <a:off x="923925" y="2546350"/>
            <a:ext cx="112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而</a:t>
            </a:r>
            <a:endParaRPr lang="zh-CN" altLang="en-US" b="1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231" name="AutoShape 148"/>
          <p:cNvSpPr>
            <a:spLocks noChangeArrowheads="1"/>
          </p:cNvSpPr>
          <p:nvPr/>
        </p:nvSpPr>
        <p:spPr bwMode="auto">
          <a:xfrm>
            <a:off x="1092200" y="3486026"/>
            <a:ext cx="936625" cy="360362"/>
          </a:xfrm>
          <a:prstGeom prst="rightArrow">
            <a:avLst>
              <a:gd name="adj1" fmla="val 50000"/>
              <a:gd name="adj2" fmla="val 64978"/>
            </a:avLst>
          </a:prstGeom>
          <a:solidFill>
            <a:srgbClr val="66FF33">
              <a:alpha val="70195"/>
            </a:srgbClr>
          </a:solidFill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32" name="AutoShape 149"/>
          <p:cNvSpPr>
            <a:spLocks/>
          </p:cNvSpPr>
          <p:nvPr/>
        </p:nvSpPr>
        <p:spPr bwMode="auto">
          <a:xfrm>
            <a:off x="3924300" y="3501901"/>
            <a:ext cx="471488" cy="1582737"/>
          </a:xfrm>
          <a:prstGeom prst="rightBrace">
            <a:avLst>
              <a:gd name="adj1" fmla="val 27974"/>
              <a:gd name="adj2" fmla="val 53060"/>
            </a:avLst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33" name="Rectangle 150"/>
          <p:cNvSpPr>
            <a:spLocks noChangeArrowheads="1"/>
          </p:cNvSpPr>
          <p:nvPr/>
        </p:nvSpPr>
        <p:spPr bwMode="auto">
          <a:xfrm>
            <a:off x="3251413" y="5721031"/>
            <a:ext cx="5555605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252538" indent="-1252538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FFFF00"/>
                </a:solidFill>
                <a:latin typeface="+mn-lt"/>
                <a:ea typeface="+mn-ea"/>
              </a:rPr>
              <a:t>适用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  </a:t>
            </a:r>
            <a:r>
              <a:rPr lang="zh-CN" altLang="en-US" b="1" dirty="0">
                <a:solidFill>
                  <a:srgbClr val="00FFFF"/>
                </a:solidFill>
                <a:latin typeface="+mn-lt"/>
                <a:ea typeface="+mn-ea"/>
              </a:rPr>
              <a:t>各向同性的均匀电介质充满整个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FFFF00"/>
                </a:solidFill>
                <a:latin typeface="+mn-lt"/>
                <a:ea typeface="+mn-ea"/>
              </a:rPr>
              <a:t>条件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  </a:t>
            </a:r>
            <a:r>
              <a:rPr lang="zh-CN" altLang="en-US" b="1" dirty="0">
                <a:solidFill>
                  <a:srgbClr val="00FFFF"/>
                </a:solidFill>
                <a:latin typeface="+mn-lt"/>
                <a:ea typeface="+mn-ea"/>
              </a:rPr>
              <a:t>空间，或</a:t>
            </a:r>
            <a:r>
              <a:rPr lang="zh-CN" altLang="en-US" b="1" dirty="0">
                <a:solidFill>
                  <a:srgbClr val="FFC000"/>
                </a:solidFill>
                <a:latin typeface="+mn-lt"/>
                <a:ea typeface="+mn-ea"/>
              </a:rPr>
              <a:t>电介质的表面为等势面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440042" y="4728380"/>
            <a:ext cx="3447545" cy="1214443"/>
            <a:chOff x="5440042" y="4728380"/>
            <a:chExt cx="3447545" cy="1214443"/>
          </a:xfrm>
        </p:grpSpPr>
        <p:grpSp>
          <p:nvGrpSpPr>
            <p:cNvPr id="2" name="组合 1"/>
            <p:cNvGrpSpPr/>
            <p:nvPr/>
          </p:nvGrpSpPr>
          <p:grpSpPr>
            <a:xfrm>
              <a:off x="5440042" y="4728380"/>
              <a:ext cx="3447545" cy="1214443"/>
              <a:chOff x="4537076" y="4525815"/>
              <a:chExt cx="4349892" cy="2064103"/>
            </a:xfrm>
          </p:grpSpPr>
          <p:sp>
            <p:nvSpPr>
              <p:cNvPr id="110" name="Rectangle 212" descr="宽上对角线"/>
              <p:cNvSpPr>
                <a:spLocks noChangeArrowheads="1"/>
              </p:cNvSpPr>
              <p:nvPr/>
            </p:nvSpPr>
            <p:spPr bwMode="auto">
              <a:xfrm rot="16200000">
                <a:off x="6358731" y="3496469"/>
                <a:ext cx="687388" cy="4019550"/>
              </a:xfrm>
              <a:prstGeom prst="rect">
                <a:avLst/>
              </a:prstGeom>
              <a:pattFill prst="wdUpDiag">
                <a:fgClr>
                  <a:schemeClr val="folHlink"/>
                </a:fgClr>
                <a:bgClr>
                  <a:srgbClr val="FFFFFF"/>
                </a:bgClr>
              </a:pattFill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b="1" i="1" baseline="-25000">
                  <a:solidFill>
                    <a:srgbClr val="0000CC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111" name="Group 213"/>
              <p:cNvGrpSpPr>
                <a:grpSpLocks/>
              </p:cNvGrpSpPr>
              <p:nvPr/>
            </p:nvGrpSpPr>
            <p:grpSpPr bwMode="auto">
              <a:xfrm>
                <a:off x="4633769" y="5434007"/>
                <a:ext cx="4253199" cy="617536"/>
                <a:chOff x="1441" y="3556"/>
                <a:chExt cx="1782" cy="389"/>
              </a:xfrm>
            </p:grpSpPr>
            <p:sp>
              <p:nvSpPr>
                <p:cNvPr id="112" name="Rectangle 214"/>
                <p:cNvSpPr>
                  <a:spLocks noChangeArrowheads="1"/>
                </p:cNvSpPr>
                <p:nvPr/>
              </p:nvSpPr>
              <p:spPr bwMode="auto">
                <a:xfrm rot="16200000">
                  <a:off x="1370" y="3627"/>
                  <a:ext cx="385" cy="2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00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13" name="Rectangle 215"/>
                <p:cNvSpPr>
                  <a:spLocks noChangeArrowheads="1"/>
                </p:cNvSpPr>
                <p:nvPr/>
              </p:nvSpPr>
              <p:spPr bwMode="auto">
                <a:xfrm rot="16200000">
                  <a:off x="1561" y="3631"/>
                  <a:ext cx="385" cy="2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00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14" name="Rectangle 216"/>
                <p:cNvSpPr>
                  <a:spLocks noChangeArrowheads="1"/>
                </p:cNvSpPr>
                <p:nvPr/>
              </p:nvSpPr>
              <p:spPr bwMode="auto">
                <a:xfrm rot="16200000">
                  <a:off x="1752" y="3629"/>
                  <a:ext cx="385" cy="2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00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15" name="Rectangle 217"/>
                <p:cNvSpPr>
                  <a:spLocks noChangeArrowheads="1"/>
                </p:cNvSpPr>
                <p:nvPr/>
              </p:nvSpPr>
              <p:spPr bwMode="auto">
                <a:xfrm rot="16200000">
                  <a:off x="1947" y="3627"/>
                  <a:ext cx="385" cy="2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00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16" name="Rectangle 218"/>
                <p:cNvSpPr>
                  <a:spLocks noChangeArrowheads="1"/>
                </p:cNvSpPr>
                <p:nvPr/>
              </p:nvSpPr>
              <p:spPr bwMode="auto">
                <a:xfrm rot="16200000">
                  <a:off x="2150" y="3628"/>
                  <a:ext cx="385" cy="2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00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17" name="Rectangle 219"/>
                <p:cNvSpPr>
                  <a:spLocks noChangeArrowheads="1"/>
                </p:cNvSpPr>
                <p:nvPr/>
              </p:nvSpPr>
              <p:spPr bwMode="auto">
                <a:xfrm rot="16200000">
                  <a:off x="2339" y="3629"/>
                  <a:ext cx="385" cy="2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00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18" name="Rectangle 220"/>
                <p:cNvSpPr>
                  <a:spLocks noChangeArrowheads="1"/>
                </p:cNvSpPr>
                <p:nvPr/>
              </p:nvSpPr>
              <p:spPr bwMode="auto">
                <a:xfrm rot="16200000">
                  <a:off x="2533" y="3630"/>
                  <a:ext cx="385" cy="2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00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19" name="Rectangle 221"/>
                <p:cNvSpPr>
                  <a:spLocks noChangeArrowheads="1"/>
                </p:cNvSpPr>
                <p:nvPr/>
              </p:nvSpPr>
              <p:spPr bwMode="auto">
                <a:xfrm rot="16200000">
                  <a:off x="2722" y="3629"/>
                  <a:ext cx="385" cy="2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00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20" name="Rectangle 222"/>
                <p:cNvSpPr>
                  <a:spLocks noChangeArrowheads="1"/>
                </p:cNvSpPr>
                <p:nvPr/>
              </p:nvSpPr>
              <p:spPr bwMode="auto">
                <a:xfrm rot="16200000">
                  <a:off x="2908" y="3631"/>
                  <a:ext cx="385" cy="2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00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</p:grpSp>
          <p:grpSp>
            <p:nvGrpSpPr>
              <p:cNvPr id="121" name="Group 223"/>
              <p:cNvGrpSpPr>
                <a:grpSpLocks/>
              </p:cNvGrpSpPr>
              <p:nvPr/>
            </p:nvGrpSpPr>
            <p:grpSpPr bwMode="auto">
              <a:xfrm>
                <a:off x="4651867" y="4960938"/>
                <a:ext cx="4047106" cy="784225"/>
                <a:chOff x="1460" y="2873"/>
                <a:chExt cx="1687" cy="494"/>
              </a:xfrm>
            </p:grpSpPr>
            <p:sp>
              <p:nvSpPr>
                <p:cNvPr id="122" name="Text Box 224"/>
                <p:cNvSpPr txBox="1">
                  <a:spLocks noChangeArrowheads="1"/>
                </p:cNvSpPr>
                <p:nvPr/>
              </p:nvSpPr>
              <p:spPr bwMode="auto">
                <a:xfrm>
                  <a:off x="1460" y="2873"/>
                  <a:ext cx="151" cy="4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rgbClr val="00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23" name="Text Box 225"/>
                <p:cNvSpPr txBox="1">
                  <a:spLocks noChangeArrowheads="1"/>
                </p:cNvSpPr>
                <p:nvPr/>
              </p:nvSpPr>
              <p:spPr bwMode="auto">
                <a:xfrm>
                  <a:off x="1651" y="2873"/>
                  <a:ext cx="151" cy="4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rgbClr val="00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24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1843" y="2873"/>
                  <a:ext cx="151" cy="4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rgbClr val="00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25" name="Text Box 227"/>
                <p:cNvSpPr txBox="1">
                  <a:spLocks noChangeArrowheads="1"/>
                </p:cNvSpPr>
                <p:nvPr/>
              </p:nvSpPr>
              <p:spPr bwMode="auto">
                <a:xfrm>
                  <a:off x="2036" y="2873"/>
                  <a:ext cx="151" cy="4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rgbClr val="00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26" name="Text Box 228"/>
                <p:cNvSpPr txBox="1">
                  <a:spLocks noChangeArrowheads="1"/>
                </p:cNvSpPr>
                <p:nvPr/>
              </p:nvSpPr>
              <p:spPr bwMode="auto">
                <a:xfrm>
                  <a:off x="2228" y="2873"/>
                  <a:ext cx="151" cy="4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rgbClr val="00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27" name="Text Box 229"/>
                <p:cNvSpPr txBox="1">
                  <a:spLocks noChangeArrowheads="1"/>
                </p:cNvSpPr>
                <p:nvPr/>
              </p:nvSpPr>
              <p:spPr bwMode="auto">
                <a:xfrm>
                  <a:off x="2420" y="2873"/>
                  <a:ext cx="151" cy="4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rgbClr val="00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28" name="Text Box 230"/>
                <p:cNvSpPr txBox="1">
                  <a:spLocks noChangeArrowheads="1"/>
                </p:cNvSpPr>
                <p:nvPr/>
              </p:nvSpPr>
              <p:spPr bwMode="auto">
                <a:xfrm>
                  <a:off x="2612" y="2873"/>
                  <a:ext cx="151" cy="4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rgbClr val="00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29" name="Text Box 231"/>
                <p:cNvSpPr txBox="1">
                  <a:spLocks noChangeArrowheads="1"/>
                </p:cNvSpPr>
                <p:nvPr/>
              </p:nvSpPr>
              <p:spPr bwMode="auto">
                <a:xfrm>
                  <a:off x="2803" y="2873"/>
                  <a:ext cx="151" cy="4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rgbClr val="00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30" name="Text Box 232"/>
                <p:cNvSpPr txBox="1">
                  <a:spLocks noChangeArrowheads="1"/>
                </p:cNvSpPr>
                <p:nvPr/>
              </p:nvSpPr>
              <p:spPr bwMode="auto">
                <a:xfrm>
                  <a:off x="2996" y="2873"/>
                  <a:ext cx="151" cy="4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solidFill>
                        <a:srgbClr val="00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</p:grpSp>
          <p:sp>
            <p:nvSpPr>
              <p:cNvPr id="131" name="Rectangle 233"/>
              <p:cNvSpPr>
                <a:spLocks noChangeArrowheads="1"/>
              </p:cNvSpPr>
              <p:nvPr/>
            </p:nvSpPr>
            <p:spPr bwMode="auto">
              <a:xfrm rot="5400000" flipV="1">
                <a:off x="6528594" y="2771898"/>
                <a:ext cx="330200" cy="4052888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2" name="Rectangle 234"/>
              <p:cNvSpPr>
                <a:spLocks noChangeArrowheads="1"/>
              </p:cNvSpPr>
              <p:nvPr/>
            </p:nvSpPr>
            <p:spPr bwMode="auto">
              <a:xfrm rot="5400000" flipV="1">
                <a:off x="6528594" y="4142058"/>
                <a:ext cx="330200" cy="4052888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133" name="Group 235"/>
              <p:cNvGrpSpPr>
                <a:grpSpLocks/>
              </p:cNvGrpSpPr>
              <p:nvPr/>
            </p:nvGrpSpPr>
            <p:grpSpPr bwMode="auto">
              <a:xfrm>
                <a:off x="4537076" y="4525815"/>
                <a:ext cx="4249738" cy="615951"/>
                <a:chOff x="2895" y="804"/>
                <a:chExt cx="2677" cy="388"/>
              </a:xfrm>
            </p:grpSpPr>
            <p:sp>
              <p:nvSpPr>
                <p:cNvPr id="134" name="Rectangle 236"/>
                <p:cNvSpPr>
                  <a:spLocks noChangeArrowheads="1"/>
                </p:cNvSpPr>
                <p:nvPr/>
              </p:nvSpPr>
              <p:spPr bwMode="auto">
                <a:xfrm rot="16200000">
                  <a:off x="2886" y="815"/>
                  <a:ext cx="385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35" name="Rectangle 237"/>
                <p:cNvSpPr>
                  <a:spLocks noChangeArrowheads="1"/>
                </p:cNvSpPr>
                <p:nvPr/>
              </p:nvSpPr>
              <p:spPr bwMode="auto">
                <a:xfrm rot="16200000">
                  <a:off x="3030" y="815"/>
                  <a:ext cx="385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36" name="Rectangle 238"/>
                <p:cNvSpPr>
                  <a:spLocks noChangeArrowheads="1"/>
                </p:cNvSpPr>
                <p:nvPr/>
              </p:nvSpPr>
              <p:spPr bwMode="auto">
                <a:xfrm rot="16200000">
                  <a:off x="3174" y="815"/>
                  <a:ext cx="385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37" name="Rectangle 239"/>
                <p:cNvSpPr>
                  <a:spLocks noChangeArrowheads="1"/>
                </p:cNvSpPr>
                <p:nvPr/>
              </p:nvSpPr>
              <p:spPr bwMode="auto">
                <a:xfrm rot="16200000">
                  <a:off x="3318" y="815"/>
                  <a:ext cx="385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38" name="Rectangle 240"/>
                <p:cNvSpPr>
                  <a:spLocks noChangeArrowheads="1"/>
                </p:cNvSpPr>
                <p:nvPr/>
              </p:nvSpPr>
              <p:spPr bwMode="auto">
                <a:xfrm rot="16200000">
                  <a:off x="3462" y="815"/>
                  <a:ext cx="385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39" name="Rectangle 241"/>
                <p:cNvSpPr>
                  <a:spLocks noChangeArrowheads="1"/>
                </p:cNvSpPr>
                <p:nvPr/>
              </p:nvSpPr>
              <p:spPr bwMode="auto">
                <a:xfrm rot="16200000">
                  <a:off x="3607" y="813"/>
                  <a:ext cx="385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40" name="Rectangle 242"/>
                <p:cNvSpPr>
                  <a:spLocks noChangeArrowheads="1"/>
                </p:cNvSpPr>
                <p:nvPr/>
              </p:nvSpPr>
              <p:spPr bwMode="auto">
                <a:xfrm rot="16200000">
                  <a:off x="3764" y="814"/>
                  <a:ext cx="385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41" name="Rectangle 243"/>
                <p:cNvSpPr>
                  <a:spLocks noChangeArrowheads="1"/>
                </p:cNvSpPr>
                <p:nvPr/>
              </p:nvSpPr>
              <p:spPr bwMode="auto">
                <a:xfrm rot="16200000">
                  <a:off x="4050" y="815"/>
                  <a:ext cx="385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42" name="Rectangle 244"/>
                <p:cNvSpPr>
                  <a:spLocks noChangeArrowheads="1"/>
                </p:cNvSpPr>
                <p:nvPr/>
              </p:nvSpPr>
              <p:spPr bwMode="auto">
                <a:xfrm rot="16200000">
                  <a:off x="4197" y="816"/>
                  <a:ext cx="385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43" name="Rectangle 245"/>
                <p:cNvSpPr>
                  <a:spLocks noChangeArrowheads="1"/>
                </p:cNvSpPr>
                <p:nvPr/>
              </p:nvSpPr>
              <p:spPr bwMode="auto">
                <a:xfrm rot="16200000">
                  <a:off x="4340" y="816"/>
                  <a:ext cx="385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44" name="Rectangle 246"/>
                <p:cNvSpPr>
                  <a:spLocks noChangeArrowheads="1"/>
                </p:cNvSpPr>
                <p:nvPr/>
              </p:nvSpPr>
              <p:spPr bwMode="auto">
                <a:xfrm rot="16200000">
                  <a:off x="4484" y="815"/>
                  <a:ext cx="385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45" name="Rectangle 247"/>
                <p:cNvSpPr>
                  <a:spLocks noChangeArrowheads="1"/>
                </p:cNvSpPr>
                <p:nvPr/>
              </p:nvSpPr>
              <p:spPr bwMode="auto">
                <a:xfrm rot="16200000">
                  <a:off x="4631" y="816"/>
                  <a:ext cx="385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46" name="Rectangle 248"/>
                <p:cNvSpPr>
                  <a:spLocks noChangeArrowheads="1"/>
                </p:cNvSpPr>
                <p:nvPr/>
              </p:nvSpPr>
              <p:spPr bwMode="auto">
                <a:xfrm rot="16200000">
                  <a:off x="4773" y="816"/>
                  <a:ext cx="385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47" name="Rectangle 249"/>
                <p:cNvSpPr>
                  <a:spLocks noChangeArrowheads="1"/>
                </p:cNvSpPr>
                <p:nvPr/>
              </p:nvSpPr>
              <p:spPr bwMode="auto">
                <a:xfrm rot="16200000">
                  <a:off x="4919" y="815"/>
                  <a:ext cx="385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48" name="Rectangle 250"/>
                <p:cNvSpPr>
                  <a:spLocks noChangeArrowheads="1"/>
                </p:cNvSpPr>
                <p:nvPr/>
              </p:nvSpPr>
              <p:spPr bwMode="auto">
                <a:xfrm rot="16200000">
                  <a:off x="3918" y="815"/>
                  <a:ext cx="385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53" name="Rectangle 251"/>
                <p:cNvSpPr>
                  <a:spLocks noChangeArrowheads="1"/>
                </p:cNvSpPr>
                <p:nvPr/>
              </p:nvSpPr>
              <p:spPr bwMode="auto">
                <a:xfrm rot="16200000">
                  <a:off x="5051" y="815"/>
                  <a:ext cx="385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154" name="Rectangle 252"/>
                <p:cNvSpPr>
                  <a:spLocks noChangeArrowheads="1"/>
                </p:cNvSpPr>
                <p:nvPr/>
              </p:nvSpPr>
              <p:spPr bwMode="auto">
                <a:xfrm rot="16200000">
                  <a:off x="5196" y="815"/>
                  <a:ext cx="385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</p:grpSp>
          <p:grpSp>
            <p:nvGrpSpPr>
              <p:cNvPr id="156" name="Group 253"/>
              <p:cNvGrpSpPr>
                <a:grpSpLocks/>
              </p:cNvGrpSpPr>
              <p:nvPr/>
            </p:nvGrpSpPr>
            <p:grpSpPr bwMode="auto">
              <a:xfrm>
                <a:off x="4645048" y="5805264"/>
                <a:ext cx="4019504" cy="784654"/>
                <a:chOff x="3776" y="1879"/>
                <a:chExt cx="1689" cy="508"/>
              </a:xfrm>
            </p:grpSpPr>
            <p:sp>
              <p:nvSpPr>
                <p:cNvPr id="157" name="Text Box 254"/>
                <p:cNvSpPr txBox="1">
                  <a:spLocks noChangeArrowheads="1"/>
                </p:cNvSpPr>
                <p:nvPr/>
              </p:nvSpPr>
              <p:spPr bwMode="auto">
                <a:xfrm>
                  <a:off x="3776" y="1879"/>
                  <a:ext cx="152" cy="5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58" name="Text Box 255"/>
                <p:cNvSpPr txBox="1">
                  <a:spLocks noChangeArrowheads="1"/>
                </p:cNvSpPr>
                <p:nvPr/>
              </p:nvSpPr>
              <p:spPr bwMode="auto">
                <a:xfrm>
                  <a:off x="3873" y="1879"/>
                  <a:ext cx="152" cy="5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59" name="Text Box 256"/>
                <p:cNvSpPr txBox="1">
                  <a:spLocks noChangeArrowheads="1"/>
                </p:cNvSpPr>
                <p:nvPr/>
              </p:nvSpPr>
              <p:spPr bwMode="auto">
                <a:xfrm>
                  <a:off x="3967" y="1879"/>
                  <a:ext cx="152" cy="5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60" name="Text Box 257"/>
                <p:cNvSpPr txBox="1">
                  <a:spLocks noChangeArrowheads="1"/>
                </p:cNvSpPr>
                <p:nvPr/>
              </p:nvSpPr>
              <p:spPr bwMode="auto">
                <a:xfrm>
                  <a:off x="4064" y="1879"/>
                  <a:ext cx="152" cy="5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61" name="Text Box 258"/>
                <p:cNvSpPr txBox="1">
                  <a:spLocks noChangeArrowheads="1"/>
                </p:cNvSpPr>
                <p:nvPr/>
              </p:nvSpPr>
              <p:spPr bwMode="auto">
                <a:xfrm>
                  <a:off x="4160" y="1879"/>
                  <a:ext cx="152" cy="5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62" name="Text Box 259"/>
                <p:cNvSpPr txBox="1">
                  <a:spLocks noChangeArrowheads="1"/>
                </p:cNvSpPr>
                <p:nvPr/>
              </p:nvSpPr>
              <p:spPr bwMode="auto">
                <a:xfrm>
                  <a:off x="4256" y="1879"/>
                  <a:ext cx="152" cy="5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63" name="Text Box 260"/>
                <p:cNvSpPr txBox="1">
                  <a:spLocks noChangeArrowheads="1"/>
                </p:cNvSpPr>
                <p:nvPr/>
              </p:nvSpPr>
              <p:spPr bwMode="auto">
                <a:xfrm>
                  <a:off x="4353" y="1879"/>
                  <a:ext cx="152" cy="5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64" name="Text Box 261"/>
                <p:cNvSpPr txBox="1">
                  <a:spLocks noChangeArrowheads="1"/>
                </p:cNvSpPr>
                <p:nvPr/>
              </p:nvSpPr>
              <p:spPr bwMode="auto">
                <a:xfrm>
                  <a:off x="4449" y="1879"/>
                  <a:ext cx="152" cy="5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65" name="Text Box 262"/>
                <p:cNvSpPr txBox="1">
                  <a:spLocks noChangeArrowheads="1"/>
                </p:cNvSpPr>
                <p:nvPr/>
              </p:nvSpPr>
              <p:spPr bwMode="auto">
                <a:xfrm>
                  <a:off x="4545" y="1879"/>
                  <a:ext cx="152" cy="5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66" name="Text Box 263"/>
                <p:cNvSpPr txBox="1">
                  <a:spLocks noChangeArrowheads="1"/>
                </p:cNvSpPr>
                <p:nvPr/>
              </p:nvSpPr>
              <p:spPr bwMode="auto">
                <a:xfrm>
                  <a:off x="4639" y="1879"/>
                  <a:ext cx="152" cy="5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67" name="Text Box 264"/>
                <p:cNvSpPr txBox="1">
                  <a:spLocks noChangeArrowheads="1"/>
                </p:cNvSpPr>
                <p:nvPr/>
              </p:nvSpPr>
              <p:spPr bwMode="auto">
                <a:xfrm>
                  <a:off x="4735" y="1879"/>
                  <a:ext cx="152" cy="5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68" name="Text Box 265"/>
                <p:cNvSpPr txBox="1">
                  <a:spLocks noChangeArrowheads="1"/>
                </p:cNvSpPr>
                <p:nvPr/>
              </p:nvSpPr>
              <p:spPr bwMode="auto">
                <a:xfrm>
                  <a:off x="4832" y="1879"/>
                  <a:ext cx="152" cy="5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69" name="Text Box 266"/>
                <p:cNvSpPr txBox="1">
                  <a:spLocks noChangeArrowheads="1"/>
                </p:cNvSpPr>
                <p:nvPr/>
              </p:nvSpPr>
              <p:spPr bwMode="auto">
                <a:xfrm>
                  <a:off x="4832" y="1879"/>
                  <a:ext cx="152" cy="5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71" name="Text Box 267"/>
                <p:cNvSpPr txBox="1">
                  <a:spLocks noChangeArrowheads="1"/>
                </p:cNvSpPr>
                <p:nvPr/>
              </p:nvSpPr>
              <p:spPr bwMode="auto">
                <a:xfrm>
                  <a:off x="4832" y="1879"/>
                  <a:ext cx="152" cy="5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72" name="Text Box 268"/>
                <p:cNvSpPr txBox="1">
                  <a:spLocks noChangeArrowheads="1"/>
                </p:cNvSpPr>
                <p:nvPr/>
              </p:nvSpPr>
              <p:spPr bwMode="auto">
                <a:xfrm>
                  <a:off x="4832" y="1879"/>
                  <a:ext cx="152" cy="5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73" name="Text Box 269"/>
                <p:cNvSpPr txBox="1">
                  <a:spLocks noChangeArrowheads="1"/>
                </p:cNvSpPr>
                <p:nvPr/>
              </p:nvSpPr>
              <p:spPr bwMode="auto">
                <a:xfrm>
                  <a:off x="4928" y="1879"/>
                  <a:ext cx="152" cy="5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74" name="Text Box 270"/>
                <p:cNvSpPr txBox="1">
                  <a:spLocks noChangeArrowheads="1"/>
                </p:cNvSpPr>
                <p:nvPr/>
              </p:nvSpPr>
              <p:spPr bwMode="auto">
                <a:xfrm>
                  <a:off x="5024" y="1879"/>
                  <a:ext cx="152" cy="5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75" name="Text Box 271"/>
                <p:cNvSpPr txBox="1">
                  <a:spLocks noChangeArrowheads="1"/>
                </p:cNvSpPr>
                <p:nvPr/>
              </p:nvSpPr>
              <p:spPr bwMode="auto">
                <a:xfrm>
                  <a:off x="5121" y="1879"/>
                  <a:ext cx="152" cy="5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 dirty="0">
                      <a:solidFill>
                        <a:srgbClr val="FF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76" name="Text Box 272"/>
                <p:cNvSpPr txBox="1">
                  <a:spLocks noChangeArrowheads="1"/>
                </p:cNvSpPr>
                <p:nvPr/>
              </p:nvSpPr>
              <p:spPr bwMode="auto">
                <a:xfrm>
                  <a:off x="5216" y="1879"/>
                  <a:ext cx="152" cy="5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  <p:sp>
              <p:nvSpPr>
                <p:cNvPr id="177" name="Text Box 273"/>
                <p:cNvSpPr txBox="1">
                  <a:spLocks noChangeArrowheads="1"/>
                </p:cNvSpPr>
                <p:nvPr/>
              </p:nvSpPr>
              <p:spPr bwMode="auto">
                <a:xfrm>
                  <a:off x="5313" y="1879"/>
                  <a:ext cx="152" cy="5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FF0000"/>
                      </a:solidFill>
                      <a:latin typeface="+mn-lt"/>
                      <a:ea typeface="+mn-ea"/>
                    </a:rPr>
                    <a:t>-</a:t>
                  </a:r>
                </a:p>
              </p:txBody>
            </p:sp>
          </p:grpSp>
        </p:grpSp>
        <p:sp>
          <p:nvSpPr>
            <p:cNvPr id="193" name="Rectangle 289"/>
            <p:cNvSpPr>
              <a:spLocks noChangeArrowheads="1"/>
            </p:cNvSpPr>
            <p:nvPr/>
          </p:nvSpPr>
          <p:spPr bwMode="auto">
            <a:xfrm>
              <a:off x="5644740" y="4995167"/>
              <a:ext cx="39946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b="1" i="1" dirty="0">
                  <a:solidFill>
                    <a:srgbClr val="0000CC"/>
                  </a:solidFill>
                  <a:latin typeface="+mn-lt"/>
                  <a:ea typeface="+mn-ea"/>
                  <a:sym typeface="Symbol" panose="05050102010706020507" pitchFamily="18" charset="2"/>
                </a:rPr>
                <a:t></a:t>
              </a:r>
              <a:r>
                <a:rPr lang="en-US" altLang="zh-CN" b="1" i="1" baseline="-25000" dirty="0">
                  <a:solidFill>
                    <a:srgbClr val="0000CC"/>
                  </a:solidFill>
                  <a:latin typeface="+mn-lt"/>
                  <a:ea typeface="+mn-ea"/>
                  <a:sym typeface="Symbol" panose="05050102010706020507" pitchFamily="18" charset="2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31336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utoUpdateAnimBg="0"/>
      <p:bldP spid="150" grpId="0" animBg="1"/>
      <p:bldP spid="151" grpId="0"/>
      <p:bldP spid="211" grpId="0" animBg="1"/>
      <p:bldP spid="212" grpId="0" animBg="1"/>
      <p:bldP spid="215" grpId="0" animBg="1"/>
      <p:bldP spid="219" grpId="0"/>
      <p:bldP spid="220" grpId="0"/>
      <p:bldP spid="226" grpId="0" autoUpdateAnimBg="0"/>
      <p:bldP spid="227" grpId="0" animBg="1"/>
      <p:bldP spid="230" grpId="0" autoUpdateAnimBg="0"/>
      <p:bldP spid="231" grpId="0" animBg="1"/>
      <p:bldP spid="232" grpId="0" animBg="1"/>
      <p:bldP spid="2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 Box 27"/>
          <p:cNvSpPr txBox="1">
            <a:spLocks noChangeArrowheads="1"/>
          </p:cNvSpPr>
          <p:nvPr/>
        </p:nvSpPr>
        <p:spPr bwMode="auto">
          <a:xfrm>
            <a:off x="450850" y="277813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99"/>
                </a:solidFill>
                <a:latin typeface="+mn-lt"/>
                <a:ea typeface="+mn-ea"/>
              </a:rPr>
              <a:t>四、含电介质的高斯定理     电位移矢量</a:t>
            </a:r>
          </a:p>
        </p:txBody>
      </p:sp>
      <p:sp>
        <p:nvSpPr>
          <p:cNvPr id="156" name="Text Box 59"/>
          <p:cNvSpPr txBox="1">
            <a:spLocks noChangeArrowheads="1"/>
          </p:cNvSpPr>
          <p:nvPr/>
        </p:nvSpPr>
        <p:spPr bwMode="auto">
          <a:xfrm>
            <a:off x="933450" y="811213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100000">
                      <a:srgbClr val="4D4D4D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电介质在电场中</a:t>
            </a:r>
          </a:p>
        </p:txBody>
      </p:sp>
      <p:sp>
        <p:nvSpPr>
          <p:cNvPr id="157" name="Text Box 60"/>
          <p:cNvSpPr txBox="1">
            <a:spLocks noChangeArrowheads="1"/>
          </p:cNvSpPr>
          <p:nvPr/>
        </p:nvSpPr>
        <p:spPr bwMode="auto">
          <a:xfrm>
            <a:off x="3905250" y="81121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100000">
                      <a:srgbClr val="4D4D4D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产生束缚电荷</a:t>
            </a:r>
          </a:p>
        </p:txBody>
      </p:sp>
      <p:sp>
        <p:nvSpPr>
          <p:cNvPr id="158" name="Text Box 61"/>
          <p:cNvSpPr txBox="1">
            <a:spLocks noChangeArrowheads="1"/>
          </p:cNvSpPr>
          <p:nvPr/>
        </p:nvSpPr>
        <p:spPr bwMode="auto">
          <a:xfrm>
            <a:off x="6648450" y="811213"/>
            <a:ext cx="2495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100000">
                      <a:srgbClr val="4D4D4D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影响原电场分布</a:t>
            </a:r>
          </a:p>
        </p:txBody>
      </p:sp>
      <p:sp>
        <p:nvSpPr>
          <p:cNvPr id="159" name="AutoShape 62"/>
          <p:cNvSpPr>
            <a:spLocks noChangeArrowheads="1"/>
          </p:cNvSpPr>
          <p:nvPr/>
        </p:nvSpPr>
        <p:spPr bwMode="auto">
          <a:xfrm>
            <a:off x="3295650" y="1031875"/>
            <a:ext cx="609600" cy="92075"/>
          </a:xfrm>
          <a:prstGeom prst="rightArrow">
            <a:avLst>
              <a:gd name="adj1" fmla="val 50000"/>
              <a:gd name="adj2" fmla="val 16551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60" name="AutoShape 63"/>
          <p:cNvSpPr>
            <a:spLocks noChangeArrowheads="1"/>
          </p:cNvSpPr>
          <p:nvPr/>
        </p:nvSpPr>
        <p:spPr bwMode="auto">
          <a:xfrm>
            <a:off x="6038850" y="1031875"/>
            <a:ext cx="609600" cy="92075"/>
          </a:xfrm>
          <a:prstGeom prst="rightArrow">
            <a:avLst>
              <a:gd name="adj1" fmla="val 50000"/>
              <a:gd name="adj2" fmla="val 16551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63" name="Rectangle 97" descr="5%"/>
          <p:cNvSpPr>
            <a:spLocks noChangeArrowheads="1"/>
          </p:cNvSpPr>
          <p:nvPr/>
        </p:nvSpPr>
        <p:spPr bwMode="auto">
          <a:xfrm>
            <a:off x="6900863" y="1870075"/>
            <a:ext cx="1196975" cy="2879725"/>
          </a:xfrm>
          <a:prstGeom prst="rect">
            <a:avLst/>
          </a:prstGeom>
          <a:pattFill prst="pct5">
            <a:fgClr>
              <a:schemeClr val="folHlink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b="1" i="1" baseline="-25000">
              <a:solidFill>
                <a:srgbClr val="0000CC"/>
              </a:solidFill>
              <a:latin typeface="+mn-lt"/>
              <a:ea typeface="+mn-ea"/>
            </a:endParaRPr>
          </a:p>
        </p:txBody>
      </p:sp>
      <p:sp>
        <p:nvSpPr>
          <p:cNvPr id="164" name="Text Box 98"/>
          <p:cNvSpPr txBox="1">
            <a:spLocks noChangeArrowheads="1"/>
          </p:cNvSpPr>
          <p:nvPr/>
        </p:nvSpPr>
        <p:spPr bwMode="auto">
          <a:xfrm>
            <a:off x="434975" y="1574800"/>
            <a:ext cx="364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66FF33"/>
              </a:buClr>
              <a:buFontTx/>
              <a:buChar char="•"/>
            </a:pPr>
            <a:r>
              <a:rPr lang="en-US" altLang="zh-CN" b="1">
                <a:solidFill>
                  <a:srgbClr val="66FFFF"/>
                </a:solidFill>
                <a:latin typeface="+mn-lt"/>
                <a:ea typeface="+mn-ea"/>
              </a:rPr>
              <a:t> </a:t>
            </a:r>
            <a:r>
              <a:rPr lang="zh-CN" altLang="en-US" b="1">
                <a:solidFill>
                  <a:srgbClr val="66FFFF"/>
                </a:solidFill>
                <a:latin typeface="+mn-lt"/>
                <a:ea typeface="+mn-ea"/>
              </a:rPr>
              <a:t>以两个金属平板为例</a:t>
            </a:r>
          </a:p>
        </p:txBody>
      </p:sp>
      <p:sp>
        <p:nvSpPr>
          <p:cNvPr id="165" name="Rectangle 99"/>
          <p:cNvSpPr>
            <a:spLocks noChangeArrowheads="1"/>
          </p:cNvSpPr>
          <p:nvPr/>
        </p:nvSpPr>
        <p:spPr bwMode="auto">
          <a:xfrm>
            <a:off x="642938" y="2103438"/>
            <a:ext cx="4391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B2B2B2"/>
              </a:buClr>
              <a:buFont typeface="Wingdings" panose="05000000000000000000" pitchFamily="2" charset="2"/>
              <a:buChar char="u"/>
            </a:pPr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</a:rPr>
              <a:t>  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无电介质时：</a:t>
            </a:r>
          </a:p>
        </p:txBody>
      </p:sp>
      <p:sp>
        <p:nvSpPr>
          <p:cNvPr id="166" name="Rectangle 100"/>
          <p:cNvSpPr>
            <a:spLocks noChangeArrowheads="1"/>
          </p:cNvSpPr>
          <p:nvPr/>
        </p:nvSpPr>
        <p:spPr bwMode="auto">
          <a:xfrm>
            <a:off x="7302792" y="4132263"/>
            <a:ext cx="3994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00CC"/>
                </a:solidFill>
                <a:latin typeface="+mn-lt"/>
                <a:ea typeface="+mn-ea"/>
                <a:sym typeface="Symbol" panose="05050102010706020507" pitchFamily="18" charset="2"/>
              </a:rPr>
              <a:t></a:t>
            </a:r>
            <a:r>
              <a:rPr lang="en-US" altLang="zh-CN" b="1" i="1" baseline="-25000">
                <a:solidFill>
                  <a:srgbClr val="0000CC"/>
                </a:solidFill>
                <a:latin typeface="+mn-lt"/>
                <a:ea typeface="+mn-ea"/>
                <a:sym typeface="Symbol" panose="05050102010706020507" pitchFamily="18" charset="2"/>
              </a:rPr>
              <a:t>r</a:t>
            </a:r>
          </a:p>
        </p:txBody>
      </p:sp>
      <p:grpSp>
        <p:nvGrpSpPr>
          <p:cNvPr id="167" name="Group 101"/>
          <p:cNvGrpSpPr>
            <a:grpSpLocks/>
          </p:cNvGrpSpPr>
          <p:nvPr/>
        </p:nvGrpSpPr>
        <p:grpSpPr bwMode="auto">
          <a:xfrm>
            <a:off x="6634163" y="1870075"/>
            <a:ext cx="1725612" cy="2862263"/>
            <a:chOff x="4242" y="538"/>
            <a:chExt cx="1087" cy="2529"/>
          </a:xfrm>
        </p:grpSpPr>
        <p:sp>
          <p:nvSpPr>
            <p:cNvPr id="21591" name="Rectangle 102" descr="浅色上对角线"/>
            <p:cNvSpPr>
              <a:spLocks noChangeArrowheads="1"/>
            </p:cNvSpPr>
            <p:nvPr/>
          </p:nvSpPr>
          <p:spPr bwMode="auto">
            <a:xfrm rot="10800000" flipV="1">
              <a:off x="5169" y="538"/>
              <a:ext cx="160" cy="2529"/>
            </a:xfrm>
            <a:prstGeom prst="rect">
              <a:avLst/>
            </a:prstGeom>
            <a:pattFill prst="ltUpDiag">
              <a:fgClr>
                <a:schemeClr val="folHlink"/>
              </a:fgClr>
              <a:bgClr>
                <a:srgbClr val="FFFFFF"/>
              </a:bgClr>
            </a:patt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1592" name="Rectangle 103" descr="浅色上对角线"/>
            <p:cNvSpPr>
              <a:spLocks noChangeArrowheads="1"/>
            </p:cNvSpPr>
            <p:nvPr/>
          </p:nvSpPr>
          <p:spPr bwMode="auto">
            <a:xfrm rot="10800000" flipV="1">
              <a:off x="4242" y="538"/>
              <a:ext cx="160" cy="2529"/>
            </a:xfrm>
            <a:prstGeom prst="rect">
              <a:avLst/>
            </a:prstGeom>
            <a:pattFill prst="ltUpDiag">
              <a:fgClr>
                <a:schemeClr val="folHlink"/>
              </a:fgClr>
              <a:bgClr>
                <a:srgbClr val="FFFFFF"/>
              </a:bgClr>
            </a:patt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70" name="Rectangle 104"/>
          <p:cNvSpPr>
            <a:spLocks noChangeArrowheads="1"/>
          </p:cNvSpPr>
          <p:nvPr/>
        </p:nvSpPr>
        <p:spPr bwMode="auto">
          <a:xfrm>
            <a:off x="6754813" y="2409825"/>
            <a:ext cx="576262" cy="1465263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pSp>
        <p:nvGrpSpPr>
          <p:cNvPr id="171" name="Group 105"/>
          <p:cNvGrpSpPr>
            <a:grpSpLocks/>
          </p:cNvGrpSpPr>
          <p:nvPr/>
        </p:nvGrpSpPr>
        <p:grpSpPr bwMode="auto">
          <a:xfrm>
            <a:off x="6584962" y="1800225"/>
            <a:ext cx="358775" cy="3017838"/>
            <a:chOff x="5146" y="676"/>
            <a:chExt cx="226" cy="1901"/>
          </a:xfrm>
        </p:grpSpPr>
        <p:sp>
          <p:nvSpPr>
            <p:cNvPr id="21577" name="Rectangle 106"/>
            <p:cNvSpPr>
              <a:spLocks noChangeArrowheads="1"/>
            </p:cNvSpPr>
            <p:nvPr/>
          </p:nvSpPr>
          <p:spPr bwMode="auto">
            <a:xfrm>
              <a:off x="5146" y="800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78" name="Rectangle 107"/>
            <p:cNvSpPr>
              <a:spLocks noChangeArrowheads="1"/>
            </p:cNvSpPr>
            <p:nvPr/>
          </p:nvSpPr>
          <p:spPr bwMode="auto">
            <a:xfrm>
              <a:off x="5146" y="924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79" name="Rectangle 108"/>
            <p:cNvSpPr>
              <a:spLocks noChangeArrowheads="1"/>
            </p:cNvSpPr>
            <p:nvPr/>
          </p:nvSpPr>
          <p:spPr bwMode="auto">
            <a:xfrm>
              <a:off x="5146" y="1172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80" name="Rectangle 109"/>
            <p:cNvSpPr>
              <a:spLocks noChangeArrowheads="1"/>
            </p:cNvSpPr>
            <p:nvPr/>
          </p:nvSpPr>
          <p:spPr bwMode="auto">
            <a:xfrm>
              <a:off x="5146" y="1296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81" name="Rectangle 110"/>
            <p:cNvSpPr>
              <a:spLocks noChangeArrowheads="1"/>
            </p:cNvSpPr>
            <p:nvPr/>
          </p:nvSpPr>
          <p:spPr bwMode="auto">
            <a:xfrm>
              <a:off x="5146" y="1420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82" name="Rectangle 111"/>
            <p:cNvSpPr>
              <a:spLocks noChangeArrowheads="1"/>
            </p:cNvSpPr>
            <p:nvPr/>
          </p:nvSpPr>
          <p:spPr bwMode="auto">
            <a:xfrm>
              <a:off x="5146" y="1048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83" name="Rectangle 112"/>
            <p:cNvSpPr>
              <a:spLocks noChangeArrowheads="1"/>
            </p:cNvSpPr>
            <p:nvPr/>
          </p:nvSpPr>
          <p:spPr bwMode="auto">
            <a:xfrm>
              <a:off x="5146" y="1543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84" name="Rectangle 113"/>
            <p:cNvSpPr>
              <a:spLocks noChangeArrowheads="1"/>
            </p:cNvSpPr>
            <p:nvPr/>
          </p:nvSpPr>
          <p:spPr bwMode="auto">
            <a:xfrm>
              <a:off x="5146" y="1667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85" name="Rectangle 114"/>
            <p:cNvSpPr>
              <a:spLocks noChangeArrowheads="1"/>
            </p:cNvSpPr>
            <p:nvPr/>
          </p:nvSpPr>
          <p:spPr bwMode="auto">
            <a:xfrm>
              <a:off x="5146" y="1791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86" name="Rectangle 115"/>
            <p:cNvSpPr>
              <a:spLocks noChangeArrowheads="1"/>
            </p:cNvSpPr>
            <p:nvPr/>
          </p:nvSpPr>
          <p:spPr bwMode="auto">
            <a:xfrm>
              <a:off x="5146" y="1915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87" name="Rectangle 116"/>
            <p:cNvSpPr>
              <a:spLocks noChangeArrowheads="1"/>
            </p:cNvSpPr>
            <p:nvPr/>
          </p:nvSpPr>
          <p:spPr bwMode="auto">
            <a:xfrm>
              <a:off x="5146" y="2039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88" name="Rectangle 117"/>
            <p:cNvSpPr>
              <a:spLocks noChangeArrowheads="1"/>
            </p:cNvSpPr>
            <p:nvPr/>
          </p:nvSpPr>
          <p:spPr bwMode="auto">
            <a:xfrm>
              <a:off x="5146" y="676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89" name="Rectangle 118"/>
            <p:cNvSpPr>
              <a:spLocks noChangeArrowheads="1"/>
            </p:cNvSpPr>
            <p:nvPr/>
          </p:nvSpPr>
          <p:spPr bwMode="auto">
            <a:xfrm>
              <a:off x="5146" y="2163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90" name="Rectangle 119"/>
            <p:cNvSpPr>
              <a:spLocks noChangeArrowheads="1"/>
            </p:cNvSpPr>
            <p:nvPr/>
          </p:nvSpPr>
          <p:spPr bwMode="auto">
            <a:xfrm>
              <a:off x="5146" y="2286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186" name="Group 120"/>
          <p:cNvGrpSpPr>
            <a:grpSpLocks/>
          </p:cNvGrpSpPr>
          <p:nvPr/>
        </p:nvGrpSpPr>
        <p:grpSpPr bwMode="auto">
          <a:xfrm>
            <a:off x="8058162" y="1800225"/>
            <a:ext cx="287338" cy="3019426"/>
            <a:chOff x="4241" y="676"/>
            <a:chExt cx="181" cy="1902"/>
          </a:xfrm>
        </p:grpSpPr>
        <p:sp>
          <p:nvSpPr>
            <p:cNvPr id="21563" name="Text Box 121"/>
            <p:cNvSpPr txBox="1">
              <a:spLocks noChangeArrowheads="1"/>
            </p:cNvSpPr>
            <p:nvPr/>
          </p:nvSpPr>
          <p:spPr bwMode="auto">
            <a:xfrm>
              <a:off x="4241" y="800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1564" name="Text Box 122"/>
            <p:cNvSpPr txBox="1">
              <a:spLocks noChangeArrowheads="1"/>
            </p:cNvSpPr>
            <p:nvPr/>
          </p:nvSpPr>
          <p:spPr bwMode="auto">
            <a:xfrm>
              <a:off x="4241" y="924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1565" name="Text Box 123"/>
            <p:cNvSpPr txBox="1">
              <a:spLocks noChangeArrowheads="1"/>
            </p:cNvSpPr>
            <p:nvPr/>
          </p:nvSpPr>
          <p:spPr bwMode="auto">
            <a:xfrm>
              <a:off x="4241" y="1048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1566" name="Text Box 124"/>
            <p:cNvSpPr txBox="1">
              <a:spLocks noChangeArrowheads="1"/>
            </p:cNvSpPr>
            <p:nvPr/>
          </p:nvSpPr>
          <p:spPr bwMode="auto">
            <a:xfrm>
              <a:off x="4241" y="1172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1567" name="Text Box 125"/>
            <p:cNvSpPr txBox="1">
              <a:spLocks noChangeArrowheads="1"/>
            </p:cNvSpPr>
            <p:nvPr/>
          </p:nvSpPr>
          <p:spPr bwMode="auto">
            <a:xfrm>
              <a:off x="4241" y="1296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1568" name="Text Box 126"/>
            <p:cNvSpPr txBox="1">
              <a:spLocks noChangeArrowheads="1"/>
            </p:cNvSpPr>
            <p:nvPr/>
          </p:nvSpPr>
          <p:spPr bwMode="auto">
            <a:xfrm>
              <a:off x="4241" y="1420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1569" name="Text Box 127"/>
            <p:cNvSpPr txBox="1">
              <a:spLocks noChangeArrowheads="1"/>
            </p:cNvSpPr>
            <p:nvPr/>
          </p:nvSpPr>
          <p:spPr bwMode="auto">
            <a:xfrm>
              <a:off x="4241" y="1544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1570" name="Text Box 128"/>
            <p:cNvSpPr txBox="1">
              <a:spLocks noChangeArrowheads="1"/>
            </p:cNvSpPr>
            <p:nvPr/>
          </p:nvSpPr>
          <p:spPr bwMode="auto">
            <a:xfrm>
              <a:off x="4241" y="1668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1571" name="Text Box 129"/>
            <p:cNvSpPr txBox="1">
              <a:spLocks noChangeArrowheads="1"/>
            </p:cNvSpPr>
            <p:nvPr/>
          </p:nvSpPr>
          <p:spPr bwMode="auto">
            <a:xfrm>
              <a:off x="4241" y="1792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1572" name="Text Box 130"/>
            <p:cNvSpPr txBox="1">
              <a:spLocks noChangeArrowheads="1"/>
            </p:cNvSpPr>
            <p:nvPr/>
          </p:nvSpPr>
          <p:spPr bwMode="auto">
            <a:xfrm>
              <a:off x="4241" y="1916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1573" name="Text Box 131"/>
            <p:cNvSpPr txBox="1">
              <a:spLocks noChangeArrowheads="1"/>
            </p:cNvSpPr>
            <p:nvPr/>
          </p:nvSpPr>
          <p:spPr bwMode="auto">
            <a:xfrm>
              <a:off x="4241" y="2040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1574" name="Text Box 132"/>
            <p:cNvSpPr txBox="1">
              <a:spLocks noChangeArrowheads="1"/>
            </p:cNvSpPr>
            <p:nvPr/>
          </p:nvSpPr>
          <p:spPr bwMode="auto">
            <a:xfrm>
              <a:off x="4241" y="2164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1575" name="Text Box 133"/>
            <p:cNvSpPr txBox="1">
              <a:spLocks noChangeArrowheads="1"/>
            </p:cNvSpPr>
            <p:nvPr/>
          </p:nvSpPr>
          <p:spPr bwMode="auto">
            <a:xfrm>
              <a:off x="4241" y="2287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1576" name="Text Box 134"/>
            <p:cNvSpPr txBox="1">
              <a:spLocks noChangeArrowheads="1"/>
            </p:cNvSpPr>
            <p:nvPr/>
          </p:nvSpPr>
          <p:spPr bwMode="auto">
            <a:xfrm>
              <a:off x="4241" y="676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</p:grpSp>
      <p:graphicFrame>
        <p:nvGraphicFramePr>
          <p:cNvPr id="201" name="Object 1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2946326"/>
              </p:ext>
            </p:extLst>
          </p:nvPr>
        </p:nvGraphicFramePr>
        <p:xfrm>
          <a:off x="8435975" y="2936875"/>
          <a:ext cx="6413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7" name="公式" r:id="rId3" imgW="266869" imgH="190432" progId="Equation.3">
                  <p:embed/>
                </p:oleObj>
              </mc:Choice>
              <mc:Fallback>
                <p:oleObj name="公式" r:id="rId3" imgW="266869" imgH="19043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5975" y="2936875"/>
                        <a:ext cx="6413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" name="Object 1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421254"/>
              </p:ext>
            </p:extLst>
          </p:nvPr>
        </p:nvGraphicFramePr>
        <p:xfrm>
          <a:off x="5940425" y="2863850"/>
          <a:ext cx="6413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8" name="公式" r:id="rId5" imgW="266869" imgH="190432" progId="Equation.3">
                  <p:embed/>
                </p:oleObj>
              </mc:Choice>
              <mc:Fallback>
                <p:oleObj name="公式" r:id="rId5" imgW="266869" imgH="19043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863850"/>
                        <a:ext cx="6413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3" name="Group 137"/>
          <p:cNvGrpSpPr>
            <a:grpSpLocks/>
          </p:cNvGrpSpPr>
          <p:nvPr/>
        </p:nvGrpSpPr>
        <p:grpSpPr bwMode="auto">
          <a:xfrm>
            <a:off x="7797808" y="1897063"/>
            <a:ext cx="358775" cy="2890838"/>
            <a:chOff x="3438" y="1805"/>
            <a:chExt cx="226" cy="1821"/>
          </a:xfrm>
        </p:grpSpPr>
        <p:sp>
          <p:nvSpPr>
            <p:cNvPr id="21552" name="Rectangle 138"/>
            <p:cNvSpPr>
              <a:spLocks noChangeArrowheads="1"/>
            </p:cNvSpPr>
            <p:nvPr/>
          </p:nvSpPr>
          <p:spPr bwMode="auto">
            <a:xfrm>
              <a:off x="3438" y="1958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53" name="Rectangle 139"/>
            <p:cNvSpPr>
              <a:spLocks noChangeArrowheads="1"/>
            </p:cNvSpPr>
            <p:nvPr/>
          </p:nvSpPr>
          <p:spPr bwMode="auto">
            <a:xfrm>
              <a:off x="3438" y="2111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54" name="Rectangle 140"/>
            <p:cNvSpPr>
              <a:spLocks noChangeArrowheads="1"/>
            </p:cNvSpPr>
            <p:nvPr/>
          </p:nvSpPr>
          <p:spPr bwMode="auto">
            <a:xfrm>
              <a:off x="3438" y="2417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55" name="Rectangle 141"/>
            <p:cNvSpPr>
              <a:spLocks noChangeArrowheads="1"/>
            </p:cNvSpPr>
            <p:nvPr/>
          </p:nvSpPr>
          <p:spPr bwMode="auto">
            <a:xfrm>
              <a:off x="3438" y="2570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56" name="Rectangle 142"/>
            <p:cNvSpPr>
              <a:spLocks noChangeArrowheads="1"/>
            </p:cNvSpPr>
            <p:nvPr/>
          </p:nvSpPr>
          <p:spPr bwMode="auto">
            <a:xfrm>
              <a:off x="3438" y="2264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57" name="Rectangle 143"/>
            <p:cNvSpPr>
              <a:spLocks noChangeArrowheads="1"/>
            </p:cNvSpPr>
            <p:nvPr/>
          </p:nvSpPr>
          <p:spPr bwMode="auto">
            <a:xfrm>
              <a:off x="3438" y="2723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58" name="Rectangle 144"/>
            <p:cNvSpPr>
              <a:spLocks noChangeArrowheads="1"/>
            </p:cNvSpPr>
            <p:nvPr/>
          </p:nvSpPr>
          <p:spPr bwMode="auto">
            <a:xfrm>
              <a:off x="3438" y="2876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59" name="Rectangle 145"/>
            <p:cNvSpPr>
              <a:spLocks noChangeArrowheads="1"/>
            </p:cNvSpPr>
            <p:nvPr/>
          </p:nvSpPr>
          <p:spPr bwMode="auto">
            <a:xfrm>
              <a:off x="3438" y="3029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60" name="Rectangle 146"/>
            <p:cNvSpPr>
              <a:spLocks noChangeArrowheads="1"/>
            </p:cNvSpPr>
            <p:nvPr/>
          </p:nvSpPr>
          <p:spPr bwMode="auto">
            <a:xfrm>
              <a:off x="3438" y="1805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61" name="Rectangle 147"/>
            <p:cNvSpPr>
              <a:spLocks noChangeArrowheads="1"/>
            </p:cNvSpPr>
            <p:nvPr/>
          </p:nvSpPr>
          <p:spPr bwMode="auto">
            <a:xfrm>
              <a:off x="3438" y="3182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62" name="Rectangle 148"/>
            <p:cNvSpPr>
              <a:spLocks noChangeArrowheads="1"/>
            </p:cNvSpPr>
            <p:nvPr/>
          </p:nvSpPr>
          <p:spPr bwMode="auto">
            <a:xfrm>
              <a:off x="3438" y="3335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215" name="Group 149"/>
          <p:cNvGrpSpPr>
            <a:grpSpLocks/>
          </p:cNvGrpSpPr>
          <p:nvPr/>
        </p:nvGrpSpPr>
        <p:grpSpPr bwMode="auto">
          <a:xfrm>
            <a:off x="6884995" y="1897063"/>
            <a:ext cx="287338" cy="2892424"/>
            <a:chOff x="2533" y="1805"/>
            <a:chExt cx="181" cy="1822"/>
          </a:xfrm>
        </p:grpSpPr>
        <p:sp>
          <p:nvSpPr>
            <p:cNvPr id="21541" name="Text Box 150"/>
            <p:cNvSpPr txBox="1">
              <a:spLocks noChangeArrowheads="1"/>
            </p:cNvSpPr>
            <p:nvPr/>
          </p:nvSpPr>
          <p:spPr bwMode="auto">
            <a:xfrm>
              <a:off x="2533" y="1959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1542" name="Text Box 151"/>
            <p:cNvSpPr txBox="1">
              <a:spLocks noChangeArrowheads="1"/>
            </p:cNvSpPr>
            <p:nvPr/>
          </p:nvSpPr>
          <p:spPr bwMode="auto">
            <a:xfrm>
              <a:off x="2533" y="2112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1543" name="Text Box 152"/>
            <p:cNvSpPr txBox="1">
              <a:spLocks noChangeArrowheads="1"/>
            </p:cNvSpPr>
            <p:nvPr/>
          </p:nvSpPr>
          <p:spPr bwMode="auto">
            <a:xfrm>
              <a:off x="2533" y="2265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1544" name="Text Box 153"/>
            <p:cNvSpPr txBox="1">
              <a:spLocks noChangeArrowheads="1"/>
            </p:cNvSpPr>
            <p:nvPr/>
          </p:nvSpPr>
          <p:spPr bwMode="auto">
            <a:xfrm>
              <a:off x="2533" y="2418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1545" name="Text Box 154"/>
            <p:cNvSpPr txBox="1">
              <a:spLocks noChangeArrowheads="1"/>
            </p:cNvSpPr>
            <p:nvPr/>
          </p:nvSpPr>
          <p:spPr bwMode="auto">
            <a:xfrm>
              <a:off x="2533" y="2571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1546" name="Text Box 155"/>
            <p:cNvSpPr txBox="1">
              <a:spLocks noChangeArrowheads="1"/>
            </p:cNvSpPr>
            <p:nvPr/>
          </p:nvSpPr>
          <p:spPr bwMode="auto">
            <a:xfrm>
              <a:off x="2533" y="2724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1547" name="Text Box 156"/>
            <p:cNvSpPr txBox="1">
              <a:spLocks noChangeArrowheads="1"/>
            </p:cNvSpPr>
            <p:nvPr/>
          </p:nvSpPr>
          <p:spPr bwMode="auto">
            <a:xfrm>
              <a:off x="2533" y="2877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1548" name="Text Box 157"/>
            <p:cNvSpPr txBox="1">
              <a:spLocks noChangeArrowheads="1"/>
            </p:cNvSpPr>
            <p:nvPr/>
          </p:nvSpPr>
          <p:spPr bwMode="auto">
            <a:xfrm>
              <a:off x="2533" y="3030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1549" name="Text Box 158"/>
            <p:cNvSpPr txBox="1">
              <a:spLocks noChangeArrowheads="1"/>
            </p:cNvSpPr>
            <p:nvPr/>
          </p:nvSpPr>
          <p:spPr bwMode="auto">
            <a:xfrm>
              <a:off x="2533" y="3183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1550" name="Text Box 159"/>
            <p:cNvSpPr txBox="1">
              <a:spLocks noChangeArrowheads="1"/>
            </p:cNvSpPr>
            <p:nvPr/>
          </p:nvSpPr>
          <p:spPr bwMode="auto">
            <a:xfrm>
              <a:off x="2533" y="3336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1551" name="Text Box 160"/>
            <p:cNvSpPr txBox="1">
              <a:spLocks noChangeArrowheads="1"/>
            </p:cNvSpPr>
            <p:nvPr/>
          </p:nvSpPr>
          <p:spPr bwMode="auto">
            <a:xfrm>
              <a:off x="2533" y="1805"/>
              <a:ext cx="1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CC"/>
                  </a:solidFill>
                  <a:latin typeface="+mn-lt"/>
                  <a:ea typeface="+mn-ea"/>
                </a:rPr>
                <a:t>-</a:t>
              </a:r>
            </a:p>
          </p:txBody>
        </p:sp>
      </p:grpSp>
      <p:sp>
        <p:nvSpPr>
          <p:cNvPr id="227" name="Line 161"/>
          <p:cNvSpPr>
            <a:spLocks noChangeShapeType="1"/>
          </p:cNvSpPr>
          <p:nvPr/>
        </p:nvSpPr>
        <p:spPr bwMode="auto">
          <a:xfrm>
            <a:off x="7240588" y="3624263"/>
            <a:ext cx="514350" cy="31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228" name="Object 1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954724"/>
              </p:ext>
            </p:extLst>
          </p:nvPr>
        </p:nvGraphicFramePr>
        <p:xfrm>
          <a:off x="7323138" y="3138488"/>
          <a:ext cx="3746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9" name="Equation" r:id="rId7" imgW="114469" imgH="152468" progId="Equation.3">
                  <p:embed/>
                </p:oleObj>
              </mc:Choice>
              <mc:Fallback>
                <p:oleObj name="Equation" r:id="rId7" imgW="114469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3138" y="3138488"/>
                        <a:ext cx="3746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" name="Line 163"/>
          <p:cNvSpPr>
            <a:spLocks noChangeShapeType="1"/>
          </p:cNvSpPr>
          <p:nvPr/>
        </p:nvSpPr>
        <p:spPr bwMode="auto">
          <a:xfrm>
            <a:off x="7194550" y="2616200"/>
            <a:ext cx="617538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230" name="Object 1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570024"/>
              </p:ext>
            </p:extLst>
          </p:nvPr>
        </p:nvGraphicFramePr>
        <p:xfrm>
          <a:off x="7343775" y="2060575"/>
          <a:ext cx="46831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0" name="Equation" r:id="rId9" imgW="152400" imgH="199923" progId="Equation.3">
                  <p:embed/>
                </p:oleObj>
              </mc:Choice>
              <mc:Fallback>
                <p:oleObj name="Equation" r:id="rId9" imgW="152400" imgH="1999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3775" y="2060575"/>
                        <a:ext cx="46831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" name="Object 16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9692454"/>
              </p:ext>
            </p:extLst>
          </p:nvPr>
        </p:nvGraphicFramePr>
        <p:xfrm>
          <a:off x="7539038" y="1392238"/>
          <a:ext cx="528637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1" name="公式" r:id="rId11" imgW="295317" imgH="142977" progId="Equation.3">
                  <p:embed/>
                </p:oleObj>
              </mc:Choice>
              <mc:Fallback>
                <p:oleObj name="公式" r:id="rId11" imgW="295317" imgH="14297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9038" y="1392238"/>
                        <a:ext cx="528637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" name="Object 16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0939830"/>
              </p:ext>
            </p:extLst>
          </p:nvPr>
        </p:nvGraphicFramePr>
        <p:xfrm>
          <a:off x="6843713" y="1404938"/>
          <a:ext cx="528637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2" name="公式" r:id="rId13" imgW="295317" imgH="142977" progId="Equation.3">
                  <p:embed/>
                </p:oleObj>
              </mc:Choice>
              <mc:Fallback>
                <p:oleObj name="公式" r:id="rId13" imgW="295317" imgH="14297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3713" y="1404938"/>
                        <a:ext cx="528637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" name="Object 16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6499015"/>
              </p:ext>
            </p:extLst>
          </p:nvPr>
        </p:nvGraphicFramePr>
        <p:xfrm>
          <a:off x="7366000" y="2746375"/>
          <a:ext cx="48101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3" name="公式" r:id="rId15" imgW="190669" imgH="142977" progId="Equation.3">
                  <p:embed/>
                </p:oleObj>
              </mc:Choice>
              <mc:Fallback>
                <p:oleObj name="公式" r:id="rId15" imgW="190669" imgH="14297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0" y="2746375"/>
                        <a:ext cx="481013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" name="Object 1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337362"/>
              </p:ext>
            </p:extLst>
          </p:nvPr>
        </p:nvGraphicFramePr>
        <p:xfrm>
          <a:off x="2411413" y="2509838"/>
          <a:ext cx="2212975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4" name="公式" r:id="rId17" imgW="1019048" imgH="409643" progId="Equation.3">
                  <p:embed/>
                </p:oleObj>
              </mc:Choice>
              <mc:Fallback>
                <p:oleObj name="公式" r:id="rId17" imgW="1019048" imgH="4096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509838"/>
                        <a:ext cx="2212975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" name="Rectangle 169"/>
          <p:cNvSpPr>
            <a:spLocks noChangeArrowheads="1"/>
          </p:cNvSpPr>
          <p:nvPr/>
        </p:nvSpPr>
        <p:spPr bwMode="auto">
          <a:xfrm>
            <a:off x="642938" y="3403848"/>
            <a:ext cx="5153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B2B2B2"/>
              </a:buClr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  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加入各向同性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的均匀电介质时：</a:t>
            </a:r>
          </a:p>
        </p:txBody>
      </p:sp>
      <p:graphicFrame>
        <p:nvGraphicFramePr>
          <p:cNvPr id="236" name="Object 1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868805"/>
              </p:ext>
            </p:extLst>
          </p:nvPr>
        </p:nvGraphicFramePr>
        <p:xfrm>
          <a:off x="1201738" y="3951288"/>
          <a:ext cx="32258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5" name="公式" r:id="rId19" imgW="1495552" imgH="409643" progId="Equation.3">
                  <p:embed/>
                </p:oleObj>
              </mc:Choice>
              <mc:Fallback>
                <p:oleObj name="公式" r:id="rId19" imgW="1495552" imgH="4096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3951288"/>
                        <a:ext cx="3225800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803799"/>
              </p:ext>
            </p:extLst>
          </p:nvPr>
        </p:nvGraphicFramePr>
        <p:xfrm>
          <a:off x="2813050" y="5102225"/>
          <a:ext cx="25590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6" name="公式" r:id="rId21" imgW="1181269" imgH="342900" progId="Equation.3">
                  <p:embed/>
                </p:oleObj>
              </mc:Choice>
              <mc:Fallback>
                <p:oleObj name="公式" r:id="rId21" imgW="1181269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5102225"/>
                        <a:ext cx="25590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" name="Object 1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998663"/>
              </p:ext>
            </p:extLst>
          </p:nvPr>
        </p:nvGraphicFramePr>
        <p:xfrm>
          <a:off x="4591050" y="3951289"/>
          <a:ext cx="1946275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7" name="公式" r:id="rId23" imgW="885952" imgH="390661" progId="Equation.3">
                  <p:embed/>
                </p:oleObj>
              </mc:Choice>
              <mc:Fallback>
                <p:oleObj name="公式" r:id="rId23" imgW="885952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3951289"/>
                        <a:ext cx="1946275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" name="AutoShape 174"/>
          <p:cNvSpPr>
            <a:spLocks noChangeArrowheads="1"/>
          </p:cNvSpPr>
          <p:nvPr/>
        </p:nvSpPr>
        <p:spPr bwMode="auto">
          <a:xfrm>
            <a:off x="2100263" y="5189538"/>
            <a:ext cx="614362" cy="360362"/>
          </a:xfrm>
          <a:prstGeom prst="rightArrow">
            <a:avLst>
              <a:gd name="adj1" fmla="val 49778"/>
              <a:gd name="adj2" fmla="val 72709"/>
            </a:avLst>
          </a:prstGeom>
          <a:solidFill>
            <a:schemeClr val="accent1"/>
          </a:solidFill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240" name="Object 1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088338"/>
              </p:ext>
            </p:extLst>
          </p:nvPr>
        </p:nvGraphicFramePr>
        <p:xfrm>
          <a:off x="5397500" y="5141913"/>
          <a:ext cx="6143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8" name="公式" r:id="rId25" imgW="257048" imgH="190432" progId="Equation.3">
                  <p:embed/>
                </p:oleObj>
              </mc:Choice>
              <mc:Fallback>
                <p:oleObj name="公式" r:id="rId25" imgW="257048" imgH="19043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5141913"/>
                        <a:ext cx="61436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" name="Text Box 176"/>
          <p:cNvSpPr txBox="1">
            <a:spLocks noChangeArrowheads="1"/>
          </p:cNvSpPr>
          <p:nvPr/>
        </p:nvSpPr>
        <p:spPr bwMode="auto">
          <a:xfrm>
            <a:off x="539750" y="5919788"/>
            <a:ext cx="307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00FFCC"/>
                </a:solidFill>
                <a:latin typeface="+mn-lt"/>
                <a:ea typeface="+mn-ea"/>
              </a:rPr>
              <a:t>定义：</a:t>
            </a:r>
            <a:r>
              <a:rPr lang="en-US" altLang="en-US" b="1">
                <a:solidFill>
                  <a:srgbClr val="FFFFFF"/>
                </a:solidFill>
                <a:latin typeface="+mn-lt"/>
                <a:ea typeface="+mn-ea"/>
              </a:rPr>
              <a:t>电位移矢量</a:t>
            </a:r>
            <a:endParaRPr lang="zh-CN" altLang="en-US" b="1">
              <a:solidFill>
                <a:srgbClr val="FFFFFF"/>
              </a:solidFill>
              <a:latin typeface="+mn-lt"/>
              <a:ea typeface="+mn-ea"/>
            </a:endParaRPr>
          </a:p>
        </p:txBody>
      </p:sp>
      <p:graphicFrame>
        <p:nvGraphicFramePr>
          <p:cNvPr id="242" name="Object 1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57266"/>
              </p:ext>
            </p:extLst>
          </p:nvPr>
        </p:nvGraphicFramePr>
        <p:xfrm>
          <a:off x="3414713" y="5894388"/>
          <a:ext cx="22129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9" name="公式" r:id="rId27" imgW="1019048" imgH="228702" progId="Equation.3">
                  <p:embed/>
                </p:oleObj>
              </mc:Choice>
              <mc:Fallback>
                <p:oleObj name="公式" r:id="rId27" imgW="1019048" imgH="2287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713" y="5894388"/>
                        <a:ext cx="2212975" cy="558800"/>
                      </a:xfrm>
                      <a:prstGeom prst="rect">
                        <a:avLst/>
                      </a:prstGeom>
                      <a:solidFill>
                        <a:srgbClr val="808080">
                          <a:alpha val="18039"/>
                        </a:srgbClr>
                      </a:solidFill>
                      <a:ln w="9525">
                        <a:solidFill>
                          <a:srgbClr val="66FF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" name="Text Box 178"/>
          <p:cNvSpPr txBox="1">
            <a:spLocks noChangeArrowheads="1"/>
          </p:cNvSpPr>
          <p:nvPr/>
        </p:nvSpPr>
        <p:spPr bwMode="auto">
          <a:xfrm>
            <a:off x="4787900" y="5916613"/>
            <a:ext cx="424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l-GR" altLang="zh-CN" b="1">
                <a:solidFill>
                  <a:srgbClr val="FFFF00"/>
                </a:solidFill>
                <a:latin typeface="+mn-lt"/>
                <a:ea typeface="+mn-ea"/>
                <a:cs typeface="Times New Roman" panose="02020603050405020304" pitchFamily="18" charset="0"/>
              </a:rPr>
              <a:t>ε</a:t>
            </a:r>
            <a:r>
              <a:rPr lang="en-US" altLang="zh-CN" b="1">
                <a:solidFill>
                  <a:srgbClr val="FFFF00"/>
                </a:solidFill>
                <a:latin typeface="+mn-lt"/>
                <a:ea typeface="+mn-ea"/>
                <a:cs typeface="Times New Roman" panose="02020603050405020304" pitchFamily="18" charset="0"/>
              </a:rPr>
              <a:t>—</a:t>
            </a:r>
            <a:r>
              <a:rPr lang="en-US" altLang="zh-CN" b="1">
                <a:solidFill>
                  <a:srgbClr val="00FFCC"/>
                </a:solidFill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rPr>
              <a:t>电介质的介电常数</a:t>
            </a:r>
          </a:p>
        </p:txBody>
      </p:sp>
    </p:spTree>
    <p:extLst>
      <p:ext uri="{BB962C8B-B14F-4D97-AF65-F5344CB8AC3E}">
        <p14:creationId xmlns:p14="http://schemas.microsoft.com/office/powerpoint/2010/main" val="42608713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9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9" presetClass="entr" presetSubtype="5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utoUpdateAnimBg="0"/>
      <p:bldP spid="156" grpId="0" autoUpdateAnimBg="0"/>
      <p:bldP spid="157" grpId="0" autoUpdateAnimBg="0"/>
      <p:bldP spid="158" grpId="0" autoUpdateAnimBg="0"/>
      <p:bldP spid="159" grpId="0" animBg="1"/>
      <p:bldP spid="160" grpId="0" animBg="1"/>
      <p:bldP spid="163" grpId="0" animBg="1"/>
      <p:bldP spid="164" grpId="0" autoUpdateAnimBg="0"/>
      <p:bldP spid="165" grpId="0"/>
      <p:bldP spid="166" grpId="0"/>
      <p:bldP spid="170" grpId="0" animBg="1"/>
      <p:bldP spid="170" grpId="1" animBg="1"/>
      <p:bldP spid="227" grpId="0" animBg="1"/>
      <p:bldP spid="229" grpId="0" animBg="1"/>
      <p:bldP spid="235" grpId="0"/>
      <p:bldP spid="239" grpId="0" animBg="1"/>
      <p:bldP spid="241" grpId="0" autoUpdateAnimBg="0"/>
      <p:bldP spid="24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 Box 116"/>
          <p:cNvSpPr txBox="1">
            <a:spLocks noChangeArrowheads="1"/>
          </p:cNvSpPr>
          <p:nvPr/>
        </p:nvSpPr>
        <p:spPr bwMode="auto">
          <a:xfrm>
            <a:off x="806450" y="333375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</a:rPr>
              <a:t>含电介质的高斯定理</a:t>
            </a:r>
            <a:endParaRPr lang="en-US" altLang="zh-CN" b="1" dirty="0">
              <a:solidFill>
                <a:srgbClr val="00FFFF"/>
              </a:solidFill>
              <a:latin typeface="+mn-lt"/>
              <a:ea typeface="+mn-ea"/>
            </a:endParaRPr>
          </a:p>
        </p:txBody>
      </p:sp>
      <p:graphicFrame>
        <p:nvGraphicFramePr>
          <p:cNvPr id="94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735928"/>
              </p:ext>
            </p:extLst>
          </p:nvPr>
        </p:nvGraphicFramePr>
        <p:xfrm>
          <a:off x="1116013" y="917575"/>
          <a:ext cx="3408362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2" name="Equation" r:id="rId3" imgW="1333669" imgH="257175" progId="Equation.DSMT4">
                  <p:embed/>
                </p:oleObj>
              </mc:Choice>
              <mc:Fallback>
                <p:oleObj name="Equation" r:id="rId3" imgW="1333669" imgH="25717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917575"/>
                        <a:ext cx="3408362" cy="63976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Text Box 118"/>
          <p:cNvSpPr txBox="1">
            <a:spLocks noChangeArrowheads="1"/>
          </p:cNvSpPr>
          <p:nvPr/>
        </p:nvSpPr>
        <p:spPr bwMode="auto">
          <a:xfrm>
            <a:off x="4787900" y="333375"/>
            <a:ext cx="3886200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      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通过任意封闭曲面的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电位移通量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 </a:t>
            </a: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rPr>
              <a:t>=</a:t>
            </a: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该封闭面包围</a:t>
            </a:r>
            <a:r>
              <a:rPr lang="zh-CN" altLang="en-US" b="1" dirty="0">
                <a:solidFill>
                  <a:srgbClr val="FFC000"/>
                </a:solidFill>
                <a:latin typeface="+mn-lt"/>
                <a:ea typeface="+mn-ea"/>
              </a:rPr>
              <a:t>自由电荷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的代数和。</a:t>
            </a:r>
          </a:p>
        </p:txBody>
      </p:sp>
      <p:graphicFrame>
        <p:nvGraphicFramePr>
          <p:cNvPr id="96" name="Object 2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352179"/>
              </p:ext>
            </p:extLst>
          </p:nvPr>
        </p:nvGraphicFramePr>
        <p:xfrm>
          <a:off x="1258888" y="2735263"/>
          <a:ext cx="10795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3" name="Equation" r:id="rId5" imgW="533400" imgH="257175" progId="Equation.DSMT4">
                  <p:embed/>
                </p:oleObj>
              </mc:Choice>
              <mc:Fallback>
                <p:oleObj name="Equation" r:id="rId5" imgW="533400" imgH="25717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735263"/>
                        <a:ext cx="10795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ct 2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49825"/>
              </p:ext>
            </p:extLst>
          </p:nvPr>
        </p:nvGraphicFramePr>
        <p:xfrm>
          <a:off x="1331913" y="1773238"/>
          <a:ext cx="10795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4" name="Equation" r:id="rId7" imgW="523917" imgH="257175" progId="Equation.DSMT4">
                  <p:embed/>
                </p:oleObj>
              </mc:Choice>
              <mc:Fallback>
                <p:oleObj name="Equation" r:id="rId7" imgW="523917" imgH="25717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773238"/>
                        <a:ext cx="10795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Text Box 204"/>
          <p:cNvSpPr txBox="1">
            <a:spLocks noChangeArrowheads="1"/>
          </p:cNvSpPr>
          <p:nvPr/>
        </p:nvSpPr>
        <p:spPr bwMode="auto">
          <a:xfrm>
            <a:off x="2411413" y="1628775"/>
            <a:ext cx="6553200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5000"/>
              </a:lnSpc>
            </a:pP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rPr>
              <a:t>不仅与高斯面内包围的</a:t>
            </a:r>
            <a:r>
              <a:rPr lang="zh-CN" altLang="en-US" b="1" dirty="0">
                <a:solidFill>
                  <a:srgbClr val="FFC000"/>
                </a:solidFill>
                <a:latin typeface="+mn-lt"/>
                <a:ea typeface="+mn-ea"/>
                <a:cs typeface="Times New Roman" panose="02020603050405020304" pitchFamily="18" charset="0"/>
              </a:rPr>
              <a:t>自由电荷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rPr>
              <a:t>有关，而且与</a:t>
            </a:r>
            <a:r>
              <a:rPr lang="zh-CN" altLang="en-US" b="1" dirty="0">
                <a:solidFill>
                  <a:srgbClr val="FFC000"/>
                </a:solidFill>
                <a:latin typeface="+mn-lt"/>
                <a:ea typeface="+mn-ea"/>
                <a:cs typeface="Times New Roman" panose="02020603050405020304" pitchFamily="18" charset="0"/>
              </a:rPr>
              <a:t>极化电荷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rPr>
              <a:t>有关 </a:t>
            </a:r>
          </a:p>
        </p:txBody>
      </p:sp>
      <p:sp>
        <p:nvSpPr>
          <p:cNvPr id="99" name="Text Box 205"/>
          <p:cNvSpPr txBox="1">
            <a:spLocks noChangeArrowheads="1"/>
          </p:cNvSpPr>
          <p:nvPr/>
        </p:nvSpPr>
        <p:spPr bwMode="auto">
          <a:xfrm>
            <a:off x="2338388" y="2708275"/>
            <a:ext cx="5976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rPr>
              <a:t>只与包围在高斯面内的</a:t>
            </a:r>
            <a:r>
              <a:rPr lang="zh-CN" altLang="en-US" b="1" dirty="0">
                <a:solidFill>
                  <a:srgbClr val="FFC000"/>
                </a:solidFill>
                <a:latin typeface="+mn-lt"/>
                <a:ea typeface="+mn-ea"/>
                <a:cs typeface="Times New Roman" panose="02020603050405020304" pitchFamily="18" charset="0"/>
              </a:rPr>
              <a:t>自由电荷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  <a:cs typeface="Times New Roman" panose="02020603050405020304" pitchFamily="18" charset="0"/>
              </a:rPr>
              <a:t>有关 </a:t>
            </a:r>
          </a:p>
        </p:txBody>
      </p:sp>
      <p:sp>
        <p:nvSpPr>
          <p:cNvPr id="100" name="Text Box 206"/>
          <p:cNvSpPr txBox="1">
            <a:spLocks noChangeArrowheads="1"/>
          </p:cNvSpPr>
          <p:nvPr/>
        </p:nvSpPr>
        <p:spPr bwMode="auto">
          <a:xfrm>
            <a:off x="755650" y="1747838"/>
            <a:ext cx="1008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</a:rPr>
              <a:t>(1)</a:t>
            </a:r>
            <a:endParaRPr lang="en-US" altLang="zh-CN" b="1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101" name="Object 20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2428035"/>
              </p:ext>
            </p:extLst>
          </p:nvPr>
        </p:nvGraphicFramePr>
        <p:xfrm>
          <a:off x="711330" y="4388981"/>
          <a:ext cx="2603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5" name="公式" r:id="rId9" imgW="2562352" imgH="723764" progId="Equation.3">
                  <p:embed/>
                </p:oleObj>
              </mc:Choice>
              <mc:Fallback>
                <p:oleObj name="公式" r:id="rId9" imgW="2562352" imgH="72376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330" y="4388981"/>
                        <a:ext cx="26035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20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9063363"/>
              </p:ext>
            </p:extLst>
          </p:nvPr>
        </p:nvGraphicFramePr>
        <p:xfrm>
          <a:off x="633225" y="5704448"/>
          <a:ext cx="3630612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6" name="公式" r:id="rId11" imgW="3590883" imgH="876232" progId="Equation.3">
                  <p:embed/>
                </p:oleObj>
              </mc:Choice>
              <mc:Fallback>
                <p:oleObj name="公式" r:id="rId11" imgW="3590883" imgH="87623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225" y="5704448"/>
                        <a:ext cx="3630612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Text Box 209"/>
          <p:cNvSpPr txBox="1">
            <a:spLocks noChangeArrowheads="1"/>
          </p:cNvSpPr>
          <p:nvPr/>
        </p:nvSpPr>
        <p:spPr bwMode="auto">
          <a:xfrm>
            <a:off x="717550" y="3332163"/>
            <a:ext cx="2270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</a:rPr>
              <a:t>(2) 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电位移线</a:t>
            </a:r>
          </a:p>
        </p:txBody>
      </p:sp>
      <p:sp>
        <p:nvSpPr>
          <p:cNvPr id="104" name="Text Box 210"/>
          <p:cNvSpPr txBox="1">
            <a:spLocks noChangeArrowheads="1"/>
          </p:cNvSpPr>
          <p:nvPr/>
        </p:nvSpPr>
        <p:spPr bwMode="auto">
          <a:xfrm>
            <a:off x="2411413" y="3214688"/>
            <a:ext cx="662463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b="1" dirty="0">
                <a:solidFill>
                  <a:srgbClr val="00FFFF"/>
                </a:solidFill>
                <a:latin typeface="+mn-lt"/>
                <a:ea typeface="+mn-ea"/>
              </a:rPr>
              <a:t>由于闭合面的电位移通量等于被包围的自由电荷，</a:t>
            </a:r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</a:rPr>
              <a:t>所以</a:t>
            </a:r>
            <a:r>
              <a:rPr lang="zh-CN" altLang="en-US" b="1" dirty="0" smtClean="0">
                <a:solidFill>
                  <a:srgbClr val="FFC000"/>
                </a:solidFill>
                <a:latin typeface="+mn-lt"/>
                <a:ea typeface="+mn-ea"/>
              </a:rPr>
              <a:t>电位移线</a:t>
            </a:r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</a:rPr>
              <a:t>发自</a:t>
            </a:r>
            <a:r>
              <a:rPr lang="zh-CN" altLang="en-US" b="1" dirty="0">
                <a:solidFill>
                  <a:srgbClr val="00FFFF"/>
                </a:solidFill>
                <a:latin typeface="+mn-lt"/>
                <a:ea typeface="+mn-ea"/>
              </a:rPr>
              <a:t>正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自由电荷</a:t>
            </a:r>
            <a:r>
              <a:rPr lang="zh-CN" altLang="en-US" b="1" dirty="0">
                <a:solidFill>
                  <a:srgbClr val="00FFFF"/>
                </a:solidFill>
                <a:latin typeface="+mn-lt"/>
                <a:ea typeface="+mn-ea"/>
              </a:rPr>
              <a:t> 止于负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自由电荷。</a:t>
            </a:r>
          </a:p>
        </p:txBody>
      </p:sp>
      <p:sp>
        <p:nvSpPr>
          <p:cNvPr id="106" name="Rectangle 212" descr="宽上对角线"/>
          <p:cNvSpPr>
            <a:spLocks noChangeArrowheads="1"/>
          </p:cNvSpPr>
          <p:nvPr/>
        </p:nvSpPr>
        <p:spPr bwMode="auto">
          <a:xfrm rot="-5400000">
            <a:off x="6358731" y="3496469"/>
            <a:ext cx="687388" cy="4019550"/>
          </a:xfrm>
          <a:prstGeom prst="rect">
            <a:avLst/>
          </a:prstGeom>
          <a:pattFill prst="wdUpDiag">
            <a:fgClr>
              <a:schemeClr val="folHlink"/>
            </a:fgClr>
            <a:bgClr>
              <a:srgbClr val="FFFFFF"/>
            </a:bgClr>
          </a:patt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b="1" i="1" baseline="-25000">
              <a:solidFill>
                <a:srgbClr val="0000CC"/>
              </a:solidFill>
              <a:latin typeface="+mn-lt"/>
              <a:ea typeface="+mn-ea"/>
            </a:endParaRPr>
          </a:p>
        </p:txBody>
      </p:sp>
      <p:grpSp>
        <p:nvGrpSpPr>
          <p:cNvPr id="107" name="Group 213"/>
          <p:cNvGrpSpPr>
            <a:grpSpLocks/>
          </p:cNvGrpSpPr>
          <p:nvPr/>
        </p:nvGrpSpPr>
        <p:grpSpPr bwMode="auto">
          <a:xfrm>
            <a:off x="4691052" y="5561038"/>
            <a:ext cx="4131475" cy="365126"/>
            <a:chOff x="1465" y="3636"/>
            <a:chExt cx="1731" cy="230"/>
          </a:xfrm>
        </p:grpSpPr>
        <p:sp>
          <p:nvSpPr>
            <p:cNvPr id="22612" name="Rectangle 214"/>
            <p:cNvSpPr>
              <a:spLocks noChangeArrowheads="1"/>
            </p:cNvSpPr>
            <p:nvPr/>
          </p:nvSpPr>
          <p:spPr bwMode="auto">
            <a:xfrm rot="16200000">
              <a:off x="1449" y="3653"/>
              <a:ext cx="22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613" name="Rectangle 215"/>
            <p:cNvSpPr>
              <a:spLocks noChangeArrowheads="1"/>
            </p:cNvSpPr>
            <p:nvPr/>
          </p:nvSpPr>
          <p:spPr bwMode="auto">
            <a:xfrm rot="16200000">
              <a:off x="1640" y="3656"/>
              <a:ext cx="22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614" name="Rectangle 216"/>
            <p:cNvSpPr>
              <a:spLocks noChangeArrowheads="1"/>
            </p:cNvSpPr>
            <p:nvPr/>
          </p:nvSpPr>
          <p:spPr bwMode="auto">
            <a:xfrm rot="16200000">
              <a:off x="1831" y="3654"/>
              <a:ext cx="22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615" name="Rectangle 217"/>
            <p:cNvSpPr>
              <a:spLocks noChangeArrowheads="1"/>
            </p:cNvSpPr>
            <p:nvPr/>
          </p:nvSpPr>
          <p:spPr bwMode="auto">
            <a:xfrm rot="16200000">
              <a:off x="2026" y="3652"/>
              <a:ext cx="22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616" name="Rectangle 218"/>
            <p:cNvSpPr>
              <a:spLocks noChangeArrowheads="1"/>
            </p:cNvSpPr>
            <p:nvPr/>
          </p:nvSpPr>
          <p:spPr bwMode="auto">
            <a:xfrm rot="16200000">
              <a:off x="2229" y="3654"/>
              <a:ext cx="22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617" name="Rectangle 219"/>
            <p:cNvSpPr>
              <a:spLocks noChangeArrowheads="1"/>
            </p:cNvSpPr>
            <p:nvPr/>
          </p:nvSpPr>
          <p:spPr bwMode="auto">
            <a:xfrm rot="16200000">
              <a:off x="2418" y="3655"/>
              <a:ext cx="22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618" name="Rectangle 220"/>
            <p:cNvSpPr>
              <a:spLocks noChangeArrowheads="1"/>
            </p:cNvSpPr>
            <p:nvPr/>
          </p:nvSpPr>
          <p:spPr bwMode="auto">
            <a:xfrm rot="16200000">
              <a:off x="2612" y="3656"/>
              <a:ext cx="22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619" name="Rectangle 221"/>
            <p:cNvSpPr>
              <a:spLocks noChangeArrowheads="1"/>
            </p:cNvSpPr>
            <p:nvPr/>
          </p:nvSpPr>
          <p:spPr bwMode="auto">
            <a:xfrm rot="16200000">
              <a:off x="2801" y="3655"/>
              <a:ext cx="22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620" name="Rectangle 222"/>
            <p:cNvSpPr>
              <a:spLocks noChangeArrowheads="1"/>
            </p:cNvSpPr>
            <p:nvPr/>
          </p:nvSpPr>
          <p:spPr bwMode="auto">
            <a:xfrm rot="16200000">
              <a:off x="2987" y="3656"/>
              <a:ext cx="22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117" name="Group 223"/>
          <p:cNvGrpSpPr>
            <a:grpSpLocks/>
          </p:cNvGrpSpPr>
          <p:nvPr/>
        </p:nvGrpSpPr>
        <p:grpSpPr bwMode="auto">
          <a:xfrm>
            <a:off x="4692650" y="4960943"/>
            <a:ext cx="3972737" cy="461963"/>
            <a:chOff x="1477" y="2873"/>
            <a:chExt cx="1656" cy="291"/>
          </a:xfrm>
        </p:grpSpPr>
        <p:sp>
          <p:nvSpPr>
            <p:cNvPr id="22603" name="Text Box 224"/>
            <p:cNvSpPr txBox="1">
              <a:spLocks noChangeArrowheads="1"/>
            </p:cNvSpPr>
            <p:nvPr/>
          </p:nvSpPr>
          <p:spPr bwMode="auto">
            <a:xfrm>
              <a:off x="1477" y="2873"/>
              <a:ext cx="1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604" name="Text Box 225"/>
            <p:cNvSpPr txBox="1">
              <a:spLocks noChangeArrowheads="1"/>
            </p:cNvSpPr>
            <p:nvPr/>
          </p:nvSpPr>
          <p:spPr bwMode="auto">
            <a:xfrm>
              <a:off x="1668" y="2873"/>
              <a:ext cx="1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605" name="Text Box 226"/>
            <p:cNvSpPr txBox="1">
              <a:spLocks noChangeArrowheads="1"/>
            </p:cNvSpPr>
            <p:nvPr/>
          </p:nvSpPr>
          <p:spPr bwMode="auto">
            <a:xfrm>
              <a:off x="1860" y="2873"/>
              <a:ext cx="1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606" name="Text Box 227"/>
            <p:cNvSpPr txBox="1">
              <a:spLocks noChangeArrowheads="1"/>
            </p:cNvSpPr>
            <p:nvPr/>
          </p:nvSpPr>
          <p:spPr bwMode="auto">
            <a:xfrm>
              <a:off x="2053" y="2873"/>
              <a:ext cx="1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607" name="Text Box 228"/>
            <p:cNvSpPr txBox="1">
              <a:spLocks noChangeArrowheads="1"/>
            </p:cNvSpPr>
            <p:nvPr/>
          </p:nvSpPr>
          <p:spPr bwMode="auto">
            <a:xfrm>
              <a:off x="2244" y="2873"/>
              <a:ext cx="1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608" name="Text Box 229"/>
            <p:cNvSpPr txBox="1">
              <a:spLocks noChangeArrowheads="1"/>
            </p:cNvSpPr>
            <p:nvPr/>
          </p:nvSpPr>
          <p:spPr bwMode="auto">
            <a:xfrm>
              <a:off x="2437" y="2873"/>
              <a:ext cx="1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609" name="Text Box 230"/>
            <p:cNvSpPr txBox="1">
              <a:spLocks noChangeArrowheads="1"/>
            </p:cNvSpPr>
            <p:nvPr/>
          </p:nvSpPr>
          <p:spPr bwMode="auto">
            <a:xfrm>
              <a:off x="2629" y="2873"/>
              <a:ext cx="1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610" name="Text Box 231"/>
            <p:cNvSpPr txBox="1">
              <a:spLocks noChangeArrowheads="1"/>
            </p:cNvSpPr>
            <p:nvPr/>
          </p:nvSpPr>
          <p:spPr bwMode="auto">
            <a:xfrm>
              <a:off x="2820" y="2873"/>
              <a:ext cx="1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611" name="Text Box 232"/>
            <p:cNvSpPr txBox="1">
              <a:spLocks noChangeArrowheads="1"/>
            </p:cNvSpPr>
            <p:nvPr/>
          </p:nvSpPr>
          <p:spPr bwMode="auto">
            <a:xfrm>
              <a:off x="3013" y="2873"/>
              <a:ext cx="1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-</a:t>
              </a:r>
            </a:p>
          </p:txBody>
        </p:sp>
      </p:grpSp>
      <p:sp>
        <p:nvSpPr>
          <p:cNvPr id="127" name="Rectangle 233"/>
          <p:cNvSpPr>
            <a:spLocks noChangeArrowheads="1"/>
          </p:cNvSpPr>
          <p:nvPr/>
        </p:nvSpPr>
        <p:spPr bwMode="auto">
          <a:xfrm rot="5400000" flipV="1">
            <a:off x="6528594" y="2504281"/>
            <a:ext cx="330200" cy="4052888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28" name="Rectangle 234"/>
          <p:cNvSpPr>
            <a:spLocks noChangeArrowheads="1"/>
          </p:cNvSpPr>
          <p:nvPr/>
        </p:nvSpPr>
        <p:spPr bwMode="auto">
          <a:xfrm rot="5400000" flipV="1">
            <a:off x="6528594" y="4417219"/>
            <a:ext cx="330200" cy="4052888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pSp>
        <p:nvGrpSpPr>
          <p:cNvPr id="129" name="Group 235"/>
          <p:cNvGrpSpPr>
            <a:grpSpLocks/>
          </p:cNvGrpSpPr>
          <p:nvPr/>
        </p:nvGrpSpPr>
        <p:grpSpPr bwMode="auto">
          <a:xfrm>
            <a:off x="4595813" y="4384682"/>
            <a:ext cx="4129088" cy="363539"/>
            <a:chOff x="2932" y="884"/>
            <a:chExt cx="2601" cy="229"/>
          </a:xfrm>
        </p:grpSpPr>
        <p:sp>
          <p:nvSpPr>
            <p:cNvPr id="22586" name="Rectangle 236"/>
            <p:cNvSpPr>
              <a:spLocks noChangeArrowheads="1"/>
            </p:cNvSpPr>
            <p:nvPr/>
          </p:nvSpPr>
          <p:spPr bwMode="auto">
            <a:xfrm rot="16200000">
              <a:off x="2965" y="853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587" name="Rectangle 237"/>
            <p:cNvSpPr>
              <a:spLocks noChangeArrowheads="1"/>
            </p:cNvSpPr>
            <p:nvPr/>
          </p:nvSpPr>
          <p:spPr bwMode="auto">
            <a:xfrm rot="16200000">
              <a:off x="3109" y="853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588" name="Rectangle 238"/>
            <p:cNvSpPr>
              <a:spLocks noChangeArrowheads="1"/>
            </p:cNvSpPr>
            <p:nvPr/>
          </p:nvSpPr>
          <p:spPr bwMode="auto">
            <a:xfrm rot="16200000">
              <a:off x="3253" y="853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589" name="Rectangle 239"/>
            <p:cNvSpPr>
              <a:spLocks noChangeArrowheads="1"/>
            </p:cNvSpPr>
            <p:nvPr/>
          </p:nvSpPr>
          <p:spPr bwMode="auto">
            <a:xfrm rot="16200000">
              <a:off x="3397" y="853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590" name="Rectangle 240"/>
            <p:cNvSpPr>
              <a:spLocks noChangeArrowheads="1"/>
            </p:cNvSpPr>
            <p:nvPr/>
          </p:nvSpPr>
          <p:spPr bwMode="auto">
            <a:xfrm rot="16200000">
              <a:off x="3541" y="853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591" name="Rectangle 241"/>
            <p:cNvSpPr>
              <a:spLocks noChangeArrowheads="1"/>
            </p:cNvSpPr>
            <p:nvPr/>
          </p:nvSpPr>
          <p:spPr bwMode="auto">
            <a:xfrm rot="16200000">
              <a:off x="3686" y="851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592" name="Rectangle 242"/>
            <p:cNvSpPr>
              <a:spLocks noChangeArrowheads="1"/>
            </p:cNvSpPr>
            <p:nvPr/>
          </p:nvSpPr>
          <p:spPr bwMode="auto">
            <a:xfrm rot="16200000">
              <a:off x="3843" y="852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593" name="Rectangle 243"/>
            <p:cNvSpPr>
              <a:spLocks noChangeArrowheads="1"/>
            </p:cNvSpPr>
            <p:nvPr/>
          </p:nvSpPr>
          <p:spPr bwMode="auto">
            <a:xfrm rot="16200000">
              <a:off x="4129" y="853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594" name="Rectangle 244"/>
            <p:cNvSpPr>
              <a:spLocks noChangeArrowheads="1"/>
            </p:cNvSpPr>
            <p:nvPr/>
          </p:nvSpPr>
          <p:spPr bwMode="auto">
            <a:xfrm rot="16200000">
              <a:off x="4276" y="854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595" name="Rectangle 245"/>
            <p:cNvSpPr>
              <a:spLocks noChangeArrowheads="1"/>
            </p:cNvSpPr>
            <p:nvPr/>
          </p:nvSpPr>
          <p:spPr bwMode="auto">
            <a:xfrm rot="16200000">
              <a:off x="4419" y="854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596" name="Rectangle 246"/>
            <p:cNvSpPr>
              <a:spLocks noChangeArrowheads="1"/>
            </p:cNvSpPr>
            <p:nvPr/>
          </p:nvSpPr>
          <p:spPr bwMode="auto">
            <a:xfrm rot="16200000">
              <a:off x="4563" y="853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597" name="Rectangle 247"/>
            <p:cNvSpPr>
              <a:spLocks noChangeArrowheads="1"/>
            </p:cNvSpPr>
            <p:nvPr/>
          </p:nvSpPr>
          <p:spPr bwMode="auto">
            <a:xfrm rot="16200000">
              <a:off x="4710" y="854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598" name="Rectangle 248"/>
            <p:cNvSpPr>
              <a:spLocks noChangeArrowheads="1"/>
            </p:cNvSpPr>
            <p:nvPr/>
          </p:nvSpPr>
          <p:spPr bwMode="auto">
            <a:xfrm rot="16200000">
              <a:off x="4852" y="854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599" name="Rectangle 249"/>
            <p:cNvSpPr>
              <a:spLocks noChangeArrowheads="1"/>
            </p:cNvSpPr>
            <p:nvPr/>
          </p:nvSpPr>
          <p:spPr bwMode="auto">
            <a:xfrm rot="16200000">
              <a:off x="4998" y="853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600" name="Rectangle 250"/>
            <p:cNvSpPr>
              <a:spLocks noChangeArrowheads="1"/>
            </p:cNvSpPr>
            <p:nvPr/>
          </p:nvSpPr>
          <p:spPr bwMode="auto">
            <a:xfrm rot="16200000">
              <a:off x="3997" y="853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601" name="Rectangle 251"/>
            <p:cNvSpPr>
              <a:spLocks noChangeArrowheads="1"/>
            </p:cNvSpPr>
            <p:nvPr/>
          </p:nvSpPr>
          <p:spPr bwMode="auto">
            <a:xfrm rot="16200000">
              <a:off x="5130" y="853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602" name="Rectangle 252"/>
            <p:cNvSpPr>
              <a:spLocks noChangeArrowheads="1"/>
            </p:cNvSpPr>
            <p:nvPr/>
          </p:nvSpPr>
          <p:spPr bwMode="auto">
            <a:xfrm rot="16200000">
              <a:off x="5275" y="853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147" name="Group 253"/>
          <p:cNvGrpSpPr>
            <a:grpSpLocks/>
          </p:cNvGrpSpPr>
          <p:nvPr/>
        </p:nvGrpSpPr>
        <p:grpSpPr bwMode="auto">
          <a:xfrm>
            <a:off x="4683126" y="6069014"/>
            <a:ext cx="3945730" cy="461834"/>
            <a:chOff x="3792" y="1879"/>
            <a:chExt cx="1658" cy="299"/>
          </a:xfrm>
        </p:grpSpPr>
        <p:sp>
          <p:nvSpPr>
            <p:cNvPr id="22566" name="Text Box 254"/>
            <p:cNvSpPr txBox="1">
              <a:spLocks noChangeArrowheads="1"/>
            </p:cNvSpPr>
            <p:nvPr/>
          </p:nvSpPr>
          <p:spPr bwMode="auto">
            <a:xfrm>
              <a:off x="3792" y="1879"/>
              <a:ext cx="12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567" name="Text Box 255"/>
            <p:cNvSpPr txBox="1">
              <a:spLocks noChangeArrowheads="1"/>
            </p:cNvSpPr>
            <p:nvPr/>
          </p:nvSpPr>
          <p:spPr bwMode="auto">
            <a:xfrm>
              <a:off x="3889" y="1879"/>
              <a:ext cx="12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568" name="Text Box 256"/>
            <p:cNvSpPr txBox="1">
              <a:spLocks noChangeArrowheads="1"/>
            </p:cNvSpPr>
            <p:nvPr/>
          </p:nvSpPr>
          <p:spPr bwMode="auto">
            <a:xfrm>
              <a:off x="3983" y="1879"/>
              <a:ext cx="12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569" name="Text Box 257"/>
            <p:cNvSpPr txBox="1">
              <a:spLocks noChangeArrowheads="1"/>
            </p:cNvSpPr>
            <p:nvPr/>
          </p:nvSpPr>
          <p:spPr bwMode="auto">
            <a:xfrm>
              <a:off x="4080" y="1879"/>
              <a:ext cx="12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570" name="Text Box 258"/>
            <p:cNvSpPr txBox="1">
              <a:spLocks noChangeArrowheads="1"/>
            </p:cNvSpPr>
            <p:nvPr/>
          </p:nvSpPr>
          <p:spPr bwMode="auto">
            <a:xfrm>
              <a:off x="4176" y="1879"/>
              <a:ext cx="12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571" name="Text Box 259"/>
            <p:cNvSpPr txBox="1">
              <a:spLocks noChangeArrowheads="1"/>
            </p:cNvSpPr>
            <p:nvPr/>
          </p:nvSpPr>
          <p:spPr bwMode="auto">
            <a:xfrm>
              <a:off x="4272" y="1879"/>
              <a:ext cx="12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572" name="Text Box 260"/>
            <p:cNvSpPr txBox="1">
              <a:spLocks noChangeArrowheads="1"/>
            </p:cNvSpPr>
            <p:nvPr/>
          </p:nvSpPr>
          <p:spPr bwMode="auto">
            <a:xfrm>
              <a:off x="4369" y="1879"/>
              <a:ext cx="12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573" name="Text Box 261"/>
            <p:cNvSpPr txBox="1">
              <a:spLocks noChangeArrowheads="1"/>
            </p:cNvSpPr>
            <p:nvPr/>
          </p:nvSpPr>
          <p:spPr bwMode="auto">
            <a:xfrm>
              <a:off x="4465" y="1879"/>
              <a:ext cx="12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574" name="Text Box 262"/>
            <p:cNvSpPr txBox="1">
              <a:spLocks noChangeArrowheads="1"/>
            </p:cNvSpPr>
            <p:nvPr/>
          </p:nvSpPr>
          <p:spPr bwMode="auto">
            <a:xfrm>
              <a:off x="4561" y="1879"/>
              <a:ext cx="12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575" name="Text Box 263"/>
            <p:cNvSpPr txBox="1">
              <a:spLocks noChangeArrowheads="1"/>
            </p:cNvSpPr>
            <p:nvPr/>
          </p:nvSpPr>
          <p:spPr bwMode="auto">
            <a:xfrm>
              <a:off x="4655" y="1879"/>
              <a:ext cx="12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576" name="Text Box 264"/>
            <p:cNvSpPr txBox="1">
              <a:spLocks noChangeArrowheads="1"/>
            </p:cNvSpPr>
            <p:nvPr/>
          </p:nvSpPr>
          <p:spPr bwMode="auto">
            <a:xfrm>
              <a:off x="4751" y="1879"/>
              <a:ext cx="12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577" name="Text Box 265"/>
            <p:cNvSpPr txBox="1">
              <a:spLocks noChangeArrowheads="1"/>
            </p:cNvSpPr>
            <p:nvPr/>
          </p:nvSpPr>
          <p:spPr bwMode="auto">
            <a:xfrm>
              <a:off x="4848" y="1879"/>
              <a:ext cx="12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578" name="Text Box 266"/>
            <p:cNvSpPr txBox="1">
              <a:spLocks noChangeArrowheads="1"/>
            </p:cNvSpPr>
            <p:nvPr/>
          </p:nvSpPr>
          <p:spPr bwMode="auto">
            <a:xfrm>
              <a:off x="4848" y="1879"/>
              <a:ext cx="12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579" name="Text Box 267"/>
            <p:cNvSpPr txBox="1">
              <a:spLocks noChangeArrowheads="1"/>
            </p:cNvSpPr>
            <p:nvPr/>
          </p:nvSpPr>
          <p:spPr bwMode="auto">
            <a:xfrm>
              <a:off x="4848" y="1879"/>
              <a:ext cx="12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580" name="Text Box 268"/>
            <p:cNvSpPr txBox="1">
              <a:spLocks noChangeArrowheads="1"/>
            </p:cNvSpPr>
            <p:nvPr/>
          </p:nvSpPr>
          <p:spPr bwMode="auto">
            <a:xfrm>
              <a:off x="4848" y="1879"/>
              <a:ext cx="12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581" name="Text Box 269"/>
            <p:cNvSpPr txBox="1">
              <a:spLocks noChangeArrowheads="1"/>
            </p:cNvSpPr>
            <p:nvPr/>
          </p:nvSpPr>
          <p:spPr bwMode="auto">
            <a:xfrm>
              <a:off x="4944" y="1879"/>
              <a:ext cx="12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582" name="Text Box 270"/>
            <p:cNvSpPr txBox="1">
              <a:spLocks noChangeArrowheads="1"/>
            </p:cNvSpPr>
            <p:nvPr/>
          </p:nvSpPr>
          <p:spPr bwMode="auto">
            <a:xfrm>
              <a:off x="5040" y="1879"/>
              <a:ext cx="12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583" name="Text Box 271"/>
            <p:cNvSpPr txBox="1">
              <a:spLocks noChangeArrowheads="1"/>
            </p:cNvSpPr>
            <p:nvPr/>
          </p:nvSpPr>
          <p:spPr bwMode="auto">
            <a:xfrm>
              <a:off x="5137" y="1879"/>
              <a:ext cx="12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584" name="Text Box 272"/>
            <p:cNvSpPr txBox="1">
              <a:spLocks noChangeArrowheads="1"/>
            </p:cNvSpPr>
            <p:nvPr/>
          </p:nvSpPr>
          <p:spPr bwMode="auto">
            <a:xfrm>
              <a:off x="5232" y="1879"/>
              <a:ext cx="12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22585" name="Text Box 273"/>
            <p:cNvSpPr txBox="1">
              <a:spLocks noChangeArrowheads="1"/>
            </p:cNvSpPr>
            <p:nvPr/>
          </p:nvSpPr>
          <p:spPr bwMode="auto">
            <a:xfrm>
              <a:off x="5329" y="1879"/>
              <a:ext cx="12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+mn-lt"/>
                  <a:ea typeface="+mn-ea"/>
                </a:rPr>
                <a:t>-</a:t>
              </a:r>
            </a:p>
          </p:txBody>
        </p:sp>
      </p:grpSp>
      <p:sp>
        <p:nvSpPr>
          <p:cNvPr id="168" name="Line 274"/>
          <p:cNvSpPr>
            <a:spLocks noChangeShapeType="1"/>
          </p:cNvSpPr>
          <p:nvPr/>
        </p:nvSpPr>
        <p:spPr bwMode="auto">
          <a:xfrm>
            <a:off x="5124450" y="4673600"/>
            <a:ext cx="0" cy="1584325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69" name="Line 275"/>
          <p:cNvSpPr>
            <a:spLocks noChangeShapeType="1"/>
          </p:cNvSpPr>
          <p:nvPr/>
        </p:nvSpPr>
        <p:spPr bwMode="auto">
          <a:xfrm>
            <a:off x="5195888" y="4673600"/>
            <a:ext cx="0" cy="1584325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70" name="Line 276"/>
          <p:cNvSpPr>
            <a:spLocks noChangeShapeType="1"/>
          </p:cNvSpPr>
          <p:nvPr/>
        </p:nvSpPr>
        <p:spPr bwMode="auto">
          <a:xfrm>
            <a:off x="5267325" y="4673600"/>
            <a:ext cx="0" cy="1584325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71" name="Line 277"/>
          <p:cNvSpPr>
            <a:spLocks noChangeShapeType="1"/>
          </p:cNvSpPr>
          <p:nvPr/>
        </p:nvSpPr>
        <p:spPr bwMode="auto">
          <a:xfrm>
            <a:off x="5340350" y="4673600"/>
            <a:ext cx="0" cy="1584325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72" name="Line 278"/>
          <p:cNvSpPr>
            <a:spLocks noChangeShapeType="1"/>
          </p:cNvSpPr>
          <p:nvPr/>
        </p:nvSpPr>
        <p:spPr bwMode="auto">
          <a:xfrm>
            <a:off x="6635750" y="4673600"/>
            <a:ext cx="0" cy="1584325"/>
          </a:xfrm>
          <a:prstGeom prst="line">
            <a:avLst/>
          </a:prstGeom>
          <a:noFill/>
          <a:ln w="19050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73" name="Line 279"/>
          <p:cNvSpPr>
            <a:spLocks noChangeShapeType="1"/>
          </p:cNvSpPr>
          <p:nvPr/>
        </p:nvSpPr>
        <p:spPr bwMode="auto">
          <a:xfrm>
            <a:off x="6707188" y="4673600"/>
            <a:ext cx="0" cy="503238"/>
          </a:xfrm>
          <a:prstGeom prst="line">
            <a:avLst/>
          </a:prstGeom>
          <a:noFill/>
          <a:ln w="19050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74" name="Line 280"/>
          <p:cNvSpPr>
            <a:spLocks noChangeShapeType="1"/>
          </p:cNvSpPr>
          <p:nvPr/>
        </p:nvSpPr>
        <p:spPr bwMode="auto">
          <a:xfrm>
            <a:off x="6707188" y="5826125"/>
            <a:ext cx="0" cy="431800"/>
          </a:xfrm>
          <a:prstGeom prst="line">
            <a:avLst/>
          </a:prstGeom>
          <a:noFill/>
          <a:ln w="19050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75" name="Line 281"/>
          <p:cNvSpPr>
            <a:spLocks noChangeShapeType="1"/>
          </p:cNvSpPr>
          <p:nvPr/>
        </p:nvSpPr>
        <p:spPr bwMode="auto">
          <a:xfrm>
            <a:off x="6564313" y="4673600"/>
            <a:ext cx="0" cy="1584325"/>
          </a:xfrm>
          <a:prstGeom prst="line">
            <a:avLst/>
          </a:prstGeom>
          <a:noFill/>
          <a:ln w="19050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76" name="Line 282"/>
          <p:cNvSpPr>
            <a:spLocks noChangeShapeType="1"/>
          </p:cNvSpPr>
          <p:nvPr/>
        </p:nvSpPr>
        <p:spPr bwMode="auto">
          <a:xfrm>
            <a:off x="6780213" y="4673600"/>
            <a:ext cx="0" cy="503238"/>
          </a:xfrm>
          <a:prstGeom prst="line">
            <a:avLst/>
          </a:prstGeom>
          <a:noFill/>
          <a:ln w="19050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77" name="Line 283"/>
          <p:cNvSpPr>
            <a:spLocks noChangeShapeType="1"/>
          </p:cNvSpPr>
          <p:nvPr/>
        </p:nvSpPr>
        <p:spPr bwMode="auto">
          <a:xfrm>
            <a:off x="6780213" y="5826125"/>
            <a:ext cx="0" cy="431800"/>
          </a:xfrm>
          <a:prstGeom prst="line">
            <a:avLst/>
          </a:prstGeom>
          <a:noFill/>
          <a:ln w="19050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180" name="Object 2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845509"/>
              </p:ext>
            </p:extLst>
          </p:nvPr>
        </p:nvGraphicFramePr>
        <p:xfrm>
          <a:off x="5484813" y="5897563"/>
          <a:ext cx="317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7" name="公式" r:id="rId13" imgW="276352" imgH="333409" progId="Equation.3">
                  <p:embed/>
                </p:oleObj>
              </mc:Choice>
              <mc:Fallback>
                <p:oleObj name="公式" r:id="rId13" imgW="276352" imgH="3334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813" y="5897563"/>
                        <a:ext cx="317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" name="Object 2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166849"/>
              </p:ext>
            </p:extLst>
          </p:nvPr>
        </p:nvGraphicFramePr>
        <p:xfrm>
          <a:off x="6924675" y="5897563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8" name="公式" r:id="rId15" imgW="238083" imgH="333409" progId="Equation.3">
                  <p:embed/>
                </p:oleObj>
              </mc:Choice>
              <mc:Fallback>
                <p:oleObj name="公式" r:id="rId15" imgW="238083" imgH="3334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4675" y="5897563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" name="Rectangle 289"/>
          <p:cNvSpPr>
            <a:spLocks noChangeArrowheads="1"/>
          </p:cNvSpPr>
          <p:nvPr/>
        </p:nvSpPr>
        <p:spPr bwMode="auto">
          <a:xfrm>
            <a:off x="4663397" y="5187951"/>
            <a:ext cx="3994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 dirty="0">
                <a:solidFill>
                  <a:srgbClr val="0000CC"/>
                </a:solidFill>
                <a:latin typeface="+mn-lt"/>
                <a:ea typeface="+mn-ea"/>
                <a:sym typeface="Symbol" panose="05050102010706020507" pitchFamily="18" charset="2"/>
              </a:rPr>
              <a:t></a:t>
            </a:r>
            <a:r>
              <a:rPr lang="en-US" altLang="zh-CN" b="1" i="1" baseline="-25000" dirty="0">
                <a:solidFill>
                  <a:srgbClr val="0000CC"/>
                </a:solidFill>
                <a:latin typeface="+mn-lt"/>
                <a:ea typeface="+mn-ea"/>
                <a:sym typeface="Symbol" panose="05050102010706020507" pitchFamily="18" charset="2"/>
              </a:rPr>
              <a:t>r</a:t>
            </a:r>
          </a:p>
        </p:txBody>
      </p:sp>
      <p:graphicFrame>
        <p:nvGraphicFramePr>
          <p:cNvPr id="91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448239"/>
              </p:ext>
            </p:extLst>
          </p:nvPr>
        </p:nvGraphicFramePr>
        <p:xfrm>
          <a:off x="7356475" y="4637882"/>
          <a:ext cx="4540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9" name="Equation" r:id="rId17" imgW="177480" imgH="253800" progId="Equation.DSMT4">
                  <p:embed/>
                </p:oleObj>
              </mc:Choice>
              <mc:Fallback>
                <p:oleObj name="Equation" r:id="rId17" imgW="177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6475" y="4637882"/>
                        <a:ext cx="454025" cy="63182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328898"/>
              </p:ext>
            </p:extLst>
          </p:nvPr>
        </p:nvGraphicFramePr>
        <p:xfrm>
          <a:off x="7326990" y="5125273"/>
          <a:ext cx="498362" cy="646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50" name="Equation" r:id="rId19" imgW="190440" imgH="253800" progId="Equation.DSMT4">
                  <p:embed/>
                </p:oleObj>
              </mc:Choice>
              <mc:Fallback>
                <p:oleObj name="Equation" r:id="rId19" imgW="1904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6990" y="5125273"/>
                        <a:ext cx="498362" cy="646084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881661"/>
              </p:ext>
            </p:extLst>
          </p:nvPr>
        </p:nvGraphicFramePr>
        <p:xfrm>
          <a:off x="5495925" y="4619625"/>
          <a:ext cx="4857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51" name="Equation" r:id="rId21" imgW="190440" imgH="253800" progId="Equation.DSMT4">
                  <p:embed/>
                </p:oleObj>
              </mc:Choice>
              <mc:Fallback>
                <p:oleObj name="Equation" r:id="rId21" imgW="1904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925" y="4619625"/>
                        <a:ext cx="485775" cy="63182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524427"/>
              </p:ext>
            </p:extLst>
          </p:nvPr>
        </p:nvGraphicFramePr>
        <p:xfrm>
          <a:off x="5722938" y="5132388"/>
          <a:ext cx="5175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52" name="Equation" r:id="rId23" imgW="203040" imgH="253800" progId="Equation.DSMT4">
                  <p:embed/>
                </p:oleObj>
              </mc:Choice>
              <mc:Fallback>
                <p:oleObj name="Equation" r:id="rId23" imgW="203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8" y="5132388"/>
                        <a:ext cx="517525" cy="63182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656840"/>
              </p:ext>
            </p:extLst>
          </p:nvPr>
        </p:nvGraphicFramePr>
        <p:xfrm>
          <a:off x="662118" y="5031862"/>
          <a:ext cx="12954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53" name="Equation" r:id="rId25" imgW="507960" imgH="253800" progId="Equation.DSMT4">
                  <p:embed/>
                </p:oleObj>
              </mc:Choice>
              <mc:Fallback>
                <p:oleObj name="Equation" r:id="rId25" imgW="507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118" y="5031862"/>
                        <a:ext cx="1295400" cy="63182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201756"/>
              </p:ext>
            </p:extLst>
          </p:nvPr>
        </p:nvGraphicFramePr>
        <p:xfrm>
          <a:off x="2252663" y="5072063"/>
          <a:ext cx="123031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54" name="Equation" r:id="rId27" imgW="482400" imgH="253800" progId="Equation.DSMT4">
                  <p:embed/>
                </p:oleObj>
              </mc:Choice>
              <mc:Fallback>
                <p:oleObj name="Equation" r:id="rId27" imgW="482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5072063"/>
                        <a:ext cx="1230312" cy="63182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78316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1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35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5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utoUpdateAnimBg="0"/>
      <p:bldP spid="95" grpId="0" autoUpdateAnimBg="0"/>
      <p:bldP spid="98" grpId="0" autoUpdateAnimBg="0"/>
      <p:bldP spid="99" grpId="0" autoUpdateAnimBg="0"/>
      <p:bldP spid="100" grpId="0" autoUpdateAnimBg="0"/>
      <p:bldP spid="103" grpId="0" autoUpdateAnimBg="0"/>
      <p:bldP spid="104" grpId="0" autoUpdateAnimBg="0"/>
      <p:bldP spid="106" grpId="0" animBg="1"/>
      <p:bldP spid="127" grpId="0" animBg="1"/>
      <p:bldP spid="128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8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49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247069"/>
              </p:ext>
            </p:extLst>
          </p:nvPr>
        </p:nvGraphicFramePr>
        <p:xfrm>
          <a:off x="2329383" y="3439394"/>
          <a:ext cx="24749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41" name="Equation" r:id="rId3" imgW="2390648" imgH="723764" progId="Equation.DSMT4">
                  <p:embed/>
                </p:oleObj>
              </mc:Choice>
              <mc:Fallback>
                <p:oleObj name="Equation" r:id="rId3" imgW="2390648" imgH="72376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2329383" y="3439394"/>
                        <a:ext cx="247491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868761"/>
              </p:ext>
            </p:extLst>
          </p:nvPr>
        </p:nvGraphicFramePr>
        <p:xfrm>
          <a:off x="5498033" y="3545756"/>
          <a:ext cx="1498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42" name="公式" r:id="rId5" imgW="1409869" imgH="380864" progId="Equation.3">
                  <p:embed/>
                </p:oleObj>
              </mc:Choice>
              <mc:Fallback>
                <p:oleObj name="公式" r:id="rId5" imgW="1409869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5498033" y="3545756"/>
                        <a:ext cx="1498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5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68083"/>
              </p:ext>
            </p:extLst>
          </p:nvPr>
        </p:nvGraphicFramePr>
        <p:xfrm>
          <a:off x="2329383" y="5625409"/>
          <a:ext cx="2182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43" name="公式" r:id="rId7" imgW="2095669" imgH="380864" progId="Equation.3">
                  <p:embed/>
                </p:oleObj>
              </mc:Choice>
              <mc:Fallback>
                <p:oleObj name="公式" r:id="rId7" imgW="2095669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2329383" y="5625409"/>
                        <a:ext cx="2182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5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84720"/>
              </p:ext>
            </p:extLst>
          </p:nvPr>
        </p:nvGraphicFramePr>
        <p:xfrm>
          <a:off x="5828884" y="4528841"/>
          <a:ext cx="175577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44" name="Equation" r:id="rId9" imgW="714248" imgH="209414" progId="Equation.DSMT4">
                  <p:embed/>
                </p:oleObj>
              </mc:Choice>
              <mc:Fallback>
                <p:oleObj name="Equation" r:id="rId9" imgW="714248" imgH="2094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5828884" y="4528841"/>
                        <a:ext cx="1755775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6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833114"/>
              </p:ext>
            </p:extLst>
          </p:nvPr>
        </p:nvGraphicFramePr>
        <p:xfrm>
          <a:off x="3533775" y="1727076"/>
          <a:ext cx="31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45" name="公式" r:id="rId11" imgW="228600" imgH="342900" progId="Equation.3">
                  <p:embed/>
                </p:oleObj>
              </mc:Choice>
              <mc:Fallback>
                <p:oleObj name="公式" r:id="rId11" imgW="2286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775" y="1727076"/>
                        <a:ext cx="317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961" name="Text Box 17"/>
          <p:cNvSpPr txBox="1">
            <a:spLocks noChangeArrowheads="1"/>
          </p:cNvSpPr>
          <p:nvPr/>
        </p:nvSpPr>
        <p:spPr bwMode="auto">
          <a:xfrm>
            <a:off x="755650" y="1270000"/>
            <a:ext cx="4895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(4) 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含电介质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物理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问题的求解思路</a:t>
            </a: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594962" name="Text Box 18"/>
          <p:cNvSpPr txBox="1">
            <a:spLocks noChangeArrowheads="1"/>
          </p:cNvSpPr>
          <p:nvPr/>
        </p:nvSpPr>
        <p:spPr bwMode="auto">
          <a:xfrm>
            <a:off x="717550" y="563563"/>
            <a:ext cx="334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</a:rPr>
              <a:t>(3) 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各向同性电介质</a:t>
            </a:r>
            <a:endParaRPr lang="zh-CN" altLang="en-US" b="1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59496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23497"/>
              </p:ext>
            </p:extLst>
          </p:nvPr>
        </p:nvGraphicFramePr>
        <p:xfrm>
          <a:off x="3708400" y="549275"/>
          <a:ext cx="1498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46" name="公式" r:id="rId13" imgW="1409869" imgH="380864" progId="Equation.3">
                  <p:embed/>
                </p:oleObj>
              </mc:Choice>
              <mc:Fallback>
                <p:oleObj name="公式" r:id="rId13" imgW="1409869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49275"/>
                        <a:ext cx="1498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964" name="AutoShape 20"/>
          <p:cNvSpPr>
            <a:spLocks noChangeArrowheads="1"/>
          </p:cNvSpPr>
          <p:nvPr/>
        </p:nvSpPr>
        <p:spPr bwMode="auto">
          <a:xfrm>
            <a:off x="885423" y="2636906"/>
            <a:ext cx="4392612" cy="576262"/>
          </a:xfrm>
          <a:prstGeom prst="wedgeRectCallout">
            <a:avLst>
              <a:gd name="adj1" fmla="val 12810"/>
              <a:gd name="adj2" fmla="val -134023"/>
            </a:avLst>
          </a:prstGeom>
          <a:gradFill rotWithShape="1">
            <a:gsLst>
              <a:gs pos="0">
                <a:srgbClr val="66CCFF"/>
              </a:gs>
              <a:gs pos="100000">
                <a:srgbClr val="2F5E76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自由电荷的分布具有对称性</a:t>
            </a:r>
          </a:p>
        </p:txBody>
      </p:sp>
      <p:graphicFrame>
        <p:nvGraphicFramePr>
          <p:cNvPr id="59496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382350"/>
              </p:ext>
            </p:extLst>
          </p:nvPr>
        </p:nvGraphicFramePr>
        <p:xfrm>
          <a:off x="3900488" y="1727076"/>
          <a:ext cx="736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47" name="公式" r:id="rId15" imgW="647869" imgH="295139" progId="Equation.3">
                  <p:embed/>
                </p:oleObj>
              </mc:Choice>
              <mc:Fallback>
                <p:oleObj name="公式" r:id="rId15" imgW="647869" imgH="2951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1727076"/>
                        <a:ext cx="736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6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497032"/>
              </p:ext>
            </p:extLst>
          </p:nvPr>
        </p:nvGraphicFramePr>
        <p:xfrm>
          <a:off x="4692650" y="1722314"/>
          <a:ext cx="711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48" name="公式" r:id="rId17" imgW="628565" imgH="295139" progId="Equation.3">
                  <p:embed/>
                </p:oleObj>
              </mc:Choice>
              <mc:Fallback>
                <p:oleObj name="公式" r:id="rId17" imgW="628565" imgH="2951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2650" y="1722314"/>
                        <a:ext cx="711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967" name="AutoShape 23"/>
          <p:cNvSpPr>
            <a:spLocks noChangeArrowheads="1"/>
          </p:cNvSpPr>
          <p:nvPr/>
        </p:nvSpPr>
        <p:spPr bwMode="auto">
          <a:xfrm>
            <a:off x="5651500" y="2565276"/>
            <a:ext cx="3168650" cy="612775"/>
          </a:xfrm>
          <a:prstGeom prst="wedgeRectCallout">
            <a:avLst>
              <a:gd name="adj1" fmla="val -74000"/>
              <a:gd name="adj2" fmla="val -134199"/>
            </a:avLst>
          </a:prstGeom>
          <a:gradFill rotWithShape="1">
            <a:gsLst>
              <a:gs pos="0">
                <a:srgbClr val="66CCFF"/>
              </a:gs>
              <a:gs pos="100000">
                <a:srgbClr val="2F5E76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各向同性均匀电介质</a:t>
            </a:r>
          </a:p>
        </p:txBody>
      </p:sp>
      <p:graphicFrame>
        <p:nvGraphicFramePr>
          <p:cNvPr id="59496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240465"/>
              </p:ext>
            </p:extLst>
          </p:nvPr>
        </p:nvGraphicFramePr>
        <p:xfrm>
          <a:off x="5292725" y="549275"/>
          <a:ext cx="698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49" name="公式" r:id="rId19" imgW="609600" imgH="295139" progId="Equation.3">
                  <p:embed/>
                </p:oleObj>
              </mc:Choice>
              <mc:Fallback>
                <p:oleObj name="公式" r:id="rId19" imgW="609600" imgH="2951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49275"/>
                        <a:ext cx="698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4450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472470"/>
              </p:ext>
            </p:extLst>
          </p:nvPr>
        </p:nvGraphicFramePr>
        <p:xfrm>
          <a:off x="2267050" y="4312942"/>
          <a:ext cx="2946400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50" name="Equation" r:id="rId21" imgW="1155600" imgH="431640" progId="Equation.DSMT4">
                  <p:embed/>
                </p:oleObj>
              </mc:Choice>
              <mc:Fallback>
                <p:oleObj name="Equation" r:id="rId21" imgW="1155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050" y="4312942"/>
                        <a:ext cx="2946400" cy="107473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747570"/>
              </p:ext>
            </p:extLst>
          </p:nvPr>
        </p:nvGraphicFramePr>
        <p:xfrm>
          <a:off x="4882099" y="3515286"/>
          <a:ext cx="615934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51" name="Equation" r:id="rId23" imgW="190440" imgH="152280" progId="Equation.DSMT4">
                  <p:embed/>
                </p:oleObj>
              </mc:Choice>
              <mc:Fallback>
                <p:oleObj name="Equation" r:id="rId23" imgW="19044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2099" y="3515286"/>
                        <a:ext cx="615934" cy="379413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889430"/>
              </p:ext>
            </p:extLst>
          </p:nvPr>
        </p:nvGraphicFramePr>
        <p:xfrm>
          <a:off x="5324060" y="4647846"/>
          <a:ext cx="615934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52" name="Equation" r:id="rId25" imgW="190440" imgH="152280" progId="Equation.DSMT4">
                  <p:embed/>
                </p:oleObj>
              </mc:Choice>
              <mc:Fallback>
                <p:oleObj name="Equation" r:id="rId25" imgW="19044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4060" y="4647846"/>
                        <a:ext cx="615934" cy="379413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362924"/>
              </p:ext>
            </p:extLst>
          </p:nvPr>
        </p:nvGraphicFramePr>
        <p:xfrm>
          <a:off x="7557839" y="4610613"/>
          <a:ext cx="11906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53" name="Equation" r:id="rId26" imgW="368280" imgH="177480" progId="Equation.DSMT4">
                  <p:embed/>
                </p:oleObj>
              </mc:Choice>
              <mc:Fallback>
                <p:oleObj name="Equation" r:id="rId26" imgW="368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7839" y="4610613"/>
                        <a:ext cx="1190625" cy="442912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590294"/>
              </p:ext>
            </p:extLst>
          </p:nvPr>
        </p:nvGraphicFramePr>
        <p:xfrm>
          <a:off x="7177608" y="3498850"/>
          <a:ext cx="10668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54" name="Equation" r:id="rId28" imgW="330120" imgH="215640" progId="Equation.DSMT4">
                  <p:embed/>
                </p:oleObj>
              </mc:Choice>
              <mc:Fallback>
                <p:oleObj name="Equation" r:id="rId28" imgW="330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7608" y="3498850"/>
                        <a:ext cx="1066800" cy="538163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16"/>
          <p:cNvSpPr txBox="1">
            <a:spLocks noChangeArrowheads="1"/>
          </p:cNvSpPr>
          <p:nvPr/>
        </p:nvSpPr>
        <p:spPr bwMode="auto">
          <a:xfrm>
            <a:off x="580250" y="3326499"/>
            <a:ext cx="179569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</a:rPr>
              <a:t>含电介质的高斯定理</a:t>
            </a:r>
            <a:endParaRPr lang="en-US" altLang="zh-CN" b="1" dirty="0">
              <a:solidFill>
                <a:srgbClr val="00FFFF"/>
              </a:solidFill>
              <a:latin typeface="+mn-lt"/>
              <a:ea typeface="+mn-ea"/>
            </a:endParaRPr>
          </a:p>
        </p:txBody>
      </p:sp>
      <p:sp>
        <p:nvSpPr>
          <p:cNvPr id="23" name="Text Box 116"/>
          <p:cNvSpPr txBox="1">
            <a:spLocks noChangeArrowheads="1"/>
          </p:cNvSpPr>
          <p:nvPr/>
        </p:nvSpPr>
        <p:spPr bwMode="auto">
          <a:xfrm>
            <a:off x="592462" y="4550672"/>
            <a:ext cx="17956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</a:rPr>
              <a:t>高斯定理</a:t>
            </a:r>
            <a:endParaRPr lang="en-US" altLang="zh-CN" b="1" dirty="0">
              <a:solidFill>
                <a:srgbClr val="00FFFF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481436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9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9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94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94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4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4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9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94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94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94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59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000"/>
                                        <p:tgtEl>
                                          <p:spTgt spid="594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000"/>
                                        <p:tgtEl>
                                          <p:spTgt spid="594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61" grpId="0" autoUpdateAnimBg="0"/>
      <p:bldP spid="594962" grpId="0" autoUpdateAnimBg="0"/>
      <p:bldP spid="594964" grpId="0" animBg="1"/>
      <p:bldP spid="594967" grpId="0" animBg="1"/>
      <p:bldP spid="22" grpId="0" autoUpdateAnimBg="0"/>
      <p:bldP spid="2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Text Box 2"/>
          <p:cNvSpPr txBox="1">
            <a:spLocks noChangeArrowheads="1"/>
          </p:cNvSpPr>
          <p:nvPr/>
        </p:nvSpPr>
        <p:spPr bwMode="auto">
          <a:xfrm>
            <a:off x="314325" y="260648"/>
            <a:ext cx="865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例</a:t>
            </a: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+mn-ea"/>
              </a:rPr>
              <a:t>7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：</a:t>
            </a:r>
            <a:endParaRPr lang="zh-CN" altLang="en-US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37955" name="Text Box 3"/>
          <p:cNvSpPr txBox="1">
            <a:spLocks noChangeArrowheads="1"/>
          </p:cNvSpPr>
          <p:nvPr/>
        </p:nvSpPr>
        <p:spPr bwMode="auto">
          <a:xfrm>
            <a:off x="974725" y="260648"/>
            <a:ext cx="7989888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半径为</a:t>
            </a:r>
            <a:r>
              <a:rPr lang="en-US" altLang="zh-CN" b="1" i="1" dirty="0">
                <a:solidFill>
                  <a:srgbClr val="00FFCC"/>
                </a:solidFill>
                <a:latin typeface="+mn-lt"/>
                <a:ea typeface="+mn-ea"/>
              </a:rPr>
              <a:t>R</a:t>
            </a:r>
            <a:r>
              <a:rPr lang="en-US" altLang="zh-CN" b="1" baseline="-25000" dirty="0">
                <a:solidFill>
                  <a:srgbClr val="00FFCC"/>
                </a:solidFill>
                <a:latin typeface="+mn-lt"/>
                <a:ea typeface="+mn-ea"/>
              </a:rPr>
              <a:t>0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，带电量为</a:t>
            </a:r>
            <a:r>
              <a:rPr lang="en-US" altLang="zh-CN" b="1" i="1" dirty="0">
                <a:solidFill>
                  <a:srgbClr val="00FFCC"/>
                </a:solidFill>
                <a:latin typeface="+mn-lt"/>
                <a:ea typeface="+mn-ea"/>
              </a:rPr>
              <a:t>Q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的导体球置于各向同性的均匀电介质中，如图所示，两电介质的相对电容率分别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为</a:t>
            </a:r>
            <a:r>
              <a:rPr lang="en-US" altLang="zh-CN" b="1" i="1" dirty="0" smtClean="0">
                <a:solidFill>
                  <a:srgbClr val="00FFCC"/>
                </a:solidFill>
                <a:latin typeface="+mn-lt"/>
                <a:ea typeface="+mn-ea"/>
              </a:rPr>
              <a:t>ɛ</a:t>
            </a:r>
            <a:r>
              <a:rPr lang="en-US" altLang="zh-CN" b="1" i="1" baseline="-25000" dirty="0" smtClean="0">
                <a:solidFill>
                  <a:srgbClr val="00FFCC"/>
                </a:solidFill>
                <a:latin typeface="+mn-lt"/>
                <a:ea typeface="+mn-ea"/>
              </a:rPr>
              <a:t>r</a:t>
            </a:r>
            <a:r>
              <a:rPr lang="en-US" altLang="zh-CN" b="1" baseline="-25000" dirty="0" smtClean="0">
                <a:solidFill>
                  <a:srgbClr val="00FFCC"/>
                </a:solidFill>
                <a:latin typeface="+mn-lt"/>
                <a:ea typeface="+mn-ea"/>
              </a:rPr>
              <a:t>1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和</a:t>
            </a:r>
            <a:r>
              <a:rPr lang="en-US" altLang="zh-CN" b="1" i="1" dirty="0">
                <a:solidFill>
                  <a:srgbClr val="00FFCC"/>
                </a:solidFill>
                <a:latin typeface="+mn-lt"/>
                <a:ea typeface="+mn-ea"/>
              </a:rPr>
              <a:t>ɛ</a:t>
            </a:r>
            <a:r>
              <a:rPr lang="en-US" altLang="zh-CN" b="1" i="1" baseline="-25000" dirty="0" smtClean="0">
                <a:solidFill>
                  <a:srgbClr val="00FFCC"/>
                </a:solidFill>
                <a:latin typeface="+mn-lt"/>
                <a:ea typeface="+mn-ea"/>
              </a:rPr>
              <a:t>r</a:t>
            </a:r>
            <a:r>
              <a:rPr lang="en-US" altLang="zh-CN" b="1" baseline="-25000" dirty="0" smtClean="0">
                <a:solidFill>
                  <a:srgbClr val="00FFCC"/>
                </a:solidFill>
                <a:latin typeface="+mn-lt"/>
                <a:ea typeface="+mn-ea"/>
              </a:rPr>
              <a:t>2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，外层半径分别为</a:t>
            </a:r>
            <a:r>
              <a:rPr lang="en-US" altLang="zh-CN" b="1" i="1" dirty="0">
                <a:solidFill>
                  <a:srgbClr val="00FFCC"/>
                </a:solidFill>
                <a:latin typeface="+mn-lt"/>
                <a:ea typeface="+mn-ea"/>
              </a:rPr>
              <a:t>R</a:t>
            </a:r>
            <a:r>
              <a:rPr lang="en-US" altLang="zh-CN" b="1" baseline="-25000" dirty="0">
                <a:solidFill>
                  <a:srgbClr val="00FFCC"/>
                </a:solidFill>
                <a:latin typeface="+mn-lt"/>
                <a:ea typeface="+mn-ea"/>
              </a:rPr>
              <a:t>1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和</a:t>
            </a:r>
            <a:r>
              <a:rPr lang="en-US" altLang="zh-CN" b="1" i="1" dirty="0">
                <a:solidFill>
                  <a:srgbClr val="00FFFF"/>
                </a:solidFill>
                <a:latin typeface="+mn-lt"/>
                <a:ea typeface="+mn-ea"/>
              </a:rPr>
              <a:t>R</a:t>
            </a:r>
            <a:r>
              <a:rPr lang="en-US" altLang="zh-CN" b="1" baseline="-25000" dirty="0">
                <a:solidFill>
                  <a:srgbClr val="00FFCC"/>
                </a:solidFill>
                <a:latin typeface="+mn-lt"/>
                <a:ea typeface="+mn-ea"/>
              </a:rPr>
              <a:t>2</a:t>
            </a: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。</a:t>
            </a:r>
          </a:p>
        </p:txBody>
      </p:sp>
      <p:sp>
        <p:nvSpPr>
          <p:cNvPr id="637956" name="AutoShape 4"/>
          <p:cNvSpPr>
            <a:spLocks noChangeArrowheads="1"/>
          </p:cNvSpPr>
          <p:nvPr/>
        </p:nvSpPr>
        <p:spPr bwMode="auto">
          <a:xfrm>
            <a:off x="5845175" y="1340148"/>
            <a:ext cx="3048000" cy="298767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442" y="10800"/>
                </a:moveTo>
                <a:cubicBezTo>
                  <a:pt x="4442" y="14311"/>
                  <a:pt x="7289" y="17158"/>
                  <a:pt x="10800" y="17158"/>
                </a:cubicBezTo>
                <a:cubicBezTo>
                  <a:pt x="14311" y="17158"/>
                  <a:pt x="17158" y="14311"/>
                  <a:pt x="17158" y="10800"/>
                </a:cubicBezTo>
                <a:cubicBezTo>
                  <a:pt x="17158" y="7289"/>
                  <a:pt x="14311" y="4442"/>
                  <a:pt x="10800" y="4442"/>
                </a:cubicBezTo>
                <a:cubicBezTo>
                  <a:pt x="7289" y="4442"/>
                  <a:pt x="4442" y="7289"/>
                  <a:pt x="4442" y="10800"/>
                </a:cubicBezTo>
                <a:close/>
              </a:path>
            </a:pathLst>
          </a:custGeom>
          <a:gradFill rotWithShape="0">
            <a:gsLst>
              <a:gs pos="0">
                <a:srgbClr val="CCFFCC">
                  <a:alpha val="37000"/>
                </a:srgbClr>
              </a:gs>
              <a:gs pos="100000">
                <a:srgbClr val="4E614E"/>
              </a:gs>
            </a:gsLst>
            <a:path path="rect">
              <a:fillToRect l="50000" t="50000" r="50000" b="50000"/>
            </a:path>
          </a:gradFill>
          <a:ln w="19050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7957" name="Oval 5"/>
          <p:cNvSpPr>
            <a:spLocks noChangeArrowheads="1"/>
          </p:cNvSpPr>
          <p:nvPr/>
        </p:nvSpPr>
        <p:spPr bwMode="auto">
          <a:xfrm>
            <a:off x="6319838" y="1786235"/>
            <a:ext cx="2097087" cy="2097088"/>
          </a:xfrm>
          <a:prstGeom prst="ellipse">
            <a:avLst/>
          </a:prstGeom>
          <a:gradFill rotWithShape="0">
            <a:gsLst>
              <a:gs pos="0">
                <a:srgbClr val="CCFFFF"/>
              </a:gs>
              <a:gs pos="100000">
                <a:srgbClr val="5E7676"/>
              </a:gs>
            </a:gsLst>
            <a:path path="shape">
              <a:fillToRect l="50000" t="50000" r="50000" b="50000"/>
            </a:path>
          </a:gradFill>
          <a:ln w="222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37958" name="Oval 6"/>
          <p:cNvSpPr>
            <a:spLocks noChangeAspect="1" noChangeArrowheads="1"/>
          </p:cNvSpPr>
          <p:nvPr/>
        </p:nvSpPr>
        <p:spPr bwMode="auto">
          <a:xfrm>
            <a:off x="6902450" y="2387898"/>
            <a:ext cx="935038" cy="893762"/>
          </a:xfrm>
          <a:prstGeom prst="ellipse">
            <a:avLst/>
          </a:prstGeom>
          <a:gradFill rotWithShape="1">
            <a:gsLst>
              <a:gs pos="0">
                <a:srgbClr val="00FFFF"/>
              </a:gs>
              <a:gs pos="100000">
                <a:srgbClr val="007676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00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37959" name="Text Box 7"/>
          <p:cNvSpPr txBox="1">
            <a:spLocks noChangeArrowheads="1"/>
          </p:cNvSpPr>
          <p:nvPr/>
        </p:nvSpPr>
        <p:spPr bwMode="auto">
          <a:xfrm>
            <a:off x="6386354" y="2535535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00CC"/>
                </a:solidFill>
                <a:latin typeface="+mn-lt"/>
                <a:ea typeface="+mn-ea"/>
              </a:rPr>
              <a:t>R</a:t>
            </a:r>
            <a:r>
              <a:rPr lang="en-US" altLang="zh-CN" b="1" baseline="-25000">
                <a:solidFill>
                  <a:srgbClr val="0000CC"/>
                </a:solidFill>
                <a:latin typeface="+mn-lt"/>
                <a:ea typeface="+mn-ea"/>
              </a:rPr>
              <a:t>1</a:t>
            </a:r>
          </a:p>
        </p:txBody>
      </p:sp>
      <p:sp>
        <p:nvSpPr>
          <p:cNvPr id="637960" name="Oval 8"/>
          <p:cNvSpPr>
            <a:spLocks noChangeAspect="1" noChangeArrowheads="1"/>
          </p:cNvSpPr>
          <p:nvPr/>
        </p:nvSpPr>
        <p:spPr bwMode="auto">
          <a:xfrm>
            <a:off x="7327900" y="2792710"/>
            <a:ext cx="82550" cy="8255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000" b="1" i="1" baseline="-25000">
              <a:solidFill>
                <a:srgbClr val="0000CC"/>
              </a:solidFill>
              <a:latin typeface="+mn-lt"/>
              <a:ea typeface="+mn-ea"/>
              <a:sym typeface="Symbol" panose="05050102010706020507" pitchFamily="18" charset="2"/>
            </a:endParaRPr>
          </a:p>
        </p:txBody>
      </p:sp>
      <p:sp>
        <p:nvSpPr>
          <p:cNvPr id="637961" name="Text Box 9"/>
          <p:cNvSpPr txBox="1">
            <a:spLocks noChangeArrowheads="1"/>
          </p:cNvSpPr>
          <p:nvPr/>
        </p:nvSpPr>
        <p:spPr bwMode="auto">
          <a:xfrm>
            <a:off x="6538754" y="2002135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00CC"/>
                </a:solidFill>
                <a:latin typeface="+mn-lt"/>
                <a:ea typeface="+mn-ea"/>
              </a:rPr>
              <a:t>R</a:t>
            </a:r>
            <a:r>
              <a:rPr lang="en-US" altLang="zh-CN" b="1" baseline="-25000">
                <a:solidFill>
                  <a:srgbClr val="0000CC"/>
                </a:solidFill>
                <a:latin typeface="+mn-lt"/>
                <a:ea typeface="+mn-ea"/>
              </a:rPr>
              <a:t>2</a:t>
            </a:r>
          </a:p>
        </p:txBody>
      </p:sp>
      <p:sp>
        <p:nvSpPr>
          <p:cNvPr id="637962" name="Text Box 10"/>
          <p:cNvSpPr txBox="1">
            <a:spLocks noChangeArrowheads="1"/>
          </p:cNvSpPr>
          <p:nvPr/>
        </p:nvSpPr>
        <p:spPr bwMode="auto">
          <a:xfrm>
            <a:off x="314325" y="1629073"/>
            <a:ext cx="2170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latin typeface="+mn-lt"/>
                <a:ea typeface="+mn-ea"/>
              </a:rPr>
              <a:t>求：</a:t>
            </a:r>
            <a:endParaRPr lang="zh-CN" altLang="en-US" b="1">
              <a:solidFill>
                <a:srgbClr val="FFFFFF"/>
              </a:solidFill>
              <a:latin typeface="+mn-lt"/>
              <a:ea typeface="+mn-ea"/>
              <a:sym typeface="Monotype Sorts"/>
            </a:endParaRPr>
          </a:p>
        </p:txBody>
      </p:sp>
      <p:sp>
        <p:nvSpPr>
          <p:cNvPr id="637963" name="Line 11"/>
          <p:cNvSpPr>
            <a:spLocks noChangeShapeType="1"/>
          </p:cNvSpPr>
          <p:nvPr/>
        </p:nvSpPr>
        <p:spPr bwMode="auto">
          <a:xfrm flipH="1">
            <a:off x="6361113" y="2837160"/>
            <a:ext cx="1009650" cy="261938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7964" name="Line 12"/>
          <p:cNvSpPr>
            <a:spLocks noChangeShapeType="1"/>
          </p:cNvSpPr>
          <p:nvPr/>
        </p:nvSpPr>
        <p:spPr bwMode="auto">
          <a:xfrm flipV="1">
            <a:off x="7369175" y="2579985"/>
            <a:ext cx="358775" cy="258763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7965" name="Text Box 13"/>
          <p:cNvSpPr txBox="1">
            <a:spLocks noChangeArrowheads="1"/>
          </p:cNvSpPr>
          <p:nvPr/>
        </p:nvSpPr>
        <p:spPr bwMode="auto">
          <a:xfrm>
            <a:off x="7115017" y="2302173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00CC"/>
                </a:solidFill>
                <a:latin typeface="+mn-lt"/>
                <a:ea typeface="+mn-ea"/>
              </a:rPr>
              <a:t>R</a:t>
            </a:r>
            <a:r>
              <a:rPr lang="en-US" altLang="zh-CN" b="1" baseline="-25000">
                <a:solidFill>
                  <a:srgbClr val="0000CC"/>
                </a:solidFill>
                <a:latin typeface="+mn-lt"/>
                <a:ea typeface="+mn-ea"/>
              </a:rPr>
              <a:t>0</a:t>
            </a:r>
          </a:p>
        </p:txBody>
      </p:sp>
      <p:sp>
        <p:nvSpPr>
          <p:cNvPr id="637966" name="Rectangle 14"/>
          <p:cNvSpPr>
            <a:spLocks noChangeArrowheads="1"/>
          </p:cNvSpPr>
          <p:nvPr/>
        </p:nvSpPr>
        <p:spPr bwMode="auto">
          <a:xfrm>
            <a:off x="7466265" y="2003723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 dirty="0">
                <a:solidFill>
                  <a:srgbClr val="FFFF00"/>
                </a:solidFill>
                <a:latin typeface="+mn-lt"/>
                <a:ea typeface="+mn-ea"/>
              </a:rPr>
              <a:t>Q</a:t>
            </a:r>
            <a:endParaRPr lang="en-US" altLang="zh-CN" b="1" baseline="-25000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637967" name="Text Box 15"/>
          <p:cNvSpPr txBox="1">
            <a:spLocks noChangeArrowheads="1"/>
          </p:cNvSpPr>
          <p:nvPr/>
        </p:nvSpPr>
        <p:spPr bwMode="auto">
          <a:xfrm>
            <a:off x="314325" y="3115816"/>
            <a:ext cx="238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FF00"/>
                </a:solidFill>
                <a:latin typeface="+mn-lt"/>
                <a:ea typeface="+mn-ea"/>
              </a:rPr>
              <a:t>解：</a:t>
            </a:r>
            <a:endParaRPr lang="zh-CN" altLang="en-US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graphicFrame>
        <p:nvGraphicFramePr>
          <p:cNvPr id="63796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505709"/>
              </p:ext>
            </p:extLst>
          </p:nvPr>
        </p:nvGraphicFramePr>
        <p:xfrm>
          <a:off x="2478709" y="3616864"/>
          <a:ext cx="21050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44" name="公式" r:id="rId3" imgW="962152" imgH="314427" progId="Equation.3">
                  <p:embed/>
                </p:oleObj>
              </mc:Choice>
              <mc:Fallback>
                <p:oleObj name="公式" r:id="rId3" imgW="962152" imgH="3144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709" y="3616864"/>
                        <a:ext cx="21050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7969" name="Oval 17"/>
          <p:cNvSpPr>
            <a:spLocks noChangeArrowheads="1"/>
          </p:cNvSpPr>
          <p:nvPr/>
        </p:nvSpPr>
        <p:spPr bwMode="auto">
          <a:xfrm>
            <a:off x="6149975" y="1652885"/>
            <a:ext cx="2438400" cy="23622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37970" name="Line 18"/>
          <p:cNvSpPr>
            <a:spLocks noChangeShapeType="1"/>
          </p:cNvSpPr>
          <p:nvPr/>
        </p:nvSpPr>
        <p:spPr bwMode="auto">
          <a:xfrm>
            <a:off x="7375525" y="2843510"/>
            <a:ext cx="1103313" cy="419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7971" name="Text Box 19"/>
          <p:cNvSpPr txBox="1">
            <a:spLocks noChangeArrowheads="1"/>
          </p:cNvSpPr>
          <p:nvPr/>
        </p:nvSpPr>
        <p:spPr bwMode="auto">
          <a:xfrm>
            <a:off x="8027055" y="2672060"/>
            <a:ext cx="324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FF0000"/>
                </a:solidFill>
                <a:latin typeface="+mn-lt"/>
                <a:ea typeface="+mn-ea"/>
              </a:rPr>
              <a:t>r</a:t>
            </a:r>
          </a:p>
        </p:txBody>
      </p:sp>
      <p:graphicFrame>
        <p:nvGraphicFramePr>
          <p:cNvPr id="63797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940135"/>
              </p:ext>
            </p:extLst>
          </p:nvPr>
        </p:nvGraphicFramePr>
        <p:xfrm>
          <a:off x="1906588" y="4623098"/>
          <a:ext cx="93186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45" name="公式" r:id="rId5" imgW="409448" imgH="161959" progId="Equation.3">
                  <p:embed/>
                </p:oleObj>
              </mc:Choice>
              <mc:Fallback>
                <p:oleObj name="公式" r:id="rId5" imgW="409448" imgH="1619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4623098"/>
                        <a:ext cx="931862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7973" name="AutoShape 21"/>
          <p:cNvSpPr>
            <a:spLocks noChangeArrowheads="1"/>
          </p:cNvSpPr>
          <p:nvPr/>
        </p:nvSpPr>
        <p:spPr bwMode="auto">
          <a:xfrm>
            <a:off x="1344613" y="4670723"/>
            <a:ext cx="506412" cy="381000"/>
          </a:xfrm>
          <a:prstGeom prst="rightArrow">
            <a:avLst>
              <a:gd name="adj1" fmla="val 43333"/>
              <a:gd name="adj2" fmla="val 44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37974" name="Text Box 22"/>
          <p:cNvSpPr txBox="1">
            <a:spLocks noChangeArrowheads="1"/>
          </p:cNvSpPr>
          <p:nvPr/>
        </p:nvSpPr>
        <p:spPr bwMode="auto">
          <a:xfrm>
            <a:off x="906463" y="1629073"/>
            <a:ext cx="5178425" cy="1458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0850" indent="-4508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  <a:sym typeface="Wingdings" panose="05000000000000000000" pitchFamily="2" charset="2"/>
              </a:rPr>
              <a:t>(1)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  <a:sym typeface="Wingdings" panose="05000000000000000000" pitchFamily="2" charset="2"/>
              </a:rPr>
              <a:t>电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场的分布；</a:t>
            </a: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  <a:sym typeface="Wingdings" panose="05000000000000000000" pitchFamily="2" charset="2"/>
              </a:rPr>
              <a:t>(2)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  <a:sym typeface="Monotype Sorts"/>
              </a:rPr>
              <a:t>紧贴</a:t>
            </a:r>
            <a:r>
              <a:rPr lang="zh-CN" altLang="en-US" b="1" dirty="0">
                <a:solidFill>
                  <a:srgbClr val="00FFFF"/>
                </a:solidFill>
                <a:latin typeface="+mn-lt"/>
                <a:ea typeface="+mn-ea"/>
                <a:sym typeface="Monotype Sorts"/>
              </a:rPr>
              <a:t>导体球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  <a:sym typeface="Monotype Sorts"/>
              </a:rPr>
              <a:t>表面处的极化电荷；</a:t>
            </a:r>
          </a:p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  <a:sym typeface="Monotype Sorts"/>
              </a:rPr>
              <a:t>(3) </a:t>
            </a:r>
            <a:r>
              <a:rPr lang="zh-CN" altLang="en-US" b="1" dirty="0">
                <a:solidFill>
                  <a:srgbClr val="00FFFF"/>
                </a:solidFill>
                <a:latin typeface="+mn-lt"/>
                <a:ea typeface="+mn-ea"/>
                <a:sym typeface="Monotype Sorts"/>
              </a:rPr>
              <a:t>两电介质交界面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  <a:sym typeface="Monotype Sorts"/>
              </a:rPr>
              <a:t>处的极化电荷。</a:t>
            </a:r>
          </a:p>
        </p:txBody>
      </p:sp>
      <p:sp>
        <p:nvSpPr>
          <p:cNvPr id="637975" name="Text Box 23"/>
          <p:cNvSpPr txBox="1">
            <a:spLocks noChangeArrowheads="1"/>
          </p:cNvSpPr>
          <p:nvPr/>
        </p:nvSpPr>
        <p:spPr bwMode="auto">
          <a:xfrm>
            <a:off x="920750" y="3111665"/>
            <a:ext cx="47529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(1)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电场的分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布，由含电介质的高斯定理得</a:t>
            </a:r>
            <a:endParaRPr lang="zh-CN" altLang="en-US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graphicFrame>
        <p:nvGraphicFramePr>
          <p:cNvPr id="637976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6564512"/>
              </p:ext>
            </p:extLst>
          </p:nvPr>
        </p:nvGraphicFramePr>
        <p:xfrm>
          <a:off x="7677150" y="3132435"/>
          <a:ext cx="4270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46" name="公式" r:id="rId7" imgW="161883" imgH="180941" progId="Equation.3">
                  <p:embed/>
                </p:oleObj>
              </mc:Choice>
              <mc:Fallback>
                <p:oleObj name="公式" r:id="rId7" imgW="161883" imgH="18094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7150" y="3132435"/>
                        <a:ext cx="4270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7977" name="Objec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9376675"/>
              </p:ext>
            </p:extLst>
          </p:nvPr>
        </p:nvGraphicFramePr>
        <p:xfrm>
          <a:off x="8051800" y="3476923"/>
          <a:ext cx="4524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47" name="公式" r:id="rId9" imgW="180848" imgH="180941" progId="Equation.3">
                  <p:embed/>
                </p:oleObj>
              </mc:Choice>
              <mc:Fallback>
                <p:oleObj name="公式" r:id="rId9" imgW="180848" imgH="18094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1800" y="3476923"/>
                        <a:ext cx="4524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7978" name="Line 26"/>
          <p:cNvSpPr>
            <a:spLocks noChangeShapeType="1"/>
          </p:cNvSpPr>
          <p:nvPr/>
        </p:nvSpPr>
        <p:spPr bwMode="auto">
          <a:xfrm rot="1214455" flipH="1" flipV="1">
            <a:off x="5954713" y="2343448"/>
            <a:ext cx="1508125" cy="239712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7980" name="AutoShape 28"/>
          <p:cNvSpPr>
            <a:spLocks noChangeArrowheads="1"/>
          </p:cNvSpPr>
          <p:nvPr/>
        </p:nvSpPr>
        <p:spPr bwMode="auto">
          <a:xfrm>
            <a:off x="1460500" y="5843885"/>
            <a:ext cx="434975" cy="381000"/>
          </a:xfrm>
          <a:prstGeom prst="rightArrow">
            <a:avLst>
              <a:gd name="adj1" fmla="val 43333"/>
              <a:gd name="adj2" fmla="val 383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30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355052"/>
              </p:ext>
            </p:extLst>
          </p:nvPr>
        </p:nvGraphicFramePr>
        <p:xfrm>
          <a:off x="2838450" y="4307135"/>
          <a:ext cx="2538412" cy="1108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48" name="Equation" r:id="rId11" imgW="1079280" imgH="482400" progId="Equation.DSMT4">
                  <p:embed/>
                </p:oleObj>
              </mc:Choice>
              <mc:Fallback>
                <p:oleObj name="Equation" r:id="rId11" imgW="10792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4307135"/>
                        <a:ext cx="2538412" cy="1108176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427689"/>
              </p:ext>
            </p:extLst>
          </p:nvPr>
        </p:nvGraphicFramePr>
        <p:xfrm>
          <a:off x="2046288" y="5375275"/>
          <a:ext cx="2968625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49" name="Equation" r:id="rId13" imgW="1434960" imgH="660240" progId="Equation.DSMT4">
                  <p:embed/>
                </p:oleObj>
              </mc:Choice>
              <mc:Fallback>
                <p:oleObj name="Equation" r:id="rId13" imgW="143496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5375275"/>
                        <a:ext cx="2968625" cy="1331913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9034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3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37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37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300"/>
                                        <p:tgtEl>
                                          <p:spTgt spid="637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37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3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637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300"/>
                                        <p:tgtEl>
                                          <p:spTgt spid="63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37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3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63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3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3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1" dur="300"/>
                                        <p:tgtEl>
                                          <p:spTgt spid="637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3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37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3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3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0" fill="hold"/>
                                        <p:tgtEl>
                                          <p:spTgt spid="637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0" fill="hold"/>
                                        <p:tgtEl>
                                          <p:spTgt spid="637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3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300"/>
                                        <p:tgtEl>
                                          <p:spTgt spid="637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37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37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37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4" grpId="0"/>
      <p:bldP spid="637955" grpId="0"/>
      <p:bldP spid="637956" grpId="0" animBg="1"/>
      <p:bldP spid="637957" grpId="0" animBg="1"/>
      <p:bldP spid="637958" grpId="0" animBg="1"/>
      <p:bldP spid="637959" grpId="0" autoUpdateAnimBg="0"/>
      <p:bldP spid="637960" grpId="0" animBg="1" autoUpdateAnimBg="0"/>
      <p:bldP spid="637961" grpId="0" autoUpdateAnimBg="0"/>
      <p:bldP spid="637962" grpId="0" autoUpdateAnimBg="0"/>
      <p:bldP spid="637963" grpId="0" animBg="1"/>
      <p:bldP spid="637964" grpId="0" animBg="1"/>
      <p:bldP spid="637965" grpId="0" autoUpdateAnimBg="0"/>
      <p:bldP spid="637966" grpId="0" autoUpdateAnimBg="0"/>
      <p:bldP spid="637967" grpId="0" autoUpdateAnimBg="0"/>
      <p:bldP spid="637969" grpId="0" animBg="1"/>
      <p:bldP spid="637970" grpId="0" animBg="1"/>
      <p:bldP spid="637971" grpId="0" autoUpdateAnimBg="0"/>
      <p:bldP spid="637973" grpId="0" animBg="1"/>
      <p:bldP spid="637974" grpId="0" autoUpdateAnimBg="0"/>
      <p:bldP spid="637975" grpId="0" autoUpdateAnimBg="0"/>
      <p:bldP spid="637978" grpId="0" animBg="1"/>
      <p:bldP spid="63798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978" name="Group 2"/>
          <p:cNvGrpSpPr>
            <a:grpSpLocks/>
          </p:cNvGrpSpPr>
          <p:nvPr/>
        </p:nvGrpSpPr>
        <p:grpSpPr bwMode="auto">
          <a:xfrm>
            <a:off x="5637213" y="855514"/>
            <a:ext cx="3048000" cy="2987675"/>
            <a:chOff x="3462" y="427"/>
            <a:chExt cx="1920" cy="1882"/>
          </a:xfrm>
        </p:grpSpPr>
        <p:sp>
          <p:nvSpPr>
            <p:cNvPr id="25625" name="AutoShape 3"/>
            <p:cNvSpPr>
              <a:spLocks noChangeArrowheads="1"/>
            </p:cNvSpPr>
            <p:nvPr/>
          </p:nvSpPr>
          <p:spPr bwMode="auto">
            <a:xfrm>
              <a:off x="3462" y="427"/>
              <a:ext cx="1920" cy="1882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0 w 21600"/>
                <a:gd name="T5" fmla="*/ 1 h 21600"/>
                <a:gd name="T6" fmla="*/ 0 w 21600"/>
                <a:gd name="T7" fmla="*/ 1 h 21600"/>
                <a:gd name="T8" fmla="*/ 1 w 21600"/>
                <a:gd name="T9" fmla="*/ 1 h 21600"/>
                <a:gd name="T10" fmla="*/ 1 w 21600"/>
                <a:gd name="T11" fmla="*/ 1 h 21600"/>
                <a:gd name="T12" fmla="*/ 1 w 21600"/>
                <a:gd name="T13" fmla="*/ 1 h 21600"/>
                <a:gd name="T14" fmla="*/ 1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1 w 21600"/>
                <a:gd name="T25" fmla="*/ 3168 h 21600"/>
                <a:gd name="T26" fmla="*/ 18439 w 21600"/>
                <a:gd name="T27" fmla="*/ 18432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4442" y="10800"/>
                  </a:moveTo>
                  <a:cubicBezTo>
                    <a:pt x="4442" y="14311"/>
                    <a:pt x="7289" y="17158"/>
                    <a:pt x="10800" y="17158"/>
                  </a:cubicBezTo>
                  <a:cubicBezTo>
                    <a:pt x="14311" y="17158"/>
                    <a:pt x="17158" y="14311"/>
                    <a:pt x="17158" y="10800"/>
                  </a:cubicBezTo>
                  <a:cubicBezTo>
                    <a:pt x="17158" y="7289"/>
                    <a:pt x="14311" y="4442"/>
                    <a:pt x="10800" y="4442"/>
                  </a:cubicBezTo>
                  <a:cubicBezTo>
                    <a:pt x="7289" y="4442"/>
                    <a:pt x="4442" y="7289"/>
                    <a:pt x="4442" y="10800"/>
                  </a:cubicBezTo>
                  <a:close/>
                </a:path>
              </a:pathLst>
            </a:custGeom>
            <a:gradFill rotWithShape="0">
              <a:gsLst>
                <a:gs pos="0">
                  <a:srgbClr val="CCFFCC">
                    <a:alpha val="37000"/>
                  </a:srgbClr>
                </a:gs>
                <a:gs pos="100000">
                  <a:srgbClr val="4E614E"/>
                </a:gs>
              </a:gsLst>
              <a:path path="rect">
                <a:fillToRect l="50000" t="50000" r="50000" b="50000"/>
              </a:path>
            </a:gradFill>
            <a:ln w="19050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626" name="Oval 4"/>
            <p:cNvSpPr>
              <a:spLocks noChangeArrowheads="1"/>
            </p:cNvSpPr>
            <p:nvPr/>
          </p:nvSpPr>
          <p:spPr bwMode="auto">
            <a:xfrm>
              <a:off x="3761" y="708"/>
              <a:ext cx="1321" cy="1321"/>
            </a:xfrm>
            <a:prstGeom prst="ellipse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5E7676"/>
                </a:gs>
              </a:gsLst>
              <a:path path="shape">
                <a:fillToRect l="50000" t="50000" r="50000" b="50000"/>
              </a:path>
            </a:gradFill>
            <a:ln w="222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627" name="Oval 5"/>
            <p:cNvSpPr>
              <a:spLocks noChangeAspect="1" noChangeArrowheads="1"/>
            </p:cNvSpPr>
            <p:nvPr/>
          </p:nvSpPr>
          <p:spPr bwMode="auto">
            <a:xfrm>
              <a:off x="4128" y="1087"/>
              <a:ext cx="589" cy="563"/>
            </a:xfrm>
            <a:prstGeom prst="ellipse">
              <a:avLst/>
            </a:prstGeom>
            <a:gradFill rotWithShape="1">
              <a:gsLst>
                <a:gs pos="0">
                  <a:srgbClr val="00FFFF"/>
                </a:gs>
                <a:gs pos="100000">
                  <a:srgbClr val="007676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00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628" name="Text Box 6"/>
            <p:cNvSpPr txBox="1">
              <a:spLocks noChangeArrowheads="1"/>
            </p:cNvSpPr>
            <p:nvPr/>
          </p:nvSpPr>
          <p:spPr bwMode="auto">
            <a:xfrm>
              <a:off x="3803" y="1180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CC"/>
                  </a:solidFill>
                  <a:latin typeface="+mn-lt"/>
                  <a:ea typeface="+mn-ea"/>
                </a:rPr>
                <a:t>R</a:t>
              </a:r>
              <a:r>
                <a:rPr lang="en-US" altLang="zh-CN" b="1" baseline="-25000">
                  <a:solidFill>
                    <a:srgbClr val="0000CC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25629" name="Oval 7"/>
            <p:cNvSpPr>
              <a:spLocks noChangeAspect="1" noChangeArrowheads="1"/>
            </p:cNvSpPr>
            <p:nvPr/>
          </p:nvSpPr>
          <p:spPr bwMode="auto">
            <a:xfrm>
              <a:off x="4396" y="1342"/>
              <a:ext cx="52" cy="5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000" b="1" i="1" baseline="-25000">
                <a:solidFill>
                  <a:srgbClr val="0000CC"/>
                </a:solidFill>
                <a:latin typeface="+mn-lt"/>
                <a:ea typeface="+mn-ea"/>
                <a:sym typeface="Symbol" panose="05050102010706020507" pitchFamily="18" charset="2"/>
              </a:endParaRPr>
            </a:p>
          </p:txBody>
        </p:sp>
        <p:sp>
          <p:nvSpPr>
            <p:cNvPr id="25630" name="Text Box 8"/>
            <p:cNvSpPr txBox="1">
              <a:spLocks noChangeArrowheads="1"/>
            </p:cNvSpPr>
            <p:nvPr/>
          </p:nvSpPr>
          <p:spPr bwMode="auto">
            <a:xfrm>
              <a:off x="3899" y="844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CC"/>
                  </a:solidFill>
                  <a:latin typeface="+mn-lt"/>
                  <a:ea typeface="+mn-ea"/>
                </a:rPr>
                <a:t>R</a:t>
              </a:r>
              <a:r>
                <a:rPr lang="en-US" altLang="zh-CN" b="1" baseline="-25000">
                  <a:solidFill>
                    <a:srgbClr val="0000CC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25631" name="Line 9"/>
            <p:cNvSpPr>
              <a:spLocks noChangeShapeType="1"/>
            </p:cNvSpPr>
            <p:nvPr/>
          </p:nvSpPr>
          <p:spPr bwMode="auto">
            <a:xfrm flipH="1">
              <a:off x="3787" y="1370"/>
              <a:ext cx="636" cy="165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632" name="Line 10"/>
            <p:cNvSpPr>
              <a:spLocks noChangeShapeType="1"/>
            </p:cNvSpPr>
            <p:nvPr/>
          </p:nvSpPr>
          <p:spPr bwMode="auto">
            <a:xfrm flipV="1">
              <a:off x="4422" y="1208"/>
              <a:ext cx="226" cy="163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633" name="Text Box 11"/>
            <p:cNvSpPr txBox="1">
              <a:spLocks noChangeArrowheads="1"/>
            </p:cNvSpPr>
            <p:nvPr/>
          </p:nvSpPr>
          <p:spPr bwMode="auto">
            <a:xfrm>
              <a:off x="4262" y="1033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CC"/>
                  </a:solidFill>
                  <a:latin typeface="+mn-lt"/>
                  <a:ea typeface="+mn-ea"/>
                </a:rPr>
                <a:t>R</a:t>
              </a:r>
              <a:r>
                <a:rPr lang="en-US" altLang="zh-CN" b="1" baseline="-25000">
                  <a:solidFill>
                    <a:srgbClr val="0000CC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25634" name="Rectangle 12"/>
            <p:cNvSpPr>
              <a:spLocks noChangeArrowheads="1"/>
            </p:cNvSpPr>
            <p:nvPr/>
          </p:nvSpPr>
          <p:spPr bwMode="auto">
            <a:xfrm>
              <a:off x="4483" y="845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3366"/>
                  </a:solidFill>
                  <a:latin typeface="+mn-lt"/>
                  <a:ea typeface="+mn-ea"/>
                </a:rPr>
                <a:t>Q</a:t>
              </a:r>
              <a:endParaRPr lang="en-US" altLang="zh-CN" b="1" baseline="-25000">
                <a:solidFill>
                  <a:srgbClr val="003366"/>
                </a:solidFill>
                <a:latin typeface="+mn-lt"/>
                <a:ea typeface="+mn-ea"/>
              </a:endParaRPr>
            </a:p>
          </p:txBody>
        </p:sp>
        <p:graphicFrame>
          <p:nvGraphicFramePr>
            <p:cNvPr id="25635" name="Object 13"/>
            <p:cNvGraphicFramePr>
              <a:graphicFrameLocks/>
            </p:cNvGraphicFramePr>
            <p:nvPr/>
          </p:nvGraphicFramePr>
          <p:xfrm>
            <a:off x="4616" y="1556"/>
            <a:ext cx="269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992" name="公式" r:id="rId3" imgW="161883" imgH="180941" progId="Equation.3">
                    <p:embed/>
                  </p:oleObj>
                </mc:Choice>
                <mc:Fallback>
                  <p:oleObj name="公式" r:id="rId3" imgW="161883" imgH="180941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6" y="1556"/>
                          <a:ext cx="269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6" name="Object 14"/>
            <p:cNvGraphicFramePr>
              <a:graphicFrameLocks/>
            </p:cNvGraphicFramePr>
            <p:nvPr/>
          </p:nvGraphicFramePr>
          <p:xfrm>
            <a:off x="4852" y="1773"/>
            <a:ext cx="28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993" name="公式" r:id="rId5" imgW="180848" imgH="180941" progId="Equation.3">
                    <p:embed/>
                  </p:oleObj>
                </mc:Choice>
                <mc:Fallback>
                  <p:oleObj name="公式" r:id="rId5" imgW="180848" imgH="180941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2" y="1773"/>
                          <a:ext cx="285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7" name="Line 15"/>
            <p:cNvSpPr>
              <a:spLocks noChangeShapeType="1"/>
            </p:cNvSpPr>
            <p:nvPr/>
          </p:nvSpPr>
          <p:spPr bwMode="auto">
            <a:xfrm rot="1214455" flipH="1" flipV="1">
              <a:off x="3531" y="1059"/>
              <a:ext cx="950" cy="151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638992" name="Line 16"/>
          <p:cNvSpPr>
            <a:spLocks noChangeShapeType="1"/>
          </p:cNvSpPr>
          <p:nvPr/>
        </p:nvSpPr>
        <p:spPr bwMode="auto">
          <a:xfrm>
            <a:off x="7167563" y="2358877"/>
            <a:ext cx="630237" cy="2174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38993" name="Text Box 17"/>
          <p:cNvSpPr txBox="1">
            <a:spLocks noChangeArrowheads="1"/>
          </p:cNvSpPr>
          <p:nvPr/>
        </p:nvSpPr>
        <p:spPr bwMode="auto">
          <a:xfrm>
            <a:off x="7501593" y="2035027"/>
            <a:ext cx="324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FF0000"/>
                </a:solidFill>
                <a:latin typeface="+mn-lt"/>
                <a:ea typeface="+mn-ea"/>
              </a:rPr>
              <a:t>r</a:t>
            </a:r>
          </a:p>
        </p:txBody>
      </p:sp>
      <p:sp>
        <p:nvSpPr>
          <p:cNvPr id="638994" name="Oval 18"/>
          <p:cNvSpPr>
            <a:spLocks noChangeArrowheads="1"/>
          </p:cNvSpPr>
          <p:nvPr/>
        </p:nvSpPr>
        <p:spPr bwMode="auto">
          <a:xfrm>
            <a:off x="6421438" y="1634977"/>
            <a:ext cx="1447800" cy="140335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38995" name="Text Box 19"/>
          <p:cNvSpPr txBox="1">
            <a:spLocks noChangeArrowheads="1"/>
          </p:cNvSpPr>
          <p:nvPr/>
        </p:nvSpPr>
        <p:spPr bwMode="auto">
          <a:xfrm>
            <a:off x="733425" y="404664"/>
            <a:ext cx="3022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由</a:t>
            </a:r>
            <a:r>
              <a:rPr lang="en-US" altLang="zh-CN" b="1" i="1" dirty="0">
                <a:solidFill>
                  <a:srgbClr val="FFFF00"/>
                </a:solidFill>
                <a:latin typeface="+mn-lt"/>
                <a:ea typeface="+mn-ea"/>
              </a:rPr>
              <a:t>E</a:t>
            </a:r>
            <a:r>
              <a:rPr lang="en-US" altLang="zh-CN" b="1" dirty="0">
                <a:solidFill>
                  <a:srgbClr val="FFFF00"/>
                </a:solidFill>
                <a:latin typeface="+mn-lt"/>
                <a:ea typeface="+mn-ea"/>
              </a:rPr>
              <a:t>=</a:t>
            </a:r>
            <a:r>
              <a:rPr lang="en-US" altLang="zh-CN" b="1" i="1" dirty="0">
                <a:solidFill>
                  <a:srgbClr val="FFFF00"/>
                </a:solidFill>
                <a:latin typeface="+mn-lt"/>
                <a:ea typeface="+mn-ea"/>
              </a:rPr>
              <a:t>D</a:t>
            </a:r>
            <a:r>
              <a:rPr lang="en-US" altLang="zh-CN" b="1" dirty="0">
                <a:solidFill>
                  <a:srgbClr val="FFFF00"/>
                </a:solidFill>
                <a:latin typeface="+mn-lt"/>
                <a:ea typeface="+mn-ea"/>
              </a:rPr>
              <a:t>/</a:t>
            </a:r>
            <a:r>
              <a:rPr lang="el-GR" altLang="zh-CN" b="1" i="1" dirty="0" smtClean="0">
                <a:solidFill>
                  <a:srgbClr val="FFFF00"/>
                </a:solidFill>
                <a:latin typeface="+mn-lt"/>
                <a:ea typeface="+mn-ea"/>
              </a:rPr>
              <a:t>ε</a:t>
            </a:r>
            <a:r>
              <a:rPr lang="en-US" altLang="zh-CN" b="1" i="1" baseline="-25000" dirty="0" smtClean="0">
                <a:solidFill>
                  <a:srgbClr val="FFFF00"/>
                </a:solidFill>
                <a:latin typeface="+mn-lt"/>
                <a:ea typeface="+mn-ea"/>
              </a:rPr>
              <a:t>0</a:t>
            </a:r>
            <a:r>
              <a:rPr lang="el-GR" altLang="zh-CN" b="1" i="1" dirty="0">
                <a:solidFill>
                  <a:srgbClr val="FFFF00"/>
                </a:solidFill>
                <a:latin typeface="+mn-lt"/>
                <a:ea typeface="+mn-ea"/>
              </a:rPr>
              <a:t> </a:t>
            </a:r>
            <a:r>
              <a:rPr lang="el-GR" altLang="zh-CN" b="1" i="1" dirty="0" smtClean="0">
                <a:solidFill>
                  <a:srgbClr val="FFFF00"/>
                </a:solidFill>
                <a:latin typeface="+mn-lt"/>
                <a:ea typeface="+mn-ea"/>
              </a:rPr>
              <a:t>ε</a:t>
            </a:r>
            <a:r>
              <a:rPr lang="en-US" altLang="zh-CN" b="1" i="1" baseline="-25000" dirty="0" smtClean="0">
                <a:solidFill>
                  <a:srgbClr val="FFFF00"/>
                </a:solidFill>
                <a:latin typeface="+mn-lt"/>
                <a:ea typeface="+mn-ea"/>
              </a:rPr>
              <a:t>r</a:t>
            </a:r>
            <a:r>
              <a:rPr lang="en-US" altLang="zh-CN" b="1" i="1" dirty="0" smtClean="0">
                <a:solidFill>
                  <a:srgbClr val="FFFFFF"/>
                </a:solidFill>
                <a:latin typeface="+mn-lt"/>
                <a:ea typeface="+mn-ea"/>
              </a:rPr>
              <a:t>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，得</a:t>
            </a:r>
          </a:p>
        </p:txBody>
      </p:sp>
      <p:sp>
        <p:nvSpPr>
          <p:cNvPr id="638996" name="Text Box 20"/>
          <p:cNvSpPr txBox="1">
            <a:spLocks noChangeArrowheads="1"/>
          </p:cNvSpPr>
          <p:nvPr/>
        </p:nvSpPr>
        <p:spPr bwMode="auto">
          <a:xfrm rot="20356610">
            <a:off x="5249863" y="2636045"/>
            <a:ext cx="19954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latin typeface="+mn-lt"/>
                <a:ea typeface="+mn-ea"/>
              </a:rPr>
              <a:t>4   3      2     1 </a:t>
            </a:r>
            <a:endParaRPr lang="en-US" altLang="zh-CN" b="1">
              <a:solidFill>
                <a:srgbClr val="FFFFFF"/>
              </a:solidFill>
              <a:latin typeface="+mn-lt"/>
              <a:ea typeface="+mn-ea"/>
            </a:endParaRPr>
          </a:p>
        </p:txBody>
      </p:sp>
      <p:graphicFrame>
        <p:nvGraphicFramePr>
          <p:cNvPr id="63899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465192"/>
              </p:ext>
            </p:extLst>
          </p:nvPr>
        </p:nvGraphicFramePr>
        <p:xfrm>
          <a:off x="1258888" y="1084114"/>
          <a:ext cx="8794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994" name="公式" r:id="rId7" imgW="381000" imgH="180941" progId="Equation.3">
                  <p:embed/>
                </p:oleObj>
              </mc:Choice>
              <mc:Fallback>
                <p:oleObj name="公式" r:id="rId7" imgW="381000" imgH="1809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084114"/>
                        <a:ext cx="87947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899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627960"/>
              </p:ext>
            </p:extLst>
          </p:nvPr>
        </p:nvGraphicFramePr>
        <p:xfrm>
          <a:off x="3492500" y="1099989"/>
          <a:ext cx="10922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995" name="公式" r:id="rId9" imgW="485648" imgH="190432" progId="Equation.3">
                  <p:embed/>
                </p:oleObj>
              </mc:Choice>
              <mc:Fallback>
                <p:oleObj name="公式" r:id="rId9" imgW="485648" imgH="19043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099989"/>
                        <a:ext cx="10922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899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474740"/>
              </p:ext>
            </p:extLst>
          </p:nvPr>
        </p:nvGraphicFramePr>
        <p:xfrm>
          <a:off x="1258888" y="1614339"/>
          <a:ext cx="20256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996" name="公式" r:id="rId11" imgW="923883" imgH="390661" progId="Equation.3">
                  <p:embed/>
                </p:oleObj>
              </mc:Choice>
              <mc:Fallback>
                <p:oleObj name="公式" r:id="rId11" imgW="923883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614339"/>
                        <a:ext cx="202565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900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752344"/>
              </p:ext>
            </p:extLst>
          </p:nvPr>
        </p:nvGraphicFramePr>
        <p:xfrm>
          <a:off x="3492500" y="1817539"/>
          <a:ext cx="17049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997" name="公式" r:id="rId13" imgW="771483" imgH="190432" progId="Equation.3">
                  <p:embed/>
                </p:oleObj>
              </mc:Choice>
              <mc:Fallback>
                <p:oleObj name="公式" r:id="rId13" imgW="771483" imgH="19043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817539"/>
                        <a:ext cx="17049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900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020205"/>
              </p:ext>
            </p:extLst>
          </p:nvPr>
        </p:nvGraphicFramePr>
        <p:xfrm>
          <a:off x="1258888" y="2609702"/>
          <a:ext cx="2052637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998" name="公式" r:id="rId15" imgW="942848" imgH="390661" progId="Equation.3">
                  <p:embed/>
                </p:oleObj>
              </mc:Choice>
              <mc:Fallback>
                <p:oleObj name="公式" r:id="rId15" imgW="942848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609702"/>
                        <a:ext cx="2052637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900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01957"/>
              </p:ext>
            </p:extLst>
          </p:nvPr>
        </p:nvGraphicFramePr>
        <p:xfrm>
          <a:off x="3492500" y="2797027"/>
          <a:ext cx="17049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999" name="公式" r:id="rId17" imgW="771483" imgH="180941" progId="Equation.3">
                  <p:embed/>
                </p:oleObj>
              </mc:Choice>
              <mc:Fallback>
                <p:oleObj name="公式" r:id="rId17" imgW="771483" imgH="1809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797027"/>
                        <a:ext cx="170497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900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613401"/>
              </p:ext>
            </p:extLst>
          </p:nvPr>
        </p:nvGraphicFramePr>
        <p:xfrm>
          <a:off x="1258888" y="3605064"/>
          <a:ext cx="170497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00" name="公式" r:id="rId19" imgW="771483" imgH="390661" progId="Equation.3">
                  <p:embed/>
                </p:oleObj>
              </mc:Choice>
              <mc:Fallback>
                <p:oleObj name="公式" r:id="rId19" imgW="771483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605064"/>
                        <a:ext cx="1704975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9005" name="AutoShape 29"/>
          <p:cNvSpPr>
            <a:spLocks/>
          </p:cNvSpPr>
          <p:nvPr/>
        </p:nvSpPr>
        <p:spPr bwMode="auto">
          <a:xfrm>
            <a:off x="928688" y="1233339"/>
            <a:ext cx="339725" cy="2841625"/>
          </a:xfrm>
          <a:prstGeom prst="leftBrace">
            <a:avLst>
              <a:gd name="adj1" fmla="val 69704"/>
              <a:gd name="adj2" fmla="val 50000"/>
            </a:avLst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39006" name="Text Box 30"/>
          <p:cNvSpPr txBox="1">
            <a:spLocks noChangeArrowheads="1"/>
          </p:cNvSpPr>
          <p:nvPr/>
        </p:nvSpPr>
        <p:spPr bwMode="auto">
          <a:xfrm>
            <a:off x="330200" y="4684564"/>
            <a:ext cx="575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0850" indent="-4508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  <a:sym typeface="Wingdings" panose="05000000000000000000" pitchFamily="2" charset="2"/>
              </a:rPr>
              <a:t>(2) 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  <a:sym typeface="Monotype Sorts"/>
              </a:rPr>
              <a:t>紧贴导体球表面处的极化电荷</a:t>
            </a:r>
          </a:p>
        </p:txBody>
      </p:sp>
      <p:sp>
        <p:nvSpPr>
          <p:cNvPr id="639007" name="Rectangle 31"/>
          <p:cNvSpPr>
            <a:spLocks noChangeArrowheads="1"/>
          </p:cNvSpPr>
          <p:nvPr/>
        </p:nvSpPr>
        <p:spPr bwMode="auto">
          <a:xfrm>
            <a:off x="6643688" y="2663677"/>
            <a:ext cx="612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0066"/>
                </a:solidFill>
                <a:latin typeface="+mn-lt"/>
                <a:ea typeface="+mn-ea"/>
              </a:rPr>
              <a:t>Q'</a:t>
            </a:r>
            <a:endParaRPr lang="en-US" altLang="zh-CN" b="1" baseline="-25000">
              <a:solidFill>
                <a:srgbClr val="000066"/>
              </a:solidFill>
              <a:latin typeface="+mn-lt"/>
              <a:ea typeface="+mn-ea"/>
            </a:endParaRPr>
          </a:p>
        </p:txBody>
      </p:sp>
      <p:graphicFrame>
        <p:nvGraphicFramePr>
          <p:cNvPr id="63900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639209"/>
              </p:ext>
            </p:extLst>
          </p:nvPr>
        </p:nvGraphicFramePr>
        <p:xfrm>
          <a:off x="5353050" y="4514702"/>
          <a:ext cx="2773363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01" name="公式" r:id="rId21" imgW="1285917" imgH="390661" progId="Equation.3">
                  <p:embed/>
                </p:oleObj>
              </mc:Choice>
              <mc:Fallback>
                <p:oleObj name="公式" r:id="rId21" imgW="1285917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050" y="4514702"/>
                        <a:ext cx="2773363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9009" name="AutoShape 33"/>
          <p:cNvSpPr>
            <a:spLocks noChangeArrowheads="1"/>
          </p:cNvSpPr>
          <p:nvPr/>
        </p:nvSpPr>
        <p:spPr bwMode="auto">
          <a:xfrm>
            <a:off x="3967163" y="5676752"/>
            <a:ext cx="1252537" cy="441325"/>
          </a:xfrm>
          <a:prstGeom prst="rightArrow">
            <a:avLst>
              <a:gd name="adj1" fmla="val 46759"/>
              <a:gd name="adj2" fmla="val 648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63901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48323"/>
              </p:ext>
            </p:extLst>
          </p:nvPr>
        </p:nvGraphicFramePr>
        <p:xfrm>
          <a:off x="941388" y="5475139"/>
          <a:ext cx="277177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02" name="公式" r:id="rId23" imgW="1285917" imgH="390661" progId="Equation.3">
                  <p:embed/>
                </p:oleObj>
              </mc:Choice>
              <mc:Fallback>
                <p:oleObj name="公式" r:id="rId23" imgW="1285917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5475139"/>
                        <a:ext cx="2771775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9011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867224"/>
              </p:ext>
            </p:extLst>
          </p:nvPr>
        </p:nvGraphicFramePr>
        <p:xfrm>
          <a:off x="5272088" y="5468789"/>
          <a:ext cx="21590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03" name="公式" r:id="rId25" imgW="990600" imgH="390661" progId="Equation.3">
                  <p:embed/>
                </p:oleObj>
              </mc:Choice>
              <mc:Fallback>
                <p:oleObj name="公式" r:id="rId25" imgW="990600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088" y="5468789"/>
                        <a:ext cx="215900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9012" name="Text Box 36"/>
          <p:cNvSpPr txBox="1">
            <a:spLocks noChangeArrowheads="1"/>
          </p:cNvSpPr>
          <p:nvPr/>
        </p:nvSpPr>
        <p:spPr bwMode="auto">
          <a:xfrm>
            <a:off x="3756025" y="5395764"/>
            <a:ext cx="151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0850" indent="-4508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b="1">
                <a:solidFill>
                  <a:srgbClr val="FFFFFF"/>
                </a:solidFill>
                <a:latin typeface="+mn-lt"/>
                <a:ea typeface="+mn-ea"/>
                <a:sym typeface="Wingdings" panose="05000000000000000000" pitchFamily="2" charset="2"/>
              </a:rPr>
              <a:t>将</a:t>
            </a:r>
            <a:r>
              <a:rPr lang="en-US" altLang="zh-CN" sz="2000" b="1" i="1">
                <a:solidFill>
                  <a:srgbClr val="FFFF00"/>
                </a:solidFill>
                <a:latin typeface="+mn-lt"/>
                <a:ea typeface="+mn-ea"/>
                <a:sym typeface="Wingdings" panose="05000000000000000000" pitchFamily="2" charset="2"/>
              </a:rPr>
              <a:t>E</a:t>
            </a:r>
            <a:r>
              <a:rPr lang="en-US" altLang="zh-CN" sz="2000" b="1" baseline="-25000">
                <a:solidFill>
                  <a:srgbClr val="FFFF00"/>
                </a:solidFill>
                <a:latin typeface="+mn-lt"/>
                <a:ea typeface="+mn-ea"/>
                <a:sym typeface="Wingdings" panose="05000000000000000000" pitchFamily="2" charset="2"/>
              </a:rPr>
              <a:t>2</a:t>
            </a:r>
            <a:r>
              <a:rPr lang="zh-CN" altLang="en-US" sz="2000" b="1">
                <a:solidFill>
                  <a:srgbClr val="FFFFFF"/>
                </a:solidFill>
                <a:latin typeface="+mn-lt"/>
                <a:ea typeface="+mn-ea"/>
                <a:sym typeface="Wingdings" panose="05000000000000000000" pitchFamily="2" charset="2"/>
              </a:rPr>
              <a:t>代入</a:t>
            </a:r>
          </a:p>
        </p:txBody>
      </p:sp>
      <p:sp>
        <p:nvSpPr>
          <p:cNvPr id="639013" name="Rectangle 37"/>
          <p:cNvSpPr>
            <a:spLocks noChangeArrowheads="1"/>
          </p:cNvSpPr>
          <p:nvPr/>
        </p:nvSpPr>
        <p:spPr bwMode="auto">
          <a:xfrm>
            <a:off x="6883400" y="2931964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66"/>
                </a:solidFill>
                <a:latin typeface="+mn-lt"/>
                <a:ea typeface="+mn-ea"/>
              </a:rPr>
              <a:t>-</a:t>
            </a:r>
            <a:r>
              <a:rPr lang="en-US" altLang="zh-CN" b="1" i="1">
                <a:solidFill>
                  <a:srgbClr val="000066"/>
                </a:solidFill>
                <a:latin typeface="+mn-lt"/>
                <a:ea typeface="+mn-ea"/>
              </a:rPr>
              <a:t>Q'</a:t>
            </a:r>
            <a:endParaRPr lang="en-US" altLang="zh-CN" b="1" baseline="-25000">
              <a:solidFill>
                <a:srgbClr val="000066"/>
              </a:solidFill>
              <a:latin typeface="+mn-lt"/>
              <a:ea typeface="+mn-ea"/>
            </a:endParaRPr>
          </a:p>
        </p:txBody>
      </p:sp>
      <p:graphicFrame>
        <p:nvGraphicFramePr>
          <p:cNvPr id="38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166428"/>
              </p:ext>
            </p:extLst>
          </p:nvPr>
        </p:nvGraphicFramePr>
        <p:xfrm>
          <a:off x="3442494" y="3803361"/>
          <a:ext cx="12541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04" name="Equation" r:id="rId27" imgW="533160" imgH="228600" progId="Equation.DSMT4">
                  <p:embed/>
                </p:oleObj>
              </mc:Choice>
              <mc:Fallback>
                <p:oleObj name="Equation" r:id="rId27" imgW="533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2494" y="3803361"/>
                        <a:ext cx="1254125" cy="525462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1505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3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3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8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38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39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39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39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3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39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39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39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0" fill="hold"/>
                                        <p:tgtEl>
                                          <p:spTgt spid="638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0" fill="hold"/>
                                        <p:tgtEl>
                                          <p:spTgt spid="638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38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38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39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39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3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39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3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3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92" grpId="0" animBg="1"/>
      <p:bldP spid="638993" grpId="0"/>
      <p:bldP spid="638994" grpId="0" animBg="1"/>
      <p:bldP spid="638995" grpId="0" autoUpdateAnimBg="0"/>
      <p:bldP spid="638996" grpId="0" autoUpdateAnimBg="0"/>
      <p:bldP spid="639005" grpId="0" animBg="1"/>
      <p:bldP spid="639006" grpId="0" autoUpdateAnimBg="0"/>
      <p:bldP spid="639007" grpId="0" autoUpdateAnimBg="0"/>
      <p:bldP spid="639009" grpId="0" animBg="1"/>
      <p:bldP spid="639012" grpId="0" autoUpdateAnimBg="0"/>
      <p:bldP spid="63901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0002" name="Group 2"/>
          <p:cNvGrpSpPr>
            <a:grpSpLocks/>
          </p:cNvGrpSpPr>
          <p:nvPr/>
        </p:nvGrpSpPr>
        <p:grpSpPr bwMode="auto">
          <a:xfrm>
            <a:off x="5640388" y="1422376"/>
            <a:ext cx="3048000" cy="2987675"/>
            <a:chOff x="3462" y="427"/>
            <a:chExt cx="1920" cy="1882"/>
          </a:xfrm>
        </p:grpSpPr>
        <p:sp>
          <p:nvSpPr>
            <p:cNvPr id="26641" name="AutoShape 3"/>
            <p:cNvSpPr>
              <a:spLocks noChangeArrowheads="1"/>
            </p:cNvSpPr>
            <p:nvPr/>
          </p:nvSpPr>
          <p:spPr bwMode="auto">
            <a:xfrm>
              <a:off x="3462" y="427"/>
              <a:ext cx="1920" cy="1882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0 w 21600"/>
                <a:gd name="T5" fmla="*/ 1 h 21600"/>
                <a:gd name="T6" fmla="*/ 0 w 21600"/>
                <a:gd name="T7" fmla="*/ 1 h 21600"/>
                <a:gd name="T8" fmla="*/ 1 w 21600"/>
                <a:gd name="T9" fmla="*/ 1 h 21600"/>
                <a:gd name="T10" fmla="*/ 1 w 21600"/>
                <a:gd name="T11" fmla="*/ 1 h 21600"/>
                <a:gd name="T12" fmla="*/ 1 w 21600"/>
                <a:gd name="T13" fmla="*/ 1 h 21600"/>
                <a:gd name="T14" fmla="*/ 1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1 w 21600"/>
                <a:gd name="T25" fmla="*/ 3168 h 21600"/>
                <a:gd name="T26" fmla="*/ 18439 w 21600"/>
                <a:gd name="T27" fmla="*/ 18432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4442" y="10800"/>
                  </a:moveTo>
                  <a:cubicBezTo>
                    <a:pt x="4442" y="14311"/>
                    <a:pt x="7289" y="17158"/>
                    <a:pt x="10800" y="17158"/>
                  </a:cubicBezTo>
                  <a:cubicBezTo>
                    <a:pt x="14311" y="17158"/>
                    <a:pt x="17158" y="14311"/>
                    <a:pt x="17158" y="10800"/>
                  </a:cubicBezTo>
                  <a:cubicBezTo>
                    <a:pt x="17158" y="7289"/>
                    <a:pt x="14311" y="4442"/>
                    <a:pt x="10800" y="4442"/>
                  </a:cubicBezTo>
                  <a:cubicBezTo>
                    <a:pt x="7289" y="4442"/>
                    <a:pt x="4442" y="7289"/>
                    <a:pt x="4442" y="10800"/>
                  </a:cubicBezTo>
                  <a:close/>
                </a:path>
              </a:pathLst>
            </a:custGeom>
            <a:gradFill rotWithShape="0">
              <a:gsLst>
                <a:gs pos="0">
                  <a:srgbClr val="CCFFCC">
                    <a:alpha val="37000"/>
                  </a:srgbClr>
                </a:gs>
                <a:gs pos="100000">
                  <a:srgbClr val="4E614E"/>
                </a:gs>
              </a:gsLst>
              <a:path path="rect">
                <a:fillToRect l="50000" t="50000" r="50000" b="50000"/>
              </a:path>
            </a:gradFill>
            <a:ln w="19050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642" name="Oval 4"/>
            <p:cNvSpPr>
              <a:spLocks noChangeArrowheads="1"/>
            </p:cNvSpPr>
            <p:nvPr/>
          </p:nvSpPr>
          <p:spPr bwMode="auto">
            <a:xfrm>
              <a:off x="3761" y="708"/>
              <a:ext cx="1321" cy="1321"/>
            </a:xfrm>
            <a:prstGeom prst="ellipse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5E7676"/>
                </a:gs>
              </a:gsLst>
              <a:path path="shape">
                <a:fillToRect l="50000" t="50000" r="50000" b="50000"/>
              </a:path>
            </a:gradFill>
            <a:ln w="222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643" name="Oval 5"/>
            <p:cNvSpPr>
              <a:spLocks noChangeAspect="1" noChangeArrowheads="1"/>
            </p:cNvSpPr>
            <p:nvPr/>
          </p:nvSpPr>
          <p:spPr bwMode="auto">
            <a:xfrm>
              <a:off x="4128" y="1087"/>
              <a:ext cx="589" cy="563"/>
            </a:xfrm>
            <a:prstGeom prst="ellipse">
              <a:avLst/>
            </a:prstGeom>
            <a:gradFill rotWithShape="1">
              <a:gsLst>
                <a:gs pos="0">
                  <a:srgbClr val="00FFFF"/>
                </a:gs>
                <a:gs pos="100000">
                  <a:srgbClr val="007676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00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644" name="Text Box 6"/>
            <p:cNvSpPr txBox="1">
              <a:spLocks noChangeArrowheads="1"/>
            </p:cNvSpPr>
            <p:nvPr/>
          </p:nvSpPr>
          <p:spPr bwMode="auto">
            <a:xfrm>
              <a:off x="3803" y="1180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CC"/>
                  </a:solidFill>
                  <a:latin typeface="+mn-lt"/>
                  <a:ea typeface="+mn-ea"/>
                </a:rPr>
                <a:t>R</a:t>
              </a:r>
              <a:r>
                <a:rPr lang="en-US" altLang="zh-CN" b="1" baseline="-25000">
                  <a:solidFill>
                    <a:srgbClr val="0000CC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26645" name="Oval 7"/>
            <p:cNvSpPr>
              <a:spLocks noChangeAspect="1" noChangeArrowheads="1"/>
            </p:cNvSpPr>
            <p:nvPr/>
          </p:nvSpPr>
          <p:spPr bwMode="auto">
            <a:xfrm>
              <a:off x="4396" y="1342"/>
              <a:ext cx="52" cy="5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000" b="1" i="1" baseline="-25000">
                <a:solidFill>
                  <a:srgbClr val="0000CC"/>
                </a:solidFill>
                <a:latin typeface="+mn-lt"/>
                <a:ea typeface="+mn-ea"/>
                <a:sym typeface="Symbol" panose="05050102010706020507" pitchFamily="18" charset="2"/>
              </a:endParaRPr>
            </a:p>
          </p:txBody>
        </p:sp>
        <p:sp>
          <p:nvSpPr>
            <p:cNvPr id="26646" name="Text Box 8"/>
            <p:cNvSpPr txBox="1">
              <a:spLocks noChangeArrowheads="1"/>
            </p:cNvSpPr>
            <p:nvPr/>
          </p:nvSpPr>
          <p:spPr bwMode="auto">
            <a:xfrm>
              <a:off x="3899" y="844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CC"/>
                  </a:solidFill>
                  <a:latin typeface="+mn-lt"/>
                  <a:ea typeface="+mn-ea"/>
                </a:rPr>
                <a:t>R</a:t>
              </a:r>
              <a:r>
                <a:rPr lang="en-US" altLang="zh-CN" b="1" baseline="-25000">
                  <a:solidFill>
                    <a:srgbClr val="0000CC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26647" name="Line 9"/>
            <p:cNvSpPr>
              <a:spLocks noChangeShapeType="1"/>
            </p:cNvSpPr>
            <p:nvPr/>
          </p:nvSpPr>
          <p:spPr bwMode="auto">
            <a:xfrm flipH="1">
              <a:off x="3787" y="1370"/>
              <a:ext cx="636" cy="165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648" name="Line 10"/>
            <p:cNvSpPr>
              <a:spLocks noChangeShapeType="1"/>
            </p:cNvSpPr>
            <p:nvPr/>
          </p:nvSpPr>
          <p:spPr bwMode="auto">
            <a:xfrm flipV="1">
              <a:off x="4422" y="1208"/>
              <a:ext cx="226" cy="163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649" name="Text Box 11"/>
            <p:cNvSpPr txBox="1">
              <a:spLocks noChangeArrowheads="1"/>
            </p:cNvSpPr>
            <p:nvPr/>
          </p:nvSpPr>
          <p:spPr bwMode="auto">
            <a:xfrm>
              <a:off x="4262" y="1033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CC"/>
                  </a:solidFill>
                  <a:latin typeface="+mn-lt"/>
                  <a:ea typeface="+mn-ea"/>
                </a:rPr>
                <a:t>R</a:t>
              </a:r>
              <a:r>
                <a:rPr lang="en-US" altLang="zh-CN" b="1" baseline="-25000">
                  <a:solidFill>
                    <a:srgbClr val="0000CC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26650" name="Rectangle 12"/>
            <p:cNvSpPr>
              <a:spLocks noChangeArrowheads="1"/>
            </p:cNvSpPr>
            <p:nvPr/>
          </p:nvSpPr>
          <p:spPr bwMode="auto">
            <a:xfrm>
              <a:off x="4483" y="845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3366"/>
                  </a:solidFill>
                  <a:latin typeface="+mn-lt"/>
                  <a:ea typeface="+mn-ea"/>
                </a:rPr>
                <a:t>Q</a:t>
              </a:r>
              <a:endParaRPr lang="en-US" altLang="zh-CN" b="1" baseline="-25000">
                <a:solidFill>
                  <a:srgbClr val="003366"/>
                </a:solidFill>
                <a:latin typeface="+mn-lt"/>
                <a:ea typeface="+mn-ea"/>
              </a:endParaRPr>
            </a:p>
          </p:txBody>
        </p:sp>
        <p:graphicFrame>
          <p:nvGraphicFramePr>
            <p:cNvPr id="26651" name="Object 13"/>
            <p:cNvGraphicFramePr>
              <a:graphicFrameLocks/>
            </p:cNvGraphicFramePr>
            <p:nvPr/>
          </p:nvGraphicFramePr>
          <p:xfrm>
            <a:off x="4616" y="1556"/>
            <a:ext cx="269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95" name="公式" r:id="rId3" imgW="161883" imgH="180941" progId="Equation.3">
                    <p:embed/>
                  </p:oleObj>
                </mc:Choice>
                <mc:Fallback>
                  <p:oleObj name="公式" r:id="rId3" imgW="161883" imgH="180941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6" y="1556"/>
                          <a:ext cx="269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2" name="Object 14"/>
            <p:cNvGraphicFramePr>
              <a:graphicFrameLocks/>
            </p:cNvGraphicFramePr>
            <p:nvPr/>
          </p:nvGraphicFramePr>
          <p:xfrm>
            <a:off x="4852" y="1773"/>
            <a:ext cx="28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96" name="公式" r:id="rId5" imgW="180848" imgH="180941" progId="Equation.3">
                    <p:embed/>
                  </p:oleObj>
                </mc:Choice>
                <mc:Fallback>
                  <p:oleObj name="公式" r:id="rId5" imgW="180848" imgH="180941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2" y="1773"/>
                          <a:ext cx="285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3" name="Line 15"/>
            <p:cNvSpPr>
              <a:spLocks noChangeShapeType="1"/>
            </p:cNvSpPr>
            <p:nvPr/>
          </p:nvSpPr>
          <p:spPr bwMode="auto">
            <a:xfrm rot="1214455" flipH="1" flipV="1">
              <a:off x="3531" y="1059"/>
              <a:ext cx="950" cy="151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640016" name="Oval 16"/>
          <p:cNvSpPr>
            <a:spLocks noChangeArrowheads="1"/>
          </p:cNvSpPr>
          <p:nvPr/>
        </p:nvSpPr>
        <p:spPr bwMode="auto">
          <a:xfrm>
            <a:off x="5934075" y="1730351"/>
            <a:ext cx="2438400" cy="23622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40017" name="Line 17"/>
          <p:cNvSpPr>
            <a:spLocks noChangeShapeType="1"/>
          </p:cNvSpPr>
          <p:nvPr/>
        </p:nvSpPr>
        <p:spPr bwMode="auto">
          <a:xfrm>
            <a:off x="7159625" y="2920976"/>
            <a:ext cx="1103313" cy="419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40018" name="Text Box 18"/>
          <p:cNvSpPr txBox="1">
            <a:spLocks noChangeArrowheads="1"/>
          </p:cNvSpPr>
          <p:nvPr/>
        </p:nvSpPr>
        <p:spPr bwMode="auto">
          <a:xfrm>
            <a:off x="7798455" y="2746351"/>
            <a:ext cx="324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FF0000"/>
                </a:solidFill>
                <a:latin typeface="+mn-lt"/>
                <a:ea typeface="+mn-ea"/>
              </a:rPr>
              <a:t>r</a:t>
            </a:r>
          </a:p>
        </p:txBody>
      </p:sp>
      <p:sp>
        <p:nvSpPr>
          <p:cNvPr id="640019" name="Text Box 19"/>
          <p:cNvSpPr txBox="1">
            <a:spLocks noChangeArrowheads="1"/>
          </p:cNvSpPr>
          <p:nvPr/>
        </p:nvSpPr>
        <p:spPr bwMode="auto">
          <a:xfrm>
            <a:off x="330200" y="620688"/>
            <a:ext cx="57546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0850" indent="-4508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  <a:sym typeface="Wingdings" panose="05000000000000000000" pitchFamily="2" charset="2"/>
              </a:rPr>
              <a:t>(3) 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  <a:sym typeface="Monotype Sorts"/>
              </a:rPr>
              <a:t>两电介质交界面处的极化电荷  </a:t>
            </a:r>
            <a:r>
              <a:rPr lang="en-US" altLang="zh-CN" b="1">
                <a:solidFill>
                  <a:srgbClr val="00FFFF"/>
                </a:solidFill>
                <a:latin typeface="+mn-lt"/>
                <a:ea typeface="+mn-ea"/>
                <a:sym typeface="Monotype Sorts"/>
              </a:rPr>
              <a:t>(</a:t>
            </a:r>
            <a:r>
              <a:rPr lang="en-US" altLang="zh-CN" b="1" i="1">
                <a:solidFill>
                  <a:srgbClr val="00FFFF"/>
                </a:solidFill>
                <a:latin typeface="+mn-lt"/>
                <a:ea typeface="+mn-ea"/>
                <a:sym typeface="Monotype Sorts"/>
              </a:rPr>
              <a:t>Q''</a:t>
            </a:r>
            <a:r>
              <a:rPr lang="en-US" altLang="zh-CN" b="1">
                <a:solidFill>
                  <a:srgbClr val="00FFFF"/>
                </a:solidFill>
                <a:latin typeface="+mn-lt"/>
                <a:ea typeface="+mn-ea"/>
                <a:sym typeface="Monotype Sorts"/>
              </a:rPr>
              <a:t>-</a:t>
            </a:r>
            <a:r>
              <a:rPr lang="en-US" altLang="zh-CN" b="1" i="1">
                <a:solidFill>
                  <a:srgbClr val="00FFFF"/>
                </a:solidFill>
                <a:latin typeface="+mn-lt"/>
                <a:ea typeface="+mn-ea"/>
                <a:sym typeface="Monotype Sorts"/>
              </a:rPr>
              <a:t>Q'</a:t>
            </a:r>
            <a:r>
              <a:rPr lang="en-US" altLang="zh-CN" b="1">
                <a:solidFill>
                  <a:srgbClr val="00FFFF"/>
                </a:solidFill>
                <a:latin typeface="+mn-lt"/>
                <a:ea typeface="+mn-ea"/>
                <a:sym typeface="Monotype Sorts"/>
              </a:rPr>
              <a:t>)</a:t>
            </a:r>
          </a:p>
        </p:txBody>
      </p:sp>
      <p:sp>
        <p:nvSpPr>
          <p:cNvPr id="640020" name="Rectangle 20"/>
          <p:cNvSpPr>
            <a:spLocks noChangeArrowheads="1"/>
          </p:cNvSpPr>
          <p:nvPr/>
        </p:nvSpPr>
        <p:spPr bwMode="auto">
          <a:xfrm>
            <a:off x="6791325" y="3860776"/>
            <a:ext cx="6127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0066"/>
                </a:solidFill>
                <a:latin typeface="+mn-lt"/>
                <a:ea typeface="+mn-ea"/>
              </a:rPr>
              <a:t>Q''</a:t>
            </a:r>
            <a:endParaRPr lang="en-US" altLang="zh-CN" b="1" baseline="-25000">
              <a:solidFill>
                <a:srgbClr val="000066"/>
              </a:solidFill>
              <a:latin typeface="+mn-lt"/>
              <a:ea typeface="+mn-ea"/>
            </a:endParaRPr>
          </a:p>
        </p:txBody>
      </p:sp>
      <p:sp>
        <p:nvSpPr>
          <p:cNvPr id="640021" name="Rectangle 21"/>
          <p:cNvSpPr>
            <a:spLocks noChangeArrowheads="1"/>
          </p:cNvSpPr>
          <p:nvPr/>
        </p:nvSpPr>
        <p:spPr bwMode="auto">
          <a:xfrm>
            <a:off x="6516688" y="3208313"/>
            <a:ext cx="612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0066"/>
                </a:solidFill>
                <a:latin typeface="+mn-lt"/>
                <a:ea typeface="+mn-ea"/>
              </a:rPr>
              <a:t>Q'</a:t>
            </a:r>
            <a:endParaRPr lang="en-US" altLang="zh-CN" b="1" baseline="-25000">
              <a:solidFill>
                <a:srgbClr val="000066"/>
              </a:solidFill>
              <a:latin typeface="+mn-lt"/>
              <a:ea typeface="+mn-ea"/>
            </a:endParaRPr>
          </a:p>
        </p:txBody>
      </p:sp>
      <p:sp>
        <p:nvSpPr>
          <p:cNvPr id="640022" name="Rectangle 22"/>
          <p:cNvSpPr>
            <a:spLocks noChangeArrowheads="1"/>
          </p:cNvSpPr>
          <p:nvPr/>
        </p:nvSpPr>
        <p:spPr bwMode="auto">
          <a:xfrm>
            <a:off x="6819900" y="3508351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66"/>
                </a:solidFill>
                <a:latin typeface="+mn-lt"/>
                <a:ea typeface="+mn-ea"/>
              </a:rPr>
              <a:t>-</a:t>
            </a:r>
            <a:r>
              <a:rPr lang="en-US" altLang="zh-CN" b="1" i="1">
                <a:solidFill>
                  <a:srgbClr val="000066"/>
                </a:solidFill>
                <a:latin typeface="+mn-lt"/>
                <a:ea typeface="+mn-ea"/>
              </a:rPr>
              <a:t>Q'</a:t>
            </a:r>
            <a:endParaRPr lang="en-US" altLang="zh-CN" b="1" baseline="-25000">
              <a:solidFill>
                <a:srgbClr val="000066"/>
              </a:solidFill>
              <a:latin typeface="+mn-lt"/>
              <a:ea typeface="+mn-ea"/>
            </a:endParaRPr>
          </a:p>
        </p:txBody>
      </p:sp>
      <p:graphicFrame>
        <p:nvGraphicFramePr>
          <p:cNvPr id="6400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511952"/>
              </p:ext>
            </p:extLst>
          </p:nvPr>
        </p:nvGraphicFramePr>
        <p:xfrm>
          <a:off x="1282700" y="1150913"/>
          <a:ext cx="40259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97" name="公式" r:id="rId7" imgW="1876552" imgH="390661" progId="Equation.3">
                  <p:embed/>
                </p:oleObj>
              </mc:Choice>
              <mc:Fallback>
                <p:oleObj name="公式" r:id="rId7" imgW="1876552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1150913"/>
                        <a:ext cx="402590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00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984311"/>
              </p:ext>
            </p:extLst>
          </p:nvPr>
        </p:nvGraphicFramePr>
        <p:xfrm>
          <a:off x="1730375" y="5286351"/>
          <a:ext cx="2986088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98" name="公式" r:id="rId9" imgW="1381083" imgH="390661" progId="Equation.3">
                  <p:embed/>
                </p:oleObj>
              </mc:Choice>
              <mc:Fallback>
                <p:oleObj name="公式" r:id="rId9" imgW="1381083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5286351"/>
                        <a:ext cx="2986088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0025" name="AutoShape 25"/>
          <p:cNvSpPr>
            <a:spLocks noChangeArrowheads="1"/>
          </p:cNvSpPr>
          <p:nvPr/>
        </p:nvSpPr>
        <p:spPr bwMode="auto">
          <a:xfrm>
            <a:off x="871538" y="3516288"/>
            <a:ext cx="1635125" cy="441325"/>
          </a:xfrm>
          <a:prstGeom prst="rightArrow">
            <a:avLst>
              <a:gd name="adj1" fmla="val 46759"/>
              <a:gd name="adj2" fmla="val 84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6400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382827"/>
              </p:ext>
            </p:extLst>
          </p:nvPr>
        </p:nvGraphicFramePr>
        <p:xfrm>
          <a:off x="1228725" y="2190726"/>
          <a:ext cx="2852738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99" name="公式" r:id="rId11" imgW="1323848" imgH="390661" progId="Equation.3">
                  <p:embed/>
                </p:oleObj>
              </mc:Choice>
              <mc:Fallback>
                <p:oleObj name="公式" r:id="rId11" imgW="1323848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2190726"/>
                        <a:ext cx="2852738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00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216154"/>
              </p:ext>
            </p:extLst>
          </p:nvPr>
        </p:nvGraphicFramePr>
        <p:xfrm>
          <a:off x="2614613" y="3286101"/>
          <a:ext cx="2265362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00" name="公式" r:id="rId13" imgW="1038352" imgH="390661" progId="Equation.3">
                  <p:embed/>
                </p:oleObj>
              </mc:Choice>
              <mc:Fallback>
                <p:oleObj name="公式" r:id="rId13" imgW="1038352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3286101"/>
                        <a:ext cx="2265362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0028" name="Text Box 28"/>
          <p:cNvSpPr txBox="1">
            <a:spLocks noChangeArrowheads="1"/>
          </p:cNvSpPr>
          <p:nvPr/>
        </p:nvSpPr>
        <p:spPr bwMode="auto">
          <a:xfrm>
            <a:off x="900113" y="3235301"/>
            <a:ext cx="151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0850" indent="-4508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b="1" dirty="0">
                <a:solidFill>
                  <a:srgbClr val="FFFFFF"/>
                </a:solidFill>
                <a:latin typeface="+mn-lt"/>
                <a:ea typeface="+mn-ea"/>
                <a:sym typeface="Wingdings" panose="05000000000000000000" pitchFamily="2" charset="2"/>
              </a:rPr>
              <a:t>将</a:t>
            </a:r>
            <a:r>
              <a:rPr lang="en-US" altLang="zh-CN" sz="2000" b="1" i="1" dirty="0">
                <a:solidFill>
                  <a:srgbClr val="FFFF00"/>
                </a:solidFill>
                <a:latin typeface="+mn-lt"/>
                <a:ea typeface="+mn-ea"/>
                <a:sym typeface="Wingdings" panose="05000000000000000000" pitchFamily="2" charset="2"/>
              </a:rPr>
              <a:t>E</a:t>
            </a:r>
            <a:r>
              <a:rPr lang="en-US" altLang="zh-CN" sz="2000" b="1" baseline="-25000" dirty="0">
                <a:solidFill>
                  <a:srgbClr val="FFFF00"/>
                </a:solidFill>
                <a:latin typeface="+mn-lt"/>
                <a:ea typeface="+mn-ea"/>
                <a:sym typeface="Wingdings" panose="05000000000000000000" pitchFamily="2" charset="2"/>
              </a:rPr>
              <a:t>3</a:t>
            </a:r>
            <a:r>
              <a:rPr lang="zh-CN" altLang="en-US" sz="2000" b="1" dirty="0">
                <a:solidFill>
                  <a:srgbClr val="FFFFFF"/>
                </a:solidFill>
                <a:latin typeface="+mn-lt"/>
                <a:ea typeface="+mn-ea"/>
                <a:sym typeface="Wingdings" panose="05000000000000000000" pitchFamily="2" charset="2"/>
              </a:rPr>
              <a:t>代入</a:t>
            </a:r>
          </a:p>
        </p:txBody>
      </p:sp>
      <p:sp>
        <p:nvSpPr>
          <p:cNvPr id="640029" name="Text Box 29"/>
          <p:cNvSpPr txBox="1">
            <a:spLocks noChangeArrowheads="1"/>
          </p:cNvSpPr>
          <p:nvPr/>
        </p:nvSpPr>
        <p:spPr bwMode="auto">
          <a:xfrm>
            <a:off x="777875" y="4356076"/>
            <a:ext cx="44418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  <a:sym typeface="Monotype Sorts"/>
              </a:rPr>
              <a:t>所以，两电介质交界面处的极化电荷为</a:t>
            </a:r>
            <a:endParaRPr lang="zh-CN" altLang="en-US" b="1">
              <a:solidFill>
                <a:srgbClr val="00FFFF"/>
              </a:solidFill>
              <a:latin typeface="+mn-lt"/>
              <a:ea typeface="+mn-ea"/>
              <a:sym typeface="Monotype Sorts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6389352" y="5156177"/>
            <a:ext cx="863600" cy="6318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accent2"/>
                </a:solidFill>
                <a:latin typeface="+mn-lt"/>
                <a:ea typeface="+mn-ea"/>
              </a:rPr>
              <a:t>讨论</a:t>
            </a: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7400926" y="4724400"/>
            <a:ext cx="1428749" cy="1752600"/>
          </a:xfrm>
          <a:prstGeom prst="rect">
            <a:avLst/>
          </a:prstGeom>
          <a:solidFill>
            <a:srgbClr val="99CCFF">
              <a:alpha val="45882"/>
            </a:srgb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4000" b="1" i="1">
                <a:solidFill>
                  <a:srgbClr val="FF9900"/>
                </a:solidFill>
                <a:latin typeface="+mn-lt"/>
                <a:ea typeface="+mn-ea"/>
                <a:sym typeface="Symbol" panose="05050102010706020507" pitchFamily="18" charset="2"/>
              </a:rPr>
              <a:t></a:t>
            </a:r>
            <a:r>
              <a:rPr kumimoji="1" lang="en-US" altLang="zh-CN" sz="800" b="1" i="1">
                <a:solidFill>
                  <a:srgbClr val="FF9900"/>
                </a:solidFill>
                <a:latin typeface="+mn-lt"/>
                <a:ea typeface="+mn-ea"/>
                <a:sym typeface="Symbol" panose="05050102010706020507" pitchFamily="18" charset="2"/>
              </a:rPr>
              <a:t>  </a:t>
            </a:r>
            <a:r>
              <a:rPr kumimoji="1" lang="en-US" altLang="zh-CN" b="1">
                <a:solidFill>
                  <a:srgbClr val="FF9900"/>
                </a:solidFill>
                <a:latin typeface="+mn-lt"/>
                <a:ea typeface="+mn-ea"/>
                <a:sym typeface="Symbol" panose="05050102010706020507" pitchFamily="18" charset="2"/>
              </a:rPr>
              <a:t>r1</a:t>
            </a:r>
            <a:r>
              <a:rPr kumimoji="1" lang="en-US" altLang="zh-CN" sz="2800" b="1">
                <a:solidFill>
                  <a:srgbClr val="FF9900"/>
                </a:solidFill>
                <a:latin typeface="+mn-lt"/>
                <a:ea typeface="+mn-ea"/>
                <a:sym typeface="Symbol" panose="05050102010706020507" pitchFamily="18" charset="2"/>
              </a:rPr>
              <a:t>&gt;</a:t>
            </a:r>
            <a:r>
              <a:rPr kumimoji="1" lang="en-US" altLang="zh-CN" b="1">
                <a:solidFill>
                  <a:srgbClr val="FF9900"/>
                </a:solidFill>
                <a:latin typeface="+mn-lt"/>
                <a:ea typeface="+mn-ea"/>
                <a:sym typeface="Symbol" panose="05050102010706020507" pitchFamily="18" charset="2"/>
              </a:rPr>
              <a:t> </a:t>
            </a:r>
            <a:r>
              <a:rPr kumimoji="1" lang="en-US" altLang="zh-CN" sz="4000" b="1" i="1">
                <a:solidFill>
                  <a:srgbClr val="FF9900"/>
                </a:solidFill>
                <a:latin typeface="+mn-lt"/>
                <a:ea typeface="+mn-ea"/>
                <a:sym typeface="Symbol" panose="05050102010706020507" pitchFamily="18" charset="2"/>
              </a:rPr>
              <a:t></a:t>
            </a:r>
            <a:r>
              <a:rPr kumimoji="1" lang="en-US" altLang="zh-CN" sz="800" b="1" i="1">
                <a:solidFill>
                  <a:srgbClr val="FF9900"/>
                </a:solidFill>
                <a:latin typeface="+mn-lt"/>
                <a:ea typeface="+mn-ea"/>
                <a:sym typeface="Symbol" panose="05050102010706020507" pitchFamily="18" charset="2"/>
              </a:rPr>
              <a:t>  </a:t>
            </a:r>
            <a:r>
              <a:rPr kumimoji="1" lang="en-US" altLang="zh-CN" b="1">
                <a:solidFill>
                  <a:srgbClr val="FF9900"/>
                </a:solidFill>
                <a:latin typeface="+mn-lt"/>
                <a:ea typeface="+mn-ea"/>
                <a:sym typeface="Symbol" panose="05050102010706020507" pitchFamily="18" charset="2"/>
              </a:rPr>
              <a:t>r2</a:t>
            </a:r>
          </a:p>
          <a:p>
            <a:pPr eaLnBrk="1" hangingPunct="1"/>
            <a:r>
              <a:rPr kumimoji="1" lang="en-US" altLang="zh-CN" sz="2800" b="1">
                <a:solidFill>
                  <a:srgbClr val="FF9900"/>
                </a:solidFill>
                <a:latin typeface="+mn-lt"/>
                <a:ea typeface="+mn-ea"/>
                <a:sym typeface="Symbol" panose="05050102010706020507" pitchFamily="18" charset="2"/>
              </a:rPr>
              <a:t>?</a:t>
            </a:r>
          </a:p>
          <a:p>
            <a:pPr eaLnBrk="1" hangingPunct="1"/>
            <a:r>
              <a:rPr kumimoji="1" lang="en-US" altLang="zh-CN" sz="4000" b="1" i="1">
                <a:solidFill>
                  <a:srgbClr val="FF9900"/>
                </a:solidFill>
                <a:latin typeface="+mn-lt"/>
                <a:ea typeface="+mn-ea"/>
                <a:sym typeface="Symbol" panose="05050102010706020507" pitchFamily="18" charset="2"/>
              </a:rPr>
              <a:t></a:t>
            </a:r>
            <a:r>
              <a:rPr kumimoji="1" lang="en-US" altLang="zh-CN" sz="800" b="1" i="1">
                <a:solidFill>
                  <a:srgbClr val="FF9900"/>
                </a:solidFill>
                <a:latin typeface="+mn-lt"/>
                <a:ea typeface="+mn-ea"/>
                <a:sym typeface="Symbol" panose="05050102010706020507" pitchFamily="18" charset="2"/>
              </a:rPr>
              <a:t>  </a:t>
            </a:r>
            <a:r>
              <a:rPr kumimoji="1" lang="en-US" altLang="zh-CN" b="1">
                <a:solidFill>
                  <a:srgbClr val="FF9900"/>
                </a:solidFill>
                <a:latin typeface="+mn-lt"/>
                <a:ea typeface="+mn-ea"/>
                <a:sym typeface="Symbol" panose="05050102010706020507" pitchFamily="18" charset="2"/>
              </a:rPr>
              <a:t>r1</a:t>
            </a:r>
            <a:r>
              <a:rPr kumimoji="1" lang="en-US" altLang="zh-CN" sz="2400" b="1">
                <a:solidFill>
                  <a:srgbClr val="FF9900"/>
                </a:solidFill>
                <a:latin typeface="+mn-lt"/>
                <a:ea typeface="+mn-ea"/>
                <a:sym typeface="Symbol" panose="05050102010706020507" pitchFamily="18" charset="2"/>
              </a:rPr>
              <a:t>&lt;</a:t>
            </a:r>
            <a:r>
              <a:rPr kumimoji="1" lang="en-US" altLang="zh-CN" sz="4000" b="1" i="1">
                <a:solidFill>
                  <a:srgbClr val="FF9900"/>
                </a:solidFill>
                <a:latin typeface="+mn-lt"/>
                <a:ea typeface="+mn-ea"/>
                <a:sym typeface="Symbol" panose="05050102010706020507" pitchFamily="18" charset="2"/>
              </a:rPr>
              <a:t></a:t>
            </a:r>
            <a:r>
              <a:rPr kumimoji="1" lang="en-US" altLang="zh-CN" sz="800" b="1" i="1">
                <a:solidFill>
                  <a:srgbClr val="FF9900"/>
                </a:solidFill>
                <a:latin typeface="+mn-lt"/>
                <a:ea typeface="+mn-ea"/>
                <a:sym typeface="Symbol" panose="05050102010706020507" pitchFamily="18" charset="2"/>
              </a:rPr>
              <a:t>  </a:t>
            </a:r>
            <a:r>
              <a:rPr kumimoji="1" lang="en-US" altLang="zh-CN" b="1">
                <a:solidFill>
                  <a:srgbClr val="FF9900"/>
                </a:solidFill>
                <a:latin typeface="+mn-lt"/>
                <a:ea typeface="+mn-ea"/>
                <a:sym typeface="Symbol" panose="05050102010706020507" pitchFamily="18" charset="2"/>
              </a:rPr>
              <a:t>r2</a:t>
            </a:r>
          </a:p>
        </p:txBody>
      </p:sp>
      <p:graphicFrame>
        <p:nvGraphicFramePr>
          <p:cNvPr id="32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181138"/>
              </p:ext>
            </p:extLst>
          </p:nvPr>
        </p:nvGraphicFramePr>
        <p:xfrm>
          <a:off x="6697663" y="318001"/>
          <a:ext cx="2052637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01" name="公式" r:id="rId15" imgW="942848" imgH="390661" progId="Equation.3">
                  <p:embed/>
                </p:oleObj>
              </mc:Choice>
              <mc:Fallback>
                <p:oleObj name="公式" r:id="rId15" imgW="942848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7663" y="318001"/>
                        <a:ext cx="2052637" cy="9064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FFFF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9612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4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4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4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640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640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40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300"/>
                                        <p:tgtEl>
                                          <p:spTgt spid="64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4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40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40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0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4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4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40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16" grpId="0" animBg="1"/>
      <p:bldP spid="640017" grpId="0" animBg="1"/>
      <p:bldP spid="640018" grpId="0" autoUpdateAnimBg="0"/>
      <p:bldP spid="640019" grpId="0" autoUpdateAnimBg="0"/>
      <p:bldP spid="640020" grpId="0" autoUpdateAnimBg="0"/>
      <p:bldP spid="640021" grpId="0" autoUpdateAnimBg="0"/>
      <p:bldP spid="640022" grpId="0" autoUpdateAnimBg="0"/>
      <p:bldP spid="640025" grpId="0" animBg="1"/>
      <p:bldP spid="640028" grpId="0" autoUpdateAnimBg="0"/>
      <p:bldP spid="640029" grpId="0" autoUpdateAnimBg="0"/>
      <p:bldP spid="30" grpId="0" animBg="1" autoUpdateAnimBg="0"/>
      <p:bldP spid="31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2" name="Text Box 2"/>
          <p:cNvSpPr txBox="1">
            <a:spLocks noChangeArrowheads="1"/>
          </p:cNvSpPr>
          <p:nvPr/>
        </p:nvSpPr>
        <p:spPr bwMode="auto">
          <a:xfrm>
            <a:off x="179512" y="263525"/>
            <a:ext cx="8050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kumimoji="1" lang="zh-CN" altLang="en-US" sz="2400" b="1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62563" name="AutoShape 3"/>
          <p:cNvSpPr>
            <a:spLocks noChangeArrowheads="1"/>
          </p:cNvSpPr>
          <p:nvPr/>
        </p:nvSpPr>
        <p:spPr bwMode="auto">
          <a:xfrm>
            <a:off x="7010400" y="1981200"/>
            <a:ext cx="1676400" cy="3962400"/>
          </a:xfrm>
          <a:prstGeom prst="can">
            <a:avLst>
              <a:gd name="adj" fmla="val 45741"/>
            </a:avLst>
          </a:prstGeom>
          <a:solidFill>
            <a:srgbClr val="99CCFF">
              <a:alpha val="50195"/>
            </a:srgbClr>
          </a:solidFill>
          <a:ln w="19050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564" name="AutoShape 4"/>
          <p:cNvSpPr>
            <a:spLocks noChangeArrowheads="1"/>
          </p:cNvSpPr>
          <p:nvPr/>
        </p:nvSpPr>
        <p:spPr bwMode="auto">
          <a:xfrm>
            <a:off x="7391400" y="2133600"/>
            <a:ext cx="914400" cy="3581400"/>
          </a:xfrm>
          <a:prstGeom prst="can">
            <a:avLst>
              <a:gd name="adj" fmla="val 46728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62565" name="Line 5"/>
          <p:cNvSpPr>
            <a:spLocks noChangeShapeType="1"/>
          </p:cNvSpPr>
          <p:nvPr/>
        </p:nvSpPr>
        <p:spPr bwMode="auto">
          <a:xfrm flipH="1">
            <a:off x="7848600" y="1676400"/>
            <a:ext cx="0" cy="4419600"/>
          </a:xfrm>
          <a:prstGeom prst="line">
            <a:avLst/>
          </a:prstGeom>
          <a:noFill/>
          <a:ln w="22225">
            <a:solidFill>
              <a:schemeClr val="bg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566" name="Oval 6"/>
          <p:cNvSpPr>
            <a:spLocks noChangeArrowheads="1"/>
          </p:cNvSpPr>
          <p:nvPr/>
        </p:nvSpPr>
        <p:spPr bwMode="auto">
          <a:xfrm>
            <a:off x="7010400" y="1981200"/>
            <a:ext cx="1676400" cy="762000"/>
          </a:xfrm>
          <a:prstGeom prst="ellips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567" name="Oval 7"/>
          <p:cNvSpPr>
            <a:spLocks noChangeArrowheads="1"/>
          </p:cNvSpPr>
          <p:nvPr/>
        </p:nvSpPr>
        <p:spPr bwMode="auto">
          <a:xfrm>
            <a:off x="7010400" y="5181600"/>
            <a:ext cx="1676400" cy="762000"/>
          </a:xfrm>
          <a:prstGeom prst="ellipse">
            <a:avLst/>
          </a:prstGeom>
          <a:noFill/>
          <a:ln w="15875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568" name="Line 8"/>
          <p:cNvSpPr>
            <a:spLocks noChangeShapeType="1"/>
          </p:cNvSpPr>
          <p:nvPr/>
        </p:nvSpPr>
        <p:spPr bwMode="auto">
          <a:xfrm flipV="1">
            <a:off x="7848600" y="2209800"/>
            <a:ext cx="3810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569" name="Rectangle 9"/>
          <p:cNvSpPr>
            <a:spLocks noChangeArrowheads="1"/>
          </p:cNvSpPr>
          <p:nvPr/>
        </p:nvSpPr>
        <p:spPr bwMode="auto">
          <a:xfrm>
            <a:off x="757238" y="211138"/>
            <a:ext cx="82072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chemeClr val="bg1"/>
                </a:solidFill>
              </a:rPr>
              <a:t>一单芯同轴电缆的中心为一半径为</a:t>
            </a:r>
            <a:r>
              <a:rPr kumimoji="1" lang="en-US" altLang="zh-CN" sz="2400" b="1" i="1" dirty="0">
                <a:solidFill>
                  <a:srgbClr val="66FFFF"/>
                </a:solidFill>
              </a:rPr>
              <a:t>R</a:t>
            </a:r>
            <a:r>
              <a:rPr kumimoji="1" lang="en-US" altLang="zh-CN" sz="2400" b="1" baseline="-25000" dirty="0">
                <a:solidFill>
                  <a:srgbClr val="66FFFF"/>
                </a:solidFill>
              </a:rPr>
              <a:t>1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的金属导线，外层一金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chemeClr val="bg1"/>
                </a:solidFill>
              </a:rPr>
              <a:t>属层。其中充有相对介电常数为</a:t>
            </a:r>
            <a:r>
              <a:rPr kumimoji="1" lang="zh-CN" altLang="en-US" sz="2400" b="1" i="1" dirty="0">
                <a:solidFill>
                  <a:srgbClr val="66FFFF"/>
                </a:solidFill>
                <a:sym typeface="Symbol" panose="05050102010706020507" pitchFamily="18" charset="2"/>
              </a:rPr>
              <a:t></a:t>
            </a:r>
            <a:r>
              <a:rPr kumimoji="1" lang="en-US" altLang="zh-CN" sz="2400" b="1" i="1" baseline="-25000" dirty="0">
                <a:solidFill>
                  <a:srgbClr val="66FFFF"/>
                </a:solidFill>
                <a:sym typeface="Symbol" panose="05050102010706020507" pitchFamily="18" charset="2"/>
              </a:rPr>
              <a:t>r</a:t>
            </a:r>
            <a:r>
              <a:rPr kumimoji="1" lang="en-US" altLang="zh-CN" sz="2400" b="1" i="1" baseline="-25000" dirty="0">
                <a:solidFill>
                  <a:schemeClr val="bg1"/>
                </a:solidFill>
                <a:sym typeface="Symbol" panose="05050102010706020507" pitchFamily="18" charset="2"/>
              </a:rPr>
              <a:t>   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的固体介质，当给电缆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加一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电压后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，</a:t>
            </a:r>
            <a:r>
              <a:rPr kumimoji="1" lang="en-US" altLang="zh-CN" sz="2400" b="1" i="1" dirty="0" smtClean="0">
                <a:solidFill>
                  <a:srgbClr val="66FFFF"/>
                </a:solidFill>
              </a:rPr>
              <a:t>E</a:t>
            </a:r>
            <a:r>
              <a:rPr kumimoji="1" lang="en-US" altLang="zh-CN" sz="2400" b="1" baseline="-25000" dirty="0" smtClean="0">
                <a:solidFill>
                  <a:srgbClr val="66FFFF"/>
                </a:solidFill>
              </a:rPr>
              <a:t>1</a:t>
            </a:r>
            <a:r>
              <a:rPr kumimoji="1" lang="en-US" altLang="zh-CN" sz="2400" b="1" dirty="0" smtClean="0">
                <a:solidFill>
                  <a:srgbClr val="66FFFF"/>
                </a:solidFill>
              </a:rPr>
              <a:t> </a:t>
            </a:r>
            <a:r>
              <a:rPr kumimoji="1" lang="en-US" altLang="zh-CN" sz="2400" b="1" dirty="0">
                <a:solidFill>
                  <a:srgbClr val="66FFFF"/>
                </a:solidFill>
              </a:rPr>
              <a:t>= 2.5</a:t>
            </a:r>
            <a:r>
              <a:rPr kumimoji="1" lang="en-US" altLang="zh-CN" sz="2400" b="1" i="1" dirty="0">
                <a:solidFill>
                  <a:srgbClr val="66FFFF"/>
                </a:solidFill>
              </a:rPr>
              <a:t>E</a:t>
            </a:r>
            <a:r>
              <a:rPr kumimoji="1" lang="en-US" altLang="zh-CN" sz="2400" b="1" baseline="-25000" dirty="0">
                <a:solidFill>
                  <a:srgbClr val="66FFFF"/>
                </a:solidFill>
              </a:rPr>
              <a:t>2</a:t>
            </a:r>
            <a:r>
              <a:rPr kumimoji="1" lang="en-US" altLang="zh-CN" sz="2400" b="1" baseline="-25000" dirty="0">
                <a:solidFill>
                  <a:schemeClr val="bg1"/>
                </a:solidFill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</a:rPr>
              <a:t>(</a:t>
            </a:r>
            <a:r>
              <a:rPr kumimoji="1" lang="en-US" altLang="zh-CN" sz="2400" b="1" i="1" dirty="0">
                <a:solidFill>
                  <a:srgbClr val="66FFFF"/>
                </a:solidFill>
              </a:rPr>
              <a:t>E</a:t>
            </a:r>
            <a:r>
              <a:rPr kumimoji="1" lang="en-US" altLang="zh-CN" sz="2400" b="1" baseline="-25000" dirty="0">
                <a:solidFill>
                  <a:srgbClr val="66FFFF"/>
                </a:solidFill>
              </a:rPr>
              <a:t>1</a:t>
            </a:r>
            <a:r>
              <a:rPr kumimoji="1" lang="zh-CN" altLang="en-US" sz="2400" b="1" baseline="-25000" dirty="0">
                <a:solidFill>
                  <a:srgbClr val="66FFFF"/>
                </a:solidFill>
              </a:rPr>
              <a:t>、</a:t>
            </a:r>
            <a:r>
              <a:rPr kumimoji="1" lang="en-US" altLang="zh-CN" sz="2400" b="1" i="1" dirty="0">
                <a:solidFill>
                  <a:srgbClr val="66FFFF"/>
                </a:solidFill>
              </a:rPr>
              <a:t>E</a:t>
            </a:r>
            <a:r>
              <a:rPr kumimoji="1" lang="en-US" altLang="zh-CN" sz="2400" b="1" baseline="-25000" dirty="0">
                <a:solidFill>
                  <a:srgbClr val="66FFFF"/>
                </a:solidFill>
              </a:rPr>
              <a:t>2</a:t>
            </a:r>
            <a:r>
              <a:rPr kumimoji="1" lang="zh-CN" altLang="en-US" sz="2400" b="1" dirty="0">
                <a:solidFill>
                  <a:srgbClr val="66FFFF"/>
                </a:solidFill>
              </a:rPr>
              <a:t>分别为两个表面处的</a:t>
            </a:r>
            <a:r>
              <a:rPr kumimoji="1" lang="en-US" altLang="zh-CN" sz="2400" b="1" dirty="0">
                <a:solidFill>
                  <a:srgbClr val="66FFFF"/>
                </a:solidFill>
              </a:rPr>
              <a:t>E</a:t>
            </a:r>
            <a:r>
              <a:rPr kumimoji="1" lang="en-US" altLang="zh-CN" sz="2400" b="1" dirty="0">
                <a:solidFill>
                  <a:schemeClr val="bg1"/>
                </a:solidFill>
              </a:rPr>
              <a:t>)</a:t>
            </a:r>
            <a:r>
              <a:rPr kumimoji="1" lang="en-US" altLang="zh-CN" sz="2400" b="1" baseline="-25000" dirty="0" smtClean="0">
                <a:solidFill>
                  <a:schemeClr val="bg1"/>
                </a:solidFill>
              </a:rPr>
              <a:t>  </a:t>
            </a:r>
            <a:r>
              <a:rPr kumimoji="1" lang="zh-CN" altLang="en-US" sz="2400" b="1" baseline="-25000" dirty="0">
                <a:solidFill>
                  <a:schemeClr val="bg1"/>
                </a:solidFill>
              </a:rPr>
              <a:t>，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若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介质能承受的最大电场强度为</a:t>
            </a:r>
            <a:r>
              <a:rPr kumimoji="1" lang="en-US" altLang="zh-CN" sz="2400" b="1" i="1" dirty="0">
                <a:solidFill>
                  <a:srgbClr val="66FFFF"/>
                </a:solidFill>
              </a:rPr>
              <a:t>E </a:t>
            </a:r>
            <a:r>
              <a:rPr kumimoji="1" lang="en-US" altLang="zh-CN" sz="2400" b="1" baseline="30000" dirty="0">
                <a:solidFill>
                  <a:srgbClr val="66FF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endParaRPr kumimoji="1" lang="en-US" altLang="zh-CN" sz="2400" b="1" dirty="0">
              <a:solidFill>
                <a:srgbClr val="66FFFF"/>
              </a:solidFill>
            </a:endParaRPr>
          </a:p>
        </p:txBody>
      </p:sp>
      <p:sp>
        <p:nvSpPr>
          <p:cNvPr id="962570" name="Rectangle 10"/>
          <p:cNvSpPr>
            <a:spLocks noChangeArrowheads="1"/>
          </p:cNvSpPr>
          <p:nvPr/>
        </p:nvSpPr>
        <p:spPr bwMode="auto">
          <a:xfrm>
            <a:off x="762000" y="2060848"/>
            <a:ext cx="51347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</a:rPr>
              <a:t>电缆能承受的最大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电压（电势差）？</a:t>
            </a:r>
            <a:endParaRPr kumimoji="1"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962571" name="Rectangle 11"/>
          <p:cNvSpPr>
            <a:spLocks noChangeArrowheads="1"/>
          </p:cNvSpPr>
          <p:nvPr/>
        </p:nvSpPr>
        <p:spPr bwMode="auto">
          <a:xfrm>
            <a:off x="246063" y="2511289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sp>
        <p:nvSpPr>
          <p:cNvPr id="962572" name="Rectangle 12"/>
          <p:cNvSpPr>
            <a:spLocks noChangeArrowheads="1"/>
          </p:cNvSpPr>
          <p:nvPr/>
        </p:nvSpPr>
        <p:spPr bwMode="auto">
          <a:xfrm>
            <a:off x="774700" y="2500177"/>
            <a:ext cx="294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</a:rPr>
              <a:t>用含介质的高斯定理</a:t>
            </a:r>
          </a:p>
        </p:txBody>
      </p:sp>
      <p:graphicFrame>
        <p:nvGraphicFramePr>
          <p:cNvPr id="962574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784736"/>
              </p:ext>
            </p:extLst>
          </p:nvPr>
        </p:nvGraphicFramePr>
        <p:xfrm>
          <a:off x="4141363" y="3590007"/>
          <a:ext cx="2374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47" name="Equation" r:id="rId4" imgW="2374560" imgH="431640" progId="Equation.3">
                  <p:embed/>
                </p:oleObj>
              </mc:Choice>
              <mc:Fallback>
                <p:oleObj name="Equation" r:id="rId4" imgW="237456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363" y="3590007"/>
                        <a:ext cx="2374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75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914512"/>
              </p:ext>
            </p:extLst>
          </p:nvPr>
        </p:nvGraphicFramePr>
        <p:xfrm>
          <a:off x="4141363" y="4221832"/>
          <a:ext cx="2451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48" name="Equation" r:id="rId6" imgW="2450880" imgH="431640" progId="Equation.3">
                  <p:embed/>
                </p:oleObj>
              </mc:Choice>
              <mc:Fallback>
                <p:oleObj name="Equation" r:id="rId6" imgW="245088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363" y="4221832"/>
                        <a:ext cx="2451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76" name="AutoShape 16"/>
          <p:cNvSpPr>
            <a:spLocks/>
          </p:cNvSpPr>
          <p:nvPr/>
        </p:nvSpPr>
        <p:spPr bwMode="auto">
          <a:xfrm>
            <a:off x="3853331" y="3683669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349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62577" name="Objec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6350550"/>
              </p:ext>
            </p:extLst>
          </p:nvPr>
        </p:nvGraphicFramePr>
        <p:xfrm>
          <a:off x="4394200" y="5227638"/>
          <a:ext cx="1485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49" name="公式" r:id="rId8" imgW="1485720" imgH="419040" progId="Equation.3">
                  <p:embed/>
                </p:oleObj>
              </mc:Choice>
              <mc:Fallback>
                <p:oleObj name="公式" r:id="rId8" imgW="148572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5227638"/>
                        <a:ext cx="1485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78" name="AutoShape 18"/>
          <p:cNvSpPr>
            <a:spLocks noChangeArrowheads="1"/>
          </p:cNvSpPr>
          <p:nvPr/>
        </p:nvSpPr>
        <p:spPr bwMode="auto">
          <a:xfrm rot="5400000">
            <a:off x="4803353" y="4740150"/>
            <a:ext cx="525462" cy="307975"/>
          </a:xfrm>
          <a:prstGeom prst="rightArrow">
            <a:avLst>
              <a:gd name="adj1" fmla="val 50000"/>
              <a:gd name="adj2" fmla="val 42655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62579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9689425"/>
              </p:ext>
            </p:extLst>
          </p:nvPr>
        </p:nvGraphicFramePr>
        <p:xfrm>
          <a:off x="871610" y="5001054"/>
          <a:ext cx="2209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50" name="Equation" r:id="rId10" imgW="2209680" imgH="482400" progId="Equation.3">
                  <p:embed/>
                </p:oleObj>
              </mc:Choice>
              <mc:Fallback>
                <p:oleObj name="Equation" r:id="rId10" imgW="2209680" imgH="482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610" y="5001054"/>
                        <a:ext cx="2209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80" name="Objec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3835823"/>
              </p:ext>
            </p:extLst>
          </p:nvPr>
        </p:nvGraphicFramePr>
        <p:xfrm>
          <a:off x="803958" y="5716736"/>
          <a:ext cx="2019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51" name="Equation" r:id="rId12" imgW="2019240" imgH="736560" progId="Equation.3">
                  <p:embed/>
                </p:oleObj>
              </mc:Choice>
              <mc:Fallback>
                <p:oleObj name="Equation" r:id="rId12" imgW="2019240" imgH="7365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958" y="5716736"/>
                        <a:ext cx="20193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81" name="Objec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1462951"/>
              </p:ext>
            </p:extLst>
          </p:nvPr>
        </p:nvGraphicFramePr>
        <p:xfrm>
          <a:off x="2995463" y="5696629"/>
          <a:ext cx="40878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52" name="Equation" r:id="rId14" imgW="4089240" imgH="914400" progId="Equation.3">
                  <p:embed/>
                </p:oleObj>
              </mc:Choice>
              <mc:Fallback>
                <p:oleObj name="Equation" r:id="rId14" imgW="4089240" imgH="914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463" y="5696629"/>
                        <a:ext cx="40878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82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0049509"/>
              </p:ext>
            </p:extLst>
          </p:nvPr>
        </p:nvGraphicFramePr>
        <p:xfrm>
          <a:off x="7251700" y="5791200"/>
          <a:ext cx="1727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53" name="Equation" r:id="rId16" imgW="1726920" imgH="914400" progId="Equation.3">
                  <p:embed/>
                </p:oleObj>
              </mc:Choice>
              <mc:Fallback>
                <p:oleObj name="Equation" r:id="rId16" imgW="1726920" imgH="914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5791200"/>
                        <a:ext cx="1727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83" name="Object 23"/>
          <p:cNvGraphicFramePr>
            <a:graphicFrameLocks/>
          </p:cNvGraphicFramePr>
          <p:nvPr/>
        </p:nvGraphicFramePr>
        <p:xfrm>
          <a:off x="8278813" y="2097088"/>
          <a:ext cx="33178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54" name="Equation" r:id="rId18" imgW="330120" imgH="419040" progId="Equation.3">
                  <p:embed/>
                </p:oleObj>
              </mc:Choice>
              <mc:Fallback>
                <p:oleObj name="Equation" r:id="rId18" imgW="33012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8813" y="2097088"/>
                        <a:ext cx="331787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84" name="Line 24"/>
          <p:cNvSpPr>
            <a:spLocks noChangeShapeType="1"/>
          </p:cNvSpPr>
          <p:nvPr/>
        </p:nvSpPr>
        <p:spPr bwMode="auto">
          <a:xfrm>
            <a:off x="7848600" y="2362200"/>
            <a:ext cx="533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62585" name="Object 25"/>
          <p:cNvGraphicFramePr>
            <a:graphicFrameLocks/>
          </p:cNvGraphicFramePr>
          <p:nvPr/>
        </p:nvGraphicFramePr>
        <p:xfrm>
          <a:off x="8320088" y="2667000"/>
          <a:ext cx="36671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55" name="Equation" r:id="rId20" imgW="368280" imgH="419040" progId="Equation.3">
                  <p:embed/>
                </p:oleObj>
              </mc:Choice>
              <mc:Fallback>
                <p:oleObj name="Equation" r:id="rId20" imgW="36828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0088" y="2667000"/>
                        <a:ext cx="366712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86" name="Rectangle 26"/>
          <p:cNvSpPr>
            <a:spLocks noChangeArrowheads="1"/>
          </p:cNvSpPr>
          <p:nvPr/>
        </p:nvSpPr>
        <p:spPr bwMode="auto">
          <a:xfrm>
            <a:off x="249238" y="2060848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</a:p>
        </p:txBody>
      </p:sp>
      <p:sp>
        <p:nvSpPr>
          <p:cNvPr id="962587" name="Rectangle 27"/>
          <p:cNvSpPr>
            <a:spLocks noChangeArrowheads="1"/>
          </p:cNvSpPr>
          <p:nvPr/>
        </p:nvSpPr>
        <p:spPr bwMode="auto">
          <a:xfrm>
            <a:off x="8153400" y="4038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FF66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kumimoji="1" lang="en-US" altLang="zh-CN" sz="2400" b="1" i="1" baseline="-25000">
                <a:solidFill>
                  <a:srgbClr val="FFFF66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 sz="2400" b="1" i="1">
                <a:solidFill>
                  <a:srgbClr val="FFFF66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962588" name="Objec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6940199"/>
              </p:ext>
            </p:extLst>
          </p:nvPr>
        </p:nvGraphicFramePr>
        <p:xfrm>
          <a:off x="7092715" y="2882805"/>
          <a:ext cx="3413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56" name="Equation" r:id="rId22" imgW="342720" imgH="419040" progId="Equation.3">
                  <p:embed/>
                </p:oleObj>
              </mc:Choice>
              <mc:Fallback>
                <p:oleObj name="Equation" r:id="rId22" imgW="34272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715" y="2882805"/>
                        <a:ext cx="34131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89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2641165"/>
              </p:ext>
            </p:extLst>
          </p:nvPr>
        </p:nvGraphicFramePr>
        <p:xfrm>
          <a:off x="6961188" y="3795885"/>
          <a:ext cx="3810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57" name="Equation" r:id="rId24" imgW="380880" imgH="419040" progId="Equation.3">
                  <p:embed/>
                </p:oleObj>
              </mc:Choice>
              <mc:Fallback>
                <p:oleObj name="Equation" r:id="rId24" imgW="38088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1188" y="3795885"/>
                        <a:ext cx="3810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184685"/>
              </p:ext>
            </p:extLst>
          </p:nvPr>
        </p:nvGraphicFramePr>
        <p:xfrm>
          <a:off x="3734917" y="2466851"/>
          <a:ext cx="21050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58" name="公式" r:id="rId26" imgW="962152" imgH="314427" progId="Equation.3">
                  <p:embed/>
                </p:oleObj>
              </mc:Choice>
              <mc:Fallback>
                <p:oleObj name="公式" r:id="rId26" imgW="962152" imgH="3144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4917" y="2466851"/>
                        <a:ext cx="21050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870736"/>
              </p:ext>
            </p:extLst>
          </p:nvPr>
        </p:nvGraphicFramePr>
        <p:xfrm>
          <a:off x="827584" y="3639664"/>
          <a:ext cx="2325654" cy="819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59" name="Equation" r:id="rId28" imgW="1117440" imgH="393480" progId="Equation.DSMT4">
                  <p:embed/>
                </p:oleObj>
              </mc:Choice>
              <mc:Fallback>
                <p:oleObj name="Equation" r:id="rId28" imgW="11174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827584" y="3639664"/>
                        <a:ext cx="2325654" cy="819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AutoShape 18"/>
          <p:cNvSpPr>
            <a:spLocks noChangeArrowheads="1"/>
          </p:cNvSpPr>
          <p:nvPr/>
        </p:nvSpPr>
        <p:spPr bwMode="auto">
          <a:xfrm>
            <a:off x="3220763" y="3913857"/>
            <a:ext cx="525462" cy="307975"/>
          </a:xfrm>
          <a:prstGeom prst="rightArrow">
            <a:avLst>
              <a:gd name="adj1" fmla="val 50000"/>
              <a:gd name="adj2" fmla="val 42655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702831" y="3124932"/>
            <a:ext cx="6342215" cy="830997"/>
            <a:chOff x="1153744" y="3126266"/>
            <a:chExt cx="5893044" cy="830997"/>
          </a:xfrm>
        </p:grpSpPr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1153744" y="3126266"/>
              <a:ext cx="589304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zh-CN" altLang="en-US" sz="2400" b="1" dirty="0" smtClean="0">
                  <a:solidFill>
                    <a:schemeClr val="bg1"/>
                  </a:solidFill>
                </a:rPr>
                <a:t>取圆柱形高斯面，设内轴上单位长度电量为</a:t>
              </a:r>
              <a:endParaRPr kumimoji="1" lang="zh-CN" altLang="en-US" sz="2400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4922203"/>
                </p:ext>
              </p:extLst>
            </p:nvPr>
          </p:nvGraphicFramePr>
          <p:xfrm>
            <a:off x="6638532" y="3181398"/>
            <a:ext cx="290512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060" name="Equation" r:id="rId30" imgW="139680" imgH="177480" progId="Equation.DSMT4">
                    <p:embed/>
                  </p:oleObj>
                </mc:Choice>
                <mc:Fallback>
                  <p:oleObj name="Equation" r:id="rId30" imgW="1396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6638532" y="3181398"/>
                          <a:ext cx="290512" cy="3698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644028" y="4542362"/>
            <a:ext cx="29819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l" eaLnBrk="1" hangingPunct="1"/>
            <a:r>
              <a:rPr kumimoji="1" lang="en-US" altLang="zh-CN" sz="2400" b="1" dirty="0" smtClean="0">
                <a:solidFill>
                  <a:schemeClr val="bg1"/>
                </a:solidFill>
              </a:rPr>
              <a:t>R</a:t>
            </a:r>
            <a:r>
              <a:rPr kumimoji="1" lang="en-US" altLang="zh-CN" sz="2400" b="1" baseline="-25000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处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E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最大，取为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E*</a:t>
            </a:r>
            <a:endParaRPr kumimoji="1" lang="zh-CN" alt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36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078446"/>
              </p:ext>
            </p:extLst>
          </p:nvPr>
        </p:nvGraphicFramePr>
        <p:xfrm>
          <a:off x="5233988" y="4649788"/>
          <a:ext cx="16129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61" name="Equation" r:id="rId32" imgW="685800" imgH="228600" progId="Equation.DSMT4">
                  <p:embed/>
                </p:oleObj>
              </mc:Choice>
              <mc:Fallback>
                <p:oleObj name="Equation" r:id="rId32" imgW="685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988" y="4649788"/>
                        <a:ext cx="1612900" cy="525462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AutoShape 22"/>
          <p:cNvSpPr>
            <a:spLocks noChangeArrowheads="1"/>
          </p:cNvSpPr>
          <p:nvPr/>
        </p:nvSpPr>
        <p:spPr bwMode="blackWhite">
          <a:xfrm>
            <a:off x="7160196" y="3064240"/>
            <a:ext cx="1352786" cy="1915133"/>
          </a:xfrm>
          <a:prstGeom prst="can">
            <a:avLst>
              <a:gd name="adj" fmla="val 45500"/>
            </a:avLst>
          </a:prstGeom>
          <a:solidFill>
            <a:srgbClr val="8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68157" y="3669035"/>
            <a:ext cx="3028000" cy="292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562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"/>
                                        <p:tgtEl>
                                          <p:spTgt spid="96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2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62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62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62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62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62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62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62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6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6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6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6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7" dur="500"/>
                                        <p:tgtEl>
                                          <p:spTgt spid="96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6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96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96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96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96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96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96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62" grpId="0" autoUpdateAnimBg="0"/>
      <p:bldP spid="962563" grpId="0" animBg="1"/>
      <p:bldP spid="962564" grpId="0" animBg="1"/>
      <p:bldP spid="962565" grpId="0" animBg="1"/>
      <p:bldP spid="962566" grpId="0" animBg="1"/>
      <p:bldP spid="962567" grpId="0" animBg="1"/>
      <p:bldP spid="962568" grpId="0" animBg="1"/>
      <p:bldP spid="962569" grpId="0" autoUpdateAnimBg="0"/>
      <p:bldP spid="962570" grpId="0" autoUpdateAnimBg="0"/>
      <p:bldP spid="962571" grpId="0" autoUpdateAnimBg="0"/>
      <p:bldP spid="962572" grpId="0" autoUpdateAnimBg="0"/>
      <p:bldP spid="962576" grpId="0" animBg="1"/>
      <p:bldP spid="962578" grpId="0" animBg="1"/>
      <p:bldP spid="962584" grpId="0" animBg="1"/>
      <p:bldP spid="962586" grpId="0" autoUpdateAnimBg="0"/>
      <p:bldP spid="962587" grpId="0" autoUpdateAnimBg="0"/>
      <p:bldP spid="32" grpId="0" animBg="1"/>
      <p:bldP spid="35" grpId="0" autoUpdateAnimBg="0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611188" y="4941888"/>
            <a:ext cx="82804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15000"/>
              </a:lnSpc>
              <a:buFontTx/>
              <a:buNone/>
            </a:pPr>
            <a:r>
              <a:rPr lang="zh-CN" altLang="en-US" sz="2200" b="1" kern="0" dirty="0" smtClean="0">
                <a:solidFill>
                  <a:schemeClr val="bg1"/>
                </a:solidFill>
                <a:latin typeface="+mn-ea"/>
              </a:rPr>
              <a:t>当导体处于静电平衡状态时，满足以下条件：</a:t>
            </a: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zh-CN" altLang="en-US" sz="2200" b="1" kern="0" dirty="0" smtClean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CN" sz="2200" b="1" kern="0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sz="2200" b="1" kern="0" dirty="0" smtClean="0">
                <a:solidFill>
                  <a:schemeClr val="bg1"/>
                </a:solidFill>
                <a:latin typeface="+mn-ea"/>
              </a:rPr>
              <a:t>） </a:t>
            </a:r>
            <a:r>
              <a:rPr lang="zh-CN" altLang="en-US" sz="2200" b="1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导体内部任何一点处的电场强度为零；</a:t>
            </a: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zh-CN" altLang="en-US" sz="2200" b="1" kern="0" dirty="0" smtClean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CN" sz="2200" b="1" kern="0" dirty="0" smtClean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en-US" sz="2200" b="1" kern="0" dirty="0" smtClean="0">
                <a:solidFill>
                  <a:schemeClr val="bg1"/>
                </a:solidFill>
                <a:latin typeface="+mn-ea"/>
              </a:rPr>
              <a:t>） </a:t>
            </a:r>
            <a:r>
              <a:rPr lang="zh-CN" altLang="en-US" sz="2200" b="1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导体表面处电场强度的方向，都与导体表面垂直；</a:t>
            </a: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zh-CN" altLang="en-US" sz="2200" b="1" kern="0" dirty="0" smtClean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CN" sz="2200" b="1" kern="0" dirty="0" smtClean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en-US" sz="2200" b="1" kern="0" dirty="0" smtClean="0">
                <a:solidFill>
                  <a:schemeClr val="bg1"/>
                </a:solidFill>
                <a:latin typeface="+mn-ea"/>
              </a:rPr>
              <a:t>） </a:t>
            </a:r>
            <a:r>
              <a:rPr lang="zh-CN" altLang="en-US" sz="2200" b="1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导体为一等势体，其表面为等势面。</a:t>
            </a:r>
          </a:p>
        </p:txBody>
      </p:sp>
      <p:pic>
        <p:nvPicPr>
          <p:cNvPr id="3" name="Picture 5" descr="t8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916113"/>
            <a:ext cx="6408737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3850" y="218207"/>
            <a:ext cx="849630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kumimoji="0" lang="zh-CN" altLang="en-US" sz="1800" b="0" dirty="0">
                <a:latin typeface="+mn-ea"/>
                <a:ea typeface="+mn-ea"/>
              </a:rPr>
              <a:t>　　</a:t>
            </a:r>
            <a:r>
              <a:rPr kumimoji="0" lang="zh-CN" altLang="en-US" sz="2200" dirty="0" smtClean="0">
                <a:solidFill>
                  <a:srgbClr val="FFFF00"/>
                </a:solidFill>
                <a:latin typeface="+mn-ea"/>
                <a:ea typeface="+mn-ea"/>
              </a:rPr>
              <a:t>若</a:t>
            </a:r>
            <a:r>
              <a:rPr kumimoji="0" lang="zh-CN" altLang="en-US" sz="2200" dirty="0">
                <a:solidFill>
                  <a:srgbClr val="FFFF00"/>
                </a:solidFill>
                <a:latin typeface="+mn-ea"/>
                <a:ea typeface="+mn-ea"/>
              </a:rPr>
              <a:t>把导体放在外电场中，导体中的自由电子在作无规则热运动的同时，还将在电场力作用下作宏观定向运动，从而使导体中的电荷重新分布。</a:t>
            </a:r>
            <a:r>
              <a:rPr kumimoji="0" lang="zh-CN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在外电场作用下，引起导体中电荷重新分布而呈现出的带电现象 </a:t>
            </a:r>
            <a:r>
              <a:rPr kumimoji="0" lang="en-US" altLang="zh-CN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—— </a:t>
            </a:r>
            <a:r>
              <a:rPr kumimoji="0" lang="zh-CN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静电感应现象。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308850" y="1755693"/>
            <a:ext cx="1511300" cy="293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kumimoji="0" lang="en-US" altLang="zh-CN" sz="2200" dirty="0">
                <a:solidFill>
                  <a:srgbClr val="FFFF00"/>
                </a:solidFill>
                <a:latin typeface="+mn-ea"/>
                <a:ea typeface="+mn-ea"/>
              </a:rPr>
              <a:t>   </a:t>
            </a:r>
            <a:r>
              <a:rPr kumimoji="0" lang="zh-CN" altLang="en-US" sz="2200" dirty="0">
                <a:solidFill>
                  <a:srgbClr val="FFFF00"/>
                </a:solidFill>
                <a:latin typeface="+mn-ea"/>
                <a:ea typeface="+mn-ea"/>
              </a:rPr>
              <a:t>导体</a:t>
            </a:r>
            <a:r>
              <a:rPr kumimoji="0" lang="zh-CN" altLang="en-US" sz="2200" dirty="0" smtClean="0">
                <a:solidFill>
                  <a:srgbClr val="FFFF00"/>
                </a:solidFill>
                <a:latin typeface="+mn-ea"/>
                <a:ea typeface="+mn-ea"/>
              </a:rPr>
              <a:t>内及表面没有</a:t>
            </a:r>
            <a:r>
              <a:rPr kumimoji="0" lang="zh-CN" altLang="en-US" sz="2200" dirty="0">
                <a:solidFill>
                  <a:srgbClr val="FFFF00"/>
                </a:solidFill>
                <a:latin typeface="+mn-ea"/>
                <a:ea typeface="+mn-ea"/>
              </a:rPr>
              <a:t>电荷作定向移动的状态称为</a:t>
            </a:r>
            <a:r>
              <a:rPr kumimoji="0" lang="zh-CN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静电平衡状态</a:t>
            </a:r>
          </a:p>
        </p:txBody>
      </p:sp>
      <p:graphicFrame>
        <p:nvGraphicFramePr>
          <p:cNvPr id="6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97338"/>
              </p:ext>
            </p:extLst>
          </p:nvPr>
        </p:nvGraphicFramePr>
        <p:xfrm>
          <a:off x="7323208" y="4735513"/>
          <a:ext cx="14208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05" name="Equation" r:id="rId4" imgW="1371600" imgH="866741" progId="Equation.3">
                  <p:embed/>
                </p:oleObj>
              </mc:Choice>
              <mc:Fallback>
                <p:oleObj name="Equation" r:id="rId4" imgW="1371600" imgH="86674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3208" y="4735513"/>
                        <a:ext cx="14208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865129"/>
              </p:ext>
            </p:extLst>
          </p:nvPr>
        </p:nvGraphicFramePr>
        <p:xfrm>
          <a:off x="6137721" y="5432425"/>
          <a:ext cx="96043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06" name="公式" r:id="rId6" imgW="428752" imgH="209414" progId="Equation.3">
                  <p:embed/>
                </p:oleObj>
              </mc:Choice>
              <mc:Fallback>
                <p:oleObj name="公式" r:id="rId6" imgW="428752" imgH="2094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721" y="5432425"/>
                        <a:ext cx="960437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8944"/>
              </p:ext>
            </p:extLst>
          </p:nvPr>
        </p:nvGraphicFramePr>
        <p:xfrm>
          <a:off x="6110287" y="6164822"/>
          <a:ext cx="6651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07" name="公式" r:id="rId8" imgW="285835" imgH="238193" progId="Equation.3">
                  <p:embed/>
                </p:oleObj>
              </mc:Choice>
              <mc:Fallback>
                <p:oleObj name="公式" r:id="rId8" imgW="285835" imgH="2381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0287" y="6164822"/>
                        <a:ext cx="66516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6705600" y="6252086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chemeClr val="bg1"/>
                </a:solidFill>
                <a:latin typeface="+mn-ea"/>
                <a:ea typeface="+mn-ea"/>
                <a:sym typeface="Symbol" panose="05050102010706020507" pitchFamily="18" charset="2"/>
              </a:rPr>
              <a:t></a:t>
            </a:r>
            <a:r>
              <a:rPr lang="zh-CN" altLang="en-US" b="1" dirty="0">
                <a:solidFill>
                  <a:srgbClr val="FFCC00"/>
                </a:solidFill>
                <a:latin typeface="+mn-ea"/>
                <a:ea typeface="+mn-ea"/>
              </a:rPr>
              <a:t>导体表面</a:t>
            </a:r>
          </a:p>
        </p:txBody>
      </p:sp>
    </p:spTree>
    <p:extLst>
      <p:ext uri="{BB962C8B-B14F-4D97-AF65-F5344CB8AC3E}">
        <p14:creationId xmlns:p14="http://schemas.microsoft.com/office/powerpoint/2010/main" val="34497002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5" grpId="0"/>
      <p:bldP spid="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-36512" y="157740"/>
            <a:ext cx="9073008" cy="136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200" b="1" kern="0" dirty="0" smtClean="0">
                <a:solidFill>
                  <a:schemeClr val="bg1"/>
                </a:solidFill>
                <a:latin typeface="+mn-ea"/>
              </a:rPr>
              <a:t>       一般地说，</a:t>
            </a:r>
            <a:r>
              <a:rPr lang="zh-CN" altLang="en-US" sz="2200" b="1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孤立导体的曲率半径越小的地方，电荷密度越大，其表面的电场强度越大</a:t>
            </a:r>
            <a:r>
              <a:rPr lang="zh-CN" altLang="en-US" sz="2200" b="1" kern="0" dirty="0" smtClean="0">
                <a:solidFill>
                  <a:schemeClr val="bg1"/>
                </a:solidFill>
                <a:latin typeface="+mn-ea"/>
              </a:rPr>
              <a:t>。当电场强度大到足以使导体表面的空气电离时，导体上的电荷就会通过这部分电离的空气释放而形成尖端放电。   </a:t>
            </a: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4" t="15749" r="67075" b="67915"/>
          <a:stretch>
            <a:fillRect/>
          </a:stretch>
        </p:blipFill>
        <p:spPr bwMode="auto">
          <a:xfrm>
            <a:off x="683568" y="1412875"/>
            <a:ext cx="6911975" cy="263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6" descr="t8_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79875"/>
            <a:ext cx="31242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067175" y="4437063"/>
            <a:ext cx="475297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kumimoji="0" lang="zh-CN" altLang="en-US" sz="2200" b="0" dirty="0" smtClean="0">
                <a:solidFill>
                  <a:srgbClr val="FFFF00"/>
                </a:solidFill>
                <a:latin typeface="+mn-ea"/>
                <a:ea typeface="+mn-ea"/>
              </a:rPr>
              <a:t>    </a:t>
            </a:r>
            <a:r>
              <a:rPr kumimoji="0" lang="zh-CN" altLang="en-US" sz="2200" dirty="0" smtClean="0">
                <a:solidFill>
                  <a:srgbClr val="FFFF00"/>
                </a:solidFill>
                <a:latin typeface="+mn-ea"/>
                <a:ea typeface="+mn-ea"/>
              </a:rPr>
              <a:t>空</a:t>
            </a:r>
            <a:r>
              <a:rPr kumimoji="0" lang="zh-CN" altLang="en-US" sz="2200" dirty="0">
                <a:solidFill>
                  <a:srgbClr val="FFFF00"/>
                </a:solidFill>
                <a:latin typeface="+mn-ea"/>
                <a:ea typeface="+mn-ea"/>
              </a:rPr>
              <a:t>腔导体（无论接地与否）将使腔内空间不受外电场的影响，而接地空腔导体将</a:t>
            </a:r>
            <a:r>
              <a:rPr kumimoji="0" lang="zh-CN" altLang="en-US" sz="2200" dirty="0" smtClean="0">
                <a:solidFill>
                  <a:srgbClr val="FFFF00"/>
                </a:solidFill>
                <a:latin typeface="+mn-ea"/>
                <a:ea typeface="+mn-ea"/>
              </a:rPr>
              <a:t>使</a:t>
            </a:r>
            <a:r>
              <a:rPr kumimoji="0" lang="zh-CN" altLang="en-US" sz="2200" dirty="0">
                <a:solidFill>
                  <a:srgbClr val="FFFF00"/>
                </a:solidFill>
                <a:latin typeface="+mn-ea"/>
                <a:ea typeface="+mn-ea"/>
              </a:rPr>
              <a:t>外部</a:t>
            </a:r>
            <a:r>
              <a:rPr kumimoji="0" lang="zh-CN" altLang="en-US" sz="2200" dirty="0" smtClean="0">
                <a:solidFill>
                  <a:srgbClr val="FFFF00"/>
                </a:solidFill>
                <a:latin typeface="+mn-ea"/>
                <a:ea typeface="+mn-ea"/>
              </a:rPr>
              <a:t>空</a:t>
            </a:r>
            <a:r>
              <a:rPr kumimoji="0" lang="zh-CN" altLang="en-US" sz="2200" dirty="0">
                <a:solidFill>
                  <a:srgbClr val="FFFF00"/>
                </a:solidFill>
                <a:latin typeface="+mn-ea"/>
                <a:ea typeface="+mn-ea"/>
              </a:rPr>
              <a:t>间不受空腔内的电场的影响。这就是</a:t>
            </a:r>
            <a:r>
              <a:rPr kumimoji="0" lang="zh-CN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空腔导体的静电屏蔽作用。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677075"/>
              </p:ext>
            </p:extLst>
          </p:nvPr>
        </p:nvGraphicFramePr>
        <p:xfrm>
          <a:off x="7736991" y="1840707"/>
          <a:ext cx="1008063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13" name="Equation" r:id="rId5" imgW="447600" imgH="380895" progId="Equation.3">
                  <p:embed/>
                </p:oleObj>
              </mc:Choice>
              <mc:Fallback>
                <p:oleObj name="Equation" r:id="rId5" imgW="447600" imgH="380895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6991" y="1840707"/>
                        <a:ext cx="1008063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1289183"/>
              </p:ext>
            </p:extLst>
          </p:nvPr>
        </p:nvGraphicFramePr>
        <p:xfrm>
          <a:off x="7576980" y="2690813"/>
          <a:ext cx="14208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14" name="Equation" r:id="rId7" imgW="1371600" imgH="866741" progId="Equation.3">
                  <p:embed/>
                </p:oleObj>
              </mc:Choice>
              <mc:Fallback>
                <p:oleObj name="Equation" r:id="rId7" imgW="1371600" imgH="86674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6980" y="2690813"/>
                        <a:ext cx="14208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52303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4" name="Text Box 4"/>
          <p:cNvSpPr txBox="1">
            <a:spLocks noChangeArrowheads="1"/>
          </p:cNvSpPr>
          <p:nvPr/>
        </p:nvSpPr>
        <p:spPr bwMode="auto">
          <a:xfrm>
            <a:off x="179388" y="281136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例</a:t>
            </a:r>
            <a:r>
              <a:rPr lang="en-US" altLang="zh-CN" b="1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zh-CN" altLang="en-US" b="1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：</a:t>
            </a:r>
            <a:r>
              <a:rPr lang="zh-CN" altLang="en-US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endParaRPr lang="zh-CN" altLang="en-US" b="1">
              <a:solidFill>
                <a:srgbClr val="00FFFF"/>
              </a:solidFill>
              <a:ea typeface="楷体_GB2312" pitchFamily="49" charset="-122"/>
            </a:endParaRPr>
          </a:p>
        </p:txBody>
      </p:sp>
      <p:sp>
        <p:nvSpPr>
          <p:cNvPr id="517125" name="Text Box 5"/>
          <p:cNvSpPr txBox="1">
            <a:spLocks noChangeArrowheads="1"/>
          </p:cNvSpPr>
          <p:nvPr/>
        </p:nvSpPr>
        <p:spPr bwMode="auto">
          <a:xfrm>
            <a:off x="936625" y="281136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已知两个均匀带电的无限大</a:t>
            </a:r>
            <a:r>
              <a:rPr lang="zh-CN" altLang="en-US" b="1" dirty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导体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平板，</a:t>
            </a:r>
            <a:endParaRPr lang="zh-CN" altLang="en-US" b="1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17126" name="Text Box 6"/>
          <p:cNvSpPr txBox="1">
            <a:spLocks noChangeArrowheads="1"/>
          </p:cNvSpPr>
          <p:nvPr/>
        </p:nvSpPr>
        <p:spPr bwMode="auto">
          <a:xfrm>
            <a:off x="6042025" y="281136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i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板单位面积带电</a:t>
            </a:r>
            <a:endParaRPr lang="zh-CN" altLang="en-US" b="1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17127" name="Rectangle 7"/>
          <p:cNvSpPr>
            <a:spLocks noChangeArrowheads="1"/>
          </p:cNvSpPr>
          <p:nvPr/>
        </p:nvSpPr>
        <p:spPr bwMode="auto">
          <a:xfrm>
            <a:off x="3414713" y="758973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lang="en-US" altLang="zh-CN" b="1" i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B 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板单位面积带电 </a:t>
            </a:r>
          </a:p>
        </p:txBody>
      </p:sp>
      <p:graphicFrame>
        <p:nvGraphicFramePr>
          <p:cNvPr id="517128" name="Object 8"/>
          <p:cNvGraphicFramePr>
            <a:graphicFrameLocks noChangeAspect="1"/>
          </p:cNvGraphicFramePr>
          <p:nvPr>
            <p:extLst/>
          </p:nvPr>
        </p:nvGraphicFramePr>
        <p:xfrm>
          <a:off x="1052513" y="738336"/>
          <a:ext cx="2438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89" name="公式" r:id="rId3" imgW="885952" imgH="161959" progId="Equation.3">
                  <p:embed/>
                </p:oleObj>
              </mc:Choice>
              <mc:Fallback>
                <p:oleObj name="公式" r:id="rId3" imgW="885952" imgH="1619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738336"/>
                        <a:ext cx="2438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29" name="Object 9"/>
          <p:cNvGraphicFramePr>
            <a:graphicFrameLocks noChangeAspect="1"/>
          </p:cNvGraphicFramePr>
          <p:nvPr>
            <p:extLst/>
          </p:nvPr>
        </p:nvGraphicFramePr>
        <p:xfrm>
          <a:off x="6386513" y="738336"/>
          <a:ext cx="2362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90" name="公式" r:id="rId5" imgW="885952" imgH="161959" progId="Equation.3">
                  <p:embed/>
                </p:oleObj>
              </mc:Choice>
              <mc:Fallback>
                <p:oleObj name="公式" r:id="rId5" imgW="885952" imgH="1619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6513" y="738336"/>
                        <a:ext cx="2362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30" name="Rectangle 10"/>
          <p:cNvSpPr>
            <a:spLocks noChangeArrowheads="1"/>
          </p:cNvSpPr>
          <p:nvPr/>
        </p:nvSpPr>
        <p:spPr bwMode="auto">
          <a:xfrm>
            <a:off x="323850" y="1271736"/>
            <a:ext cx="837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求：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静电平衡下，两导体板表面上的电荷面密度？</a:t>
            </a:r>
            <a:r>
              <a:rPr lang="zh-CN" altLang="en-US" b="1">
                <a:solidFill>
                  <a:schemeClr val="hlink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517131" name="Rectangle 11"/>
          <p:cNvSpPr>
            <a:spLocks noChangeArrowheads="1"/>
          </p:cNvSpPr>
          <p:nvPr/>
        </p:nvSpPr>
        <p:spPr bwMode="auto">
          <a:xfrm>
            <a:off x="6518275" y="2109936"/>
            <a:ext cx="304800" cy="2971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17132" name="Rectangle 12"/>
          <p:cNvSpPr>
            <a:spLocks noChangeArrowheads="1"/>
          </p:cNvSpPr>
          <p:nvPr/>
        </p:nvSpPr>
        <p:spPr bwMode="auto">
          <a:xfrm>
            <a:off x="8194675" y="2109936"/>
            <a:ext cx="304800" cy="2971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17133" name="Line 13"/>
          <p:cNvSpPr>
            <a:spLocks noChangeShapeType="1"/>
          </p:cNvSpPr>
          <p:nvPr/>
        </p:nvSpPr>
        <p:spPr bwMode="auto">
          <a:xfrm>
            <a:off x="6213475" y="4167336"/>
            <a:ext cx="2895600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517134" name="Object 14"/>
          <p:cNvGraphicFramePr>
            <a:graphicFrameLocks noChangeAspect="1"/>
          </p:cNvGraphicFramePr>
          <p:nvPr>
            <p:extLst/>
          </p:nvPr>
        </p:nvGraphicFramePr>
        <p:xfrm>
          <a:off x="8651875" y="3710136"/>
          <a:ext cx="381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91" name="公式" r:id="rId7" imgW="57235" imgH="76234" progId="Equation.3">
                  <p:embed/>
                </p:oleObj>
              </mc:Choice>
              <mc:Fallback>
                <p:oleObj name="公式" r:id="rId7" imgW="57235" imgH="762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75" y="3710136"/>
                        <a:ext cx="381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35" name="Object 15"/>
          <p:cNvGraphicFramePr>
            <a:graphicFrameLocks noChangeAspect="1"/>
          </p:cNvGraphicFramePr>
          <p:nvPr>
            <p:extLst/>
          </p:nvPr>
        </p:nvGraphicFramePr>
        <p:xfrm>
          <a:off x="5984875" y="2033736"/>
          <a:ext cx="5715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92" name="公式" r:id="rId9" imgW="123952" imgH="152468" progId="Equation.3">
                  <p:embed/>
                </p:oleObj>
              </mc:Choice>
              <mc:Fallback>
                <p:oleObj name="公式" r:id="rId9" imgW="123952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75" y="2033736"/>
                        <a:ext cx="5715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36" name="Object 16"/>
          <p:cNvGraphicFramePr>
            <a:graphicFrameLocks noChangeAspect="1"/>
          </p:cNvGraphicFramePr>
          <p:nvPr>
            <p:extLst/>
          </p:nvPr>
        </p:nvGraphicFramePr>
        <p:xfrm>
          <a:off x="6823075" y="2033736"/>
          <a:ext cx="6096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93" name="公式" r:id="rId11" imgW="133435" imgH="152468" progId="Equation.3">
                  <p:embed/>
                </p:oleObj>
              </mc:Choice>
              <mc:Fallback>
                <p:oleObj name="公式" r:id="rId11" imgW="133435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3075" y="2033736"/>
                        <a:ext cx="6096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37" name="Object 17"/>
          <p:cNvGraphicFramePr>
            <a:graphicFrameLocks noChangeAspect="1"/>
          </p:cNvGraphicFramePr>
          <p:nvPr>
            <p:extLst/>
          </p:nvPr>
        </p:nvGraphicFramePr>
        <p:xfrm>
          <a:off x="7585075" y="2033736"/>
          <a:ext cx="6096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94" name="公式" r:id="rId13" imgW="133435" imgH="161959" progId="Equation.3">
                  <p:embed/>
                </p:oleObj>
              </mc:Choice>
              <mc:Fallback>
                <p:oleObj name="公式" r:id="rId13" imgW="133435" imgH="1619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5075" y="2033736"/>
                        <a:ext cx="60960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38" name="Object 18"/>
          <p:cNvGraphicFramePr>
            <a:graphicFrameLocks noChangeAspect="1"/>
          </p:cNvGraphicFramePr>
          <p:nvPr>
            <p:extLst/>
          </p:nvPr>
        </p:nvGraphicFramePr>
        <p:xfrm>
          <a:off x="8499475" y="2033736"/>
          <a:ext cx="6096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95" name="公式" r:id="rId15" imgW="133435" imgH="152468" progId="Equation.3">
                  <p:embed/>
                </p:oleObj>
              </mc:Choice>
              <mc:Fallback>
                <p:oleObj name="公式" r:id="rId15" imgW="133435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9475" y="2033736"/>
                        <a:ext cx="6096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39" name="Line 19"/>
          <p:cNvSpPr>
            <a:spLocks noChangeShapeType="1"/>
          </p:cNvSpPr>
          <p:nvPr/>
        </p:nvSpPr>
        <p:spPr bwMode="auto">
          <a:xfrm>
            <a:off x="6823075" y="4624536"/>
            <a:ext cx="1371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517140" name="Object 20"/>
          <p:cNvGraphicFramePr>
            <a:graphicFrameLocks noChangeAspect="1"/>
          </p:cNvGraphicFramePr>
          <p:nvPr>
            <p:extLst/>
          </p:nvPr>
        </p:nvGraphicFramePr>
        <p:xfrm>
          <a:off x="7280275" y="4167336"/>
          <a:ext cx="4191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96" name="公式" r:id="rId17" imgW="76200" imgH="114198" progId="Equation.3">
                  <p:embed/>
                </p:oleObj>
              </mc:Choice>
              <mc:Fallback>
                <p:oleObj name="公式" r:id="rId17" imgW="76200" imgH="114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0275" y="4167336"/>
                        <a:ext cx="4191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41" name="Object 21"/>
          <p:cNvGraphicFramePr>
            <a:graphicFrameLocks noChangeAspect="1"/>
          </p:cNvGraphicFramePr>
          <p:nvPr>
            <p:extLst/>
          </p:nvPr>
        </p:nvGraphicFramePr>
        <p:xfrm>
          <a:off x="6061075" y="3024336"/>
          <a:ext cx="4572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97" name="公式" r:id="rId19" imgW="85683" imgH="95216" progId="Equation.3">
                  <p:embed/>
                </p:oleObj>
              </mc:Choice>
              <mc:Fallback>
                <p:oleObj name="公式" r:id="rId19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1075" y="3024336"/>
                        <a:ext cx="4572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42" name="Oval 22"/>
          <p:cNvSpPr>
            <a:spLocks noChangeArrowheads="1"/>
          </p:cNvSpPr>
          <p:nvPr/>
        </p:nvSpPr>
        <p:spPr bwMode="auto">
          <a:xfrm>
            <a:off x="6594475" y="3481536"/>
            <a:ext cx="152400" cy="152400"/>
          </a:xfrm>
          <a:prstGeom prst="ellipse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7143" name="Object 23"/>
          <p:cNvGraphicFramePr>
            <a:graphicFrameLocks noChangeAspect="1"/>
          </p:cNvGraphicFramePr>
          <p:nvPr>
            <p:extLst/>
          </p:nvPr>
        </p:nvGraphicFramePr>
        <p:xfrm>
          <a:off x="2601913" y="1844823"/>
          <a:ext cx="4572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98" name="公式" r:id="rId21" imgW="85683" imgH="95216" progId="Equation.3">
                  <p:embed/>
                </p:oleObj>
              </mc:Choice>
              <mc:Fallback>
                <p:oleObj name="公式" r:id="rId21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1844823"/>
                        <a:ext cx="4572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44" name="Object 24"/>
          <p:cNvGraphicFramePr>
            <a:graphicFrameLocks noChangeAspect="1"/>
          </p:cNvGraphicFramePr>
          <p:nvPr>
            <p:extLst/>
          </p:nvPr>
        </p:nvGraphicFramePr>
        <p:xfrm>
          <a:off x="684213" y="2414736"/>
          <a:ext cx="16573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99" name="公式" r:id="rId23" imgW="581152" imgH="380864" progId="Equation.3">
                  <p:embed/>
                </p:oleObj>
              </mc:Choice>
              <mc:Fallback>
                <p:oleObj name="公式" r:id="rId23" imgW="581152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414736"/>
                        <a:ext cx="16573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45" name="Rectangle 25"/>
          <p:cNvSpPr>
            <a:spLocks noChangeArrowheads="1"/>
          </p:cNvSpPr>
          <p:nvPr/>
        </p:nvSpPr>
        <p:spPr bwMode="auto">
          <a:xfrm>
            <a:off x="327025" y="1865461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解：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对导体中的 </a:t>
            </a:r>
          </a:p>
        </p:txBody>
      </p:sp>
      <p:sp>
        <p:nvSpPr>
          <p:cNvPr id="517146" name="Rectangle 26"/>
          <p:cNvSpPr>
            <a:spLocks noChangeArrowheads="1"/>
          </p:cNvSpPr>
          <p:nvPr/>
        </p:nvSpPr>
        <p:spPr bwMode="auto">
          <a:xfrm>
            <a:off x="2917825" y="1865461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点，电场叠加有 </a:t>
            </a:r>
          </a:p>
        </p:txBody>
      </p:sp>
      <p:graphicFrame>
        <p:nvGraphicFramePr>
          <p:cNvPr id="517147" name="Object 27"/>
          <p:cNvGraphicFramePr>
            <a:graphicFrameLocks noChangeAspect="1"/>
          </p:cNvGraphicFramePr>
          <p:nvPr>
            <p:extLst/>
          </p:nvPr>
        </p:nvGraphicFramePr>
        <p:xfrm>
          <a:off x="2611438" y="3640286"/>
          <a:ext cx="3778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00" name="公式" r:id="rId25" imgW="85683" imgH="95216" progId="Equation.3">
                  <p:embed/>
                </p:oleObj>
              </mc:Choice>
              <mc:Fallback>
                <p:oleObj name="公式" r:id="rId25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3640286"/>
                        <a:ext cx="377825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48" name="Rectangle 28"/>
          <p:cNvSpPr>
            <a:spLocks noChangeArrowheads="1"/>
          </p:cNvSpPr>
          <p:nvPr/>
        </p:nvSpPr>
        <p:spPr bwMode="auto">
          <a:xfrm>
            <a:off x="900113" y="3557736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对导体中的 </a:t>
            </a:r>
          </a:p>
        </p:txBody>
      </p:sp>
      <p:sp>
        <p:nvSpPr>
          <p:cNvPr id="517149" name="Rectangle 29"/>
          <p:cNvSpPr>
            <a:spLocks noChangeArrowheads="1"/>
          </p:cNvSpPr>
          <p:nvPr/>
        </p:nvSpPr>
        <p:spPr bwMode="auto">
          <a:xfrm>
            <a:off x="2957513" y="3557736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点，电场叠加有 </a:t>
            </a:r>
          </a:p>
        </p:txBody>
      </p:sp>
      <p:graphicFrame>
        <p:nvGraphicFramePr>
          <p:cNvPr id="517150" name="Object 30"/>
          <p:cNvGraphicFramePr>
            <a:graphicFrameLocks noChangeAspect="1"/>
          </p:cNvGraphicFramePr>
          <p:nvPr>
            <p:extLst/>
          </p:nvPr>
        </p:nvGraphicFramePr>
        <p:xfrm>
          <a:off x="746125" y="4014936"/>
          <a:ext cx="36401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01" name="公式" r:id="rId27" imgW="1352635" imgH="380864" progId="Equation.3">
                  <p:embed/>
                </p:oleObj>
              </mc:Choice>
              <mc:Fallback>
                <p:oleObj name="公式" r:id="rId27" imgW="1352635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4014936"/>
                        <a:ext cx="364013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51" name="Oval 31"/>
          <p:cNvSpPr>
            <a:spLocks noChangeArrowheads="1"/>
          </p:cNvSpPr>
          <p:nvPr/>
        </p:nvSpPr>
        <p:spPr bwMode="auto">
          <a:xfrm>
            <a:off x="8270875" y="3481536"/>
            <a:ext cx="152400" cy="152400"/>
          </a:xfrm>
          <a:prstGeom prst="ellipse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7152" name="Object 32"/>
          <p:cNvGraphicFramePr>
            <a:graphicFrameLocks noChangeAspect="1"/>
          </p:cNvGraphicFramePr>
          <p:nvPr>
            <p:extLst/>
          </p:nvPr>
        </p:nvGraphicFramePr>
        <p:xfrm>
          <a:off x="8499475" y="3024336"/>
          <a:ext cx="4572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02" name="公式" r:id="rId29" imgW="85683" imgH="95216" progId="Equation.3">
                  <p:embed/>
                </p:oleObj>
              </mc:Choice>
              <mc:Fallback>
                <p:oleObj name="公式" r:id="rId29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9475" y="3024336"/>
                        <a:ext cx="4572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53" name="Object 33"/>
          <p:cNvGraphicFramePr>
            <a:graphicFrameLocks noChangeAspect="1"/>
          </p:cNvGraphicFramePr>
          <p:nvPr>
            <p:extLst/>
          </p:nvPr>
        </p:nvGraphicFramePr>
        <p:xfrm>
          <a:off x="5332413" y="2719536"/>
          <a:ext cx="617537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03" name="公式" r:id="rId31" imgW="171365" imgH="114198" progId="Equation.3">
                  <p:embed/>
                </p:oleObj>
              </mc:Choice>
              <mc:Fallback>
                <p:oleObj name="公式" r:id="rId31" imgW="171365" imgH="114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3" y="2719536"/>
                        <a:ext cx="617537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54" name="Object 34"/>
          <p:cNvGraphicFramePr>
            <a:graphicFrameLocks noChangeAspect="1"/>
          </p:cNvGraphicFramePr>
          <p:nvPr>
            <p:extLst/>
          </p:nvPr>
        </p:nvGraphicFramePr>
        <p:xfrm>
          <a:off x="5394325" y="4302273"/>
          <a:ext cx="617538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04" name="公式" r:id="rId33" imgW="171365" imgH="114198" progId="Equation.3">
                  <p:embed/>
                </p:oleObj>
              </mc:Choice>
              <mc:Fallback>
                <p:oleObj name="公式" r:id="rId33" imgW="171365" imgH="114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325" y="4302273"/>
                        <a:ext cx="617538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55" name="Object 35"/>
          <p:cNvGraphicFramePr>
            <a:graphicFrameLocks noChangeAspect="1"/>
          </p:cNvGraphicFramePr>
          <p:nvPr>
            <p:extLst/>
          </p:nvPr>
        </p:nvGraphicFramePr>
        <p:xfrm>
          <a:off x="1838325" y="5234136"/>
          <a:ext cx="1333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05" name="公式" r:id="rId35" imgW="457200" imgH="152468" progId="Equation.3">
                  <p:embed/>
                </p:oleObj>
              </mc:Choice>
              <mc:Fallback>
                <p:oleObj name="公式" r:id="rId35" imgW="457200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5234136"/>
                        <a:ext cx="1333500" cy="533400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56" name="Object 36"/>
          <p:cNvGraphicFramePr>
            <a:graphicFrameLocks noChangeAspect="1"/>
          </p:cNvGraphicFramePr>
          <p:nvPr>
            <p:extLst/>
          </p:nvPr>
        </p:nvGraphicFramePr>
        <p:xfrm>
          <a:off x="3711575" y="5234136"/>
          <a:ext cx="13652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06" name="公式" r:id="rId37" imgW="552365" imgH="161959" progId="Equation.3">
                  <p:embed/>
                </p:oleObj>
              </mc:Choice>
              <mc:Fallback>
                <p:oleObj name="公式" r:id="rId37" imgW="552365" imgH="1619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575" y="5234136"/>
                        <a:ext cx="1365250" cy="533400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57" name="Rectangle 37"/>
          <p:cNvSpPr>
            <a:spLocks noChangeArrowheads="1"/>
          </p:cNvSpPr>
          <p:nvPr/>
        </p:nvSpPr>
        <p:spPr bwMode="auto">
          <a:xfrm>
            <a:off x="111125" y="5085337"/>
            <a:ext cx="1727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两式相加或相减，得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：</a:t>
            </a:r>
            <a:r>
              <a:rPr lang="zh-CN" altLang="en-US" b="1" i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517158" name="Rectangle 38"/>
          <p:cNvSpPr>
            <a:spLocks noChangeArrowheads="1"/>
          </p:cNvSpPr>
          <p:nvPr/>
        </p:nvSpPr>
        <p:spPr bwMode="auto">
          <a:xfrm>
            <a:off x="5222875" y="5410348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已知 </a:t>
            </a:r>
          </a:p>
        </p:txBody>
      </p:sp>
      <p:graphicFrame>
        <p:nvGraphicFramePr>
          <p:cNvPr id="517159" name="Object 39"/>
          <p:cNvGraphicFramePr>
            <a:graphicFrameLocks noChangeAspect="1"/>
          </p:cNvGraphicFramePr>
          <p:nvPr>
            <p:extLst/>
          </p:nvPr>
        </p:nvGraphicFramePr>
        <p:xfrm>
          <a:off x="6137275" y="5389711"/>
          <a:ext cx="2971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07" name="公式" r:id="rId39" imgW="1190752" imgH="419134" progId="Equation.3">
                  <p:embed/>
                </p:oleObj>
              </mc:Choice>
              <mc:Fallback>
                <p:oleObj name="公式" r:id="rId39" imgW="1190752" imgH="4191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5389711"/>
                        <a:ext cx="2971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61" name="Rectangle 41"/>
          <p:cNvSpPr>
            <a:spLocks noChangeArrowheads="1"/>
          </p:cNvSpPr>
          <p:nvPr/>
        </p:nvSpPr>
        <p:spPr bwMode="auto">
          <a:xfrm>
            <a:off x="6670675" y="3100536"/>
            <a:ext cx="1676400" cy="838200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7162" name="Object 42"/>
          <p:cNvGraphicFramePr>
            <a:graphicFrameLocks noChangeAspect="1"/>
          </p:cNvGraphicFramePr>
          <p:nvPr>
            <p:extLst/>
          </p:nvPr>
        </p:nvGraphicFramePr>
        <p:xfrm>
          <a:off x="7356475" y="2643336"/>
          <a:ext cx="3810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08" name="公式" r:id="rId41" imgW="95165" imgH="114198" progId="Equation.3">
                  <p:embed/>
                </p:oleObj>
              </mc:Choice>
              <mc:Fallback>
                <p:oleObj name="公式" r:id="rId41" imgW="95165" imgH="114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6475" y="2643336"/>
                        <a:ext cx="3810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63" name="AutoShape 43"/>
          <p:cNvSpPr>
            <a:spLocks noChangeArrowheads="1"/>
          </p:cNvSpPr>
          <p:nvPr/>
        </p:nvSpPr>
        <p:spPr bwMode="auto">
          <a:xfrm>
            <a:off x="873125" y="5996136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7164" name="Object 44"/>
          <p:cNvGraphicFramePr>
            <a:graphicFrameLocks noChangeAspect="1"/>
          </p:cNvGraphicFramePr>
          <p:nvPr>
            <p:extLst/>
          </p:nvPr>
        </p:nvGraphicFramePr>
        <p:xfrm>
          <a:off x="2360613" y="2414736"/>
          <a:ext cx="305593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09" name="公式" r:id="rId43" imgW="1124035" imgH="380864" progId="Equation.3">
                  <p:embed/>
                </p:oleObj>
              </mc:Choice>
              <mc:Fallback>
                <p:oleObj name="公式" r:id="rId43" imgW="1124035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2414736"/>
                        <a:ext cx="305593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65" name="Object 45"/>
          <p:cNvGraphicFramePr>
            <a:graphicFrameLocks noChangeAspect="1"/>
          </p:cNvGraphicFramePr>
          <p:nvPr>
            <p:extLst/>
          </p:nvPr>
        </p:nvGraphicFramePr>
        <p:xfrm>
          <a:off x="4403725" y="3973661"/>
          <a:ext cx="1039813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10" name="公式" r:id="rId45" imgW="343069" imgH="380864" progId="Equation.3">
                  <p:embed/>
                </p:oleObj>
              </mc:Choice>
              <mc:Fallback>
                <p:oleObj name="公式" r:id="rId45" imgW="343069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725" y="3973661"/>
                        <a:ext cx="1039813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30"/>
          <p:cNvGraphicFramePr>
            <a:graphicFrameLocks/>
          </p:cNvGraphicFramePr>
          <p:nvPr>
            <p:extLst/>
          </p:nvPr>
        </p:nvGraphicFramePr>
        <p:xfrm>
          <a:off x="1651000" y="5950737"/>
          <a:ext cx="4298950" cy="58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11" name="Equation" r:id="rId47" imgW="1803240" imgH="228600" progId="Equation.DSMT4">
                  <p:embed/>
                </p:oleObj>
              </mc:Choice>
              <mc:Fallback>
                <p:oleObj name="Equation" r:id="rId47" imgW="180324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5950737"/>
                        <a:ext cx="4298950" cy="58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9800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7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7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7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1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7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1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51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51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00"/>
                                        <p:tgtEl>
                                          <p:spTgt spid="517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1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7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17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1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17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17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1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1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17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51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51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51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517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517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51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4" grpId="0" build="p" autoUpdateAnimBg="0"/>
      <p:bldP spid="517125" grpId="0" build="p" autoUpdateAnimBg="0"/>
      <p:bldP spid="517126" grpId="0" build="p" autoUpdateAnimBg="0"/>
      <p:bldP spid="517127" grpId="0" build="p" autoUpdateAnimBg="0"/>
      <p:bldP spid="517130" grpId="0" build="p" autoUpdateAnimBg="0"/>
      <p:bldP spid="517131" grpId="0" animBg="1"/>
      <p:bldP spid="517132" grpId="0" animBg="1"/>
      <p:bldP spid="517133" grpId="0" animBg="1"/>
      <p:bldP spid="517139" grpId="0" animBg="1"/>
      <p:bldP spid="517142" grpId="0" animBg="1"/>
      <p:bldP spid="517145" grpId="0" build="p" autoUpdateAnimBg="0"/>
      <p:bldP spid="517146" grpId="0" build="p" autoUpdateAnimBg="0" advAuto="0"/>
      <p:bldP spid="517148" grpId="0" build="p" autoUpdateAnimBg="0"/>
      <p:bldP spid="517149" grpId="0" build="p" autoUpdateAnimBg="0" advAuto="0"/>
      <p:bldP spid="517151" grpId="0" animBg="1"/>
      <p:bldP spid="517157" grpId="0" build="p" autoUpdateAnimBg="0"/>
      <p:bldP spid="517158" grpId="0" build="p" autoUpdateAnimBg="0"/>
      <p:bldP spid="517161" grpId="0" animBg="1"/>
      <p:bldP spid="5171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4" name="Text Box 4"/>
          <p:cNvSpPr txBox="1">
            <a:spLocks noChangeArrowheads="1"/>
          </p:cNvSpPr>
          <p:nvPr/>
        </p:nvSpPr>
        <p:spPr bwMode="auto">
          <a:xfrm>
            <a:off x="179388" y="281136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例</a:t>
            </a:r>
            <a:r>
              <a:rPr lang="en-US" altLang="zh-CN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3</a:t>
            </a: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：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endParaRPr lang="zh-CN" altLang="en-US" b="1" dirty="0">
              <a:solidFill>
                <a:srgbClr val="00FFFF"/>
              </a:solidFill>
              <a:ea typeface="楷体_GB2312" pitchFamily="49" charset="-122"/>
            </a:endParaRPr>
          </a:p>
        </p:txBody>
      </p:sp>
      <p:sp>
        <p:nvSpPr>
          <p:cNvPr id="517125" name="Text Box 5"/>
          <p:cNvSpPr txBox="1">
            <a:spLocks noChangeArrowheads="1"/>
          </p:cNvSpPr>
          <p:nvPr/>
        </p:nvSpPr>
        <p:spPr bwMode="auto">
          <a:xfrm>
            <a:off x="936625" y="281136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已知两个均匀带电的无限大</a:t>
            </a:r>
            <a:r>
              <a:rPr lang="zh-CN" altLang="en-US" b="1" dirty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导体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平板，</a:t>
            </a:r>
            <a:endParaRPr lang="zh-CN" altLang="en-US" b="1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17126" name="Text Box 6"/>
          <p:cNvSpPr txBox="1">
            <a:spLocks noChangeArrowheads="1"/>
          </p:cNvSpPr>
          <p:nvPr/>
        </p:nvSpPr>
        <p:spPr bwMode="auto">
          <a:xfrm>
            <a:off x="6042025" y="281136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i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板单位面积带电</a:t>
            </a:r>
            <a:endParaRPr lang="zh-CN" altLang="en-US" b="1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17127" name="Rectangle 7"/>
          <p:cNvSpPr>
            <a:spLocks noChangeArrowheads="1"/>
          </p:cNvSpPr>
          <p:nvPr/>
        </p:nvSpPr>
        <p:spPr bwMode="auto">
          <a:xfrm>
            <a:off x="3414713" y="758973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lang="en-US" altLang="zh-CN" b="1" i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B 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板单位面积带电 </a:t>
            </a:r>
          </a:p>
        </p:txBody>
      </p:sp>
      <p:graphicFrame>
        <p:nvGraphicFramePr>
          <p:cNvPr id="517128" name="Object 8"/>
          <p:cNvGraphicFramePr>
            <a:graphicFrameLocks noChangeAspect="1"/>
          </p:cNvGraphicFramePr>
          <p:nvPr>
            <p:extLst/>
          </p:nvPr>
        </p:nvGraphicFramePr>
        <p:xfrm>
          <a:off x="1052513" y="738336"/>
          <a:ext cx="2438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13" name="Equation" r:id="rId3" imgW="885952" imgH="161959" progId="Equation.DSMT4">
                  <p:embed/>
                </p:oleObj>
              </mc:Choice>
              <mc:Fallback>
                <p:oleObj name="Equation" r:id="rId3" imgW="885952" imgH="16195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738336"/>
                        <a:ext cx="2438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30" name="Rectangle 10"/>
          <p:cNvSpPr>
            <a:spLocks noChangeArrowheads="1"/>
          </p:cNvSpPr>
          <p:nvPr/>
        </p:nvSpPr>
        <p:spPr bwMode="auto">
          <a:xfrm>
            <a:off x="323850" y="1271736"/>
            <a:ext cx="837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求：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静电平衡下，两导体板表面上的电荷面密度？</a:t>
            </a:r>
            <a:r>
              <a:rPr lang="zh-CN" altLang="en-US" b="1" dirty="0">
                <a:solidFill>
                  <a:schemeClr val="hlink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517131" name="Rectangle 11"/>
          <p:cNvSpPr>
            <a:spLocks noChangeArrowheads="1"/>
          </p:cNvSpPr>
          <p:nvPr/>
        </p:nvSpPr>
        <p:spPr bwMode="auto">
          <a:xfrm>
            <a:off x="6518275" y="1965921"/>
            <a:ext cx="304800" cy="2971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17132" name="Rectangle 12"/>
          <p:cNvSpPr>
            <a:spLocks noChangeArrowheads="1"/>
          </p:cNvSpPr>
          <p:nvPr/>
        </p:nvSpPr>
        <p:spPr bwMode="auto">
          <a:xfrm>
            <a:off x="8194675" y="1965921"/>
            <a:ext cx="304800" cy="2971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17133" name="Line 13"/>
          <p:cNvSpPr>
            <a:spLocks noChangeShapeType="1"/>
          </p:cNvSpPr>
          <p:nvPr/>
        </p:nvSpPr>
        <p:spPr bwMode="auto">
          <a:xfrm>
            <a:off x="6213475" y="4023321"/>
            <a:ext cx="2895600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517134" name="Object 14"/>
          <p:cNvGraphicFramePr>
            <a:graphicFrameLocks noChangeAspect="1"/>
          </p:cNvGraphicFramePr>
          <p:nvPr>
            <p:extLst/>
          </p:nvPr>
        </p:nvGraphicFramePr>
        <p:xfrm>
          <a:off x="8651875" y="3566121"/>
          <a:ext cx="381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14" name="公式" r:id="rId5" imgW="57235" imgH="76234" progId="Equation.3">
                  <p:embed/>
                </p:oleObj>
              </mc:Choice>
              <mc:Fallback>
                <p:oleObj name="公式" r:id="rId5" imgW="57235" imgH="762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75" y="3566121"/>
                        <a:ext cx="381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35" name="Object 15"/>
          <p:cNvGraphicFramePr>
            <a:graphicFrameLocks noChangeAspect="1"/>
          </p:cNvGraphicFramePr>
          <p:nvPr>
            <p:extLst/>
          </p:nvPr>
        </p:nvGraphicFramePr>
        <p:xfrm>
          <a:off x="5984875" y="1889721"/>
          <a:ext cx="5715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15" name="公式" r:id="rId7" imgW="123952" imgH="152468" progId="Equation.3">
                  <p:embed/>
                </p:oleObj>
              </mc:Choice>
              <mc:Fallback>
                <p:oleObj name="公式" r:id="rId7" imgW="123952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75" y="1889721"/>
                        <a:ext cx="5715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36" name="Object 16"/>
          <p:cNvGraphicFramePr>
            <a:graphicFrameLocks noChangeAspect="1"/>
          </p:cNvGraphicFramePr>
          <p:nvPr>
            <p:extLst/>
          </p:nvPr>
        </p:nvGraphicFramePr>
        <p:xfrm>
          <a:off x="6823075" y="1889721"/>
          <a:ext cx="6096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16" name="公式" r:id="rId9" imgW="133435" imgH="152468" progId="Equation.3">
                  <p:embed/>
                </p:oleObj>
              </mc:Choice>
              <mc:Fallback>
                <p:oleObj name="公式" r:id="rId9" imgW="133435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3075" y="1889721"/>
                        <a:ext cx="6096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37" name="Object 17"/>
          <p:cNvGraphicFramePr>
            <a:graphicFrameLocks noChangeAspect="1"/>
          </p:cNvGraphicFramePr>
          <p:nvPr>
            <p:extLst/>
          </p:nvPr>
        </p:nvGraphicFramePr>
        <p:xfrm>
          <a:off x="7585075" y="1889721"/>
          <a:ext cx="6096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17" name="公式" r:id="rId11" imgW="133435" imgH="161959" progId="Equation.3">
                  <p:embed/>
                </p:oleObj>
              </mc:Choice>
              <mc:Fallback>
                <p:oleObj name="公式" r:id="rId11" imgW="133435" imgH="1619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5075" y="1889721"/>
                        <a:ext cx="60960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38" name="Object 18"/>
          <p:cNvGraphicFramePr>
            <a:graphicFrameLocks noChangeAspect="1"/>
          </p:cNvGraphicFramePr>
          <p:nvPr>
            <p:extLst/>
          </p:nvPr>
        </p:nvGraphicFramePr>
        <p:xfrm>
          <a:off x="8499475" y="1889721"/>
          <a:ext cx="6096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18" name="公式" r:id="rId13" imgW="133435" imgH="152468" progId="Equation.3">
                  <p:embed/>
                </p:oleObj>
              </mc:Choice>
              <mc:Fallback>
                <p:oleObj name="公式" r:id="rId13" imgW="133435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9475" y="1889721"/>
                        <a:ext cx="6096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39" name="Line 19"/>
          <p:cNvSpPr>
            <a:spLocks noChangeShapeType="1"/>
          </p:cNvSpPr>
          <p:nvPr/>
        </p:nvSpPr>
        <p:spPr bwMode="auto">
          <a:xfrm>
            <a:off x="6823075" y="4480521"/>
            <a:ext cx="1371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517140" name="Object 20"/>
          <p:cNvGraphicFramePr>
            <a:graphicFrameLocks noChangeAspect="1"/>
          </p:cNvGraphicFramePr>
          <p:nvPr>
            <p:extLst/>
          </p:nvPr>
        </p:nvGraphicFramePr>
        <p:xfrm>
          <a:off x="7280275" y="4023321"/>
          <a:ext cx="4191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19" name="公式" r:id="rId15" imgW="76200" imgH="114198" progId="Equation.3">
                  <p:embed/>
                </p:oleObj>
              </mc:Choice>
              <mc:Fallback>
                <p:oleObj name="公式" r:id="rId15" imgW="76200" imgH="114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0275" y="4023321"/>
                        <a:ext cx="4191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41" name="Object 21"/>
          <p:cNvGraphicFramePr>
            <a:graphicFrameLocks noChangeAspect="1"/>
          </p:cNvGraphicFramePr>
          <p:nvPr>
            <p:extLst/>
          </p:nvPr>
        </p:nvGraphicFramePr>
        <p:xfrm>
          <a:off x="6061075" y="2880321"/>
          <a:ext cx="4572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20" name="公式" r:id="rId17" imgW="85683" imgH="95216" progId="Equation.3">
                  <p:embed/>
                </p:oleObj>
              </mc:Choice>
              <mc:Fallback>
                <p:oleObj name="公式" r:id="rId17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1075" y="2880321"/>
                        <a:ext cx="4572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42" name="Oval 22"/>
          <p:cNvSpPr>
            <a:spLocks noChangeArrowheads="1"/>
          </p:cNvSpPr>
          <p:nvPr/>
        </p:nvSpPr>
        <p:spPr bwMode="auto">
          <a:xfrm>
            <a:off x="6594475" y="3337521"/>
            <a:ext cx="152400" cy="152400"/>
          </a:xfrm>
          <a:prstGeom prst="ellipse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7143" name="Object 23"/>
          <p:cNvGraphicFramePr>
            <a:graphicFrameLocks noChangeAspect="1"/>
          </p:cNvGraphicFramePr>
          <p:nvPr>
            <p:extLst/>
          </p:nvPr>
        </p:nvGraphicFramePr>
        <p:xfrm>
          <a:off x="2601913" y="1700808"/>
          <a:ext cx="4572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21" name="公式" r:id="rId19" imgW="85683" imgH="95216" progId="Equation.3">
                  <p:embed/>
                </p:oleObj>
              </mc:Choice>
              <mc:Fallback>
                <p:oleObj name="公式" r:id="rId19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1700808"/>
                        <a:ext cx="4572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44" name="Object 24"/>
          <p:cNvGraphicFramePr>
            <a:graphicFrameLocks noChangeAspect="1"/>
          </p:cNvGraphicFramePr>
          <p:nvPr>
            <p:extLst/>
          </p:nvPr>
        </p:nvGraphicFramePr>
        <p:xfrm>
          <a:off x="684213" y="2270721"/>
          <a:ext cx="16573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22" name="公式" r:id="rId21" imgW="581152" imgH="380864" progId="Equation.3">
                  <p:embed/>
                </p:oleObj>
              </mc:Choice>
              <mc:Fallback>
                <p:oleObj name="公式" r:id="rId21" imgW="581152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270721"/>
                        <a:ext cx="16573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45" name="Rectangle 25"/>
          <p:cNvSpPr>
            <a:spLocks noChangeArrowheads="1"/>
          </p:cNvSpPr>
          <p:nvPr/>
        </p:nvSpPr>
        <p:spPr bwMode="auto">
          <a:xfrm>
            <a:off x="327025" y="1721446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解：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对导体中的 </a:t>
            </a:r>
          </a:p>
        </p:txBody>
      </p:sp>
      <p:sp>
        <p:nvSpPr>
          <p:cNvPr id="517146" name="Rectangle 26"/>
          <p:cNvSpPr>
            <a:spLocks noChangeArrowheads="1"/>
          </p:cNvSpPr>
          <p:nvPr/>
        </p:nvSpPr>
        <p:spPr bwMode="auto">
          <a:xfrm>
            <a:off x="2917825" y="1721446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点，电场叠加有 </a:t>
            </a:r>
          </a:p>
        </p:txBody>
      </p:sp>
      <p:graphicFrame>
        <p:nvGraphicFramePr>
          <p:cNvPr id="517147" name="Object 27"/>
          <p:cNvGraphicFramePr>
            <a:graphicFrameLocks noChangeAspect="1"/>
          </p:cNvGraphicFramePr>
          <p:nvPr>
            <p:extLst/>
          </p:nvPr>
        </p:nvGraphicFramePr>
        <p:xfrm>
          <a:off x="2611438" y="3496271"/>
          <a:ext cx="3778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23" name="公式" r:id="rId23" imgW="85683" imgH="95216" progId="Equation.3">
                  <p:embed/>
                </p:oleObj>
              </mc:Choice>
              <mc:Fallback>
                <p:oleObj name="公式" r:id="rId23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3496271"/>
                        <a:ext cx="377825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48" name="Rectangle 28"/>
          <p:cNvSpPr>
            <a:spLocks noChangeArrowheads="1"/>
          </p:cNvSpPr>
          <p:nvPr/>
        </p:nvSpPr>
        <p:spPr bwMode="auto">
          <a:xfrm>
            <a:off x="900113" y="3413721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对导体中的 </a:t>
            </a:r>
          </a:p>
        </p:txBody>
      </p:sp>
      <p:sp>
        <p:nvSpPr>
          <p:cNvPr id="517149" name="Rectangle 29"/>
          <p:cNvSpPr>
            <a:spLocks noChangeArrowheads="1"/>
          </p:cNvSpPr>
          <p:nvPr/>
        </p:nvSpPr>
        <p:spPr bwMode="auto">
          <a:xfrm>
            <a:off x="2957513" y="3413721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点，电场叠加有 </a:t>
            </a:r>
          </a:p>
        </p:txBody>
      </p:sp>
      <p:graphicFrame>
        <p:nvGraphicFramePr>
          <p:cNvPr id="517150" name="Object 30"/>
          <p:cNvGraphicFramePr>
            <a:graphicFrameLocks noChangeAspect="1"/>
          </p:cNvGraphicFramePr>
          <p:nvPr>
            <p:extLst/>
          </p:nvPr>
        </p:nvGraphicFramePr>
        <p:xfrm>
          <a:off x="746125" y="3870921"/>
          <a:ext cx="36401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24" name="公式" r:id="rId25" imgW="1352635" imgH="380864" progId="Equation.3">
                  <p:embed/>
                </p:oleObj>
              </mc:Choice>
              <mc:Fallback>
                <p:oleObj name="公式" r:id="rId25" imgW="1352635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3870921"/>
                        <a:ext cx="364013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51" name="Oval 31"/>
          <p:cNvSpPr>
            <a:spLocks noChangeArrowheads="1"/>
          </p:cNvSpPr>
          <p:nvPr/>
        </p:nvSpPr>
        <p:spPr bwMode="auto">
          <a:xfrm>
            <a:off x="8270875" y="3337521"/>
            <a:ext cx="152400" cy="152400"/>
          </a:xfrm>
          <a:prstGeom prst="ellipse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7152" name="Object 32"/>
          <p:cNvGraphicFramePr>
            <a:graphicFrameLocks noChangeAspect="1"/>
          </p:cNvGraphicFramePr>
          <p:nvPr>
            <p:extLst/>
          </p:nvPr>
        </p:nvGraphicFramePr>
        <p:xfrm>
          <a:off x="8499475" y="2880321"/>
          <a:ext cx="4572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25" name="公式" r:id="rId27" imgW="85683" imgH="95216" progId="Equation.3">
                  <p:embed/>
                </p:oleObj>
              </mc:Choice>
              <mc:Fallback>
                <p:oleObj name="公式" r:id="rId27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9475" y="2880321"/>
                        <a:ext cx="4572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53" name="Object 33"/>
          <p:cNvGraphicFramePr>
            <a:graphicFrameLocks noChangeAspect="1"/>
          </p:cNvGraphicFramePr>
          <p:nvPr>
            <p:extLst/>
          </p:nvPr>
        </p:nvGraphicFramePr>
        <p:xfrm>
          <a:off x="5332413" y="2575521"/>
          <a:ext cx="617537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26" name="公式" r:id="rId29" imgW="171365" imgH="114198" progId="Equation.3">
                  <p:embed/>
                </p:oleObj>
              </mc:Choice>
              <mc:Fallback>
                <p:oleObj name="公式" r:id="rId29" imgW="171365" imgH="114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3" y="2575521"/>
                        <a:ext cx="617537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54" name="Object 34"/>
          <p:cNvGraphicFramePr>
            <a:graphicFrameLocks noChangeAspect="1"/>
          </p:cNvGraphicFramePr>
          <p:nvPr>
            <p:extLst/>
          </p:nvPr>
        </p:nvGraphicFramePr>
        <p:xfrm>
          <a:off x="5394325" y="4158258"/>
          <a:ext cx="617538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27" name="公式" r:id="rId31" imgW="171365" imgH="114198" progId="Equation.3">
                  <p:embed/>
                </p:oleObj>
              </mc:Choice>
              <mc:Fallback>
                <p:oleObj name="公式" r:id="rId31" imgW="171365" imgH="114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325" y="4158258"/>
                        <a:ext cx="617538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55" name="Object 35"/>
          <p:cNvGraphicFramePr>
            <a:graphicFrameLocks noChangeAspect="1"/>
          </p:cNvGraphicFramePr>
          <p:nvPr>
            <p:extLst/>
          </p:nvPr>
        </p:nvGraphicFramePr>
        <p:xfrm>
          <a:off x="2230388" y="5090121"/>
          <a:ext cx="1333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28" name="公式" r:id="rId33" imgW="457200" imgH="152468" progId="Equation.3">
                  <p:embed/>
                </p:oleObj>
              </mc:Choice>
              <mc:Fallback>
                <p:oleObj name="公式" r:id="rId33" imgW="457200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388" y="5090121"/>
                        <a:ext cx="1333500" cy="533400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56" name="Object 36"/>
          <p:cNvGraphicFramePr>
            <a:graphicFrameLocks noChangeAspect="1"/>
          </p:cNvGraphicFramePr>
          <p:nvPr>
            <p:extLst/>
          </p:nvPr>
        </p:nvGraphicFramePr>
        <p:xfrm>
          <a:off x="3711575" y="5090121"/>
          <a:ext cx="13652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29" name="公式" r:id="rId35" imgW="552365" imgH="161959" progId="Equation.3">
                  <p:embed/>
                </p:oleObj>
              </mc:Choice>
              <mc:Fallback>
                <p:oleObj name="公式" r:id="rId35" imgW="552365" imgH="1619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575" y="5090121"/>
                        <a:ext cx="1365250" cy="533400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57" name="Rectangle 37"/>
          <p:cNvSpPr>
            <a:spLocks noChangeArrowheads="1"/>
          </p:cNvSpPr>
          <p:nvPr/>
        </p:nvSpPr>
        <p:spPr bwMode="auto">
          <a:xfrm>
            <a:off x="468536" y="4941322"/>
            <a:ext cx="1727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两式相加或相减，得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：</a:t>
            </a:r>
            <a:r>
              <a:rPr lang="zh-CN" altLang="en-US" b="1" i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517158" name="Rectangle 38"/>
          <p:cNvSpPr>
            <a:spLocks noChangeArrowheads="1"/>
          </p:cNvSpPr>
          <p:nvPr/>
        </p:nvSpPr>
        <p:spPr bwMode="auto">
          <a:xfrm>
            <a:off x="5222875" y="5266333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已知 </a:t>
            </a:r>
          </a:p>
        </p:txBody>
      </p:sp>
      <p:sp>
        <p:nvSpPr>
          <p:cNvPr id="517161" name="Rectangle 41"/>
          <p:cNvSpPr>
            <a:spLocks noChangeArrowheads="1"/>
          </p:cNvSpPr>
          <p:nvPr/>
        </p:nvSpPr>
        <p:spPr bwMode="auto">
          <a:xfrm>
            <a:off x="6670675" y="2956521"/>
            <a:ext cx="1676400" cy="838200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7162" name="Object 42"/>
          <p:cNvGraphicFramePr>
            <a:graphicFrameLocks noChangeAspect="1"/>
          </p:cNvGraphicFramePr>
          <p:nvPr>
            <p:extLst/>
          </p:nvPr>
        </p:nvGraphicFramePr>
        <p:xfrm>
          <a:off x="7356475" y="2499321"/>
          <a:ext cx="3810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30" name="公式" r:id="rId37" imgW="95165" imgH="114198" progId="Equation.3">
                  <p:embed/>
                </p:oleObj>
              </mc:Choice>
              <mc:Fallback>
                <p:oleObj name="公式" r:id="rId37" imgW="95165" imgH="114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6475" y="2499321"/>
                        <a:ext cx="3810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63" name="AutoShape 43"/>
          <p:cNvSpPr>
            <a:spLocks noChangeArrowheads="1"/>
          </p:cNvSpPr>
          <p:nvPr/>
        </p:nvSpPr>
        <p:spPr bwMode="auto">
          <a:xfrm>
            <a:off x="873125" y="5852121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7164" name="Object 44"/>
          <p:cNvGraphicFramePr>
            <a:graphicFrameLocks noChangeAspect="1"/>
          </p:cNvGraphicFramePr>
          <p:nvPr>
            <p:extLst/>
          </p:nvPr>
        </p:nvGraphicFramePr>
        <p:xfrm>
          <a:off x="2360613" y="2270721"/>
          <a:ext cx="305593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31" name="公式" r:id="rId39" imgW="1124035" imgH="380864" progId="Equation.3">
                  <p:embed/>
                </p:oleObj>
              </mc:Choice>
              <mc:Fallback>
                <p:oleObj name="公式" r:id="rId39" imgW="1124035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2270721"/>
                        <a:ext cx="305593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65" name="Object 45"/>
          <p:cNvGraphicFramePr>
            <a:graphicFrameLocks noChangeAspect="1"/>
          </p:cNvGraphicFramePr>
          <p:nvPr>
            <p:extLst/>
          </p:nvPr>
        </p:nvGraphicFramePr>
        <p:xfrm>
          <a:off x="4403725" y="3829646"/>
          <a:ext cx="1039813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32" name="公式" r:id="rId41" imgW="343069" imgH="380864" progId="Equation.3">
                  <p:embed/>
                </p:oleObj>
              </mc:Choice>
              <mc:Fallback>
                <p:oleObj name="公式" r:id="rId41" imgW="343069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725" y="3829646"/>
                        <a:ext cx="1039813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30"/>
          <p:cNvGraphicFramePr>
            <a:graphicFrameLocks/>
          </p:cNvGraphicFramePr>
          <p:nvPr>
            <p:extLst/>
          </p:nvPr>
        </p:nvGraphicFramePr>
        <p:xfrm>
          <a:off x="1695450" y="5807075"/>
          <a:ext cx="420846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33" name="Equation" r:id="rId43" imgW="1765080" imgH="228600" progId="Equation.DSMT4">
                  <p:embed/>
                </p:oleObj>
              </mc:Choice>
              <mc:Fallback>
                <p:oleObj name="Equation" r:id="rId43" imgW="176508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5807075"/>
                        <a:ext cx="420846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41474" y="3643265"/>
            <a:ext cx="63182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与上述例</a:t>
            </a:r>
            <a:r>
              <a:rPr lang="en-US" altLang="zh-CN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对照 </a:t>
            </a:r>
            <a:endParaRPr lang="zh-CN" altLang="en-US" b="1" dirty="0">
              <a:solidFill>
                <a:srgbClr val="00FFFF"/>
              </a:solidFill>
              <a:ea typeface="楷体_GB2312" pitchFamily="49" charset="-122"/>
            </a:endParaRPr>
          </a:p>
        </p:txBody>
      </p: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1543050" y="6326564"/>
            <a:ext cx="72056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平行板电容器的电量只能分布在极板内侧</a:t>
            </a:r>
            <a:endParaRPr lang="zh-CN" altLang="en-US" b="1" dirty="0">
              <a:solidFill>
                <a:schemeClr val="accent1">
                  <a:lumMod val="60000"/>
                  <a:lumOff val="40000"/>
                </a:schemeClr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47" name="Object 30"/>
          <p:cNvGraphicFramePr>
            <a:graphicFrameLocks/>
          </p:cNvGraphicFramePr>
          <p:nvPr>
            <p:extLst/>
          </p:nvPr>
        </p:nvGraphicFramePr>
        <p:xfrm>
          <a:off x="6172200" y="5147715"/>
          <a:ext cx="2936875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34" name="Equation" r:id="rId45" imgW="1231560" imgH="482400" progId="Equation.DSMT4">
                  <p:embed/>
                </p:oleObj>
              </mc:Choice>
              <mc:Fallback>
                <p:oleObj name="Equation" r:id="rId45" imgW="1231560" imgH="4824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147715"/>
                        <a:ext cx="2936875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30"/>
          <p:cNvGraphicFramePr>
            <a:graphicFrameLocks/>
          </p:cNvGraphicFramePr>
          <p:nvPr>
            <p:extLst/>
          </p:nvPr>
        </p:nvGraphicFramePr>
        <p:xfrm>
          <a:off x="6304161" y="642938"/>
          <a:ext cx="230028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35" name="Equation" r:id="rId47" imgW="965160" imgH="241200" progId="Equation.DSMT4">
                  <p:embed/>
                </p:oleObj>
              </mc:Choice>
              <mc:Fallback>
                <p:oleObj name="Equation" r:id="rId47" imgW="96516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4161" y="642938"/>
                        <a:ext cx="2300287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4654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7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7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7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1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7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51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51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"/>
                                        <p:tgtEl>
                                          <p:spTgt spid="517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1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17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17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1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17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17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1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1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17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51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51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1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51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4" grpId="0" build="p" autoUpdateAnimBg="0"/>
      <p:bldP spid="517125" grpId="0" build="p" autoUpdateAnimBg="0"/>
      <p:bldP spid="517126" grpId="0" build="p" autoUpdateAnimBg="0"/>
      <p:bldP spid="517127" grpId="0" build="p" autoUpdateAnimBg="0"/>
      <p:bldP spid="517130" grpId="0" build="p" autoUpdateAnimBg="0"/>
      <p:bldP spid="517131" grpId="0" animBg="1"/>
      <p:bldP spid="517132" grpId="0" animBg="1"/>
      <p:bldP spid="517133" grpId="0" animBg="1"/>
      <p:bldP spid="517139" grpId="0" animBg="1"/>
      <p:bldP spid="517142" grpId="0" animBg="1"/>
      <p:bldP spid="517145" grpId="0" build="p" autoUpdateAnimBg="0"/>
      <p:bldP spid="517146" grpId="0" build="p" autoUpdateAnimBg="0" advAuto="0"/>
      <p:bldP spid="517148" grpId="0" build="p" autoUpdateAnimBg="0"/>
      <p:bldP spid="517149" grpId="0" build="p" autoUpdateAnimBg="0" advAuto="0"/>
      <p:bldP spid="517151" grpId="0" animBg="1"/>
      <p:bldP spid="517157" grpId="0" build="p" autoUpdateAnimBg="0"/>
      <p:bldP spid="517158" grpId="0" build="p" autoUpdateAnimBg="0"/>
      <p:bldP spid="517161" grpId="0" animBg="1"/>
      <p:bldP spid="517163" grpId="0" animBg="1"/>
      <p:bldP spid="45" grpId="0" build="p" autoUpdateAnimBg="0"/>
      <p:bldP spid="4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923925" y="332656"/>
            <a:ext cx="60960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金属球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A</a:t>
            </a:r>
            <a:r>
              <a:rPr lang="zh-CN" altLang="zh-CN" b="1">
                <a:solidFill>
                  <a:srgbClr val="FFFF00"/>
                </a:solidFill>
                <a:ea typeface="楷体_GB2312" pitchFamily="49" charset="-122"/>
              </a:rPr>
              <a:t>与金属球壳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B</a:t>
            </a:r>
            <a:r>
              <a:rPr lang="zh-CN" altLang="zh-CN" b="1">
                <a:solidFill>
                  <a:srgbClr val="FFFF00"/>
                </a:solidFill>
                <a:ea typeface="楷体_GB2312" pitchFamily="49" charset="-122"/>
              </a:rPr>
              <a:t>同心放置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。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已知：球 </a:t>
            </a:r>
            <a:r>
              <a:rPr lang="en-US" altLang="zh-CN" b="1">
                <a:solidFill>
                  <a:srgbClr val="66FF33"/>
                </a:solidFill>
                <a:ea typeface="楷体_GB2312" pitchFamily="49" charset="-122"/>
              </a:rPr>
              <a:t>A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半径为 </a:t>
            </a:r>
            <a:r>
              <a:rPr lang="en-US" altLang="zh-CN" b="1" i="1">
                <a:solidFill>
                  <a:schemeClr val="bg1"/>
                </a:solidFill>
                <a:ea typeface="楷体_GB2312" pitchFamily="49" charset="-122"/>
              </a:rPr>
              <a:t>R</a:t>
            </a:r>
            <a:r>
              <a:rPr lang="en-US" altLang="zh-CN" b="1" baseline="-25000">
                <a:solidFill>
                  <a:schemeClr val="bg1"/>
                </a:solidFill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带电为  </a:t>
            </a:r>
            <a:r>
              <a:rPr lang="en-US" altLang="zh-CN" b="1" i="1">
                <a:solidFill>
                  <a:schemeClr val="bg1"/>
                </a:solidFill>
                <a:ea typeface="楷体_GB2312" pitchFamily="49" charset="-122"/>
              </a:rPr>
              <a:t>q </a:t>
            </a:r>
            <a:r>
              <a:rPr lang="en-US" altLang="zh-CN" b="1" i="1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，</a:t>
            </a: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349250" y="2529756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求</a:t>
            </a:r>
            <a:r>
              <a:rPr lang="en-US" altLang="zh-CN" b="1">
                <a:solidFill>
                  <a:srgbClr val="FF9900"/>
                </a:solidFill>
                <a:ea typeface="楷体_GB2312" pitchFamily="49" charset="-122"/>
              </a:rPr>
              <a:t>:  (1) </a:t>
            </a:r>
            <a:r>
              <a:rPr lang="zh-CN" altLang="en-US" b="1">
                <a:solidFill>
                  <a:srgbClr val="FF9900"/>
                </a:solidFill>
                <a:ea typeface="楷体_GB2312" pitchFamily="49" charset="-122"/>
              </a:rPr>
              <a:t>电量分布</a:t>
            </a:r>
          </a:p>
        </p:txBody>
      </p:sp>
      <p:sp>
        <p:nvSpPr>
          <p:cNvPr id="160772" name="Oval 4"/>
          <p:cNvSpPr>
            <a:spLocks noChangeArrowheads="1"/>
          </p:cNvSpPr>
          <p:nvPr/>
        </p:nvSpPr>
        <p:spPr bwMode="auto">
          <a:xfrm>
            <a:off x="7010400" y="1559793"/>
            <a:ext cx="914400" cy="838200"/>
          </a:xfrm>
          <a:prstGeom prst="ellipse">
            <a:avLst/>
          </a:prstGeom>
          <a:gradFill rotWithShape="0">
            <a:gsLst>
              <a:gs pos="0">
                <a:srgbClr val="FFFF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kumimoji="0" lang="zh-CN" altLang="zh-CN" sz="1800">
              <a:latin typeface="Arial" panose="020B0604020202020204" pitchFamily="34" charset="0"/>
            </a:endParaRPr>
          </a:p>
        </p:txBody>
      </p:sp>
      <p:graphicFrame>
        <p:nvGraphicFramePr>
          <p:cNvPr id="160773" name="Object 5"/>
          <p:cNvGraphicFramePr>
            <a:graphicFrameLocks noChangeAspect="1"/>
          </p:cNvGraphicFramePr>
          <p:nvPr>
            <p:extLst/>
          </p:nvPr>
        </p:nvGraphicFramePr>
        <p:xfrm>
          <a:off x="7131050" y="1178793"/>
          <a:ext cx="4159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52" name="Equation" r:id="rId4" imgW="95165" imgH="95216" progId="Equation.3">
                  <p:embed/>
                </p:oleObj>
              </mc:Choice>
              <mc:Fallback>
                <p:oleObj name="Equation" r:id="rId4" imgW="95165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1050" y="1178793"/>
                        <a:ext cx="4159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4" name="AutoShape 6"/>
          <p:cNvSpPr>
            <a:spLocks noChangeArrowheads="1"/>
          </p:cNvSpPr>
          <p:nvPr/>
        </p:nvSpPr>
        <p:spPr bwMode="auto">
          <a:xfrm>
            <a:off x="6248400" y="797793"/>
            <a:ext cx="2438400" cy="23622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78" y="10800"/>
                </a:moveTo>
                <a:cubicBezTo>
                  <a:pt x="1878" y="15727"/>
                  <a:pt x="5873" y="19722"/>
                  <a:pt x="10800" y="19722"/>
                </a:cubicBezTo>
                <a:cubicBezTo>
                  <a:pt x="15727" y="19722"/>
                  <a:pt x="19722" y="15727"/>
                  <a:pt x="19722" y="10800"/>
                </a:cubicBezTo>
                <a:cubicBezTo>
                  <a:pt x="19722" y="5873"/>
                  <a:pt x="15727" y="1878"/>
                  <a:pt x="10800" y="1878"/>
                </a:cubicBezTo>
                <a:cubicBezTo>
                  <a:pt x="5873" y="1878"/>
                  <a:pt x="1878" y="5873"/>
                  <a:pt x="1878" y="10800"/>
                </a:cubicBez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0775" name="Object 7"/>
          <p:cNvGraphicFramePr>
            <a:graphicFrameLocks noChangeAspect="1"/>
          </p:cNvGraphicFramePr>
          <p:nvPr>
            <p:extLst/>
          </p:nvPr>
        </p:nvGraphicFramePr>
        <p:xfrm>
          <a:off x="7315200" y="416793"/>
          <a:ext cx="4905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53" name="Equation" r:id="rId6" imgW="85683" imgH="95216" progId="Equation.3">
                  <p:embed/>
                </p:oleObj>
              </mc:Choice>
              <mc:Fallback>
                <p:oleObj name="Equation" r:id="rId6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16793"/>
                        <a:ext cx="4905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6" name="Line 8"/>
          <p:cNvSpPr>
            <a:spLocks noChangeShapeType="1"/>
          </p:cNvSpPr>
          <p:nvPr/>
        </p:nvSpPr>
        <p:spPr bwMode="auto">
          <a:xfrm>
            <a:off x="7472363" y="1953493"/>
            <a:ext cx="407987" cy="228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777" name="Line 9"/>
          <p:cNvSpPr>
            <a:spLocks noChangeShapeType="1"/>
          </p:cNvSpPr>
          <p:nvPr/>
        </p:nvSpPr>
        <p:spPr bwMode="auto">
          <a:xfrm flipH="1">
            <a:off x="6905625" y="1940793"/>
            <a:ext cx="579438" cy="838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778" name="Line 10"/>
          <p:cNvSpPr>
            <a:spLocks noChangeShapeType="1"/>
          </p:cNvSpPr>
          <p:nvPr/>
        </p:nvSpPr>
        <p:spPr bwMode="auto">
          <a:xfrm flipH="1">
            <a:off x="6369050" y="1966193"/>
            <a:ext cx="1103313" cy="584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0779" name="Object 11"/>
          <p:cNvGraphicFramePr>
            <a:graphicFrameLocks noChangeAspect="1"/>
          </p:cNvGraphicFramePr>
          <p:nvPr>
            <p:extLst/>
          </p:nvPr>
        </p:nvGraphicFramePr>
        <p:xfrm>
          <a:off x="7340600" y="2016993"/>
          <a:ext cx="3206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54" name="公式" r:id="rId8" imgW="57235" imgH="76234" progId="Equation.3">
                  <p:embed/>
                </p:oleObj>
              </mc:Choice>
              <mc:Fallback>
                <p:oleObj name="公式" r:id="rId8" imgW="57235" imgH="762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0600" y="2016993"/>
                        <a:ext cx="3206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80" name="Object 12"/>
          <p:cNvGraphicFramePr>
            <a:graphicFrameLocks noChangeAspect="1"/>
          </p:cNvGraphicFramePr>
          <p:nvPr>
            <p:extLst/>
          </p:nvPr>
        </p:nvGraphicFramePr>
        <p:xfrm>
          <a:off x="7858125" y="1559793"/>
          <a:ext cx="34766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55" name="Equation" r:id="rId10" imgW="57235" imgH="95216" progId="Equation.3">
                  <p:embed/>
                </p:oleObj>
              </mc:Choice>
              <mc:Fallback>
                <p:oleObj name="Equation" r:id="rId10" imgW="57235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25" y="1559793"/>
                        <a:ext cx="34766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81" name="Object 13"/>
          <p:cNvGraphicFramePr>
            <a:graphicFrameLocks noChangeAspect="1"/>
          </p:cNvGraphicFramePr>
          <p:nvPr>
            <p:extLst/>
          </p:nvPr>
        </p:nvGraphicFramePr>
        <p:xfrm>
          <a:off x="8345488" y="797793"/>
          <a:ext cx="46196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56" name="Equation" r:id="rId12" imgW="85683" imgH="133486" progId="Equation.3">
                  <p:embed/>
                </p:oleObj>
              </mc:Choice>
              <mc:Fallback>
                <p:oleObj name="Equation" r:id="rId12" imgW="85683" imgH="1334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5488" y="797793"/>
                        <a:ext cx="461962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82" name="Text Box 14"/>
          <p:cNvSpPr txBox="1">
            <a:spLocks noChangeArrowheads="1"/>
          </p:cNvSpPr>
          <p:nvPr/>
        </p:nvSpPr>
        <p:spPr bwMode="auto">
          <a:xfrm>
            <a:off x="904875" y="3063156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(3) 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球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和壳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B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的电势</a:t>
            </a:r>
          </a:p>
        </p:txBody>
      </p:sp>
      <p:sp>
        <p:nvSpPr>
          <p:cNvPr id="160783" name="Oval 15"/>
          <p:cNvSpPr>
            <a:spLocks noChangeArrowheads="1"/>
          </p:cNvSpPr>
          <p:nvPr/>
        </p:nvSpPr>
        <p:spPr bwMode="auto">
          <a:xfrm>
            <a:off x="7435850" y="194079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kumimoji="0" lang="zh-CN" altLang="zh-CN" sz="1800">
              <a:latin typeface="Arial" panose="020B0604020202020204" pitchFamily="34" charset="0"/>
            </a:endParaRPr>
          </a:p>
        </p:txBody>
      </p:sp>
      <p:sp>
        <p:nvSpPr>
          <p:cNvPr id="160784" name="Text Box 16"/>
          <p:cNvSpPr txBox="1">
            <a:spLocks noChangeArrowheads="1"/>
          </p:cNvSpPr>
          <p:nvPr/>
        </p:nvSpPr>
        <p:spPr bwMode="auto">
          <a:xfrm>
            <a:off x="7480300" y="163599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R</a:t>
            </a:r>
            <a:r>
              <a:rPr lang="en-US" altLang="zh-CN" baseline="-25000"/>
              <a:t>0</a:t>
            </a:r>
          </a:p>
        </p:txBody>
      </p:sp>
      <p:sp>
        <p:nvSpPr>
          <p:cNvPr id="160785" name="Text Box 17"/>
          <p:cNvSpPr txBox="1">
            <a:spLocks noChangeArrowheads="1"/>
          </p:cNvSpPr>
          <p:nvPr/>
        </p:nvSpPr>
        <p:spPr bwMode="auto">
          <a:xfrm>
            <a:off x="7054850" y="239799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R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0786" name="Text Box 18"/>
          <p:cNvSpPr txBox="1">
            <a:spLocks noChangeArrowheads="1"/>
          </p:cNvSpPr>
          <p:nvPr/>
        </p:nvSpPr>
        <p:spPr bwMode="auto">
          <a:xfrm>
            <a:off x="6521450" y="178839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R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0787" name="Text Box 19"/>
          <p:cNvSpPr txBox="1">
            <a:spLocks noChangeArrowheads="1"/>
          </p:cNvSpPr>
          <p:nvPr/>
        </p:nvSpPr>
        <p:spPr bwMode="auto">
          <a:xfrm>
            <a:off x="492125" y="4195043"/>
            <a:ext cx="817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ea typeface="楷体_GB2312" pitchFamily="49" charset="-122"/>
                <a:sym typeface="Symbol" panose="05050102010706020507" pitchFamily="18" charset="2"/>
              </a:rPr>
              <a:t>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球 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:  </a:t>
            </a:r>
            <a:r>
              <a:rPr lang="zh-CN" altLang="en-US" b="1">
                <a:solidFill>
                  <a:srgbClr val="00CCFF"/>
                </a:solidFill>
                <a:ea typeface="楷体_GB2312" pitchFamily="49" charset="-122"/>
              </a:rPr>
              <a:t>根据对称性</a:t>
            </a:r>
            <a:r>
              <a:rPr lang="en-US" altLang="zh-CN" b="1">
                <a:solidFill>
                  <a:srgbClr val="00CCFF"/>
                </a:solidFill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FFCC00"/>
                </a:solidFill>
                <a:ea typeface="楷体_GB2312" pitchFamily="49" charset="-122"/>
              </a:rPr>
              <a:t>电量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均匀分布在球面上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电量为</a:t>
            </a:r>
            <a:r>
              <a:rPr lang="en-US" altLang="zh-CN" b="1" i="1">
                <a:solidFill>
                  <a:schemeClr val="bg1"/>
                </a:solidFill>
                <a:ea typeface="楷体_GB2312" pitchFamily="49" charset="-122"/>
              </a:rPr>
              <a:t>q </a:t>
            </a:r>
            <a:r>
              <a:rPr lang="en-US" altLang="zh-CN" b="1" i="1">
                <a:solidFill>
                  <a:srgbClr val="FFFF00"/>
                </a:solidFill>
                <a:ea typeface="楷体_GB2312" pitchFamily="49" charset="-122"/>
              </a:rPr>
              <a:t>.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   </a:t>
            </a:r>
            <a:endParaRPr lang="en-US" altLang="zh-CN" b="1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160788" name="Oval 20"/>
          <p:cNvSpPr>
            <a:spLocks noChangeArrowheads="1"/>
          </p:cNvSpPr>
          <p:nvPr/>
        </p:nvSpPr>
        <p:spPr bwMode="auto">
          <a:xfrm>
            <a:off x="6407150" y="924793"/>
            <a:ext cx="2133600" cy="21082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kumimoji="0" lang="zh-CN" altLang="zh-CN" sz="1800">
              <a:latin typeface="Arial" panose="020B0604020202020204" pitchFamily="34" charset="0"/>
            </a:endParaRPr>
          </a:p>
        </p:txBody>
      </p:sp>
      <p:sp>
        <p:nvSpPr>
          <p:cNvPr id="160789" name="Rectangle 21"/>
          <p:cNvSpPr>
            <a:spLocks noChangeArrowheads="1"/>
          </p:cNvSpPr>
          <p:nvPr/>
        </p:nvSpPr>
        <p:spPr bwMode="auto">
          <a:xfrm>
            <a:off x="1504950" y="5347568"/>
            <a:ext cx="738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9900"/>
                </a:solidFill>
                <a:ea typeface="楷体_GB2312" pitchFamily="49" charset="-122"/>
              </a:rPr>
              <a:t>根据电荷守恒，</a:t>
            </a: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球壳外表面电量为</a:t>
            </a:r>
            <a:r>
              <a:rPr lang="en-US" altLang="zh-CN" b="1" dirty="0">
                <a:solidFill>
                  <a:srgbClr val="FFFF00"/>
                </a:solidFill>
                <a:ea typeface="楷体_GB2312" pitchFamily="49" charset="-122"/>
              </a:rPr>
              <a:t>:</a:t>
            </a:r>
            <a:r>
              <a:rPr lang="en-US" altLang="zh-CN" b="1" i="1" dirty="0">
                <a:solidFill>
                  <a:schemeClr val="bg1"/>
                </a:solidFill>
                <a:ea typeface="楷体_GB2312" pitchFamily="49" charset="-122"/>
              </a:rPr>
              <a:t>Q 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</a:rPr>
              <a:t>+</a:t>
            </a:r>
            <a:r>
              <a:rPr lang="en-US" altLang="zh-CN" b="1" i="1" dirty="0">
                <a:solidFill>
                  <a:schemeClr val="bg1"/>
                </a:solidFill>
                <a:ea typeface="楷体_GB2312" pitchFamily="49" charset="-122"/>
              </a:rPr>
              <a:t>q </a:t>
            </a:r>
            <a:r>
              <a:rPr lang="en-US" altLang="zh-CN" b="1" dirty="0">
                <a:solidFill>
                  <a:srgbClr val="FFCC00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FFCC00"/>
                </a:solidFill>
                <a:ea typeface="楷体_GB2312" pitchFamily="49" charset="-122"/>
              </a:rPr>
              <a:t>均匀分布</a:t>
            </a:r>
            <a:r>
              <a:rPr lang="en-US" altLang="zh-CN" b="1" dirty="0">
                <a:solidFill>
                  <a:srgbClr val="FFCC00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160790" name="Rectangle 22"/>
          <p:cNvSpPr>
            <a:spLocks noChangeArrowheads="1"/>
          </p:cNvSpPr>
          <p:nvPr/>
        </p:nvSpPr>
        <p:spPr bwMode="auto">
          <a:xfrm>
            <a:off x="144463" y="5925418"/>
            <a:ext cx="7235825" cy="4667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结论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相当于在真空中的三个均匀带电的球面</a:t>
            </a:r>
          </a:p>
        </p:txBody>
      </p:sp>
      <p:sp>
        <p:nvSpPr>
          <p:cNvPr id="160791" name="AutoShape 23"/>
          <p:cNvSpPr>
            <a:spLocks noChangeArrowheads="1"/>
          </p:cNvSpPr>
          <p:nvPr/>
        </p:nvSpPr>
        <p:spPr bwMode="auto">
          <a:xfrm>
            <a:off x="5670550" y="404093"/>
            <a:ext cx="946150" cy="685800"/>
          </a:xfrm>
          <a:prstGeom prst="wedgeRoundRectCallout">
            <a:avLst>
              <a:gd name="adj1" fmla="val 76509"/>
              <a:gd name="adj2" fmla="val 65278"/>
              <a:gd name="adj3" fmla="val 16667"/>
            </a:avLst>
          </a:prstGeom>
          <a:solidFill>
            <a:srgbClr val="00CC99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FF00"/>
                </a:solidFill>
              </a:rPr>
              <a:t>-</a:t>
            </a:r>
            <a:r>
              <a:rPr lang="en-US" altLang="zh-CN" sz="2800" b="1" i="1">
                <a:solidFill>
                  <a:srgbClr val="FFFF00"/>
                </a:solidFill>
              </a:rPr>
              <a:t>q</a:t>
            </a:r>
          </a:p>
        </p:txBody>
      </p:sp>
      <p:sp>
        <p:nvSpPr>
          <p:cNvPr id="160792" name="AutoShape 24"/>
          <p:cNvSpPr>
            <a:spLocks noChangeArrowheads="1"/>
          </p:cNvSpPr>
          <p:nvPr/>
        </p:nvSpPr>
        <p:spPr bwMode="auto">
          <a:xfrm>
            <a:off x="7785100" y="3142531"/>
            <a:ext cx="1035050" cy="533400"/>
          </a:xfrm>
          <a:prstGeom prst="wedgeRoundRectCallout">
            <a:avLst>
              <a:gd name="adj1" fmla="val -74384"/>
              <a:gd name="adj2" fmla="val -47319"/>
              <a:gd name="adj3" fmla="val 16667"/>
            </a:avLst>
          </a:prstGeom>
          <a:solidFill>
            <a:srgbClr val="00CC99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00"/>
                </a:solidFill>
              </a:rPr>
              <a:t>Q+q</a:t>
            </a:r>
          </a:p>
        </p:txBody>
      </p:sp>
      <p:sp>
        <p:nvSpPr>
          <p:cNvPr id="160793" name="Rectangle 25"/>
          <p:cNvSpPr>
            <a:spLocks noChangeArrowheads="1"/>
          </p:cNvSpPr>
          <p:nvPr/>
        </p:nvSpPr>
        <p:spPr bwMode="auto">
          <a:xfrm>
            <a:off x="971550" y="1483593"/>
            <a:ext cx="4419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金属壳</a:t>
            </a:r>
            <a:r>
              <a:rPr lang="zh-CN" altLang="en-US" b="1" dirty="0">
                <a:solidFill>
                  <a:srgbClr val="66FF33"/>
                </a:solidFill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66FF33"/>
                </a:solidFill>
                <a:ea typeface="楷体_GB2312" pitchFamily="49" charset="-122"/>
              </a:rPr>
              <a:t>B</a:t>
            </a:r>
            <a:r>
              <a:rPr lang="en-US" altLang="zh-CN" b="1" dirty="0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内外半径分别为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i="1" dirty="0">
                <a:solidFill>
                  <a:schemeClr val="bg1"/>
                </a:solidFill>
                <a:ea typeface="楷体_GB2312" pitchFamily="49" charset="-122"/>
              </a:rPr>
              <a:t>R</a:t>
            </a:r>
            <a:r>
              <a:rPr lang="en-US" altLang="zh-CN" b="1" baseline="-25000" dirty="0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en-US" altLang="zh-CN" b="1" baseline="-25000" dirty="0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和 </a:t>
            </a:r>
            <a:r>
              <a:rPr lang="en-US" altLang="zh-CN" b="1" i="1" dirty="0">
                <a:solidFill>
                  <a:schemeClr val="bg1"/>
                </a:solidFill>
                <a:ea typeface="楷体_GB2312" pitchFamily="49" charset="-122"/>
              </a:rPr>
              <a:t>R</a:t>
            </a:r>
            <a:r>
              <a:rPr lang="en-US" altLang="zh-CN" b="1" baseline="-25000" dirty="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en-US" altLang="zh-CN" b="1" baseline="-25000" dirty="0" smtClean="0">
                <a:solidFill>
                  <a:schemeClr val="bg1"/>
                </a:solidFill>
                <a:ea typeface="楷体_GB2312" pitchFamily="49" charset="-122"/>
              </a:rPr>
              <a:t>,</a:t>
            </a:r>
            <a:r>
              <a:rPr lang="zh-CN" altLang="en-US" b="1" dirty="0" smtClean="0">
                <a:solidFill>
                  <a:srgbClr val="FFFF00"/>
                </a:solidFill>
                <a:ea typeface="楷体_GB2312" pitchFamily="49" charset="-122"/>
              </a:rPr>
              <a:t>总带电</a:t>
            </a: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为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schemeClr val="bg1"/>
                </a:solidFill>
                <a:ea typeface="楷体_GB2312" pitchFamily="49" charset="-122"/>
              </a:rPr>
              <a:t>Q</a:t>
            </a:r>
            <a:r>
              <a:rPr lang="en-US" altLang="zh-CN" b="1" i="1" dirty="0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160794" name="Object 26"/>
          <p:cNvGraphicFramePr>
            <a:graphicFrameLocks noChangeAspect="1"/>
          </p:cNvGraphicFramePr>
          <p:nvPr>
            <p:extLst/>
          </p:nvPr>
        </p:nvGraphicFramePr>
        <p:xfrm>
          <a:off x="7926388" y="1559793"/>
          <a:ext cx="34766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57" name="Equation" r:id="rId14" imgW="57235" imgH="95216" progId="Equation.3">
                  <p:embed/>
                </p:oleObj>
              </mc:Choice>
              <mc:Fallback>
                <p:oleObj name="Equation" r:id="rId14" imgW="57235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6388" y="1559793"/>
                        <a:ext cx="347662" cy="417513"/>
                      </a:xfrm>
                      <a:prstGeom prst="rect">
                        <a:avLst/>
                      </a:prstGeom>
                      <a:solidFill>
                        <a:srgbClr val="006699">
                          <a:alpha val="7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95" name="Rectangle 27"/>
          <p:cNvSpPr>
            <a:spLocks noChangeArrowheads="1"/>
          </p:cNvSpPr>
          <p:nvPr/>
        </p:nvSpPr>
        <p:spPr bwMode="auto">
          <a:xfrm>
            <a:off x="454025" y="4739556"/>
            <a:ext cx="842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ea typeface="楷体_GB2312" pitchFamily="49" charset="-122"/>
                <a:sym typeface="Symbol" panose="05050102010706020507" pitchFamily="18" charset="2"/>
              </a:rPr>
              <a:t>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壳 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B:  </a:t>
            </a:r>
            <a:r>
              <a:rPr lang="zh-CN" altLang="en-US" b="1">
                <a:solidFill>
                  <a:srgbClr val="FF9900"/>
                </a:solidFill>
                <a:ea typeface="楷体_GB2312" pitchFamily="49" charset="-122"/>
              </a:rPr>
              <a:t>根据高斯定律，</a:t>
            </a:r>
          </a:p>
        </p:txBody>
      </p:sp>
      <p:sp>
        <p:nvSpPr>
          <p:cNvPr id="160796" name="Rectangle 28"/>
          <p:cNvSpPr>
            <a:spLocks noChangeArrowheads="1"/>
          </p:cNvSpPr>
          <p:nvPr/>
        </p:nvSpPr>
        <p:spPr bwMode="auto">
          <a:xfrm>
            <a:off x="373063" y="3672756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解：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(1) </a:t>
            </a:r>
            <a:r>
              <a:rPr lang="zh-CN" altLang="en-US" b="1">
                <a:solidFill>
                  <a:srgbClr val="FF9900"/>
                </a:solidFill>
                <a:ea typeface="楷体_GB2312" pitchFamily="49" charset="-122"/>
              </a:rPr>
              <a:t>电量分布</a:t>
            </a:r>
            <a:r>
              <a:rPr lang="en-US" altLang="zh-CN" b="1">
                <a:solidFill>
                  <a:srgbClr val="FF9900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160797" name="Text Box 29"/>
          <p:cNvSpPr txBox="1">
            <a:spLocks noChangeArrowheads="1"/>
          </p:cNvSpPr>
          <p:nvPr/>
        </p:nvSpPr>
        <p:spPr bwMode="auto">
          <a:xfrm>
            <a:off x="2828925" y="2542456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FF00"/>
                </a:solidFill>
                <a:ea typeface="楷体_GB2312" pitchFamily="49" charset="-122"/>
              </a:rPr>
              <a:t>(2) </a:t>
            </a:r>
            <a:r>
              <a:rPr lang="zh-CN" altLang="en-US" b="1">
                <a:solidFill>
                  <a:srgbClr val="00FF00"/>
                </a:solidFill>
                <a:ea typeface="楷体_GB2312" pitchFamily="49" charset="-122"/>
              </a:rPr>
              <a:t>电场分布</a:t>
            </a:r>
          </a:p>
        </p:txBody>
      </p:sp>
      <p:sp>
        <p:nvSpPr>
          <p:cNvPr id="160798" name="Rectangle 30"/>
          <p:cNvSpPr>
            <a:spLocks noChangeArrowheads="1"/>
          </p:cNvSpPr>
          <p:nvPr/>
        </p:nvSpPr>
        <p:spPr bwMode="auto">
          <a:xfrm>
            <a:off x="3348038" y="4771306"/>
            <a:ext cx="5256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球壳内表面电量为</a:t>
            </a:r>
            <a:r>
              <a:rPr lang="en-US" altLang="zh-CN" b="1" dirty="0">
                <a:solidFill>
                  <a:srgbClr val="FFFF00"/>
                </a:solidFill>
                <a:ea typeface="楷体_GB2312" pitchFamily="49" charset="-122"/>
              </a:rPr>
              <a:t>: 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</a:rPr>
              <a:t>-</a:t>
            </a:r>
            <a:r>
              <a:rPr lang="en-US" altLang="zh-CN" b="1" i="1" dirty="0">
                <a:solidFill>
                  <a:schemeClr val="bg1"/>
                </a:solidFill>
                <a:ea typeface="楷体_GB2312" pitchFamily="49" charset="-122"/>
              </a:rPr>
              <a:t>q </a:t>
            </a:r>
            <a:r>
              <a:rPr lang="en-US" altLang="zh-CN" b="1" dirty="0">
                <a:solidFill>
                  <a:srgbClr val="FFCC00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FFCC00"/>
                </a:solidFill>
                <a:ea typeface="楷体_GB2312" pitchFamily="49" charset="-122"/>
              </a:rPr>
              <a:t>均匀分布</a:t>
            </a:r>
            <a:r>
              <a:rPr lang="en-US" altLang="zh-CN" b="1" dirty="0">
                <a:solidFill>
                  <a:srgbClr val="FFCC00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548933" name="Text Box 69"/>
          <p:cNvSpPr txBox="1">
            <a:spLocks noChangeArrowheads="1"/>
          </p:cNvSpPr>
          <p:nvPr/>
        </p:nvSpPr>
        <p:spPr bwMode="auto">
          <a:xfrm>
            <a:off x="219075" y="35646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例</a:t>
            </a:r>
            <a:r>
              <a:rPr lang="en-US" altLang="zh-CN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4</a:t>
            </a: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：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endParaRPr lang="zh-CN" altLang="en-US" b="1" dirty="0">
              <a:solidFill>
                <a:srgbClr val="00FF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55318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0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6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6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60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607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60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6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60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60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6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0" fill="hold"/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0" fill="hold"/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60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6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6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6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6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0" grpId="0" build="p" autoUpdateAnimBg="0"/>
      <p:bldP spid="160771" grpId="0" autoUpdateAnimBg="0"/>
      <p:bldP spid="160772" grpId="0" animBg="1"/>
      <p:bldP spid="160774" grpId="0" animBg="1"/>
      <p:bldP spid="160776" grpId="0" animBg="1"/>
      <p:bldP spid="160777" grpId="0" animBg="1"/>
      <p:bldP spid="160778" grpId="0" animBg="1"/>
      <p:bldP spid="160782" grpId="0" autoUpdateAnimBg="0"/>
      <p:bldP spid="160783" grpId="0" animBg="1"/>
      <p:bldP spid="160784" grpId="0" autoUpdateAnimBg="0"/>
      <p:bldP spid="160785" grpId="0" autoUpdateAnimBg="0"/>
      <p:bldP spid="160786" grpId="0" autoUpdateAnimBg="0"/>
      <p:bldP spid="160787" grpId="0" build="p" autoUpdateAnimBg="0"/>
      <p:bldP spid="160788" grpId="0" animBg="1"/>
      <p:bldP spid="160789" grpId="0" autoUpdateAnimBg="0"/>
      <p:bldP spid="160790" grpId="0" animBg="1" autoUpdateAnimBg="0"/>
      <p:bldP spid="160791" grpId="0" animBg="1" autoUpdateAnimBg="0"/>
      <p:bldP spid="160792" grpId="0" animBg="1" autoUpdateAnimBg="0"/>
      <p:bldP spid="160793" grpId="0" autoUpdateAnimBg="0"/>
      <p:bldP spid="160795" grpId="0" autoUpdateAnimBg="0"/>
      <p:bldP spid="160796" grpId="0" autoUpdateAnimBg="0"/>
      <p:bldP spid="160797" grpId="0" autoUpdateAnimBg="0"/>
      <p:bldP spid="160798" grpId="0" autoUpdateAnimBg="0"/>
      <p:bldP spid="54893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250825" y="450721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66FF33"/>
                </a:solidFill>
                <a:ea typeface="楷体_GB2312" pitchFamily="49" charset="-122"/>
              </a:rPr>
              <a:t>(3)  </a:t>
            </a:r>
            <a:r>
              <a:rPr lang="zh-CN" altLang="en-US" b="1" dirty="0" smtClean="0">
                <a:solidFill>
                  <a:srgbClr val="66FF33"/>
                </a:solidFill>
                <a:ea typeface="楷体_GB2312" pitchFamily="49" charset="-122"/>
              </a:rPr>
              <a:t>利用电势定义</a:t>
            </a:r>
            <a:endParaRPr lang="zh-CN" altLang="en-US" b="1" dirty="0">
              <a:solidFill>
                <a:srgbClr val="66FF33"/>
              </a:solidFill>
              <a:ea typeface="楷体_GB2312" pitchFamily="49" charset="-122"/>
            </a:endParaRPr>
          </a:p>
        </p:txBody>
      </p:sp>
      <p:sp>
        <p:nvSpPr>
          <p:cNvPr id="161795" name="Rectangle 3"/>
          <p:cNvSpPr>
            <a:spLocks noChangeArrowheads="1"/>
          </p:cNvSpPr>
          <p:nvPr/>
        </p:nvSpPr>
        <p:spPr bwMode="auto">
          <a:xfrm>
            <a:off x="327025" y="260648"/>
            <a:ext cx="6116638" cy="4667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结论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: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相当于在真空中的三个均匀带电的球面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57788" y="968673"/>
            <a:ext cx="3390900" cy="3200400"/>
            <a:chOff x="3544" y="576"/>
            <a:chExt cx="2136" cy="2016"/>
          </a:xfrm>
        </p:grpSpPr>
        <p:sp>
          <p:nvSpPr>
            <p:cNvPr id="28685" name="Oval 5"/>
            <p:cNvSpPr>
              <a:spLocks noChangeArrowheads="1"/>
            </p:cNvSpPr>
            <p:nvPr/>
          </p:nvSpPr>
          <p:spPr bwMode="auto">
            <a:xfrm>
              <a:off x="4388" y="1304"/>
              <a:ext cx="576" cy="528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kumimoji="0" lang="zh-CN" altLang="zh-CN">
                <a:ea typeface="楷体_GB2312" pitchFamily="49" charset="-122"/>
              </a:endParaRPr>
            </a:p>
          </p:txBody>
        </p:sp>
        <p:graphicFrame>
          <p:nvGraphicFramePr>
            <p:cNvPr id="28686" name="Object 6"/>
            <p:cNvGraphicFramePr>
              <a:graphicFrameLocks noChangeAspect="1"/>
            </p:cNvGraphicFramePr>
            <p:nvPr/>
          </p:nvGraphicFramePr>
          <p:xfrm>
            <a:off x="4464" y="1064"/>
            <a:ext cx="26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017" name="Equation" r:id="rId4" imgW="95165" imgH="95216" progId="Equation.3">
                    <p:embed/>
                  </p:oleObj>
                </mc:Choice>
                <mc:Fallback>
                  <p:oleObj name="Equation" r:id="rId4" imgW="95165" imgH="952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064"/>
                          <a:ext cx="26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7" name="AutoShape 7"/>
            <p:cNvSpPr>
              <a:spLocks noChangeArrowheads="1"/>
            </p:cNvSpPr>
            <p:nvPr/>
          </p:nvSpPr>
          <p:spPr bwMode="auto">
            <a:xfrm>
              <a:off x="3908" y="824"/>
              <a:ext cx="1536" cy="14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4 w 21600"/>
                <a:gd name="T25" fmla="*/ 3165 h 21600"/>
                <a:gd name="T26" fmla="*/ 18436 w 21600"/>
                <a:gd name="T27" fmla="*/ 1843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78" y="10800"/>
                  </a:moveTo>
                  <a:cubicBezTo>
                    <a:pt x="1878" y="15727"/>
                    <a:pt x="5873" y="19722"/>
                    <a:pt x="10800" y="19722"/>
                  </a:cubicBezTo>
                  <a:cubicBezTo>
                    <a:pt x="15727" y="19722"/>
                    <a:pt x="19722" y="15727"/>
                    <a:pt x="19722" y="10800"/>
                  </a:cubicBezTo>
                  <a:cubicBezTo>
                    <a:pt x="19722" y="5873"/>
                    <a:pt x="15727" y="1878"/>
                    <a:pt x="10800" y="1878"/>
                  </a:cubicBezTo>
                  <a:cubicBezTo>
                    <a:pt x="5873" y="1878"/>
                    <a:pt x="1878" y="5873"/>
                    <a:pt x="1878" y="1080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00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688" name="Object 8"/>
            <p:cNvGraphicFramePr>
              <a:graphicFrameLocks noChangeAspect="1"/>
            </p:cNvGraphicFramePr>
            <p:nvPr/>
          </p:nvGraphicFramePr>
          <p:xfrm>
            <a:off x="4580" y="584"/>
            <a:ext cx="30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018" name="Equation" r:id="rId6" imgW="85683" imgH="95216" progId="Equation.3">
                    <p:embed/>
                  </p:oleObj>
                </mc:Choice>
                <mc:Fallback>
                  <p:oleObj name="Equation" r:id="rId6" imgW="85683" imgH="952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0" y="584"/>
                          <a:ext cx="30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9" name="Line 9"/>
            <p:cNvSpPr>
              <a:spLocks noChangeShapeType="1"/>
            </p:cNvSpPr>
            <p:nvPr/>
          </p:nvSpPr>
          <p:spPr bwMode="auto">
            <a:xfrm>
              <a:off x="4679" y="1552"/>
              <a:ext cx="257" cy="14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0" name="Line 10"/>
            <p:cNvSpPr>
              <a:spLocks noChangeShapeType="1"/>
            </p:cNvSpPr>
            <p:nvPr/>
          </p:nvSpPr>
          <p:spPr bwMode="auto">
            <a:xfrm flipH="1">
              <a:off x="4322" y="1544"/>
              <a:ext cx="365" cy="5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1" name="Line 11"/>
            <p:cNvSpPr>
              <a:spLocks noChangeShapeType="1"/>
            </p:cNvSpPr>
            <p:nvPr/>
          </p:nvSpPr>
          <p:spPr bwMode="auto">
            <a:xfrm flipH="1">
              <a:off x="3984" y="1560"/>
              <a:ext cx="695" cy="36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692" name="Object 12"/>
            <p:cNvGraphicFramePr>
              <a:graphicFrameLocks noChangeAspect="1"/>
            </p:cNvGraphicFramePr>
            <p:nvPr/>
          </p:nvGraphicFramePr>
          <p:xfrm>
            <a:off x="4596" y="1592"/>
            <a:ext cx="20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019" name="公式" r:id="rId8" imgW="57235" imgH="76234" progId="Equation.3">
                    <p:embed/>
                  </p:oleObj>
                </mc:Choice>
                <mc:Fallback>
                  <p:oleObj name="公式" r:id="rId8" imgW="57235" imgH="762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6" y="1592"/>
                          <a:ext cx="20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3" name="Object 13"/>
            <p:cNvGraphicFramePr>
              <a:graphicFrameLocks noChangeAspect="1"/>
            </p:cNvGraphicFramePr>
            <p:nvPr/>
          </p:nvGraphicFramePr>
          <p:xfrm>
            <a:off x="4922" y="1304"/>
            <a:ext cx="219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020" name="Equation" r:id="rId10" imgW="57235" imgH="95216" progId="Equation.3">
                    <p:embed/>
                  </p:oleObj>
                </mc:Choice>
                <mc:Fallback>
                  <p:oleObj name="Equation" r:id="rId10" imgW="57235" imgH="952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2" y="1304"/>
                          <a:ext cx="219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4" name="Oval 14"/>
            <p:cNvSpPr>
              <a:spLocks noChangeArrowheads="1"/>
            </p:cNvSpPr>
            <p:nvPr/>
          </p:nvSpPr>
          <p:spPr bwMode="auto">
            <a:xfrm>
              <a:off x="4656" y="154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kumimoji="0" lang="zh-CN" altLang="zh-CN">
                <a:ea typeface="楷体_GB2312" pitchFamily="49" charset="-122"/>
              </a:endParaRPr>
            </a:p>
          </p:txBody>
        </p:sp>
        <p:sp>
          <p:nvSpPr>
            <p:cNvPr id="28695" name="Text Box 15"/>
            <p:cNvSpPr txBox="1">
              <a:spLocks noChangeArrowheads="1"/>
            </p:cNvSpPr>
            <p:nvPr/>
          </p:nvSpPr>
          <p:spPr bwMode="auto">
            <a:xfrm>
              <a:off x="4684" y="135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R</a:t>
              </a:r>
              <a:r>
                <a:rPr lang="en-US" altLang="zh-CN" baseline="-2500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28696" name="Text Box 16"/>
            <p:cNvSpPr txBox="1">
              <a:spLocks noChangeArrowheads="1"/>
            </p:cNvSpPr>
            <p:nvPr/>
          </p:nvSpPr>
          <p:spPr bwMode="auto">
            <a:xfrm>
              <a:off x="4416" y="183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ea typeface="楷体_GB2312" pitchFamily="49" charset="-122"/>
                </a:rPr>
                <a:t>R</a:t>
              </a:r>
              <a:r>
                <a:rPr lang="en-US" altLang="zh-CN" baseline="-25000">
                  <a:solidFill>
                    <a:schemeClr val="bg1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28697" name="Text Box 17"/>
            <p:cNvSpPr txBox="1">
              <a:spLocks noChangeArrowheads="1"/>
            </p:cNvSpPr>
            <p:nvPr/>
          </p:nvSpPr>
          <p:spPr bwMode="auto">
            <a:xfrm>
              <a:off x="4080" y="144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ea typeface="楷体_GB2312" pitchFamily="49" charset="-122"/>
                </a:rPr>
                <a:t>R</a:t>
              </a:r>
              <a:r>
                <a:rPr lang="en-US" altLang="zh-CN" baseline="-25000">
                  <a:solidFill>
                    <a:schemeClr val="bg1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28698" name="AutoShape 18"/>
            <p:cNvSpPr>
              <a:spLocks noChangeArrowheads="1"/>
            </p:cNvSpPr>
            <p:nvPr/>
          </p:nvSpPr>
          <p:spPr bwMode="auto">
            <a:xfrm>
              <a:off x="3544" y="576"/>
              <a:ext cx="596" cy="432"/>
            </a:xfrm>
            <a:prstGeom prst="wedgeRoundRectCallout">
              <a:avLst>
                <a:gd name="adj1" fmla="val 79361"/>
                <a:gd name="adj2" fmla="val 65278"/>
                <a:gd name="adj3" fmla="val 16667"/>
              </a:avLst>
            </a:prstGeom>
            <a:solidFill>
              <a:srgbClr val="00CC99">
                <a:alpha val="3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FF00"/>
                  </a:solidFill>
                  <a:ea typeface="楷体_GB2312" pitchFamily="49" charset="-122"/>
                </a:rPr>
                <a:t>-</a:t>
              </a:r>
              <a:r>
                <a:rPr lang="en-US" altLang="zh-CN" b="1" i="1">
                  <a:solidFill>
                    <a:srgbClr val="FFFF00"/>
                  </a:solidFill>
                  <a:ea typeface="楷体_GB2312" pitchFamily="49" charset="-122"/>
                </a:rPr>
                <a:t>q</a:t>
              </a:r>
            </a:p>
          </p:txBody>
        </p:sp>
        <p:sp>
          <p:nvSpPr>
            <p:cNvPr id="28699" name="AutoShape 19"/>
            <p:cNvSpPr>
              <a:spLocks noChangeArrowheads="1"/>
            </p:cNvSpPr>
            <p:nvPr/>
          </p:nvSpPr>
          <p:spPr bwMode="auto">
            <a:xfrm>
              <a:off x="5028" y="2256"/>
              <a:ext cx="652" cy="336"/>
            </a:xfrm>
            <a:prstGeom prst="wedgeRoundRectCallout">
              <a:avLst>
                <a:gd name="adj1" fmla="val -71778"/>
                <a:gd name="adj2" fmla="val -41963"/>
                <a:gd name="adj3" fmla="val 16667"/>
              </a:avLst>
            </a:prstGeom>
            <a:solidFill>
              <a:srgbClr val="00CC99">
                <a:alpha val="3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FF00"/>
                  </a:solidFill>
                  <a:ea typeface="楷体_GB2312" pitchFamily="49" charset="-122"/>
                </a:rPr>
                <a:t>Q+q</a:t>
              </a:r>
            </a:p>
          </p:txBody>
        </p:sp>
        <p:graphicFrame>
          <p:nvGraphicFramePr>
            <p:cNvPr id="28700" name="Object 20"/>
            <p:cNvGraphicFramePr>
              <a:graphicFrameLocks noChangeAspect="1"/>
            </p:cNvGraphicFramePr>
            <p:nvPr/>
          </p:nvGraphicFramePr>
          <p:xfrm>
            <a:off x="4965" y="1304"/>
            <a:ext cx="219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021" name="Equation" r:id="rId12" imgW="57235" imgH="95216" progId="Equation.3">
                    <p:embed/>
                  </p:oleObj>
                </mc:Choice>
                <mc:Fallback>
                  <p:oleObj name="Equation" r:id="rId12" imgW="57235" imgH="952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5" y="1304"/>
                          <a:ext cx="219" cy="263"/>
                        </a:xfrm>
                        <a:prstGeom prst="rect">
                          <a:avLst/>
                        </a:prstGeom>
                        <a:solidFill>
                          <a:srgbClr val="006699">
                            <a:alpha val="70195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1813" name="Text Box 21"/>
          <p:cNvSpPr txBox="1">
            <a:spLocks noChangeArrowheads="1"/>
          </p:cNvSpPr>
          <p:nvPr/>
        </p:nvSpPr>
        <p:spPr bwMode="auto">
          <a:xfrm>
            <a:off x="250824" y="759123"/>
            <a:ext cx="475322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FF00"/>
                </a:solidFill>
                <a:ea typeface="楷体_GB2312" pitchFamily="49" charset="-122"/>
              </a:rPr>
              <a:t>(2)  </a:t>
            </a:r>
            <a:r>
              <a:rPr lang="zh-CN" altLang="en-US" b="1" dirty="0">
                <a:solidFill>
                  <a:srgbClr val="00FF00"/>
                </a:solidFill>
                <a:ea typeface="楷体_GB2312" pitchFamily="49" charset="-122"/>
              </a:rPr>
              <a:t>电场</a:t>
            </a:r>
            <a:r>
              <a:rPr lang="zh-CN" altLang="en-US" b="1" dirty="0" smtClean="0">
                <a:solidFill>
                  <a:srgbClr val="00FF00"/>
                </a:solidFill>
                <a:ea typeface="楷体_GB2312" pitchFamily="49" charset="-122"/>
              </a:rPr>
              <a:t>分布（高斯定理）</a:t>
            </a:r>
            <a:endParaRPr lang="zh-CN" altLang="en-US" b="1" dirty="0">
              <a:solidFill>
                <a:srgbClr val="00FF00"/>
              </a:solidFill>
              <a:ea typeface="楷体_GB2312" pitchFamily="49" charset="-122"/>
            </a:endParaRPr>
          </a:p>
        </p:txBody>
      </p:sp>
      <p:graphicFrame>
        <p:nvGraphicFramePr>
          <p:cNvPr id="16181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463362"/>
              </p:ext>
            </p:extLst>
          </p:nvPr>
        </p:nvGraphicFramePr>
        <p:xfrm>
          <a:off x="1827419" y="1362500"/>
          <a:ext cx="9779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22" name="Equation" r:id="rId14" imgW="520560" imgH="228600" progId="Equation.DSMT4">
                  <p:embed/>
                </p:oleObj>
              </mc:Choice>
              <mc:Fallback>
                <p:oleObj name="Equation" r:id="rId14" imgW="520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419" y="1362500"/>
                        <a:ext cx="97790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1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409938"/>
              </p:ext>
            </p:extLst>
          </p:nvPr>
        </p:nvGraphicFramePr>
        <p:xfrm>
          <a:off x="2828021" y="2168823"/>
          <a:ext cx="1771650" cy="540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23" name="Equation" r:id="rId16" imgW="812520" imgH="228600" progId="Equation.DSMT4">
                  <p:embed/>
                </p:oleObj>
              </mc:Choice>
              <mc:Fallback>
                <p:oleObj name="Equation" r:id="rId16" imgW="812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021" y="2168823"/>
                        <a:ext cx="1771650" cy="540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1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451088"/>
              </p:ext>
            </p:extLst>
          </p:nvPr>
        </p:nvGraphicFramePr>
        <p:xfrm>
          <a:off x="760972" y="2947108"/>
          <a:ext cx="691797" cy="517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24" name="Equation" r:id="rId18" imgW="431640" imgH="241200" progId="Equation.DSMT4">
                  <p:embed/>
                </p:oleObj>
              </mc:Choice>
              <mc:Fallback>
                <p:oleObj name="Equation" r:id="rId18" imgW="431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972" y="2947108"/>
                        <a:ext cx="691797" cy="5177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1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241100"/>
              </p:ext>
            </p:extLst>
          </p:nvPr>
        </p:nvGraphicFramePr>
        <p:xfrm>
          <a:off x="3450150" y="3736778"/>
          <a:ext cx="1038787" cy="522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25" name="Equation" r:id="rId20" imgW="520560" imgH="228600" progId="Equation.DSMT4">
                  <p:embed/>
                </p:oleObj>
              </mc:Choice>
              <mc:Fallback>
                <p:oleObj name="Equation" r:id="rId20" imgW="520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0150" y="3736778"/>
                        <a:ext cx="1038787" cy="522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18" name="Text Box 26"/>
          <p:cNvSpPr txBox="1">
            <a:spLocks noChangeArrowheads="1"/>
          </p:cNvSpPr>
          <p:nvPr/>
        </p:nvSpPr>
        <p:spPr bwMode="auto">
          <a:xfrm>
            <a:off x="683568" y="4961235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ea typeface="楷体_GB2312" pitchFamily="49" charset="-122"/>
              </a:rPr>
              <a:t>(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取无穷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远为电势零点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</a:rPr>
              <a:t>)</a:t>
            </a: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/>
          </p:nvPr>
        </p:nvGraphicFramePr>
        <p:xfrm>
          <a:off x="720703" y="5564188"/>
          <a:ext cx="7426326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26" name="Equation" r:id="rId22" imgW="3377880" imgH="431640" progId="Equation.DSMT4">
                  <p:embed/>
                </p:oleObj>
              </mc:Choice>
              <mc:Fallback>
                <p:oleObj name="Equation" r:id="rId22" imgW="3377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20703" y="5564188"/>
                        <a:ext cx="7426326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/>
          </p:nvPr>
        </p:nvGraphicFramePr>
        <p:xfrm>
          <a:off x="3969544" y="4611688"/>
          <a:ext cx="332263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27" name="Equation" r:id="rId24" imgW="1511280" imgH="431640" progId="Equation.DSMT4">
                  <p:embed/>
                </p:oleObj>
              </mc:Choice>
              <mc:Fallback>
                <p:oleObj name="Equation" r:id="rId24" imgW="1511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969544" y="4611688"/>
                        <a:ext cx="3322638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269785"/>
              </p:ext>
            </p:extLst>
          </p:nvPr>
        </p:nvGraphicFramePr>
        <p:xfrm>
          <a:off x="843868" y="1346620"/>
          <a:ext cx="1071325" cy="496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28" name="Equation" r:id="rId26" imgW="520560" imgH="241200" progId="Equation.DSMT4">
                  <p:embed/>
                </p:oleObj>
              </mc:Choice>
              <mc:Fallback>
                <p:oleObj name="Equation" r:id="rId26" imgW="520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43868" y="1346620"/>
                        <a:ext cx="1071325" cy="4964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465518"/>
              </p:ext>
            </p:extLst>
          </p:nvPr>
        </p:nvGraphicFramePr>
        <p:xfrm>
          <a:off x="780794" y="1926714"/>
          <a:ext cx="2036404" cy="94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29" name="Equation" r:id="rId28" imgW="927000" imgH="431640" progId="Equation.DSMT4">
                  <p:embed/>
                </p:oleObj>
              </mc:Choice>
              <mc:Fallback>
                <p:oleObj name="Equation" r:id="rId28" imgW="927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780794" y="1926714"/>
                        <a:ext cx="2036404" cy="94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781"/>
              </p:ext>
            </p:extLst>
          </p:nvPr>
        </p:nvGraphicFramePr>
        <p:xfrm>
          <a:off x="1827419" y="2933760"/>
          <a:ext cx="1923105" cy="540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30" name="Equation" r:id="rId30" imgW="812520" imgH="228600" progId="Equation.DSMT4">
                  <p:embed/>
                </p:oleObj>
              </mc:Choice>
              <mc:Fallback>
                <p:oleObj name="Equation" r:id="rId30" imgW="812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827419" y="2933760"/>
                        <a:ext cx="1923105" cy="5408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483165"/>
              </p:ext>
            </p:extLst>
          </p:nvPr>
        </p:nvGraphicFramePr>
        <p:xfrm>
          <a:off x="720703" y="3524146"/>
          <a:ext cx="2573314" cy="983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31" name="Equation" r:id="rId32" imgW="1130040" imgH="431640" progId="Equation.DSMT4">
                  <p:embed/>
                </p:oleObj>
              </mc:Choice>
              <mc:Fallback>
                <p:oleObj name="Equation" r:id="rId32" imgW="1130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720703" y="3524146"/>
                        <a:ext cx="2573314" cy="983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47900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18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17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1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4" grpId="0" autoUpdateAnimBg="0"/>
      <p:bldP spid="161795" grpId="0" animBg="1" autoUpdateAnimBg="0"/>
      <p:bldP spid="161813" grpId="0" autoUpdateAnimBg="0"/>
      <p:bldP spid="16181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Text Box 2"/>
          <p:cNvSpPr txBox="1">
            <a:spLocks noChangeArrowheads="1"/>
          </p:cNvSpPr>
          <p:nvPr/>
        </p:nvSpPr>
        <p:spPr bwMode="auto">
          <a:xfrm>
            <a:off x="219075" y="30755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例</a:t>
            </a:r>
            <a:r>
              <a:rPr lang="en-US" altLang="zh-CN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5</a:t>
            </a: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：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endParaRPr lang="zh-CN" altLang="en-US" b="1" dirty="0">
              <a:solidFill>
                <a:srgbClr val="00FFFF"/>
              </a:solidFill>
              <a:ea typeface="楷体_GB2312" pitchFamily="49" charset="-122"/>
            </a:endParaRPr>
          </a:p>
        </p:txBody>
      </p:sp>
      <p:sp>
        <p:nvSpPr>
          <p:cNvPr id="634883" name="Rectangle 3"/>
          <p:cNvSpPr>
            <a:spLocks noChangeArrowheads="1"/>
          </p:cNvSpPr>
          <p:nvPr/>
        </p:nvSpPr>
        <p:spPr bwMode="auto">
          <a:xfrm>
            <a:off x="914400" y="317078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有一个接地的导体球，</a:t>
            </a:r>
            <a:endParaRPr lang="zh-CN" altLang="en-US" b="1">
              <a:solidFill>
                <a:srgbClr val="CCCCFF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34884" name="Rectangle 4"/>
          <p:cNvSpPr>
            <a:spLocks noChangeArrowheads="1"/>
          </p:cNvSpPr>
          <p:nvPr/>
        </p:nvSpPr>
        <p:spPr bwMode="auto">
          <a:xfrm>
            <a:off x="827088" y="883816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点电荷，距球心为</a:t>
            </a:r>
          </a:p>
        </p:txBody>
      </p:sp>
      <p:sp>
        <p:nvSpPr>
          <p:cNvPr id="634885" name="Rectangle 5"/>
          <p:cNvSpPr>
            <a:spLocks noChangeArrowheads="1"/>
          </p:cNvSpPr>
          <p:nvPr/>
        </p:nvSpPr>
        <p:spPr bwMode="auto">
          <a:xfrm>
            <a:off x="850900" y="1383878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感应</a:t>
            </a:r>
            <a:r>
              <a:rPr lang="zh-CN" altLang="en-US" b="1" dirty="0" smtClean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电荷量？</a:t>
            </a:r>
            <a:endParaRPr lang="zh-CN" altLang="en-US" b="1" dirty="0">
              <a:solidFill>
                <a:srgbClr val="FFFFFF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34886" name="Oval 6"/>
          <p:cNvSpPr>
            <a:spLocks noChangeArrowheads="1"/>
          </p:cNvSpPr>
          <p:nvPr/>
        </p:nvSpPr>
        <p:spPr bwMode="auto">
          <a:xfrm>
            <a:off x="6629400" y="393278"/>
            <a:ext cx="1600200" cy="1524000"/>
          </a:xfrm>
          <a:prstGeom prst="ellipse">
            <a:avLst/>
          </a:prstGeom>
          <a:gradFill rotWithShape="0">
            <a:gsLst>
              <a:gs pos="0">
                <a:srgbClr val="FFCC00"/>
              </a:gs>
              <a:gs pos="100000">
                <a:srgbClr val="AA88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634887" name="Group 7"/>
          <p:cNvGrpSpPr>
            <a:grpSpLocks/>
          </p:cNvGrpSpPr>
          <p:nvPr/>
        </p:nvGrpSpPr>
        <p:grpSpPr bwMode="auto">
          <a:xfrm>
            <a:off x="8077200" y="1612478"/>
            <a:ext cx="685800" cy="381000"/>
            <a:chOff x="3024" y="3696"/>
            <a:chExt cx="432" cy="240"/>
          </a:xfrm>
        </p:grpSpPr>
        <p:sp>
          <p:nvSpPr>
            <p:cNvPr id="29730" name="Line 8"/>
            <p:cNvSpPr>
              <a:spLocks noChangeShapeType="1"/>
            </p:cNvSpPr>
            <p:nvPr/>
          </p:nvSpPr>
          <p:spPr bwMode="auto">
            <a:xfrm>
              <a:off x="3024" y="3696"/>
              <a:ext cx="336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1" name="Line 9"/>
            <p:cNvSpPr>
              <a:spLocks noChangeShapeType="1"/>
            </p:cNvSpPr>
            <p:nvPr/>
          </p:nvSpPr>
          <p:spPr bwMode="auto">
            <a:xfrm>
              <a:off x="3360" y="3696"/>
              <a:ext cx="0" cy="14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2" name="Line 10"/>
            <p:cNvSpPr>
              <a:spLocks noChangeShapeType="1"/>
            </p:cNvSpPr>
            <p:nvPr/>
          </p:nvSpPr>
          <p:spPr bwMode="auto">
            <a:xfrm>
              <a:off x="3216" y="3840"/>
              <a:ext cx="240" cy="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3" name="Line 11"/>
            <p:cNvSpPr>
              <a:spLocks noChangeShapeType="1"/>
            </p:cNvSpPr>
            <p:nvPr/>
          </p:nvSpPr>
          <p:spPr bwMode="auto">
            <a:xfrm>
              <a:off x="3264" y="3936"/>
              <a:ext cx="144" cy="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4892" name="Line 12"/>
          <p:cNvSpPr>
            <a:spLocks noChangeShapeType="1"/>
          </p:cNvSpPr>
          <p:nvPr/>
        </p:nvSpPr>
        <p:spPr bwMode="auto">
          <a:xfrm flipH="1" flipV="1">
            <a:off x="6858000" y="621878"/>
            <a:ext cx="609600" cy="5334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634893" name="Object 13"/>
          <p:cNvGraphicFramePr>
            <a:graphicFrameLocks noChangeAspect="1"/>
          </p:cNvGraphicFramePr>
          <p:nvPr>
            <p:extLst/>
          </p:nvPr>
        </p:nvGraphicFramePr>
        <p:xfrm>
          <a:off x="7086600" y="410741"/>
          <a:ext cx="4572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35" name="公式" r:id="rId3" imgW="76200" imgH="85725" progId="Equation.3">
                  <p:embed/>
                </p:oleObj>
              </mc:Choice>
              <mc:Fallback>
                <p:oleObj name="公式" r:id="rId3" imgW="76200" imgH="85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10741"/>
                        <a:ext cx="4572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894" name="Line 14"/>
          <p:cNvSpPr>
            <a:spLocks noChangeShapeType="1"/>
          </p:cNvSpPr>
          <p:nvPr/>
        </p:nvSpPr>
        <p:spPr bwMode="auto">
          <a:xfrm>
            <a:off x="5791200" y="1155278"/>
            <a:ext cx="1676400" cy="0"/>
          </a:xfrm>
          <a:prstGeom prst="line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4895" name="Oval 15"/>
          <p:cNvSpPr>
            <a:spLocks noChangeArrowheads="1"/>
          </p:cNvSpPr>
          <p:nvPr/>
        </p:nvSpPr>
        <p:spPr bwMode="auto">
          <a:xfrm>
            <a:off x="5638800" y="107907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634896" name="Object 16"/>
          <p:cNvGraphicFramePr>
            <a:graphicFrameLocks noChangeAspect="1"/>
          </p:cNvGraphicFramePr>
          <p:nvPr>
            <p:extLst/>
          </p:nvPr>
        </p:nvGraphicFramePr>
        <p:xfrm>
          <a:off x="5486400" y="621878"/>
          <a:ext cx="3810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36" name="公式" r:id="rId5" imgW="47752" imgH="85725" progId="Equation.3">
                  <p:embed/>
                </p:oleObj>
              </mc:Choice>
              <mc:Fallback>
                <p:oleObj name="公式" r:id="rId5" imgW="47752" imgH="85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621878"/>
                        <a:ext cx="3810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897" name="Object 17"/>
          <p:cNvGraphicFramePr>
            <a:graphicFrameLocks noChangeAspect="1"/>
          </p:cNvGraphicFramePr>
          <p:nvPr>
            <p:extLst/>
          </p:nvPr>
        </p:nvGraphicFramePr>
        <p:xfrm>
          <a:off x="6172200" y="621878"/>
          <a:ext cx="3810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37" name="公式" r:id="rId7" imgW="47752" imgH="104707" progId="Equation.3">
                  <p:embed/>
                </p:oleObj>
              </mc:Choice>
              <mc:Fallback>
                <p:oleObj name="公式" r:id="rId7" imgW="47752" imgH="1047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621878"/>
                        <a:ext cx="3810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898" name="Object 18"/>
          <p:cNvGraphicFramePr>
            <a:graphicFrameLocks noChangeAspect="1"/>
          </p:cNvGraphicFramePr>
          <p:nvPr>
            <p:extLst/>
          </p:nvPr>
        </p:nvGraphicFramePr>
        <p:xfrm>
          <a:off x="1374775" y="1877591"/>
          <a:ext cx="11096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38" name="公式" r:id="rId9" imgW="304800" imgH="123689" progId="Equation.3">
                  <p:embed/>
                </p:oleObj>
              </mc:Choice>
              <mc:Fallback>
                <p:oleObj name="公式" r:id="rId9" imgW="304800" imgH="1236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1877591"/>
                        <a:ext cx="110966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899" name="Object 19"/>
          <p:cNvGraphicFramePr>
            <a:graphicFrameLocks noChangeAspect="1"/>
          </p:cNvGraphicFramePr>
          <p:nvPr>
            <p:extLst/>
          </p:nvPr>
        </p:nvGraphicFramePr>
        <p:xfrm>
          <a:off x="2555875" y="1818853"/>
          <a:ext cx="1409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39" name="公式" r:id="rId11" imgW="390483" imgH="123689" progId="Equation.3">
                  <p:embed/>
                </p:oleObj>
              </mc:Choice>
              <mc:Fallback>
                <p:oleObj name="公式" r:id="rId11" imgW="390483" imgH="1236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818853"/>
                        <a:ext cx="1409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00" name="Object 20"/>
          <p:cNvGraphicFramePr>
            <a:graphicFrameLocks noChangeAspect="1"/>
          </p:cNvGraphicFramePr>
          <p:nvPr>
            <p:extLst/>
          </p:nvPr>
        </p:nvGraphicFramePr>
        <p:xfrm>
          <a:off x="7543800" y="926678"/>
          <a:ext cx="381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40" name="公式" r:id="rId13" imgW="47752" imgH="66743" progId="Equation.3">
                  <p:embed/>
                </p:oleObj>
              </mc:Choice>
              <mc:Fallback>
                <p:oleObj name="公式" r:id="rId13" imgW="47752" imgH="667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926678"/>
                        <a:ext cx="381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01" name="Rectangle 21"/>
          <p:cNvSpPr>
            <a:spLocks noChangeArrowheads="1"/>
          </p:cNvSpPr>
          <p:nvPr/>
        </p:nvSpPr>
        <p:spPr bwMode="auto">
          <a:xfrm>
            <a:off x="3962400" y="317078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现有一</a:t>
            </a:r>
          </a:p>
        </p:txBody>
      </p:sp>
      <p:sp>
        <p:nvSpPr>
          <p:cNvPr id="634902" name="Rectangle 22"/>
          <p:cNvSpPr>
            <a:spLocks noChangeArrowheads="1"/>
          </p:cNvSpPr>
          <p:nvPr/>
        </p:nvSpPr>
        <p:spPr bwMode="auto">
          <a:xfrm>
            <a:off x="3276600" y="883816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 dirty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b </a:t>
            </a:r>
            <a:r>
              <a:rPr lang="en-US" altLang="zh-CN" b="1" dirty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求</a:t>
            </a:r>
            <a:r>
              <a:rPr lang="zh-CN" altLang="en-US" b="1" dirty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球面上的</a:t>
            </a:r>
          </a:p>
        </p:txBody>
      </p:sp>
      <p:pic>
        <p:nvPicPr>
          <p:cNvPr id="634903" name="Picture 23" descr="BD00028_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963316"/>
            <a:ext cx="4572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04" name="Text Box 24"/>
          <p:cNvSpPr txBox="1">
            <a:spLocks noChangeArrowheads="1"/>
          </p:cNvSpPr>
          <p:nvPr/>
        </p:nvSpPr>
        <p:spPr bwMode="auto">
          <a:xfrm>
            <a:off x="323850" y="1891878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00FFFF"/>
                </a:solidFill>
                <a:ea typeface="楷体_GB2312" pitchFamily="49" charset="-122"/>
              </a:rPr>
              <a:t>解： </a:t>
            </a:r>
          </a:p>
        </p:txBody>
      </p:sp>
      <p:graphicFrame>
        <p:nvGraphicFramePr>
          <p:cNvPr id="634905" name="Object 25"/>
          <p:cNvGraphicFramePr>
            <a:graphicFrameLocks noChangeAspect="1"/>
          </p:cNvGraphicFramePr>
          <p:nvPr>
            <p:extLst/>
          </p:nvPr>
        </p:nvGraphicFramePr>
        <p:xfrm>
          <a:off x="1728788" y="3539703"/>
          <a:ext cx="21224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41" name="Equation" r:id="rId16" imgW="885952" imgH="352391" progId="Equation.DSMT4">
                  <p:embed/>
                </p:oleObj>
              </mc:Choice>
              <mc:Fallback>
                <p:oleObj name="Equation" r:id="rId16" imgW="885952" imgH="35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8" y="3539703"/>
                        <a:ext cx="212248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06" name="Rectangle 26"/>
          <p:cNvSpPr>
            <a:spLocks noChangeArrowheads="1"/>
          </p:cNvSpPr>
          <p:nvPr/>
        </p:nvSpPr>
        <p:spPr bwMode="auto">
          <a:xfrm>
            <a:off x="914400" y="5962228"/>
            <a:ext cx="7367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问题：</a:t>
            </a:r>
            <a:r>
              <a:rPr lang="zh-CN" altLang="en-US" b="1" dirty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如果导体不接地，则导体球的电势？</a:t>
            </a:r>
          </a:p>
        </p:txBody>
      </p:sp>
      <p:graphicFrame>
        <p:nvGraphicFramePr>
          <p:cNvPr id="634907" name="Object 27"/>
          <p:cNvGraphicFramePr>
            <a:graphicFrameLocks noChangeAspect="1"/>
          </p:cNvGraphicFramePr>
          <p:nvPr>
            <p:extLst/>
          </p:nvPr>
        </p:nvGraphicFramePr>
        <p:xfrm>
          <a:off x="7924800" y="850478"/>
          <a:ext cx="11588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42" name="公式" r:id="rId18" imgW="352552" imgH="152468" progId="Equation.3">
                  <p:embed/>
                </p:oleObj>
              </mc:Choice>
              <mc:Fallback>
                <p:oleObj name="公式" r:id="rId18" imgW="352552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850478"/>
                        <a:ext cx="11588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08" name="Object 28"/>
          <p:cNvGraphicFramePr>
            <a:graphicFrameLocks noChangeAspect="1"/>
          </p:cNvGraphicFramePr>
          <p:nvPr>
            <p:extLst/>
          </p:nvPr>
        </p:nvGraphicFramePr>
        <p:xfrm>
          <a:off x="1687513" y="4843041"/>
          <a:ext cx="212090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43" name="Equation" r:id="rId20" imgW="885952" imgH="352391" progId="Equation.DSMT4">
                  <p:embed/>
                </p:oleObj>
              </mc:Choice>
              <mc:Fallback>
                <p:oleObj name="Equation" r:id="rId20" imgW="885952" imgH="35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4843041"/>
                        <a:ext cx="2120900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09" name="AutoShape 29"/>
          <p:cNvSpPr>
            <a:spLocks/>
          </p:cNvSpPr>
          <p:nvPr/>
        </p:nvSpPr>
        <p:spPr bwMode="auto">
          <a:xfrm>
            <a:off x="1271588" y="3692103"/>
            <a:ext cx="304800" cy="1905000"/>
          </a:xfrm>
          <a:prstGeom prst="leftBrace">
            <a:avLst>
              <a:gd name="adj1" fmla="val 52083"/>
              <a:gd name="adj2" fmla="val 50000"/>
            </a:avLst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34910" name="AutoShape 30"/>
          <p:cNvSpPr>
            <a:spLocks/>
          </p:cNvSpPr>
          <p:nvPr/>
        </p:nvSpPr>
        <p:spPr bwMode="auto">
          <a:xfrm>
            <a:off x="4170363" y="3803228"/>
            <a:ext cx="304800" cy="1905000"/>
          </a:xfrm>
          <a:prstGeom prst="rightBrace">
            <a:avLst>
              <a:gd name="adj1" fmla="val 52083"/>
              <a:gd name="adj2" fmla="val 50000"/>
            </a:avLst>
          </a:prstGeom>
          <a:noFill/>
          <a:ln w="317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634911" name="Object 31"/>
          <p:cNvGraphicFramePr>
            <a:graphicFrameLocks noChangeAspect="1"/>
          </p:cNvGraphicFramePr>
          <p:nvPr>
            <p:extLst/>
          </p:nvPr>
        </p:nvGraphicFramePr>
        <p:xfrm>
          <a:off x="4856163" y="3615903"/>
          <a:ext cx="27082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44" name="公式" r:id="rId22" imgW="1152483" imgH="352391" progId="Equation.3">
                  <p:embed/>
                </p:oleObj>
              </mc:Choice>
              <mc:Fallback>
                <p:oleObj name="公式" r:id="rId22" imgW="1152483" imgH="35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163" y="3615903"/>
                        <a:ext cx="27082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2" name="Object 32"/>
          <p:cNvGraphicFramePr>
            <a:graphicFrameLocks noChangeAspect="1"/>
          </p:cNvGraphicFramePr>
          <p:nvPr>
            <p:extLst/>
          </p:nvPr>
        </p:nvGraphicFramePr>
        <p:xfrm>
          <a:off x="5694363" y="4606503"/>
          <a:ext cx="1395412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45" name="Equation" r:id="rId24" imgW="561848" imgH="314427" progId="Equation.DSMT4">
                  <p:embed/>
                </p:oleObj>
              </mc:Choice>
              <mc:Fallback>
                <p:oleObj name="Equation" r:id="rId24" imgW="561848" imgH="3144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4363" y="4606503"/>
                        <a:ext cx="1395412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13" name="AutoShape 33"/>
          <p:cNvSpPr>
            <a:spLocks noChangeArrowheads="1"/>
          </p:cNvSpPr>
          <p:nvPr/>
        </p:nvSpPr>
        <p:spPr bwMode="auto">
          <a:xfrm>
            <a:off x="4932363" y="4979566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634914" name="Object 34"/>
          <p:cNvGraphicFramePr>
            <a:graphicFrameLocks noChangeAspect="1"/>
          </p:cNvGraphicFramePr>
          <p:nvPr>
            <p:extLst/>
          </p:nvPr>
        </p:nvGraphicFramePr>
        <p:xfrm>
          <a:off x="7107238" y="4912891"/>
          <a:ext cx="7254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46" name="Equation" r:id="rId26" imgW="257048" imgH="85725" progId="Equation.DSMT4">
                  <p:embed/>
                </p:oleObj>
              </mc:Choice>
              <mc:Fallback>
                <p:oleObj name="Equation" r:id="rId26" imgW="257048" imgH="857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7238" y="4912891"/>
                        <a:ext cx="72548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15" name="Text Box 35"/>
          <p:cNvSpPr txBox="1">
            <a:spLocks noChangeArrowheads="1"/>
          </p:cNvSpPr>
          <p:nvPr/>
        </p:nvSpPr>
        <p:spPr bwMode="auto">
          <a:xfrm>
            <a:off x="1042988" y="2466553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FF"/>
                </a:solidFill>
                <a:ea typeface="楷体_GB2312" pitchFamily="49" charset="-122"/>
              </a:rPr>
              <a:t>接地  即</a:t>
            </a:r>
          </a:p>
        </p:txBody>
      </p:sp>
      <p:graphicFrame>
        <p:nvGraphicFramePr>
          <p:cNvPr id="634916" name="Object 36"/>
          <p:cNvGraphicFramePr>
            <a:graphicFrameLocks/>
          </p:cNvGraphicFramePr>
          <p:nvPr>
            <p:extLst/>
          </p:nvPr>
        </p:nvGraphicFramePr>
        <p:xfrm>
          <a:off x="2484438" y="2563391"/>
          <a:ext cx="83661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47" name="Equation" r:id="rId28" imgW="762000" imgH="238193" progId="Equation.3">
                  <p:embed/>
                </p:oleObj>
              </mc:Choice>
              <mc:Fallback>
                <p:oleObj name="Equation" r:id="rId28" imgW="762000" imgH="23819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563391"/>
                        <a:ext cx="836612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17" name="Rectangle 37"/>
          <p:cNvSpPr>
            <a:spLocks noChangeArrowheads="1"/>
          </p:cNvSpPr>
          <p:nvPr/>
        </p:nvSpPr>
        <p:spPr bwMode="auto">
          <a:xfrm>
            <a:off x="1020763" y="2988841"/>
            <a:ext cx="6935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导体球达到静电平衡后，为一等势体。</a:t>
            </a:r>
            <a:endParaRPr lang="zh-CN" altLang="en-US" b="1">
              <a:solidFill>
                <a:srgbClr val="CCCCFF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6314319" y="2097648"/>
            <a:ext cx="264711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感应电荷虽在球面上不均匀分布，球心处的电势仍可用电势叠加原理求得</a:t>
            </a:r>
            <a:endParaRPr lang="zh-CN" altLang="en-US" b="1" dirty="0">
              <a:solidFill>
                <a:srgbClr val="00FFFF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4345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34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3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4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34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34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34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34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0" fill="hold"/>
                                        <p:tgtEl>
                                          <p:spTgt spid="634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0" fill="hold"/>
                                        <p:tgtEl>
                                          <p:spTgt spid="634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3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3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300"/>
                                        <p:tgtEl>
                                          <p:spTgt spid="634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34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634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3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34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34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34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34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34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3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300"/>
                                        <p:tgtEl>
                                          <p:spTgt spid="634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2" grpId="0" autoUpdateAnimBg="0"/>
      <p:bldP spid="634883" grpId="0" build="p" autoUpdateAnimBg="0"/>
      <p:bldP spid="634884" grpId="0" build="p" autoUpdateAnimBg="0" advAuto="0"/>
      <p:bldP spid="634885" grpId="0" build="p" autoUpdateAnimBg="0"/>
      <p:bldP spid="634886" grpId="0" animBg="1"/>
      <p:bldP spid="634892" grpId="0" animBg="1"/>
      <p:bldP spid="634894" grpId="0" animBg="1"/>
      <p:bldP spid="634895" grpId="0" animBg="1"/>
      <p:bldP spid="634901" grpId="0" build="p" autoUpdateAnimBg="0" advAuto="0"/>
      <p:bldP spid="634902" grpId="0" build="p" autoUpdateAnimBg="0" advAuto="0"/>
      <p:bldP spid="634904" grpId="0" build="p" autoUpdateAnimBg="0"/>
      <p:bldP spid="634906" grpId="0" build="p" autoUpdateAnimBg="0"/>
      <p:bldP spid="634909" grpId="0" animBg="1"/>
      <p:bldP spid="634910" grpId="0" animBg="1"/>
      <p:bldP spid="634913" grpId="0" animBg="1"/>
      <p:bldP spid="634915" grpId="0" autoUpdateAnimBg="0"/>
      <p:bldP spid="634917" grpId="0" build="p" autoUpdateAnimBg="0"/>
      <p:bldP spid="39" grpId="0" build="p" autoUpdateAnimBg="0"/>
    </p:bldLst>
  </p:timing>
</p:sld>
</file>

<file path=ppt/theme/theme1.xml><?xml version="1.0" encoding="utf-8"?>
<a:theme xmlns:a="http://schemas.openxmlformats.org/drawingml/2006/main" name="3_默认设计模板">
  <a:themeElements>
    <a:clrScheme name="3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22112</TotalTime>
  <Words>2168</Words>
  <Application>Microsoft Office PowerPoint</Application>
  <PresentationFormat>全屏显示(4:3)</PresentationFormat>
  <Paragraphs>557</Paragraphs>
  <Slides>27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Monotype Sorts</vt:lpstr>
      <vt:lpstr>仿宋_GB2312</vt:lpstr>
      <vt:lpstr>华文仿宋</vt:lpstr>
      <vt:lpstr>楷体_GB2312</vt:lpstr>
      <vt:lpstr>宋体</vt:lpstr>
      <vt:lpstr>Arial</vt:lpstr>
      <vt:lpstr>Symbol</vt:lpstr>
      <vt:lpstr>Times New Roman</vt:lpstr>
      <vt:lpstr>Wingdings</vt:lpstr>
      <vt:lpstr>3_默认设计模板</vt:lpstr>
      <vt:lpstr>Equation</vt:lpstr>
      <vt:lpstr>公式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xjtu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Relativity</dc:title>
  <dc:creator>Jiang Chenwei</dc:creator>
  <cp:lastModifiedBy>jiangcw</cp:lastModifiedBy>
  <cp:revision>1099</cp:revision>
  <cp:lastPrinted>2020-04-30T07:55:10Z</cp:lastPrinted>
  <dcterms:created xsi:type="dcterms:W3CDTF">2002-06-18T00:43:24Z</dcterms:created>
  <dcterms:modified xsi:type="dcterms:W3CDTF">2023-05-08T14:40:02Z</dcterms:modified>
</cp:coreProperties>
</file>