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654" r:id="rId2"/>
    <p:sldId id="777" r:id="rId3"/>
    <p:sldId id="789" r:id="rId4"/>
    <p:sldId id="722" r:id="rId5"/>
    <p:sldId id="723" r:id="rId6"/>
    <p:sldId id="781" r:id="rId7"/>
    <p:sldId id="782" r:id="rId8"/>
    <p:sldId id="778" r:id="rId9"/>
    <p:sldId id="779" r:id="rId10"/>
    <p:sldId id="780" r:id="rId11"/>
    <p:sldId id="725" r:id="rId12"/>
    <p:sldId id="726" r:id="rId13"/>
    <p:sldId id="727" r:id="rId14"/>
    <p:sldId id="728" r:id="rId15"/>
    <p:sldId id="730" r:id="rId16"/>
    <p:sldId id="731" r:id="rId17"/>
    <p:sldId id="784" r:id="rId18"/>
    <p:sldId id="732" r:id="rId19"/>
    <p:sldId id="733" r:id="rId20"/>
    <p:sldId id="734" r:id="rId21"/>
    <p:sldId id="783" r:id="rId22"/>
    <p:sldId id="735" r:id="rId23"/>
    <p:sldId id="785" r:id="rId24"/>
    <p:sldId id="786" r:id="rId25"/>
    <p:sldId id="787" r:id="rId26"/>
    <p:sldId id="788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99"/>
    <a:srgbClr val="808080"/>
    <a:srgbClr val="33CC33"/>
    <a:srgbClr val="66FF66"/>
    <a:srgbClr val="FFFF00"/>
    <a:srgbClr val="33333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173" autoAdjust="0"/>
  </p:normalViewPr>
  <p:slideViewPr>
    <p:cSldViewPr>
      <p:cViewPr varScale="1">
        <p:scale>
          <a:sx n="62" d="100"/>
          <a:sy n="62" d="100"/>
        </p:scale>
        <p:origin x="924" y="72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Relationship Id="rId14" Type="http://schemas.openxmlformats.org/officeDocument/2006/relationships/image" Target="../media/image14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18" Type="http://schemas.openxmlformats.org/officeDocument/2006/relationships/image" Target="../media/image161.emf"/><Relationship Id="rId3" Type="http://schemas.openxmlformats.org/officeDocument/2006/relationships/image" Target="../media/image146.emf"/><Relationship Id="rId21" Type="http://schemas.openxmlformats.org/officeDocument/2006/relationships/image" Target="../media/image164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17" Type="http://schemas.openxmlformats.org/officeDocument/2006/relationships/image" Target="../media/image160.emf"/><Relationship Id="rId25" Type="http://schemas.openxmlformats.org/officeDocument/2006/relationships/image" Target="../media/image168.emf"/><Relationship Id="rId2" Type="http://schemas.openxmlformats.org/officeDocument/2006/relationships/image" Target="../media/image145.emf"/><Relationship Id="rId16" Type="http://schemas.openxmlformats.org/officeDocument/2006/relationships/image" Target="../media/image159.emf"/><Relationship Id="rId20" Type="http://schemas.openxmlformats.org/officeDocument/2006/relationships/image" Target="../media/image163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11" Type="http://schemas.openxmlformats.org/officeDocument/2006/relationships/image" Target="../media/image154.emf"/><Relationship Id="rId24" Type="http://schemas.openxmlformats.org/officeDocument/2006/relationships/image" Target="../media/image167.emf"/><Relationship Id="rId5" Type="http://schemas.openxmlformats.org/officeDocument/2006/relationships/image" Target="../media/image148.emf"/><Relationship Id="rId15" Type="http://schemas.openxmlformats.org/officeDocument/2006/relationships/image" Target="../media/image158.emf"/><Relationship Id="rId23" Type="http://schemas.openxmlformats.org/officeDocument/2006/relationships/image" Target="../media/image166.emf"/><Relationship Id="rId10" Type="http://schemas.openxmlformats.org/officeDocument/2006/relationships/image" Target="../media/image153.emf"/><Relationship Id="rId19" Type="http://schemas.openxmlformats.org/officeDocument/2006/relationships/image" Target="../media/image162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Relationship Id="rId22" Type="http://schemas.openxmlformats.org/officeDocument/2006/relationships/image" Target="../media/image16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81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wmf"/><Relationship Id="rId4" Type="http://schemas.openxmlformats.org/officeDocument/2006/relationships/image" Target="../media/image172.emf"/><Relationship Id="rId9" Type="http://schemas.openxmlformats.org/officeDocument/2006/relationships/image" Target="../media/image177.wmf"/><Relationship Id="rId14" Type="http://schemas.openxmlformats.org/officeDocument/2006/relationships/image" Target="../media/image18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12" Type="http://schemas.openxmlformats.org/officeDocument/2006/relationships/image" Target="../media/image198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11" Type="http://schemas.openxmlformats.org/officeDocument/2006/relationships/image" Target="../media/image197.emf"/><Relationship Id="rId5" Type="http://schemas.openxmlformats.org/officeDocument/2006/relationships/image" Target="../media/image191.emf"/><Relationship Id="rId10" Type="http://schemas.openxmlformats.org/officeDocument/2006/relationships/image" Target="../media/image196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Relationship Id="rId14" Type="http://schemas.openxmlformats.org/officeDocument/2006/relationships/image" Target="../media/image20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image" Target="../media/image213.emf"/><Relationship Id="rId3" Type="http://schemas.openxmlformats.org/officeDocument/2006/relationships/image" Target="../media/image203.emf"/><Relationship Id="rId7" Type="http://schemas.openxmlformats.org/officeDocument/2006/relationships/image" Target="../media/image207.emf"/><Relationship Id="rId12" Type="http://schemas.openxmlformats.org/officeDocument/2006/relationships/image" Target="../media/image212.emf"/><Relationship Id="rId17" Type="http://schemas.openxmlformats.org/officeDocument/2006/relationships/image" Target="../media/image217.emf"/><Relationship Id="rId2" Type="http://schemas.openxmlformats.org/officeDocument/2006/relationships/image" Target="../media/image202.emf"/><Relationship Id="rId16" Type="http://schemas.openxmlformats.org/officeDocument/2006/relationships/image" Target="../media/image216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11" Type="http://schemas.openxmlformats.org/officeDocument/2006/relationships/image" Target="../media/image211.emf"/><Relationship Id="rId5" Type="http://schemas.openxmlformats.org/officeDocument/2006/relationships/image" Target="../media/image205.emf"/><Relationship Id="rId15" Type="http://schemas.openxmlformats.org/officeDocument/2006/relationships/image" Target="../media/image215.emf"/><Relationship Id="rId10" Type="http://schemas.openxmlformats.org/officeDocument/2006/relationships/image" Target="../media/image210.emf"/><Relationship Id="rId4" Type="http://schemas.openxmlformats.org/officeDocument/2006/relationships/image" Target="../media/image204.emf"/><Relationship Id="rId9" Type="http://schemas.openxmlformats.org/officeDocument/2006/relationships/image" Target="../media/image209.emf"/><Relationship Id="rId14" Type="http://schemas.openxmlformats.org/officeDocument/2006/relationships/image" Target="../media/image21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3" Type="http://schemas.openxmlformats.org/officeDocument/2006/relationships/image" Target="../media/image220.emf"/><Relationship Id="rId7" Type="http://schemas.openxmlformats.org/officeDocument/2006/relationships/image" Target="../media/image224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6" Type="http://schemas.openxmlformats.org/officeDocument/2006/relationships/image" Target="../media/image223.emf"/><Relationship Id="rId5" Type="http://schemas.openxmlformats.org/officeDocument/2006/relationships/image" Target="../media/image222.emf"/><Relationship Id="rId10" Type="http://schemas.openxmlformats.org/officeDocument/2006/relationships/image" Target="../media/image227.emf"/><Relationship Id="rId4" Type="http://schemas.openxmlformats.org/officeDocument/2006/relationships/image" Target="../media/image221.emf"/><Relationship Id="rId9" Type="http://schemas.openxmlformats.org/officeDocument/2006/relationships/image" Target="../media/image22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3" Type="http://schemas.openxmlformats.org/officeDocument/2006/relationships/image" Target="../media/image230.emf"/><Relationship Id="rId7" Type="http://schemas.openxmlformats.org/officeDocument/2006/relationships/image" Target="../media/image234.emf"/><Relationship Id="rId2" Type="http://schemas.openxmlformats.org/officeDocument/2006/relationships/image" Target="../media/image229.emf"/><Relationship Id="rId1" Type="http://schemas.openxmlformats.org/officeDocument/2006/relationships/image" Target="../media/image228.emf"/><Relationship Id="rId6" Type="http://schemas.openxmlformats.org/officeDocument/2006/relationships/image" Target="../media/image233.emf"/><Relationship Id="rId5" Type="http://schemas.openxmlformats.org/officeDocument/2006/relationships/image" Target="../media/image232.emf"/><Relationship Id="rId4" Type="http://schemas.openxmlformats.org/officeDocument/2006/relationships/image" Target="../media/image231.emf"/><Relationship Id="rId9" Type="http://schemas.openxmlformats.org/officeDocument/2006/relationships/image" Target="../media/image23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image" Target="../media/image239.emf"/><Relationship Id="rId7" Type="http://schemas.openxmlformats.org/officeDocument/2006/relationships/image" Target="../media/image243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6" Type="http://schemas.openxmlformats.org/officeDocument/2006/relationships/image" Target="../media/image242.e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image" Target="../media/image240.emf"/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12" Type="http://schemas.openxmlformats.org/officeDocument/2006/relationships/image" Target="../media/image256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11" Type="http://schemas.openxmlformats.org/officeDocument/2006/relationships/image" Target="../media/image255.emf"/><Relationship Id="rId5" Type="http://schemas.openxmlformats.org/officeDocument/2006/relationships/image" Target="../media/image249.emf"/><Relationship Id="rId15" Type="http://schemas.openxmlformats.org/officeDocument/2006/relationships/image" Target="../media/image257.wmf"/><Relationship Id="rId10" Type="http://schemas.openxmlformats.org/officeDocument/2006/relationships/image" Target="../media/image254.emf"/><Relationship Id="rId4" Type="http://schemas.openxmlformats.org/officeDocument/2006/relationships/image" Target="../media/image248.emf"/><Relationship Id="rId9" Type="http://schemas.openxmlformats.org/officeDocument/2006/relationships/image" Target="../media/image253.emf"/><Relationship Id="rId14" Type="http://schemas.openxmlformats.org/officeDocument/2006/relationships/image" Target="../media/image24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image" Target="../media/image269.wmf"/><Relationship Id="rId3" Type="http://schemas.openxmlformats.org/officeDocument/2006/relationships/image" Target="../media/image260.emf"/><Relationship Id="rId7" Type="http://schemas.openxmlformats.org/officeDocument/2006/relationships/image" Target="../media/image264.emf"/><Relationship Id="rId12" Type="http://schemas.openxmlformats.org/officeDocument/2006/relationships/image" Target="../media/image234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6" Type="http://schemas.openxmlformats.org/officeDocument/2006/relationships/image" Target="../media/image263.emf"/><Relationship Id="rId11" Type="http://schemas.openxmlformats.org/officeDocument/2006/relationships/image" Target="../media/image268.emf"/><Relationship Id="rId5" Type="http://schemas.openxmlformats.org/officeDocument/2006/relationships/image" Target="../media/image262.emf"/><Relationship Id="rId10" Type="http://schemas.openxmlformats.org/officeDocument/2006/relationships/image" Target="../media/image267.emf"/><Relationship Id="rId4" Type="http://schemas.openxmlformats.org/officeDocument/2006/relationships/image" Target="../media/image261.emf"/><Relationship Id="rId9" Type="http://schemas.openxmlformats.org/officeDocument/2006/relationships/image" Target="../media/image266.emf"/><Relationship Id="rId14" Type="http://schemas.openxmlformats.org/officeDocument/2006/relationships/image" Target="../media/image2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3" Type="http://schemas.openxmlformats.org/officeDocument/2006/relationships/image" Target="../media/image273.emf"/><Relationship Id="rId7" Type="http://schemas.openxmlformats.org/officeDocument/2006/relationships/image" Target="../media/image277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Relationship Id="rId6" Type="http://schemas.openxmlformats.org/officeDocument/2006/relationships/image" Target="../media/image276.emf"/><Relationship Id="rId5" Type="http://schemas.openxmlformats.org/officeDocument/2006/relationships/image" Target="../media/image275.emf"/><Relationship Id="rId10" Type="http://schemas.openxmlformats.org/officeDocument/2006/relationships/image" Target="../media/image280.wmf"/><Relationship Id="rId4" Type="http://schemas.openxmlformats.org/officeDocument/2006/relationships/image" Target="../media/image274.emf"/><Relationship Id="rId9" Type="http://schemas.openxmlformats.org/officeDocument/2006/relationships/image" Target="../media/image27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4.emf"/><Relationship Id="rId7" Type="http://schemas.openxmlformats.org/officeDocument/2006/relationships/image" Target="../media/image37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18" Type="http://schemas.openxmlformats.org/officeDocument/2006/relationships/image" Target="../media/image84.emf"/><Relationship Id="rId3" Type="http://schemas.openxmlformats.org/officeDocument/2006/relationships/image" Target="../media/image69.emf"/><Relationship Id="rId21" Type="http://schemas.openxmlformats.org/officeDocument/2006/relationships/image" Target="../media/image87.w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17" Type="http://schemas.openxmlformats.org/officeDocument/2006/relationships/image" Target="../media/image83.emf"/><Relationship Id="rId2" Type="http://schemas.openxmlformats.org/officeDocument/2006/relationships/image" Target="../media/image68.emf"/><Relationship Id="rId16" Type="http://schemas.openxmlformats.org/officeDocument/2006/relationships/image" Target="../media/image82.emf"/><Relationship Id="rId20" Type="http://schemas.openxmlformats.org/officeDocument/2006/relationships/image" Target="../media/image86.w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5" Type="http://schemas.openxmlformats.org/officeDocument/2006/relationships/image" Target="../media/image81.emf"/><Relationship Id="rId10" Type="http://schemas.openxmlformats.org/officeDocument/2006/relationships/image" Target="../media/image76.emf"/><Relationship Id="rId19" Type="http://schemas.openxmlformats.org/officeDocument/2006/relationships/image" Target="../media/image85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Relationship Id="rId14" Type="http://schemas.openxmlformats.org/officeDocument/2006/relationships/image" Target="../media/image8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18" Type="http://schemas.openxmlformats.org/officeDocument/2006/relationships/image" Target="../media/image105.emf"/><Relationship Id="rId26" Type="http://schemas.openxmlformats.org/officeDocument/2006/relationships/image" Target="../media/image113.emf"/><Relationship Id="rId3" Type="http://schemas.openxmlformats.org/officeDocument/2006/relationships/image" Target="../media/image90.emf"/><Relationship Id="rId21" Type="http://schemas.openxmlformats.org/officeDocument/2006/relationships/image" Target="../media/image108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17" Type="http://schemas.openxmlformats.org/officeDocument/2006/relationships/image" Target="../media/image104.emf"/><Relationship Id="rId25" Type="http://schemas.openxmlformats.org/officeDocument/2006/relationships/image" Target="../media/image112.emf"/><Relationship Id="rId2" Type="http://schemas.openxmlformats.org/officeDocument/2006/relationships/image" Target="../media/image89.emf"/><Relationship Id="rId16" Type="http://schemas.openxmlformats.org/officeDocument/2006/relationships/image" Target="../media/image103.emf"/><Relationship Id="rId20" Type="http://schemas.openxmlformats.org/officeDocument/2006/relationships/image" Target="../media/image107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24" Type="http://schemas.openxmlformats.org/officeDocument/2006/relationships/image" Target="../media/image111.emf"/><Relationship Id="rId5" Type="http://schemas.openxmlformats.org/officeDocument/2006/relationships/image" Target="../media/image92.emf"/><Relationship Id="rId15" Type="http://schemas.openxmlformats.org/officeDocument/2006/relationships/image" Target="../media/image102.emf"/><Relationship Id="rId23" Type="http://schemas.openxmlformats.org/officeDocument/2006/relationships/image" Target="../media/image110.emf"/><Relationship Id="rId28" Type="http://schemas.openxmlformats.org/officeDocument/2006/relationships/image" Target="../media/image115.wmf"/><Relationship Id="rId10" Type="http://schemas.openxmlformats.org/officeDocument/2006/relationships/image" Target="../media/image97.emf"/><Relationship Id="rId19" Type="http://schemas.openxmlformats.org/officeDocument/2006/relationships/image" Target="../media/image106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Relationship Id="rId14" Type="http://schemas.openxmlformats.org/officeDocument/2006/relationships/image" Target="../media/image101.emf"/><Relationship Id="rId22" Type="http://schemas.openxmlformats.org/officeDocument/2006/relationships/image" Target="../media/image109.emf"/><Relationship Id="rId27" Type="http://schemas.openxmlformats.org/officeDocument/2006/relationships/image" Target="../media/image11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8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Relationship Id="rId14" Type="http://schemas.openxmlformats.org/officeDocument/2006/relationships/image" Target="../media/image1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55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稳恒磁场是无源场不是说磁场没有来源，而是指磁感应线没有起点，磁场的来源是电流。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4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51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03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与毕奥</a:t>
            </a:r>
            <a:r>
              <a:rPr lang="en-US" altLang="zh-CN" dirty="0" smtClean="0"/>
              <a:t>-</a:t>
            </a:r>
            <a:r>
              <a:rPr lang="zh-CN" altLang="en-US" dirty="0" smtClean="0"/>
              <a:t>萨伐尔定律类似，安培力公式也是从实验上获得的。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79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74.emf"/><Relationship Id="rId26" Type="http://schemas.openxmlformats.org/officeDocument/2006/relationships/image" Target="../media/image78.emf"/><Relationship Id="rId39" Type="http://schemas.openxmlformats.org/officeDocument/2006/relationships/oleObject" Target="../embeddings/oleObject65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82.emf"/><Relationship Id="rId42" Type="http://schemas.openxmlformats.org/officeDocument/2006/relationships/image" Target="../media/image86.wmf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29" Type="http://schemas.openxmlformats.org/officeDocument/2006/relationships/oleObject" Target="../embeddings/oleObject60.bin"/><Relationship Id="rId41" Type="http://schemas.openxmlformats.org/officeDocument/2006/relationships/oleObject" Target="../embeddings/oleObject6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77.emf"/><Relationship Id="rId32" Type="http://schemas.openxmlformats.org/officeDocument/2006/relationships/image" Target="../media/image81.emf"/><Relationship Id="rId37" Type="http://schemas.openxmlformats.org/officeDocument/2006/relationships/oleObject" Target="../embeddings/oleObject64.bin"/><Relationship Id="rId40" Type="http://schemas.openxmlformats.org/officeDocument/2006/relationships/image" Target="../media/image85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79.emf"/><Relationship Id="rId36" Type="http://schemas.openxmlformats.org/officeDocument/2006/relationships/image" Target="../media/image83.emf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4" Type="http://schemas.openxmlformats.org/officeDocument/2006/relationships/image" Target="../media/image87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80.emf"/><Relationship Id="rId35" Type="http://schemas.openxmlformats.org/officeDocument/2006/relationships/oleObject" Target="../embeddings/oleObject63.bin"/><Relationship Id="rId43" Type="http://schemas.openxmlformats.org/officeDocument/2006/relationships/oleObject" Target="../embeddings/oleObject67.bin"/><Relationship Id="rId8" Type="http://schemas.openxmlformats.org/officeDocument/2006/relationships/image" Target="../media/image69.emf"/><Relationship Id="rId3" Type="http://schemas.openxmlformats.org/officeDocument/2006/relationships/oleObject" Target="../embeddings/oleObject47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84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9" Type="http://schemas.openxmlformats.org/officeDocument/2006/relationships/oleObject" Target="../embeddings/oleObject86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103.emf"/><Relationship Id="rId42" Type="http://schemas.openxmlformats.org/officeDocument/2006/relationships/image" Target="../media/image107.emf"/><Relationship Id="rId47" Type="http://schemas.openxmlformats.org/officeDocument/2006/relationships/oleObject" Target="../embeddings/oleObject90.bin"/><Relationship Id="rId50" Type="http://schemas.openxmlformats.org/officeDocument/2006/relationships/image" Target="../media/image111.emf"/><Relationship Id="rId55" Type="http://schemas.openxmlformats.org/officeDocument/2006/relationships/oleObject" Target="../embeddings/oleObject94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emf"/><Relationship Id="rId29" Type="http://schemas.openxmlformats.org/officeDocument/2006/relationships/oleObject" Target="../embeddings/oleObject81.bin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98.emf"/><Relationship Id="rId32" Type="http://schemas.openxmlformats.org/officeDocument/2006/relationships/image" Target="../media/image102.emf"/><Relationship Id="rId37" Type="http://schemas.openxmlformats.org/officeDocument/2006/relationships/oleObject" Target="../embeddings/oleObject85.bin"/><Relationship Id="rId40" Type="http://schemas.openxmlformats.org/officeDocument/2006/relationships/image" Target="../media/image106.emf"/><Relationship Id="rId45" Type="http://schemas.openxmlformats.org/officeDocument/2006/relationships/oleObject" Target="../embeddings/oleObject89.bin"/><Relationship Id="rId53" Type="http://schemas.openxmlformats.org/officeDocument/2006/relationships/oleObject" Target="../embeddings/oleObject93.bin"/><Relationship Id="rId58" Type="http://schemas.openxmlformats.org/officeDocument/2006/relationships/image" Target="../media/image115.wmf"/><Relationship Id="rId5" Type="http://schemas.openxmlformats.org/officeDocument/2006/relationships/oleObject" Target="../embeddings/oleObject69.bin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101.emf"/><Relationship Id="rId35" Type="http://schemas.openxmlformats.org/officeDocument/2006/relationships/oleObject" Target="../embeddings/oleObject84.bin"/><Relationship Id="rId43" Type="http://schemas.openxmlformats.org/officeDocument/2006/relationships/oleObject" Target="../embeddings/oleObject88.bin"/><Relationship Id="rId48" Type="http://schemas.openxmlformats.org/officeDocument/2006/relationships/image" Target="../media/image110.emf"/><Relationship Id="rId56" Type="http://schemas.openxmlformats.org/officeDocument/2006/relationships/image" Target="../media/image114.wmf"/><Relationship Id="rId8" Type="http://schemas.openxmlformats.org/officeDocument/2006/relationships/image" Target="../media/image90.emf"/><Relationship Id="rId51" Type="http://schemas.openxmlformats.org/officeDocument/2006/relationships/oleObject" Target="../embeddings/oleObject92.bin"/><Relationship Id="rId3" Type="http://schemas.openxmlformats.org/officeDocument/2006/relationships/oleObject" Target="../embeddings/oleObject68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image" Target="../media/image105.emf"/><Relationship Id="rId46" Type="http://schemas.openxmlformats.org/officeDocument/2006/relationships/image" Target="../media/image109.emf"/><Relationship Id="rId20" Type="http://schemas.openxmlformats.org/officeDocument/2006/relationships/image" Target="../media/image96.emf"/><Relationship Id="rId41" Type="http://schemas.openxmlformats.org/officeDocument/2006/relationships/oleObject" Target="../embeddings/oleObject87.bin"/><Relationship Id="rId54" Type="http://schemas.openxmlformats.org/officeDocument/2006/relationships/image" Target="../media/image11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emf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100.emf"/><Relationship Id="rId36" Type="http://schemas.openxmlformats.org/officeDocument/2006/relationships/image" Target="../media/image104.emf"/><Relationship Id="rId49" Type="http://schemas.openxmlformats.org/officeDocument/2006/relationships/oleObject" Target="../embeddings/oleObject91.bin"/><Relationship Id="rId57" Type="http://schemas.openxmlformats.org/officeDocument/2006/relationships/oleObject" Target="../embeddings/oleObject95.bin"/><Relationship Id="rId10" Type="http://schemas.openxmlformats.org/officeDocument/2006/relationships/image" Target="../media/image91.emf"/><Relationship Id="rId31" Type="http://schemas.openxmlformats.org/officeDocument/2006/relationships/oleObject" Target="../embeddings/oleObject82.bin"/><Relationship Id="rId44" Type="http://schemas.openxmlformats.org/officeDocument/2006/relationships/image" Target="../media/image108.emf"/><Relationship Id="rId52" Type="http://schemas.openxmlformats.org/officeDocument/2006/relationships/image" Target="../media/image1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20.e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4.e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128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19.emf"/><Relationship Id="rId24" Type="http://schemas.openxmlformats.org/officeDocument/2006/relationships/oleObject" Target="../embeddings/oleObject106.bin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oleObject" Target="../embeddings/oleObject108.bin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123.emf"/><Relationship Id="rId31" Type="http://schemas.openxmlformats.org/officeDocument/2006/relationships/image" Target="../media/image129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27.emf"/><Relationship Id="rId30" Type="http://schemas.openxmlformats.org/officeDocument/2006/relationships/oleObject" Target="../embeddings/oleObject10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37.emf"/><Relationship Id="rId26" Type="http://schemas.openxmlformats.org/officeDocument/2006/relationships/image" Target="../media/image141.e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40.e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42.e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43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51.emf"/><Relationship Id="rId26" Type="http://schemas.openxmlformats.org/officeDocument/2006/relationships/image" Target="../media/image155.emf"/><Relationship Id="rId39" Type="http://schemas.openxmlformats.org/officeDocument/2006/relationships/oleObject" Target="../embeddings/oleObject142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59.emf"/><Relationship Id="rId42" Type="http://schemas.openxmlformats.org/officeDocument/2006/relationships/image" Target="../media/image163.emf"/><Relationship Id="rId47" Type="http://schemas.openxmlformats.org/officeDocument/2006/relationships/oleObject" Target="../embeddings/oleObject146.bin"/><Relationship Id="rId50" Type="http://schemas.openxmlformats.org/officeDocument/2006/relationships/image" Target="../media/image167.emf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emf"/><Relationship Id="rId29" Type="http://schemas.openxmlformats.org/officeDocument/2006/relationships/oleObject" Target="../embeddings/oleObject137.bin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54.emf"/><Relationship Id="rId32" Type="http://schemas.openxmlformats.org/officeDocument/2006/relationships/image" Target="../media/image158.e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162.emf"/><Relationship Id="rId45" Type="http://schemas.openxmlformats.org/officeDocument/2006/relationships/oleObject" Target="../embeddings/oleObject145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56.emf"/><Relationship Id="rId36" Type="http://schemas.openxmlformats.org/officeDocument/2006/relationships/image" Target="../media/image160.emf"/><Relationship Id="rId49" Type="http://schemas.openxmlformats.org/officeDocument/2006/relationships/oleObject" Target="../embeddings/oleObject147.bin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4" Type="http://schemas.openxmlformats.org/officeDocument/2006/relationships/image" Target="../media/image164.emf"/><Relationship Id="rId52" Type="http://schemas.openxmlformats.org/officeDocument/2006/relationships/image" Target="../media/image168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49.emf"/><Relationship Id="rId22" Type="http://schemas.openxmlformats.org/officeDocument/2006/relationships/image" Target="../media/image153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57.emf"/><Relationship Id="rId35" Type="http://schemas.openxmlformats.org/officeDocument/2006/relationships/oleObject" Target="../embeddings/oleObject140.bin"/><Relationship Id="rId43" Type="http://schemas.openxmlformats.org/officeDocument/2006/relationships/oleObject" Target="../embeddings/oleObject144.bin"/><Relationship Id="rId48" Type="http://schemas.openxmlformats.org/officeDocument/2006/relationships/image" Target="../media/image166.emf"/><Relationship Id="rId8" Type="http://schemas.openxmlformats.org/officeDocument/2006/relationships/image" Target="../media/image146.emf"/><Relationship Id="rId51" Type="http://schemas.openxmlformats.org/officeDocument/2006/relationships/oleObject" Target="../embeddings/oleObject148.bin"/><Relationship Id="rId3" Type="http://schemas.openxmlformats.org/officeDocument/2006/relationships/oleObject" Target="../embeddings/oleObject124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61.emf"/><Relationship Id="rId46" Type="http://schemas.openxmlformats.org/officeDocument/2006/relationships/image" Target="../media/image165.emf"/><Relationship Id="rId20" Type="http://schemas.openxmlformats.org/officeDocument/2006/relationships/image" Target="../media/image152.emf"/><Relationship Id="rId41" Type="http://schemas.openxmlformats.org/officeDocument/2006/relationships/oleObject" Target="../embeddings/oleObject14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5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76.wmf"/><Relationship Id="rId26" Type="http://schemas.openxmlformats.org/officeDocument/2006/relationships/image" Target="../media/image180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84.e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emf"/><Relationship Id="rId20" Type="http://schemas.openxmlformats.org/officeDocument/2006/relationships/image" Target="../media/image177.w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79.emf"/><Relationship Id="rId32" Type="http://schemas.openxmlformats.org/officeDocument/2006/relationships/image" Target="../media/image183.e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81.emf"/><Relationship Id="rId36" Type="http://schemas.openxmlformats.org/officeDocument/2006/relationships/image" Target="../media/image185.emf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74.emf"/><Relationship Id="rId22" Type="http://schemas.openxmlformats.org/officeDocument/2006/relationships/image" Target="../media/image178.w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82.emf"/><Relationship Id="rId35" Type="http://schemas.openxmlformats.org/officeDocument/2006/relationships/oleObject" Target="../embeddings/oleObject165.bin"/><Relationship Id="rId8" Type="http://schemas.openxmlformats.org/officeDocument/2006/relationships/image" Target="../media/image17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94.emf"/><Relationship Id="rId26" Type="http://schemas.openxmlformats.org/officeDocument/2006/relationships/image" Target="../media/image198.e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97.e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99.emf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92.emf"/><Relationship Id="rId22" Type="http://schemas.openxmlformats.org/officeDocument/2006/relationships/image" Target="../media/image196.e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200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emf"/><Relationship Id="rId18" Type="http://schemas.openxmlformats.org/officeDocument/2006/relationships/oleObject" Target="../embeddings/oleObject187.bin"/><Relationship Id="rId26" Type="http://schemas.openxmlformats.org/officeDocument/2006/relationships/oleObject" Target="../embeddings/oleObject191.bin"/><Relationship Id="rId21" Type="http://schemas.openxmlformats.org/officeDocument/2006/relationships/image" Target="../media/image209.emf"/><Relationship Id="rId34" Type="http://schemas.openxmlformats.org/officeDocument/2006/relationships/oleObject" Target="../embeddings/oleObject195.bin"/><Relationship Id="rId7" Type="http://schemas.openxmlformats.org/officeDocument/2006/relationships/image" Target="../media/image202.e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207.emf"/><Relationship Id="rId25" Type="http://schemas.openxmlformats.org/officeDocument/2006/relationships/image" Target="../media/image211.emf"/><Relationship Id="rId33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29" Type="http://schemas.openxmlformats.org/officeDocument/2006/relationships/image" Target="../media/image213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204.emf"/><Relationship Id="rId24" Type="http://schemas.openxmlformats.org/officeDocument/2006/relationships/oleObject" Target="../embeddings/oleObject190.bin"/><Relationship Id="rId32" Type="http://schemas.openxmlformats.org/officeDocument/2006/relationships/oleObject" Target="../embeddings/oleObject194.bin"/><Relationship Id="rId37" Type="http://schemas.openxmlformats.org/officeDocument/2006/relationships/image" Target="../media/image217.emf"/><Relationship Id="rId5" Type="http://schemas.openxmlformats.org/officeDocument/2006/relationships/image" Target="../media/image201.emf"/><Relationship Id="rId15" Type="http://schemas.openxmlformats.org/officeDocument/2006/relationships/image" Target="../media/image206.emf"/><Relationship Id="rId23" Type="http://schemas.openxmlformats.org/officeDocument/2006/relationships/image" Target="../media/image210.emf"/><Relationship Id="rId28" Type="http://schemas.openxmlformats.org/officeDocument/2006/relationships/oleObject" Target="../embeddings/oleObject192.bin"/><Relationship Id="rId36" Type="http://schemas.openxmlformats.org/officeDocument/2006/relationships/oleObject" Target="../embeddings/oleObject196.bin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208.emf"/><Relationship Id="rId31" Type="http://schemas.openxmlformats.org/officeDocument/2006/relationships/image" Target="../media/image214.e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203.e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212.emf"/><Relationship Id="rId30" Type="http://schemas.openxmlformats.org/officeDocument/2006/relationships/oleObject" Target="../embeddings/oleObject193.bin"/><Relationship Id="rId35" Type="http://schemas.openxmlformats.org/officeDocument/2006/relationships/image" Target="../media/image216.emf"/><Relationship Id="rId8" Type="http://schemas.openxmlformats.org/officeDocument/2006/relationships/oleObject" Target="../embeddings/oleObject182.bin"/><Relationship Id="rId3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25.emf"/><Relationship Id="rId26" Type="http://schemas.openxmlformats.org/officeDocument/2006/relationships/oleObject" Target="../embeddings/oleObject210.bin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22.e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emf"/><Relationship Id="rId20" Type="http://schemas.openxmlformats.org/officeDocument/2006/relationships/image" Target="../media/image22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01.bin"/><Relationship Id="rId24" Type="http://schemas.openxmlformats.org/officeDocument/2006/relationships/oleObject" Target="../embeddings/oleObject208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oleObject" Target="../embeddings/oleObject212.bin"/><Relationship Id="rId10" Type="http://schemas.openxmlformats.org/officeDocument/2006/relationships/image" Target="../media/image221.e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23.emf"/><Relationship Id="rId22" Type="http://schemas.openxmlformats.org/officeDocument/2006/relationships/image" Target="../media/image227.emf"/><Relationship Id="rId27" Type="http://schemas.openxmlformats.org/officeDocument/2006/relationships/oleObject" Target="../embeddings/oleObject2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35.e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32.e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4.emf"/><Relationship Id="rId20" Type="http://schemas.openxmlformats.org/officeDocument/2006/relationships/image" Target="../media/image23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9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31.e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28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3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41.emf"/><Relationship Id="rId18" Type="http://schemas.openxmlformats.org/officeDocument/2006/relationships/oleObject" Target="../embeddings/oleObject22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8.e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4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40.emf"/><Relationship Id="rId5" Type="http://schemas.openxmlformats.org/officeDocument/2006/relationships/image" Target="../media/image237.emf"/><Relationship Id="rId15" Type="http://schemas.openxmlformats.org/officeDocument/2006/relationships/image" Target="../media/image242.emf"/><Relationship Id="rId10" Type="http://schemas.openxmlformats.org/officeDocument/2006/relationships/oleObject" Target="../embeddings/oleObject225.bin"/><Relationship Id="rId19" Type="http://schemas.openxmlformats.org/officeDocument/2006/relationships/image" Target="../media/image244.w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39.emf"/><Relationship Id="rId14" Type="http://schemas.openxmlformats.org/officeDocument/2006/relationships/oleObject" Target="../embeddings/oleObject22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52.emf"/><Relationship Id="rId26" Type="http://schemas.openxmlformats.org/officeDocument/2006/relationships/image" Target="../media/image256.e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49.e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emf"/><Relationship Id="rId20" Type="http://schemas.openxmlformats.org/officeDocument/2006/relationships/image" Target="../media/image253.emf"/><Relationship Id="rId29" Type="http://schemas.openxmlformats.org/officeDocument/2006/relationships/oleObject" Target="../embeddings/oleObject24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55.emf"/><Relationship Id="rId32" Type="http://schemas.openxmlformats.org/officeDocument/2006/relationships/image" Target="../media/image257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240.emf"/><Relationship Id="rId10" Type="http://schemas.openxmlformats.org/officeDocument/2006/relationships/image" Target="../media/image248.e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50.emf"/><Relationship Id="rId22" Type="http://schemas.openxmlformats.org/officeDocument/2006/relationships/image" Target="../media/image254.e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24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65.emf"/><Relationship Id="rId26" Type="http://schemas.openxmlformats.org/officeDocument/2006/relationships/image" Target="../media/image234.e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62.e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4.emf"/><Relationship Id="rId20" Type="http://schemas.openxmlformats.org/officeDocument/2006/relationships/image" Target="../media/image266.emf"/><Relationship Id="rId29" Type="http://schemas.openxmlformats.org/officeDocument/2006/relationships/oleObject" Target="../embeddings/oleObject25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9.e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68.e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69.wmf"/><Relationship Id="rId10" Type="http://schemas.openxmlformats.org/officeDocument/2006/relationships/image" Target="../media/image261.e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58.e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63.emf"/><Relationship Id="rId22" Type="http://schemas.openxmlformats.org/officeDocument/2006/relationships/image" Target="../media/image267.emf"/><Relationship Id="rId27" Type="http://schemas.openxmlformats.org/officeDocument/2006/relationships/oleObject" Target="../embeddings/oleObject257.bin"/><Relationship Id="rId30" Type="http://schemas.openxmlformats.org/officeDocument/2006/relationships/image" Target="../media/image27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78.emf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75.e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emf"/><Relationship Id="rId20" Type="http://schemas.openxmlformats.org/officeDocument/2006/relationships/image" Target="../media/image279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2.e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74.e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76.emf"/><Relationship Id="rId22" Type="http://schemas.openxmlformats.org/officeDocument/2006/relationships/image" Target="../media/image28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emf"/><Relationship Id="rId26" Type="http://schemas.openxmlformats.org/officeDocument/2006/relationships/oleObject" Target="../embeddings/oleObject27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3.bin"/><Relationship Id="rId25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26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image" Target="../media/image30.emf"/><Relationship Id="rId28" Type="http://schemas.openxmlformats.org/officeDocument/2006/relationships/image" Target="../media/image31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image" Target="../media/image28.emf"/><Relationship Id="rId30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9.emf"/><Relationship Id="rId19" Type="http://schemas.openxmlformats.org/officeDocument/2006/relationships/image" Target="../media/image40.png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11" Type="http://schemas.openxmlformats.org/officeDocument/2006/relationships/image" Target="../media/image42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4.emf"/><Relationship Id="rId9" Type="http://schemas.openxmlformats.org/officeDocument/2006/relationships/image" Target="../media/image41.emf"/><Relationship Id="rId14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61.w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3.emf"/><Relationship Id="rId17" Type="http://schemas.openxmlformats.org/officeDocument/2006/relationships/image" Target="../media/image57.w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55.wmf"/><Relationship Id="rId23" Type="http://schemas.openxmlformats.org/officeDocument/2006/relationships/image" Target="../media/image63.wmf"/><Relationship Id="rId10" Type="http://schemas.openxmlformats.org/officeDocument/2006/relationships/image" Target="../media/image52.emf"/><Relationship Id="rId19" Type="http://schemas.openxmlformats.org/officeDocument/2006/relationships/image" Target="../media/image59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4.emf"/><Relationship Id="rId22" Type="http://schemas.openxmlformats.org/officeDocument/2006/relationships/image" Target="../media/image6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P50700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6"/>
          <a:stretch>
            <a:fillRect/>
          </a:stretch>
        </p:blipFill>
        <p:spPr bwMode="auto">
          <a:xfrm>
            <a:off x="217488" y="263525"/>
            <a:ext cx="8707437" cy="631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Jiang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23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0648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    10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日</a:t>
            </a:r>
            <a:r>
              <a:rPr lang="zh-CN" altLang="zh-CN" sz="2400" b="1" dirty="0">
                <a:solidFill>
                  <a:schemeClr val="bg1"/>
                </a:solidFill>
              </a:rPr>
              <a:t>报告了第三篇论文，阐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述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了</a:t>
            </a:r>
            <a:r>
              <a:rPr lang="zh-CN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各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种形状的曲线载流导线之间的相互作用</a:t>
            </a:r>
            <a:r>
              <a:rPr lang="zh-CN" altLang="zh-CN" sz="2400" b="1" dirty="0">
                <a:solidFill>
                  <a:schemeClr val="bg1"/>
                </a:solidFill>
              </a:rPr>
              <a:t>。后来，安培又做了许多实验，并运用高度的数学技巧于1826年总结出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电流元之间作用力</a:t>
            </a:r>
            <a:r>
              <a:rPr lang="zh-CN" altLang="zh-CN" sz="2400" b="1" dirty="0">
                <a:solidFill>
                  <a:schemeClr val="bg1"/>
                </a:solidFill>
              </a:rPr>
              <a:t>的定律，描述两电流元之间的相互作用同两电流元的大小、间距以及相对取向之间的关系。后来人们把这个定律称为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安培定律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12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4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日</a:t>
            </a:r>
            <a:r>
              <a:rPr lang="zh-CN" altLang="zh-CN" sz="2400" b="1" dirty="0">
                <a:solidFill>
                  <a:schemeClr val="bg1"/>
                </a:solidFill>
              </a:rPr>
              <a:t>安培向科学院报告了这个成果。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3645024"/>
            <a:ext cx="856895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zh-CN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麦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克斯韦</a:t>
            </a:r>
            <a:r>
              <a:rPr lang="zh-CN" altLang="zh-CN" sz="2400" b="1" dirty="0">
                <a:solidFill>
                  <a:schemeClr val="bg1"/>
                </a:solidFill>
              </a:rPr>
              <a:t>称赞安培的工作是“科学上最光辉的成就之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一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”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，</a:t>
            </a:r>
            <a:r>
              <a:rPr lang="zh-CN" altLang="zh-CN" sz="2400" b="1" dirty="0">
                <a:solidFill>
                  <a:schemeClr val="bg1"/>
                </a:solidFill>
              </a:rPr>
              <a:t>还把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安培</a:t>
            </a:r>
            <a:r>
              <a:rPr lang="zh-CN" altLang="zh-CN" sz="2400" b="1" dirty="0">
                <a:solidFill>
                  <a:schemeClr val="bg1"/>
                </a:solidFill>
              </a:rPr>
              <a:t>誉为“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电学中的牛顿</a:t>
            </a:r>
            <a:r>
              <a:rPr lang="zh-CN" altLang="zh-CN" sz="2400" b="1" dirty="0">
                <a:solidFill>
                  <a:schemeClr val="bg1"/>
                </a:solidFill>
              </a:rPr>
              <a:t>”。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安</a:t>
            </a:r>
            <a:r>
              <a:rPr lang="zh-CN" altLang="zh-CN" sz="2400" b="1" dirty="0">
                <a:solidFill>
                  <a:schemeClr val="bg1"/>
                </a:solidFill>
              </a:rPr>
              <a:t>培还是发展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测电技术</a:t>
            </a:r>
            <a:r>
              <a:rPr lang="zh-CN" altLang="zh-CN" sz="2400" b="1" dirty="0">
                <a:solidFill>
                  <a:schemeClr val="bg1"/>
                </a:solidFill>
              </a:rPr>
              <a:t>的第一人，他用自动转动的磁针制成测量电流的仪器，以后经过改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进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成</a:t>
            </a:r>
            <a:r>
              <a:rPr lang="zh-CN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电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流计</a:t>
            </a:r>
            <a:r>
              <a:rPr lang="zh-CN" altLang="zh-CN" sz="2400" b="1" dirty="0">
                <a:solidFill>
                  <a:schemeClr val="bg1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3539004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Text Box 2"/>
          <p:cNvSpPr txBox="1">
            <a:spLocks noChangeArrowheads="1"/>
          </p:cNvSpPr>
          <p:nvPr/>
        </p:nvSpPr>
        <p:spPr bwMode="auto">
          <a:xfrm>
            <a:off x="0" y="3381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9.4</a:t>
            </a:r>
            <a:r>
              <a:rPr kumimoji="1" lang="en-US" altLang="zh-CN" sz="32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磁场的</a:t>
            </a:r>
            <a:r>
              <a:rPr kumimoji="1" lang="zh-CN" altLang="en-US" sz="32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安培环路定理</a:t>
            </a:r>
            <a:r>
              <a:rPr kumimoji="1" lang="en-US" altLang="zh-CN" sz="32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solidFill>
                  <a:srgbClr val="00FF00"/>
                </a:solidFill>
                <a:latin typeface="+mj-lt"/>
                <a:ea typeface="楷体_GB2312" panose="02010609030101010101" pitchFamily="49" charset="-122"/>
              </a:rPr>
              <a:t>Ampere’s Law</a:t>
            </a:r>
            <a:r>
              <a:rPr kumimoji="1" lang="en-US" altLang="zh-CN" sz="3200" b="1" dirty="0" smtClean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zh-CN" altLang="en-US" sz="32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5459" name="Text Box 3"/>
          <p:cNvSpPr txBox="1">
            <a:spLocks noChangeArrowheads="1"/>
          </p:cNvSpPr>
          <p:nvPr/>
        </p:nvSpPr>
        <p:spPr bwMode="auto">
          <a:xfrm>
            <a:off x="230188" y="2295525"/>
            <a:ext cx="607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磁场的安培环路定理</a:t>
            </a:r>
          </a:p>
        </p:txBody>
      </p:sp>
      <p:sp>
        <p:nvSpPr>
          <p:cNvPr id="2195460" name="Text Box 4"/>
          <p:cNvSpPr txBox="1">
            <a:spLocks noChangeArrowheads="1"/>
          </p:cNvSpPr>
          <p:nvPr/>
        </p:nvSpPr>
        <p:spPr bwMode="auto">
          <a:xfrm>
            <a:off x="1115616" y="1017588"/>
            <a:ext cx="3802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静电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场的环流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195461" name="Object 5"/>
          <p:cNvGraphicFramePr>
            <a:graphicFrameLocks noChangeAspect="1"/>
          </p:cNvGraphicFramePr>
          <p:nvPr/>
        </p:nvGraphicFramePr>
        <p:xfrm>
          <a:off x="3219450" y="1014413"/>
          <a:ext cx="1397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47" name="公式" r:id="rId3" imgW="698400" imgH="279360" progId="Equation.3">
                  <p:embed/>
                </p:oleObj>
              </mc:Choice>
              <mc:Fallback>
                <p:oleObj name="公式" r:id="rId3" imgW="698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014413"/>
                        <a:ext cx="1397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62" name="Text Box 6"/>
          <p:cNvSpPr txBox="1">
            <a:spLocks noChangeArrowheads="1"/>
          </p:cNvSpPr>
          <p:nvPr/>
        </p:nvSpPr>
        <p:spPr bwMode="auto">
          <a:xfrm>
            <a:off x="4787900" y="1017588"/>
            <a:ext cx="332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静电场是保守场</a:t>
            </a:r>
          </a:p>
        </p:txBody>
      </p:sp>
      <p:sp>
        <p:nvSpPr>
          <p:cNvPr id="2195463" name="Text Box 7"/>
          <p:cNvSpPr txBox="1">
            <a:spLocks noChangeArrowheads="1"/>
          </p:cNvSpPr>
          <p:nvPr/>
        </p:nvSpPr>
        <p:spPr bwMode="auto">
          <a:xfrm>
            <a:off x="1125141" y="1606550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磁场的环流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195464" name="Object 8"/>
          <p:cNvGraphicFramePr>
            <a:graphicFrameLocks noChangeAspect="1"/>
          </p:cNvGraphicFramePr>
          <p:nvPr/>
        </p:nvGraphicFramePr>
        <p:xfrm>
          <a:off x="3203575" y="1608138"/>
          <a:ext cx="1344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48" name="公式" r:id="rId5" imgW="672840" imgH="279360" progId="Equation.3">
                  <p:embed/>
                </p:oleObj>
              </mc:Choice>
              <mc:Fallback>
                <p:oleObj name="公式" r:id="rId5" imgW="672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608138"/>
                        <a:ext cx="1344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65" name="Text Box 9"/>
          <p:cNvSpPr txBox="1">
            <a:spLocks noChangeArrowheads="1"/>
          </p:cNvSpPr>
          <p:nvPr/>
        </p:nvSpPr>
        <p:spPr bwMode="auto">
          <a:xfrm>
            <a:off x="481013" y="2914650"/>
            <a:ext cx="47767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以无限长载流直导线为例 </a:t>
            </a:r>
          </a:p>
        </p:txBody>
      </p:sp>
      <p:graphicFrame>
        <p:nvGraphicFramePr>
          <p:cNvPr id="2195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438683"/>
              </p:ext>
            </p:extLst>
          </p:nvPr>
        </p:nvGraphicFramePr>
        <p:xfrm>
          <a:off x="2211388" y="3429000"/>
          <a:ext cx="111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49" name="公式" r:id="rId7" imgW="558720" imgH="393480" progId="Equation.3">
                  <p:embed/>
                </p:oleObj>
              </mc:Choice>
              <mc:Fallback>
                <p:oleObj name="公式" r:id="rId7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429000"/>
                        <a:ext cx="111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19693"/>
              </p:ext>
            </p:extLst>
          </p:nvPr>
        </p:nvGraphicFramePr>
        <p:xfrm>
          <a:off x="1202606" y="5236640"/>
          <a:ext cx="939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0" name="公式" r:id="rId9" imgW="469800" imgH="291960" progId="Equation.3">
                  <p:embed/>
                </p:oleObj>
              </mc:Choice>
              <mc:Fallback>
                <p:oleObj name="公式" r:id="rId9" imgW="469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606" y="5236640"/>
                        <a:ext cx="939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474210"/>
              </p:ext>
            </p:extLst>
          </p:nvPr>
        </p:nvGraphicFramePr>
        <p:xfrm>
          <a:off x="2089150" y="5218459"/>
          <a:ext cx="1574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1" name="公式" r:id="rId11" imgW="787320" imgH="291960" progId="Equation.3">
                  <p:embed/>
                </p:oleObj>
              </mc:Choice>
              <mc:Fallback>
                <p:oleObj name="公式" r:id="rId11" imgW="787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218459"/>
                        <a:ext cx="1574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02523"/>
              </p:ext>
            </p:extLst>
          </p:nvPr>
        </p:nvGraphicFramePr>
        <p:xfrm>
          <a:off x="3673475" y="5089872"/>
          <a:ext cx="159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2" name="公式" r:id="rId13" imgW="799920" imgH="393480" progId="Equation.3">
                  <p:embed/>
                </p:oleObj>
              </mc:Choice>
              <mc:Fallback>
                <p:oleObj name="公式" r:id="rId13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5089872"/>
                        <a:ext cx="1598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319818"/>
              </p:ext>
            </p:extLst>
          </p:nvPr>
        </p:nvGraphicFramePr>
        <p:xfrm>
          <a:off x="5296768" y="524934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3" name="公式" r:id="rId15" imgW="393480" imgH="228600" progId="Equation.3">
                  <p:embed/>
                </p:oleObj>
              </mc:Choice>
              <mc:Fallback>
                <p:oleObj name="公式" r:id="rId15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768" y="524934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71" name="Text Box 15"/>
          <p:cNvSpPr txBox="1">
            <a:spLocks noChangeArrowheads="1"/>
          </p:cNvSpPr>
          <p:nvPr/>
        </p:nvSpPr>
        <p:spPr bwMode="auto">
          <a:xfrm>
            <a:off x="611188" y="6006231"/>
            <a:ext cx="567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磁场的环流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与环路中所包围的电流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有关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kumimoji="1"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95472" name="Rectangle 16"/>
          <p:cNvSpPr>
            <a:spLocks noChangeArrowheads="1"/>
          </p:cNvSpPr>
          <p:nvPr/>
        </p:nvSpPr>
        <p:spPr bwMode="auto">
          <a:xfrm>
            <a:off x="6618288" y="1949450"/>
            <a:ext cx="114300" cy="2003425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2F76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5473" name="Freeform 17"/>
          <p:cNvSpPr>
            <a:spLocks/>
          </p:cNvSpPr>
          <p:nvPr/>
        </p:nvSpPr>
        <p:spPr bwMode="auto">
          <a:xfrm>
            <a:off x="6008688" y="2451100"/>
            <a:ext cx="2667000" cy="914400"/>
          </a:xfrm>
          <a:custGeom>
            <a:avLst/>
            <a:gdLst>
              <a:gd name="T0" fmla="*/ 2147483647 w 2648"/>
              <a:gd name="T1" fmla="*/ 2147483647 h 1184"/>
              <a:gd name="T2" fmla="*/ 2147483647 w 2648"/>
              <a:gd name="T3" fmla="*/ 2147483647 h 1184"/>
              <a:gd name="T4" fmla="*/ 2147483647 w 2648"/>
              <a:gd name="T5" fmla="*/ 2147483647 h 1184"/>
              <a:gd name="T6" fmla="*/ 2147483647 w 2648"/>
              <a:gd name="T7" fmla="*/ 2147483647 h 1184"/>
              <a:gd name="T8" fmla="*/ 2147483647 w 2648"/>
              <a:gd name="T9" fmla="*/ 2147483647 h 1184"/>
              <a:gd name="T10" fmla="*/ 2147483647 w 2648"/>
              <a:gd name="T11" fmla="*/ 2147483647 h 1184"/>
              <a:gd name="T12" fmla="*/ 2147483647 w 2648"/>
              <a:gd name="T13" fmla="*/ 2147483647 h 1184"/>
              <a:gd name="T14" fmla="*/ 2147483647 w 2648"/>
              <a:gd name="T15" fmla="*/ 2147483647 h 1184"/>
              <a:gd name="T16" fmla="*/ 2147483647 w 2648"/>
              <a:gd name="T17" fmla="*/ 2147483647 h 1184"/>
              <a:gd name="T18" fmla="*/ 2147483647 w 2648"/>
              <a:gd name="T19" fmla="*/ 2147483647 h 1184"/>
              <a:gd name="T20" fmla="*/ 2147483647 w 2648"/>
              <a:gd name="T21" fmla="*/ 2147483647 h 1184"/>
              <a:gd name="T22" fmla="*/ 2147483647 w 2648"/>
              <a:gd name="T23" fmla="*/ 2147483647 h 1184"/>
              <a:gd name="T24" fmla="*/ 2147483647 w 2648"/>
              <a:gd name="T25" fmla="*/ 2147483647 h 1184"/>
              <a:gd name="T26" fmla="*/ 2147483647 w 2648"/>
              <a:gd name="T27" fmla="*/ 2147483647 h 1184"/>
              <a:gd name="T28" fmla="*/ 2147483647 w 2648"/>
              <a:gd name="T29" fmla="*/ 2147483647 h 11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48"/>
              <a:gd name="T46" fmla="*/ 0 h 1184"/>
              <a:gd name="T47" fmla="*/ 2648 w 2648"/>
              <a:gd name="T48" fmla="*/ 1184 h 11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48" h="1184">
                <a:moveTo>
                  <a:pt x="112" y="208"/>
                </a:moveTo>
                <a:cubicBezTo>
                  <a:pt x="48" y="240"/>
                  <a:pt x="24" y="256"/>
                  <a:pt x="16" y="304"/>
                </a:cubicBezTo>
                <a:cubicBezTo>
                  <a:pt x="8" y="352"/>
                  <a:pt x="0" y="424"/>
                  <a:pt x="64" y="496"/>
                </a:cubicBezTo>
                <a:cubicBezTo>
                  <a:pt x="128" y="568"/>
                  <a:pt x="328" y="664"/>
                  <a:pt x="400" y="736"/>
                </a:cubicBezTo>
                <a:cubicBezTo>
                  <a:pt x="472" y="808"/>
                  <a:pt x="464" y="880"/>
                  <a:pt x="496" y="928"/>
                </a:cubicBezTo>
                <a:cubicBezTo>
                  <a:pt x="528" y="976"/>
                  <a:pt x="544" y="992"/>
                  <a:pt x="592" y="1024"/>
                </a:cubicBezTo>
                <a:cubicBezTo>
                  <a:pt x="640" y="1056"/>
                  <a:pt x="672" y="1096"/>
                  <a:pt x="784" y="1120"/>
                </a:cubicBezTo>
                <a:cubicBezTo>
                  <a:pt x="896" y="1144"/>
                  <a:pt x="1032" y="1184"/>
                  <a:pt x="1264" y="1168"/>
                </a:cubicBezTo>
                <a:cubicBezTo>
                  <a:pt x="1496" y="1152"/>
                  <a:pt x="1952" y="1152"/>
                  <a:pt x="2176" y="1024"/>
                </a:cubicBezTo>
                <a:cubicBezTo>
                  <a:pt x="2400" y="896"/>
                  <a:pt x="2568" y="544"/>
                  <a:pt x="2608" y="400"/>
                </a:cubicBezTo>
                <a:cubicBezTo>
                  <a:pt x="2648" y="256"/>
                  <a:pt x="2536" y="224"/>
                  <a:pt x="2416" y="160"/>
                </a:cubicBezTo>
                <a:cubicBezTo>
                  <a:pt x="2296" y="96"/>
                  <a:pt x="2136" y="32"/>
                  <a:pt x="1888" y="16"/>
                </a:cubicBezTo>
                <a:cubicBezTo>
                  <a:pt x="1640" y="0"/>
                  <a:pt x="1176" y="48"/>
                  <a:pt x="928" y="64"/>
                </a:cubicBezTo>
                <a:cubicBezTo>
                  <a:pt x="680" y="80"/>
                  <a:pt x="536" y="88"/>
                  <a:pt x="400" y="112"/>
                </a:cubicBezTo>
                <a:cubicBezTo>
                  <a:pt x="264" y="136"/>
                  <a:pt x="176" y="176"/>
                  <a:pt x="112" y="208"/>
                </a:cubicBezTo>
                <a:close/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5474" name="Line 18"/>
          <p:cNvSpPr>
            <a:spLocks noChangeShapeType="1"/>
          </p:cNvSpPr>
          <p:nvPr/>
        </p:nvSpPr>
        <p:spPr bwMode="auto">
          <a:xfrm>
            <a:off x="6694488" y="2832100"/>
            <a:ext cx="13716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5475" name="Oval 19"/>
          <p:cNvSpPr>
            <a:spLocks noChangeArrowheads="1"/>
          </p:cNvSpPr>
          <p:nvPr/>
        </p:nvSpPr>
        <p:spPr bwMode="auto">
          <a:xfrm>
            <a:off x="5003800" y="2655888"/>
            <a:ext cx="33528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95476" name="Object 20"/>
          <p:cNvGraphicFramePr>
            <a:graphicFrameLocks/>
          </p:cNvGraphicFramePr>
          <p:nvPr/>
        </p:nvGraphicFramePr>
        <p:xfrm>
          <a:off x="6948488" y="2008188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4" name="Equation" r:id="rId17" imgW="203040" imgH="291960" progId="Equation.3">
                  <p:embed/>
                </p:oleObj>
              </mc:Choice>
              <mc:Fallback>
                <p:oleObj name="Equation" r:id="rId17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008188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77" name="Line 21"/>
          <p:cNvSpPr>
            <a:spLocks noChangeShapeType="1"/>
          </p:cNvSpPr>
          <p:nvPr/>
        </p:nvSpPr>
        <p:spPr bwMode="auto">
          <a:xfrm flipV="1">
            <a:off x="6877050" y="197485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5478" name="Object 22"/>
          <p:cNvGraphicFramePr>
            <a:graphicFrameLocks noChangeAspect="1"/>
          </p:cNvGraphicFramePr>
          <p:nvPr/>
        </p:nvGraphicFramePr>
        <p:xfrm>
          <a:off x="6008688" y="2222500"/>
          <a:ext cx="25558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5" name="Equation" r:id="rId19" imgW="253800" imgH="291960" progId="Equation.3">
                  <p:embed/>
                </p:oleObj>
              </mc:Choice>
              <mc:Fallback>
                <p:oleObj name="Equation" r:id="rId19" imgW="253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2222500"/>
                        <a:ext cx="255587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79" name="Oval 23"/>
          <p:cNvSpPr>
            <a:spLocks noChangeArrowheads="1"/>
          </p:cNvSpPr>
          <p:nvPr/>
        </p:nvSpPr>
        <p:spPr bwMode="auto">
          <a:xfrm>
            <a:off x="7989888" y="3213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95480" name="Object 24"/>
          <p:cNvGraphicFramePr>
            <a:graphicFrameLocks noChangeAspect="1"/>
          </p:cNvGraphicFramePr>
          <p:nvPr/>
        </p:nvGraphicFramePr>
        <p:xfrm>
          <a:off x="8316913" y="3232150"/>
          <a:ext cx="374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6" name="Equation" r:id="rId21" imgW="152280" imgH="164880" progId="Equation.3">
                  <p:embed/>
                </p:oleObj>
              </mc:Choice>
              <mc:Fallback>
                <p:oleObj name="Equation" r:id="rId2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3232150"/>
                        <a:ext cx="374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81" name="Freeform 25"/>
          <p:cNvSpPr>
            <a:spLocks/>
          </p:cNvSpPr>
          <p:nvPr/>
        </p:nvSpPr>
        <p:spPr bwMode="auto">
          <a:xfrm>
            <a:off x="6070600" y="4411663"/>
            <a:ext cx="2667000" cy="1524000"/>
          </a:xfrm>
          <a:custGeom>
            <a:avLst/>
            <a:gdLst>
              <a:gd name="T0" fmla="*/ 2147483647 w 2648"/>
              <a:gd name="T1" fmla="*/ 2147483647 h 1184"/>
              <a:gd name="T2" fmla="*/ 2147483647 w 2648"/>
              <a:gd name="T3" fmla="*/ 2147483647 h 1184"/>
              <a:gd name="T4" fmla="*/ 2147483647 w 2648"/>
              <a:gd name="T5" fmla="*/ 2147483647 h 1184"/>
              <a:gd name="T6" fmla="*/ 2147483647 w 2648"/>
              <a:gd name="T7" fmla="*/ 2147483647 h 1184"/>
              <a:gd name="T8" fmla="*/ 2147483647 w 2648"/>
              <a:gd name="T9" fmla="*/ 2147483647 h 1184"/>
              <a:gd name="T10" fmla="*/ 2147483647 w 2648"/>
              <a:gd name="T11" fmla="*/ 2147483647 h 1184"/>
              <a:gd name="T12" fmla="*/ 2147483647 w 2648"/>
              <a:gd name="T13" fmla="*/ 2147483647 h 1184"/>
              <a:gd name="T14" fmla="*/ 2147483647 w 2648"/>
              <a:gd name="T15" fmla="*/ 2147483647 h 1184"/>
              <a:gd name="T16" fmla="*/ 2147483647 w 2648"/>
              <a:gd name="T17" fmla="*/ 2147483647 h 1184"/>
              <a:gd name="T18" fmla="*/ 2147483647 w 2648"/>
              <a:gd name="T19" fmla="*/ 2147483647 h 1184"/>
              <a:gd name="T20" fmla="*/ 2147483647 w 2648"/>
              <a:gd name="T21" fmla="*/ 2147483647 h 1184"/>
              <a:gd name="T22" fmla="*/ 2147483647 w 2648"/>
              <a:gd name="T23" fmla="*/ 2147483647 h 1184"/>
              <a:gd name="T24" fmla="*/ 2147483647 w 2648"/>
              <a:gd name="T25" fmla="*/ 2147483647 h 1184"/>
              <a:gd name="T26" fmla="*/ 2147483647 w 2648"/>
              <a:gd name="T27" fmla="*/ 2147483647 h 1184"/>
              <a:gd name="T28" fmla="*/ 2147483647 w 2648"/>
              <a:gd name="T29" fmla="*/ 2147483647 h 11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48"/>
              <a:gd name="T46" fmla="*/ 0 h 1184"/>
              <a:gd name="T47" fmla="*/ 2648 w 2648"/>
              <a:gd name="T48" fmla="*/ 1184 h 11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48" h="1184">
                <a:moveTo>
                  <a:pt x="112" y="208"/>
                </a:moveTo>
                <a:cubicBezTo>
                  <a:pt x="48" y="240"/>
                  <a:pt x="24" y="256"/>
                  <a:pt x="16" y="304"/>
                </a:cubicBezTo>
                <a:cubicBezTo>
                  <a:pt x="8" y="352"/>
                  <a:pt x="0" y="424"/>
                  <a:pt x="64" y="496"/>
                </a:cubicBezTo>
                <a:cubicBezTo>
                  <a:pt x="128" y="568"/>
                  <a:pt x="328" y="664"/>
                  <a:pt x="400" y="736"/>
                </a:cubicBezTo>
                <a:cubicBezTo>
                  <a:pt x="472" y="808"/>
                  <a:pt x="464" y="880"/>
                  <a:pt x="496" y="928"/>
                </a:cubicBezTo>
                <a:cubicBezTo>
                  <a:pt x="528" y="976"/>
                  <a:pt x="544" y="992"/>
                  <a:pt x="592" y="1024"/>
                </a:cubicBezTo>
                <a:cubicBezTo>
                  <a:pt x="640" y="1056"/>
                  <a:pt x="672" y="1096"/>
                  <a:pt x="784" y="1120"/>
                </a:cubicBezTo>
                <a:cubicBezTo>
                  <a:pt x="896" y="1144"/>
                  <a:pt x="1032" y="1184"/>
                  <a:pt x="1264" y="1168"/>
                </a:cubicBezTo>
                <a:cubicBezTo>
                  <a:pt x="1496" y="1152"/>
                  <a:pt x="1952" y="1152"/>
                  <a:pt x="2176" y="1024"/>
                </a:cubicBezTo>
                <a:cubicBezTo>
                  <a:pt x="2400" y="896"/>
                  <a:pt x="2568" y="544"/>
                  <a:pt x="2608" y="400"/>
                </a:cubicBezTo>
                <a:cubicBezTo>
                  <a:pt x="2648" y="256"/>
                  <a:pt x="2536" y="224"/>
                  <a:pt x="2416" y="160"/>
                </a:cubicBezTo>
                <a:cubicBezTo>
                  <a:pt x="2296" y="96"/>
                  <a:pt x="2136" y="32"/>
                  <a:pt x="1888" y="16"/>
                </a:cubicBezTo>
                <a:cubicBezTo>
                  <a:pt x="1640" y="0"/>
                  <a:pt x="1176" y="48"/>
                  <a:pt x="928" y="64"/>
                </a:cubicBezTo>
                <a:cubicBezTo>
                  <a:pt x="680" y="80"/>
                  <a:pt x="536" y="88"/>
                  <a:pt x="400" y="112"/>
                </a:cubicBezTo>
                <a:cubicBezTo>
                  <a:pt x="264" y="136"/>
                  <a:pt x="176" y="176"/>
                  <a:pt x="112" y="208"/>
                </a:cubicBezTo>
                <a:close/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5482" name="Line 26"/>
          <p:cNvSpPr>
            <a:spLocks noChangeShapeType="1"/>
          </p:cNvSpPr>
          <p:nvPr/>
        </p:nvSpPr>
        <p:spPr bwMode="auto">
          <a:xfrm>
            <a:off x="6604000" y="4945063"/>
            <a:ext cx="137160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5483" name="Oval 27"/>
          <p:cNvSpPr>
            <a:spLocks noChangeArrowheads="1"/>
          </p:cNvSpPr>
          <p:nvPr/>
        </p:nvSpPr>
        <p:spPr bwMode="auto">
          <a:xfrm>
            <a:off x="7899400" y="57832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95484" name="Object 28"/>
          <p:cNvGraphicFramePr>
            <a:graphicFrameLocks/>
          </p:cNvGraphicFramePr>
          <p:nvPr/>
        </p:nvGraphicFramePr>
        <p:xfrm>
          <a:off x="6227763" y="4745038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7" name="Equation" r:id="rId23" imgW="203040" imgH="291960" progId="Equation.3">
                  <p:embed/>
                </p:oleObj>
              </mc:Choice>
              <mc:Fallback>
                <p:oleObj name="Equation" r:id="rId23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745038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485" name="Object 29"/>
          <p:cNvGraphicFramePr>
            <a:graphicFrameLocks/>
          </p:cNvGraphicFramePr>
          <p:nvPr/>
        </p:nvGraphicFramePr>
        <p:xfrm>
          <a:off x="8102600" y="4675188"/>
          <a:ext cx="2794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8" name="Equation" r:id="rId25" imgW="279360" imgH="342720" progId="Equation.3">
                  <p:embed/>
                </p:oleObj>
              </mc:Choice>
              <mc:Fallback>
                <p:oleObj name="Equation" r:id="rId25" imgW="27936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4675188"/>
                        <a:ext cx="2794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486" name="Object 30"/>
          <p:cNvGraphicFramePr>
            <a:graphicFrameLocks/>
          </p:cNvGraphicFramePr>
          <p:nvPr/>
        </p:nvGraphicFramePr>
        <p:xfrm>
          <a:off x="7789863" y="2870200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9" name="Equation" r:id="rId27" imgW="215640" imgH="266400" progId="Equation.3">
                  <p:embed/>
                </p:oleObj>
              </mc:Choice>
              <mc:Fallback>
                <p:oleObj name="Equation" r:id="rId27" imgW="21564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2870200"/>
                        <a:ext cx="215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487" name="Object 31"/>
          <p:cNvGraphicFramePr>
            <a:graphicFrameLocks/>
          </p:cNvGraphicFramePr>
          <p:nvPr/>
        </p:nvGraphicFramePr>
        <p:xfrm>
          <a:off x="7019925" y="5465763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60" name="Equation" r:id="rId29" imgW="215640" imgH="266400" progId="Equation.3">
                  <p:embed/>
                </p:oleObj>
              </mc:Choice>
              <mc:Fallback>
                <p:oleObj name="Equation" r:id="rId29" imgW="21564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465763"/>
                        <a:ext cx="215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88" name="Line 32"/>
          <p:cNvSpPr>
            <a:spLocks noChangeShapeType="1"/>
          </p:cNvSpPr>
          <p:nvPr/>
        </p:nvSpPr>
        <p:spPr bwMode="auto">
          <a:xfrm flipV="1">
            <a:off x="8051800" y="5510213"/>
            <a:ext cx="436563" cy="3254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5489" name="Object 33"/>
          <p:cNvGraphicFramePr>
            <a:graphicFrameLocks/>
          </p:cNvGraphicFramePr>
          <p:nvPr/>
        </p:nvGraphicFramePr>
        <p:xfrm>
          <a:off x="6170613" y="5468938"/>
          <a:ext cx="2555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61" name="Equation" r:id="rId31" imgW="253800" imgH="291960" progId="Equation.3">
                  <p:embed/>
                </p:oleObj>
              </mc:Choice>
              <mc:Fallback>
                <p:oleObj name="Equation" r:id="rId31" imgW="2538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5468938"/>
                        <a:ext cx="2555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90" name="Line 34"/>
          <p:cNvSpPr>
            <a:spLocks noChangeShapeType="1"/>
          </p:cNvSpPr>
          <p:nvPr/>
        </p:nvSpPr>
        <p:spPr bwMode="auto">
          <a:xfrm>
            <a:off x="6680200" y="4945063"/>
            <a:ext cx="1800225" cy="5762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5491" name="Object 35"/>
          <p:cNvGraphicFramePr>
            <a:graphicFrameLocks/>
          </p:cNvGraphicFramePr>
          <p:nvPr/>
        </p:nvGraphicFramePr>
        <p:xfrm>
          <a:off x="7569200" y="4827588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62" name="Equation" r:id="rId33" imgW="291960" imgH="317160" progId="Equation.3">
                  <p:embed/>
                </p:oleObj>
              </mc:Choice>
              <mc:Fallback>
                <p:oleObj name="Equation" r:id="rId33" imgW="29196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4827588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492" name="AutoShape 36"/>
          <p:cNvSpPr>
            <a:spLocks noChangeArrowheads="1"/>
          </p:cNvSpPr>
          <p:nvPr/>
        </p:nvSpPr>
        <p:spPr bwMode="auto">
          <a:xfrm>
            <a:off x="7524750" y="2224088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5493" name="AutoShape 37"/>
          <p:cNvSpPr>
            <a:spLocks noChangeArrowheads="1"/>
          </p:cNvSpPr>
          <p:nvPr/>
        </p:nvSpPr>
        <p:spPr bwMode="auto">
          <a:xfrm>
            <a:off x="7507288" y="4384675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5494" name="Rectangle 38"/>
          <p:cNvSpPr>
            <a:spLocks noChangeArrowheads="1"/>
          </p:cNvSpPr>
          <p:nvPr/>
        </p:nvSpPr>
        <p:spPr bwMode="auto">
          <a:xfrm>
            <a:off x="6638925" y="1971675"/>
            <a:ext cx="107950" cy="1600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2F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95495" name="Object 39"/>
          <p:cNvGraphicFramePr>
            <a:graphicFrameLocks/>
          </p:cNvGraphicFramePr>
          <p:nvPr/>
        </p:nvGraphicFramePr>
        <p:xfrm>
          <a:off x="8255000" y="5665788"/>
          <a:ext cx="3921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63" name="Equation" r:id="rId35" imgW="393480" imgH="368280" progId="Equation.3">
                  <p:embed/>
                </p:oleObj>
              </mc:Choice>
              <mc:Fallback>
                <p:oleObj name="Equation" r:id="rId35" imgW="3934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5665788"/>
                        <a:ext cx="3921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5496" name="Object 40"/>
          <p:cNvGraphicFramePr>
            <a:graphicFrameLocks noChangeAspect="1"/>
          </p:cNvGraphicFramePr>
          <p:nvPr/>
        </p:nvGraphicFramePr>
        <p:xfrm>
          <a:off x="7197725" y="5126038"/>
          <a:ext cx="3603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64" name="公式" r:id="rId37" imgW="457200" imgH="393480" progId="Equation.3">
                  <p:embed/>
                </p:oleObj>
              </mc:Choice>
              <mc:Fallback>
                <p:oleObj name="公式" r:id="rId37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25" y="5126038"/>
                        <a:ext cx="36036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773988" y="6048375"/>
            <a:ext cx="533400" cy="381000"/>
            <a:chOff x="4785" y="3793"/>
            <a:chExt cx="336" cy="240"/>
          </a:xfrm>
        </p:grpSpPr>
        <p:graphicFrame>
          <p:nvGraphicFramePr>
            <p:cNvPr id="6164" name="Object 42"/>
            <p:cNvGraphicFramePr>
              <a:graphicFrameLocks noChangeAspect="1"/>
            </p:cNvGraphicFramePr>
            <p:nvPr/>
          </p:nvGraphicFramePr>
          <p:xfrm>
            <a:off x="4876" y="3814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65" name="Equation" r:id="rId39" imgW="228600" imgH="317160" progId="Equation.3">
                    <p:embed/>
                  </p:oleObj>
                </mc:Choice>
                <mc:Fallback>
                  <p:oleObj name="Equation" r:id="rId39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814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3" name="AutoShape 43"/>
            <p:cNvSpPr>
              <a:spLocks noChangeArrowheads="1"/>
            </p:cNvSpPr>
            <p:nvPr/>
          </p:nvSpPr>
          <p:spPr bwMode="auto">
            <a:xfrm>
              <a:off x="4785" y="3793"/>
              <a:ext cx="336" cy="240"/>
            </a:xfrm>
            <a:prstGeom prst="wedgeEllipseCallout">
              <a:avLst>
                <a:gd name="adj1" fmla="val 33037"/>
                <a:gd name="adj2" fmla="val -172083"/>
              </a:avLst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 b="1">
                <a:solidFill>
                  <a:srgbClr val="FFFF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195500" name="Line 44"/>
          <p:cNvSpPr>
            <a:spLocks noChangeShapeType="1"/>
          </p:cNvSpPr>
          <p:nvPr/>
        </p:nvSpPr>
        <p:spPr bwMode="auto">
          <a:xfrm flipV="1">
            <a:off x="7975600" y="4945063"/>
            <a:ext cx="533400" cy="914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5501" name="Arc 45"/>
          <p:cNvSpPr>
            <a:spLocks/>
          </p:cNvSpPr>
          <p:nvPr/>
        </p:nvSpPr>
        <p:spPr bwMode="auto">
          <a:xfrm rot="4198434">
            <a:off x="6782594" y="4958556"/>
            <a:ext cx="273050" cy="319088"/>
          </a:xfrm>
          <a:custGeom>
            <a:avLst/>
            <a:gdLst>
              <a:gd name="T0" fmla="*/ 2147483647 w 17519"/>
              <a:gd name="T1" fmla="*/ 0 h 19105"/>
              <a:gd name="T2" fmla="*/ 2147483647 w 17519"/>
              <a:gd name="T3" fmla="*/ 2147483647 h 19105"/>
              <a:gd name="T4" fmla="*/ 0 w 17519"/>
              <a:gd name="T5" fmla="*/ 2147483647 h 19105"/>
              <a:gd name="T6" fmla="*/ 0 60000 65536"/>
              <a:gd name="T7" fmla="*/ 0 60000 65536"/>
              <a:gd name="T8" fmla="*/ 0 60000 65536"/>
              <a:gd name="T9" fmla="*/ 0 w 17519"/>
              <a:gd name="T10" fmla="*/ 0 h 19105"/>
              <a:gd name="T11" fmla="*/ 17519 w 17519"/>
              <a:gd name="T12" fmla="*/ 19105 h 19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19" h="19105" fill="none" extrusionOk="0">
                <a:moveTo>
                  <a:pt x="10077" y="-1"/>
                </a:moveTo>
                <a:cubicBezTo>
                  <a:pt x="13023" y="1553"/>
                  <a:pt x="15570" y="3768"/>
                  <a:pt x="17519" y="6469"/>
                </a:cubicBezTo>
              </a:path>
              <a:path w="17519" h="19105" stroke="0" extrusionOk="0">
                <a:moveTo>
                  <a:pt x="10077" y="-1"/>
                </a:moveTo>
                <a:cubicBezTo>
                  <a:pt x="13023" y="1553"/>
                  <a:pt x="15570" y="3768"/>
                  <a:pt x="17519" y="6469"/>
                </a:cubicBezTo>
                <a:lnTo>
                  <a:pt x="0" y="19105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502" name="Arc 46"/>
          <p:cNvSpPr>
            <a:spLocks/>
          </p:cNvSpPr>
          <p:nvPr/>
        </p:nvSpPr>
        <p:spPr bwMode="auto">
          <a:xfrm rot="-305855">
            <a:off x="8024813" y="5562600"/>
            <a:ext cx="273050" cy="319088"/>
          </a:xfrm>
          <a:custGeom>
            <a:avLst/>
            <a:gdLst>
              <a:gd name="T0" fmla="*/ 2147483647 w 17519"/>
              <a:gd name="T1" fmla="*/ 0 h 19105"/>
              <a:gd name="T2" fmla="*/ 2147483647 w 17519"/>
              <a:gd name="T3" fmla="*/ 2147483647 h 19105"/>
              <a:gd name="T4" fmla="*/ 0 w 17519"/>
              <a:gd name="T5" fmla="*/ 2147483647 h 19105"/>
              <a:gd name="T6" fmla="*/ 0 60000 65536"/>
              <a:gd name="T7" fmla="*/ 0 60000 65536"/>
              <a:gd name="T8" fmla="*/ 0 60000 65536"/>
              <a:gd name="T9" fmla="*/ 0 w 17519"/>
              <a:gd name="T10" fmla="*/ 0 h 19105"/>
              <a:gd name="T11" fmla="*/ 17519 w 17519"/>
              <a:gd name="T12" fmla="*/ 19105 h 19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19" h="19105" fill="none" extrusionOk="0">
                <a:moveTo>
                  <a:pt x="10077" y="-1"/>
                </a:moveTo>
                <a:cubicBezTo>
                  <a:pt x="13023" y="1553"/>
                  <a:pt x="15570" y="3768"/>
                  <a:pt x="17519" y="6469"/>
                </a:cubicBezTo>
              </a:path>
              <a:path w="17519" h="19105" stroke="0" extrusionOk="0">
                <a:moveTo>
                  <a:pt x="10077" y="-1"/>
                </a:moveTo>
                <a:cubicBezTo>
                  <a:pt x="13023" y="1553"/>
                  <a:pt x="15570" y="3768"/>
                  <a:pt x="17519" y="6469"/>
                </a:cubicBezTo>
                <a:lnTo>
                  <a:pt x="0" y="19105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7"/>
          <p:cNvGrpSpPr>
            <a:grpSpLocks noChangeAspect="1"/>
          </p:cNvGrpSpPr>
          <p:nvPr/>
        </p:nvGrpSpPr>
        <p:grpSpPr bwMode="auto">
          <a:xfrm>
            <a:off x="6516688" y="4832350"/>
            <a:ext cx="230187" cy="230188"/>
            <a:chOff x="4483" y="1309"/>
            <a:chExt cx="240" cy="240"/>
          </a:xfrm>
        </p:grpSpPr>
        <p:sp>
          <p:nvSpPr>
            <p:cNvPr id="6191" name="Oval 48"/>
            <p:cNvSpPr>
              <a:spLocks noChangeAspect="1" noChangeArrowheads="1"/>
            </p:cNvSpPr>
            <p:nvPr/>
          </p:nvSpPr>
          <p:spPr bwMode="auto">
            <a:xfrm>
              <a:off x="4483" y="13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2" name="Oval 49"/>
            <p:cNvSpPr>
              <a:spLocks noChangeAspect="1" noChangeArrowheads="1"/>
            </p:cNvSpPr>
            <p:nvPr/>
          </p:nvSpPr>
          <p:spPr bwMode="auto">
            <a:xfrm>
              <a:off x="4575" y="1410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86478" y="4221908"/>
          <a:ext cx="3313514" cy="81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66" name="Equation" r:id="rId41" imgW="1600200" imgH="393480" progId="Equation.DSMT4">
                  <p:embed/>
                </p:oleObj>
              </mc:Choice>
              <mc:Fallback>
                <p:oleObj name="Equation" r:id="rId41" imgW="1600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186478" y="4221908"/>
                        <a:ext cx="3313514" cy="81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300663" y="3371122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环路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8005763" y="2063751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环路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04565" y="43973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环路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07504" y="5204841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环路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83890"/>
              </p:ext>
            </p:extLst>
          </p:nvPr>
        </p:nvGraphicFramePr>
        <p:xfrm>
          <a:off x="6638925" y="3989388"/>
          <a:ext cx="1816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67" name="Equation" r:id="rId43" imgW="876240" imgH="203040" progId="Equation.DSMT4">
                  <p:embed/>
                </p:oleObj>
              </mc:Choice>
              <mc:Fallback>
                <p:oleObj name="Equation" r:id="rId43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638925" y="3989388"/>
                        <a:ext cx="1816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1756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9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9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95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95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9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9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9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19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95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95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219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19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9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19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19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219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95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95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9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219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3" dur="500"/>
                                        <p:tgtEl>
                                          <p:spTgt spid="219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19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19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9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19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19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459" grpId="0" autoUpdateAnimBg="0"/>
      <p:bldP spid="2195460" grpId="0" autoUpdateAnimBg="0"/>
      <p:bldP spid="2195462" grpId="0" autoUpdateAnimBg="0"/>
      <p:bldP spid="2195463" grpId="0" autoUpdateAnimBg="0"/>
      <p:bldP spid="2195465" grpId="0" autoUpdateAnimBg="0"/>
      <p:bldP spid="2195471" grpId="0" autoUpdateAnimBg="0"/>
      <p:bldP spid="2195472" grpId="0" animBg="1"/>
      <p:bldP spid="2195473" grpId="0" animBg="1"/>
      <p:bldP spid="2195474" grpId="0" animBg="1"/>
      <p:bldP spid="2195475" grpId="0" animBg="1"/>
      <p:bldP spid="2195477" grpId="0" animBg="1"/>
      <p:bldP spid="2195479" grpId="0" animBg="1"/>
      <p:bldP spid="2195481" grpId="0" animBg="1"/>
      <p:bldP spid="2195482" grpId="0" animBg="1"/>
      <p:bldP spid="2195483" grpId="0" animBg="1"/>
      <p:bldP spid="2195488" grpId="0" animBg="1"/>
      <p:bldP spid="2195490" grpId="0" animBg="1"/>
      <p:bldP spid="2195492" grpId="0" animBg="1"/>
      <p:bldP spid="2195493" grpId="0" animBg="1"/>
      <p:bldP spid="2195494" grpId="0" animBg="1"/>
      <p:bldP spid="2195500" grpId="0" animBg="1"/>
      <p:bldP spid="2195501" grpId="0" animBg="1"/>
      <p:bldP spid="2195502" grpId="0" animBg="1"/>
      <p:bldP spid="52" grpId="0" autoUpdateAnimBg="0"/>
      <p:bldP spid="53" grpId="0" autoUpdateAnimBg="0"/>
      <p:bldP spid="54" grpId="0" autoUpdateAnimBg="0"/>
      <p:bldP spid="5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482" name="Text Box 2"/>
          <p:cNvSpPr txBox="1">
            <a:spLocks noChangeArrowheads="1"/>
          </p:cNvSpPr>
          <p:nvPr/>
        </p:nvSpPr>
        <p:spPr bwMode="auto">
          <a:xfrm>
            <a:off x="512763" y="1916113"/>
            <a:ext cx="49228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若环路中不包围电流</a:t>
            </a:r>
          </a:p>
        </p:txBody>
      </p:sp>
      <p:sp>
        <p:nvSpPr>
          <p:cNvPr id="2196483" name="AutoShape 3"/>
          <p:cNvSpPr>
            <a:spLocks noChangeArrowheads="1"/>
          </p:cNvSpPr>
          <p:nvPr/>
        </p:nvSpPr>
        <p:spPr bwMode="auto">
          <a:xfrm>
            <a:off x="5064125" y="2914650"/>
            <a:ext cx="2936875" cy="914400"/>
          </a:xfrm>
          <a:prstGeom prst="parallelogram">
            <a:avLst>
              <a:gd name="adj" fmla="val 80295"/>
            </a:avLst>
          </a:prstGeom>
          <a:gradFill rotWithShape="0">
            <a:gsLst>
              <a:gs pos="0">
                <a:srgbClr val="007676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6484" name="Rectangle 4"/>
          <p:cNvSpPr>
            <a:spLocks noChangeArrowheads="1"/>
          </p:cNvSpPr>
          <p:nvPr/>
        </p:nvSpPr>
        <p:spPr bwMode="auto">
          <a:xfrm>
            <a:off x="5867400" y="1965325"/>
            <a:ext cx="146050" cy="15462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475E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6485" name="Rectangle 5"/>
          <p:cNvSpPr>
            <a:spLocks noChangeArrowheads="1"/>
          </p:cNvSpPr>
          <p:nvPr/>
        </p:nvSpPr>
        <p:spPr bwMode="auto">
          <a:xfrm>
            <a:off x="5867400" y="3817938"/>
            <a:ext cx="146050" cy="4032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475E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6486" name="Freeform 6"/>
          <p:cNvSpPr>
            <a:spLocks/>
          </p:cNvSpPr>
          <p:nvPr/>
        </p:nvSpPr>
        <p:spPr bwMode="auto">
          <a:xfrm>
            <a:off x="6119813" y="3006725"/>
            <a:ext cx="1371600" cy="657225"/>
          </a:xfrm>
          <a:custGeom>
            <a:avLst/>
            <a:gdLst>
              <a:gd name="T0" fmla="*/ 2147483647 w 1592"/>
              <a:gd name="T1" fmla="*/ 2147483647 h 1432"/>
              <a:gd name="T2" fmla="*/ 2147483647 w 1592"/>
              <a:gd name="T3" fmla="*/ 2147483647 h 1432"/>
              <a:gd name="T4" fmla="*/ 2147483647 w 1592"/>
              <a:gd name="T5" fmla="*/ 2147483647 h 1432"/>
              <a:gd name="T6" fmla="*/ 2147483647 w 1592"/>
              <a:gd name="T7" fmla="*/ 2147483647 h 1432"/>
              <a:gd name="T8" fmla="*/ 2147483647 w 1592"/>
              <a:gd name="T9" fmla="*/ 2147483647 h 1432"/>
              <a:gd name="T10" fmla="*/ 2147483647 w 1592"/>
              <a:gd name="T11" fmla="*/ 2147483647 h 1432"/>
              <a:gd name="T12" fmla="*/ 2147483647 w 1592"/>
              <a:gd name="T13" fmla="*/ 2147483647 h 1432"/>
              <a:gd name="T14" fmla="*/ 2147483647 w 1592"/>
              <a:gd name="T15" fmla="*/ 2147483647 h 1432"/>
              <a:gd name="T16" fmla="*/ 2147483647 w 1592"/>
              <a:gd name="T17" fmla="*/ 2147483647 h 1432"/>
              <a:gd name="T18" fmla="*/ 2147483647 w 1592"/>
              <a:gd name="T19" fmla="*/ 2147483647 h 1432"/>
              <a:gd name="T20" fmla="*/ 2147483647 w 1592"/>
              <a:gd name="T21" fmla="*/ 2147483647 h 1432"/>
              <a:gd name="T22" fmla="*/ 2147483647 w 1592"/>
              <a:gd name="T23" fmla="*/ 2147483647 h 1432"/>
              <a:gd name="T24" fmla="*/ 2147483647 w 1592"/>
              <a:gd name="T25" fmla="*/ 2147483647 h 14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92"/>
              <a:gd name="T40" fmla="*/ 0 h 1432"/>
              <a:gd name="T41" fmla="*/ 1592 w 1592"/>
              <a:gd name="T42" fmla="*/ 1432 h 14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92" h="1432">
                <a:moveTo>
                  <a:pt x="1312" y="80"/>
                </a:moveTo>
                <a:cubicBezTo>
                  <a:pt x="1232" y="96"/>
                  <a:pt x="1168" y="112"/>
                  <a:pt x="1072" y="128"/>
                </a:cubicBezTo>
                <a:cubicBezTo>
                  <a:pt x="976" y="144"/>
                  <a:pt x="872" y="112"/>
                  <a:pt x="736" y="176"/>
                </a:cubicBezTo>
                <a:cubicBezTo>
                  <a:pt x="600" y="240"/>
                  <a:pt x="376" y="368"/>
                  <a:pt x="256" y="512"/>
                </a:cubicBezTo>
                <a:cubicBezTo>
                  <a:pt x="136" y="656"/>
                  <a:pt x="32" y="896"/>
                  <a:pt x="16" y="1040"/>
                </a:cubicBezTo>
                <a:cubicBezTo>
                  <a:pt x="0" y="1184"/>
                  <a:pt x="56" y="1320"/>
                  <a:pt x="160" y="1376"/>
                </a:cubicBezTo>
                <a:cubicBezTo>
                  <a:pt x="264" y="1432"/>
                  <a:pt x="520" y="1424"/>
                  <a:pt x="640" y="1376"/>
                </a:cubicBezTo>
                <a:cubicBezTo>
                  <a:pt x="760" y="1328"/>
                  <a:pt x="792" y="1192"/>
                  <a:pt x="880" y="1088"/>
                </a:cubicBezTo>
                <a:cubicBezTo>
                  <a:pt x="968" y="984"/>
                  <a:pt x="1080" y="840"/>
                  <a:pt x="1168" y="752"/>
                </a:cubicBezTo>
                <a:cubicBezTo>
                  <a:pt x="1256" y="664"/>
                  <a:pt x="1344" y="640"/>
                  <a:pt x="1408" y="560"/>
                </a:cubicBezTo>
                <a:cubicBezTo>
                  <a:pt x="1472" y="480"/>
                  <a:pt x="1528" y="360"/>
                  <a:pt x="1552" y="272"/>
                </a:cubicBezTo>
                <a:cubicBezTo>
                  <a:pt x="1576" y="184"/>
                  <a:pt x="1592" y="64"/>
                  <a:pt x="1552" y="32"/>
                </a:cubicBezTo>
                <a:cubicBezTo>
                  <a:pt x="1512" y="0"/>
                  <a:pt x="1392" y="64"/>
                  <a:pt x="1312" y="80"/>
                </a:cubicBezTo>
                <a:close/>
              </a:path>
            </a:pathLst>
          </a:custGeom>
          <a:noFill/>
          <a:ln w="28575" cmpd="sng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6487" name="Object 7"/>
          <p:cNvGraphicFramePr>
            <a:graphicFrameLocks/>
          </p:cNvGraphicFramePr>
          <p:nvPr/>
        </p:nvGraphicFramePr>
        <p:xfrm>
          <a:off x="6203950" y="2120900"/>
          <a:ext cx="201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2" name="Equation" r:id="rId3" imgW="203040" imgH="291960" progId="Equation.3">
                  <p:embed/>
                </p:oleObj>
              </mc:Choice>
              <mc:Fallback>
                <p:oleObj name="Equation" r:id="rId3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2120900"/>
                        <a:ext cx="2016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488" name="Line 8"/>
          <p:cNvSpPr>
            <a:spLocks noChangeShapeType="1"/>
          </p:cNvSpPr>
          <p:nvPr/>
        </p:nvSpPr>
        <p:spPr bwMode="auto">
          <a:xfrm flipV="1">
            <a:off x="6126163" y="197485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6489" name="Object 9"/>
          <p:cNvGraphicFramePr>
            <a:graphicFrameLocks noChangeAspect="1"/>
          </p:cNvGraphicFramePr>
          <p:nvPr/>
        </p:nvGraphicFramePr>
        <p:xfrm>
          <a:off x="7058025" y="3282950"/>
          <a:ext cx="344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3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3282950"/>
                        <a:ext cx="344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490" name="Text Box 10"/>
          <p:cNvSpPr txBox="1">
            <a:spLocks noChangeArrowheads="1"/>
          </p:cNvSpPr>
          <p:nvPr/>
        </p:nvSpPr>
        <p:spPr bwMode="auto">
          <a:xfrm>
            <a:off x="512763" y="560388"/>
            <a:ext cx="52117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若环路方向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反向（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推导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96491" name="Freeform 11"/>
          <p:cNvSpPr>
            <a:spLocks/>
          </p:cNvSpPr>
          <p:nvPr/>
        </p:nvSpPr>
        <p:spPr bwMode="auto">
          <a:xfrm>
            <a:off x="6116638" y="461963"/>
            <a:ext cx="2667000" cy="1524000"/>
          </a:xfrm>
          <a:custGeom>
            <a:avLst/>
            <a:gdLst>
              <a:gd name="T0" fmla="*/ 2147483647 w 2648"/>
              <a:gd name="T1" fmla="*/ 2147483647 h 1184"/>
              <a:gd name="T2" fmla="*/ 2147483647 w 2648"/>
              <a:gd name="T3" fmla="*/ 2147483647 h 1184"/>
              <a:gd name="T4" fmla="*/ 2147483647 w 2648"/>
              <a:gd name="T5" fmla="*/ 2147483647 h 1184"/>
              <a:gd name="T6" fmla="*/ 2147483647 w 2648"/>
              <a:gd name="T7" fmla="*/ 2147483647 h 1184"/>
              <a:gd name="T8" fmla="*/ 2147483647 w 2648"/>
              <a:gd name="T9" fmla="*/ 2147483647 h 1184"/>
              <a:gd name="T10" fmla="*/ 2147483647 w 2648"/>
              <a:gd name="T11" fmla="*/ 2147483647 h 1184"/>
              <a:gd name="T12" fmla="*/ 2147483647 w 2648"/>
              <a:gd name="T13" fmla="*/ 2147483647 h 1184"/>
              <a:gd name="T14" fmla="*/ 2147483647 w 2648"/>
              <a:gd name="T15" fmla="*/ 2147483647 h 1184"/>
              <a:gd name="T16" fmla="*/ 2147483647 w 2648"/>
              <a:gd name="T17" fmla="*/ 2147483647 h 1184"/>
              <a:gd name="T18" fmla="*/ 2147483647 w 2648"/>
              <a:gd name="T19" fmla="*/ 2147483647 h 1184"/>
              <a:gd name="T20" fmla="*/ 2147483647 w 2648"/>
              <a:gd name="T21" fmla="*/ 2147483647 h 1184"/>
              <a:gd name="T22" fmla="*/ 2147483647 w 2648"/>
              <a:gd name="T23" fmla="*/ 2147483647 h 1184"/>
              <a:gd name="T24" fmla="*/ 2147483647 w 2648"/>
              <a:gd name="T25" fmla="*/ 2147483647 h 1184"/>
              <a:gd name="T26" fmla="*/ 2147483647 w 2648"/>
              <a:gd name="T27" fmla="*/ 2147483647 h 1184"/>
              <a:gd name="T28" fmla="*/ 2147483647 w 2648"/>
              <a:gd name="T29" fmla="*/ 2147483647 h 11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48"/>
              <a:gd name="T46" fmla="*/ 0 h 1184"/>
              <a:gd name="T47" fmla="*/ 2648 w 2648"/>
              <a:gd name="T48" fmla="*/ 1184 h 11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48" h="1184">
                <a:moveTo>
                  <a:pt x="112" y="208"/>
                </a:moveTo>
                <a:cubicBezTo>
                  <a:pt x="48" y="240"/>
                  <a:pt x="24" y="256"/>
                  <a:pt x="16" y="304"/>
                </a:cubicBezTo>
                <a:cubicBezTo>
                  <a:pt x="8" y="352"/>
                  <a:pt x="0" y="424"/>
                  <a:pt x="64" y="496"/>
                </a:cubicBezTo>
                <a:cubicBezTo>
                  <a:pt x="128" y="568"/>
                  <a:pt x="328" y="664"/>
                  <a:pt x="400" y="736"/>
                </a:cubicBezTo>
                <a:cubicBezTo>
                  <a:pt x="472" y="808"/>
                  <a:pt x="464" y="880"/>
                  <a:pt x="496" y="928"/>
                </a:cubicBezTo>
                <a:cubicBezTo>
                  <a:pt x="528" y="976"/>
                  <a:pt x="544" y="992"/>
                  <a:pt x="592" y="1024"/>
                </a:cubicBezTo>
                <a:cubicBezTo>
                  <a:pt x="640" y="1056"/>
                  <a:pt x="672" y="1096"/>
                  <a:pt x="784" y="1120"/>
                </a:cubicBezTo>
                <a:cubicBezTo>
                  <a:pt x="896" y="1144"/>
                  <a:pt x="1032" y="1184"/>
                  <a:pt x="1264" y="1168"/>
                </a:cubicBezTo>
                <a:cubicBezTo>
                  <a:pt x="1496" y="1152"/>
                  <a:pt x="1952" y="1152"/>
                  <a:pt x="2176" y="1024"/>
                </a:cubicBezTo>
                <a:cubicBezTo>
                  <a:pt x="2400" y="896"/>
                  <a:pt x="2568" y="544"/>
                  <a:pt x="2608" y="400"/>
                </a:cubicBezTo>
                <a:cubicBezTo>
                  <a:pt x="2648" y="256"/>
                  <a:pt x="2536" y="224"/>
                  <a:pt x="2416" y="160"/>
                </a:cubicBezTo>
                <a:cubicBezTo>
                  <a:pt x="2296" y="96"/>
                  <a:pt x="2136" y="32"/>
                  <a:pt x="1888" y="16"/>
                </a:cubicBezTo>
                <a:cubicBezTo>
                  <a:pt x="1640" y="0"/>
                  <a:pt x="1176" y="48"/>
                  <a:pt x="928" y="64"/>
                </a:cubicBezTo>
                <a:cubicBezTo>
                  <a:pt x="680" y="80"/>
                  <a:pt x="536" y="88"/>
                  <a:pt x="400" y="112"/>
                </a:cubicBezTo>
                <a:cubicBezTo>
                  <a:pt x="264" y="136"/>
                  <a:pt x="176" y="176"/>
                  <a:pt x="112" y="208"/>
                </a:cubicBezTo>
                <a:close/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492" name="Oval 12"/>
          <p:cNvSpPr>
            <a:spLocks noChangeArrowheads="1"/>
          </p:cNvSpPr>
          <p:nvPr/>
        </p:nvSpPr>
        <p:spPr bwMode="auto">
          <a:xfrm>
            <a:off x="7945438" y="18176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6493" name="Line 13"/>
          <p:cNvSpPr>
            <a:spLocks noChangeShapeType="1"/>
          </p:cNvSpPr>
          <p:nvPr/>
        </p:nvSpPr>
        <p:spPr bwMode="auto">
          <a:xfrm flipV="1">
            <a:off x="8021638" y="995363"/>
            <a:ext cx="533400" cy="914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6494" name="Object 14"/>
          <p:cNvGraphicFramePr>
            <a:graphicFrameLocks/>
          </p:cNvGraphicFramePr>
          <p:nvPr/>
        </p:nvGraphicFramePr>
        <p:xfrm>
          <a:off x="6338888" y="82550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4" name="Equation" r:id="rId7" imgW="203040" imgH="291960" progId="Equation.3">
                  <p:embed/>
                </p:oleObj>
              </mc:Choice>
              <mc:Fallback>
                <p:oleObj name="Equation" r:id="rId7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82550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495" name="Object 15"/>
          <p:cNvGraphicFramePr>
            <a:graphicFrameLocks/>
          </p:cNvGraphicFramePr>
          <p:nvPr/>
        </p:nvGraphicFramePr>
        <p:xfrm>
          <a:off x="8220075" y="752475"/>
          <a:ext cx="280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5" name="Equation" r:id="rId9" imgW="279360" imgH="342720" progId="Equation.3">
                  <p:embed/>
                </p:oleObj>
              </mc:Choice>
              <mc:Fallback>
                <p:oleObj name="Equation" r:id="rId9" imgW="27936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75" y="752475"/>
                        <a:ext cx="280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496" name="Object 16"/>
          <p:cNvGraphicFramePr>
            <a:graphicFrameLocks/>
          </p:cNvGraphicFramePr>
          <p:nvPr/>
        </p:nvGraphicFramePr>
        <p:xfrm>
          <a:off x="7634288" y="1282700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6" name="Equation" r:id="rId11" imgW="215640" imgH="266400" progId="Equation.3">
                  <p:embed/>
                </p:oleObj>
              </mc:Choice>
              <mc:Fallback>
                <p:oleObj name="Equation" r:id="rId11" imgW="21564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1282700"/>
                        <a:ext cx="215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497" name="Line 17"/>
          <p:cNvSpPr>
            <a:spLocks noChangeShapeType="1"/>
          </p:cNvSpPr>
          <p:nvPr/>
        </p:nvSpPr>
        <p:spPr bwMode="auto">
          <a:xfrm flipH="1">
            <a:off x="7343775" y="1900238"/>
            <a:ext cx="685800" cy="76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6498" name="Object 18"/>
          <p:cNvGraphicFramePr>
            <a:graphicFrameLocks/>
          </p:cNvGraphicFramePr>
          <p:nvPr/>
        </p:nvGraphicFramePr>
        <p:xfrm>
          <a:off x="5895975" y="468313"/>
          <a:ext cx="2555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7" name="Equation" r:id="rId13" imgW="253800" imgH="291960" progId="Equation.3">
                  <p:embed/>
                </p:oleObj>
              </mc:Choice>
              <mc:Fallback>
                <p:oleObj name="Equation" r:id="rId13" imgW="2538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468313"/>
                        <a:ext cx="2555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499" name="Object 19"/>
          <p:cNvGraphicFramePr>
            <a:graphicFrameLocks/>
          </p:cNvGraphicFramePr>
          <p:nvPr/>
        </p:nvGraphicFramePr>
        <p:xfrm>
          <a:off x="7512050" y="1985963"/>
          <a:ext cx="3921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8" name="Equation" r:id="rId15" imgW="393480" imgH="368280" progId="Equation.3">
                  <p:embed/>
                </p:oleObj>
              </mc:Choice>
              <mc:Fallback>
                <p:oleObj name="Equation" r:id="rId15" imgW="3934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1985963"/>
                        <a:ext cx="3921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500" name="Line 20"/>
          <p:cNvSpPr>
            <a:spLocks noChangeShapeType="1"/>
          </p:cNvSpPr>
          <p:nvPr/>
        </p:nvSpPr>
        <p:spPr bwMode="auto">
          <a:xfrm>
            <a:off x="6650038" y="995363"/>
            <a:ext cx="762000" cy="990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6501" name="Object 21"/>
          <p:cNvGraphicFramePr>
            <a:graphicFrameLocks noChangeAspect="1"/>
          </p:cNvGraphicFramePr>
          <p:nvPr/>
        </p:nvGraphicFramePr>
        <p:xfrm>
          <a:off x="6721475" y="1446213"/>
          <a:ext cx="2984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9" name="Equation" r:id="rId17" imgW="279360" imgH="304560" progId="Equation.3">
                  <p:embed/>
                </p:oleObj>
              </mc:Choice>
              <mc:Fallback>
                <p:oleObj name="Equation" r:id="rId17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1446213"/>
                        <a:ext cx="2984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02" name="Object 22"/>
          <p:cNvGraphicFramePr>
            <a:graphicFrameLocks/>
          </p:cNvGraphicFramePr>
          <p:nvPr/>
        </p:nvGraphicFramePr>
        <p:xfrm>
          <a:off x="7107238" y="1431925"/>
          <a:ext cx="3667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0" name="公式" r:id="rId19" imgW="457200" imgH="393480" progId="Equation.3">
                  <p:embed/>
                </p:oleObj>
              </mc:Choice>
              <mc:Fallback>
                <p:oleObj name="公式" r:id="rId19" imgW="4572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1431925"/>
                        <a:ext cx="366712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503" name="AutoShape 23"/>
          <p:cNvSpPr>
            <a:spLocks noChangeArrowheads="1"/>
          </p:cNvSpPr>
          <p:nvPr/>
        </p:nvSpPr>
        <p:spPr bwMode="auto">
          <a:xfrm rot="-356812">
            <a:off x="6921500" y="5857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96504" name="Object 24"/>
          <p:cNvGraphicFramePr>
            <a:graphicFrameLocks noChangeAspect="1"/>
          </p:cNvGraphicFramePr>
          <p:nvPr/>
        </p:nvGraphicFramePr>
        <p:xfrm>
          <a:off x="1331913" y="981075"/>
          <a:ext cx="2716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1" name="公式" r:id="rId21" imgW="1358640" imgH="393480" progId="Equation.3">
                  <p:embed/>
                </p:oleObj>
              </mc:Choice>
              <mc:Fallback>
                <p:oleObj name="公式" r:id="rId21" imgW="1358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2716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05" name="Object 25"/>
          <p:cNvGraphicFramePr>
            <a:graphicFrameLocks noChangeAspect="1"/>
          </p:cNvGraphicFramePr>
          <p:nvPr/>
        </p:nvGraphicFramePr>
        <p:xfrm>
          <a:off x="4067175" y="1150938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2" name="公式" r:id="rId23" imgW="469800" imgH="228600" progId="Equation.3">
                  <p:embed/>
                </p:oleObj>
              </mc:Choice>
              <mc:Fallback>
                <p:oleObj name="公式" r:id="rId23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150938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506" name="Freeform 26"/>
          <p:cNvSpPr>
            <a:spLocks/>
          </p:cNvSpPr>
          <p:nvPr/>
        </p:nvSpPr>
        <p:spPr bwMode="auto">
          <a:xfrm>
            <a:off x="6694488" y="4138613"/>
            <a:ext cx="1981200" cy="1828800"/>
          </a:xfrm>
          <a:custGeom>
            <a:avLst/>
            <a:gdLst>
              <a:gd name="T0" fmla="*/ 2147483647 w 1592"/>
              <a:gd name="T1" fmla="*/ 2147483647 h 1432"/>
              <a:gd name="T2" fmla="*/ 2147483647 w 1592"/>
              <a:gd name="T3" fmla="*/ 2147483647 h 1432"/>
              <a:gd name="T4" fmla="*/ 2147483647 w 1592"/>
              <a:gd name="T5" fmla="*/ 2147483647 h 1432"/>
              <a:gd name="T6" fmla="*/ 2147483647 w 1592"/>
              <a:gd name="T7" fmla="*/ 2147483647 h 1432"/>
              <a:gd name="T8" fmla="*/ 2147483647 w 1592"/>
              <a:gd name="T9" fmla="*/ 2147483647 h 1432"/>
              <a:gd name="T10" fmla="*/ 2147483647 w 1592"/>
              <a:gd name="T11" fmla="*/ 2147483647 h 1432"/>
              <a:gd name="T12" fmla="*/ 2147483647 w 1592"/>
              <a:gd name="T13" fmla="*/ 2147483647 h 1432"/>
              <a:gd name="T14" fmla="*/ 2147483647 w 1592"/>
              <a:gd name="T15" fmla="*/ 2147483647 h 1432"/>
              <a:gd name="T16" fmla="*/ 2147483647 w 1592"/>
              <a:gd name="T17" fmla="*/ 2147483647 h 1432"/>
              <a:gd name="T18" fmla="*/ 2147483647 w 1592"/>
              <a:gd name="T19" fmla="*/ 2147483647 h 1432"/>
              <a:gd name="T20" fmla="*/ 2147483647 w 1592"/>
              <a:gd name="T21" fmla="*/ 2147483647 h 1432"/>
              <a:gd name="T22" fmla="*/ 2147483647 w 1592"/>
              <a:gd name="T23" fmla="*/ 2147483647 h 1432"/>
              <a:gd name="T24" fmla="*/ 2147483647 w 1592"/>
              <a:gd name="T25" fmla="*/ 2147483647 h 14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92"/>
              <a:gd name="T40" fmla="*/ 0 h 1432"/>
              <a:gd name="T41" fmla="*/ 1592 w 1592"/>
              <a:gd name="T42" fmla="*/ 1432 h 14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92" h="1432">
                <a:moveTo>
                  <a:pt x="1312" y="80"/>
                </a:moveTo>
                <a:cubicBezTo>
                  <a:pt x="1232" y="96"/>
                  <a:pt x="1168" y="112"/>
                  <a:pt x="1072" y="128"/>
                </a:cubicBezTo>
                <a:cubicBezTo>
                  <a:pt x="976" y="144"/>
                  <a:pt x="872" y="112"/>
                  <a:pt x="736" y="176"/>
                </a:cubicBezTo>
                <a:cubicBezTo>
                  <a:pt x="600" y="240"/>
                  <a:pt x="376" y="368"/>
                  <a:pt x="256" y="512"/>
                </a:cubicBezTo>
                <a:cubicBezTo>
                  <a:pt x="136" y="656"/>
                  <a:pt x="32" y="896"/>
                  <a:pt x="16" y="1040"/>
                </a:cubicBezTo>
                <a:cubicBezTo>
                  <a:pt x="0" y="1184"/>
                  <a:pt x="56" y="1320"/>
                  <a:pt x="160" y="1376"/>
                </a:cubicBezTo>
                <a:cubicBezTo>
                  <a:pt x="264" y="1432"/>
                  <a:pt x="520" y="1424"/>
                  <a:pt x="640" y="1376"/>
                </a:cubicBezTo>
                <a:cubicBezTo>
                  <a:pt x="760" y="1328"/>
                  <a:pt x="792" y="1192"/>
                  <a:pt x="880" y="1088"/>
                </a:cubicBezTo>
                <a:cubicBezTo>
                  <a:pt x="968" y="984"/>
                  <a:pt x="1080" y="840"/>
                  <a:pt x="1168" y="752"/>
                </a:cubicBezTo>
                <a:cubicBezTo>
                  <a:pt x="1256" y="664"/>
                  <a:pt x="1344" y="640"/>
                  <a:pt x="1408" y="560"/>
                </a:cubicBezTo>
                <a:cubicBezTo>
                  <a:pt x="1472" y="480"/>
                  <a:pt x="1528" y="360"/>
                  <a:pt x="1552" y="272"/>
                </a:cubicBezTo>
                <a:cubicBezTo>
                  <a:pt x="1576" y="184"/>
                  <a:pt x="1592" y="64"/>
                  <a:pt x="1552" y="32"/>
                </a:cubicBezTo>
                <a:cubicBezTo>
                  <a:pt x="1512" y="0"/>
                  <a:pt x="1392" y="64"/>
                  <a:pt x="1312" y="80"/>
                </a:cubicBezTo>
                <a:close/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507" name="Oval 27"/>
          <p:cNvSpPr>
            <a:spLocks noChangeArrowheads="1"/>
          </p:cNvSpPr>
          <p:nvPr/>
        </p:nvSpPr>
        <p:spPr bwMode="auto">
          <a:xfrm>
            <a:off x="5322888" y="4900613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6508" name="Line 28"/>
          <p:cNvSpPr>
            <a:spLocks noChangeShapeType="1"/>
          </p:cNvSpPr>
          <p:nvPr/>
        </p:nvSpPr>
        <p:spPr bwMode="auto">
          <a:xfrm>
            <a:off x="5399088" y="4976813"/>
            <a:ext cx="2471737" cy="4476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509" name="Line 29"/>
          <p:cNvSpPr>
            <a:spLocks noChangeShapeType="1"/>
          </p:cNvSpPr>
          <p:nvPr/>
        </p:nvSpPr>
        <p:spPr bwMode="auto">
          <a:xfrm flipV="1">
            <a:off x="7867650" y="4900613"/>
            <a:ext cx="457200" cy="533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6510" name="Object 30"/>
          <p:cNvGraphicFramePr>
            <a:graphicFrameLocks/>
          </p:cNvGraphicFramePr>
          <p:nvPr/>
        </p:nvGraphicFramePr>
        <p:xfrm>
          <a:off x="8142288" y="5130800"/>
          <a:ext cx="381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3" name="Equation" r:id="rId25" imgW="393480" imgH="444240" progId="Equation.3">
                  <p:embed/>
                </p:oleObj>
              </mc:Choice>
              <mc:Fallback>
                <p:oleObj name="Equation" r:id="rId25" imgW="3934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288" y="5130800"/>
                        <a:ext cx="381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511" name="Line 31"/>
          <p:cNvSpPr>
            <a:spLocks noChangeShapeType="1"/>
          </p:cNvSpPr>
          <p:nvPr/>
        </p:nvSpPr>
        <p:spPr bwMode="auto">
          <a:xfrm flipV="1">
            <a:off x="5475288" y="4943475"/>
            <a:ext cx="1438275" cy="33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512" name="Line 32"/>
          <p:cNvSpPr>
            <a:spLocks noChangeShapeType="1"/>
          </p:cNvSpPr>
          <p:nvPr/>
        </p:nvSpPr>
        <p:spPr bwMode="auto">
          <a:xfrm flipV="1">
            <a:off x="7877175" y="4367213"/>
            <a:ext cx="228600" cy="1066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513" name="Line 33"/>
          <p:cNvSpPr>
            <a:spLocks noChangeShapeType="1"/>
          </p:cNvSpPr>
          <p:nvPr/>
        </p:nvSpPr>
        <p:spPr bwMode="auto">
          <a:xfrm flipV="1">
            <a:off x="6902450" y="4271963"/>
            <a:ext cx="0" cy="685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514" name="Line 34"/>
          <p:cNvSpPr>
            <a:spLocks noChangeShapeType="1"/>
          </p:cNvSpPr>
          <p:nvPr/>
        </p:nvSpPr>
        <p:spPr bwMode="auto">
          <a:xfrm flipH="1">
            <a:off x="6780213" y="4943475"/>
            <a:ext cx="119062" cy="2762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6515" name="Object 35"/>
          <p:cNvGraphicFramePr>
            <a:graphicFrameLocks/>
          </p:cNvGraphicFramePr>
          <p:nvPr/>
        </p:nvGraphicFramePr>
        <p:xfrm>
          <a:off x="5322888" y="459740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4" name="Equation" r:id="rId27" imgW="203040" imgH="291960" progId="Equation.3">
                  <p:embed/>
                </p:oleObj>
              </mc:Choice>
              <mc:Fallback>
                <p:oleObj name="Equation" r:id="rId27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459740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16" name="Object 36"/>
          <p:cNvGraphicFramePr>
            <a:graphicFrameLocks/>
          </p:cNvGraphicFramePr>
          <p:nvPr/>
        </p:nvGraphicFramePr>
        <p:xfrm>
          <a:off x="7720013" y="4351338"/>
          <a:ext cx="269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5" name="Equation" r:id="rId29" imgW="330120" imgH="431640" progId="Equation.3">
                  <p:embed/>
                </p:oleObj>
              </mc:Choice>
              <mc:Fallback>
                <p:oleObj name="Equation" r:id="rId29" imgW="3301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3" y="4351338"/>
                        <a:ext cx="269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17" name="Object 37"/>
          <p:cNvGraphicFramePr>
            <a:graphicFrameLocks/>
          </p:cNvGraphicFramePr>
          <p:nvPr/>
        </p:nvGraphicFramePr>
        <p:xfrm>
          <a:off x="6537325" y="4056063"/>
          <a:ext cx="3286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6" name="Equation" r:id="rId31" imgW="368280" imgH="431640" progId="Equation.3">
                  <p:embed/>
                </p:oleObj>
              </mc:Choice>
              <mc:Fallback>
                <p:oleObj name="Equation" r:id="rId31" imgW="3682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4056063"/>
                        <a:ext cx="3286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18" name="Object 38"/>
          <p:cNvGraphicFramePr>
            <a:graphicFrameLocks/>
          </p:cNvGraphicFramePr>
          <p:nvPr/>
        </p:nvGraphicFramePr>
        <p:xfrm>
          <a:off x="6961188" y="4938713"/>
          <a:ext cx="3397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7" name="Equation" r:id="rId33" imgW="419040" imgH="444240" progId="Equation.3">
                  <p:embed/>
                </p:oleObj>
              </mc:Choice>
              <mc:Fallback>
                <p:oleObj name="Equation" r:id="rId33" imgW="41904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4938713"/>
                        <a:ext cx="3397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19" name="Object 39"/>
          <p:cNvGraphicFramePr>
            <a:graphicFrameLocks noChangeAspect="1"/>
          </p:cNvGraphicFramePr>
          <p:nvPr/>
        </p:nvGraphicFramePr>
        <p:xfrm>
          <a:off x="1457325" y="2420938"/>
          <a:ext cx="1243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8" name="公式" r:id="rId35" imgW="622080" imgH="431640" progId="Equation.3">
                  <p:embed/>
                </p:oleObj>
              </mc:Choice>
              <mc:Fallback>
                <p:oleObj name="公式" r:id="rId35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420938"/>
                        <a:ext cx="1243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20" name="Object 40"/>
          <p:cNvGraphicFramePr>
            <a:graphicFrameLocks noChangeAspect="1"/>
          </p:cNvGraphicFramePr>
          <p:nvPr/>
        </p:nvGraphicFramePr>
        <p:xfrm>
          <a:off x="7151688" y="5359400"/>
          <a:ext cx="230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89" name="Equation" r:id="rId37" imgW="215640" imgH="419040" progId="Equation.3">
                  <p:embed/>
                </p:oleObj>
              </mc:Choice>
              <mc:Fallback>
                <p:oleObj name="Equation" r:id="rId37" imgW="215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5359400"/>
                        <a:ext cx="2301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21" name="Object 41"/>
          <p:cNvGraphicFramePr>
            <a:graphicFrameLocks noChangeAspect="1"/>
          </p:cNvGraphicFramePr>
          <p:nvPr/>
        </p:nvGraphicFramePr>
        <p:xfrm>
          <a:off x="5984875" y="4478338"/>
          <a:ext cx="2698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0" name="Equation" r:id="rId39" imgW="253800" imgH="419040" progId="Equation.3">
                  <p:embed/>
                </p:oleObj>
              </mc:Choice>
              <mc:Fallback>
                <p:oleObj name="Equation" r:id="rId39" imgW="25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4478338"/>
                        <a:ext cx="2698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22" name="Object 42"/>
          <p:cNvGraphicFramePr>
            <a:graphicFrameLocks/>
          </p:cNvGraphicFramePr>
          <p:nvPr/>
        </p:nvGraphicFramePr>
        <p:xfrm>
          <a:off x="7685088" y="5664200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1" name="Equation" r:id="rId41" imgW="253800" imgH="291960" progId="Equation.3">
                  <p:embed/>
                </p:oleObj>
              </mc:Choice>
              <mc:Fallback>
                <p:oleObj name="Equation" r:id="rId41" imgW="2538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5664200"/>
                        <a:ext cx="25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23" name="Object 43"/>
          <p:cNvGraphicFramePr>
            <a:graphicFrameLocks noChangeAspect="1"/>
          </p:cNvGraphicFramePr>
          <p:nvPr/>
        </p:nvGraphicFramePr>
        <p:xfrm>
          <a:off x="3343275" y="2493963"/>
          <a:ext cx="129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2" name="公式" r:id="rId43" imgW="647640" imgH="431640" progId="Equation.3">
                  <p:embed/>
                </p:oleObj>
              </mc:Choice>
              <mc:Fallback>
                <p:oleObj name="公式" r:id="rId43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493963"/>
                        <a:ext cx="129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26" name="Object 46"/>
          <p:cNvGraphicFramePr>
            <a:graphicFrameLocks/>
          </p:cNvGraphicFramePr>
          <p:nvPr/>
        </p:nvGraphicFramePr>
        <p:xfrm>
          <a:off x="5780088" y="5129213"/>
          <a:ext cx="45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3" name="Equation" r:id="rId45" imgW="457200" imgH="393480" progId="Equation.3">
                  <p:embed/>
                </p:oleObj>
              </mc:Choice>
              <mc:Fallback>
                <p:oleObj name="Equation" r:id="rId45" imgW="4572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129213"/>
                        <a:ext cx="457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527" name="Line 47"/>
          <p:cNvSpPr>
            <a:spLocks noChangeShapeType="1"/>
          </p:cNvSpPr>
          <p:nvPr/>
        </p:nvSpPr>
        <p:spPr bwMode="auto">
          <a:xfrm flipV="1">
            <a:off x="5399088" y="4914900"/>
            <a:ext cx="2967037" cy="6191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528" name="Line 48"/>
          <p:cNvSpPr>
            <a:spLocks noChangeShapeType="1"/>
          </p:cNvSpPr>
          <p:nvPr/>
        </p:nvSpPr>
        <p:spPr bwMode="auto">
          <a:xfrm>
            <a:off x="6650038" y="995363"/>
            <a:ext cx="137160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6529" name="Object 49"/>
          <p:cNvGraphicFramePr>
            <a:graphicFrameLocks noChangeAspect="1"/>
          </p:cNvGraphicFramePr>
          <p:nvPr/>
        </p:nvGraphicFramePr>
        <p:xfrm>
          <a:off x="8021638" y="4670425"/>
          <a:ext cx="2238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4" name="公式" r:id="rId47" imgW="279360" imgH="419040" progId="Equation.3">
                  <p:embed/>
                </p:oleObj>
              </mc:Choice>
              <mc:Fallback>
                <p:oleObj name="公式" r:id="rId47" imgW="279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638" y="4670425"/>
                        <a:ext cx="2238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30" name="Object 50"/>
          <p:cNvGraphicFramePr>
            <a:graphicFrameLocks noChangeAspect="1"/>
          </p:cNvGraphicFramePr>
          <p:nvPr/>
        </p:nvGraphicFramePr>
        <p:xfrm>
          <a:off x="6513513" y="4579938"/>
          <a:ext cx="2540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5" name="公式" r:id="rId49" imgW="317160" imgH="419040" progId="Equation.3">
                  <p:embed/>
                </p:oleObj>
              </mc:Choice>
              <mc:Fallback>
                <p:oleObj name="公式" r:id="rId49" imgW="317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4579938"/>
                        <a:ext cx="2540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531" name="Arc 51"/>
          <p:cNvSpPr>
            <a:spLocks/>
          </p:cNvSpPr>
          <p:nvPr/>
        </p:nvSpPr>
        <p:spPr bwMode="auto">
          <a:xfrm rot="5823448">
            <a:off x="6835775" y="1133475"/>
            <a:ext cx="273050" cy="323850"/>
          </a:xfrm>
          <a:custGeom>
            <a:avLst/>
            <a:gdLst>
              <a:gd name="T0" fmla="*/ 2147483647 w 17519"/>
              <a:gd name="T1" fmla="*/ 0 h 19405"/>
              <a:gd name="T2" fmla="*/ 2147483647 w 17519"/>
              <a:gd name="T3" fmla="*/ 2147483647 h 19405"/>
              <a:gd name="T4" fmla="*/ 0 w 17519"/>
              <a:gd name="T5" fmla="*/ 2147483647 h 19405"/>
              <a:gd name="T6" fmla="*/ 0 60000 65536"/>
              <a:gd name="T7" fmla="*/ 0 60000 65536"/>
              <a:gd name="T8" fmla="*/ 0 60000 65536"/>
              <a:gd name="T9" fmla="*/ 0 w 17519"/>
              <a:gd name="T10" fmla="*/ 0 h 19405"/>
              <a:gd name="T11" fmla="*/ 17519 w 17519"/>
              <a:gd name="T12" fmla="*/ 19405 h 19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19" h="19405" fill="none" extrusionOk="0">
                <a:moveTo>
                  <a:pt x="9487" y="0"/>
                </a:moveTo>
                <a:cubicBezTo>
                  <a:pt x="12681" y="1561"/>
                  <a:pt x="15439" y="3886"/>
                  <a:pt x="17519" y="6769"/>
                </a:cubicBezTo>
              </a:path>
              <a:path w="17519" h="19405" stroke="0" extrusionOk="0">
                <a:moveTo>
                  <a:pt x="9487" y="0"/>
                </a:moveTo>
                <a:cubicBezTo>
                  <a:pt x="12681" y="1561"/>
                  <a:pt x="15439" y="3886"/>
                  <a:pt x="17519" y="6769"/>
                </a:cubicBezTo>
                <a:lnTo>
                  <a:pt x="0" y="19405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532" name="Arc 52"/>
          <p:cNvSpPr>
            <a:spLocks/>
          </p:cNvSpPr>
          <p:nvPr/>
        </p:nvSpPr>
        <p:spPr bwMode="auto">
          <a:xfrm rot="3179905">
            <a:off x="6028532" y="4887119"/>
            <a:ext cx="273050" cy="319087"/>
          </a:xfrm>
          <a:custGeom>
            <a:avLst/>
            <a:gdLst>
              <a:gd name="T0" fmla="*/ 2147483647 w 17519"/>
              <a:gd name="T1" fmla="*/ 0 h 19105"/>
              <a:gd name="T2" fmla="*/ 2147483647 w 17519"/>
              <a:gd name="T3" fmla="*/ 2147483647 h 19105"/>
              <a:gd name="T4" fmla="*/ 0 w 17519"/>
              <a:gd name="T5" fmla="*/ 2147483647 h 19105"/>
              <a:gd name="T6" fmla="*/ 0 60000 65536"/>
              <a:gd name="T7" fmla="*/ 0 60000 65536"/>
              <a:gd name="T8" fmla="*/ 0 60000 65536"/>
              <a:gd name="T9" fmla="*/ 0 w 17519"/>
              <a:gd name="T10" fmla="*/ 0 h 19105"/>
              <a:gd name="T11" fmla="*/ 17519 w 17519"/>
              <a:gd name="T12" fmla="*/ 19105 h 19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19" h="19105" fill="none" extrusionOk="0">
                <a:moveTo>
                  <a:pt x="10077" y="-1"/>
                </a:moveTo>
                <a:cubicBezTo>
                  <a:pt x="13023" y="1553"/>
                  <a:pt x="15570" y="3768"/>
                  <a:pt x="17519" y="6469"/>
                </a:cubicBezTo>
              </a:path>
              <a:path w="17519" h="19105" stroke="0" extrusionOk="0">
                <a:moveTo>
                  <a:pt x="10077" y="-1"/>
                </a:moveTo>
                <a:cubicBezTo>
                  <a:pt x="13023" y="1553"/>
                  <a:pt x="15570" y="3768"/>
                  <a:pt x="17519" y="6469"/>
                </a:cubicBezTo>
                <a:lnTo>
                  <a:pt x="0" y="19105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533" name="Arc 53"/>
          <p:cNvSpPr>
            <a:spLocks/>
          </p:cNvSpPr>
          <p:nvPr/>
        </p:nvSpPr>
        <p:spPr bwMode="auto">
          <a:xfrm rot="-419438">
            <a:off x="7845425" y="5045075"/>
            <a:ext cx="273050" cy="319088"/>
          </a:xfrm>
          <a:custGeom>
            <a:avLst/>
            <a:gdLst>
              <a:gd name="T0" fmla="*/ 2147483647 w 17519"/>
              <a:gd name="T1" fmla="*/ 0 h 19105"/>
              <a:gd name="T2" fmla="*/ 2147483647 w 17519"/>
              <a:gd name="T3" fmla="*/ 2147483647 h 19105"/>
              <a:gd name="T4" fmla="*/ 0 w 17519"/>
              <a:gd name="T5" fmla="*/ 2147483647 h 19105"/>
              <a:gd name="T6" fmla="*/ 0 60000 65536"/>
              <a:gd name="T7" fmla="*/ 0 60000 65536"/>
              <a:gd name="T8" fmla="*/ 0 60000 65536"/>
              <a:gd name="T9" fmla="*/ 0 w 17519"/>
              <a:gd name="T10" fmla="*/ 0 h 19105"/>
              <a:gd name="T11" fmla="*/ 17519 w 17519"/>
              <a:gd name="T12" fmla="*/ 19105 h 19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19" h="19105" fill="none" extrusionOk="0">
                <a:moveTo>
                  <a:pt x="10077" y="-1"/>
                </a:moveTo>
                <a:cubicBezTo>
                  <a:pt x="13023" y="1553"/>
                  <a:pt x="15570" y="3768"/>
                  <a:pt x="17519" y="6469"/>
                </a:cubicBezTo>
              </a:path>
              <a:path w="17519" h="19105" stroke="0" extrusionOk="0">
                <a:moveTo>
                  <a:pt x="10077" y="-1"/>
                </a:moveTo>
                <a:cubicBezTo>
                  <a:pt x="13023" y="1553"/>
                  <a:pt x="15570" y="3768"/>
                  <a:pt x="17519" y="6469"/>
                </a:cubicBezTo>
                <a:lnTo>
                  <a:pt x="0" y="19105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534" name="Arc 54"/>
          <p:cNvSpPr>
            <a:spLocks/>
          </p:cNvSpPr>
          <p:nvPr/>
        </p:nvSpPr>
        <p:spPr bwMode="auto">
          <a:xfrm rot="-6361316">
            <a:off x="6781007" y="4623594"/>
            <a:ext cx="395287" cy="422275"/>
          </a:xfrm>
          <a:custGeom>
            <a:avLst/>
            <a:gdLst>
              <a:gd name="T0" fmla="*/ 0 w 18847"/>
              <a:gd name="T1" fmla="*/ 2147483647 h 21600"/>
              <a:gd name="T2" fmla="*/ 2147483647 w 18847"/>
              <a:gd name="T3" fmla="*/ 2147483647 h 21600"/>
              <a:gd name="T4" fmla="*/ 2147483647 w 18847"/>
              <a:gd name="T5" fmla="*/ 2147483647 h 21600"/>
              <a:gd name="T6" fmla="*/ 0 60000 65536"/>
              <a:gd name="T7" fmla="*/ 0 60000 65536"/>
              <a:gd name="T8" fmla="*/ 0 60000 65536"/>
              <a:gd name="T9" fmla="*/ 0 w 18847"/>
              <a:gd name="T10" fmla="*/ 0 h 21600"/>
              <a:gd name="T11" fmla="*/ 18847 w 188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47" h="21600" fill="none" extrusionOk="0">
                <a:moveTo>
                  <a:pt x="0" y="24"/>
                </a:moveTo>
                <a:cubicBezTo>
                  <a:pt x="339" y="8"/>
                  <a:pt x="679" y="-1"/>
                  <a:pt x="1019" y="0"/>
                </a:cubicBezTo>
                <a:cubicBezTo>
                  <a:pt x="8149" y="0"/>
                  <a:pt x="14821" y="3519"/>
                  <a:pt x="18847" y="9404"/>
                </a:cubicBezTo>
              </a:path>
              <a:path w="18847" h="21600" stroke="0" extrusionOk="0">
                <a:moveTo>
                  <a:pt x="0" y="24"/>
                </a:moveTo>
                <a:cubicBezTo>
                  <a:pt x="339" y="8"/>
                  <a:pt x="679" y="-1"/>
                  <a:pt x="1019" y="0"/>
                </a:cubicBezTo>
                <a:cubicBezTo>
                  <a:pt x="8149" y="0"/>
                  <a:pt x="14821" y="3519"/>
                  <a:pt x="18847" y="9404"/>
                </a:cubicBezTo>
                <a:lnTo>
                  <a:pt x="1019" y="2160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96535" name="Object 55"/>
          <p:cNvGraphicFramePr>
            <a:graphicFrameLocks noChangeAspect="1"/>
          </p:cNvGraphicFramePr>
          <p:nvPr/>
        </p:nvGraphicFramePr>
        <p:xfrm>
          <a:off x="1687513" y="5086350"/>
          <a:ext cx="2589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6" name="公式" r:id="rId51" imgW="1295280" imgH="431640" progId="Equation.3">
                  <p:embed/>
                </p:oleObj>
              </mc:Choice>
              <mc:Fallback>
                <p:oleObj name="公式" r:id="rId51" imgW="129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086350"/>
                        <a:ext cx="25892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536" name="Object 56"/>
          <p:cNvGraphicFramePr>
            <a:graphicFrameLocks noChangeAspect="1"/>
          </p:cNvGraphicFramePr>
          <p:nvPr/>
        </p:nvGraphicFramePr>
        <p:xfrm>
          <a:off x="4233863" y="5273675"/>
          <a:ext cx="482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7" name="公式" r:id="rId53" imgW="241200" imgH="177480" progId="Equation.3">
                  <p:embed/>
                </p:oleObj>
              </mc:Choice>
              <mc:Fallback>
                <p:oleObj name="公式" r:id="rId53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5273675"/>
                        <a:ext cx="482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6537" name="Text Box 57"/>
          <p:cNvSpPr txBox="1">
            <a:spLocks noChangeArrowheads="1"/>
          </p:cNvSpPr>
          <p:nvPr/>
        </p:nvSpPr>
        <p:spPr bwMode="auto">
          <a:xfrm>
            <a:off x="684213" y="5995988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环路不包围电流，则磁场环流为零。</a:t>
            </a:r>
          </a:p>
        </p:txBody>
      </p:sp>
      <p:grpSp>
        <p:nvGrpSpPr>
          <p:cNvPr id="2" name="Group 58"/>
          <p:cNvGrpSpPr>
            <a:grpSpLocks noChangeAspect="1"/>
          </p:cNvGrpSpPr>
          <p:nvPr/>
        </p:nvGrpSpPr>
        <p:grpSpPr bwMode="auto">
          <a:xfrm>
            <a:off x="6559550" y="909638"/>
            <a:ext cx="230188" cy="230187"/>
            <a:chOff x="4483" y="1309"/>
            <a:chExt cx="240" cy="240"/>
          </a:xfrm>
        </p:grpSpPr>
        <p:sp>
          <p:nvSpPr>
            <p:cNvPr id="7228" name="Oval 59"/>
            <p:cNvSpPr>
              <a:spLocks noChangeAspect="1" noChangeArrowheads="1"/>
            </p:cNvSpPr>
            <p:nvPr/>
          </p:nvSpPr>
          <p:spPr bwMode="auto">
            <a:xfrm>
              <a:off x="4483" y="13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9" name="Oval 60"/>
            <p:cNvSpPr>
              <a:spLocks noChangeAspect="1" noChangeArrowheads="1"/>
            </p:cNvSpPr>
            <p:nvPr/>
          </p:nvSpPr>
          <p:spPr bwMode="auto">
            <a:xfrm>
              <a:off x="4575" y="1410"/>
              <a:ext cx="47" cy="4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96541" name="Text Box 61"/>
          <p:cNvSpPr txBox="1">
            <a:spLocks noChangeArrowheads="1"/>
          </p:cNvSpPr>
          <p:nvPr/>
        </p:nvSpPr>
        <p:spPr bwMode="auto">
          <a:xfrm>
            <a:off x="798513" y="3357563"/>
            <a:ext cx="298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对一对线元来说 </a:t>
            </a: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965399"/>
              </p:ext>
            </p:extLst>
          </p:nvPr>
        </p:nvGraphicFramePr>
        <p:xfrm>
          <a:off x="800895" y="3930651"/>
          <a:ext cx="1974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8" name="Equation" r:id="rId55" imgW="952200" imgH="241200" progId="Equation.DSMT4">
                  <p:embed/>
                </p:oleObj>
              </mc:Choice>
              <mc:Fallback>
                <p:oleObj name="Equation" r:id="rId55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00895" y="3930651"/>
                        <a:ext cx="19748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68574"/>
              </p:ext>
            </p:extLst>
          </p:nvPr>
        </p:nvGraphicFramePr>
        <p:xfrm>
          <a:off x="1678387" y="4587081"/>
          <a:ext cx="3370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99" name="Equation" r:id="rId57" imgW="1625400" imgH="228600" progId="Equation.DSMT4">
                  <p:embed/>
                </p:oleObj>
              </mc:Choice>
              <mc:Fallback>
                <p:oleObj name="Equation" r:id="rId57" imgW="162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678387" y="4587081"/>
                        <a:ext cx="3370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6635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96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96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9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9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9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9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9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9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9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9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9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9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9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19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96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96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9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19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9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9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19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19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4" dur="500"/>
                                        <p:tgtEl>
                                          <p:spTgt spid="219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2" dur="500"/>
                                        <p:tgtEl>
                                          <p:spTgt spid="219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19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19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300"/>
                                        <p:tgtEl>
                                          <p:spTgt spid="219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19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19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19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482" grpId="0" autoUpdateAnimBg="0"/>
      <p:bldP spid="2196483" grpId="0" animBg="1"/>
      <p:bldP spid="2196484" grpId="0" animBg="1"/>
      <p:bldP spid="2196485" grpId="0" animBg="1"/>
      <p:bldP spid="2196486" grpId="0" animBg="1"/>
      <p:bldP spid="2196488" grpId="0" animBg="1"/>
      <p:bldP spid="2196490" grpId="0" autoUpdateAnimBg="0"/>
      <p:bldP spid="2196491" grpId="0" animBg="1"/>
      <p:bldP spid="2196492" grpId="0" animBg="1"/>
      <p:bldP spid="2196493" grpId="0" animBg="1"/>
      <p:bldP spid="2196497" grpId="0" animBg="1"/>
      <p:bldP spid="2196500" grpId="0" animBg="1"/>
      <p:bldP spid="2196503" grpId="0" animBg="1"/>
      <p:bldP spid="2196506" grpId="0" animBg="1"/>
      <p:bldP spid="2196507" grpId="0" animBg="1"/>
      <p:bldP spid="2196508" grpId="0" animBg="1"/>
      <p:bldP spid="2196509" grpId="0" animBg="1"/>
      <p:bldP spid="2196511" grpId="0" animBg="1"/>
      <p:bldP spid="2196512" grpId="0" animBg="1"/>
      <p:bldP spid="2196513" grpId="0" animBg="1"/>
      <p:bldP spid="2196514" grpId="0" animBg="1"/>
      <p:bldP spid="2196527" grpId="0" animBg="1"/>
      <p:bldP spid="2196528" grpId="0" animBg="1"/>
      <p:bldP spid="2196531" grpId="0" animBg="1"/>
      <p:bldP spid="2196532" grpId="0" animBg="1"/>
      <p:bldP spid="2196533" grpId="0" animBg="1"/>
      <p:bldP spid="2196534" grpId="0" animBg="1"/>
      <p:bldP spid="2196537" grpId="0" autoUpdateAnimBg="0"/>
      <p:bldP spid="21965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506" name="Text Box 2"/>
          <p:cNvSpPr txBox="1">
            <a:spLocks noChangeArrowheads="1"/>
          </p:cNvSpPr>
          <p:nvPr/>
        </p:nvSpPr>
        <p:spPr bwMode="auto">
          <a:xfrm>
            <a:off x="512763" y="307975"/>
            <a:ext cx="405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推广到一般情况</a:t>
            </a:r>
          </a:p>
        </p:txBody>
      </p:sp>
      <p:graphicFrame>
        <p:nvGraphicFramePr>
          <p:cNvPr id="2197507" name="Object 3"/>
          <p:cNvGraphicFramePr>
            <a:graphicFrameLocks noChangeAspect="1"/>
          </p:cNvGraphicFramePr>
          <p:nvPr/>
        </p:nvGraphicFramePr>
        <p:xfrm>
          <a:off x="1206500" y="987425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4" name="公式" r:id="rId4" imgW="431640" imgH="228600" progId="Equation.3">
                  <p:embed/>
                </p:oleObj>
              </mc:Choice>
              <mc:Fallback>
                <p:oleObj name="公式" r:id="rId4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987425"/>
                        <a:ext cx="86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08" name="Object 4"/>
          <p:cNvGraphicFramePr>
            <a:graphicFrameLocks noChangeAspect="1"/>
          </p:cNvGraphicFramePr>
          <p:nvPr/>
        </p:nvGraphicFramePr>
        <p:xfrm>
          <a:off x="1206500" y="1458913"/>
          <a:ext cx="1065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5" name="公式" r:id="rId6" imgW="533160" imgH="228600" progId="Equation.3">
                  <p:embed/>
                </p:oleObj>
              </mc:Choice>
              <mc:Fallback>
                <p:oleObj name="公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458913"/>
                        <a:ext cx="1065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7509" name="Text Box 5"/>
          <p:cNvSpPr txBox="1">
            <a:spLocks noChangeArrowheads="1"/>
          </p:cNvSpPr>
          <p:nvPr/>
        </p:nvSpPr>
        <p:spPr bwMode="auto">
          <a:xfrm>
            <a:off x="2225675" y="949325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chemeClr val="bg1"/>
                </a:solidFill>
                <a:ea typeface="华文行楷" panose="02010800040101010101" pitchFamily="2" charset="-122"/>
              </a:rPr>
              <a:t>——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在环路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2197510" name="Text Box 6"/>
          <p:cNvSpPr txBox="1">
            <a:spLocks noChangeArrowheads="1"/>
          </p:cNvSpPr>
          <p:nvPr/>
        </p:nvSpPr>
        <p:spPr bwMode="auto">
          <a:xfrm>
            <a:off x="2225675" y="1458913"/>
            <a:ext cx="219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chemeClr val="bg1"/>
                </a:solidFill>
                <a:ea typeface="华文行楷" panose="02010800040101010101" pitchFamily="2" charset="-122"/>
              </a:rPr>
              <a:t>——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在环路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L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外</a:t>
            </a:r>
          </a:p>
        </p:txBody>
      </p:sp>
      <p:sp>
        <p:nvSpPr>
          <p:cNvPr id="2197511" name="Freeform 7"/>
          <p:cNvSpPr>
            <a:spLocks/>
          </p:cNvSpPr>
          <p:nvPr/>
        </p:nvSpPr>
        <p:spPr bwMode="auto">
          <a:xfrm rot="9600791">
            <a:off x="5726113" y="925513"/>
            <a:ext cx="2967037" cy="1866900"/>
          </a:xfrm>
          <a:custGeom>
            <a:avLst/>
            <a:gdLst>
              <a:gd name="T0" fmla="*/ 2147483647 w 2648"/>
              <a:gd name="T1" fmla="*/ 2147483647 h 1184"/>
              <a:gd name="T2" fmla="*/ 2147483647 w 2648"/>
              <a:gd name="T3" fmla="*/ 2147483647 h 1184"/>
              <a:gd name="T4" fmla="*/ 2147483647 w 2648"/>
              <a:gd name="T5" fmla="*/ 2147483647 h 1184"/>
              <a:gd name="T6" fmla="*/ 2147483647 w 2648"/>
              <a:gd name="T7" fmla="*/ 2147483647 h 1184"/>
              <a:gd name="T8" fmla="*/ 2147483647 w 2648"/>
              <a:gd name="T9" fmla="*/ 2147483647 h 1184"/>
              <a:gd name="T10" fmla="*/ 2147483647 w 2648"/>
              <a:gd name="T11" fmla="*/ 2147483647 h 1184"/>
              <a:gd name="T12" fmla="*/ 2147483647 w 2648"/>
              <a:gd name="T13" fmla="*/ 2147483647 h 1184"/>
              <a:gd name="T14" fmla="*/ 2147483647 w 2648"/>
              <a:gd name="T15" fmla="*/ 2147483647 h 1184"/>
              <a:gd name="T16" fmla="*/ 2147483647 w 2648"/>
              <a:gd name="T17" fmla="*/ 2147483647 h 1184"/>
              <a:gd name="T18" fmla="*/ 2147483647 w 2648"/>
              <a:gd name="T19" fmla="*/ 2147483647 h 1184"/>
              <a:gd name="T20" fmla="*/ 2147483647 w 2648"/>
              <a:gd name="T21" fmla="*/ 2147483647 h 1184"/>
              <a:gd name="T22" fmla="*/ 2147483647 w 2648"/>
              <a:gd name="T23" fmla="*/ 2147483647 h 1184"/>
              <a:gd name="T24" fmla="*/ 2147483647 w 2648"/>
              <a:gd name="T25" fmla="*/ 2147483647 h 1184"/>
              <a:gd name="T26" fmla="*/ 2147483647 w 2648"/>
              <a:gd name="T27" fmla="*/ 2147483647 h 1184"/>
              <a:gd name="T28" fmla="*/ 2147483647 w 2648"/>
              <a:gd name="T29" fmla="*/ 2147483647 h 11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48"/>
              <a:gd name="T46" fmla="*/ 0 h 1184"/>
              <a:gd name="T47" fmla="*/ 2648 w 2648"/>
              <a:gd name="T48" fmla="*/ 1184 h 11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48" h="1184">
                <a:moveTo>
                  <a:pt x="112" y="208"/>
                </a:moveTo>
                <a:cubicBezTo>
                  <a:pt x="48" y="240"/>
                  <a:pt x="24" y="256"/>
                  <a:pt x="16" y="304"/>
                </a:cubicBezTo>
                <a:cubicBezTo>
                  <a:pt x="8" y="352"/>
                  <a:pt x="0" y="424"/>
                  <a:pt x="64" y="496"/>
                </a:cubicBezTo>
                <a:cubicBezTo>
                  <a:pt x="128" y="568"/>
                  <a:pt x="328" y="664"/>
                  <a:pt x="400" y="736"/>
                </a:cubicBezTo>
                <a:cubicBezTo>
                  <a:pt x="472" y="808"/>
                  <a:pt x="464" y="880"/>
                  <a:pt x="496" y="928"/>
                </a:cubicBezTo>
                <a:cubicBezTo>
                  <a:pt x="528" y="976"/>
                  <a:pt x="544" y="992"/>
                  <a:pt x="592" y="1024"/>
                </a:cubicBezTo>
                <a:cubicBezTo>
                  <a:pt x="640" y="1056"/>
                  <a:pt x="672" y="1096"/>
                  <a:pt x="784" y="1120"/>
                </a:cubicBezTo>
                <a:cubicBezTo>
                  <a:pt x="896" y="1144"/>
                  <a:pt x="1032" y="1184"/>
                  <a:pt x="1264" y="1168"/>
                </a:cubicBezTo>
                <a:cubicBezTo>
                  <a:pt x="1496" y="1152"/>
                  <a:pt x="1952" y="1152"/>
                  <a:pt x="2176" y="1024"/>
                </a:cubicBezTo>
                <a:cubicBezTo>
                  <a:pt x="2400" y="896"/>
                  <a:pt x="2568" y="544"/>
                  <a:pt x="2608" y="400"/>
                </a:cubicBezTo>
                <a:cubicBezTo>
                  <a:pt x="2648" y="256"/>
                  <a:pt x="2536" y="224"/>
                  <a:pt x="2416" y="160"/>
                </a:cubicBezTo>
                <a:cubicBezTo>
                  <a:pt x="2296" y="96"/>
                  <a:pt x="2136" y="32"/>
                  <a:pt x="1888" y="16"/>
                </a:cubicBezTo>
                <a:cubicBezTo>
                  <a:pt x="1640" y="0"/>
                  <a:pt x="1176" y="48"/>
                  <a:pt x="928" y="64"/>
                </a:cubicBezTo>
                <a:cubicBezTo>
                  <a:pt x="680" y="80"/>
                  <a:pt x="536" y="88"/>
                  <a:pt x="400" y="112"/>
                </a:cubicBezTo>
                <a:cubicBezTo>
                  <a:pt x="264" y="136"/>
                  <a:pt x="176" y="176"/>
                  <a:pt x="112" y="208"/>
                </a:cubicBezTo>
                <a:close/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7512" name="Object 8"/>
          <p:cNvGraphicFramePr>
            <a:graphicFrameLocks/>
          </p:cNvGraphicFramePr>
          <p:nvPr/>
        </p:nvGraphicFramePr>
        <p:xfrm>
          <a:off x="8458200" y="2279650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6" name="Equation" r:id="rId8" imgW="253800" imgH="291960" progId="Equation.3">
                  <p:embed/>
                </p:oleObj>
              </mc:Choice>
              <mc:Fallback>
                <p:oleObj name="Equation" r:id="rId8" imgW="2538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279650"/>
                        <a:ext cx="25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7513" name="Line 9"/>
          <p:cNvSpPr>
            <a:spLocks noChangeShapeType="1"/>
          </p:cNvSpPr>
          <p:nvPr/>
        </p:nvSpPr>
        <p:spPr bwMode="auto">
          <a:xfrm flipV="1">
            <a:off x="7808913" y="2028825"/>
            <a:ext cx="463550" cy="279400"/>
          </a:xfrm>
          <a:prstGeom prst="line">
            <a:avLst/>
          </a:prstGeom>
          <a:noFill/>
          <a:ln w="3175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7514" name="Object 10"/>
          <p:cNvGraphicFramePr>
            <a:graphicFrameLocks/>
          </p:cNvGraphicFramePr>
          <p:nvPr/>
        </p:nvGraphicFramePr>
        <p:xfrm>
          <a:off x="6629400" y="1974850"/>
          <a:ext cx="2555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7" name="Equation" r:id="rId10" imgW="253800" imgH="419040" progId="Equation.3">
                  <p:embed/>
                </p:oleObj>
              </mc:Choice>
              <mc:Fallback>
                <p:oleObj name="Equation" r:id="rId10" imgW="25380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74850"/>
                        <a:ext cx="2555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15" name="Object 11"/>
          <p:cNvGraphicFramePr>
            <a:graphicFrameLocks/>
          </p:cNvGraphicFramePr>
          <p:nvPr/>
        </p:nvGraphicFramePr>
        <p:xfrm>
          <a:off x="6781800" y="1136650"/>
          <a:ext cx="3063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8" name="Equation" r:id="rId12" imgW="304560" imgH="419040" progId="Equation.3">
                  <p:embed/>
                </p:oleObj>
              </mc:Choice>
              <mc:Fallback>
                <p:oleObj name="Equation" r:id="rId12" imgW="3045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136650"/>
                        <a:ext cx="3063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16" name="Object 12"/>
          <p:cNvGraphicFramePr>
            <a:graphicFrameLocks/>
          </p:cNvGraphicFramePr>
          <p:nvPr/>
        </p:nvGraphicFramePr>
        <p:xfrm>
          <a:off x="7391400" y="1365250"/>
          <a:ext cx="255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9" name="Equation" r:id="rId14" imgW="253800" imgH="431640" progId="Equation.3">
                  <p:embed/>
                </p:oleObj>
              </mc:Choice>
              <mc:Fallback>
                <p:oleObj name="Equation" r:id="rId14" imgW="2538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365250"/>
                        <a:ext cx="255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17" name="Object 13"/>
          <p:cNvGraphicFramePr>
            <a:graphicFrameLocks/>
          </p:cNvGraphicFramePr>
          <p:nvPr/>
        </p:nvGraphicFramePr>
        <p:xfrm>
          <a:off x="7543800" y="296545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0" name="Equation" r:id="rId16" imgW="507960" imgH="431640" progId="Equation.3">
                  <p:embed/>
                </p:oleObj>
              </mc:Choice>
              <mc:Fallback>
                <p:oleObj name="Equation" r:id="rId16" imgW="50796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65450"/>
                        <a:ext cx="50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18" name="Object 14"/>
          <p:cNvGraphicFramePr>
            <a:graphicFrameLocks/>
          </p:cNvGraphicFramePr>
          <p:nvPr/>
        </p:nvGraphicFramePr>
        <p:xfrm>
          <a:off x="5715000" y="984250"/>
          <a:ext cx="306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1" name="Equation" r:id="rId18" imgW="304560" imgH="431640" progId="Equation.3">
                  <p:embed/>
                </p:oleObj>
              </mc:Choice>
              <mc:Fallback>
                <p:oleObj name="Equation" r:id="rId18" imgW="30456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84250"/>
                        <a:ext cx="306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19" name="Object 15"/>
          <p:cNvGraphicFramePr>
            <a:graphicFrameLocks/>
          </p:cNvGraphicFramePr>
          <p:nvPr/>
        </p:nvGraphicFramePr>
        <p:xfrm>
          <a:off x="8229600" y="1441450"/>
          <a:ext cx="306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2" name="Equation" r:id="rId20" imgW="304560" imgH="431640" progId="Equation.3">
                  <p:embed/>
                </p:oleObj>
              </mc:Choice>
              <mc:Fallback>
                <p:oleObj name="Equation" r:id="rId20" imgW="30456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441450"/>
                        <a:ext cx="306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7520" name="AutoShape 16"/>
          <p:cNvSpPr>
            <a:spLocks/>
          </p:cNvSpPr>
          <p:nvPr/>
        </p:nvSpPr>
        <p:spPr bwMode="auto">
          <a:xfrm>
            <a:off x="990600" y="1054100"/>
            <a:ext cx="144463" cy="785813"/>
          </a:xfrm>
          <a:prstGeom prst="leftBrace">
            <a:avLst>
              <a:gd name="adj1" fmla="val 45330"/>
              <a:gd name="adj2" fmla="val 53472"/>
            </a:avLst>
          </a:prstGeom>
          <a:noFill/>
          <a:ln w="349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97521" name="Object 17"/>
          <p:cNvGraphicFramePr>
            <a:graphicFrameLocks noChangeAspect="1"/>
          </p:cNvGraphicFramePr>
          <p:nvPr>
            <p:extLst/>
          </p:nvPr>
        </p:nvGraphicFramePr>
        <p:xfrm>
          <a:off x="798513" y="2708920"/>
          <a:ext cx="2563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3" name="公式" r:id="rId22" imgW="1282680" imgH="291960" progId="Equation.3">
                  <p:embed/>
                </p:oleObj>
              </mc:Choice>
              <mc:Fallback>
                <p:oleObj name="公式" r:id="rId22" imgW="1282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708920"/>
                        <a:ext cx="2563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7522" name="Text Box 18"/>
          <p:cNvSpPr txBox="1">
            <a:spLocks noChangeArrowheads="1"/>
          </p:cNvSpPr>
          <p:nvPr/>
        </p:nvSpPr>
        <p:spPr bwMode="auto">
          <a:xfrm>
            <a:off x="611188" y="2060848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则磁场环流为</a:t>
            </a:r>
          </a:p>
        </p:txBody>
      </p:sp>
      <p:graphicFrame>
        <p:nvGraphicFramePr>
          <p:cNvPr id="2197523" name="Object 19"/>
          <p:cNvGraphicFramePr>
            <a:graphicFrameLocks noChangeAspect="1"/>
          </p:cNvGraphicFramePr>
          <p:nvPr>
            <p:extLst/>
          </p:nvPr>
        </p:nvGraphicFramePr>
        <p:xfrm>
          <a:off x="1689100" y="3399731"/>
          <a:ext cx="167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4" name="公式" r:id="rId24" imgW="838080" imgH="291960" progId="Equation.3">
                  <p:embed/>
                </p:oleObj>
              </mc:Choice>
              <mc:Fallback>
                <p:oleObj name="公式" r:id="rId24" imgW="838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399731"/>
                        <a:ext cx="1676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24" name="Object 20"/>
          <p:cNvGraphicFramePr>
            <a:graphicFrameLocks noChangeAspect="1"/>
          </p:cNvGraphicFramePr>
          <p:nvPr>
            <p:extLst/>
          </p:nvPr>
        </p:nvGraphicFramePr>
        <p:xfrm>
          <a:off x="3290888" y="3229868"/>
          <a:ext cx="165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5" name="公式" r:id="rId26" imgW="825480" imgH="431640" progId="Equation.3">
                  <p:embed/>
                </p:oleObj>
              </mc:Choice>
              <mc:Fallback>
                <p:oleObj name="公式" r:id="rId26" imgW="825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3229868"/>
                        <a:ext cx="165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7526" name="Text Box 22"/>
          <p:cNvSpPr txBox="1">
            <a:spLocks noChangeArrowheads="1"/>
          </p:cNvSpPr>
          <p:nvPr/>
        </p:nvSpPr>
        <p:spPr bwMode="auto">
          <a:xfrm>
            <a:off x="3635375" y="4260775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b="1">
                <a:solidFill>
                  <a:srgbClr val="FFFF00"/>
                </a:solidFill>
                <a:ea typeface="华文行楷" panose="02010800040101010101" pitchFamily="2" charset="-122"/>
              </a:rPr>
              <a:t>——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安培环路定理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2197527" name="Text Box 23"/>
          <p:cNvSpPr txBox="1">
            <a:spLocks noChangeArrowheads="1"/>
          </p:cNvSpPr>
          <p:nvPr/>
        </p:nvSpPr>
        <p:spPr bwMode="auto">
          <a:xfrm>
            <a:off x="727075" y="4870797"/>
            <a:ext cx="812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恒定电流的磁场中，磁感应强度沿一闭合路径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的线积分等于路径 </a:t>
            </a:r>
            <a:r>
              <a:rPr kumimoji="1" lang="en-US" altLang="zh-CN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包围的电流强度的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代数和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kumimoji="1" lang="zh-CN" altLang="en-US" sz="2400" b="1" dirty="0">
                <a:solidFill>
                  <a:schemeClr val="bg1"/>
                </a:solidFill>
                <a:latin typeface="Symbol" panose="05050102010706020507" pitchFamily="18" charset="2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ymbol" panose="05050102010706020507" pitchFamily="18" charset="2"/>
                <a:ea typeface="仿宋_GB2312" pitchFamily="49" charset="-122"/>
              </a:rPr>
              <a:t>m</a:t>
            </a:r>
            <a:r>
              <a:rPr kumimoji="1" lang="en-US" altLang="zh-CN" sz="24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ymbol" panose="05050102010706020507" pitchFamily="18" charset="2"/>
                <a:ea typeface="仿宋_GB2312" pitchFamily="49" charset="-122"/>
              </a:rPr>
              <a:t>0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倍</a:t>
            </a:r>
          </a:p>
        </p:txBody>
      </p:sp>
      <p:graphicFrame>
        <p:nvGraphicFramePr>
          <p:cNvPr id="2197528" name="Object 24"/>
          <p:cNvGraphicFramePr>
            <a:graphicFrameLocks noChangeAspect="1"/>
          </p:cNvGraphicFramePr>
          <p:nvPr>
            <p:extLst/>
          </p:nvPr>
        </p:nvGraphicFramePr>
        <p:xfrm>
          <a:off x="1587500" y="4221088"/>
          <a:ext cx="256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6" name="公式" r:id="rId28" imgW="1282680" imgH="291960" progId="Equation.3">
                  <p:embed/>
                </p:oleObj>
              </mc:Choice>
              <mc:Fallback>
                <p:oleObj name="公式" r:id="rId28" imgW="1282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221088"/>
                        <a:ext cx="2565400" cy="5842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019800" y="908050"/>
            <a:ext cx="2457450" cy="2305050"/>
            <a:chOff x="3792" y="336"/>
            <a:chExt cx="1548" cy="1452"/>
          </a:xfrm>
        </p:grpSpPr>
        <p:grpSp>
          <p:nvGrpSpPr>
            <p:cNvPr id="8218" name="Group 26"/>
            <p:cNvGrpSpPr>
              <a:grpSpLocks/>
            </p:cNvGrpSpPr>
            <p:nvPr/>
          </p:nvGrpSpPr>
          <p:grpSpPr bwMode="auto">
            <a:xfrm>
              <a:off x="4092" y="648"/>
              <a:ext cx="204" cy="204"/>
              <a:chOff x="5160" y="2196"/>
              <a:chExt cx="204" cy="204"/>
            </a:xfrm>
          </p:grpSpPr>
          <p:sp>
            <p:nvSpPr>
              <p:cNvPr id="8254" name="Oval 27"/>
              <p:cNvSpPr>
                <a:spLocks noChangeArrowheads="1"/>
              </p:cNvSpPr>
              <p:nvPr/>
            </p:nvSpPr>
            <p:spPr bwMode="auto">
              <a:xfrm>
                <a:off x="5160" y="219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255" name="Group 28"/>
              <p:cNvGrpSpPr>
                <a:grpSpLocks/>
              </p:cNvGrpSpPr>
              <p:nvPr/>
            </p:nvGrpSpPr>
            <p:grpSpPr bwMode="auto">
              <a:xfrm>
                <a:off x="5199" y="2238"/>
                <a:ext cx="125" cy="120"/>
                <a:chOff x="2352" y="2027"/>
                <a:chExt cx="100" cy="96"/>
              </a:xfrm>
            </p:grpSpPr>
            <p:sp>
              <p:nvSpPr>
                <p:cNvPr id="8256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52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7" name="Line 30"/>
                <p:cNvSpPr>
                  <a:spLocks noChangeShapeType="1"/>
                </p:cNvSpPr>
                <p:nvPr/>
              </p:nvSpPr>
              <p:spPr bwMode="auto">
                <a:xfrm>
                  <a:off x="2356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219" name="Group 31"/>
            <p:cNvGrpSpPr>
              <a:grpSpLocks/>
            </p:cNvGrpSpPr>
            <p:nvPr/>
          </p:nvGrpSpPr>
          <p:grpSpPr bwMode="auto">
            <a:xfrm>
              <a:off x="4560" y="1248"/>
              <a:ext cx="204" cy="204"/>
              <a:chOff x="4428" y="2186"/>
              <a:chExt cx="204" cy="204"/>
            </a:xfrm>
          </p:grpSpPr>
          <p:sp>
            <p:nvSpPr>
              <p:cNvPr id="8252" name="Oval 32"/>
              <p:cNvSpPr>
                <a:spLocks noChangeArrowheads="1"/>
              </p:cNvSpPr>
              <p:nvPr/>
            </p:nvSpPr>
            <p:spPr bwMode="auto">
              <a:xfrm>
                <a:off x="4428" y="218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3" name="Oval 33"/>
              <p:cNvSpPr>
                <a:spLocks noChangeArrowheads="1"/>
              </p:cNvSpPr>
              <p:nvPr/>
            </p:nvSpPr>
            <p:spPr bwMode="auto">
              <a:xfrm>
                <a:off x="4507" y="2264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20" name="Group 34"/>
            <p:cNvGrpSpPr>
              <a:grpSpLocks/>
            </p:cNvGrpSpPr>
            <p:nvPr/>
          </p:nvGrpSpPr>
          <p:grpSpPr bwMode="auto">
            <a:xfrm>
              <a:off x="4032" y="1200"/>
              <a:ext cx="204" cy="204"/>
              <a:chOff x="4428" y="2186"/>
              <a:chExt cx="204" cy="204"/>
            </a:xfrm>
          </p:grpSpPr>
          <p:sp>
            <p:nvSpPr>
              <p:cNvPr id="8250" name="Oval 35"/>
              <p:cNvSpPr>
                <a:spLocks noChangeArrowheads="1"/>
              </p:cNvSpPr>
              <p:nvPr/>
            </p:nvSpPr>
            <p:spPr bwMode="auto">
              <a:xfrm>
                <a:off x="4428" y="218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1" name="Oval 36"/>
              <p:cNvSpPr>
                <a:spLocks noChangeArrowheads="1"/>
              </p:cNvSpPr>
              <p:nvPr/>
            </p:nvSpPr>
            <p:spPr bwMode="auto">
              <a:xfrm>
                <a:off x="4507" y="2264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21" name="Group 37"/>
            <p:cNvGrpSpPr>
              <a:grpSpLocks/>
            </p:cNvGrpSpPr>
            <p:nvPr/>
          </p:nvGrpSpPr>
          <p:grpSpPr bwMode="auto">
            <a:xfrm>
              <a:off x="4560" y="432"/>
              <a:ext cx="204" cy="204"/>
              <a:chOff x="4428" y="2186"/>
              <a:chExt cx="204" cy="204"/>
            </a:xfrm>
          </p:grpSpPr>
          <p:sp>
            <p:nvSpPr>
              <p:cNvPr id="8248" name="Oval 38"/>
              <p:cNvSpPr>
                <a:spLocks noChangeArrowheads="1"/>
              </p:cNvSpPr>
              <p:nvPr/>
            </p:nvSpPr>
            <p:spPr bwMode="auto">
              <a:xfrm>
                <a:off x="4428" y="218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9" name="Oval 39"/>
              <p:cNvSpPr>
                <a:spLocks noChangeArrowheads="1"/>
              </p:cNvSpPr>
              <p:nvPr/>
            </p:nvSpPr>
            <p:spPr bwMode="auto">
              <a:xfrm>
                <a:off x="4507" y="2264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22" name="Group 40"/>
            <p:cNvGrpSpPr>
              <a:grpSpLocks/>
            </p:cNvGrpSpPr>
            <p:nvPr/>
          </p:nvGrpSpPr>
          <p:grpSpPr bwMode="auto">
            <a:xfrm>
              <a:off x="4992" y="672"/>
              <a:ext cx="204" cy="204"/>
              <a:chOff x="5160" y="2196"/>
              <a:chExt cx="204" cy="204"/>
            </a:xfrm>
          </p:grpSpPr>
          <p:sp>
            <p:nvSpPr>
              <p:cNvPr id="8244" name="Oval 41"/>
              <p:cNvSpPr>
                <a:spLocks noChangeArrowheads="1"/>
              </p:cNvSpPr>
              <p:nvPr/>
            </p:nvSpPr>
            <p:spPr bwMode="auto">
              <a:xfrm>
                <a:off x="5160" y="219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245" name="Group 42"/>
              <p:cNvGrpSpPr>
                <a:grpSpLocks/>
              </p:cNvGrpSpPr>
              <p:nvPr/>
            </p:nvGrpSpPr>
            <p:grpSpPr bwMode="auto">
              <a:xfrm>
                <a:off x="5199" y="2238"/>
                <a:ext cx="125" cy="120"/>
                <a:chOff x="2352" y="2027"/>
                <a:chExt cx="100" cy="96"/>
              </a:xfrm>
            </p:grpSpPr>
            <p:sp>
              <p:nvSpPr>
                <p:cNvPr id="824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352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7" name="Line 44"/>
                <p:cNvSpPr>
                  <a:spLocks noChangeShapeType="1"/>
                </p:cNvSpPr>
                <p:nvPr/>
              </p:nvSpPr>
              <p:spPr bwMode="auto">
                <a:xfrm>
                  <a:off x="2356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223" name="Group 45"/>
            <p:cNvGrpSpPr>
              <a:grpSpLocks/>
            </p:cNvGrpSpPr>
            <p:nvPr/>
          </p:nvGrpSpPr>
          <p:grpSpPr bwMode="auto">
            <a:xfrm>
              <a:off x="4512" y="912"/>
              <a:ext cx="204" cy="204"/>
              <a:chOff x="5160" y="2196"/>
              <a:chExt cx="204" cy="204"/>
            </a:xfrm>
          </p:grpSpPr>
          <p:sp>
            <p:nvSpPr>
              <p:cNvPr id="8240" name="Oval 46"/>
              <p:cNvSpPr>
                <a:spLocks noChangeArrowheads="1"/>
              </p:cNvSpPr>
              <p:nvPr/>
            </p:nvSpPr>
            <p:spPr bwMode="auto">
              <a:xfrm>
                <a:off x="5160" y="219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241" name="Group 47"/>
              <p:cNvGrpSpPr>
                <a:grpSpLocks/>
              </p:cNvGrpSpPr>
              <p:nvPr/>
            </p:nvGrpSpPr>
            <p:grpSpPr bwMode="auto">
              <a:xfrm>
                <a:off x="5199" y="2238"/>
                <a:ext cx="125" cy="120"/>
                <a:chOff x="2352" y="2027"/>
                <a:chExt cx="100" cy="96"/>
              </a:xfrm>
            </p:grpSpPr>
            <p:sp>
              <p:nvSpPr>
                <p:cNvPr id="824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52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3" name="Line 49"/>
                <p:cNvSpPr>
                  <a:spLocks noChangeShapeType="1"/>
                </p:cNvSpPr>
                <p:nvPr/>
              </p:nvSpPr>
              <p:spPr bwMode="auto">
                <a:xfrm>
                  <a:off x="2356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224" name="Group 50"/>
            <p:cNvGrpSpPr>
              <a:grpSpLocks/>
            </p:cNvGrpSpPr>
            <p:nvPr/>
          </p:nvGrpSpPr>
          <p:grpSpPr bwMode="auto">
            <a:xfrm>
              <a:off x="4512" y="1584"/>
              <a:ext cx="204" cy="204"/>
              <a:chOff x="5160" y="2196"/>
              <a:chExt cx="204" cy="204"/>
            </a:xfrm>
          </p:grpSpPr>
          <p:sp>
            <p:nvSpPr>
              <p:cNvPr id="8236" name="Oval 51"/>
              <p:cNvSpPr>
                <a:spLocks noChangeArrowheads="1"/>
              </p:cNvSpPr>
              <p:nvPr/>
            </p:nvSpPr>
            <p:spPr bwMode="auto">
              <a:xfrm>
                <a:off x="5160" y="219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237" name="Group 52"/>
              <p:cNvGrpSpPr>
                <a:grpSpLocks/>
              </p:cNvGrpSpPr>
              <p:nvPr/>
            </p:nvGrpSpPr>
            <p:grpSpPr bwMode="auto">
              <a:xfrm>
                <a:off x="5199" y="2238"/>
                <a:ext cx="125" cy="120"/>
                <a:chOff x="2352" y="2027"/>
                <a:chExt cx="100" cy="96"/>
              </a:xfrm>
            </p:grpSpPr>
            <p:sp>
              <p:nvSpPr>
                <p:cNvPr id="8238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352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9" name="Line 54"/>
                <p:cNvSpPr>
                  <a:spLocks noChangeShapeType="1"/>
                </p:cNvSpPr>
                <p:nvPr/>
              </p:nvSpPr>
              <p:spPr bwMode="auto">
                <a:xfrm>
                  <a:off x="2356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225" name="Group 55"/>
            <p:cNvGrpSpPr>
              <a:grpSpLocks/>
            </p:cNvGrpSpPr>
            <p:nvPr/>
          </p:nvGrpSpPr>
          <p:grpSpPr bwMode="auto">
            <a:xfrm>
              <a:off x="3792" y="384"/>
              <a:ext cx="204" cy="204"/>
              <a:chOff x="5160" y="2196"/>
              <a:chExt cx="204" cy="204"/>
            </a:xfrm>
          </p:grpSpPr>
          <p:sp>
            <p:nvSpPr>
              <p:cNvPr id="8232" name="Oval 56"/>
              <p:cNvSpPr>
                <a:spLocks noChangeArrowheads="1"/>
              </p:cNvSpPr>
              <p:nvPr/>
            </p:nvSpPr>
            <p:spPr bwMode="auto">
              <a:xfrm>
                <a:off x="5160" y="219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233" name="Group 57"/>
              <p:cNvGrpSpPr>
                <a:grpSpLocks/>
              </p:cNvGrpSpPr>
              <p:nvPr/>
            </p:nvGrpSpPr>
            <p:grpSpPr bwMode="auto">
              <a:xfrm>
                <a:off x="5199" y="2238"/>
                <a:ext cx="125" cy="120"/>
                <a:chOff x="2352" y="2027"/>
                <a:chExt cx="100" cy="96"/>
              </a:xfrm>
            </p:grpSpPr>
            <p:sp>
              <p:nvSpPr>
                <p:cNvPr id="82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352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5" name="Line 59"/>
                <p:cNvSpPr>
                  <a:spLocks noChangeShapeType="1"/>
                </p:cNvSpPr>
                <p:nvPr/>
              </p:nvSpPr>
              <p:spPr bwMode="auto">
                <a:xfrm>
                  <a:off x="2356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226" name="Group 60"/>
            <p:cNvGrpSpPr>
              <a:grpSpLocks/>
            </p:cNvGrpSpPr>
            <p:nvPr/>
          </p:nvGrpSpPr>
          <p:grpSpPr bwMode="auto">
            <a:xfrm>
              <a:off x="5136" y="336"/>
              <a:ext cx="204" cy="204"/>
              <a:chOff x="4428" y="2186"/>
              <a:chExt cx="204" cy="204"/>
            </a:xfrm>
          </p:grpSpPr>
          <p:sp>
            <p:nvSpPr>
              <p:cNvPr id="8230" name="Oval 61"/>
              <p:cNvSpPr>
                <a:spLocks noChangeArrowheads="1"/>
              </p:cNvSpPr>
              <p:nvPr/>
            </p:nvSpPr>
            <p:spPr bwMode="auto">
              <a:xfrm>
                <a:off x="4428" y="218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1" name="Oval 62"/>
              <p:cNvSpPr>
                <a:spLocks noChangeArrowheads="1"/>
              </p:cNvSpPr>
              <p:nvPr/>
            </p:nvSpPr>
            <p:spPr bwMode="auto">
              <a:xfrm>
                <a:off x="4507" y="2264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227" name="Group 63"/>
            <p:cNvGrpSpPr>
              <a:grpSpLocks/>
            </p:cNvGrpSpPr>
            <p:nvPr/>
          </p:nvGrpSpPr>
          <p:grpSpPr bwMode="auto">
            <a:xfrm>
              <a:off x="5088" y="1392"/>
              <a:ext cx="204" cy="204"/>
              <a:chOff x="4428" y="2186"/>
              <a:chExt cx="204" cy="204"/>
            </a:xfrm>
          </p:grpSpPr>
          <p:sp>
            <p:nvSpPr>
              <p:cNvPr id="8228" name="Oval 64"/>
              <p:cNvSpPr>
                <a:spLocks noChangeArrowheads="1"/>
              </p:cNvSpPr>
              <p:nvPr/>
            </p:nvSpPr>
            <p:spPr bwMode="auto">
              <a:xfrm>
                <a:off x="4428" y="2186"/>
                <a:ext cx="204" cy="204"/>
              </a:xfrm>
              <a:prstGeom prst="ellipse">
                <a:avLst/>
              </a:prstGeom>
              <a:solidFill>
                <a:srgbClr val="B5B5FF"/>
              </a:solidFill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29" name="Oval 65"/>
              <p:cNvSpPr>
                <a:spLocks noChangeArrowheads="1"/>
              </p:cNvSpPr>
              <p:nvPr/>
            </p:nvSpPr>
            <p:spPr bwMode="auto">
              <a:xfrm>
                <a:off x="4507" y="2264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4966121" y="3212976"/>
          <a:ext cx="12620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7" name="Equation" r:id="rId30" imgW="609480" imgH="431640" progId="Equation.DSMT4">
                  <p:embed/>
                </p:oleObj>
              </mc:Choice>
              <mc:Fallback>
                <p:oleObj name="Equation" r:id="rId30" imgW="609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966121" y="3212976"/>
                        <a:ext cx="12620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755849" y="5996136"/>
            <a:ext cx="7780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注意：安培环路定理中的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是由空间所有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电流共同产生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的。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6991916" y="3687674"/>
            <a:ext cx="20585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安培环路定理中如何区分电流的正负？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299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97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97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9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19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9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9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9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9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9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9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9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9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9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9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7506" grpId="0" autoUpdateAnimBg="0"/>
      <p:bldP spid="2197509" grpId="0" autoUpdateAnimBg="0"/>
      <p:bldP spid="2197510" grpId="0" autoUpdateAnimBg="0"/>
      <p:bldP spid="2197511" grpId="0" animBg="1"/>
      <p:bldP spid="2197513" grpId="0" animBg="1"/>
      <p:bldP spid="2197520" grpId="0" animBg="1"/>
      <p:bldP spid="2197522" grpId="0" autoUpdateAnimBg="0"/>
      <p:bldP spid="2197526" grpId="0" autoUpdateAnimBg="0"/>
      <p:bldP spid="2197527" grpId="0" autoUpdateAnimBg="0"/>
      <p:bldP spid="67" grpId="0" autoUpdateAnimBg="0"/>
      <p:bldP spid="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530" name="Text Box 2"/>
          <p:cNvSpPr txBox="1">
            <a:spLocks noChangeArrowheads="1"/>
          </p:cNvSpPr>
          <p:nvPr/>
        </p:nvSpPr>
        <p:spPr bwMode="auto">
          <a:xfrm>
            <a:off x="1278570" y="303457"/>
            <a:ext cx="70104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20000"/>
              </a:lnSpc>
              <a:buAutoNum type="arabicParenBoth"/>
            </a:pP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电流正负规定：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积分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回路方向与电流方向呈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右</a:t>
            </a:r>
            <a:endParaRPr kumimoji="1"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手螺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旋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关系时      ，</a:t>
            </a:r>
            <a:endParaRPr kumimoji="1" lang="zh-CN" altLang="en-US" sz="2800" dirty="0">
              <a:solidFill>
                <a:schemeClr val="hlink"/>
              </a:solidFill>
              <a:latin typeface="+mn-ea"/>
              <a:ea typeface="+mn-ea"/>
            </a:endParaRPr>
          </a:p>
        </p:txBody>
      </p:sp>
      <p:graphicFrame>
        <p:nvGraphicFramePr>
          <p:cNvPr id="219853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871064"/>
              </p:ext>
            </p:extLst>
          </p:nvPr>
        </p:nvGraphicFramePr>
        <p:xfrm>
          <a:off x="3260725" y="821097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8"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821097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8533" name="Text Box 5"/>
          <p:cNvSpPr txBox="1">
            <a:spLocks noChangeArrowheads="1"/>
          </p:cNvSpPr>
          <p:nvPr/>
        </p:nvSpPr>
        <p:spPr bwMode="auto">
          <a:xfrm>
            <a:off x="4325218" y="708789"/>
            <a:ext cx="974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反之</a:t>
            </a:r>
            <a:r>
              <a:rPr kumimoji="1"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219853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710281"/>
              </p:ext>
            </p:extLst>
          </p:nvPr>
        </p:nvGraphicFramePr>
        <p:xfrm>
          <a:off x="5285656" y="807214"/>
          <a:ext cx="79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9" name="Equation" r:id="rId5" imgW="799920" imgH="431640" progId="Equation.3">
                  <p:embed/>
                </p:oleObj>
              </mc:Choice>
              <mc:Fallback>
                <p:oleObj name="Equation" r:id="rId5" imgW="7999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656" y="807214"/>
                        <a:ext cx="7985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8535" name="Text Box 7"/>
          <p:cNvSpPr txBox="1">
            <a:spLocks noChangeArrowheads="1"/>
          </p:cNvSpPr>
          <p:nvPr/>
        </p:nvSpPr>
        <p:spPr bwMode="auto">
          <a:xfrm>
            <a:off x="776288" y="123021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(2) 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磁场是有旋场</a:t>
            </a:r>
            <a:endParaRPr kumimoji="1"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9853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899365"/>
              </p:ext>
            </p:extLst>
          </p:nvPr>
        </p:nvGraphicFramePr>
        <p:xfrm>
          <a:off x="1414811" y="1766785"/>
          <a:ext cx="10033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0" name="Equation" r:id="rId7" imgW="1002960" imgH="609480" progId="Equation.3">
                  <p:embed/>
                </p:oleObj>
              </mc:Choice>
              <mc:Fallback>
                <p:oleObj name="Equation" r:id="rId7" imgW="100296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811" y="1766785"/>
                        <a:ext cx="10033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8537" name="Text Box 9"/>
          <p:cNvSpPr txBox="1">
            <a:spLocks noChangeArrowheads="1"/>
          </p:cNvSpPr>
          <p:nvPr/>
        </p:nvSpPr>
        <p:spPr bwMode="auto">
          <a:xfrm>
            <a:off x="2329211" y="1733447"/>
            <a:ext cx="67072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— 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不代表磁场力的功，仅是磁场与电流的关系</a:t>
            </a:r>
            <a:r>
              <a:rPr kumimoji="1" lang="zh-CN" altLang="en-US" sz="2800" dirty="0">
                <a:solidFill>
                  <a:schemeClr val="hlink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198538" name="Text Box 10"/>
          <p:cNvSpPr txBox="1">
            <a:spLocks noChangeArrowheads="1"/>
          </p:cNvSpPr>
          <p:nvPr/>
        </p:nvSpPr>
        <p:spPr bwMode="auto">
          <a:xfrm>
            <a:off x="3214688" y="1179410"/>
            <a:ext cx="42322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+mn-ea"/>
                <a:ea typeface="+mn-ea"/>
              </a:rPr>
              <a:t>—— </a:t>
            </a:r>
            <a:r>
              <a:rPr kumimoji="1" lang="zh-CN" altLang="en-US" sz="2400" b="1">
                <a:solidFill>
                  <a:schemeClr val="bg1"/>
                </a:solidFill>
                <a:latin typeface="+mn-ea"/>
                <a:ea typeface="+mn-ea"/>
              </a:rPr>
              <a:t>电流是磁场涡旋的轴心</a:t>
            </a:r>
            <a:r>
              <a:rPr kumimoji="1" lang="zh-CN" altLang="en-US" sz="2800">
                <a:solidFill>
                  <a:schemeClr val="hlink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198539" name="Text Box 11"/>
          <p:cNvSpPr txBox="1">
            <a:spLocks noChangeArrowheads="1"/>
          </p:cNvSpPr>
          <p:nvPr/>
        </p:nvSpPr>
        <p:spPr bwMode="auto">
          <a:xfrm>
            <a:off x="768350" y="2305072"/>
            <a:ext cx="8159750" cy="141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(3) 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安培环路定理只适用于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闭合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的（或无限长）载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流导线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即只适用于真实的载流回路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，对于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任意设想的一段载流导线不成立</a:t>
            </a:r>
            <a:endParaRPr kumimoji="1"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98540" name="Rectangle 12"/>
          <p:cNvSpPr>
            <a:spLocks noChangeArrowheads="1"/>
          </p:cNvSpPr>
          <p:nvPr/>
        </p:nvSpPr>
        <p:spPr bwMode="auto">
          <a:xfrm>
            <a:off x="7239000" y="3581400"/>
            <a:ext cx="152400" cy="24384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8541" name="Oval 13"/>
          <p:cNvSpPr>
            <a:spLocks noChangeArrowheads="1"/>
          </p:cNvSpPr>
          <p:nvPr/>
        </p:nvSpPr>
        <p:spPr bwMode="auto">
          <a:xfrm>
            <a:off x="5943600" y="4419600"/>
            <a:ext cx="2743200" cy="762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8542" name="Rectangle 14"/>
          <p:cNvSpPr>
            <a:spLocks noChangeArrowheads="1"/>
          </p:cNvSpPr>
          <p:nvPr/>
        </p:nvSpPr>
        <p:spPr bwMode="auto">
          <a:xfrm>
            <a:off x="7256463" y="3462338"/>
            <a:ext cx="134937" cy="17018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8543" name="Line 15"/>
          <p:cNvSpPr>
            <a:spLocks noChangeShapeType="1"/>
          </p:cNvSpPr>
          <p:nvPr/>
        </p:nvSpPr>
        <p:spPr bwMode="auto">
          <a:xfrm>
            <a:off x="7315200" y="4800600"/>
            <a:ext cx="13716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8544" name="Object 16"/>
          <p:cNvGraphicFramePr>
            <a:graphicFrameLocks/>
          </p:cNvGraphicFramePr>
          <p:nvPr/>
        </p:nvGraphicFramePr>
        <p:xfrm>
          <a:off x="7677150" y="4457700"/>
          <a:ext cx="2301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1" name="Equation" r:id="rId9" imgW="228600" imgH="279360" progId="Equation.3">
                  <p:embed/>
                </p:oleObj>
              </mc:Choice>
              <mc:Fallback>
                <p:oleObj name="Equation" r:id="rId9" imgW="228600" imgH="279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4457700"/>
                        <a:ext cx="2301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8545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887604"/>
              </p:ext>
            </p:extLst>
          </p:nvPr>
        </p:nvGraphicFramePr>
        <p:xfrm>
          <a:off x="6705600" y="3657600"/>
          <a:ext cx="201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2" name="Equation" r:id="rId11" imgW="203040" imgH="291960" progId="Equation.3">
                  <p:embed/>
                </p:oleObj>
              </mc:Choice>
              <mc:Fallback>
                <p:oleObj name="Equation" r:id="rId11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57600"/>
                        <a:ext cx="2016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8546" name="Line 18"/>
          <p:cNvSpPr>
            <a:spLocks noChangeShapeType="1"/>
          </p:cNvSpPr>
          <p:nvPr/>
        </p:nvSpPr>
        <p:spPr bwMode="auto">
          <a:xfrm flipV="1">
            <a:off x="7010400" y="35814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98547" name="Object 19"/>
          <p:cNvGraphicFramePr>
            <a:graphicFrameLocks noChangeAspect="1"/>
          </p:cNvGraphicFramePr>
          <p:nvPr/>
        </p:nvGraphicFramePr>
        <p:xfrm>
          <a:off x="6629400" y="518160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3" name="Equation" r:id="rId13" imgW="139680" imgH="164880" progId="Equation.3">
                  <p:embed/>
                </p:oleObj>
              </mc:Choice>
              <mc:Fallback>
                <p:oleObj name="Equation" r:id="rId13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3270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8548" name="Object 20"/>
          <p:cNvGraphicFramePr>
            <a:graphicFrameLocks/>
          </p:cNvGraphicFramePr>
          <p:nvPr/>
        </p:nvGraphicFramePr>
        <p:xfrm>
          <a:off x="868363" y="4946650"/>
          <a:ext cx="10033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4" name="Equation" r:id="rId15" imgW="1002960" imgH="609480" progId="Equation.3">
                  <p:embed/>
                </p:oleObj>
              </mc:Choice>
              <mc:Fallback>
                <p:oleObj name="Equation" r:id="rId15" imgW="100296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946650"/>
                        <a:ext cx="10033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8549" name="Object 21"/>
          <p:cNvGraphicFramePr>
            <a:graphicFrameLocks/>
          </p:cNvGraphicFramePr>
          <p:nvPr/>
        </p:nvGraphicFramePr>
        <p:xfrm>
          <a:off x="1831975" y="4770438"/>
          <a:ext cx="36703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5" name="Equation" r:id="rId17" imgW="3670200" imgH="825480" progId="Equation.DSMT4">
                  <p:embed/>
                </p:oleObj>
              </mc:Choice>
              <mc:Fallback>
                <p:oleObj name="Equation" r:id="rId17" imgW="3670200" imgH="825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770438"/>
                        <a:ext cx="36703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8550" name="Line 22"/>
          <p:cNvSpPr>
            <a:spLocks noChangeShapeType="1"/>
          </p:cNvSpPr>
          <p:nvPr/>
        </p:nvSpPr>
        <p:spPr bwMode="auto">
          <a:xfrm>
            <a:off x="7315200" y="3505200"/>
            <a:ext cx="1371600" cy="1295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8551" name="Line 23"/>
          <p:cNvSpPr>
            <a:spLocks noChangeShapeType="1"/>
          </p:cNvSpPr>
          <p:nvPr/>
        </p:nvSpPr>
        <p:spPr bwMode="auto">
          <a:xfrm flipV="1">
            <a:off x="7316788" y="4800600"/>
            <a:ext cx="1370012" cy="12128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8552" name="Text Box 24"/>
          <p:cNvSpPr txBox="1">
            <a:spLocks noChangeArrowheads="1"/>
          </p:cNvSpPr>
          <p:nvPr/>
        </p:nvSpPr>
        <p:spPr bwMode="auto">
          <a:xfrm>
            <a:off x="768350" y="378777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如图载流直导线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2198553" name="Object 25"/>
          <p:cNvGraphicFramePr>
            <a:graphicFrameLocks noChangeAspect="1"/>
          </p:cNvGraphicFramePr>
          <p:nvPr/>
        </p:nvGraphicFramePr>
        <p:xfrm>
          <a:off x="3629025" y="3879850"/>
          <a:ext cx="18907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6" name="Equation" r:id="rId19" imgW="1892160" imgH="419040" progId="Equation.3">
                  <p:embed/>
                </p:oleObj>
              </mc:Choice>
              <mc:Fallback>
                <p:oleObj name="Equation" r:id="rId19" imgW="1892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879850"/>
                        <a:ext cx="18907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8554" name="Object 26"/>
          <p:cNvGraphicFramePr>
            <a:graphicFrameLocks/>
          </p:cNvGraphicFramePr>
          <p:nvPr/>
        </p:nvGraphicFramePr>
        <p:xfrm>
          <a:off x="7454900" y="5243513"/>
          <a:ext cx="2809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7" name="Equation" r:id="rId21" imgW="279360" imgH="419040" progId="Equation.3">
                  <p:embed/>
                </p:oleObj>
              </mc:Choice>
              <mc:Fallback>
                <p:oleObj name="Equation" r:id="rId21" imgW="2793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5243513"/>
                        <a:ext cx="2809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8555" name="Object 27"/>
          <p:cNvGraphicFramePr>
            <a:graphicFrameLocks/>
          </p:cNvGraphicFramePr>
          <p:nvPr/>
        </p:nvGraphicFramePr>
        <p:xfrm>
          <a:off x="7410450" y="3773488"/>
          <a:ext cx="3159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8" name="Equation" r:id="rId23" imgW="317160" imgH="419040" progId="Equation.3">
                  <p:embed/>
                </p:oleObj>
              </mc:Choice>
              <mc:Fallback>
                <p:oleObj name="Equation" r:id="rId23" imgW="3171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3773488"/>
                        <a:ext cx="3159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8556" name="Object 28"/>
          <p:cNvGraphicFramePr>
            <a:graphicFrameLocks/>
          </p:cNvGraphicFramePr>
          <p:nvPr/>
        </p:nvGraphicFramePr>
        <p:xfrm>
          <a:off x="869950" y="5695950"/>
          <a:ext cx="2197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9" name="Equation" r:id="rId25" imgW="2197080" imgH="863280" progId="Equation.3">
                  <p:embed/>
                </p:oleObj>
              </mc:Choice>
              <mc:Fallback>
                <p:oleObj name="Equation" r:id="rId25" imgW="219708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5695950"/>
                        <a:ext cx="2197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8557" name="Object 29"/>
          <p:cNvGraphicFramePr>
            <a:graphicFrameLocks/>
          </p:cNvGraphicFramePr>
          <p:nvPr/>
        </p:nvGraphicFramePr>
        <p:xfrm>
          <a:off x="3214688" y="5721350"/>
          <a:ext cx="1281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70" name="Equation" r:id="rId27" imgW="1282680" imgH="863280" progId="Equation.3">
                  <p:embed/>
                </p:oleObj>
              </mc:Choice>
              <mc:Fallback>
                <p:oleObj name="Equation" r:id="rId27" imgW="128268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721350"/>
                        <a:ext cx="12811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8558" name="Object 30"/>
          <p:cNvGraphicFramePr>
            <a:graphicFrameLocks/>
          </p:cNvGraphicFramePr>
          <p:nvPr/>
        </p:nvGraphicFramePr>
        <p:xfrm>
          <a:off x="4681538" y="5969000"/>
          <a:ext cx="823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71" name="Equation" r:id="rId29" imgW="825480" imgH="431640" progId="Equation.3">
                  <p:embed/>
                </p:oleObj>
              </mc:Choice>
              <mc:Fallback>
                <p:oleObj name="Equation" r:id="rId29" imgW="8254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5969000"/>
                        <a:ext cx="823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8559" name="Rectangle 31"/>
          <p:cNvSpPr>
            <a:spLocks noChangeArrowheads="1"/>
          </p:cNvSpPr>
          <p:nvPr/>
        </p:nvSpPr>
        <p:spPr bwMode="auto">
          <a:xfrm>
            <a:off x="276225" y="3822700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98560" name="Rectangle 32"/>
          <p:cNvSpPr>
            <a:spLocks noChangeArrowheads="1"/>
          </p:cNvSpPr>
          <p:nvPr/>
        </p:nvSpPr>
        <p:spPr bwMode="auto">
          <a:xfrm>
            <a:off x="526960" y="261147"/>
            <a:ext cx="146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讨论</a:t>
            </a:r>
          </a:p>
        </p:txBody>
      </p:sp>
      <p:sp>
        <p:nvSpPr>
          <p:cNvPr id="2198561" name="Text Box 33"/>
          <p:cNvSpPr txBox="1">
            <a:spLocks noChangeArrowheads="1"/>
          </p:cNvSpPr>
          <p:nvPr/>
        </p:nvSpPr>
        <p:spPr bwMode="auto">
          <a:xfrm>
            <a:off x="801688" y="4325938"/>
            <a:ext cx="200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则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的环流为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</p:txBody>
      </p:sp>
      <p:sp>
        <p:nvSpPr>
          <p:cNvPr id="2198562" name="Arc 34"/>
          <p:cNvSpPr>
            <a:spLocks/>
          </p:cNvSpPr>
          <p:nvPr/>
        </p:nvSpPr>
        <p:spPr bwMode="auto">
          <a:xfrm rot="7371720">
            <a:off x="7277894" y="3504406"/>
            <a:ext cx="273050" cy="338138"/>
          </a:xfrm>
          <a:custGeom>
            <a:avLst/>
            <a:gdLst>
              <a:gd name="T0" fmla="*/ 2147483647 w 17519"/>
              <a:gd name="T1" fmla="*/ 0 h 20284"/>
              <a:gd name="T2" fmla="*/ 2147483647 w 17519"/>
              <a:gd name="T3" fmla="*/ 2147483647 h 20284"/>
              <a:gd name="T4" fmla="*/ 0 w 17519"/>
              <a:gd name="T5" fmla="*/ 2147483647 h 20284"/>
              <a:gd name="T6" fmla="*/ 0 60000 65536"/>
              <a:gd name="T7" fmla="*/ 0 60000 65536"/>
              <a:gd name="T8" fmla="*/ 0 60000 65536"/>
              <a:gd name="T9" fmla="*/ 0 w 17519"/>
              <a:gd name="T10" fmla="*/ 0 h 20284"/>
              <a:gd name="T11" fmla="*/ 17519 w 17519"/>
              <a:gd name="T12" fmla="*/ 20284 h 20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19" h="20284" fill="none" extrusionOk="0">
                <a:moveTo>
                  <a:pt x="7424" y="-1"/>
                </a:moveTo>
                <a:cubicBezTo>
                  <a:pt x="11477" y="1483"/>
                  <a:pt x="14993" y="4147"/>
                  <a:pt x="17519" y="7648"/>
                </a:cubicBezTo>
              </a:path>
              <a:path w="17519" h="20284" stroke="0" extrusionOk="0">
                <a:moveTo>
                  <a:pt x="7424" y="-1"/>
                </a:moveTo>
                <a:cubicBezTo>
                  <a:pt x="11477" y="1483"/>
                  <a:pt x="14993" y="4147"/>
                  <a:pt x="17519" y="7648"/>
                </a:cubicBezTo>
                <a:lnTo>
                  <a:pt x="0" y="20284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198563" name="Arc 35"/>
          <p:cNvSpPr>
            <a:spLocks/>
          </p:cNvSpPr>
          <p:nvPr/>
        </p:nvSpPr>
        <p:spPr bwMode="auto">
          <a:xfrm rot="-1968626">
            <a:off x="7308850" y="5662613"/>
            <a:ext cx="307975" cy="323850"/>
          </a:xfrm>
          <a:custGeom>
            <a:avLst/>
            <a:gdLst>
              <a:gd name="T0" fmla="*/ 2147483647 w 19715"/>
              <a:gd name="T1" fmla="*/ 0 h 19405"/>
              <a:gd name="T2" fmla="*/ 2147483647 w 19715"/>
              <a:gd name="T3" fmla="*/ 2147483647 h 19405"/>
              <a:gd name="T4" fmla="*/ 0 w 19715"/>
              <a:gd name="T5" fmla="*/ 2147483647 h 19405"/>
              <a:gd name="T6" fmla="*/ 0 60000 65536"/>
              <a:gd name="T7" fmla="*/ 0 60000 65536"/>
              <a:gd name="T8" fmla="*/ 0 60000 65536"/>
              <a:gd name="T9" fmla="*/ 0 w 19715"/>
              <a:gd name="T10" fmla="*/ 0 h 19405"/>
              <a:gd name="T11" fmla="*/ 19715 w 19715"/>
              <a:gd name="T12" fmla="*/ 19405 h 19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15" h="19405" fill="none" extrusionOk="0">
                <a:moveTo>
                  <a:pt x="9487" y="0"/>
                </a:moveTo>
                <a:cubicBezTo>
                  <a:pt x="14030" y="2221"/>
                  <a:pt x="17649" y="5965"/>
                  <a:pt x="19715" y="10580"/>
                </a:cubicBezTo>
              </a:path>
              <a:path w="19715" h="19405" stroke="0" extrusionOk="0">
                <a:moveTo>
                  <a:pt x="9487" y="0"/>
                </a:moveTo>
                <a:cubicBezTo>
                  <a:pt x="14030" y="2221"/>
                  <a:pt x="17649" y="5965"/>
                  <a:pt x="19715" y="10580"/>
                </a:cubicBezTo>
                <a:lnTo>
                  <a:pt x="0" y="19405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564" name="AutoShape 36"/>
          <p:cNvSpPr>
            <a:spLocks noChangeArrowheads="1"/>
          </p:cNvSpPr>
          <p:nvPr/>
        </p:nvSpPr>
        <p:spPr bwMode="auto">
          <a:xfrm>
            <a:off x="112622" y="246860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91935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9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9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9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9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9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9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9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9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9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9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9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19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9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9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19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9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9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9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9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9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530" grpId="0" autoUpdateAnimBg="0"/>
      <p:bldP spid="2198533" grpId="0" autoUpdateAnimBg="0"/>
      <p:bldP spid="2198535" grpId="0" autoUpdateAnimBg="0"/>
      <p:bldP spid="2198537" grpId="0" autoUpdateAnimBg="0"/>
      <p:bldP spid="2198538" grpId="0" autoUpdateAnimBg="0"/>
      <p:bldP spid="2198539" grpId="0" autoUpdateAnimBg="0"/>
      <p:bldP spid="2198540" grpId="0" animBg="1"/>
      <p:bldP spid="2198541" grpId="0" animBg="1"/>
      <p:bldP spid="2198542" grpId="0" animBg="1"/>
      <p:bldP spid="2198543" grpId="0" animBg="1"/>
      <p:bldP spid="2198546" grpId="0" animBg="1"/>
      <p:bldP spid="2198550" grpId="0" animBg="1"/>
      <p:bldP spid="2198551" grpId="0" animBg="1"/>
      <p:bldP spid="2198552" grpId="0" autoUpdateAnimBg="0"/>
      <p:bldP spid="2198559" grpId="0" autoUpdateAnimBg="0"/>
      <p:bldP spid="2198560" grpId="0" autoUpdateAnimBg="0"/>
      <p:bldP spid="2198561" grpId="0" autoUpdateAnimBg="0"/>
      <p:bldP spid="2198562" grpId="0" animBg="1"/>
      <p:bldP spid="2198563" grpId="0" animBg="1"/>
      <p:bldP spid="21985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6880225" y="585788"/>
            <a:ext cx="1219200" cy="2743200"/>
            <a:chOff x="4255" y="543"/>
            <a:chExt cx="768" cy="1728"/>
          </a:xfrm>
        </p:grpSpPr>
        <p:sp>
          <p:nvSpPr>
            <p:cNvPr id="10305" name="AutoShape 119"/>
            <p:cNvSpPr>
              <a:spLocks noChangeArrowheads="1"/>
            </p:cNvSpPr>
            <p:nvPr/>
          </p:nvSpPr>
          <p:spPr bwMode="auto">
            <a:xfrm>
              <a:off x="4255" y="543"/>
              <a:ext cx="768" cy="1728"/>
            </a:xfrm>
            <a:prstGeom prst="can">
              <a:avLst>
                <a:gd name="adj" fmla="val 29448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185E5E"/>
                </a:gs>
              </a:gsLst>
              <a:lin ang="0" scaled="1"/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6" name="Oval 120"/>
            <p:cNvSpPr>
              <a:spLocks noChangeArrowheads="1"/>
            </p:cNvSpPr>
            <p:nvPr/>
          </p:nvSpPr>
          <p:spPr bwMode="auto">
            <a:xfrm>
              <a:off x="4320" y="588"/>
              <a:ext cx="648" cy="132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78169" name="Text Box 121"/>
          <p:cNvSpPr txBox="1">
            <a:spLocks noChangeArrowheads="1"/>
          </p:cNvSpPr>
          <p:nvPr/>
        </p:nvSpPr>
        <p:spPr bwMode="auto">
          <a:xfrm>
            <a:off x="323850" y="764704"/>
            <a:ext cx="590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4: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求无限长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圆柱面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电流的磁场分布。</a:t>
            </a:r>
            <a:r>
              <a:rPr kumimoji="1"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2178194" name="AutoShape 146"/>
          <p:cNvSpPr>
            <a:spLocks noChangeArrowheads="1"/>
          </p:cNvSpPr>
          <p:nvPr/>
        </p:nvSpPr>
        <p:spPr bwMode="auto">
          <a:xfrm>
            <a:off x="6883400" y="646113"/>
            <a:ext cx="1219200" cy="2743200"/>
          </a:xfrm>
          <a:prstGeom prst="can">
            <a:avLst>
              <a:gd name="adj" fmla="val 29448"/>
            </a:avLst>
          </a:prstGeom>
          <a:gradFill rotWithShape="0">
            <a:gsLst>
              <a:gs pos="0">
                <a:srgbClr val="33CCCC"/>
              </a:gs>
              <a:gs pos="100000">
                <a:srgbClr val="185E5E"/>
              </a:gs>
            </a:gsLst>
            <a:lin ang="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8172" name="Oval 124"/>
          <p:cNvSpPr>
            <a:spLocks noChangeArrowheads="1"/>
          </p:cNvSpPr>
          <p:nvPr/>
        </p:nvSpPr>
        <p:spPr bwMode="auto">
          <a:xfrm>
            <a:off x="6194425" y="1576388"/>
            <a:ext cx="2590800" cy="9144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8174" name="Oval 126"/>
          <p:cNvSpPr>
            <a:spLocks noChangeArrowheads="1"/>
          </p:cNvSpPr>
          <p:nvPr/>
        </p:nvSpPr>
        <p:spPr bwMode="auto">
          <a:xfrm>
            <a:off x="8709025" y="188118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78175" name="Object 127"/>
          <p:cNvGraphicFramePr>
            <a:graphicFrameLocks/>
          </p:cNvGraphicFramePr>
          <p:nvPr/>
        </p:nvGraphicFramePr>
        <p:xfrm>
          <a:off x="8240713" y="203358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1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13" y="2033588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176" name="Rectangle 128"/>
          <p:cNvSpPr>
            <a:spLocks noChangeArrowheads="1"/>
          </p:cNvSpPr>
          <p:nvPr/>
        </p:nvSpPr>
        <p:spPr bwMode="auto">
          <a:xfrm>
            <a:off x="8594725" y="13858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178177" name="Rectangle 129"/>
          <p:cNvSpPr>
            <a:spLocks noChangeArrowheads="1"/>
          </p:cNvSpPr>
          <p:nvPr/>
        </p:nvSpPr>
        <p:spPr bwMode="auto">
          <a:xfrm>
            <a:off x="8175625" y="23383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178178" name="Text Box 130"/>
          <p:cNvSpPr txBox="1">
            <a:spLocks noChangeArrowheads="1"/>
          </p:cNvSpPr>
          <p:nvPr/>
        </p:nvSpPr>
        <p:spPr bwMode="auto">
          <a:xfrm>
            <a:off x="323850" y="1243608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78179" name="Text Box 131"/>
          <p:cNvSpPr txBox="1">
            <a:spLocks noChangeArrowheads="1"/>
          </p:cNvSpPr>
          <p:nvPr/>
        </p:nvSpPr>
        <p:spPr bwMode="auto">
          <a:xfrm>
            <a:off x="744538" y="1196752"/>
            <a:ext cx="555625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系统具有轴对称性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，取同轴圆周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环路，圆周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上各点的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大小相同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点的磁感应强度沿圆周的切线方向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6888163" y="560388"/>
            <a:ext cx="1201737" cy="1773237"/>
            <a:chOff x="2400" y="1344"/>
            <a:chExt cx="757" cy="1104"/>
          </a:xfrm>
        </p:grpSpPr>
        <p:sp>
          <p:nvSpPr>
            <p:cNvPr id="10302" name="AutoShape 138"/>
            <p:cNvSpPr>
              <a:spLocks noChangeArrowheads="1"/>
            </p:cNvSpPr>
            <p:nvPr/>
          </p:nvSpPr>
          <p:spPr bwMode="auto">
            <a:xfrm>
              <a:off x="2400" y="1344"/>
              <a:ext cx="757" cy="1104"/>
            </a:xfrm>
            <a:prstGeom prst="can">
              <a:avLst>
                <a:gd name="adj" fmla="val 33556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185E5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3" name="Oval 139"/>
            <p:cNvSpPr>
              <a:spLocks noChangeArrowheads="1"/>
            </p:cNvSpPr>
            <p:nvPr/>
          </p:nvSpPr>
          <p:spPr bwMode="auto">
            <a:xfrm>
              <a:off x="2448" y="1392"/>
              <a:ext cx="660" cy="156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4" name="Oval 140"/>
            <p:cNvSpPr>
              <a:spLocks noChangeArrowheads="1"/>
            </p:cNvSpPr>
            <p:nvPr/>
          </p:nvSpPr>
          <p:spPr bwMode="auto">
            <a:xfrm>
              <a:off x="2400" y="1356"/>
              <a:ext cx="756" cy="22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78190" name="Line 142"/>
          <p:cNvSpPr>
            <a:spLocks noChangeShapeType="1"/>
          </p:cNvSpPr>
          <p:nvPr/>
        </p:nvSpPr>
        <p:spPr bwMode="auto">
          <a:xfrm>
            <a:off x="7489825" y="1957388"/>
            <a:ext cx="1295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195" name="AutoShape 147"/>
          <p:cNvSpPr>
            <a:spLocks noChangeArrowheads="1"/>
          </p:cNvSpPr>
          <p:nvPr/>
        </p:nvSpPr>
        <p:spPr bwMode="auto">
          <a:xfrm>
            <a:off x="6915150" y="625475"/>
            <a:ext cx="1177925" cy="1393825"/>
          </a:xfrm>
          <a:prstGeom prst="can">
            <a:avLst>
              <a:gd name="adj" fmla="val 24394"/>
            </a:avLst>
          </a:prstGeom>
          <a:gradFill rotWithShape="0">
            <a:gsLst>
              <a:gs pos="0">
                <a:srgbClr val="33CCCC"/>
              </a:gs>
              <a:gs pos="100000">
                <a:srgbClr val="185E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78170" name="Object 122"/>
          <p:cNvGraphicFramePr>
            <a:graphicFrameLocks/>
          </p:cNvGraphicFramePr>
          <p:nvPr/>
        </p:nvGraphicFramePr>
        <p:xfrm>
          <a:off x="8164513" y="585788"/>
          <a:ext cx="2762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2" name="Equation" r:id="rId5" imgW="279360" imgH="291960" progId="Equation.3">
                  <p:embed/>
                </p:oleObj>
              </mc:Choice>
              <mc:Fallback>
                <p:oleObj name="Equation" r:id="rId5" imgW="2793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513" y="585788"/>
                        <a:ext cx="2762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191" name="Line 143"/>
          <p:cNvSpPr>
            <a:spLocks noChangeShapeType="1"/>
          </p:cNvSpPr>
          <p:nvPr/>
        </p:nvSpPr>
        <p:spPr bwMode="auto">
          <a:xfrm>
            <a:off x="7489825" y="749300"/>
            <a:ext cx="609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78171" name="Object 123"/>
          <p:cNvGraphicFramePr>
            <a:graphicFrameLocks/>
          </p:cNvGraphicFramePr>
          <p:nvPr/>
        </p:nvGraphicFramePr>
        <p:xfrm>
          <a:off x="6945313" y="2795588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3" name="Equation" r:id="rId7" imgW="203040" imgH="291960" progId="Equation.3">
                  <p:embed/>
                </p:oleObj>
              </mc:Choice>
              <mc:Fallback>
                <p:oleObj name="Equation" r:id="rId7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2795588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173" name="Line 125"/>
          <p:cNvSpPr>
            <a:spLocks noChangeShapeType="1"/>
          </p:cNvSpPr>
          <p:nvPr/>
        </p:nvSpPr>
        <p:spPr bwMode="auto">
          <a:xfrm flipV="1">
            <a:off x="7261225" y="25908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189" name="Line 141"/>
          <p:cNvSpPr>
            <a:spLocks noChangeShapeType="1"/>
          </p:cNvSpPr>
          <p:nvPr/>
        </p:nvSpPr>
        <p:spPr bwMode="auto">
          <a:xfrm>
            <a:off x="7489825" y="333375"/>
            <a:ext cx="0" cy="3124200"/>
          </a:xfrm>
          <a:prstGeom prst="line">
            <a:avLst/>
          </a:prstGeom>
          <a:noFill/>
          <a:ln w="19050">
            <a:solidFill>
              <a:srgbClr val="FF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196" name="Oval 148"/>
          <p:cNvSpPr>
            <a:spLocks noChangeArrowheads="1"/>
          </p:cNvSpPr>
          <p:nvPr/>
        </p:nvSpPr>
        <p:spPr bwMode="auto">
          <a:xfrm>
            <a:off x="6886575" y="587375"/>
            <a:ext cx="1209675" cy="320675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8197" name="AutoShape 149"/>
          <p:cNvSpPr>
            <a:spLocks noChangeArrowheads="1"/>
          </p:cNvSpPr>
          <p:nvPr/>
        </p:nvSpPr>
        <p:spPr bwMode="auto">
          <a:xfrm>
            <a:off x="6719888" y="4068763"/>
            <a:ext cx="11430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346" y="10800"/>
                </a:moveTo>
                <a:cubicBezTo>
                  <a:pt x="2346" y="15469"/>
                  <a:pt x="6131" y="19254"/>
                  <a:pt x="10800" y="19254"/>
                </a:cubicBezTo>
                <a:cubicBezTo>
                  <a:pt x="15469" y="19254"/>
                  <a:pt x="19254" y="15469"/>
                  <a:pt x="19254" y="10800"/>
                </a:cubicBezTo>
                <a:cubicBezTo>
                  <a:pt x="19254" y="6131"/>
                  <a:pt x="15469" y="2346"/>
                  <a:pt x="10800" y="2346"/>
                </a:cubicBezTo>
                <a:cubicBezTo>
                  <a:pt x="6131" y="2346"/>
                  <a:pt x="2346" y="6131"/>
                  <a:pt x="2346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8198" name="Oval 150"/>
          <p:cNvSpPr>
            <a:spLocks noChangeArrowheads="1"/>
          </p:cNvSpPr>
          <p:nvPr/>
        </p:nvSpPr>
        <p:spPr bwMode="auto">
          <a:xfrm>
            <a:off x="6262688" y="3611563"/>
            <a:ext cx="2057400" cy="1981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8199" name="Line 151"/>
          <p:cNvSpPr>
            <a:spLocks noChangeShapeType="1"/>
          </p:cNvSpPr>
          <p:nvPr/>
        </p:nvSpPr>
        <p:spPr bwMode="auto">
          <a:xfrm>
            <a:off x="7634288" y="4221163"/>
            <a:ext cx="685800" cy="3810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200" name="Line 152"/>
          <p:cNvSpPr>
            <a:spLocks noChangeShapeType="1"/>
          </p:cNvSpPr>
          <p:nvPr/>
        </p:nvSpPr>
        <p:spPr bwMode="auto">
          <a:xfrm flipV="1">
            <a:off x="7634288" y="4602163"/>
            <a:ext cx="685800" cy="3810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201" name="Oval 153"/>
          <p:cNvSpPr>
            <a:spLocks noChangeArrowheads="1"/>
          </p:cNvSpPr>
          <p:nvPr/>
        </p:nvSpPr>
        <p:spPr bwMode="auto">
          <a:xfrm>
            <a:off x="7558088" y="41449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8202" name="Oval 154"/>
          <p:cNvSpPr>
            <a:spLocks noChangeArrowheads="1"/>
          </p:cNvSpPr>
          <p:nvPr/>
        </p:nvSpPr>
        <p:spPr bwMode="auto">
          <a:xfrm>
            <a:off x="7558088" y="489108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8203" name="Rectangle 155"/>
          <p:cNvSpPr>
            <a:spLocks noChangeArrowheads="1"/>
          </p:cNvSpPr>
          <p:nvPr/>
        </p:nvSpPr>
        <p:spPr bwMode="auto">
          <a:xfrm>
            <a:off x="8337550" y="45831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178204" name="Line 156"/>
          <p:cNvSpPr>
            <a:spLocks noChangeShapeType="1"/>
          </p:cNvSpPr>
          <p:nvPr/>
        </p:nvSpPr>
        <p:spPr bwMode="auto">
          <a:xfrm>
            <a:off x="5957888" y="4602163"/>
            <a:ext cx="2362200" cy="0"/>
          </a:xfrm>
          <a:prstGeom prst="line">
            <a:avLst/>
          </a:prstGeom>
          <a:noFill/>
          <a:ln w="158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205" name="Line 157"/>
          <p:cNvSpPr>
            <a:spLocks noChangeShapeType="1"/>
          </p:cNvSpPr>
          <p:nvPr/>
        </p:nvSpPr>
        <p:spPr bwMode="auto">
          <a:xfrm flipV="1">
            <a:off x="8320088" y="3992563"/>
            <a:ext cx="381000" cy="609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206" name="Line 158"/>
          <p:cNvSpPr>
            <a:spLocks noChangeShapeType="1"/>
          </p:cNvSpPr>
          <p:nvPr/>
        </p:nvSpPr>
        <p:spPr bwMode="auto">
          <a:xfrm flipH="1" flipV="1">
            <a:off x="7939088" y="3992563"/>
            <a:ext cx="381000" cy="609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207" name="Line 159"/>
          <p:cNvSpPr>
            <a:spLocks noChangeShapeType="1"/>
          </p:cNvSpPr>
          <p:nvPr/>
        </p:nvSpPr>
        <p:spPr bwMode="auto">
          <a:xfrm flipV="1">
            <a:off x="8320088" y="3459163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78208" name="Object 160"/>
          <p:cNvGraphicFramePr>
            <a:graphicFrameLocks/>
          </p:cNvGraphicFramePr>
          <p:nvPr/>
        </p:nvGraphicFramePr>
        <p:xfrm>
          <a:off x="7210425" y="4679950"/>
          <a:ext cx="3667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4" name="Equation" r:id="rId9" imgW="368280" imgH="317160" progId="Equation.3">
                  <p:embed/>
                </p:oleObj>
              </mc:Choice>
              <mc:Fallback>
                <p:oleObj name="Equation" r:id="rId9" imgW="3682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4679950"/>
                        <a:ext cx="3667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09" name="Object 161"/>
          <p:cNvGraphicFramePr>
            <a:graphicFrameLocks/>
          </p:cNvGraphicFramePr>
          <p:nvPr/>
        </p:nvGraphicFramePr>
        <p:xfrm>
          <a:off x="7153275" y="4286250"/>
          <a:ext cx="419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5" name="Equation" r:id="rId11" imgW="419040" imgH="317160" progId="Equation.3">
                  <p:embed/>
                </p:oleObj>
              </mc:Choice>
              <mc:Fallback>
                <p:oleObj name="Equation" r:id="rId11" imgW="41904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5" y="4286250"/>
                        <a:ext cx="4191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10" name="Object 162"/>
          <p:cNvGraphicFramePr>
            <a:graphicFrameLocks/>
          </p:cNvGraphicFramePr>
          <p:nvPr/>
        </p:nvGraphicFramePr>
        <p:xfrm>
          <a:off x="7570788" y="3805238"/>
          <a:ext cx="3460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6" name="Equation" r:id="rId13" imgW="431640" imgH="355320" progId="Equation.3">
                  <p:embed/>
                </p:oleObj>
              </mc:Choice>
              <mc:Fallback>
                <p:oleObj name="Equation" r:id="rId13" imgW="43164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3805238"/>
                        <a:ext cx="3460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11" name="Object 163"/>
          <p:cNvGraphicFramePr>
            <a:graphicFrameLocks/>
          </p:cNvGraphicFramePr>
          <p:nvPr/>
        </p:nvGraphicFramePr>
        <p:xfrm>
          <a:off x="8507413" y="3671888"/>
          <a:ext cx="4000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7" name="Equation" r:id="rId15" imgW="495000" imgH="355320" progId="Equation.3">
                  <p:embed/>
                </p:oleObj>
              </mc:Choice>
              <mc:Fallback>
                <p:oleObj name="Equation" r:id="rId15" imgW="4950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7413" y="3671888"/>
                        <a:ext cx="4000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212" name="Oval 164"/>
          <p:cNvSpPr>
            <a:spLocks noChangeArrowheads="1"/>
          </p:cNvSpPr>
          <p:nvPr/>
        </p:nvSpPr>
        <p:spPr bwMode="auto">
          <a:xfrm>
            <a:off x="8226425" y="45196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78214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15177"/>
              </p:ext>
            </p:extLst>
          </p:nvPr>
        </p:nvGraphicFramePr>
        <p:xfrm>
          <a:off x="106249" y="2615152"/>
          <a:ext cx="1519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8" name="Equation" r:id="rId17" imgW="812520" imgH="177480" progId="Equation.DSMT4">
                  <p:embed/>
                </p:oleObj>
              </mc:Choice>
              <mc:Fallback>
                <p:oleObj name="Equation" r:id="rId17" imgW="8125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9" y="2615152"/>
                        <a:ext cx="1519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15" name="Object 1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587264"/>
              </p:ext>
            </p:extLst>
          </p:nvPr>
        </p:nvGraphicFramePr>
        <p:xfrm>
          <a:off x="1777876" y="2532063"/>
          <a:ext cx="1460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9" name="Equation" r:id="rId19" imgW="1460160" imgH="609480" progId="Equation.DSMT4">
                  <p:embed/>
                </p:oleObj>
              </mc:Choice>
              <mc:Fallback>
                <p:oleObj name="Equation" r:id="rId19" imgW="1460160" imgH="609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876" y="2532063"/>
                        <a:ext cx="14605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16" name="Object 1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213705"/>
              </p:ext>
            </p:extLst>
          </p:nvPr>
        </p:nvGraphicFramePr>
        <p:xfrm>
          <a:off x="3301876" y="2532063"/>
          <a:ext cx="10541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0" name="Equation" r:id="rId21" imgW="1054080" imgH="609480" progId="Equation.3">
                  <p:embed/>
                </p:oleObj>
              </mc:Choice>
              <mc:Fallback>
                <p:oleObj name="Equation" r:id="rId21" imgW="10540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876" y="2532063"/>
                        <a:ext cx="10541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17" name="Object 1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841162"/>
              </p:ext>
            </p:extLst>
          </p:nvPr>
        </p:nvGraphicFramePr>
        <p:xfrm>
          <a:off x="2285876" y="3100388"/>
          <a:ext cx="1090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1" name="Equation" r:id="rId23" imgW="1091880" imgH="317160" progId="Equation.3">
                  <p:embed/>
                </p:oleObj>
              </mc:Choice>
              <mc:Fallback>
                <p:oleObj name="Equation" r:id="rId23" imgW="10918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876" y="3100388"/>
                        <a:ext cx="10906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18" name="Object 1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392556"/>
              </p:ext>
            </p:extLst>
          </p:nvPr>
        </p:nvGraphicFramePr>
        <p:xfrm>
          <a:off x="3436814" y="3068638"/>
          <a:ext cx="823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2" name="Equation" r:id="rId25" imgW="825480" imgH="431640" progId="Equation.3">
                  <p:embed/>
                </p:oleObj>
              </mc:Choice>
              <mc:Fallback>
                <p:oleObj name="Equation" r:id="rId25" imgW="8254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814" y="3068638"/>
                        <a:ext cx="823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19" name="Object 1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414005"/>
              </p:ext>
            </p:extLst>
          </p:nvPr>
        </p:nvGraphicFramePr>
        <p:xfrm>
          <a:off x="5104805" y="2605088"/>
          <a:ext cx="11953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3" name="Equation" r:id="rId27" imgW="1193760" imgH="825480" progId="Equation.DSMT4">
                  <p:embed/>
                </p:oleObj>
              </mc:Choice>
              <mc:Fallback>
                <p:oleObj name="Equation" r:id="rId27" imgW="1193760" imgH="825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805" y="2605088"/>
                        <a:ext cx="1195387" cy="823912"/>
                      </a:xfrm>
                      <a:prstGeom prst="rect">
                        <a:avLst/>
                      </a:prstGeom>
                      <a:solidFill>
                        <a:srgbClr val="008787"/>
                      </a:solidFill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220" name="AutoShape 172"/>
          <p:cNvSpPr>
            <a:spLocks noChangeArrowheads="1"/>
          </p:cNvSpPr>
          <p:nvPr/>
        </p:nvSpPr>
        <p:spPr bwMode="auto">
          <a:xfrm>
            <a:off x="4428530" y="2857500"/>
            <a:ext cx="576262" cy="282575"/>
          </a:xfrm>
          <a:prstGeom prst="rightArrow">
            <a:avLst>
              <a:gd name="adj1" fmla="val 50000"/>
              <a:gd name="adj2" fmla="val 5098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78221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19258"/>
              </p:ext>
            </p:extLst>
          </p:nvPr>
        </p:nvGraphicFramePr>
        <p:xfrm>
          <a:off x="117204" y="3550780"/>
          <a:ext cx="15192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4" name="公式" r:id="rId29" imgW="812520" imgH="177480" progId="Equation.3">
                  <p:embed/>
                </p:oleObj>
              </mc:Choice>
              <mc:Fallback>
                <p:oleObj name="公式" r:id="rId29" imgW="812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04" y="3550780"/>
                        <a:ext cx="15192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22" name="Object 1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525456"/>
              </p:ext>
            </p:extLst>
          </p:nvPr>
        </p:nvGraphicFramePr>
        <p:xfrm>
          <a:off x="1726307" y="3466698"/>
          <a:ext cx="1460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5" name="Equation" r:id="rId31" imgW="1460160" imgH="609480" progId="Equation.3">
                  <p:embed/>
                </p:oleObj>
              </mc:Choice>
              <mc:Fallback>
                <p:oleObj name="Equation" r:id="rId31" imgW="146016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307" y="3466698"/>
                        <a:ext cx="14605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23" name="Object 1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442740"/>
              </p:ext>
            </p:extLst>
          </p:nvPr>
        </p:nvGraphicFramePr>
        <p:xfrm>
          <a:off x="3231257" y="3539723"/>
          <a:ext cx="1092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6" name="Equation" r:id="rId33" imgW="1091880" imgH="317160" progId="Equation.3">
                  <p:embed/>
                </p:oleObj>
              </mc:Choice>
              <mc:Fallback>
                <p:oleObj name="Equation" r:id="rId33" imgW="10918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257" y="3539723"/>
                        <a:ext cx="1092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24" name="Object 1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534905"/>
              </p:ext>
            </p:extLst>
          </p:nvPr>
        </p:nvGraphicFramePr>
        <p:xfrm>
          <a:off x="4377432" y="3555598"/>
          <a:ext cx="4826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7" name="Equation" r:id="rId35" imgW="482400" imgH="317160" progId="Equation.3">
                  <p:embed/>
                </p:oleObj>
              </mc:Choice>
              <mc:Fallback>
                <p:oleObj name="Equation" r:id="rId35" imgW="4824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432" y="3555598"/>
                        <a:ext cx="4826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225" name="AutoShape 177"/>
          <p:cNvSpPr>
            <a:spLocks noChangeArrowheads="1"/>
          </p:cNvSpPr>
          <p:nvPr/>
        </p:nvSpPr>
        <p:spPr bwMode="auto">
          <a:xfrm>
            <a:off x="4453732" y="4063598"/>
            <a:ext cx="576262" cy="282575"/>
          </a:xfrm>
          <a:prstGeom prst="rightArrow">
            <a:avLst>
              <a:gd name="adj1" fmla="val 50000"/>
              <a:gd name="adj2" fmla="val 5098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78226" name="Object 1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696957"/>
              </p:ext>
            </p:extLst>
          </p:nvPr>
        </p:nvGraphicFramePr>
        <p:xfrm>
          <a:off x="5122862" y="4049484"/>
          <a:ext cx="7985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8" name="Equation" r:id="rId37" imgW="799920" imgH="317160" progId="Equation.3">
                  <p:embed/>
                </p:oleObj>
              </mc:Choice>
              <mc:Fallback>
                <p:oleObj name="Equation" r:id="rId37" imgW="79992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2" y="4049484"/>
                        <a:ext cx="798512" cy="315913"/>
                      </a:xfrm>
                      <a:prstGeom prst="rect">
                        <a:avLst/>
                      </a:prstGeom>
                      <a:solidFill>
                        <a:srgbClr val="008787"/>
                      </a:solidFill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227" name="Text Box 179"/>
          <p:cNvSpPr txBox="1">
            <a:spLocks noChangeArrowheads="1"/>
          </p:cNvSpPr>
          <p:nvPr/>
        </p:nvSpPr>
        <p:spPr bwMode="auto">
          <a:xfrm>
            <a:off x="250825" y="4508500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无限长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圆柱形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载流直导线</a:t>
            </a:r>
          </a:p>
        </p:txBody>
      </p:sp>
      <p:graphicFrame>
        <p:nvGraphicFramePr>
          <p:cNvPr id="2178228" name="Object 180"/>
          <p:cNvGraphicFramePr>
            <a:graphicFrameLocks/>
          </p:cNvGraphicFramePr>
          <p:nvPr/>
        </p:nvGraphicFramePr>
        <p:xfrm>
          <a:off x="900113" y="5399088"/>
          <a:ext cx="787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9" name="Equation" r:id="rId39" imgW="787320" imgH="291960" progId="Equation.3">
                  <p:embed/>
                </p:oleObj>
              </mc:Choice>
              <mc:Fallback>
                <p:oleObj name="Equation" r:id="rId39" imgW="78732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99088"/>
                        <a:ext cx="787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29" name="Object 181"/>
          <p:cNvGraphicFramePr>
            <a:graphicFrameLocks/>
          </p:cNvGraphicFramePr>
          <p:nvPr/>
        </p:nvGraphicFramePr>
        <p:xfrm>
          <a:off x="2124075" y="5157788"/>
          <a:ext cx="1195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90" name="Equation" r:id="rId41" imgW="1193760" imgH="825480" progId="Equation.3">
                  <p:embed/>
                </p:oleObj>
              </mc:Choice>
              <mc:Fallback>
                <p:oleObj name="Equation" r:id="rId41" imgW="11937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57788"/>
                        <a:ext cx="11953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30" name="Object 182"/>
          <p:cNvGraphicFramePr>
            <a:graphicFrameLocks/>
          </p:cNvGraphicFramePr>
          <p:nvPr/>
        </p:nvGraphicFramePr>
        <p:xfrm>
          <a:off x="758825" y="6076950"/>
          <a:ext cx="787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91" name="Equation" r:id="rId43" imgW="787320" imgH="291960" progId="Equation.3">
                  <p:embed/>
                </p:oleObj>
              </mc:Choice>
              <mc:Fallback>
                <p:oleObj name="Equation" r:id="rId43" imgW="78732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6076950"/>
                        <a:ext cx="787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31" name="Object 183"/>
          <p:cNvGraphicFramePr>
            <a:graphicFrameLocks/>
          </p:cNvGraphicFramePr>
          <p:nvPr/>
        </p:nvGraphicFramePr>
        <p:xfrm>
          <a:off x="2249488" y="6084888"/>
          <a:ext cx="812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92" name="Equation" r:id="rId45" imgW="812520" imgH="317160" progId="Equation.3">
                  <p:embed/>
                </p:oleObj>
              </mc:Choice>
              <mc:Fallback>
                <p:oleObj name="Equation" r:id="rId45" imgW="81252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6084888"/>
                        <a:ext cx="812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32" name="Object 184"/>
          <p:cNvGraphicFramePr>
            <a:graphicFrameLocks/>
          </p:cNvGraphicFramePr>
          <p:nvPr/>
        </p:nvGraphicFramePr>
        <p:xfrm>
          <a:off x="3128963" y="6021388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93" name="Equation" r:id="rId47" imgW="1295280" imgH="482400" progId="Equation.3">
                  <p:embed/>
                </p:oleObj>
              </mc:Choice>
              <mc:Fallback>
                <p:oleObj name="Equation" r:id="rId47" imgW="129528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6021388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233" name="Object 185"/>
          <p:cNvGraphicFramePr>
            <a:graphicFrameLocks/>
          </p:cNvGraphicFramePr>
          <p:nvPr/>
        </p:nvGraphicFramePr>
        <p:xfrm>
          <a:off x="5667375" y="5734050"/>
          <a:ext cx="14112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94" name="Equation" r:id="rId49" imgW="1409400" imgH="825480" progId="Equation.3">
                  <p:embed/>
                </p:oleObj>
              </mc:Choice>
              <mc:Fallback>
                <p:oleObj name="Equation" r:id="rId49" imgW="14094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5734050"/>
                        <a:ext cx="1411288" cy="825500"/>
                      </a:xfrm>
                      <a:prstGeom prst="rect">
                        <a:avLst/>
                      </a:prstGeom>
                      <a:solidFill>
                        <a:srgbClr val="008787"/>
                      </a:solidFill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237" name="AutoShape 189"/>
          <p:cNvSpPr>
            <a:spLocks noChangeArrowheads="1"/>
          </p:cNvSpPr>
          <p:nvPr/>
        </p:nvSpPr>
        <p:spPr bwMode="auto">
          <a:xfrm>
            <a:off x="4716463" y="6165850"/>
            <a:ext cx="792162" cy="287338"/>
          </a:xfrm>
          <a:prstGeom prst="rightArrow">
            <a:avLst>
              <a:gd name="adj1" fmla="val 50000"/>
              <a:gd name="adj2" fmla="val 6892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3838575" y="5137150"/>
            <a:ext cx="1657350" cy="530225"/>
            <a:chOff x="2418" y="3248"/>
            <a:chExt cx="1044" cy="334"/>
          </a:xfrm>
        </p:grpSpPr>
        <p:sp>
          <p:nvSpPr>
            <p:cNvPr id="10301" name="AutoShape 187"/>
            <p:cNvSpPr>
              <a:spLocks noChangeArrowheads="1"/>
            </p:cNvSpPr>
            <p:nvPr/>
          </p:nvSpPr>
          <p:spPr bwMode="auto">
            <a:xfrm>
              <a:off x="2418" y="3261"/>
              <a:ext cx="1044" cy="317"/>
            </a:xfrm>
            <a:prstGeom prst="wedgeRectCallout">
              <a:avLst>
                <a:gd name="adj1" fmla="val -44255"/>
                <a:gd name="adj2" fmla="val 136435"/>
              </a:avLst>
            </a:prstGeom>
            <a:solidFill>
              <a:srgbClr val="006699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6" name="Object 192"/>
            <p:cNvGraphicFramePr>
              <a:graphicFrameLocks noChangeAspect="1"/>
            </p:cNvGraphicFramePr>
            <p:nvPr/>
          </p:nvGraphicFramePr>
          <p:xfrm>
            <a:off x="2466" y="3248"/>
            <a:ext cx="9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95" name="公式" r:id="rId51" imgW="672840" imgH="228600" progId="Equation.3">
                    <p:embed/>
                  </p:oleObj>
                </mc:Choice>
                <mc:Fallback>
                  <p:oleObj name="公式" r:id="rId51" imgW="6728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3248"/>
                          <a:ext cx="98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0" name="Text Box 195"/>
          <p:cNvSpPr txBox="1">
            <a:spLocks noChangeArrowheads="1"/>
          </p:cNvSpPr>
          <p:nvPr/>
        </p:nvSpPr>
        <p:spPr bwMode="auto">
          <a:xfrm>
            <a:off x="179388" y="260350"/>
            <a:ext cx="4937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安培环路定理的应用</a:t>
            </a:r>
          </a:p>
        </p:txBody>
      </p:sp>
      <p:sp>
        <p:nvSpPr>
          <p:cNvPr id="67" name="Text Box 179"/>
          <p:cNvSpPr txBox="1">
            <a:spLocks noChangeArrowheads="1"/>
          </p:cNvSpPr>
          <p:nvPr/>
        </p:nvSpPr>
        <p:spPr bwMode="auto">
          <a:xfrm>
            <a:off x="7270750" y="5525998"/>
            <a:ext cx="1836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FF00"/>
              </a:buClr>
            </a:pP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从磁场叠加原理解释柱面内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B=0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4749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17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7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7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2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217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1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1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1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1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1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1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1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1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17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17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17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17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17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17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8169" grpId="0" autoUpdateAnimBg="0"/>
      <p:bldP spid="2178194" grpId="0" animBg="1"/>
      <p:bldP spid="2178172" grpId="0" animBg="1"/>
      <p:bldP spid="2178174" grpId="0" animBg="1"/>
      <p:bldP spid="2178176" grpId="0" autoUpdateAnimBg="0"/>
      <p:bldP spid="2178177" grpId="0" autoUpdateAnimBg="0"/>
      <p:bldP spid="2178178" grpId="0" autoUpdateAnimBg="0"/>
      <p:bldP spid="2178179" grpId="0" autoUpdateAnimBg="0"/>
      <p:bldP spid="2178190" grpId="0" animBg="1"/>
      <p:bldP spid="2178195" grpId="0" animBg="1"/>
      <p:bldP spid="2178191" grpId="0" animBg="1"/>
      <p:bldP spid="2178173" grpId="0" animBg="1"/>
      <p:bldP spid="2178189" grpId="0" animBg="1"/>
      <p:bldP spid="2178196" grpId="0" animBg="1"/>
      <p:bldP spid="2178197" grpId="0" animBg="1"/>
      <p:bldP spid="2178198" grpId="0" animBg="1"/>
      <p:bldP spid="2178199" grpId="0" animBg="1"/>
      <p:bldP spid="2178200" grpId="0" animBg="1"/>
      <p:bldP spid="2178201" grpId="0" animBg="1"/>
      <p:bldP spid="2178202" grpId="0" animBg="1"/>
      <p:bldP spid="2178203" grpId="0" autoUpdateAnimBg="0"/>
      <p:bldP spid="2178204" grpId="0" animBg="1"/>
      <p:bldP spid="2178205" grpId="0" animBg="1"/>
      <p:bldP spid="2178206" grpId="0" animBg="1"/>
      <p:bldP spid="2178207" grpId="0" animBg="1"/>
      <p:bldP spid="2178212" grpId="0" animBg="1"/>
      <p:bldP spid="2178220" grpId="0" animBg="1"/>
      <p:bldP spid="2178225" grpId="0" animBg="1"/>
      <p:bldP spid="2178227" grpId="0" autoUpdateAnimBg="0"/>
      <p:bldP spid="2178237" grpId="0" animBg="1"/>
      <p:bldP spid="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AutoShape 2"/>
          <p:cNvSpPr>
            <a:spLocks noChangeArrowheads="1"/>
          </p:cNvSpPr>
          <p:nvPr/>
        </p:nvSpPr>
        <p:spPr bwMode="auto">
          <a:xfrm>
            <a:off x="7620000" y="870248"/>
            <a:ext cx="1219200" cy="3276600"/>
          </a:xfrm>
          <a:prstGeom prst="can">
            <a:avLst>
              <a:gd name="adj" fmla="val 35174"/>
            </a:avLst>
          </a:prstGeom>
          <a:gradFill rotWithShape="0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0" scaled="1"/>
          </a:gra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78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917706"/>
              </p:ext>
            </p:extLst>
          </p:nvPr>
        </p:nvGraphicFramePr>
        <p:xfrm>
          <a:off x="8382000" y="336848"/>
          <a:ext cx="298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7" name="Equation" r:id="rId3" imgW="57235" imgH="95216" progId="Equation.3">
                  <p:embed/>
                </p:oleObj>
              </mc:Choice>
              <mc:Fallback>
                <p:oleObj name="Equation" r:id="rId3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36848"/>
                        <a:ext cx="298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34925" y="260648"/>
            <a:ext cx="6408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1700" indent="-9017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思考：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具有一圆柱形空腔的无限长载流圆柱，求空腔内的磁场</a:t>
            </a: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</a:rPr>
              <a:t>?</a:t>
            </a:r>
            <a:endParaRPr lang="en-US" altLang="zh-CN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478213" name="Group 5"/>
          <p:cNvGrpSpPr>
            <a:grpSpLocks/>
          </p:cNvGrpSpPr>
          <p:nvPr/>
        </p:nvGrpSpPr>
        <p:grpSpPr bwMode="auto">
          <a:xfrm>
            <a:off x="5195888" y="2281535"/>
            <a:ext cx="304800" cy="304800"/>
            <a:chOff x="2448" y="2976"/>
            <a:chExt cx="288" cy="288"/>
          </a:xfrm>
        </p:grpSpPr>
        <p:sp>
          <p:nvSpPr>
            <p:cNvPr id="30775" name="Line 6"/>
            <p:cNvSpPr>
              <a:spLocks noChangeShapeType="1"/>
            </p:cNvSpPr>
            <p:nvPr/>
          </p:nvSpPr>
          <p:spPr bwMode="auto">
            <a:xfrm>
              <a:off x="2448" y="3120"/>
              <a:ext cx="28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7"/>
            <p:cNvSpPr>
              <a:spLocks noChangeShapeType="1"/>
            </p:cNvSpPr>
            <p:nvPr/>
          </p:nvSpPr>
          <p:spPr bwMode="auto">
            <a:xfrm>
              <a:off x="2592" y="2976"/>
              <a:ext cx="0" cy="2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216" name="Oval 8"/>
          <p:cNvSpPr>
            <a:spLocks noChangeArrowheads="1"/>
          </p:cNvSpPr>
          <p:nvPr/>
        </p:nvSpPr>
        <p:spPr bwMode="auto">
          <a:xfrm>
            <a:off x="5576888" y="1976735"/>
            <a:ext cx="762000" cy="762000"/>
          </a:xfrm>
          <a:prstGeom prst="ellipse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78217" name="Group 9"/>
          <p:cNvGrpSpPr>
            <a:grpSpLocks/>
          </p:cNvGrpSpPr>
          <p:nvPr/>
        </p:nvGrpSpPr>
        <p:grpSpPr bwMode="auto">
          <a:xfrm>
            <a:off x="2528888" y="2357735"/>
            <a:ext cx="304800" cy="152400"/>
            <a:chOff x="864" y="3744"/>
            <a:chExt cx="288" cy="96"/>
          </a:xfrm>
        </p:grpSpPr>
        <p:sp>
          <p:nvSpPr>
            <p:cNvPr id="30773" name="Line 10"/>
            <p:cNvSpPr>
              <a:spLocks noChangeShapeType="1"/>
            </p:cNvSpPr>
            <p:nvPr/>
          </p:nvSpPr>
          <p:spPr bwMode="auto">
            <a:xfrm>
              <a:off x="864" y="3744"/>
              <a:ext cx="288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Line 11"/>
            <p:cNvSpPr>
              <a:spLocks noChangeShapeType="1"/>
            </p:cNvSpPr>
            <p:nvPr/>
          </p:nvSpPr>
          <p:spPr bwMode="auto">
            <a:xfrm>
              <a:off x="864" y="3840"/>
              <a:ext cx="288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220" name="Oval 12"/>
          <p:cNvSpPr>
            <a:spLocks noChangeArrowheads="1"/>
          </p:cNvSpPr>
          <p:nvPr/>
        </p:nvSpPr>
        <p:spPr bwMode="auto">
          <a:xfrm>
            <a:off x="5881688" y="2510135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 flipH="1">
            <a:off x="5957888" y="2357735"/>
            <a:ext cx="0" cy="2286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22" name="Line 14"/>
          <p:cNvSpPr>
            <a:spLocks noChangeShapeType="1"/>
          </p:cNvSpPr>
          <p:nvPr/>
        </p:nvSpPr>
        <p:spPr bwMode="auto">
          <a:xfrm flipH="1" flipV="1">
            <a:off x="5576888" y="2586335"/>
            <a:ext cx="381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8223" name="Object 15"/>
          <p:cNvGraphicFramePr>
            <a:graphicFrameLocks noChangeAspect="1"/>
          </p:cNvGraphicFramePr>
          <p:nvPr>
            <p:extLst/>
          </p:nvPr>
        </p:nvGraphicFramePr>
        <p:xfrm>
          <a:off x="5481638" y="2679998"/>
          <a:ext cx="560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8" name="Equation" r:id="rId5" imgW="123952" imgH="123689" progId="Equation.DSMT4">
                  <p:embed/>
                </p:oleObj>
              </mc:Choice>
              <mc:Fallback>
                <p:oleObj name="Equation" r:id="rId5" imgW="123952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2679998"/>
                        <a:ext cx="560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4" name="Line 16"/>
          <p:cNvSpPr>
            <a:spLocks noChangeShapeType="1"/>
          </p:cNvSpPr>
          <p:nvPr/>
        </p:nvSpPr>
        <p:spPr bwMode="auto">
          <a:xfrm flipV="1">
            <a:off x="5957888" y="2129135"/>
            <a:ext cx="304800" cy="2286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25" name="Oval 17"/>
          <p:cNvSpPr>
            <a:spLocks noChangeArrowheads="1"/>
          </p:cNvSpPr>
          <p:nvPr/>
        </p:nvSpPr>
        <p:spPr bwMode="auto">
          <a:xfrm>
            <a:off x="3138488" y="1443335"/>
            <a:ext cx="1981200" cy="1905000"/>
          </a:xfrm>
          <a:prstGeom prst="ellipse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8226" name="Line 18"/>
          <p:cNvSpPr>
            <a:spLocks noChangeShapeType="1"/>
          </p:cNvSpPr>
          <p:nvPr/>
        </p:nvSpPr>
        <p:spPr bwMode="auto">
          <a:xfrm flipV="1">
            <a:off x="4052888" y="1671935"/>
            <a:ext cx="685800" cy="7620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8227" name="Object 19"/>
          <p:cNvGraphicFramePr>
            <a:graphicFrameLocks noChangeAspect="1"/>
          </p:cNvGraphicFramePr>
          <p:nvPr>
            <p:extLst/>
          </p:nvPr>
        </p:nvGraphicFramePr>
        <p:xfrm>
          <a:off x="3595688" y="2129135"/>
          <a:ext cx="4492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9" name="Equation" r:id="rId7" imgW="85683" imgH="114198" progId="Equation.3">
                  <p:embed/>
                </p:oleObj>
              </mc:Choice>
              <mc:Fallback>
                <p:oleObj name="Equation" r:id="rId7" imgW="85683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129135"/>
                        <a:ext cx="4492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8" name="Oval 20"/>
          <p:cNvSpPr>
            <a:spLocks noChangeArrowheads="1"/>
          </p:cNvSpPr>
          <p:nvPr/>
        </p:nvSpPr>
        <p:spPr bwMode="auto">
          <a:xfrm>
            <a:off x="4357688" y="2814935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78229" name="Object 21"/>
          <p:cNvGraphicFramePr>
            <a:graphicFrameLocks noChangeAspect="1"/>
          </p:cNvGraphicFramePr>
          <p:nvPr>
            <p:extLst/>
          </p:nvPr>
        </p:nvGraphicFramePr>
        <p:xfrm>
          <a:off x="4052888" y="1595735"/>
          <a:ext cx="4492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0" name="Equation" r:id="rId9" imgW="85683" imgH="95216" progId="Equation.3">
                  <p:embed/>
                </p:oleObj>
              </mc:Choice>
              <mc:Fallback>
                <p:oleObj name="Equation" r:id="rId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1595735"/>
                        <a:ext cx="4492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30" name="Line 22"/>
          <p:cNvSpPr>
            <a:spLocks noChangeShapeType="1"/>
          </p:cNvSpPr>
          <p:nvPr/>
        </p:nvSpPr>
        <p:spPr bwMode="auto">
          <a:xfrm>
            <a:off x="4052888" y="2433935"/>
            <a:ext cx="3810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31" name="Line 23"/>
          <p:cNvSpPr>
            <a:spLocks noChangeShapeType="1"/>
          </p:cNvSpPr>
          <p:nvPr/>
        </p:nvSpPr>
        <p:spPr bwMode="auto">
          <a:xfrm flipV="1">
            <a:off x="4433888" y="2510135"/>
            <a:ext cx="457200" cy="3810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8232" name="Object 24"/>
          <p:cNvGraphicFramePr>
            <a:graphicFrameLocks noChangeAspect="1"/>
          </p:cNvGraphicFramePr>
          <p:nvPr>
            <p:extLst/>
          </p:nvPr>
        </p:nvGraphicFramePr>
        <p:xfrm>
          <a:off x="4660900" y="1917998"/>
          <a:ext cx="4492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1" name="Equation" r:id="rId11" imgW="85683" imgH="123689" progId="Equation.DSMT4">
                  <p:embed/>
                </p:oleObj>
              </mc:Choice>
              <mc:Fallback>
                <p:oleObj name="Equation" r:id="rId11" imgW="85683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917998"/>
                        <a:ext cx="4492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3" name="Object 25"/>
          <p:cNvGraphicFramePr>
            <a:graphicFrameLocks noChangeAspect="1"/>
          </p:cNvGraphicFramePr>
          <p:nvPr>
            <p:extLst/>
          </p:nvPr>
        </p:nvGraphicFramePr>
        <p:xfrm>
          <a:off x="3825875" y="2603798"/>
          <a:ext cx="3714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2" name="Equation" r:id="rId13" imgW="57235" imgH="85725" progId="Equation.DSMT4">
                  <p:embed/>
                </p:oleObj>
              </mc:Choice>
              <mc:Fallback>
                <p:oleObj name="Equation" r:id="rId13" imgW="57235" imgH="85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2603798"/>
                        <a:ext cx="3714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34" name="Line 26"/>
          <p:cNvSpPr>
            <a:spLocks noChangeShapeType="1"/>
          </p:cNvSpPr>
          <p:nvPr/>
        </p:nvSpPr>
        <p:spPr bwMode="auto">
          <a:xfrm flipV="1">
            <a:off x="8229600" y="413048"/>
            <a:ext cx="0" cy="685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35" name="AutoShape 27"/>
          <p:cNvSpPr>
            <a:spLocks noChangeArrowheads="1"/>
          </p:cNvSpPr>
          <p:nvPr/>
        </p:nvSpPr>
        <p:spPr bwMode="auto">
          <a:xfrm>
            <a:off x="7772400" y="946448"/>
            <a:ext cx="304800" cy="3124200"/>
          </a:xfrm>
          <a:prstGeom prst="can">
            <a:avLst>
              <a:gd name="adj" fmla="val 45935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8236" name="Line 28"/>
          <p:cNvSpPr>
            <a:spLocks noChangeShapeType="1"/>
          </p:cNvSpPr>
          <p:nvPr/>
        </p:nvSpPr>
        <p:spPr bwMode="auto">
          <a:xfrm>
            <a:off x="8229600" y="260648"/>
            <a:ext cx="0" cy="4343400"/>
          </a:xfrm>
          <a:prstGeom prst="line">
            <a:avLst/>
          </a:prstGeom>
          <a:noFill/>
          <a:ln w="9525">
            <a:solidFill>
              <a:srgbClr val="FFFF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8237" name="Object 29"/>
          <p:cNvGraphicFramePr>
            <a:graphicFrameLocks noChangeAspect="1"/>
          </p:cNvGraphicFramePr>
          <p:nvPr>
            <p:extLst/>
          </p:nvPr>
        </p:nvGraphicFramePr>
        <p:xfrm>
          <a:off x="6167438" y="2281535"/>
          <a:ext cx="4857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3" name="Equation" r:id="rId15" imgW="95165" imgH="95216" progId="Equation.DSMT4">
                  <p:embed/>
                </p:oleObj>
              </mc:Choice>
              <mc:Fallback>
                <p:oleObj name="Equation" r:id="rId15" imgW="95165" imgH="952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2281535"/>
                        <a:ext cx="4857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465129"/>
              </p:ext>
            </p:extLst>
          </p:nvPr>
        </p:nvGraphicFramePr>
        <p:xfrm>
          <a:off x="3578338" y="4537026"/>
          <a:ext cx="1432755" cy="58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4" name="Equation" r:id="rId17" imgW="749160" imgH="241200" progId="Equation.DSMT4">
                  <p:embed/>
                </p:oleObj>
              </mc:Choice>
              <mc:Fallback>
                <p:oleObj name="Equation" r:id="rId1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338" y="4537026"/>
                        <a:ext cx="1432755" cy="588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449865"/>
              </p:ext>
            </p:extLst>
          </p:nvPr>
        </p:nvGraphicFramePr>
        <p:xfrm>
          <a:off x="2999898" y="3397110"/>
          <a:ext cx="33988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5" name="Equation" r:id="rId19" imgW="1231560" imgH="419040" progId="Equation.DSMT4">
                  <p:embed/>
                </p:oleObj>
              </mc:Choice>
              <mc:Fallback>
                <p:oleObj name="Equation" r:id="rId19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898" y="3397110"/>
                        <a:ext cx="33988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73710"/>
              </p:ext>
            </p:extLst>
          </p:nvPr>
        </p:nvGraphicFramePr>
        <p:xfrm>
          <a:off x="-3448" y="4197078"/>
          <a:ext cx="3382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6" name="Equation" r:id="rId21" imgW="1358640" imgH="419040" progId="Equation.DSMT4">
                  <p:embed/>
                </p:oleObj>
              </mc:Choice>
              <mc:Fallback>
                <p:oleObj name="Equation" r:id="rId21" imgW="1358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48" y="4197078"/>
                        <a:ext cx="33829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8241" name="Group 33"/>
          <p:cNvGrpSpPr>
            <a:grpSpLocks/>
          </p:cNvGrpSpPr>
          <p:nvPr/>
        </p:nvGrpSpPr>
        <p:grpSpPr bwMode="auto">
          <a:xfrm>
            <a:off x="395288" y="1443335"/>
            <a:ext cx="1981200" cy="1905000"/>
            <a:chOff x="192" y="720"/>
            <a:chExt cx="1248" cy="1200"/>
          </a:xfrm>
        </p:grpSpPr>
        <p:sp>
          <p:nvSpPr>
            <p:cNvPr id="30762" name="Oval 34"/>
            <p:cNvSpPr>
              <a:spLocks noChangeArrowheads="1"/>
            </p:cNvSpPr>
            <p:nvPr/>
          </p:nvSpPr>
          <p:spPr bwMode="auto">
            <a:xfrm>
              <a:off x="192" y="720"/>
              <a:ext cx="1248" cy="1200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63" name="Oval 35"/>
            <p:cNvSpPr>
              <a:spLocks noChangeArrowheads="1"/>
            </p:cNvSpPr>
            <p:nvPr/>
          </p:nvSpPr>
          <p:spPr bwMode="auto">
            <a:xfrm>
              <a:off x="816" y="1296"/>
              <a:ext cx="432" cy="432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64" name="Line 36"/>
            <p:cNvSpPr>
              <a:spLocks noChangeShapeType="1"/>
            </p:cNvSpPr>
            <p:nvPr/>
          </p:nvSpPr>
          <p:spPr bwMode="auto">
            <a:xfrm flipV="1">
              <a:off x="768" y="864"/>
              <a:ext cx="432" cy="48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37"/>
            <p:cNvSpPr>
              <a:spLocks noChangeShapeType="1"/>
            </p:cNvSpPr>
            <p:nvPr/>
          </p:nvSpPr>
          <p:spPr bwMode="auto">
            <a:xfrm>
              <a:off x="768" y="1344"/>
              <a:ext cx="207" cy="272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6" name="Object 38"/>
            <p:cNvGraphicFramePr>
              <a:graphicFrameLocks noChangeAspect="1"/>
            </p:cNvGraphicFramePr>
            <p:nvPr/>
          </p:nvGraphicFramePr>
          <p:xfrm>
            <a:off x="528" y="1008"/>
            <a:ext cx="28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07" name="Equation" r:id="rId23" imgW="85683" imgH="114198" progId="Equation.3">
                    <p:embed/>
                  </p:oleObj>
                </mc:Choice>
                <mc:Fallback>
                  <p:oleObj name="Equation" r:id="rId23" imgW="85683" imgH="1141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08"/>
                          <a:ext cx="28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7" name="Object 39"/>
            <p:cNvGraphicFramePr>
              <a:graphicFrameLocks noChangeAspect="1"/>
            </p:cNvGraphicFramePr>
            <p:nvPr/>
          </p:nvGraphicFramePr>
          <p:xfrm>
            <a:off x="1008" y="1248"/>
            <a:ext cx="28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08" name="Equation" r:id="rId25" imgW="85683" imgH="114198" progId="Equation.3">
                    <p:embed/>
                  </p:oleObj>
                </mc:Choice>
                <mc:Fallback>
                  <p:oleObj name="Equation" r:id="rId25" imgW="85683" imgH="1141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248"/>
                          <a:ext cx="28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8" name="Object 40"/>
            <p:cNvGraphicFramePr>
              <a:graphicFrameLocks noChangeAspect="1"/>
            </p:cNvGraphicFramePr>
            <p:nvPr/>
          </p:nvGraphicFramePr>
          <p:xfrm>
            <a:off x="612" y="1525"/>
            <a:ext cx="28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09" name="Equation" r:id="rId27" imgW="85683" imgH="95216" progId="Equation.DSMT4">
                    <p:embed/>
                  </p:oleObj>
                </mc:Choice>
                <mc:Fallback>
                  <p:oleObj name="Equation" r:id="rId27" imgW="85683" imgH="952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25"/>
                          <a:ext cx="28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9" name="Oval 41"/>
            <p:cNvSpPr>
              <a:spLocks noChangeArrowheads="1"/>
            </p:cNvSpPr>
            <p:nvPr/>
          </p:nvSpPr>
          <p:spPr bwMode="auto">
            <a:xfrm>
              <a:off x="960" y="1584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0770" name="Object 42"/>
            <p:cNvGraphicFramePr>
              <a:graphicFrameLocks noChangeAspect="1"/>
            </p:cNvGraphicFramePr>
            <p:nvPr/>
          </p:nvGraphicFramePr>
          <p:xfrm>
            <a:off x="768" y="816"/>
            <a:ext cx="28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10" name="Equation" r:id="rId29" imgW="85683" imgH="95216" progId="Equation.3">
                    <p:embed/>
                  </p:oleObj>
                </mc:Choice>
                <mc:Fallback>
                  <p:oleObj name="Equation" r:id="rId29" imgW="856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816"/>
                          <a:ext cx="28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1" name="Line 43"/>
            <p:cNvSpPr>
              <a:spLocks noChangeShapeType="1"/>
            </p:cNvSpPr>
            <p:nvPr/>
          </p:nvSpPr>
          <p:spPr bwMode="auto">
            <a:xfrm>
              <a:off x="1056" y="1536"/>
              <a:ext cx="19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72" name="Object 44"/>
            <p:cNvGraphicFramePr>
              <a:graphicFrameLocks noChangeAspect="1"/>
            </p:cNvGraphicFramePr>
            <p:nvPr/>
          </p:nvGraphicFramePr>
          <p:xfrm>
            <a:off x="1104" y="1584"/>
            <a:ext cx="3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11" name="Equation" r:id="rId31" imgW="114469" imgH="95216" progId="Equation.3">
                    <p:embed/>
                  </p:oleObj>
                </mc:Choice>
                <mc:Fallback>
                  <p:oleObj name="Equation" r:id="rId31" imgW="114469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584"/>
                          <a:ext cx="3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8253" name="Object 45"/>
          <p:cNvGraphicFramePr>
            <a:graphicFrameLocks noChangeAspect="1"/>
          </p:cNvGraphicFramePr>
          <p:nvPr>
            <p:extLst/>
          </p:nvPr>
        </p:nvGraphicFramePr>
        <p:xfrm>
          <a:off x="6110288" y="1595735"/>
          <a:ext cx="523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2" name="Equation" r:id="rId33" imgW="114469" imgH="95216" progId="Equation.3">
                  <p:embed/>
                </p:oleObj>
              </mc:Choice>
              <mc:Fallback>
                <p:oleObj name="Equation" r:id="rId33" imgW="114469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1595735"/>
                        <a:ext cx="523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54" name="Line 46"/>
          <p:cNvSpPr>
            <a:spLocks noChangeShapeType="1"/>
          </p:cNvSpPr>
          <p:nvPr/>
        </p:nvSpPr>
        <p:spPr bwMode="auto">
          <a:xfrm>
            <a:off x="7924800" y="260648"/>
            <a:ext cx="0" cy="4343400"/>
          </a:xfrm>
          <a:prstGeom prst="line">
            <a:avLst/>
          </a:prstGeom>
          <a:noFill/>
          <a:ln w="9525">
            <a:solidFill>
              <a:srgbClr val="FFFF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82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21027"/>
              </p:ext>
            </p:extLst>
          </p:nvPr>
        </p:nvGraphicFramePr>
        <p:xfrm>
          <a:off x="146844" y="3340592"/>
          <a:ext cx="26289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3" name="Equation" r:id="rId35" imgW="952669" imgH="352391" progId="Equation.DSMT4">
                  <p:embed/>
                </p:oleObj>
              </mc:Choice>
              <mc:Fallback>
                <p:oleObj name="Equation" r:id="rId35" imgW="952669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4" y="3340592"/>
                        <a:ext cx="26289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56" name="Text Box 48"/>
          <p:cNvSpPr txBox="1">
            <a:spLocks noChangeArrowheads="1"/>
          </p:cNvSpPr>
          <p:nvPr/>
        </p:nvSpPr>
        <p:spPr bwMode="auto">
          <a:xfrm>
            <a:off x="2689225" y="5262860"/>
            <a:ext cx="2098675" cy="4572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1">
                <a:solidFill>
                  <a:srgbClr val="00FF00"/>
                </a:solidFill>
                <a:ea typeface="楷体_GB2312" pitchFamily="49" charset="-122"/>
              </a:rPr>
              <a:t>安培环路定理</a:t>
            </a:r>
            <a:r>
              <a:rPr lang="zh-CN" altLang="en-US" b="1" i="1">
                <a:solidFill>
                  <a:srgbClr val="CCCCFF"/>
                </a:solidFill>
                <a:ea typeface="楷体_GB2312" pitchFamily="49" charset="-122"/>
              </a:rPr>
              <a:t> </a:t>
            </a:r>
            <a:endParaRPr lang="zh-CN" altLang="en-US">
              <a:solidFill>
                <a:srgbClr val="CCCCFF"/>
              </a:solidFill>
              <a:ea typeface="楷体_GB2312" pitchFamily="49" charset="-122"/>
            </a:endParaRPr>
          </a:p>
        </p:txBody>
      </p:sp>
      <p:sp>
        <p:nvSpPr>
          <p:cNvPr id="478257" name="Text Box 49"/>
          <p:cNvSpPr txBox="1">
            <a:spLocks noChangeArrowheads="1"/>
          </p:cNvSpPr>
          <p:nvPr/>
        </p:nvSpPr>
        <p:spPr bwMode="auto">
          <a:xfrm>
            <a:off x="871538" y="5262860"/>
            <a:ext cx="1179512" cy="45720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1" dirty="0">
                <a:solidFill>
                  <a:srgbClr val="000066"/>
                </a:solidFill>
                <a:ea typeface="楷体_GB2312" pitchFamily="49" charset="-122"/>
              </a:rPr>
              <a:t>补偿法</a:t>
            </a:r>
            <a:r>
              <a:rPr lang="zh-CN" altLang="en-US" b="1" i="1" dirty="0">
                <a:solidFill>
                  <a:srgbClr val="CCCCFF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rgbClr val="CCCCFF"/>
              </a:solidFill>
              <a:ea typeface="楷体_GB2312" pitchFamily="49" charset="-122"/>
            </a:endParaRPr>
          </a:p>
        </p:txBody>
      </p:sp>
      <p:grpSp>
        <p:nvGrpSpPr>
          <p:cNvPr id="478258" name="Group 50"/>
          <p:cNvGrpSpPr>
            <a:grpSpLocks/>
          </p:cNvGrpSpPr>
          <p:nvPr/>
        </p:nvGrpSpPr>
        <p:grpSpPr bwMode="auto">
          <a:xfrm>
            <a:off x="2174875" y="5339060"/>
            <a:ext cx="381000" cy="304800"/>
            <a:chOff x="2448" y="2976"/>
            <a:chExt cx="288" cy="288"/>
          </a:xfrm>
        </p:grpSpPr>
        <p:sp>
          <p:nvSpPr>
            <p:cNvPr id="30760" name="Line 51"/>
            <p:cNvSpPr>
              <a:spLocks noChangeShapeType="1"/>
            </p:cNvSpPr>
            <p:nvPr/>
          </p:nvSpPr>
          <p:spPr bwMode="auto">
            <a:xfrm>
              <a:off x="2448" y="3120"/>
              <a:ext cx="28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52"/>
            <p:cNvSpPr>
              <a:spLocks noChangeShapeType="1"/>
            </p:cNvSpPr>
            <p:nvPr/>
          </p:nvSpPr>
          <p:spPr bwMode="auto">
            <a:xfrm>
              <a:off x="2592" y="2976"/>
              <a:ext cx="0" cy="2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261" name="AutoShape 53"/>
          <p:cNvSpPr>
            <a:spLocks noChangeArrowheads="1"/>
          </p:cNvSpPr>
          <p:nvPr/>
        </p:nvSpPr>
        <p:spPr bwMode="auto">
          <a:xfrm>
            <a:off x="4953000" y="526286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8262" name="Rectangle 54"/>
          <p:cNvSpPr>
            <a:spLocks noChangeArrowheads="1"/>
          </p:cNvSpPr>
          <p:nvPr/>
        </p:nvSpPr>
        <p:spPr bwMode="auto">
          <a:xfrm>
            <a:off x="5791200" y="5186660"/>
            <a:ext cx="317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</a:rPr>
              <a:t>求解一些非对称问题</a:t>
            </a:r>
          </a:p>
        </p:txBody>
      </p:sp>
      <p:sp>
        <p:nvSpPr>
          <p:cNvPr id="478263" name="AutoShape 55"/>
          <p:cNvSpPr>
            <a:spLocks noChangeArrowheads="1"/>
          </p:cNvSpPr>
          <p:nvPr/>
        </p:nvSpPr>
        <p:spPr bwMode="auto">
          <a:xfrm>
            <a:off x="858838" y="6062960"/>
            <a:ext cx="2819400" cy="533400"/>
          </a:xfrm>
          <a:prstGeom prst="wedgeRectCallout">
            <a:avLst>
              <a:gd name="adj1" fmla="val -22972"/>
              <a:gd name="adj2" fmla="val -12887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</a:rPr>
              <a:t>使系统恢复对称性</a:t>
            </a:r>
          </a:p>
        </p:txBody>
      </p:sp>
      <p:sp>
        <p:nvSpPr>
          <p:cNvPr id="478264" name="AutoShape 56"/>
          <p:cNvSpPr>
            <a:spLocks noChangeArrowheads="1"/>
          </p:cNvSpPr>
          <p:nvPr/>
        </p:nvSpPr>
        <p:spPr bwMode="auto">
          <a:xfrm>
            <a:off x="3811588" y="6062960"/>
            <a:ext cx="4648200" cy="504825"/>
          </a:xfrm>
          <a:prstGeom prst="wedgeRectCallout">
            <a:avLst>
              <a:gd name="adj1" fmla="val -34528"/>
              <a:gd name="adj2" fmla="val -125787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</a:rPr>
              <a:t>求解部分对称载流体产生的磁场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63888" y="1664990"/>
            <a:ext cx="323850" cy="323850"/>
            <a:chOff x="3563888" y="1664990"/>
            <a:chExt cx="323850" cy="323850"/>
          </a:xfrm>
        </p:grpSpPr>
        <p:sp>
          <p:nvSpPr>
            <p:cNvPr id="57" name="Oval 64"/>
            <p:cNvSpPr>
              <a:spLocks noChangeArrowheads="1"/>
            </p:cNvSpPr>
            <p:nvPr/>
          </p:nvSpPr>
          <p:spPr bwMode="auto">
            <a:xfrm>
              <a:off x="3563888" y="1664990"/>
              <a:ext cx="323850" cy="323850"/>
            </a:xfrm>
            <a:prstGeom prst="ellipse">
              <a:avLst/>
            </a:prstGeom>
            <a:solidFill>
              <a:srgbClr val="B5B5FF"/>
            </a:solidFill>
            <a:ln w="9525">
              <a:solidFill>
                <a:srgbClr val="0066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Oval 65"/>
            <p:cNvSpPr>
              <a:spLocks noChangeArrowheads="1"/>
            </p:cNvSpPr>
            <p:nvPr/>
          </p:nvSpPr>
          <p:spPr bwMode="auto">
            <a:xfrm>
              <a:off x="3689301" y="1788815"/>
              <a:ext cx="74613" cy="7461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9" name="Group 55"/>
          <p:cNvGrpSpPr>
            <a:grpSpLocks/>
          </p:cNvGrpSpPr>
          <p:nvPr/>
        </p:nvGrpSpPr>
        <p:grpSpPr bwMode="auto">
          <a:xfrm>
            <a:off x="5700713" y="2007914"/>
            <a:ext cx="323850" cy="323850"/>
            <a:chOff x="5160" y="2196"/>
            <a:chExt cx="204" cy="204"/>
          </a:xfrm>
        </p:grpSpPr>
        <p:sp>
          <p:nvSpPr>
            <p:cNvPr id="60" name="Oval 56"/>
            <p:cNvSpPr>
              <a:spLocks noChangeArrowheads="1"/>
            </p:cNvSpPr>
            <p:nvPr/>
          </p:nvSpPr>
          <p:spPr bwMode="auto">
            <a:xfrm>
              <a:off x="5160" y="2196"/>
              <a:ext cx="204" cy="204"/>
            </a:xfrm>
            <a:prstGeom prst="ellipse">
              <a:avLst/>
            </a:prstGeom>
            <a:solidFill>
              <a:srgbClr val="B5B5FF"/>
            </a:solidFill>
            <a:ln w="9525">
              <a:solidFill>
                <a:srgbClr val="0066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" name="Group 57"/>
            <p:cNvGrpSpPr>
              <a:grpSpLocks/>
            </p:cNvGrpSpPr>
            <p:nvPr/>
          </p:nvGrpSpPr>
          <p:grpSpPr bwMode="auto">
            <a:xfrm>
              <a:off x="5199" y="2238"/>
              <a:ext cx="125" cy="120"/>
              <a:chOff x="2352" y="2027"/>
              <a:chExt cx="100" cy="96"/>
            </a:xfrm>
          </p:grpSpPr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 flipH="1">
                <a:off x="2352" y="2027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>
                <a:off x="2356" y="2027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738188" y="1664196"/>
            <a:ext cx="323850" cy="323850"/>
            <a:chOff x="3563888" y="1664990"/>
            <a:chExt cx="323850" cy="323850"/>
          </a:xfrm>
        </p:grpSpPr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3563888" y="1664990"/>
              <a:ext cx="323850" cy="323850"/>
            </a:xfrm>
            <a:prstGeom prst="ellipse">
              <a:avLst/>
            </a:prstGeom>
            <a:solidFill>
              <a:srgbClr val="B5B5FF"/>
            </a:solidFill>
            <a:ln w="9525">
              <a:solidFill>
                <a:srgbClr val="0066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3689301" y="1788815"/>
              <a:ext cx="74613" cy="7461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8" name="Text Box 49"/>
          <p:cNvSpPr txBox="1">
            <a:spLocks noChangeArrowheads="1"/>
          </p:cNvSpPr>
          <p:nvPr/>
        </p:nvSpPr>
        <p:spPr bwMode="auto">
          <a:xfrm>
            <a:off x="5119688" y="4612927"/>
            <a:ext cx="3954929" cy="461665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i="1" dirty="0">
                <a:solidFill>
                  <a:srgbClr val="000066"/>
                </a:solidFill>
                <a:ea typeface="楷体_GB2312" pitchFamily="49" charset="-122"/>
              </a:rPr>
              <a:t>证</a:t>
            </a:r>
            <a:r>
              <a:rPr lang="zh-CN" altLang="en-US" b="1" i="1" dirty="0" smtClean="0">
                <a:solidFill>
                  <a:srgbClr val="000066"/>
                </a:solidFill>
                <a:ea typeface="楷体_GB2312" pitchFamily="49" charset="-122"/>
              </a:rPr>
              <a:t>明腔内磁场是匀强磁场！</a:t>
            </a:r>
            <a:r>
              <a:rPr lang="zh-CN" altLang="en-US" b="1" i="1" dirty="0" smtClean="0">
                <a:solidFill>
                  <a:srgbClr val="CCCCFF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rgbClr val="CCCC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4586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3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7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0" fill="hold"/>
                                        <p:tgtEl>
                                          <p:spTgt spid="478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0" fill="hold"/>
                                        <p:tgtEl>
                                          <p:spTgt spid="478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300"/>
                                        <p:tgtEl>
                                          <p:spTgt spid="47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47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0" fill="hold"/>
                                        <p:tgtEl>
                                          <p:spTgt spid="47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0" fill="hold"/>
                                        <p:tgtEl>
                                          <p:spTgt spid="47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7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78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78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0" grpId="0" animBg="1"/>
      <p:bldP spid="478212" grpId="0" autoUpdateAnimBg="0"/>
      <p:bldP spid="478216" grpId="0" animBg="1"/>
      <p:bldP spid="478220" grpId="0" animBg="1"/>
      <p:bldP spid="478221" grpId="0" animBg="1"/>
      <p:bldP spid="478222" grpId="0" animBg="1"/>
      <p:bldP spid="478224" grpId="0" animBg="1"/>
      <p:bldP spid="478225" grpId="0" animBg="1"/>
      <p:bldP spid="478226" grpId="0" animBg="1"/>
      <p:bldP spid="478228" grpId="0" animBg="1"/>
      <p:bldP spid="478230" grpId="0" animBg="1"/>
      <p:bldP spid="478231" grpId="0" animBg="1"/>
      <p:bldP spid="478234" grpId="0" animBg="1"/>
      <p:bldP spid="478235" grpId="0" animBg="1"/>
      <p:bldP spid="478236" grpId="0" animBg="1"/>
      <p:bldP spid="478254" grpId="0" animBg="1"/>
      <p:bldP spid="478256" grpId="0" animBg="1" autoUpdateAnimBg="0"/>
      <p:bldP spid="478257" grpId="0" animBg="1" autoUpdateAnimBg="0"/>
      <p:bldP spid="478261" grpId="0" animBg="1"/>
      <p:bldP spid="478262" grpId="0" autoUpdateAnimBg="0"/>
      <p:bldP spid="478263" grpId="0" animBg="1" autoUpdateAnimBg="0"/>
      <p:bldP spid="478264" grpId="0" animBg="1" autoUpdateAnimBg="0"/>
      <p:bldP spid="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2" y="332656"/>
            <a:ext cx="884030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388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73813" y="333375"/>
            <a:ext cx="2438400" cy="2762250"/>
            <a:chOff x="3975" y="-336"/>
            <a:chExt cx="1536" cy="1740"/>
          </a:xfrm>
        </p:grpSpPr>
        <p:sp>
          <p:nvSpPr>
            <p:cNvPr id="11311" name="Line 3"/>
            <p:cNvSpPr>
              <a:spLocks noChangeShapeType="1"/>
            </p:cNvSpPr>
            <p:nvPr/>
          </p:nvSpPr>
          <p:spPr bwMode="auto">
            <a:xfrm flipV="1">
              <a:off x="4882" y="-334"/>
              <a:ext cx="1" cy="29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AutoShape 4"/>
            <p:cNvSpPr>
              <a:spLocks noChangeArrowheads="1"/>
            </p:cNvSpPr>
            <p:nvPr/>
          </p:nvSpPr>
          <p:spPr bwMode="auto">
            <a:xfrm>
              <a:off x="4018" y="0"/>
              <a:ext cx="1447" cy="1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70 h 21600"/>
                <a:gd name="T26" fmla="*/ 18435 w 21600"/>
                <a:gd name="T27" fmla="*/ 184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521" y="10800"/>
                  </a:moveTo>
                  <a:cubicBezTo>
                    <a:pt x="3521" y="14820"/>
                    <a:pt x="6780" y="18079"/>
                    <a:pt x="10800" y="18079"/>
                  </a:cubicBezTo>
                  <a:cubicBezTo>
                    <a:pt x="14820" y="18079"/>
                    <a:pt x="18079" y="14820"/>
                    <a:pt x="18079" y="10800"/>
                  </a:cubicBezTo>
                  <a:cubicBezTo>
                    <a:pt x="18079" y="6780"/>
                    <a:pt x="14820" y="3521"/>
                    <a:pt x="10800" y="3521"/>
                  </a:cubicBezTo>
                  <a:cubicBezTo>
                    <a:pt x="6780" y="3521"/>
                    <a:pt x="3521" y="6780"/>
                    <a:pt x="3521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004E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13" name="Group 5"/>
            <p:cNvGrpSpPr>
              <a:grpSpLocks/>
            </p:cNvGrpSpPr>
            <p:nvPr/>
          </p:nvGrpSpPr>
          <p:grpSpPr bwMode="auto">
            <a:xfrm>
              <a:off x="4570" y="-286"/>
              <a:ext cx="120" cy="544"/>
              <a:chOff x="2256" y="1200"/>
              <a:chExt cx="96" cy="769"/>
            </a:xfrm>
          </p:grpSpPr>
          <p:sp>
            <p:nvSpPr>
              <p:cNvPr id="11340" name="Line 6"/>
              <p:cNvSpPr>
                <a:spLocks noChangeShapeType="1"/>
              </p:cNvSpPr>
              <p:nvPr/>
            </p:nvSpPr>
            <p:spPr bwMode="auto">
              <a:xfrm>
                <a:off x="2352" y="1200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1" name="Freeform 7"/>
              <p:cNvSpPr>
                <a:spLocks/>
              </p:cNvSpPr>
              <p:nvPr/>
            </p:nvSpPr>
            <p:spPr bwMode="auto">
              <a:xfrm>
                <a:off x="2256" y="1968"/>
                <a:ext cx="96" cy="1"/>
              </a:xfrm>
              <a:custGeom>
                <a:avLst/>
                <a:gdLst>
                  <a:gd name="T0" fmla="*/ 96 w 96"/>
                  <a:gd name="T1" fmla="*/ 0 h 1"/>
                  <a:gd name="T2" fmla="*/ 48 w 96"/>
                  <a:gd name="T3" fmla="*/ 0 h 1"/>
                  <a:gd name="T4" fmla="*/ 0 w 9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"/>
                  <a:gd name="T11" fmla="*/ 96 w 9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">
                    <a:moveTo>
                      <a:pt x="96" y="0"/>
                    </a:moveTo>
                    <a:cubicBezTo>
                      <a:pt x="80" y="0"/>
                      <a:pt x="64" y="0"/>
                      <a:pt x="48" y="0"/>
                    </a:cubicBezTo>
                    <a:cubicBezTo>
                      <a:pt x="32" y="0"/>
                      <a:pt x="8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14" name="Freeform 8"/>
            <p:cNvSpPr>
              <a:spLocks/>
            </p:cNvSpPr>
            <p:nvPr/>
          </p:nvSpPr>
          <p:spPr bwMode="auto">
            <a:xfrm rot="-1098446">
              <a:off x="4443" y="2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9"/>
            <p:cNvSpPr>
              <a:spLocks/>
            </p:cNvSpPr>
            <p:nvPr/>
          </p:nvSpPr>
          <p:spPr bwMode="auto">
            <a:xfrm rot="-8079844">
              <a:off x="4287" y="916"/>
              <a:ext cx="60" cy="346"/>
            </a:xfrm>
            <a:custGeom>
              <a:avLst/>
              <a:gdLst>
                <a:gd name="T0" fmla="*/ 17 w 67"/>
                <a:gd name="T1" fmla="*/ 11 h 390"/>
                <a:gd name="T2" fmla="*/ 0 w 67"/>
                <a:gd name="T3" fmla="*/ 14 h 390"/>
                <a:gd name="T4" fmla="*/ 22 w 67"/>
                <a:gd name="T5" fmla="*/ 93 h 390"/>
                <a:gd name="T6" fmla="*/ 4 w 67"/>
                <a:gd name="T7" fmla="*/ 108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10"/>
            <p:cNvSpPr>
              <a:spLocks/>
            </p:cNvSpPr>
            <p:nvPr/>
          </p:nvSpPr>
          <p:spPr bwMode="auto">
            <a:xfrm rot="-9265042">
              <a:off x="4570" y="1059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11"/>
            <p:cNvSpPr>
              <a:spLocks/>
            </p:cNvSpPr>
            <p:nvPr/>
          </p:nvSpPr>
          <p:spPr bwMode="auto">
            <a:xfrm rot="-6767960">
              <a:off x="4118" y="664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Freeform 12"/>
            <p:cNvSpPr>
              <a:spLocks/>
            </p:cNvSpPr>
            <p:nvPr/>
          </p:nvSpPr>
          <p:spPr bwMode="auto">
            <a:xfrm rot="-4945789">
              <a:off x="4118" y="410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13"/>
            <p:cNvSpPr>
              <a:spLocks/>
            </p:cNvSpPr>
            <p:nvPr/>
          </p:nvSpPr>
          <p:spPr bwMode="auto">
            <a:xfrm rot="-2478324">
              <a:off x="4229" y="171"/>
              <a:ext cx="85" cy="340"/>
            </a:xfrm>
            <a:custGeom>
              <a:avLst/>
              <a:gdLst>
                <a:gd name="T0" fmla="*/ 568 w 67"/>
                <a:gd name="T1" fmla="*/ 9 h 390"/>
                <a:gd name="T2" fmla="*/ 0 w 67"/>
                <a:gd name="T3" fmla="*/ 11 h 390"/>
                <a:gd name="T4" fmla="*/ 724 w 67"/>
                <a:gd name="T5" fmla="*/ 78 h 390"/>
                <a:gd name="T6" fmla="*/ 84 w 67"/>
                <a:gd name="T7" fmla="*/ 91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14"/>
            <p:cNvSpPr>
              <a:spLocks/>
            </p:cNvSpPr>
            <p:nvPr/>
          </p:nvSpPr>
          <p:spPr bwMode="auto">
            <a:xfrm rot="-8459925">
              <a:off x="4415" y="1002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15"/>
            <p:cNvSpPr>
              <a:spLocks/>
            </p:cNvSpPr>
            <p:nvPr/>
          </p:nvSpPr>
          <p:spPr bwMode="auto">
            <a:xfrm rot="-7539041">
              <a:off x="4203" y="790"/>
              <a:ext cx="59" cy="346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4 h 390"/>
                <a:gd name="T4" fmla="*/ 19 w 67"/>
                <a:gd name="T5" fmla="*/ 93 h 390"/>
                <a:gd name="T6" fmla="*/ 4 w 67"/>
                <a:gd name="T7" fmla="*/ 108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16"/>
            <p:cNvSpPr>
              <a:spLocks/>
            </p:cNvSpPr>
            <p:nvPr/>
          </p:nvSpPr>
          <p:spPr bwMode="auto">
            <a:xfrm rot="-5931425">
              <a:off x="4118" y="537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Freeform 17"/>
            <p:cNvSpPr>
              <a:spLocks/>
            </p:cNvSpPr>
            <p:nvPr/>
          </p:nvSpPr>
          <p:spPr bwMode="auto">
            <a:xfrm rot="-3951584">
              <a:off x="4161" y="282"/>
              <a:ext cx="60" cy="345"/>
            </a:xfrm>
            <a:custGeom>
              <a:avLst/>
              <a:gdLst>
                <a:gd name="T0" fmla="*/ 17 w 67"/>
                <a:gd name="T1" fmla="*/ 11 h 390"/>
                <a:gd name="T2" fmla="*/ 0 w 67"/>
                <a:gd name="T3" fmla="*/ 13 h 390"/>
                <a:gd name="T4" fmla="*/ 22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Freeform 18"/>
            <p:cNvSpPr>
              <a:spLocks/>
            </p:cNvSpPr>
            <p:nvPr/>
          </p:nvSpPr>
          <p:spPr bwMode="auto">
            <a:xfrm rot="-1773259">
              <a:off x="4315" y="87"/>
              <a:ext cx="85" cy="339"/>
            </a:xfrm>
            <a:custGeom>
              <a:avLst/>
              <a:gdLst>
                <a:gd name="T0" fmla="*/ 568 w 67"/>
                <a:gd name="T1" fmla="*/ 9 h 390"/>
                <a:gd name="T2" fmla="*/ 0 w 67"/>
                <a:gd name="T3" fmla="*/ 11 h 390"/>
                <a:gd name="T4" fmla="*/ 724 w 67"/>
                <a:gd name="T5" fmla="*/ 76 h 390"/>
                <a:gd name="T6" fmla="*/ 84 w 67"/>
                <a:gd name="T7" fmla="*/ 89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Freeform 19"/>
            <p:cNvSpPr>
              <a:spLocks/>
            </p:cNvSpPr>
            <p:nvPr/>
          </p:nvSpPr>
          <p:spPr bwMode="auto">
            <a:xfrm rot="-9998300">
              <a:off x="4740" y="1059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Freeform 20"/>
            <p:cNvSpPr>
              <a:spLocks/>
            </p:cNvSpPr>
            <p:nvPr/>
          </p:nvSpPr>
          <p:spPr bwMode="auto">
            <a:xfrm rot="-6440618">
              <a:off x="5266" y="241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Freeform 21"/>
            <p:cNvSpPr>
              <a:spLocks/>
            </p:cNvSpPr>
            <p:nvPr/>
          </p:nvSpPr>
          <p:spPr bwMode="auto">
            <a:xfrm rot="-7694875">
              <a:off x="5166" y="129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Freeform 22"/>
            <p:cNvSpPr>
              <a:spLocks/>
            </p:cNvSpPr>
            <p:nvPr/>
          </p:nvSpPr>
          <p:spPr bwMode="auto">
            <a:xfrm rot="-8716787">
              <a:off x="5038" y="43"/>
              <a:ext cx="58" cy="345"/>
            </a:xfrm>
            <a:custGeom>
              <a:avLst/>
              <a:gdLst>
                <a:gd name="T0" fmla="*/ 12 w 67"/>
                <a:gd name="T1" fmla="*/ 11 h 390"/>
                <a:gd name="T2" fmla="*/ 0 w 67"/>
                <a:gd name="T3" fmla="*/ 13 h 390"/>
                <a:gd name="T4" fmla="*/ 16 w 67"/>
                <a:gd name="T5" fmla="*/ 90 h 390"/>
                <a:gd name="T6" fmla="*/ 3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Freeform 23"/>
            <p:cNvSpPr>
              <a:spLocks/>
            </p:cNvSpPr>
            <p:nvPr/>
          </p:nvSpPr>
          <p:spPr bwMode="auto">
            <a:xfrm rot="-9198687">
              <a:off x="4910" y="2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24"/>
            <p:cNvSpPr>
              <a:spLocks/>
            </p:cNvSpPr>
            <p:nvPr/>
          </p:nvSpPr>
          <p:spPr bwMode="auto">
            <a:xfrm rot="-9998300">
              <a:off x="4783" y="-41"/>
              <a:ext cx="58" cy="344"/>
            </a:xfrm>
            <a:custGeom>
              <a:avLst/>
              <a:gdLst>
                <a:gd name="T0" fmla="*/ 12 w 67"/>
                <a:gd name="T1" fmla="*/ 11 h 390"/>
                <a:gd name="T2" fmla="*/ 0 w 67"/>
                <a:gd name="T3" fmla="*/ 13 h 390"/>
                <a:gd name="T4" fmla="*/ 16 w 67"/>
                <a:gd name="T5" fmla="*/ 88 h 390"/>
                <a:gd name="T6" fmla="*/ 3 w 67"/>
                <a:gd name="T7" fmla="*/ 102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25"/>
            <p:cNvSpPr>
              <a:spLocks/>
            </p:cNvSpPr>
            <p:nvPr/>
          </p:nvSpPr>
          <p:spPr bwMode="auto">
            <a:xfrm rot="-2937311">
              <a:off x="5266" y="706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26"/>
            <p:cNvSpPr>
              <a:spLocks/>
            </p:cNvSpPr>
            <p:nvPr/>
          </p:nvSpPr>
          <p:spPr bwMode="auto">
            <a:xfrm rot="-2476278">
              <a:off x="5223" y="833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27"/>
            <p:cNvSpPr>
              <a:spLocks/>
            </p:cNvSpPr>
            <p:nvPr/>
          </p:nvSpPr>
          <p:spPr bwMode="auto">
            <a:xfrm rot="-1976799">
              <a:off x="5123" y="932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28"/>
            <p:cNvSpPr>
              <a:spLocks/>
            </p:cNvSpPr>
            <p:nvPr/>
          </p:nvSpPr>
          <p:spPr bwMode="auto">
            <a:xfrm rot="-1054935">
              <a:off x="4995" y="1017"/>
              <a:ext cx="60" cy="345"/>
            </a:xfrm>
            <a:custGeom>
              <a:avLst/>
              <a:gdLst>
                <a:gd name="T0" fmla="*/ 17 w 67"/>
                <a:gd name="T1" fmla="*/ 11 h 390"/>
                <a:gd name="T2" fmla="*/ 0 w 67"/>
                <a:gd name="T3" fmla="*/ 13 h 390"/>
                <a:gd name="T4" fmla="*/ 22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Freeform 29"/>
            <p:cNvSpPr>
              <a:spLocks/>
            </p:cNvSpPr>
            <p:nvPr/>
          </p:nvSpPr>
          <p:spPr bwMode="auto">
            <a:xfrm rot="-259915">
              <a:off x="4868" y="1059"/>
              <a:ext cx="59" cy="345"/>
            </a:xfrm>
            <a:custGeom>
              <a:avLst/>
              <a:gdLst>
                <a:gd name="T0" fmla="*/ 15 w 67"/>
                <a:gd name="T1" fmla="*/ 11 h 390"/>
                <a:gd name="T2" fmla="*/ 0 w 67"/>
                <a:gd name="T3" fmla="*/ 13 h 390"/>
                <a:gd name="T4" fmla="*/ 19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Line 30"/>
            <p:cNvSpPr>
              <a:spLocks noChangeShapeType="1"/>
            </p:cNvSpPr>
            <p:nvPr/>
          </p:nvSpPr>
          <p:spPr bwMode="auto">
            <a:xfrm>
              <a:off x="4738" y="-286"/>
              <a:ext cx="2" cy="289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Line 31"/>
            <p:cNvSpPr>
              <a:spLocks noChangeShapeType="1"/>
            </p:cNvSpPr>
            <p:nvPr/>
          </p:nvSpPr>
          <p:spPr bwMode="auto">
            <a:xfrm>
              <a:off x="4546" y="-286"/>
              <a:ext cx="1" cy="29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5" name="Object 32"/>
            <p:cNvGraphicFramePr>
              <a:graphicFrameLocks noChangeAspect="1"/>
            </p:cNvGraphicFramePr>
            <p:nvPr/>
          </p:nvGraphicFramePr>
          <p:xfrm>
            <a:off x="4498" y="626"/>
            <a:ext cx="23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608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626"/>
                          <a:ext cx="23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8" name="Freeform 33"/>
            <p:cNvSpPr>
              <a:spLocks/>
            </p:cNvSpPr>
            <p:nvPr/>
          </p:nvSpPr>
          <p:spPr bwMode="auto">
            <a:xfrm rot="-4859785">
              <a:off x="5308" y="409"/>
              <a:ext cx="60" cy="344"/>
            </a:xfrm>
            <a:custGeom>
              <a:avLst/>
              <a:gdLst>
                <a:gd name="T0" fmla="*/ 17 w 67"/>
                <a:gd name="T1" fmla="*/ 11 h 390"/>
                <a:gd name="T2" fmla="*/ 0 w 67"/>
                <a:gd name="T3" fmla="*/ 13 h 390"/>
                <a:gd name="T4" fmla="*/ 22 w 67"/>
                <a:gd name="T5" fmla="*/ 88 h 390"/>
                <a:gd name="T6" fmla="*/ 4 w 67"/>
                <a:gd name="T7" fmla="*/ 102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Freeform 34"/>
            <p:cNvSpPr>
              <a:spLocks/>
            </p:cNvSpPr>
            <p:nvPr/>
          </p:nvSpPr>
          <p:spPr bwMode="auto">
            <a:xfrm rot="-3853592">
              <a:off x="5309" y="578"/>
              <a:ext cx="60" cy="345"/>
            </a:xfrm>
            <a:custGeom>
              <a:avLst/>
              <a:gdLst>
                <a:gd name="T0" fmla="*/ 17 w 67"/>
                <a:gd name="T1" fmla="*/ 11 h 390"/>
                <a:gd name="T2" fmla="*/ 0 w 67"/>
                <a:gd name="T3" fmla="*/ 13 h 390"/>
                <a:gd name="T4" fmla="*/ 22 w 67"/>
                <a:gd name="T5" fmla="*/ 90 h 390"/>
                <a:gd name="T6" fmla="*/ 4 w 67"/>
                <a:gd name="T7" fmla="*/ 105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90"/>
                <a:gd name="T14" fmla="*/ 67 w 67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90">
                  <a:moveTo>
                    <a:pt x="52" y="37"/>
                  </a:moveTo>
                  <a:cubicBezTo>
                    <a:pt x="28" y="0"/>
                    <a:pt x="14" y="6"/>
                    <a:pt x="0" y="45"/>
                  </a:cubicBezTo>
                  <a:cubicBezTo>
                    <a:pt x="12" y="136"/>
                    <a:pt x="46" y="218"/>
                    <a:pt x="67" y="307"/>
                  </a:cubicBezTo>
                  <a:cubicBezTo>
                    <a:pt x="56" y="390"/>
                    <a:pt x="64" y="359"/>
                    <a:pt x="8" y="35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6" name="Object 35"/>
            <p:cNvGraphicFramePr>
              <a:graphicFrameLocks noChangeAspect="1"/>
            </p:cNvGraphicFramePr>
            <p:nvPr/>
          </p:nvGraphicFramePr>
          <p:xfrm>
            <a:off x="4230" y="-336"/>
            <a:ext cx="24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609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-336"/>
                          <a:ext cx="24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36"/>
            <p:cNvGraphicFramePr>
              <a:graphicFrameLocks noChangeAspect="1"/>
            </p:cNvGraphicFramePr>
            <p:nvPr/>
          </p:nvGraphicFramePr>
          <p:xfrm>
            <a:off x="4472" y="365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610" name="Equation" r:id="rId7" imgW="177480" imgH="177480" progId="Equation.3">
                    <p:embed/>
                  </p:oleObj>
                </mc:Choice>
                <mc:Fallback>
                  <p:oleObj name="Equation" r:id="rId7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65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4533" name="Text Box 37"/>
          <p:cNvSpPr txBox="1">
            <a:spLocks noChangeArrowheads="1"/>
          </p:cNvSpPr>
          <p:nvPr/>
        </p:nvSpPr>
        <p:spPr bwMode="auto">
          <a:xfrm>
            <a:off x="252065" y="451520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534" name="Text Box 38"/>
          <p:cNvSpPr txBox="1">
            <a:spLocks noChangeArrowheads="1"/>
          </p:cNvSpPr>
          <p:nvPr/>
        </p:nvSpPr>
        <p:spPr bwMode="auto">
          <a:xfrm>
            <a:off x="755749" y="508670"/>
            <a:ext cx="583247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求螺绕环电流的磁场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分布</a:t>
            </a:r>
            <a:endParaRPr kumimoji="1" lang="zh-CN" altLang="en-US" sz="2400" b="1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154535" name="Text Box 39"/>
          <p:cNvSpPr txBox="1">
            <a:spLocks noChangeArrowheads="1"/>
          </p:cNvSpPr>
          <p:nvPr/>
        </p:nvSpPr>
        <p:spPr bwMode="auto">
          <a:xfrm>
            <a:off x="250825" y="1109663"/>
            <a:ext cx="222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54536" name="Oval 40"/>
          <p:cNvSpPr>
            <a:spLocks noChangeArrowheads="1"/>
          </p:cNvSpPr>
          <p:nvPr/>
        </p:nvSpPr>
        <p:spPr bwMode="auto">
          <a:xfrm>
            <a:off x="6662738" y="1069975"/>
            <a:ext cx="1828800" cy="1752600"/>
          </a:xfrm>
          <a:prstGeom prst="ellipse">
            <a:avLst/>
          </a:prstGeom>
          <a:noFill/>
          <a:ln w="19050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455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84227"/>
              </p:ext>
            </p:extLst>
          </p:nvPr>
        </p:nvGraphicFramePr>
        <p:xfrm>
          <a:off x="831850" y="2924324"/>
          <a:ext cx="1344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1" name="公式" r:id="rId9" imgW="672840" imgH="291960" progId="Equation.3">
                  <p:embed/>
                </p:oleObj>
              </mc:Choice>
              <mc:Fallback>
                <p:oleObj name="公式" r:id="rId9" imgW="6728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924324"/>
                        <a:ext cx="13446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5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009742"/>
              </p:ext>
            </p:extLst>
          </p:nvPr>
        </p:nvGraphicFramePr>
        <p:xfrm>
          <a:off x="2147888" y="2910036"/>
          <a:ext cx="96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2" name="公式" r:id="rId11" imgW="482400" imgH="291960" progId="Equation.3">
                  <p:embed/>
                </p:oleObj>
              </mc:Choice>
              <mc:Fallback>
                <p:oleObj name="公式" r:id="rId11" imgW="482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910036"/>
                        <a:ext cx="96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5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051055"/>
              </p:ext>
            </p:extLst>
          </p:nvPr>
        </p:nvGraphicFramePr>
        <p:xfrm>
          <a:off x="3108325" y="2981474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3" name="公式" r:id="rId13" imgW="571320" imgH="177480" progId="Equation.3">
                  <p:embed/>
                </p:oleObj>
              </mc:Choice>
              <mc:Fallback>
                <p:oleObj name="公式" r:id="rId13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981474"/>
                        <a:ext cx="114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5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29023"/>
              </p:ext>
            </p:extLst>
          </p:nvPr>
        </p:nvGraphicFramePr>
        <p:xfrm>
          <a:off x="4230688" y="2930674"/>
          <a:ext cx="989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4" name="公式" r:id="rId15" imgW="495000" imgH="228600" progId="Equation.3">
                  <p:embed/>
                </p:oleObj>
              </mc:Choice>
              <mc:Fallback>
                <p:oleObj name="公式" r:id="rId1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2930674"/>
                        <a:ext cx="989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5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37454"/>
              </p:ext>
            </p:extLst>
          </p:nvPr>
        </p:nvGraphicFramePr>
        <p:xfrm>
          <a:off x="2195513" y="3486299"/>
          <a:ext cx="1903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5" name="公式" r:id="rId17" imgW="952200" imgH="228600" progId="Equation.3">
                  <p:embed/>
                </p:oleObj>
              </mc:Choice>
              <mc:Fallback>
                <p:oleObj name="公式" r:id="rId17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86299"/>
                        <a:ext cx="1903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56" name="Text Box 60"/>
          <p:cNvSpPr txBox="1">
            <a:spLocks noChangeArrowheads="1"/>
          </p:cNvSpPr>
          <p:nvPr/>
        </p:nvSpPr>
        <p:spPr bwMode="auto">
          <a:xfrm>
            <a:off x="468313" y="4018111"/>
            <a:ext cx="4319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buClr>
                <a:srgbClr val="FFFF00"/>
              </a:buClr>
              <a:buFontTx/>
              <a:buChar char="•"/>
            </a:pP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若螺绕环的截面很小，</a:t>
            </a:r>
          </a:p>
        </p:txBody>
      </p:sp>
      <p:graphicFrame>
        <p:nvGraphicFramePr>
          <p:cNvPr id="215455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918727"/>
              </p:ext>
            </p:extLst>
          </p:nvPr>
        </p:nvGraphicFramePr>
        <p:xfrm>
          <a:off x="3851275" y="4018111"/>
          <a:ext cx="7556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6" name="公式" r:id="rId19" imgW="342720" imgH="152280" progId="Equation.3">
                  <p:embed/>
                </p:oleObj>
              </mc:Choice>
              <mc:Fallback>
                <p:oleObj name="公式" r:id="rId19" imgW="342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18111"/>
                        <a:ext cx="7556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5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4302"/>
              </p:ext>
            </p:extLst>
          </p:nvPr>
        </p:nvGraphicFramePr>
        <p:xfrm>
          <a:off x="1635125" y="4349899"/>
          <a:ext cx="182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7" name="公式" r:id="rId21" imgW="914400" imgH="393480" progId="Equation.3">
                  <p:embed/>
                </p:oleObj>
              </mc:Choice>
              <mc:Fallback>
                <p:oleObj name="公式" r:id="rId21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349899"/>
                        <a:ext cx="1828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6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91724"/>
              </p:ext>
            </p:extLst>
          </p:nvPr>
        </p:nvGraphicFramePr>
        <p:xfrm>
          <a:off x="3427413" y="4529286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8" name="公式" r:id="rId23" imgW="457200" imgH="228600" progId="Equation.3">
                  <p:embed/>
                </p:oleObj>
              </mc:Choice>
              <mc:Fallback>
                <p:oleObj name="公式" r:id="rId23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4529286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61" name="Line 65"/>
          <p:cNvSpPr>
            <a:spLocks noChangeShapeType="1"/>
          </p:cNvSpPr>
          <p:nvPr/>
        </p:nvSpPr>
        <p:spPr bwMode="auto">
          <a:xfrm flipV="1">
            <a:off x="7588250" y="1487488"/>
            <a:ext cx="762000" cy="5334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4562" name="Object 66"/>
          <p:cNvGraphicFramePr>
            <a:graphicFrameLocks noChangeAspect="1"/>
          </p:cNvGraphicFramePr>
          <p:nvPr/>
        </p:nvGraphicFramePr>
        <p:xfrm>
          <a:off x="7585075" y="1563688"/>
          <a:ext cx="336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9" name="Equation" r:id="rId25" imgW="114120" imgH="126720" progId="Equation.3">
                  <p:embed/>
                </p:oleObj>
              </mc:Choice>
              <mc:Fallback>
                <p:oleObj name="Equation" r:id="rId25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1563688"/>
                        <a:ext cx="3365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6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00586"/>
              </p:ext>
            </p:extLst>
          </p:nvPr>
        </p:nvGraphicFramePr>
        <p:xfrm>
          <a:off x="2195958" y="5657304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0" name="公式" r:id="rId27" imgW="558720" imgH="253800" progId="Equation.3">
                  <p:embed/>
                </p:oleObj>
              </mc:Choice>
              <mc:Fallback>
                <p:oleObj name="公式" r:id="rId27" imgW="558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958" y="5657304"/>
                        <a:ext cx="111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64" name="AutoShape 68"/>
          <p:cNvSpPr>
            <a:spLocks noChangeArrowheads="1"/>
          </p:cNvSpPr>
          <p:nvPr/>
        </p:nvSpPr>
        <p:spPr bwMode="auto">
          <a:xfrm>
            <a:off x="3419921" y="5758904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456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17113"/>
              </p:ext>
            </p:extLst>
          </p:nvPr>
        </p:nvGraphicFramePr>
        <p:xfrm>
          <a:off x="4288283" y="5714454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1" name="公式" r:id="rId29" imgW="380880" imgH="177480" progId="Equation.3">
                  <p:embed/>
                </p:oleObj>
              </mc:Choice>
              <mc:Fallback>
                <p:oleObj name="公式" r:id="rId29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283" y="5714454"/>
                        <a:ext cx="76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70" name="Text Box 74"/>
          <p:cNvSpPr txBox="1">
            <a:spLocks noChangeArrowheads="1"/>
          </p:cNvSpPr>
          <p:nvPr/>
        </p:nvSpPr>
        <p:spPr bwMode="auto">
          <a:xfrm>
            <a:off x="538608" y="5188421"/>
            <a:ext cx="511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在螺绕环外</a:t>
            </a: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部再做一个环路，可得</a:t>
            </a:r>
          </a:p>
        </p:txBody>
      </p:sp>
      <p:sp>
        <p:nvSpPr>
          <p:cNvPr id="2154571" name="Text Box 75"/>
          <p:cNvSpPr txBox="1">
            <a:spLocks noChangeArrowheads="1"/>
          </p:cNvSpPr>
          <p:nvPr/>
        </p:nvSpPr>
        <p:spPr bwMode="auto">
          <a:xfrm>
            <a:off x="505619" y="2341712"/>
            <a:ext cx="517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在螺绕环内部做一个环路，可得</a:t>
            </a:r>
          </a:p>
        </p:txBody>
      </p:sp>
      <p:sp>
        <p:nvSpPr>
          <p:cNvPr id="2154572" name="Rectangle 76"/>
          <p:cNvSpPr>
            <a:spLocks noChangeArrowheads="1"/>
          </p:cNvSpPr>
          <p:nvPr/>
        </p:nvSpPr>
        <p:spPr bwMode="auto">
          <a:xfrm>
            <a:off x="4754563" y="4493072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内部为均匀磁场</a:t>
            </a:r>
          </a:p>
        </p:txBody>
      </p:sp>
      <p:sp>
        <p:nvSpPr>
          <p:cNvPr id="2154573" name="Text Box 77"/>
          <p:cNvSpPr txBox="1">
            <a:spLocks noChangeArrowheads="1"/>
          </p:cNvSpPr>
          <p:nvPr/>
        </p:nvSpPr>
        <p:spPr bwMode="auto">
          <a:xfrm>
            <a:off x="425896" y="6078239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螺绕环与无限长螺线管一样，磁场全部集中在管内部。</a:t>
            </a:r>
            <a:r>
              <a:rPr kumimoji="1" lang="zh-CN" altLang="en-US" sz="2800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708431" y="1117087"/>
            <a:ext cx="5339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根据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对称性（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绕轴转动螺绕环不影响结果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），</a:t>
            </a:r>
            <a:endParaRPr kumimoji="1" lang="zh-CN" altLang="en-US" sz="2400" b="1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Oval 40"/>
          <p:cNvSpPr>
            <a:spLocks noChangeAspect="1" noChangeArrowheads="1"/>
          </p:cNvSpPr>
          <p:nvPr/>
        </p:nvSpPr>
        <p:spPr bwMode="auto">
          <a:xfrm>
            <a:off x="6145075" y="570004"/>
            <a:ext cx="2880000" cy="2760007"/>
          </a:xfrm>
          <a:prstGeom prst="ellipse">
            <a:avLst/>
          </a:prstGeom>
          <a:noFill/>
          <a:ln w="19050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Text Box 75"/>
          <p:cNvSpPr txBox="1">
            <a:spLocks noChangeArrowheads="1"/>
          </p:cNvSpPr>
          <p:nvPr/>
        </p:nvSpPr>
        <p:spPr bwMode="auto">
          <a:xfrm>
            <a:off x="570463" y="1517099"/>
            <a:ext cx="5339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环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内的磁感线都是同心圆，且同一条磁感线上各点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大小相等</a:t>
            </a:r>
            <a:endParaRPr kumimoji="1" lang="zh-CN" altLang="en-US" sz="2400" b="1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162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5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5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5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5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5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5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5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5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15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5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33" grpId="0" autoUpdateAnimBg="0"/>
      <p:bldP spid="2154534" grpId="0" autoUpdateAnimBg="0"/>
      <p:bldP spid="2154535" grpId="0" autoUpdateAnimBg="0"/>
      <p:bldP spid="2154536" grpId="0" animBg="1"/>
      <p:bldP spid="2154556" grpId="0" autoUpdateAnimBg="0"/>
      <p:bldP spid="2154561" grpId="0" animBg="1"/>
      <p:bldP spid="2154564" grpId="0" animBg="1"/>
      <p:bldP spid="2154570" grpId="0" autoUpdateAnimBg="0"/>
      <p:bldP spid="2154571" grpId="0" autoUpdateAnimBg="0"/>
      <p:bldP spid="2154572" grpId="0" autoUpdateAnimBg="0"/>
      <p:bldP spid="2154573" grpId="0" autoUpdateAnimBg="0"/>
      <p:bldP spid="78" grpId="0" autoUpdateAnimBg="0"/>
      <p:bldP spid="60" grpId="0" animBg="1"/>
      <p:bldP spid="6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22" name="Text Box 2"/>
          <p:cNvSpPr txBox="1">
            <a:spLocks noChangeArrowheads="1"/>
          </p:cNvSpPr>
          <p:nvPr/>
        </p:nvSpPr>
        <p:spPr bwMode="auto">
          <a:xfrm>
            <a:off x="179512" y="352425"/>
            <a:ext cx="724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5523" name="Text Box 3"/>
          <p:cNvSpPr txBox="1">
            <a:spLocks noChangeArrowheads="1"/>
          </p:cNvSpPr>
          <p:nvPr/>
        </p:nvSpPr>
        <p:spPr bwMode="auto">
          <a:xfrm>
            <a:off x="684213" y="347663"/>
            <a:ext cx="436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求无限大平面电流的磁场</a:t>
            </a:r>
          </a:p>
        </p:txBody>
      </p:sp>
      <p:sp>
        <p:nvSpPr>
          <p:cNvPr id="2155524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55525" name="AutoShape 5"/>
          <p:cNvSpPr>
            <a:spLocks noChangeArrowheads="1"/>
          </p:cNvSpPr>
          <p:nvPr/>
        </p:nvSpPr>
        <p:spPr bwMode="auto">
          <a:xfrm>
            <a:off x="4659313" y="742950"/>
            <a:ext cx="4114800" cy="914400"/>
          </a:xfrm>
          <a:prstGeom prst="cube">
            <a:avLst>
              <a:gd name="adj" fmla="val 87329"/>
            </a:avLst>
          </a:prstGeom>
          <a:gradFill rotWithShape="0">
            <a:gsLst>
              <a:gs pos="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78413" y="895350"/>
            <a:ext cx="3367087" cy="457200"/>
            <a:chOff x="3264" y="336"/>
            <a:chExt cx="1920" cy="288"/>
          </a:xfrm>
        </p:grpSpPr>
        <p:sp>
          <p:nvSpPr>
            <p:cNvPr id="12363" name="Line 7"/>
            <p:cNvSpPr>
              <a:spLocks noChangeShapeType="1"/>
            </p:cNvSpPr>
            <p:nvPr/>
          </p:nvSpPr>
          <p:spPr bwMode="auto">
            <a:xfrm flipH="1">
              <a:off x="3984" y="336"/>
              <a:ext cx="240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Line 8"/>
            <p:cNvSpPr>
              <a:spLocks noChangeShapeType="1"/>
            </p:cNvSpPr>
            <p:nvPr/>
          </p:nvSpPr>
          <p:spPr bwMode="auto">
            <a:xfrm flipH="1">
              <a:off x="3264" y="336"/>
              <a:ext cx="240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Line 9"/>
            <p:cNvSpPr>
              <a:spLocks noChangeShapeType="1"/>
            </p:cNvSpPr>
            <p:nvPr/>
          </p:nvSpPr>
          <p:spPr bwMode="auto">
            <a:xfrm flipH="1">
              <a:off x="3504" y="336"/>
              <a:ext cx="240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Line 10"/>
            <p:cNvSpPr>
              <a:spLocks noChangeShapeType="1"/>
            </p:cNvSpPr>
            <p:nvPr/>
          </p:nvSpPr>
          <p:spPr bwMode="auto">
            <a:xfrm flipH="1">
              <a:off x="3744" y="336"/>
              <a:ext cx="240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Line 11"/>
            <p:cNvSpPr>
              <a:spLocks noChangeShapeType="1"/>
            </p:cNvSpPr>
            <p:nvPr/>
          </p:nvSpPr>
          <p:spPr bwMode="auto">
            <a:xfrm flipH="1">
              <a:off x="4224" y="336"/>
              <a:ext cx="240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Line 12"/>
            <p:cNvSpPr>
              <a:spLocks noChangeShapeType="1"/>
            </p:cNvSpPr>
            <p:nvPr/>
          </p:nvSpPr>
          <p:spPr bwMode="auto">
            <a:xfrm flipH="1">
              <a:off x="4464" y="336"/>
              <a:ext cx="240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Line 13"/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Line 14"/>
            <p:cNvSpPr>
              <a:spLocks noChangeShapeType="1"/>
            </p:cNvSpPr>
            <p:nvPr/>
          </p:nvSpPr>
          <p:spPr bwMode="auto">
            <a:xfrm flipH="1">
              <a:off x="4944" y="336"/>
              <a:ext cx="240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55535" name="Object 15"/>
          <p:cNvGraphicFramePr>
            <a:graphicFrameLocks noChangeAspect="1"/>
          </p:cNvGraphicFramePr>
          <p:nvPr/>
        </p:nvGraphicFramePr>
        <p:xfrm>
          <a:off x="6297613" y="819150"/>
          <a:ext cx="257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7" name="Equation" r:id="rId4" imgW="88560" imgH="164880" progId="Equation.3">
                  <p:embed/>
                </p:oleObj>
              </mc:Choice>
              <mc:Fallback>
                <p:oleObj name="Equation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819150"/>
                        <a:ext cx="2571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932363" y="2817813"/>
            <a:ext cx="3657600" cy="228600"/>
            <a:chOff x="2880" y="1344"/>
            <a:chExt cx="2208" cy="144"/>
          </a:xfrm>
        </p:grpSpPr>
        <p:sp>
          <p:nvSpPr>
            <p:cNvPr id="12351" name="Rectangle 17"/>
            <p:cNvSpPr>
              <a:spLocks noChangeArrowheads="1"/>
            </p:cNvSpPr>
            <p:nvPr/>
          </p:nvSpPr>
          <p:spPr bwMode="auto">
            <a:xfrm>
              <a:off x="2880" y="1344"/>
              <a:ext cx="2208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2" name="Oval 18"/>
            <p:cNvSpPr>
              <a:spLocks noChangeArrowheads="1"/>
            </p:cNvSpPr>
            <p:nvPr/>
          </p:nvSpPr>
          <p:spPr bwMode="auto">
            <a:xfrm>
              <a:off x="2976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3" name="Oval 19"/>
            <p:cNvSpPr>
              <a:spLocks noChangeArrowheads="1"/>
            </p:cNvSpPr>
            <p:nvPr/>
          </p:nvSpPr>
          <p:spPr bwMode="auto">
            <a:xfrm>
              <a:off x="316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4" name="Oval 20"/>
            <p:cNvSpPr>
              <a:spLocks noChangeArrowheads="1"/>
            </p:cNvSpPr>
            <p:nvPr/>
          </p:nvSpPr>
          <p:spPr bwMode="auto">
            <a:xfrm>
              <a:off x="3984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5" name="Oval 21"/>
            <p:cNvSpPr>
              <a:spLocks noChangeArrowheads="1"/>
            </p:cNvSpPr>
            <p:nvPr/>
          </p:nvSpPr>
          <p:spPr bwMode="auto">
            <a:xfrm>
              <a:off x="4176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6" name="Oval 22"/>
            <p:cNvSpPr>
              <a:spLocks noChangeArrowheads="1"/>
            </p:cNvSpPr>
            <p:nvPr/>
          </p:nvSpPr>
          <p:spPr bwMode="auto">
            <a:xfrm>
              <a:off x="436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7" name="Oval 23"/>
            <p:cNvSpPr>
              <a:spLocks noChangeArrowheads="1"/>
            </p:cNvSpPr>
            <p:nvPr/>
          </p:nvSpPr>
          <p:spPr bwMode="auto">
            <a:xfrm>
              <a:off x="4560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8" name="Oval 24"/>
            <p:cNvSpPr>
              <a:spLocks noChangeArrowheads="1"/>
            </p:cNvSpPr>
            <p:nvPr/>
          </p:nvSpPr>
          <p:spPr bwMode="auto">
            <a:xfrm>
              <a:off x="4752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9" name="Oval 25"/>
            <p:cNvSpPr>
              <a:spLocks noChangeArrowheads="1"/>
            </p:cNvSpPr>
            <p:nvPr/>
          </p:nvSpPr>
          <p:spPr bwMode="auto">
            <a:xfrm>
              <a:off x="4944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0" name="Oval 26"/>
            <p:cNvSpPr>
              <a:spLocks noChangeArrowheads="1"/>
            </p:cNvSpPr>
            <p:nvPr/>
          </p:nvSpPr>
          <p:spPr bwMode="auto">
            <a:xfrm>
              <a:off x="340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1" name="Oval 27"/>
            <p:cNvSpPr>
              <a:spLocks noChangeArrowheads="1"/>
            </p:cNvSpPr>
            <p:nvPr/>
          </p:nvSpPr>
          <p:spPr bwMode="auto">
            <a:xfrm>
              <a:off x="3600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2" name="Oval 28"/>
            <p:cNvSpPr>
              <a:spLocks noChangeArrowheads="1"/>
            </p:cNvSpPr>
            <p:nvPr/>
          </p:nvSpPr>
          <p:spPr bwMode="auto">
            <a:xfrm>
              <a:off x="3792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5549" name="Line 29"/>
          <p:cNvSpPr>
            <a:spLocks noChangeShapeType="1"/>
          </p:cNvSpPr>
          <p:nvPr/>
        </p:nvSpPr>
        <p:spPr bwMode="auto">
          <a:xfrm>
            <a:off x="5008563" y="3275013"/>
            <a:ext cx="358140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50" name="Line 30"/>
          <p:cNvSpPr>
            <a:spLocks noChangeShapeType="1"/>
          </p:cNvSpPr>
          <p:nvPr/>
        </p:nvSpPr>
        <p:spPr bwMode="auto">
          <a:xfrm>
            <a:off x="5008563" y="3503613"/>
            <a:ext cx="358140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51" name="Line 31"/>
          <p:cNvSpPr>
            <a:spLocks noChangeShapeType="1"/>
          </p:cNvSpPr>
          <p:nvPr/>
        </p:nvSpPr>
        <p:spPr bwMode="auto">
          <a:xfrm>
            <a:off x="5008563" y="3732213"/>
            <a:ext cx="358140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52" name="Line 32"/>
          <p:cNvSpPr>
            <a:spLocks noChangeShapeType="1"/>
          </p:cNvSpPr>
          <p:nvPr/>
        </p:nvSpPr>
        <p:spPr bwMode="auto">
          <a:xfrm flipH="1" flipV="1">
            <a:off x="4932363" y="2132013"/>
            <a:ext cx="358140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53" name="Line 33"/>
          <p:cNvSpPr>
            <a:spLocks noChangeShapeType="1"/>
          </p:cNvSpPr>
          <p:nvPr/>
        </p:nvSpPr>
        <p:spPr bwMode="auto">
          <a:xfrm flipH="1" flipV="1">
            <a:off x="4932363" y="2589213"/>
            <a:ext cx="358140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54" name="Line 34"/>
          <p:cNvSpPr>
            <a:spLocks noChangeShapeType="1"/>
          </p:cNvSpPr>
          <p:nvPr/>
        </p:nvSpPr>
        <p:spPr bwMode="auto">
          <a:xfrm flipH="1" flipV="1">
            <a:off x="4932363" y="2360613"/>
            <a:ext cx="358140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5555" name="Object 35"/>
          <p:cNvGraphicFramePr>
            <a:graphicFrameLocks noChangeAspect="1"/>
          </p:cNvGraphicFramePr>
          <p:nvPr/>
        </p:nvGraphicFramePr>
        <p:xfrm>
          <a:off x="5940425" y="1751013"/>
          <a:ext cx="298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8" name="Equation" r:id="rId6" imgW="279360" imgH="342720" progId="Equation.3">
                  <p:embed/>
                </p:oleObj>
              </mc:Choice>
              <mc:Fallback>
                <p:oleObj name="Equation" r:id="rId6" imgW="279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51013"/>
                        <a:ext cx="2984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56" name="Object 36"/>
          <p:cNvGraphicFramePr>
            <a:graphicFrameLocks noChangeAspect="1"/>
          </p:cNvGraphicFramePr>
          <p:nvPr/>
        </p:nvGraphicFramePr>
        <p:xfrm>
          <a:off x="8150225" y="3808413"/>
          <a:ext cx="3524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9" name="Equation" r:id="rId8" imgW="330120" imgH="342720" progId="Equation.3">
                  <p:embed/>
                </p:oleObj>
              </mc:Choice>
              <mc:Fallback>
                <p:oleObj name="Equation" r:id="rId8" imgW="330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0225" y="3808413"/>
                        <a:ext cx="3524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557" name="Oval 37"/>
          <p:cNvSpPr>
            <a:spLocks noChangeArrowheads="1"/>
          </p:cNvSpPr>
          <p:nvPr/>
        </p:nvSpPr>
        <p:spPr bwMode="auto">
          <a:xfrm>
            <a:off x="6684963" y="22844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5558" name="Object 38"/>
          <p:cNvGraphicFramePr>
            <a:graphicFrameLocks/>
          </p:cNvGraphicFramePr>
          <p:nvPr/>
        </p:nvGraphicFramePr>
        <p:xfrm>
          <a:off x="6726238" y="1933575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0" name="Equation" r:id="rId10" imgW="279360" imgH="291960" progId="Equation.3">
                  <p:embed/>
                </p:oleObj>
              </mc:Choice>
              <mc:Fallback>
                <p:oleObj name="Equation" r:id="rId10" imgW="2793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1933575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559" name="Line 39"/>
          <p:cNvSpPr>
            <a:spLocks noChangeShapeType="1"/>
          </p:cNvSpPr>
          <p:nvPr/>
        </p:nvSpPr>
        <p:spPr bwMode="auto">
          <a:xfrm flipV="1">
            <a:off x="5465763" y="2360613"/>
            <a:ext cx="12954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60" name="Line 40"/>
          <p:cNvSpPr>
            <a:spLocks noChangeShapeType="1"/>
          </p:cNvSpPr>
          <p:nvPr/>
        </p:nvSpPr>
        <p:spPr bwMode="auto">
          <a:xfrm flipH="1" flipV="1">
            <a:off x="6761163" y="2360613"/>
            <a:ext cx="12954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61" name="Line 41"/>
          <p:cNvSpPr>
            <a:spLocks noChangeShapeType="1"/>
          </p:cNvSpPr>
          <p:nvPr/>
        </p:nvSpPr>
        <p:spPr bwMode="auto">
          <a:xfrm rot="540000" flipH="1" flipV="1">
            <a:off x="6501823" y="1874230"/>
            <a:ext cx="3048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62" name="Line 42"/>
          <p:cNvSpPr>
            <a:spLocks noChangeShapeType="1"/>
          </p:cNvSpPr>
          <p:nvPr/>
        </p:nvSpPr>
        <p:spPr bwMode="auto">
          <a:xfrm flipH="1">
            <a:off x="6456363" y="2360613"/>
            <a:ext cx="3048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63" name="Rectangle 43"/>
          <p:cNvSpPr>
            <a:spLocks noChangeArrowheads="1"/>
          </p:cNvSpPr>
          <p:nvPr/>
        </p:nvSpPr>
        <p:spPr bwMode="auto">
          <a:xfrm>
            <a:off x="5770563" y="2360613"/>
            <a:ext cx="1828800" cy="11430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5564" name="Object 44"/>
          <p:cNvGraphicFramePr>
            <a:graphicFrameLocks/>
          </p:cNvGraphicFramePr>
          <p:nvPr/>
        </p:nvGraphicFramePr>
        <p:xfrm>
          <a:off x="7691438" y="2147888"/>
          <a:ext cx="2301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1" name="Equation" r:id="rId12" imgW="228600" imgH="228600" progId="Equation.3">
                  <p:embed/>
                </p:oleObj>
              </mc:Choice>
              <mc:Fallback>
                <p:oleObj name="Equation" r:id="rId12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2147888"/>
                        <a:ext cx="230187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65" name="Object 45"/>
          <p:cNvGraphicFramePr>
            <a:graphicFrameLocks/>
          </p:cNvGraphicFramePr>
          <p:nvPr/>
        </p:nvGraphicFramePr>
        <p:xfrm>
          <a:off x="5434013" y="2138363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2" name="Equation" r:id="rId14" imgW="203040" imgH="317160" progId="Equation.3">
                  <p:embed/>
                </p:oleObj>
              </mc:Choice>
              <mc:Fallback>
                <p:oleObj name="Equation" r:id="rId14" imgW="20304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2138363"/>
                        <a:ext cx="201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66" name="Object 46"/>
          <p:cNvGraphicFramePr>
            <a:graphicFrameLocks/>
          </p:cNvGraphicFramePr>
          <p:nvPr/>
        </p:nvGraphicFramePr>
        <p:xfrm>
          <a:off x="5521325" y="3519488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3" name="Equation" r:id="rId16" imgW="190440" imgH="228600" progId="Equation.3">
                  <p:embed/>
                </p:oleObj>
              </mc:Choice>
              <mc:Fallback>
                <p:oleObj name="Equation" r:id="rId16" imgW="190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3519488"/>
                        <a:ext cx="1905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67" name="Object 47"/>
          <p:cNvGraphicFramePr>
            <a:graphicFrameLocks/>
          </p:cNvGraphicFramePr>
          <p:nvPr/>
        </p:nvGraphicFramePr>
        <p:xfrm>
          <a:off x="7666038" y="3433763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4" name="Equation" r:id="rId18" imgW="253800" imgH="317160" progId="Equation.3">
                  <p:embed/>
                </p:oleObj>
              </mc:Choice>
              <mc:Fallback>
                <p:oleObj name="Equation" r:id="rId18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8" y="3433763"/>
                        <a:ext cx="2555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68" name="Object 48"/>
          <p:cNvGraphicFramePr>
            <a:graphicFrameLocks noChangeAspect="1"/>
          </p:cNvGraphicFramePr>
          <p:nvPr/>
        </p:nvGraphicFramePr>
        <p:xfrm>
          <a:off x="900113" y="1398588"/>
          <a:ext cx="38592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5" name="公式" r:id="rId20" imgW="1930320" imgH="609480" progId="Equation.3">
                  <p:embed/>
                </p:oleObj>
              </mc:Choice>
              <mc:Fallback>
                <p:oleObj name="公式" r:id="rId20" imgW="19303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98588"/>
                        <a:ext cx="38592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69" name="Object 49"/>
          <p:cNvGraphicFramePr>
            <a:graphicFrameLocks noChangeAspect="1"/>
          </p:cNvGraphicFramePr>
          <p:nvPr/>
        </p:nvGraphicFramePr>
        <p:xfrm>
          <a:off x="1830388" y="2565400"/>
          <a:ext cx="2108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6" name="公式" r:id="rId22" imgW="1054080" imgH="330120" progId="Equation.3">
                  <p:embed/>
                </p:oleObj>
              </mc:Choice>
              <mc:Fallback>
                <p:oleObj name="公式" r:id="rId22" imgW="1054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565400"/>
                        <a:ext cx="2108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70" name="Object 50"/>
          <p:cNvGraphicFramePr>
            <a:graphicFrameLocks noChangeAspect="1"/>
          </p:cNvGraphicFramePr>
          <p:nvPr/>
        </p:nvGraphicFramePr>
        <p:xfrm>
          <a:off x="1836738" y="3314700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7" name="公式" r:id="rId24" imgW="507960" imgH="215640" progId="Equation.3">
                  <p:embed/>
                </p:oleObj>
              </mc:Choice>
              <mc:Fallback>
                <p:oleObj name="公式" r:id="rId24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314700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71" name="Object 51"/>
          <p:cNvGraphicFramePr>
            <a:graphicFrameLocks noChangeAspect="1"/>
          </p:cNvGraphicFramePr>
          <p:nvPr/>
        </p:nvGraphicFramePr>
        <p:xfrm>
          <a:off x="2852738" y="3300413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8" name="公式" r:id="rId26" imgW="507960" imgH="253800" progId="Equation.3">
                  <p:embed/>
                </p:oleObj>
              </mc:Choice>
              <mc:Fallback>
                <p:oleObj name="公式" r:id="rId26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300413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72" name="Object 52"/>
          <p:cNvGraphicFramePr>
            <a:graphicFrameLocks noChangeAspect="1"/>
          </p:cNvGraphicFramePr>
          <p:nvPr/>
        </p:nvGraphicFramePr>
        <p:xfrm>
          <a:off x="2195513" y="3908425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9" name="公式" r:id="rId28" imgW="660240" imgH="228600" progId="Equation.3">
                  <p:embed/>
                </p:oleObj>
              </mc:Choice>
              <mc:Fallback>
                <p:oleObj name="公式" r:id="rId28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08425"/>
                        <a:ext cx="132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573" name="Text Box 53"/>
          <p:cNvSpPr txBox="1">
            <a:spLocks noChangeArrowheads="1"/>
          </p:cNvSpPr>
          <p:nvPr/>
        </p:nvSpPr>
        <p:spPr bwMode="auto">
          <a:xfrm>
            <a:off x="684213" y="923925"/>
            <a:ext cx="117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面对称 </a:t>
            </a:r>
          </a:p>
        </p:txBody>
      </p:sp>
      <p:sp>
        <p:nvSpPr>
          <p:cNvPr id="2155574" name="Text Box 54"/>
          <p:cNvSpPr txBox="1">
            <a:spLocks noChangeArrowheads="1"/>
          </p:cNvSpPr>
          <p:nvPr/>
        </p:nvSpPr>
        <p:spPr bwMode="auto">
          <a:xfrm>
            <a:off x="395288" y="4627563"/>
            <a:ext cx="516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推广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有厚度的无限大平面电流问题 </a:t>
            </a:r>
          </a:p>
        </p:txBody>
      </p:sp>
      <p:sp>
        <p:nvSpPr>
          <p:cNvPr id="2155575" name="Rectangle 55"/>
          <p:cNvSpPr>
            <a:spLocks noChangeArrowheads="1"/>
          </p:cNvSpPr>
          <p:nvPr/>
        </p:nvSpPr>
        <p:spPr bwMode="auto">
          <a:xfrm>
            <a:off x="5497513" y="5308600"/>
            <a:ext cx="3160712" cy="615950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 flipV="1">
            <a:off x="5554663" y="5613400"/>
            <a:ext cx="3078162" cy="74613"/>
            <a:chOff x="3316" y="3712"/>
            <a:chExt cx="2104" cy="208"/>
          </a:xfrm>
        </p:grpSpPr>
        <p:sp>
          <p:nvSpPr>
            <p:cNvPr id="12340" name="Oval 57"/>
            <p:cNvSpPr>
              <a:spLocks noChangeArrowheads="1"/>
            </p:cNvSpPr>
            <p:nvPr/>
          </p:nvSpPr>
          <p:spPr bwMode="auto">
            <a:xfrm>
              <a:off x="3316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1" name="Oval 58"/>
            <p:cNvSpPr>
              <a:spLocks noChangeArrowheads="1"/>
            </p:cNvSpPr>
            <p:nvPr/>
          </p:nvSpPr>
          <p:spPr bwMode="auto">
            <a:xfrm>
              <a:off x="351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2" name="Oval 59"/>
            <p:cNvSpPr>
              <a:spLocks noChangeArrowheads="1"/>
            </p:cNvSpPr>
            <p:nvPr/>
          </p:nvSpPr>
          <p:spPr bwMode="auto">
            <a:xfrm>
              <a:off x="43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3" name="Oval 60"/>
            <p:cNvSpPr>
              <a:spLocks noChangeArrowheads="1"/>
            </p:cNvSpPr>
            <p:nvPr/>
          </p:nvSpPr>
          <p:spPr bwMode="auto">
            <a:xfrm>
              <a:off x="45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4" name="Oval 61"/>
            <p:cNvSpPr>
              <a:spLocks noChangeArrowheads="1"/>
            </p:cNvSpPr>
            <p:nvPr/>
          </p:nvSpPr>
          <p:spPr bwMode="auto">
            <a:xfrm>
              <a:off x="47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5" name="Oval 62"/>
            <p:cNvSpPr>
              <a:spLocks noChangeArrowheads="1"/>
            </p:cNvSpPr>
            <p:nvPr/>
          </p:nvSpPr>
          <p:spPr bwMode="auto">
            <a:xfrm>
              <a:off x="49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6" name="Oval 63"/>
            <p:cNvSpPr>
              <a:spLocks noChangeArrowheads="1"/>
            </p:cNvSpPr>
            <p:nvPr/>
          </p:nvSpPr>
          <p:spPr bwMode="auto">
            <a:xfrm>
              <a:off x="51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7" name="Oval 64"/>
            <p:cNvSpPr>
              <a:spLocks noChangeArrowheads="1"/>
            </p:cNvSpPr>
            <p:nvPr/>
          </p:nvSpPr>
          <p:spPr bwMode="auto">
            <a:xfrm>
              <a:off x="5370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8" name="Oval 65"/>
            <p:cNvSpPr>
              <a:spLocks noChangeArrowheads="1"/>
            </p:cNvSpPr>
            <p:nvPr/>
          </p:nvSpPr>
          <p:spPr bwMode="auto">
            <a:xfrm>
              <a:off x="376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9" name="Oval 66"/>
            <p:cNvSpPr>
              <a:spLocks noChangeArrowheads="1"/>
            </p:cNvSpPr>
            <p:nvPr/>
          </p:nvSpPr>
          <p:spPr bwMode="auto">
            <a:xfrm>
              <a:off x="396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0" name="Oval 67"/>
            <p:cNvSpPr>
              <a:spLocks noChangeArrowheads="1"/>
            </p:cNvSpPr>
            <p:nvPr/>
          </p:nvSpPr>
          <p:spPr bwMode="auto">
            <a:xfrm>
              <a:off x="41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155588" name="Object 68"/>
          <p:cNvGraphicFramePr>
            <a:graphicFrameLocks/>
          </p:cNvGraphicFramePr>
          <p:nvPr/>
        </p:nvGraphicFramePr>
        <p:xfrm>
          <a:off x="5630863" y="5461000"/>
          <a:ext cx="1984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0" name="Equation" r:id="rId30" imgW="215640" imgH="368280" progId="Equation.3">
                  <p:embed/>
                </p:oleObj>
              </mc:Choice>
              <mc:Fallback>
                <p:oleObj name="Equation" r:id="rId30" imgW="21564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461000"/>
                        <a:ext cx="1984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589" name="Line 69"/>
          <p:cNvSpPr>
            <a:spLocks noChangeShapeType="1"/>
          </p:cNvSpPr>
          <p:nvPr/>
        </p:nvSpPr>
        <p:spPr bwMode="auto">
          <a:xfrm>
            <a:off x="5097463" y="5308600"/>
            <a:ext cx="36512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90" name="Line 70"/>
          <p:cNvSpPr>
            <a:spLocks noChangeShapeType="1"/>
          </p:cNvSpPr>
          <p:nvPr/>
        </p:nvSpPr>
        <p:spPr bwMode="auto">
          <a:xfrm>
            <a:off x="5173663" y="5937250"/>
            <a:ext cx="35369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91" name="Line 71"/>
          <p:cNvSpPr>
            <a:spLocks noChangeShapeType="1"/>
          </p:cNvSpPr>
          <p:nvPr/>
        </p:nvSpPr>
        <p:spPr bwMode="auto">
          <a:xfrm>
            <a:off x="5249863" y="5308600"/>
            <a:ext cx="1587" cy="615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5592" name="Object 72"/>
          <p:cNvGraphicFramePr>
            <a:graphicFrameLocks/>
          </p:cNvGraphicFramePr>
          <p:nvPr/>
        </p:nvGraphicFramePr>
        <p:xfrm>
          <a:off x="4868863" y="5537200"/>
          <a:ext cx="234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1" name="Equation" r:id="rId32" imgW="253800" imgH="317160" progId="Equation.3">
                  <p:embed/>
                </p:oleObj>
              </mc:Choice>
              <mc:Fallback>
                <p:oleObj name="Equation" r:id="rId32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5537200"/>
                        <a:ext cx="2349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93" name="Object 73"/>
          <p:cNvGraphicFramePr>
            <a:graphicFrameLocks/>
          </p:cNvGraphicFramePr>
          <p:nvPr/>
        </p:nvGraphicFramePr>
        <p:xfrm>
          <a:off x="2268538" y="5302250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2" name="Equation" r:id="rId34" imgW="1726920" imgH="431640" progId="Equation.3">
                  <p:embed/>
                </p:oleObj>
              </mc:Choice>
              <mc:Fallback>
                <p:oleObj name="Equation" r:id="rId34" imgW="17269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2250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594" name="Rectangle 74"/>
          <p:cNvSpPr>
            <a:spLocks noChangeArrowheads="1"/>
          </p:cNvSpPr>
          <p:nvPr/>
        </p:nvSpPr>
        <p:spPr bwMode="auto">
          <a:xfrm>
            <a:off x="6088063" y="5003800"/>
            <a:ext cx="2317750" cy="116205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595" name="Rectangle 75"/>
          <p:cNvSpPr>
            <a:spLocks noChangeArrowheads="1"/>
          </p:cNvSpPr>
          <p:nvPr/>
        </p:nvSpPr>
        <p:spPr bwMode="auto">
          <a:xfrm>
            <a:off x="6316663" y="5461000"/>
            <a:ext cx="1616075" cy="341313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5596" name="Object 76"/>
          <p:cNvGraphicFramePr>
            <a:graphicFrameLocks/>
          </p:cNvGraphicFramePr>
          <p:nvPr/>
        </p:nvGraphicFramePr>
        <p:xfrm>
          <a:off x="2328863" y="6008688"/>
          <a:ext cx="1306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3" name="Equation" r:id="rId36" imgW="1307880" imgH="431640" progId="Equation.3">
                  <p:embed/>
                </p:oleObj>
              </mc:Choice>
              <mc:Fallback>
                <p:oleObj name="Equation" r:id="rId36" imgW="1307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6008688"/>
                        <a:ext cx="13065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597" name="Text Box 77"/>
          <p:cNvSpPr txBox="1">
            <a:spLocks noChangeArrowheads="1"/>
          </p:cNvSpPr>
          <p:nvPr/>
        </p:nvSpPr>
        <p:spPr bwMode="auto">
          <a:xfrm>
            <a:off x="827088" y="5273675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在外部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5598" name="Text Box 78"/>
          <p:cNvSpPr txBox="1">
            <a:spLocks noChangeArrowheads="1"/>
          </p:cNvSpPr>
          <p:nvPr/>
        </p:nvSpPr>
        <p:spPr bwMode="auto">
          <a:xfrm>
            <a:off x="827088" y="5992813"/>
            <a:ext cx="344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在内部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5599" name="Line 79"/>
          <p:cNvSpPr>
            <a:spLocks noChangeShapeType="1"/>
          </p:cNvSpPr>
          <p:nvPr/>
        </p:nvSpPr>
        <p:spPr bwMode="auto">
          <a:xfrm>
            <a:off x="6251575" y="5649913"/>
            <a:ext cx="17287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6973888" y="4408488"/>
            <a:ext cx="336550" cy="1212850"/>
            <a:chOff x="4032" y="288"/>
            <a:chExt cx="229" cy="852"/>
          </a:xfrm>
        </p:grpSpPr>
        <p:sp>
          <p:nvSpPr>
            <p:cNvPr id="12338" name="Line 81"/>
            <p:cNvSpPr>
              <a:spLocks noChangeShapeType="1"/>
            </p:cNvSpPr>
            <p:nvPr/>
          </p:nvSpPr>
          <p:spPr bwMode="auto">
            <a:xfrm flipV="1">
              <a:off x="4140" y="564"/>
              <a:ext cx="0" cy="5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Text Box 82"/>
            <p:cNvSpPr txBox="1">
              <a:spLocks noChangeArrowheads="1"/>
            </p:cNvSpPr>
            <p:nvPr/>
          </p:nvSpPr>
          <p:spPr bwMode="auto">
            <a:xfrm>
              <a:off x="4032" y="288"/>
              <a:ext cx="22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83" name="Text Box 53"/>
          <p:cNvSpPr txBox="1">
            <a:spLocks noChangeArrowheads="1"/>
          </p:cNvSpPr>
          <p:nvPr/>
        </p:nvSpPr>
        <p:spPr bwMode="auto">
          <a:xfrm>
            <a:off x="5508104" y="243625"/>
            <a:ext cx="3130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为单位宽度电流大小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4" name="Text Box 53"/>
          <p:cNvSpPr txBox="1">
            <a:spLocks noChangeArrowheads="1"/>
          </p:cNvSpPr>
          <p:nvPr/>
        </p:nvSpPr>
        <p:spPr bwMode="auto">
          <a:xfrm>
            <a:off x="5321530" y="6205949"/>
            <a:ext cx="3767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j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单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位截面积上电流大小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8649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5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5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5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15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5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5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5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15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5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5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5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5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5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5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5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5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5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5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5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15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15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15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15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155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155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15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15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522" grpId="0" autoUpdateAnimBg="0"/>
      <p:bldP spid="2155523" grpId="0" autoUpdateAnimBg="0"/>
      <p:bldP spid="2155524" grpId="0" autoUpdateAnimBg="0"/>
      <p:bldP spid="2155525" grpId="0" animBg="1"/>
      <p:bldP spid="2155549" grpId="0" animBg="1"/>
      <p:bldP spid="2155550" grpId="0" animBg="1"/>
      <p:bldP spid="2155551" grpId="0" animBg="1"/>
      <p:bldP spid="2155552" grpId="0" animBg="1"/>
      <p:bldP spid="2155553" grpId="0" animBg="1"/>
      <p:bldP spid="2155554" grpId="0" animBg="1"/>
      <p:bldP spid="2155557" grpId="0" animBg="1"/>
      <p:bldP spid="2155559" grpId="0" animBg="1"/>
      <p:bldP spid="2155560" grpId="0" animBg="1"/>
      <p:bldP spid="2155561" grpId="0" animBg="1"/>
      <p:bldP spid="2155562" grpId="0" animBg="1"/>
      <p:bldP spid="2155563" grpId="0" animBg="1"/>
      <p:bldP spid="2155573" grpId="0" autoUpdateAnimBg="0"/>
      <p:bldP spid="2155574" grpId="0" autoUpdateAnimBg="0"/>
      <p:bldP spid="2155575" grpId="0" animBg="1"/>
      <p:bldP spid="2155589" grpId="0" animBg="1"/>
      <p:bldP spid="2155590" grpId="0" animBg="1"/>
      <p:bldP spid="2155591" grpId="0" animBg="1"/>
      <p:bldP spid="2155594" grpId="0" animBg="1"/>
      <p:bldP spid="2155595" grpId="0" animBg="1"/>
      <p:bldP spid="2155597" grpId="0" autoUpdateAnimBg="0"/>
      <p:bldP spid="2155598" grpId="0" autoUpdateAnimBg="0"/>
      <p:bldP spid="2155599" grpId="0" animBg="1"/>
      <p:bldP spid="83" grpId="0" autoUpdateAnimBg="0"/>
      <p:bldP spid="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Text Box 2"/>
          <p:cNvSpPr txBox="1">
            <a:spLocks noChangeArrowheads="1"/>
          </p:cNvSpPr>
          <p:nvPr/>
        </p:nvSpPr>
        <p:spPr bwMode="auto">
          <a:xfrm>
            <a:off x="395015" y="95463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/>
              </a:rPr>
              <a:t>毕奥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/>
              </a:rPr>
              <a:t>-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/>
              </a:rPr>
              <a:t>萨伐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/>
              </a:rPr>
              <a:t>尔定律</a:t>
            </a:r>
          </a:p>
        </p:txBody>
      </p:sp>
      <p:graphicFrame>
        <p:nvGraphicFramePr>
          <p:cNvPr id="1063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929415"/>
              </p:ext>
            </p:extLst>
          </p:nvPr>
        </p:nvGraphicFramePr>
        <p:xfrm>
          <a:off x="2842940" y="692696"/>
          <a:ext cx="2894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4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940" y="692696"/>
                        <a:ext cx="2894012" cy="8636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40" name="Text Box 4"/>
          <p:cNvSpPr txBox="1">
            <a:spLocks noChangeArrowheads="1"/>
          </p:cNvSpPr>
          <p:nvPr/>
        </p:nvSpPr>
        <p:spPr bwMode="auto">
          <a:xfrm>
            <a:off x="379140" y="3450258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s"/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载流直导线的磁场</a:t>
            </a:r>
          </a:p>
        </p:txBody>
      </p:sp>
      <p:graphicFrame>
        <p:nvGraphicFramePr>
          <p:cNvPr id="10639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55910"/>
              </p:ext>
            </p:extLst>
          </p:nvPr>
        </p:nvGraphicFramePr>
        <p:xfrm>
          <a:off x="3325540" y="3305795"/>
          <a:ext cx="3046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5" name="公式" r:id="rId5" imgW="1523880" imgH="393480" progId="Equation.3">
                  <p:embed/>
                </p:oleObj>
              </mc:Choice>
              <mc:Fallback>
                <p:oleObj name="公式" r:id="rId5" imgW="1523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540" y="3305795"/>
                        <a:ext cx="30464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68" name="Text Box 32"/>
          <p:cNvSpPr txBox="1">
            <a:spLocks noChangeArrowheads="1"/>
          </p:cNvSpPr>
          <p:nvPr/>
        </p:nvSpPr>
        <p:spPr bwMode="auto">
          <a:xfrm>
            <a:off x="1293540" y="1676301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(1)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</a:rPr>
              <a:t>选择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电流元，写出</a:t>
            </a:r>
          </a:p>
        </p:txBody>
      </p:sp>
      <p:graphicFrame>
        <p:nvGraphicFramePr>
          <p:cNvPr id="10639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759972"/>
              </p:ext>
            </p:extLst>
          </p:nvPr>
        </p:nvGraphicFramePr>
        <p:xfrm>
          <a:off x="4411390" y="1412776"/>
          <a:ext cx="25288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6" name="公式" r:id="rId7" imgW="1015920" imgH="431640" progId="Equation.3">
                  <p:embed/>
                </p:oleObj>
              </mc:Choice>
              <mc:Fallback>
                <p:oleObj name="公式" r:id="rId7" imgW="101592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390" y="1412776"/>
                        <a:ext cx="252888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70" name="Text Box 34"/>
          <p:cNvSpPr txBox="1">
            <a:spLocks noChangeArrowheads="1"/>
          </p:cNvSpPr>
          <p:nvPr/>
        </p:nvSpPr>
        <p:spPr bwMode="auto">
          <a:xfrm>
            <a:off x="1293540" y="2323976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(2)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选择适当的坐标系，写出分量式</a:t>
            </a:r>
          </a:p>
        </p:txBody>
      </p:sp>
      <p:graphicFrame>
        <p:nvGraphicFramePr>
          <p:cNvPr id="106397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399212"/>
              </p:ext>
            </p:extLst>
          </p:nvPr>
        </p:nvGraphicFramePr>
        <p:xfrm>
          <a:off x="6262688" y="2324100"/>
          <a:ext cx="2054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7" name="公式" r:id="rId9" imgW="825480" imgH="241200" progId="Equation.3">
                  <p:embed/>
                </p:oleObj>
              </mc:Choice>
              <mc:Fallback>
                <p:oleObj name="公式" r:id="rId9" imgW="82548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2324100"/>
                        <a:ext cx="20542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72" name="Text Box 36"/>
          <p:cNvSpPr txBox="1">
            <a:spLocks noChangeArrowheads="1"/>
          </p:cNvSpPr>
          <p:nvPr/>
        </p:nvSpPr>
        <p:spPr bwMode="auto">
          <a:xfrm>
            <a:off x="1293540" y="2821111"/>
            <a:ext cx="7310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(3)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分析对称性（如果有），统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一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变量，进行积分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63973" name="Text Box 37"/>
          <p:cNvSpPr txBox="1">
            <a:spLocks noChangeArrowheads="1"/>
          </p:cNvSpPr>
          <p:nvPr/>
        </p:nvSpPr>
        <p:spPr bwMode="auto">
          <a:xfrm>
            <a:off x="590277" y="1628453"/>
            <a:ext cx="574675" cy="156966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解题思路</a:t>
            </a:r>
          </a:p>
        </p:txBody>
      </p:sp>
      <p:graphicFrame>
        <p:nvGraphicFramePr>
          <p:cNvPr id="106397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154241"/>
              </p:ext>
            </p:extLst>
          </p:nvPr>
        </p:nvGraphicFramePr>
        <p:xfrm>
          <a:off x="7351440" y="3355008"/>
          <a:ext cx="11445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8" name="公式" r:id="rId11" imgW="571320" imgH="393480" progId="Equation.3">
                  <p:embed/>
                </p:oleObj>
              </mc:Choice>
              <mc:Fallback>
                <p:oleObj name="公式" r:id="rId11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440" y="3355008"/>
                        <a:ext cx="1144587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75" name="Line 39"/>
          <p:cNvSpPr>
            <a:spLocks noChangeShapeType="1"/>
          </p:cNvSpPr>
          <p:nvPr/>
        </p:nvSpPr>
        <p:spPr bwMode="auto">
          <a:xfrm>
            <a:off x="6516415" y="3737595"/>
            <a:ext cx="792162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3976" name="Text Box 40"/>
          <p:cNvSpPr txBox="1">
            <a:spLocks noChangeArrowheads="1"/>
          </p:cNvSpPr>
          <p:nvPr/>
        </p:nvSpPr>
        <p:spPr bwMode="auto">
          <a:xfrm>
            <a:off x="251520" y="4558283"/>
            <a:ext cx="3471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Font typeface="Wingdings" panose="05000000000000000000" pitchFamily="2" charset="2"/>
              <a:buChar char="s"/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无限长载流</a:t>
            </a:r>
            <a:r>
              <a:rPr kumimoji="1" lang="zh-CN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平板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中轴线上方的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磁场</a:t>
            </a:r>
            <a:endParaRPr kumimoji="1" lang="zh-CN" altLang="en-US" sz="2400" b="1" i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397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392800"/>
              </p:ext>
            </p:extLst>
          </p:nvPr>
        </p:nvGraphicFramePr>
        <p:xfrm>
          <a:off x="3851002" y="4415408"/>
          <a:ext cx="2309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9" name="公式" r:id="rId13" imgW="1155600" imgH="419040" progId="Equation.3">
                  <p:embed/>
                </p:oleObj>
              </mc:Choice>
              <mc:Fallback>
                <p:oleObj name="公式" r:id="rId13" imgW="1155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002" y="4415408"/>
                        <a:ext cx="23098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7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65533"/>
              </p:ext>
            </p:extLst>
          </p:nvPr>
        </p:nvGraphicFramePr>
        <p:xfrm>
          <a:off x="7286352" y="4461446"/>
          <a:ext cx="1220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0" name="公式" r:id="rId15" imgW="609480" imgH="393480" progId="Equation.3">
                  <p:embed/>
                </p:oleObj>
              </mc:Choice>
              <mc:Fallback>
                <p:oleObj name="公式" r:id="rId15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352" y="4461446"/>
                        <a:ext cx="12207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79" name="Line 43"/>
          <p:cNvSpPr>
            <a:spLocks noChangeShapeType="1"/>
          </p:cNvSpPr>
          <p:nvPr/>
        </p:nvSpPr>
        <p:spPr bwMode="auto">
          <a:xfrm>
            <a:off x="6367190" y="4824983"/>
            <a:ext cx="792162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3980" name="Text Box 44"/>
          <p:cNvSpPr txBox="1">
            <a:spLocks noChangeArrowheads="1"/>
          </p:cNvSpPr>
          <p:nvPr/>
        </p:nvSpPr>
        <p:spPr bwMode="auto">
          <a:xfrm>
            <a:off x="379140" y="5466804"/>
            <a:ext cx="447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s"/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载流圆</a:t>
            </a:r>
            <a:r>
              <a:rPr kumimoji="1" lang="zh-CN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线圈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轴线上</a:t>
            </a:r>
            <a:r>
              <a:rPr kumimoji="1" lang="zh-CN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磁场</a:t>
            </a:r>
          </a:p>
        </p:txBody>
      </p:sp>
      <p:graphicFrame>
        <p:nvGraphicFramePr>
          <p:cNvPr id="106398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425110"/>
              </p:ext>
            </p:extLst>
          </p:nvPr>
        </p:nvGraphicFramePr>
        <p:xfrm>
          <a:off x="4057476" y="5250904"/>
          <a:ext cx="25304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1" name="公式" r:id="rId17" imgW="1206360" imgH="444240" progId="Equation.3">
                  <p:embed/>
                </p:oleObj>
              </mc:Choice>
              <mc:Fallback>
                <p:oleObj name="公式" r:id="rId17" imgW="1206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476" y="5250904"/>
                        <a:ext cx="25304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B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8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47599"/>
              </p:ext>
            </p:extLst>
          </p:nvPr>
        </p:nvGraphicFramePr>
        <p:xfrm>
          <a:off x="5486252" y="6120283"/>
          <a:ext cx="1914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2" name="公式" r:id="rId19" imgW="888840" imgH="253800" progId="Equation.3">
                  <p:embed/>
                </p:oleObj>
              </mc:Choice>
              <mc:Fallback>
                <p:oleObj name="公式" r:id="rId19" imgW="888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252" y="6120283"/>
                        <a:ext cx="1914525" cy="546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83" name="Text Box 47"/>
          <p:cNvSpPr txBox="1">
            <a:spLocks noChangeArrowheads="1"/>
          </p:cNvSpPr>
          <p:nvPr/>
        </p:nvSpPr>
        <p:spPr bwMode="auto">
          <a:xfrm>
            <a:off x="4478190" y="6142508"/>
            <a:ext cx="138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定义：</a:t>
            </a:r>
          </a:p>
        </p:txBody>
      </p:sp>
      <p:graphicFrame>
        <p:nvGraphicFramePr>
          <p:cNvPr id="1063984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866752"/>
              </p:ext>
            </p:extLst>
          </p:nvPr>
        </p:nvGraphicFramePr>
        <p:xfrm>
          <a:off x="7487351" y="5310189"/>
          <a:ext cx="15113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3" name="Equation" r:id="rId21" imgW="1511280" imgH="825480" progId="Equation.3">
                  <p:embed/>
                </p:oleObj>
              </mc:Choice>
              <mc:Fallback>
                <p:oleObj name="Equation" r:id="rId21" imgW="151128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351" y="5310189"/>
                        <a:ext cx="1511300" cy="823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85" name="Rectangle 49"/>
          <p:cNvSpPr>
            <a:spLocks noChangeArrowheads="1"/>
          </p:cNvSpPr>
          <p:nvPr/>
        </p:nvSpPr>
        <p:spPr bwMode="auto">
          <a:xfrm>
            <a:off x="7451600" y="621216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——</a:t>
            </a:r>
            <a:r>
              <a:rPr kumimoji="1" lang="zh-CN" alt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磁矩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6367190" y="3254320"/>
            <a:ext cx="11201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</a:pPr>
            <a:r>
              <a:rPr kumimoji="1" lang="zh-CN" altLang="zh-CN" sz="2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无</a:t>
            </a:r>
            <a:r>
              <a:rPr kumimoji="1" lang="zh-CN" altLang="zh-CN" sz="22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限</a:t>
            </a:r>
            <a:r>
              <a:rPr kumimoji="1" lang="zh-CN" altLang="zh-CN" sz="2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长</a:t>
            </a:r>
            <a:endParaRPr kumimoji="1" lang="zh-CN" altLang="en-US" sz="2200" b="1" i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6231279" y="4363288"/>
            <a:ext cx="11201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</a:pPr>
            <a:r>
              <a:rPr kumimoji="1" lang="zh-CN" altLang="zh-CN" sz="2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无限</a:t>
            </a: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大</a:t>
            </a:r>
            <a:endParaRPr kumimoji="1" lang="zh-CN" altLang="en-US" sz="2200" b="1" i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3325540" y="182360"/>
            <a:ext cx="25220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</a:pPr>
            <a:r>
              <a:rPr kumimoji="1" lang="zh-CN" altLang="en-US" sz="3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要点回顾</a:t>
            </a:r>
            <a:endParaRPr kumimoji="1" lang="zh-CN" altLang="en-US" sz="3200" b="1" i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660158" y="5750718"/>
            <a:ext cx="792162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6444208" y="5221510"/>
            <a:ext cx="11201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</a:pP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足够远</a:t>
            </a:r>
            <a:endParaRPr kumimoji="1" lang="zh-CN" altLang="en-US" sz="2200" b="1" i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2413" y="3979863"/>
            <a:ext cx="7082035" cy="461974"/>
            <a:chOff x="1522413" y="3979863"/>
            <a:chExt cx="7082035" cy="461974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2155455" y="3980172"/>
              <a:ext cx="64489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l" eaLnBrk="1" hangingPunct="1">
                <a:buClr>
                  <a:srgbClr val="FF0000"/>
                </a:buClr>
              </a:pPr>
              <a:r>
                <a:rPr kumimoji="1" lang="zh-CN" altLang="en-US" sz="2400" b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分别为下、上端对应</a:t>
              </a:r>
              <a:r>
                <a:rPr kumimoji="1" lang="en-US" altLang="zh-CN" sz="2400" b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r>
                <a:rPr kumimoji="1" lang="zh-CN" altLang="en-US" sz="2400" b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与导线</a:t>
              </a:r>
              <a:r>
                <a:rPr kumimoji="1" lang="zh-CN" altLang="en-US" sz="24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正方向</a:t>
              </a:r>
              <a:r>
                <a:rPr kumimoji="1" lang="zh-CN" altLang="en-US" sz="2400" b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夹角</a:t>
              </a:r>
              <a:endPara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3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363581"/>
                </p:ext>
              </p:extLst>
            </p:nvPr>
          </p:nvGraphicFramePr>
          <p:xfrm>
            <a:off x="1522413" y="3979863"/>
            <a:ext cx="685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64" name="Equation" r:id="rId23" imgW="342720" imgH="228600" progId="Equation.DSMT4">
                    <p:embed/>
                  </p:oleObj>
                </mc:Choice>
                <mc:Fallback>
                  <p:oleObj name="Equation" r:id="rId2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413" y="3979863"/>
                          <a:ext cx="685800" cy="45720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79140" y="6120283"/>
            <a:ext cx="3874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s"/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载流圆</a:t>
            </a:r>
            <a:r>
              <a:rPr kumimoji="1" lang="zh-CN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线圈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圆心</a:t>
            </a:r>
            <a:r>
              <a:rPr kumimoji="1" lang="zh-CN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磁场</a:t>
            </a:r>
          </a:p>
        </p:txBody>
      </p:sp>
    </p:spTree>
    <p:extLst>
      <p:ext uri="{BB962C8B-B14F-4D97-AF65-F5344CB8AC3E}">
        <p14:creationId xmlns:p14="http://schemas.microsoft.com/office/powerpoint/2010/main" val="38755228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6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3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3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63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63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6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6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6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6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6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6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6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6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6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6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6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8" grpId="0" autoUpdateAnimBg="0"/>
      <p:bldP spid="1063940" grpId="0" autoUpdateAnimBg="0"/>
      <p:bldP spid="1063968" grpId="0" autoUpdateAnimBg="0"/>
      <p:bldP spid="1063970" grpId="0" autoUpdateAnimBg="0"/>
      <p:bldP spid="1063972" grpId="0" autoUpdateAnimBg="0"/>
      <p:bldP spid="1063973" grpId="0" animBg="1" autoUpdateAnimBg="0"/>
      <p:bldP spid="1063975" grpId="0" animBg="1"/>
      <p:bldP spid="1063976" grpId="0" autoUpdateAnimBg="0"/>
      <p:bldP spid="1063979" grpId="0" animBg="1"/>
      <p:bldP spid="1063980" grpId="0" autoUpdateAnimBg="0"/>
      <p:bldP spid="1063983" grpId="0" autoUpdateAnimBg="0"/>
      <p:bldP spid="1063985" grpId="0" autoUpdateAnimBg="0"/>
      <p:bldP spid="28" grpId="0" autoUpdateAnimBg="0"/>
      <p:bldP spid="29" grpId="0" autoUpdateAnimBg="0"/>
      <p:bldP spid="30" grpId="0" autoUpdateAnimBg="0"/>
      <p:bldP spid="31" grpId="0" animBg="1"/>
      <p:bldP spid="32" grpId="0" autoUpdateAnimBg="0"/>
      <p:bldP spid="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546" name="Text Box 2"/>
          <p:cNvSpPr txBox="1">
            <a:spLocks noChangeArrowheads="1"/>
          </p:cNvSpPr>
          <p:nvPr/>
        </p:nvSpPr>
        <p:spPr bwMode="auto">
          <a:xfrm>
            <a:off x="269875" y="303039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7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6547" name="Text Box 3"/>
          <p:cNvSpPr txBox="1">
            <a:spLocks noChangeArrowheads="1"/>
          </p:cNvSpPr>
          <p:nvPr/>
        </p:nvSpPr>
        <p:spPr bwMode="auto">
          <a:xfrm>
            <a:off x="768350" y="282575"/>
            <a:ext cx="80772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证明在没有电流的空间区域里，如果磁场线是一些同方向的平行直线，则磁场一定是均匀的。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1075" y="1530350"/>
            <a:ext cx="2667000" cy="1524000"/>
            <a:chOff x="3840" y="672"/>
            <a:chExt cx="1680" cy="960"/>
          </a:xfrm>
        </p:grpSpPr>
        <p:sp>
          <p:nvSpPr>
            <p:cNvPr id="13344" name="Line 5"/>
            <p:cNvSpPr>
              <a:spLocks noChangeShapeType="1"/>
            </p:cNvSpPr>
            <p:nvPr/>
          </p:nvSpPr>
          <p:spPr bwMode="auto">
            <a:xfrm>
              <a:off x="3840" y="672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6"/>
            <p:cNvSpPr>
              <a:spLocks noChangeShapeType="1"/>
            </p:cNvSpPr>
            <p:nvPr/>
          </p:nvSpPr>
          <p:spPr bwMode="auto">
            <a:xfrm>
              <a:off x="3840" y="912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7"/>
            <p:cNvSpPr>
              <a:spLocks noChangeShapeType="1"/>
            </p:cNvSpPr>
            <p:nvPr/>
          </p:nvSpPr>
          <p:spPr bwMode="auto">
            <a:xfrm>
              <a:off x="3840" y="1152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8"/>
            <p:cNvSpPr>
              <a:spLocks noChangeShapeType="1"/>
            </p:cNvSpPr>
            <p:nvPr/>
          </p:nvSpPr>
          <p:spPr bwMode="auto">
            <a:xfrm>
              <a:off x="3840" y="1392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9"/>
            <p:cNvSpPr>
              <a:spLocks noChangeShapeType="1"/>
            </p:cNvSpPr>
            <p:nvPr/>
          </p:nvSpPr>
          <p:spPr bwMode="auto">
            <a:xfrm>
              <a:off x="3840" y="1632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6554" name="Rectangle 10"/>
          <p:cNvSpPr>
            <a:spLocks noChangeArrowheads="1"/>
          </p:cNvSpPr>
          <p:nvPr/>
        </p:nvSpPr>
        <p:spPr bwMode="auto">
          <a:xfrm>
            <a:off x="6518275" y="1911350"/>
            <a:ext cx="1371600" cy="76200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6555" name="Object 11"/>
          <p:cNvGraphicFramePr>
            <a:graphicFrameLocks/>
          </p:cNvGraphicFramePr>
          <p:nvPr/>
        </p:nvGraphicFramePr>
        <p:xfrm>
          <a:off x="6246813" y="1604963"/>
          <a:ext cx="2301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8" name="Equation" r:id="rId3" imgW="228600" imgH="228600" progId="Equation.3">
                  <p:embed/>
                </p:oleObj>
              </mc:Choice>
              <mc:Fallback>
                <p:oleObj name="Equation" r:id="rId3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604963"/>
                        <a:ext cx="230187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56" name="Object 12"/>
          <p:cNvGraphicFramePr>
            <a:graphicFrameLocks/>
          </p:cNvGraphicFramePr>
          <p:nvPr/>
        </p:nvGraphicFramePr>
        <p:xfrm>
          <a:off x="7939088" y="1576388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9" name="Equation" r:id="rId5" imgW="203040" imgH="317160" progId="Equation.3">
                  <p:embed/>
                </p:oleObj>
              </mc:Choice>
              <mc:Fallback>
                <p:oleObj name="Equation" r:id="rId5" imgW="20304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1576388"/>
                        <a:ext cx="201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57" name="Object 13"/>
          <p:cNvGraphicFramePr>
            <a:graphicFrameLocks/>
          </p:cNvGraphicFramePr>
          <p:nvPr/>
        </p:nvGraphicFramePr>
        <p:xfrm>
          <a:off x="7880350" y="2747963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0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2747963"/>
                        <a:ext cx="1905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58" name="Object 14"/>
          <p:cNvGraphicFramePr>
            <a:graphicFrameLocks/>
          </p:cNvGraphicFramePr>
          <p:nvPr/>
        </p:nvGraphicFramePr>
        <p:xfrm>
          <a:off x="6240463" y="2719388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1" name="Equation" r:id="rId9" imgW="253800" imgH="317160" progId="Equation.3">
                  <p:embed/>
                </p:oleObj>
              </mc:Choice>
              <mc:Fallback>
                <p:oleObj name="Equation" r:id="rId9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719388"/>
                        <a:ext cx="2555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59" name="Object 15"/>
          <p:cNvGraphicFramePr>
            <a:graphicFrameLocks/>
          </p:cNvGraphicFramePr>
          <p:nvPr/>
        </p:nvGraphicFramePr>
        <p:xfrm>
          <a:off x="6986588" y="1541463"/>
          <a:ext cx="331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2" name="Equation" r:id="rId11" imgW="330120" imgH="431640" progId="Equation.3">
                  <p:embed/>
                </p:oleObj>
              </mc:Choice>
              <mc:Fallback>
                <p:oleObj name="Equation" r:id="rId11" imgW="3301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1541463"/>
                        <a:ext cx="3317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60" name="Object 16"/>
          <p:cNvGraphicFramePr>
            <a:graphicFrameLocks/>
          </p:cNvGraphicFramePr>
          <p:nvPr/>
        </p:nvGraphicFramePr>
        <p:xfrm>
          <a:off x="6934200" y="2673350"/>
          <a:ext cx="366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3" name="Equation" r:id="rId13" imgW="368280" imgH="431640" progId="Equation.3">
                  <p:embed/>
                </p:oleObj>
              </mc:Choice>
              <mc:Fallback>
                <p:oleObj name="Equation" r:id="rId13" imgW="3682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673350"/>
                        <a:ext cx="366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561" name="Text Box 17"/>
          <p:cNvSpPr txBox="1">
            <a:spLocks noChangeArrowheads="1"/>
          </p:cNvSpPr>
          <p:nvPr/>
        </p:nvSpPr>
        <p:spPr bwMode="auto">
          <a:xfrm>
            <a:off x="280988" y="134076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6562" name="Text Box 18"/>
          <p:cNvSpPr txBox="1">
            <a:spLocks noChangeArrowheads="1"/>
          </p:cNvSpPr>
          <p:nvPr/>
        </p:nvSpPr>
        <p:spPr bwMode="auto">
          <a:xfrm>
            <a:off x="768350" y="2564904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由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安培环路定理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可知</a:t>
            </a:r>
          </a:p>
        </p:txBody>
      </p:sp>
      <p:graphicFrame>
        <p:nvGraphicFramePr>
          <p:cNvPr id="215656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151431"/>
              </p:ext>
            </p:extLst>
          </p:nvPr>
        </p:nvGraphicFramePr>
        <p:xfrm>
          <a:off x="815635" y="3068960"/>
          <a:ext cx="28178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4" name="Equation" r:id="rId15" imgW="2819160" imgH="609480" progId="Equation.3">
                  <p:embed/>
                </p:oleObj>
              </mc:Choice>
              <mc:Fallback>
                <p:oleObj name="Equation" r:id="rId15" imgW="281916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35" y="3068960"/>
                        <a:ext cx="28178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64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201746"/>
              </p:ext>
            </p:extLst>
          </p:nvPr>
        </p:nvGraphicFramePr>
        <p:xfrm>
          <a:off x="3722404" y="3070547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5" name="Equation" r:id="rId17" imgW="1346040" imgH="507960" progId="Equation.3">
                  <p:embed/>
                </p:oleObj>
              </mc:Choice>
              <mc:Fallback>
                <p:oleObj name="Equation" r:id="rId17" imgW="134604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404" y="3070547"/>
                        <a:ext cx="134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65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350123"/>
              </p:ext>
            </p:extLst>
          </p:nvPr>
        </p:nvGraphicFramePr>
        <p:xfrm>
          <a:off x="5102990" y="3140397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6" name="Equation" r:id="rId19" imgW="482400" imgH="317160" progId="Equation.3">
                  <p:embed/>
                </p:oleObj>
              </mc:Choice>
              <mc:Fallback>
                <p:oleObj name="Equation" r:id="rId19" imgW="4824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990" y="3140397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566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40830"/>
              </p:ext>
            </p:extLst>
          </p:nvPr>
        </p:nvGraphicFramePr>
        <p:xfrm>
          <a:off x="879475" y="3736380"/>
          <a:ext cx="10398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7" name="Equation" r:id="rId21" imgW="1041120" imgH="419040" progId="Equation.3">
                  <p:embed/>
                </p:oleObj>
              </mc:Choice>
              <mc:Fallback>
                <p:oleObj name="Equation" r:id="rId21" imgW="1041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736380"/>
                        <a:ext cx="10398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61999" y="1392019"/>
            <a:ext cx="4975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磁场线为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平行直线的空间中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，根据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磁场的高斯定理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知，同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一根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磁场线上各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点的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磁感应强度相等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251520" y="4221088"/>
            <a:ext cx="8569325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6084168" y="4437112"/>
            <a:ext cx="2667000" cy="1512888"/>
            <a:chOff x="3840" y="672"/>
            <a:chExt cx="1680" cy="953"/>
          </a:xfrm>
        </p:grpSpPr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3840" y="672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3840" y="808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3840" y="944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840" y="1262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3840" y="1625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541368" y="4660951"/>
            <a:ext cx="1371600" cy="1281111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0656"/>
              </p:ext>
            </p:extLst>
          </p:nvPr>
        </p:nvGraphicFramePr>
        <p:xfrm>
          <a:off x="6269906" y="4511725"/>
          <a:ext cx="2301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8" name="Equation" r:id="rId23" imgW="228600" imgH="228600" progId="Equation.3">
                  <p:embed/>
                </p:oleObj>
              </mc:Choice>
              <mc:Fallback>
                <p:oleObj name="Equation" r:id="rId23" imgW="228600" imgH="228600" progId="Equation.3">
                  <p:embed/>
                  <p:pic>
                    <p:nvPicPr>
                      <p:cNvPr id="2156555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906" y="4511725"/>
                        <a:ext cx="230187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874582"/>
              </p:ext>
            </p:extLst>
          </p:nvPr>
        </p:nvGraphicFramePr>
        <p:xfrm>
          <a:off x="7962181" y="4483150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9" name="Equation" r:id="rId24" imgW="203040" imgH="317160" progId="Equation.3">
                  <p:embed/>
                </p:oleObj>
              </mc:Choice>
              <mc:Fallback>
                <p:oleObj name="Equation" r:id="rId24" imgW="203040" imgH="317160" progId="Equation.3">
                  <p:embed/>
                  <p:pic>
                    <p:nvPicPr>
                      <p:cNvPr id="2156556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181" y="4483150"/>
                        <a:ext cx="201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082474"/>
              </p:ext>
            </p:extLst>
          </p:nvPr>
        </p:nvGraphicFramePr>
        <p:xfrm>
          <a:off x="7903443" y="5654725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0" name="Equation" r:id="rId25" imgW="190440" imgH="228600" progId="Equation.3">
                  <p:embed/>
                </p:oleObj>
              </mc:Choice>
              <mc:Fallback>
                <p:oleObj name="Equation" r:id="rId25" imgW="190440" imgH="228600" progId="Equation.3">
                  <p:embed/>
                  <p:pic>
                    <p:nvPicPr>
                      <p:cNvPr id="2156557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443" y="5654725"/>
                        <a:ext cx="1905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501823"/>
              </p:ext>
            </p:extLst>
          </p:nvPr>
        </p:nvGraphicFramePr>
        <p:xfrm>
          <a:off x="6263556" y="5626150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1" name="Equation" r:id="rId26" imgW="253800" imgH="317160" progId="Equation.3">
                  <p:embed/>
                </p:oleObj>
              </mc:Choice>
              <mc:Fallback>
                <p:oleObj name="Equation" r:id="rId26" imgW="253800" imgH="317160" progId="Equation.3">
                  <p:embed/>
                  <p:pic>
                    <p:nvPicPr>
                      <p:cNvPr id="2156558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556" y="5626150"/>
                        <a:ext cx="2555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465977"/>
              </p:ext>
            </p:extLst>
          </p:nvPr>
        </p:nvGraphicFramePr>
        <p:xfrm>
          <a:off x="7009681" y="4448225"/>
          <a:ext cx="331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2" name="Equation" r:id="rId27" imgW="330120" imgH="431640" progId="Equation.3">
                  <p:embed/>
                </p:oleObj>
              </mc:Choice>
              <mc:Fallback>
                <p:oleObj name="Equation" r:id="rId27" imgW="330120" imgH="431640" progId="Equation.3">
                  <p:embed/>
                  <p:pic>
                    <p:nvPicPr>
                      <p:cNvPr id="215655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681" y="4448225"/>
                        <a:ext cx="3317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977822"/>
              </p:ext>
            </p:extLst>
          </p:nvPr>
        </p:nvGraphicFramePr>
        <p:xfrm>
          <a:off x="6957293" y="5580112"/>
          <a:ext cx="366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3" name="Equation" r:id="rId28" imgW="368280" imgH="431640" progId="Equation.3">
                  <p:embed/>
                </p:oleObj>
              </mc:Choice>
              <mc:Fallback>
                <p:oleObj name="Equation" r:id="rId28" imgW="368280" imgH="431640" progId="Equation.3">
                  <p:embed/>
                  <p:pic>
                    <p:nvPicPr>
                      <p:cNvPr id="215656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293" y="5580112"/>
                        <a:ext cx="366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63292" y="4398847"/>
            <a:ext cx="53112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01700" indent="-9017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</a:rPr>
              <a:t>思考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在没有电流的空间区域里，右图中的磁场会是稳恒磁场吗？</a:t>
            </a:r>
            <a:endParaRPr lang="en-US" altLang="zh-CN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923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6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6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546" grpId="0" autoUpdateAnimBg="0"/>
      <p:bldP spid="2156547" grpId="0" autoUpdateAnimBg="0"/>
      <p:bldP spid="2156554" grpId="0" animBg="1"/>
      <p:bldP spid="2156561" grpId="0" autoUpdateAnimBg="0"/>
      <p:bldP spid="2156562" grpId="0" autoUpdateAnimBg="0"/>
      <p:bldP spid="3" grpId="0"/>
      <p:bldP spid="38" grpId="0" animBg="1"/>
      <p:bldP spid="45" grpId="0" animBg="1"/>
      <p:bldP spid="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564258" y="2064255"/>
            <a:ext cx="2074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分析电流系</a:t>
            </a:r>
          </a:p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统的对称性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102795" y="2064255"/>
            <a:ext cx="17891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取合适的</a:t>
            </a:r>
          </a:p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安培环路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7074595" y="2064255"/>
            <a:ext cx="1949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应用安培</a:t>
            </a:r>
          </a:p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环路定理</a:t>
            </a:r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2851845" y="2345242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5899845" y="2345242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3466208" y="3526169"/>
            <a:ext cx="329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（有向闭合回路）</a:t>
            </a:r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4474270" y="2908309"/>
            <a:ext cx="685800" cy="567060"/>
          </a:xfrm>
          <a:prstGeom prst="upDownArrow">
            <a:avLst>
              <a:gd name="adj1" fmla="val 32870"/>
              <a:gd name="adj2" fmla="val 3177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1099245" y="2908309"/>
            <a:ext cx="685800" cy="567060"/>
          </a:xfrm>
          <a:prstGeom prst="upDownArrow">
            <a:avLst>
              <a:gd name="adj1" fmla="val 32870"/>
              <a:gd name="adj2" fmla="val 3177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00720" y="3551569"/>
            <a:ext cx="367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（使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提出积分号）</a:t>
            </a: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6033195" y="3534107"/>
            <a:ext cx="2990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（适用于闭合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电流或无限大电流）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7423845" y="2908309"/>
            <a:ext cx="685800" cy="567060"/>
          </a:xfrm>
          <a:prstGeom prst="upDownArrow">
            <a:avLst>
              <a:gd name="adj1" fmla="val 32870"/>
              <a:gd name="adj2" fmla="val 31773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642045" y="497062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小结</a:t>
            </a: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auto">
          <a:xfrm>
            <a:off x="232470" y="471662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76"/>
          <p:cNvSpPr>
            <a:spLocks noChangeArrowheads="1"/>
          </p:cNvSpPr>
          <p:nvPr/>
        </p:nvSpPr>
        <p:spPr bwMode="auto">
          <a:xfrm>
            <a:off x="1464370" y="47709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磁感应强度的计算方法</a:t>
            </a:r>
            <a:endParaRPr kumimoji="1" lang="zh-CN" altLang="en-US" sz="2400" b="1" dirty="0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522982" y="1089625"/>
            <a:ext cx="7361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毕奥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-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萨伐尔定律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结合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磁感应强度叠加原理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endParaRPr kumimoji="1" lang="zh-CN" altLang="en-US" sz="2400" b="1" dirty="0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" name="Rectangle 76"/>
          <p:cNvSpPr>
            <a:spLocks noChangeArrowheads="1"/>
          </p:cNvSpPr>
          <p:nvPr/>
        </p:nvSpPr>
        <p:spPr bwMode="auto">
          <a:xfrm>
            <a:off x="522982" y="1601789"/>
            <a:ext cx="7361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）安培环路定理</a:t>
            </a:r>
            <a:endParaRPr kumimoji="1" lang="zh-CN" altLang="en-US" sz="2400" b="1" dirty="0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522982" y="4219306"/>
            <a:ext cx="7361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）补偿法</a:t>
            </a:r>
            <a:r>
              <a:rPr kumimoji="1" lang="en-US" altLang="zh-CN" sz="2400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+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安培环路定理；</a:t>
            </a:r>
            <a:endParaRPr kumimoji="1" lang="zh-CN" altLang="en-US" sz="2400" b="1" dirty="0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9" name="Rectangle 76"/>
          <p:cNvSpPr>
            <a:spLocks noChangeArrowheads="1"/>
          </p:cNvSpPr>
          <p:nvPr/>
        </p:nvSpPr>
        <p:spPr bwMode="auto">
          <a:xfrm>
            <a:off x="537911" y="5324546"/>
            <a:ext cx="7361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注意与静电场情况的对比！</a:t>
            </a:r>
            <a:endParaRPr kumimoji="1" lang="zh-CN" altLang="en-US" sz="2800" b="1" dirty="0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9659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nimBg="1"/>
      <p:bldP spid="6" grpId="0" animBg="1"/>
      <p:bldP spid="7" grpId="0" autoUpdateAnimBg="0"/>
      <p:bldP spid="8" grpId="0" animBg="1"/>
      <p:bldP spid="9" grpId="0" animBg="1"/>
      <p:bldP spid="10" grpId="0" autoUpdateAnimBg="0"/>
      <p:bldP spid="11" grpId="0" autoUpdateAnimBg="0"/>
      <p:bldP spid="12" grpId="0" animBg="1"/>
      <p:bldP spid="13" grpId="0" autoUpdateAnimBg="0"/>
      <p:bldP spid="14" grpId="0" animBg="1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8520" y="663079"/>
            <a:ext cx="3871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毕－萨定律 </a:t>
            </a:r>
          </a:p>
        </p:txBody>
      </p:sp>
      <p:graphicFrame>
        <p:nvGraphicFramePr>
          <p:cNvPr id="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62175"/>
              </p:ext>
            </p:extLst>
          </p:nvPr>
        </p:nvGraphicFramePr>
        <p:xfrm>
          <a:off x="6435089" y="332656"/>
          <a:ext cx="24352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0" name="Equation" r:id="rId3" imgW="1015920" imgH="419040" progId="Equation.DSMT4">
                  <p:embed/>
                </p:oleObj>
              </mc:Choice>
              <mc:Fallback>
                <p:oleObj name="Equation" r:id="rId3" imgW="1015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089" y="332656"/>
                        <a:ext cx="2435225" cy="1000125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818" y="4328193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高斯定理</a:t>
            </a:r>
          </a:p>
        </p:txBody>
      </p:sp>
      <p:graphicFrame>
        <p:nvGraphicFramePr>
          <p:cNvPr id="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0220"/>
              </p:ext>
            </p:extLst>
          </p:nvPr>
        </p:nvGraphicFramePr>
        <p:xfrm>
          <a:off x="1551335" y="4128168"/>
          <a:ext cx="24828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1" name="公式" r:id="rId5" imgW="1155600" imgH="431640" progId="Equation.3">
                  <p:embed/>
                </p:oleObj>
              </mc:Choice>
              <mc:Fallback>
                <p:oleObj name="公式" r:id="rId5" imgW="11556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335" y="4128168"/>
                        <a:ext cx="24828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21772" y="815948"/>
            <a:ext cx="11533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点电荷电</a:t>
            </a: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</a:rPr>
              <a:t>场</a:t>
            </a:r>
          </a:p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</a:rPr>
              <a:t>强度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026478"/>
              </p:ext>
            </p:extLst>
          </p:nvPr>
        </p:nvGraphicFramePr>
        <p:xfrm>
          <a:off x="1881808" y="1052736"/>
          <a:ext cx="1898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2" name="Equation" r:id="rId7" imgW="780965" imgH="342900" progId="Equation.3">
                  <p:embed/>
                </p:oleObj>
              </mc:Choice>
              <mc:Fallback>
                <p:oleObj name="Equation" r:id="rId7" imgW="78096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808" y="1052736"/>
                        <a:ext cx="1898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7504" y="314754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•  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库仑定律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640904" y="819579"/>
            <a:ext cx="457200" cy="609600"/>
            <a:chOff x="480" y="528"/>
            <a:chExt cx="432" cy="1104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847489"/>
              </p:ext>
            </p:extLst>
          </p:nvPr>
        </p:nvGraphicFramePr>
        <p:xfrm>
          <a:off x="1760091" y="2024905"/>
          <a:ext cx="13954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3" name="Equation" r:id="rId9" imgW="552365" imgH="180941" progId="Equation.3">
                  <p:embed/>
                </p:oleObj>
              </mc:Choice>
              <mc:Fallback>
                <p:oleObj name="Equation" r:id="rId9" imgW="552365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091" y="2024905"/>
                        <a:ext cx="13954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69285"/>
              </p:ext>
            </p:extLst>
          </p:nvPr>
        </p:nvGraphicFramePr>
        <p:xfrm>
          <a:off x="1802954" y="2974230"/>
          <a:ext cx="2122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4" name="Equation" r:id="rId11" imgW="876469" imgH="342900" progId="Equation.3">
                  <p:embed/>
                </p:oleObj>
              </mc:Choice>
              <mc:Fallback>
                <p:oleObj name="Equation" r:id="rId11" imgW="87646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954" y="2974230"/>
                        <a:ext cx="21224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2"/>
          <p:cNvSpPr>
            <a:spLocks/>
          </p:cNvSpPr>
          <p:nvPr/>
        </p:nvSpPr>
        <p:spPr bwMode="auto">
          <a:xfrm>
            <a:off x="998091" y="2096343"/>
            <a:ext cx="533400" cy="1524000"/>
          </a:xfrm>
          <a:prstGeom prst="leftBrace">
            <a:avLst>
              <a:gd name="adj1" fmla="val 23810"/>
              <a:gd name="adj2" fmla="val 36148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58416" y="1620813"/>
            <a:ext cx="457200" cy="1160115"/>
            <a:chOff x="480" y="528"/>
            <a:chExt cx="432" cy="1104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58416" y="1617638"/>
            <a:ext cx="402704" cy="11566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4486687" y="4581128"/>
            <a:ext cx="348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+mn-ea"/>
                <a:ea typeface="+mn-ea"/>
                <a:cs typeface="ˎ̥"/>
              </a:rPr>
              <a:t>•  </a:t>
            </a:r>
            <a:r>
              <a:rPr kumimoji="1"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磁场的高斯定理</a:t>
            </a:r>
          </a:p>
        </p:txBody>
      </p:sp>
      <p:graphicFrame>
        <p:nvGraphicFramePr>
          <p:cNvPr id="2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95731"/>
              </p:ext>
            </p:extLst>
          </p:nvPr>
        </p:nvGraphicFramePr>
        <p:xfrm>
          <a:off x="5374480" y="5117665"/>
          <a:ext cx="2772854" cy="77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5" name="公式" r:id="rId13" imgW="1041120" imgH="291960" progId="Equation.3">
                  <p:embed/>
                </p:oleObj>
              </mc:Choice>
              <mc:Fallback>
                <p:oleObj name="公式" r:id="rId13" imgW="1041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480" y="5117665"/>
                        <a:ext cx="2772854" cy="7784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6365267" y="5919663"/>
            <a:ext cx="2519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+mn-ea"/>
                <a:ea typeface="+mn-ea"/>
              </a:rPr>
              <a:t>磁场是无源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+mn-ea"/>
                <a:ea typeface="+mn-ea"/>
              </a:rPr>
              <a:t>场</a:t>
            </a:r>
            <a:endParaRPr kumimoji="1" lang="zh-CN" altLang="en-US" sz="24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499992" y="2938217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+mn-ea"/>
                <a:ea typeface="+mn-ea"/>
                <a:cs typeface="ˎ̥"/>
              </a:rPr>
              <a:t>• </a:t>
            </a:r>
            <a:r>
              <a:rPr kumimoji="1"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安培环路定理 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54837"/>
              </p:ext>
            </p:extLst>
          </p:nvPr>
        </p:nvGraphicFramePr>
        <p:xfrm>
          <a:off x="5374480" y="3455788"/>
          <a:ext cx="2599945" cy="71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6" name="公式" r:id="rId15" imgW="1054080" imgH="291960" progId="Equation.3">
                  <p:embed/>
                </p:oleObj>
              </mc:Choice>
              <mc:Fallback>
                <p:oleObj name="公式" r:id="rId15" imgW="1054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480" y="3455788"/>
                        <a:ext cx="2599945" cy="71942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5836876" y="4195936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+mn-ea"/>
                <a:ea typeface="+mn-ea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+mn-ea"/>
                <a:ea typeface="+mn-ea"/>
              </a:rPr>
              <a:t>磁场是有旋场</a:t>
            </a:r>
            <a:endParaRPr kumimoji="1" lang="zh-CN" altLang="en-US" sz="2400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graphicFrame>
        <p:nvGraphicFramePr>
          <p:cNvPr id="3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008221"/>
              </p:ext>
            </p:extLst>
          </p:nvPr>
        </p:nvGraphicFramePr>
        <p:xfrm>
          <a:off x="1821246" y="5387493"/>
          <a:ext cx="1638102" cy="72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7" name="公式" r:id="rId17" imgW="698400" imgH="291960" progId="Equation.3">
                  <p:embed/>
                </p:oleObj>
              </mc:Choice>
              <mc:Fallback>
                <p:oleObj name="公式" r:id="rId17" imgW="698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246" y="5387493"/>
                        <a:ext cx="1638102" cy="721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-53214" y="6145854"/>
            <a:ext cx="50220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（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静电场是无旋场，保守力场）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1420" y="5363791"/>
            <a:ext cx="1618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静电场环路定理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3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46068"/>
              </p:ext>
            </p:extLst>
          </p:nvPr>
        </p:nvGraphicFramePr>
        <p:xfrm>
          <a:off x="4811762" y="1680114"/>
          <a:ext cx="36353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8" name="公式" r:id="rId19" imgW="1460160" imgH="419040" progId="Equation.3">
                  <p:embed/>
                </p:oleObj>
              </mc:Choice>
              <mc:Fallback>
                <p:oleObj name="公式" r:id="rId19" imgW="146016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62" y="1680114"/>
                        <a:ext cx="3635375" cy="9413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4186808" y="938738"/>
            <a:ext cx="457200" cy="1160115"/>
            <a:chOff x="480" y="528"/>
            <a:chExt cx="432" cy="1104"/>
          </a:xfrm>
        </p:grpSpPr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4186808" y="935563"/>
            <a:ext cx="402704" cy="11566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4093887" y="260648"/>
            <a:ext cx="52403" cy="6341726"/>
          </a:xfrm>
          <a:prstGeom prst="line">
            <a:avLst/>
          </a:prstGeom>
          <a:noFill/>
          <a:ln w="25400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658416" y="493903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+mn-ea"/>
                <a:ea typeface="+mn-ea"/>
              </a:rPr>
              <a:t>静电场是有源场</a:t>
            </a:r>
            <a:endParaRPr kumimoji="1" lang="zh-CN" altLang="en-US" sz="2400" dirty="0">
              <a:solidFill>
                <a:srgbClr val="66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4704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  <p:bldP spid="9" grpId="0" autoUpdateAnimBg="0"/>
      <p:bldP spid="11" grpId="0" autoUpdateAnimBg="0"/>
      <p:bldP spid="17" grpId="0" animBg="1"/>
      <p:bldP spid="24" grpId="0" animBg="1"/>
      <p:bldP spid="25" grpId="0" autoUpdateAnimBg="0"/>
      <p:bldP spid="27" grpId="0" autoUpdateAnimBg="0"/>
      <p:bldP spid="28" grpId="0" autoUpdateAnimBg="0"/>
      <p:bldP spid="30" grpId="0" autoUpdateAnimBg="0"/>
      <p:bldP spid="32" grpId="0" autoUpdateAnimBg="0"/>
      <p:bldP spid="33" grpId="0"/>
      <p:bldP spid="40" grpId="0" animBg="1"/>
      <p:bldP spid="41" grpId="0" animBg="1"/>
      <p:bldP spid="4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74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§9.5 </a:t>
            </a:r>
            <a:r>
              <a:rPr kumimoji="1"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磁场对载流导线的作用</a:t>
            </a:r>
          </a:p>
        </p:txBody>
      </p:sp>
      <p:sp>
        <p:nvSpPr>
          <p:cNvPr id="2179075" name="Text Box 3"/>
          <p:cNvSpPr txBox="1">
            <a:spLocks noChangeArrowheads="1"/>
          </p:cNvSpPr>
          <p:nvPr/>
        </p:nvSpPr>
        <p:spPr bwMode="auto">
          <a:xfrm>
            <a:off x="1243013" y="1027113"/>
            <a:ext cx="2743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</a:rPr>
              <a:t>载流导体产生磁场</a:t>
            </a:r>
          </a:p>
        </p:txBody>
      </p:sp>
      <p:sp>
        <p:nvSpPr>
          <p:cNvPr id="2179076" name="Text Box 4"/>
          <p:cNvSpPr txBox="1">
            <a:spLocks noChangeArrowheads="1"/>
          </p:cNvSpPr>
          <p:nvPr/>
        </p:nvSpPr>
        <p:spPr bwMode="auto">
          <a:xfrm>
            <a:off x="5281613" y="1027113"/>
            <a:ext cx="2819400" cy="4572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磁场对电流有作用</a:t>
            </a:r>
          </a:p>
        </p:txBody>
      </p:sp>
      <p:sp>
        <p:nvSpPr>
          <p:cNvPr id="2179077" name="AutoShape 5"/>
          <p:cNvSpPr>
            <a:spLocks noChangeArrowheads="1"/>
          </p:cNvSpPr>
          <p:nvPr/>
        </p:nvSpPr>
        <p:spPr bwMode="auto">
          <a:xfrm>
            <a:off x="4138613" y="1027113"/>
            <a:ext cx="990600" cy="457200"/>
          </a:xfrm>
          <a:prstGeom prst="leftRightArrow">
            <a:avLst>
              <a:gd name="adj1" fmla="val 50000"/>
              <a:gd name="adj2" fmla="val 4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9078" name="Text Box 6"/>
          <p:cNvSpPr txBox="1">
            <a:spLocks noChangeArrowheads="1"/>
          </p:cNvSpPr>
          <p:nvPr/>
        </p:nvSpPr>
        <p:spPr bwMode="auto">
          <a:xfrm>
            <a:off x="179388" y="1557338"/>
            <a:ext cx="677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安培力</a:t>
            </a:r>
          </a:p>
        </p:txBody>
      </p:sp>
      <p:sp>
        <p:nvSpPr>
          <p:cNvPr id="2179079" name="AutoShape 7"/>
          <p:cNvSpPr>
            <a:spLocks/>
          </p:cNvSpPr>
          <p:nvPr/>
        </p:nvSpPr>
        <p:spPr bwMode="auto">
          <a:xfrm>
            <a:off x="3203575" y="2300288"/>
            <a:ext cx="228600" cy="779462"/>
          </a:xfrm>
          <a:prstGeom prst="leftBrace">
            <a:avLst>
              <a:gd name="adj1" fmla="val 28414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9080" name="Text Box 8"/>
          <p:cNvSpPr txBox="1">
            <a:spLocks noChangeArrowheads="1"/>
          </p:cNvSpPr>
          <p:nvPr/>
        </p:nvSpPr>
        <p:spPr bwMode="auto">
          <a:xfrm>
            <a:off x="3419475" y="21605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大小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  <p:sp>
        <p:nvSpPr>
          <p:cNvPr id="2179081" name="Text Box 9"/>
          <p:cNvSpPr txBox="1">
            <a:spLocks noChangeArrowheads="1"/>
          </p:cNvSpPr>
          <p:nvPr/>
        </p:nvSpPr>
        <p:spPr bwMode="auto">
          <a:xfrm>
            <a:off x="3451225" y="26844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方向：</a:t>
            </a:r>
            <a:endParaRPr kumimoji="1" lang="zh-CN" altLang="en-US" sz="2400" b="1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179082" name="Object 10"/>
          <p:cNvGraphicFramePr>
            <a:graphicFrameLocks/>
          </p:cNvGraphicFramePr>
          <p:nvPr/>
        </p:nvGraphicFramePr>
        <p:xfrm>
          <a:off x="4572000" y="2251075"/>
          <a:ext cx="21447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2" name="Equation" r:id="rId4" imgW="2145960" imgH="317160" progId="Equation.3">
                  <p:embed/>
                </p:oleObj>
              </mc:Choice>
              <mc:Fallback>
                <p:oleObj name="Equation" r:id="rId4" imgW="214596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51075"/>
                        <a:ext cx="21447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083" name="Text Box 11"/>
          <p:cNvSpPr txBox="1">
            <a:spLocks noChangeArrowheads="1"/>
          </p:cNvSpPr>
          <p:nvPr/>
        </p:nvSpPr>
        <p:spPr bwMode="auto">
          <a:xfrm>
            <a:off x="4427538" y="2684463"/>
            <a:ext cx="420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由右手螺旋法则确定</a:t>
            </a:r>
          </a:p>
        </p:txBody>
      </p:sp>
      <p:sp>
        <p:nvSpPr>
          <p:cNvPr id="2179084" name="Text Box 12"/>
          <p:cNvSpPr txBox="1">
            <a:spLocks noChangeArrowheads="1"/>
          </p:cNvSpPr>
          <p:nvPr/>
        </p:nvSpPr>
        <p:spPr bwMode="auto">
          <a:xfrm>
            <a:off x="609600" y="3259138"/>
            <a:ext cx="677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• 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任意形状载流导线在外磁场中受到的安培力</a:t>
            </a:r>
          </a:p>
        </p:txBody>
      </p:sp>
      <p:sp>
        <p:nvSpPr>
          <p:cNvPr id="2179086" name="Text Box 14"/>
          <p:cNvSpPr txBox="1">
            <a:spLocks noChangeArrowheads="1"/>
          </p:cNvSpPr>
          <p:nvPr/>
        </p:nvSpPr>
        <p:spPr bwMode="auto">
          <a:xfrm>
            <a:off x="762000" y="4852988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endParaRPr kumimoji="1" lang="en-US" altLang="zh-CN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79087" name="Object 15"/>
          <p:cNvGraphicFramePr>
            <a:graphicFrameLocks/>
          </p:cNvGraphicFramePr>
          <p:nvPr/>
        </p:nvGraphicFramePr>
        <p:xfrm>
          <a:off x="1363663" y="4892675"/>
          <a:ext cx="27035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3" name="Equation" r:id="rId6" imgW="2705040" imgH="482400" progId="Equation.3">
                  <p:embed/>
                </p:oleObj>
              </mc:Choice>
              <mc:Fallback>
                <p:oleObj name="Equation" r:id="rId6" imgW="270504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892675"/>
                        <a:ext cx="27035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088" name="Text Box 16"/>
          <p:cNvSpPr txBox="1">
            <a:spLocks noChangeArrowheads="1"/>
          </p:cNvSpPr>
          <p:nvPr/>
        </p:nvSpPr>
        <p:spPr bwMode="auto">
          <a:xfrm>
            <a:off x="762000" y="5445125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若磁场为匀强场 </a:t>
            </a:r>
          </a:p>
        </p:txBody>
      </p:sp>
      <p:graphicFrame>
        <p:nvGraphicFramePr>
          <p:cNvPr id="2179089" name="Object 17"/>
          <p:cNvGraphicFramePr>
            <a:graphicFrameLocks/>
          </p:cNvGraphicFramePr>
          <p:nvPr/>
        </p:nvGraphicFramePr>
        <p:xfrm>
          <a:off x="4895850" y="5367338"/>
          <a:ext cx="2044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4" name="Equation" r:id="rId8" imgW="2044440" imgH="583920" progId="Equation.3">
                  <p:embed/>
                </p:oleObj>
              </mc:Choice>
              <mc:Fallback>
                <p:oleObj name="Equation" r:id="rId8" imgW="204444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367338"/>
                        <a:ext cx="20447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090" name="Text Box 18"/>
          <p:cNvSpPr txBox="1">
            <a:spLocks noChangeArrowheads="1"/>
          </p:cNvSpPr>
          <p:nvPr/>
        </p:nvSpPr>
        <p:spPr bwMode="auto">
          <a:xfrm>
            <a:off x="179512" y="5995988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匀强磁场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中的闭合电流受力</a:t>
            </a:r>
          </a:p>
        </p:txBody>
      </p:sp>
      <p:sp>
        <p:nvSpPr>
          <p:cNvPr id="2179091" name="AutoShape 19"/>
          <p:cNvSpPr>
            <a:spLocks noChangeArrowheads="1"/>
          </p:cNvSpPr>
          <p:nvPr/>
        </p:nvSpPr>
        <p:spPr bwMode="auto">
          <a:xfrm>
            <a:off x="3995738" y="5495925"/>
            <a:ext cx="554037" cy="266700"/>
          </a:xfrm>
          <a:prstGeom prst="rightArrow">
            <a:avLst>
              <a:gd name="adj1" fmla="val 50000"/>
              <a:gd name="adj2" fmla="val 5193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79092" name="Object 20"/>
          <p:cNvGraphicFramePr>
            <a:graphicFrameLocks/>
          </p:cNvGraphicFramePr>
          <p:nvPr>
            <p:extLst/>
          </p:nvPr>
        </p:nvGraphicFramePr>
        <p:xfrm>
          <a:off x="6148720" y="6051859"/>
          <a:ext cx="2044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5" name="公式" r:id="rId10" imgW="2044440" imgH="583920" progId="Equation.3">
                  <p:embed/>
                </p:oleObj>
              </mc:Choice>
              <mc:Fallback>
                <p:oleObj name="公式" r:id="rId10" imgW="204444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720" y="6051859"/>
                        <a:ext cx="20447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093" name="Object 21"/>
          <p:cNvGraphicFramePr>
            <a:graphicFrameLocks/>
          </p:cNvGraphicFramePr>
          <p:nvPr>
            <p:extLst/>
          </p:nvPr>
        </p:nvGraphicFramePr>
        <p:xfrm>
          <a:off x="8273179" y="6138485"/>
          <a:ext cx="4826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6" name="Equation" r:id="rId12" imgW="482400" imgH="317160" progId="Equation.3">
                  <p:embed/>
                </p:oleObj>
              </mc:Choice>
              <mc:Fallback>
                <p:oleObj name="Equation" r:id="rId12" imgW="4824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179" y="6138485"/>
                        <a:ext cx="4826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094" name="Object 22"/>
          <p:cNvGraphicFramePr>
            <a:graphicFrameLocks/>
          </p:cNvGraphicFramePr>
          <p:nvPr/>
        </p:nvGraphicFramePr>
        <p:xfrm>
          <a:off x="1258888" y="2417763"/>
          <a:ext cx="18288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7" name="Equation" r:id="rId14" imgW="1828800" imgH="368280" progId="Equation.3">
                  <p:embed/>
                </p:oleObj>
              </mc:Choice>
              <mc:Fallback>
                <p:oleObj name="Equation" r:id="rId14" imgW="182880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17763"/>
                        <a:ext cx="1828800" cy="3667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095" name="Rectangle 23"/>
          <p:cNvSpPr>
            <a:spLocks noChangeArrowheads="1"/>
          </p:cNvSpPr>
          <p:nvPr/>
        </p:nvSpPr>
        <p:spPr bwMode="auto">
          <a:xfrm>
            <a:off x="727075" y="4338638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讨论：</a:t>
            </a:r>
          </a:p>
        </p:txBody>
      </p:sp>
      <p:sp>
        <p:nvSpPr>
          <p:cNvPr id="2179096" name="AutoShape 24"/>
          <p:cNvSpPr>
            <a:spLocks noChangeArrowheads="1"/>
          </p:cNvSpPr>
          <p:nvPr/>
        </p:nvSpPr>
        <p:spPr bwMode="auto">
          <a:xfrm>
            <a:off x="5479931" y="6165850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9097" name="AutoShape 25"/>
          <p:cNvSpPr>
            <a:spLocks noChangeArrowheads="1"/>
          </p:cNvSpPr>
          <p:nvPr/>
        </p:nvSpPr>
        <p:spPr bwMode="auto">
          <a:xfrm>
            <a:off x="395288" y="429260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79098" name="Rectangle 26"/>
          <p:cNvSpPr>
            <a:spLocks noChangeArrowheads="1"/>
          </p:cNvSpPr>
          <p:nvPr/>
        </p:nvSpPr>
        <p:spPr bwMode="auto">
          <a:xfrm>
            <a:off x="1876425" y="1652588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rgbClr val="66FFFF"/>
                </a:solidFill>
                <a:ea typeface="华文行楷" panose="02010800040101010101" pitchFamily="2" charset="-122"/>
              </a:rPr>
              <a:t>——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磁场对电流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元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有作用</a:t>
            </a:r>
          </a:p>
        </p:txBody>
      </p:sp>
      <p:sp>
        <p:nvSpPr>
          <p:cNvPr id="2179099" name="AutoShape 27"/>
          <p:cNvSpPr>
            <a:spLocks noChangeArrowheads="1"/>
          </p:cNvSpPr>
          <p:nvPr/>
        </p:nvSpPr>
        <p:spPr bwMode="auto">
          <a:xfrm>
            <a:off x="5783263" y="4246563"/>
            <a:ext cx="2820987" cy="838200"/>
          </a:xfrm>
          <a:prstGeom prst="wedgeRectCallout">
            <a:avLst>
              <a:gd name="adj1" fmla="val -71667"/>
              <a:gd name="adj2" fmla="val -41097"/>
            </a:avLst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各电流元所在处的 “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当地 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”</a:t>
            </a:r>
          </a:p>
        </p:txBody>
      </p:sp>
      <p:graphicFrame>
        <p:nvGraphicFramePr>
          <p:cNvPr id="2179100" name="Object 28"/>
          <p:cNvGraphicFramePr>
            <a:graphicFrameLocks noChangeAspect="1"/>
          </p:cNvGraphicFramePr>
          <p:nvPr/>
        </p:nvGraphicFramePr>
        <p:xfrm>
          <a:off x="2339975" y="3848100"/>
          <a:ext cx="30765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8" name="公式" r:id="rId16" imgW="1396800" imgH="291960" progId="Equation.3">
                  <p:embed/>
                </p:oleObj>
              </mc:Choice>
              <mc:Fallback>
                <p:oleObj name="公式" r:id="rId16" imgW="1396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48100"/>
                        <a:ext cx="3076575" cy="642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8080">
                                <a:alpha val="48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425454" y="2581276"/>
            <a:ext cx="584200" cy="5175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 eaLnBrk="1" hangingPunct="1">
              <a:defRPr/>
            </a:pPr>
            <a:r>
              <a:rPr lang="en-US" altLang="zh-CN" sz="2800" b="0" i="1">
                <a:solidFill>
                  <a:srgbClr val="FFFF00"/>
                </a:solidFill>
                <a:latin typeface="+mn-lt"/>
                <a:ea typeface="楷体_GB2312" panose="02010609030101010101" pitchFamily="49" charset="-122"/>
              </a:rPr>
              <a:t>L</a:t>
            </a:r>
            <a:r>
              <a:rPr lang="en-US" altLang="zh-CN" sz="2800" b="0" baseline="-25000">
                <a:solidFill>
                  <a:srgbClr val="FFFF00"/>
                </a:solidFill>
                <a:latin typeface="+mn-lt"/>
                <a:ea typeface="楷体_GB2312" panose="02010609030101010101" pitchFamily="49" charset="-122"/>
              </a:rPr>
              <a:t>1</a:t>
            </a:r>
            <a:endParaRPr lang="en-US" altLang="zh-CN" sz="2800" b="0">
              <a:solidFill>
                <a:srgbClr val="000000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8733554" y="3022601"/>
            <a:ext cx="444500" cy="3905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 eaLnBrk="1" hangingPunct="1">
              <a:defRPr/>
            </a:pPr>
            <a:r>
              <a:rPr lang="en-US" altLang="zh-CN" sz="2800" b="0" i="1" dirty="0">
                <a:solidFill>
                  <a:srgbClr val="FFFF00"/>
                </a:solidFill>
                <a:latin typeface="+mn-lt"/>
                <a:ea typeface="楷体_GB2312" panose="02010609030101010101" pitchFamily="49" charset="-122"/>
              </a:rPr>
              <a:t>L</a:t>
            </a:r>
            <a:r>
              <a:rPr lang="en-US" altLang="zh-CN" sz="2800" b="0" baseline="-25000" dirty="0">
                <a:solidFill>
                  <a:srgbClr val="FFFF00"/>
                </a:solidFill>
                <a:latin typeface="+mn-lt"/>
                <a:ea typeface="楷体_GB2312" panose="02010609030101010101" pitchFamily="49" charset="-122"/>
              </a:rPr>
              <a:t>2</a:t>
            </a:r>
            <a:endParaRPr lang="en-US" altLang="zh-CN" sz="2800" b="0" dirty="0">
              <a:solidFill>
                <a:srgbClr val="000000"/>
              </a:solidFill>
              <a:latin typeface="+mn-lt"/>
              <a:ea typeface="楷体_GB2312" panose="02010609030101010101" pitchFamily="49" charset="-122"/>
            </a:endParaRP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7514354" y="1652588"/>
            <a:ext cx="1530350" cy="2389188"/>
            <a:chOff x="4452" y="997"/>
            <a:chExt cx="964" cy="1505"/>
          </a:xfrm>
        </p:grpSpPr>
        <p:sp>
          <p:nvSpPr>
            <p:cNvPr id="31" name="Arc 13"/>
            <p:cNvSpPr>
              <a:spLocks/>
            </p:cNvSpPr>
            <p:nvPr/>
          </p:nvSpPr>
          <p:spPr bwMode="auto">
            <a:xfrm flipH="1">
              <a:off x="4632" y="1344"/>
              <a:ext cx="616" cy="10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楷体_GB2312" panose="02010609030101010101" pitchFamily="49" charset="-122"/>
              </a:endParaRPr>
            </a:p>
          </p:txBody>
        </p:sp>
        <p:sp>
          <p:nvSpPr>
            <p:cNvPr id="32" name="Arc 14"/>
            <p:cNvSpPr>
              <a:spLocks/>
            </p:cNvSpPr>
            <p:nvPr/>
          </p:nvSpPr>
          <p:spPr bwMode="auto">
            <a:xfrm flipV="1">
              <a:off x="4644" y="1368"/>
              <a:ext cx="608" cy="9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楷体_GB2312" panose="02010609030101010101" pitchFamily="49" charset="-122"/>
              </a:endParaRPr>
            </a:p>
          </p:txBody>
        </p:sp>
        <p:sp>
          <p:nvSpPr>
            <p:cNvPr id="33" name="AutoShape 15"/>
            <p:cNvSpPr>
              <a:spLocks noChangeArrowheads="1"/>
            </p:cNvSpPr>
            <p:nvPr/>
          </p:nvSpPr>
          <p:spPr bwMode="auto">
            <a:xfrm>
              <a:off x="4452" y="2280"/>
              <a:ext cx="240" cy="2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 eaLnBrk="1" hangingPunct="1">
                <a:defRPr/>
              </a:pPr>
              <a:r>
                <a:rPr lang="en-US" altLang="zh-CN" sz="3200" b="0" i="1">
                  <a:solidFill>
                    <a:srgbClr val="66FF33"/>
                  </a:solidFill>
                  <a:latin typeface="+mn-lt"/>
                  <a:ea typeface="楷体_GB2312" panose="02010609030101010101" pitchFamily="49" charset="-122"/>
                </a:rPr>
                <a:t>a</a:t>
              </a:r>
              <a:endParaRPr lang="en-US" altLang="zh-CN" sz="1000" b="0">
                <a:solidFill>
                  <a:srgbClr val="000000"/>
                </a:solidFill>
                <a:latin typeface="+mn-lt"/>
                <a:ea typeface="楷体_GB2312" panose="02010609030101010101" pitchFamily="49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5172" y="9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3200" b="0" i="1" smtClean="0">
                  <a:solidFill>
                    <a:srgbClr val="66FF33"/>
                  </a:solidFill>
                  <a:latin typeface="+mn-lt"/>
                  <a:ea typeface="楷体_GB2312" panose="02010609030101010101" pitchFamily="49" charset="-122"/>
                </a:rPr>
                <a:t>b</a:t>
              </a:r>
              <a:endParaRPr lang="en-US" altLang="zh-CN" b="0" smtClean="0">
                <a:solidFill>
                  <a:srgbClr val="FF3300"/>
                </a:solidFill>
                <a:latin typeface="+mn-lt"/>
                <a:ea typeface="楷体_GB2312" panose="02010609030101010101" pitchFamily="49" charset="-122"/>
              </a:endParaRPr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4607" y="2293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楷体_GB2312" panose="02010609030101010101" pitchFamily="49" charset="-122"/>
              </a:endParaRP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5195" y="1333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楷体_GB2312" panose="02010609030101010101" pitchFamily="49" charset="-122"/>
              </a:endParaRPr>
            </a:p>
          </p:txBody>
        </p:sp>
      </p:grp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7923929" y="2717801"/>
            <a:ext cx="142875" cy="32385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>
              <a:solidFill>
                <a:srgbClr val="CCCCFF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>
            <a:off x="8514479" y="3022601"/>
            <a:ext cx="142875" cy="3048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>
              <a:solidFill>
                <a:srgbClr val="CCCCFF"/>
              </a:solidFill>
              <a:latin typeface="+mn-lt"/>
              <a:ea typeface="楷体_GB2312" panose="0201060903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325990" y="5983241"/>
          <a:ext cx="1090560" cy="61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9" name="Equation" r:id="rId18" imgW="495000" imgH="279360" progId="Equation.DSMT4">
                  <p:embed/>
                </p:oleObj>
              </mc:Choice>
              <mc:Fallback>
                <p:oleObj name="Equation" r:id="rId18" imgW="495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25990" y="5983241"/>
                        <a:ext cx="1090560" cy="61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2226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17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17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17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17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7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7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7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7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7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217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7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7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7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7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7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7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179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179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7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7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7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7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7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7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7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7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17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7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9074" grpId="0" autoUpdateAnimBg="0"/>
      <p:bldP spid="2179075" grpId="0" animBg="1" autoUpdateAnimBg="0"/>
      <p:bldP spid="2179076" grpId="0" animBg="1" autoUpdateAnimBg="0"/>
      <p:bldP spid="2179077" grpId="0" animBg="1"/>
      <p:bldP spid="2179078" grpId="0" autoUpdateAnimBg="0"/>
      <p:bldP spid="2179079" grpId="0" animBg="1"/>
      <p:bldP spid="2179080" grpId="0" autoUpdateAnimBg="0"/>
      <p:bldP spid="2179081" grpId="0" autoUpdateAnimBg="0"/>
      <p:bldP spid="2179083" grpId="0" autoUpdateAnimBg="0"/>
      <p:bldP spid="2179084" grpId="0" autoUpdateAnimBg="0"/>
      <p:bldP spid="2179086" grpId="0" autoUpdateAnimBg="0"/>
      <p:bldP spid="2179088" grpId="0" autoUpdateAnimBg="0"/>
      <p:bldP spid="2179090" grpId="0" autoUpdateAnimBg="0"/>
      <p:bldP spid="2179091" grpId="0" animBg="1"/>
      <p:bldP spid="2179095" grpId="0" autoUpdateAnimBg="0"/>
      <p:bldP spid="2179096" grpId="0" animBg="1"/>
      <p:bldP spid="2179097" grpId="0" animBg="1"/>
      <p:bldP spid="2179098" grpId="0"/>
      <p:bldP spid="2179099" grpId="0" animBg="1" autoUpdateAnimBg="0"/>
      <p:bldP spid="28" grpId="0" autoUpdateAnimBg="0"/>
      <p:bldP spid="2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29213" y="1484784"/>
            <a:ext cx="3328987" cy="2784475"/>
            <a:chOff x="3231" y="1327"/>
            <a:chExt cx="2097" cy="1754"/>
          </a:xfrm>
        </p:grpSpPr>
        <p:sp>
          <p:nvSpPr>
            <p:cNvPr id="15406" name="Line 3"/>
            <p:cNvSpPr>
              <a:spLocks noChangeShapeType="1"/>
            </p:cNvSpPr>
            <p:nvPr/>
          </p:nvSpPr>
          <p:spPr bwMode="auto">
            <a:xfrm flipV="1">
              <a:off x="3616" y="1471"/>
              <a:ext cx="0" cy="1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7" name="Line 4"/>
            <p:cNvSpPr>
              <a:spLocks noChangeShapeType="1"/>
            </p:cNvSpPr>
            <p:nvPr/>
          </p:nvSpPr>
          <p:spPr bwMode="auto">
            <a:xfrm>
              <a:off x="3616" y="2768"/>
              <a:ext cx="15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8" name="Text Box 5"/>
            <p:cNvSpPr txBox="1">
              <a:spLocks noChangeArrowheads="1"/>
            </p:cNvSpPr>
            <p:nvPr/>
          </p:nvSpPr>
          <p:spPr bwMode="auto">
            <a:xfrm>
              <a:off x="5116" y="276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409" name="Text Box 6"/>
            <p:cNvSpPr txBox="1">
              <a:spLocks noChangeArrowheads="1"/>
            </p:cNvSpPr>
            <p:nvPr/>
          </p:nvSpPr>
          <p:spPr bwMode="auto">
            <a:xfrm>
              <a:off x="3231" y="1327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410" name="Freeform 7"/>
            <p:cNvSpPr>
              <a:spLocks/>
            </p:cNvSpPr>
            <p:nvPr/>
          </p:nvSpPr>
          <p:spPr bwMode="auto">
            <a:xfrm>
              <a:off x="3616" y="1903"/>
              <a:ext cx="1344" cy="864"/>
            </a:xfrm>
            <a:custGeom>
              <a:avLst/>
              <a:gdLst>
                <a:gd name="T0" fmla="*/ 0 w 1344"/>
                <a:gd name="T1" fmla="*/ 864 h 864"/>
                <a:gd name="T2" fmla="*/ 432 w 1344"/>
                <a:gd name="T3" fmla="*/ 432 h 864"/>
                <a:gd name="T4" fmla="*/ 672 w 1344"/>
                <a:gd name="T5" fmla="*/ 48 h 864"/>
                <a:gd name="T6" fmla="*/ 960 w 1344"/>
                <a:gd name="T7" fmla="*/ 144 h 864"/>
                <a:gd name="T8" fmla="*/ 1152 w 1344"/>
                <a:gd name="T9" fmla="*/ 336 h 864"/>
                <a:gd name="T10" fmla="*/ 1200 w 1344"/>
                <a:gd name="T11" fmla="*/ 576 h 864"/>
                <a:gd name="T12" fmla="*/ 1344 w 1344"/>
                <a:gd name="T13" fmla="*/ 864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864"/>
                <a:gd name="T23" fmla="*/ 1344 w 1344"/>
                <a:gd name="T24" fmla="*/ 864 h 8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864">
                  <a:moveTo>
                    <a:pt x="0" y="864"/>
                  </a:moveTo>
                  <a:cubicBezTo>
                    <a:pt x="160" y="716"/>
                    <a:pt x="320" y="568"/>
                    <a:pt x="432" y="432"/>
                  </a:cubicBezTo>
                  <a:cubicBezTo>
                    <a:pt x="544" y="296"/>
                    <a:pt x="584" y="96"/>
                    <a:pt x="672" y="48"/>
                  </a:cubicBezTo>
                  <a:cubicBezTo>
                    <a:pt x="760" y="0"/>
                    <a:pt x="880" y="96"/>
                    <a:pt x="960" y="144"/>
                  </a:cubicBezTo>
                  <a:cubicBezTo>
                    <a:pt x="1040" y="192"/>
                    <a:pt x="1112" y="264"/>
                    <a:pt x="1152" y="336"/>
                  </a:cubicBezTo>
                  <a:cubicBezTo>
                    <a:pt x="1192" y="408"/>
                    <a:pt x="1168" y="488"/>
                    <a:pt x="1200" y="576"/>
                  </a:cubicBezTo>
                  <a:cubicBezTo>
                    <a:pt x="1232" y="664"/>
                    <a:pt x="1288" y="764"/>
                    <a:pt x="1344" y="864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1" name="Text Box 8"/>
            <p:cNvSpPr txBox="1">
              <a:spLocks noChangeArrowheads="1"/>
            </p:cNvSpPr>
            <p:nvPr/>
          </p:nvSpPr>
          <p:spPr bwMode="auto">
            <a:xfrm>
              <a:off x="3441" y="279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5412" name="Text Box 9"/>
            <p:cNvSpPr txBox="1">
              <a:spLocks noChangeArrowheads="1"/>
            </p:cNvSpPr>
            <p:nvPr/>
          </p:nvSpPr>
          <p:spPr bwMode="auto">
            <a:xfrm>
              <a:off x="4812" y="279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13" name="Text Box 10"/>
            <p:cNvSpPr txBox="1">
              <a:spLocks noChangeArrowheads="1"/>
            </p:cNvSpPr>
            <p:nvPr/>
          </p:nvSpPr>
          <p:spPr bwMode="auto">
            <a:xfrm>
              <a:off x="4637" y="1855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14" name="Text Box 11"/>
            <p:cNvSpPr txBox="1">
              <a:spLocks noChangeArrowheads="1"/>
            </p:cNvSpPr>
            <p:nvPr/>
          </p:nvSpPr>
          <p:spPr bwMode="auto">
            <a:xfrm>
              <a:off x="4123" y="279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5415" name="Line 12"/>
            <p:cNvSpPr>
              <a:spLocks noChangeShapeType="1"/>
            </p:cNvSpPr>
            <p:nvPr/>
          </p:nvSpPr>
          <p:spPr bwMode="auto">
            <a:xfrm>
              <a:off x="4482" y="1988"/>
              <a:ext cx="146" cy="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416" name="Group 13"/>
            <p:cNvGrpSpPr>
              <a:grpSpLocks/>
            </p:cNvGrpSpPr>
            <p:nvPr/>
          </p:nvGrpSpPr>
          <p:grpSpPr bwMode="auto">
            <a:xfrm>
              <a:off x="3878" y="1570"/>
              <a:ext cx="240" cy="240"/>
              <a:chOff x="2304" y="1968"/>
              <a:chExt cx="192" cy="192"/>
            </a:xfrm>
          </p:grpSpPr>
          <p:sp>
            <p:nvSpPr>
              <p:cNvPr id="15417" name="Oval 14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418" name="Group 15"/>
              <p:cNvGrpSpPr>
                <a:grpSpLocks/>
              </p:cNvGrpSpPr>
              <p:nvPr/>
            </p:nvGrpSpPr>
            <p:grpSpPr bwMode="auto">
              <a:xfrm>
                <a:off x="2352" y="2027"/>
                <a:ext cx="100" cy="96"/>
                <a:chOff x="2352" y="2027"/>
                <a:chExt cx="100" cy="96"/>
              </a:xfrm>
            </p:grpSpPr>
            <p:sp>
              <p:nvSpPr>
                <p:cNvPr id="15419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352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20" name="Line 17"/>
                <p:cNvSpPr>
                  <a:spLocks noChangeShapeType="1"/>
                </p:cNvSpPr>
                <p:nvPr/>
              </p:nvSpPr>
              <p:spPr bwMode="auto">
                <a:xfrm>
                  <a:off x="2356" y="2027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5376" name="Object 18"/>
            <p:cNvGraphicFramePr>
              <a:graphicFrameLocks noChangeAspect="1"/>
            </p:cNvGraphicFramePr>
            <p:nvPr/>
          </p:nvGraphicFramePr>
          <p:xfrm>
            <a:off x="4154" y="1510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45" name="Equation" r:id="rId3" imgW="152280" imgH="190440" progId="Equation.3">
                    <p:embed/>
                  </p:oleObj>
                </mc:Choice>
                <mc:Fallback>
                  <p:oleObj name="Equation" r:id="rId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1510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80115" name="Text Box 19"/>
          <p:cNvSpPr txBox="1">
            <a:spLocks noChangeArrowheads="1"/>
          </p:cNvSpPr>
          <p:nvPr/>
        </p:nvSpPr>
        <p:spPr bwMode="auto">
          <a:xfrm>
            <a:off x="819149" y="985838"/>
            <a:ext cx="5775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此段载流导线受的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磁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力（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安培力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）。</a:t>
            </a:r>
            <a:endParaRPr kumimoji="1"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80116" name="Text Box 20"/>
          <p:cNvSpPr txBox="1">
            <a:spLocks noChangeArrowheads="1"/>
          </p:cNvSpPr>
          <p:nvPr/>
        </p:nvSpPr>
        <p:spPr bwMode="auto">
          <a:xfrm>
            <a:off x="768350" y="152082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在电流上任取电流元</a:t>
            </a:r>
          </a:p>
        </p:txBody>
      </p:sp>
      <p:graphicFrame>
        <p:nvGraphicFramePr>
          <p:cNvPr id="2180117" name="Object 21"/>
          <p:cNvGraphicFramePr>
            <a:graphicFrameLocks noChangeAspect="1"/>
          </p:cNvGraphicFramePr>
          <p:nvPr/>
        </p:nvGraphicFramePr>
        <p:xfrm>
          <a:off x="3733800" y="1538288"/>
          <a:ext cx="5175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6" name="Equation" r:id="rId5" imgW="520560" imgH="368280" progId="Equation.3">
                  <p:embed/>
                </p:oleObj>
              </mc:Choice>
              <mc:Fallback>
                <p:oleObj name="Equation" r:id="rId5" imgW="520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38288"/>
                        <a:ext cx="5175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0118" name="Object 22"/>
          <p:cNvGraphicFramePr>
            <a:graphicFrameLocks/>
          </p:cNvGraphicFramePr>
          <p:nvPr/>
        </p:nvGraphicFramePr>
        <p:xfrm>
          <a:off x="1314450" y="2173288"/>
          <a:ext cx="276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7" name="公式" r:id="rId7" imgW="2768400" imgH="469800" progId="Equation.3">
                  <p:embed/>
                </p:oleObj>
              </mc:Choice>
              <mc:Fallback>
                <p:oleObj name="公式" r:id="rId7" imgW="276840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173288"/>
                        <a:ext cx="2768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0119" name="Line 23"/>
          <p:cNvSpPr>
            <a:spLocks noChangeShapeType="1"/>
          </p:cNvSpPr>
          <p:nvPr/>
        </p:nvSpPr>
        <p:spPr bwMode="auto">
          <a:xfrm flipV="1">
            <a:off x="6453188" y="2662709"/>
            <a:ext cx="206375" cy="4064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80120" name="Object 24"/>
          <p:cNvGraphicFramePr>
            <a:graphicFrameLocks/>
          </p:cNvGraphicFramePr>
          <p:nvPr>
            <p:extLst/>
          </p:nvPr>
        </p:nvGraphicFramePr>
        <p:xfrm>
          <a:off x="6613525" y="2727796"/>
          <a:ext cx="4175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8" name="Equation" r:id="rId9" imgW="520560" imgH="368280" progId="Equation.3">
                  <p:embed/>
                </p:oleObj>
              </mc:Choice>
              <mc:Fallback>
                <p:oleObj name="Equation" r:id="rId9" imgW="5205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2727796"/>
                        <a:ext cx="41751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734050" y="2362671"/>
            <a:ext cx="723900" cy="706438"/>
            <a:chOff x="3548" y="1606"/>
            <a:chExt cx="456" cy="445"/>
          </a:xfrm>
        </p:grpSpPr>
        <p:sp>
          <p:nvSpPr>
            <p:cNvPr id="15405" name="Line 26"/>
            <p:cNvSpPr>
              <a:spLocks noChangeShapeType="1"/>
            </p:cNvSpPr>
            <p:nvPr/>
          </p:nvSpPr>
          <p:spPr bwMode="auto">
            <a:xfrm flipH="1" flipV="1">
              <a:off x="3648" y="1869"/>
              <a:ext cx="356" cy="18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75" name="Object 27"/>
            <p:cNvGraphicFramePr>
              <a:graphicFrameLocks noChangeAspect="1"/>
            </p:cNvGraphicFramePr>
            <p:nvPr/>
          </p:nvGraphicFramePr>
          <p:xfrm>
            <a:off x="3548" y="1606"/>
            <a:ext cx="28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49" name="Equation" r:id="rId11" imgW="457200" imgH="355320" progId="Equation.3">
                    <p:embed/>
                  </p:oleObj>
                </mc:Choice>
                <mc:Fallback>
                  <p:oleObj name="Equation" r:id="rId11" imgW="4572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1606"/>
                          <a:ext cx="28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892800" y="2697634"/>
            <a:ext cx="565150" cy="371475"/>
            <a:chOff x="3984" y="2828"/>
            <a:chExt cx="356" cy="234"/>
          </a:xfrm>
        </p:grpSpPr>
        <p:sp>
          <p:nvSpPr>
            <p:cNvPr id="15403" name="Line 29"/>
            <p:cNvSpPr>
              <a:spLocks noChangeShapeType="1"/>
            </p:cNvSpPr>
            <p:nvPr/>
          </p:nvSpPr>
          <p:spPr bwMode="auto">
            <a:xfrm flipH="1">
              <a:off x="3984" y="3062"/>
              <a:ext cx="35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4" name="Line 30"/>
            <p:cNvSpPr>
              <a:spLocks noChangeShapeType="1"/>
            </p:cNvSpPr>
            <p:nvPr/>
          </p:nvSpPr>
          <p:spPr bwMode="auto">
            <a:xfrm flipV="1">
              <a:off x="4340" y="2828"/>
              <a:ext cx="0" cy="23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180127" name="Object 31"/>
          <p:cNvGraphicFramePr>
            <a:graphicFrameLocks/>
          </p:cNvGraphicFramePr>
          <p:nvPr/>
        </p:nvGraphicFramePr>
        <p:xfrm>
          <a:off x="1301750" y="2909888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0" name="公式" r:id="rId13" imgW="2298600" imgH="393480" progId="Equation.3">
                  <p:embed/>
                </p:oleObj>
              </mc:Choice>
              <mc:Fallback>
                <p:oleObj name="公式" r:id="rId13" imgW="22986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909888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0128" name="Object 32"/>
          <p:cNvGraphicFramePr>
            <a:graphicFrameLocks/>
          </p:cNvGraphicFramePr>
          <p:nvPr/>
        </p:nvGraphicFramePr>
        <p:xfrm>
          <a:off x="3708400" y="2940050"/>
          <a:ext cx="11303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1" name="公式" r:id="rId15" imgW="1130040" imgH="368280" progId="Equation.3">
                  <p:embed/>
                </p:oleObj>
              </mc:Choice>
              <mc:Fallback>
                <p:oleObj name="公式" r:id="rId15" imgW="113004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40050"/>
                        <a:ext cx="11303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0129" name="Object 33"/>
          <p:cNvGraphicFramePr>
            <a:graphicFrameLocks/>
          </p:cNvGraphicFramePr>
          <p:nvPr/>
        </p:nvGraphicFramePr>
        <p:xfrm>
          <a:off x="1282700" y="3595688"/>
          <a:ext cx="336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2" name="Equation" r:id="rId17" imgW="3365280" imgH="469800" progId="Equation.3">
                  <p:embed/>
                </p:oleObj>
              </mc:Choice>
              <mc:Fallback>
                <p:oleObj name="Equation" r:id="rId17" imgW="336528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595688"/>
                        <a:ext cx="336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0130" name="Object 34"/>
          <p:cNvGraphicFramePr>
            <a:graphicFrameLocks/>
          </p:cNvGraphicFramePr>
          <p:nvPr/>
        </p:nvGraphicFramePr>
        <p:xfrm>
          <a:off x="1282700" y="4205288"/>
          <a:ext cx="22701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3" name="Equation" r:id="rId19" imgW="2273040" imgH="685800" progId="Equation.3">
                  <p:embed/>
                </p:oleObj>
              </mc:Choice>
              <mc:Fallback>
                <p:oleObj name="Equation" r:id="rId19" imgW="227304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205288"/>
                        <a:ext cx="22701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0131" name="Object 35"/>
          <p:cNvGraphicFramePr>
            <a:graphicFrameLocks/>
          </p:cNvGraphicFramePr>
          <p:nvPr/>
        </p:nvGraphicFramePr>
        <p:xfrm>
          <a:off x="1265238" y="5119688"/>
          <a:ext cx="26781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4" name="Equation" r:id="rId21" imgW="2679480" imgH="685800" progId="Equation.3">
                  <p:embed/>
                </p:oleObj>
              </mc:Choice>
              <mc:Fallback>
                <p:oleObj name="Equation" r:id="rId21" imgW="267948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119688"/>
                        <a:ext cx="26781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0132" name="Line 36"/>
          <p:cNvSpPr>
            <a:spLocks noChangeShapeType="1"/>
          </p:cNvSpPr>
          <p:nvPr/>
        </p:nvSpPr>
        <p:spPr bwMode="auto">
          <a:xfrm flipV="1">
            <a:off x="7008813" y="3143721"/>
            <a:ext cx="0" cy="650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80133" name="Line 37"/>
          <p:cNvSpPr>
            <a:spLocks noChangeShapeType="1"/>
          </p:cNvSpPr>
          <p:nvPr/>
        </p:nvSpPr>
        <p:spPr bwMode="auto">
          <a:xfrm>
            <a:off x="5749925" y="3772371"/>
            <a:ext cx="2124075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80134" name="Rectangle 38"/>
          <p:cNvSpPr>
            <a:spLocks noChangeArrowheads="1"/>
          </p:cNvSpPr>
          <p:nvPr/>
        </p:nvSpPr>
        <p:spPr bwMode="auto">
          <a:xfrm>
            <a:off x="306388" y="471488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1</a:t>
            </a:r>
            <a:endParaRPr kumimoji="1"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2180135" name="Rectangle 39"/>
          <p:cNvSpPr>
            <a:spLocks noChangeArrowheads="1"/>
          </p:cNvSpPr>
          <p:nvPr/>
        </p:nvSpPr>
        <p:spPr bwMode="auto">
          <a:xfrm>
            <a:off x="779463" y="47148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在均匀磁场中放置一任意形状的导线，电流强度为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</a:p>
        </p:txBody>
      </p:sp>
      <p:sp>
        <p:nvSpPr>
          <p:cNvPr id="2180136" name="Rectangle 40"/>
          <p:cNvSpPr>
            <a:spLocks noChangeArrowheads="1"/>
          </p:cNvSpPr>
          <p:nvPr/>
        </p:nvSpPr>
        <p:spPr bwMode="auto">
          <a:xfrm>
            <a:off x="287338" y="9699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求</a:t>
            </a:r>
          </a:p>
        </p:txBody>
      </p:sp>
      <p:sp>
        <p:nvSpPr>
          <p:cNvPr id="2180137" name="Rectangle 41"/>
          <p:cNvSpPr>
            <a:spLocks noChangeArrowheads="1"/>
          </p:cNvSpPr>
          <p:nvPr/>
        </p:nvSpPr>
        <p:spPr bwMode="auto">
          <a:xfrm>
            <a:off x="276225" y="15319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80138" name="Text Box 42"/>
          <p:cNvSpPr txBox="1">
            <a:spLocks noChangeArrowheads="1"/>
          </p:cNvSpPr>
          <p:nvPr/>
        </p:nvSpPr>
        <p:spPr bwMode="auto">
          <a:xfrm>
            <a:off x="4644008" y="5288058"/>
            <a:ext cx="4515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弯曲导线受力相当于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载流直导线</a:t>
            </a:r>
          </a:p>
        </p:txBody>
      </p:sp>
      <p:graphicFrame>
        <p:nvGraphicFramePr>
          <p:cNvPr id="2180139" name="Object 43"/>
          <p:cNvGraphicFramePr>
            <a:graphicFrameLocks/>
          </p:cNvGraphicFramePr>
          <p:nvPr>
            <p:extLst/>
          </p:nvPr>
        </p:nvGraphicFramePr>
        <p:xfrm>
          <a:off x="6578600" y="3318346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5" name="Equation" r:id="rId23" imgW="304560" imgH="342720" progId="Equation.3">
                  <p:embed/>
                </p:oleObj>
              </mc:Choice>
              <mc:Fallback>
                <p:oleObj name="Equation" r:id="rId23" imgW="30456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318346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081713" y="2478559"/>
            <a:ext cx="368300" cy="485775"/>
            <a:chOff x="3816" y="1848"/>
            <a:chExt cx="232" cy="306"/>
          </a:xfrm>
        </p:grpSpPr>
        <p:sp>
          <p:nvSpPr>
            <p:cNvPr id="15401" name="Rectangle 45"/>
            <p:cNvSpPr>
              <a:spLocks noChangeArrowheads="1"/>
            </p:cNvSpPr>
            <p:nvPr/>
          </p:nvSpPr>
          <p:spPr bwMode="auto">
            <a:xfrm>
              <a:off x="3816" y="184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15402" name="Freeform 46"/>
            <p:cNvSpPr>
              <a:spLocks/>
            </p:cNvSpPr>
            <p:nvPr/>
          </p:nvSpPr>
          <p:spPr bwMode="auto">
            <a:xfrm>
              <a:off x="3951" y="2120"/>
              <a:ext cx="93" cy="34"/>
            </a:xfrm>
            <a:custGeom>
              <a:avLst/>
              <a:gdLst>
                <a:gd name="T0" fmla="*/ 0 w 93"/>
                <a:gd name="T1" fmla="*/ 34 h 34"/>
                <a:gd name="T2" fmla="*/ 93 w 93"/>
                <a:gd name="T3" fmla="*/ 0 h 34"/>
                <a:gd name="T4" fmla="*/ 0 60000 65536"/>
                <a:gd name="T5" fmla="*/ 0 60000 65536"/>
                <a:gd name="T6" fmla="*/ 0 w 93"/>
                <a:gd name="T7" fmla="*/ 0 h 34"/>
                <a:gd name="T8" fmla="*/ 93 w 93"/>
                <a:gd name="T9" fmla="*/ 34 h 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3" h="34">
                  <a:moveTo>
                    <a:pt x="0" y="34"/>
                  </a:moveTo>
                  <a:cubicBezTo>
                    <a:pt x="33" y="13"/>
                    <a:pt x="54" y="0"/>
                    <a:pt x="93" y="0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80143" name="Rectangle 47"/>
          <p:cNvSpPr>
            <a:spLocks noChangeArrowheads="1"/>
          </p:cNvSpPr>
          <p:nvPr/>
        </p:nvSpPr>
        <p:spPr bwMode="auto">
          <a:xfrm>
            <a:off x="4671744" y="5766355"/>
            <a:ext cx="41481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在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匀强磁场中受的力，方向沿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向。</a:t>
            </a:r>
          </a:p>
        </p:txBody>
      </p:sp>
      <p:graphicFrame>
        <p:nvGraphicFramePr>
          <p:cNvPr id="2180144" name="Object 48"/>
          <p:cNvGraphicFramePr>
            <a:graphicFrameLocks noChangeAspect="1"/>
          </p:cNvGraphicFramePr>
          <p:nvPr>
            <p:extLst/>
          </p:nvPr>
        </p:nvGraphicFramePr>
        <p:xfrm>
          <a:off x="4906169" y="5830811"/>
          <a:ext cx="446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6" name="公式" r:id="rId25" imgW="495000" imgH="368280" progId="Equation.3">
                  <p:embed/>
                </p:oleObj>
              </mc:Choice>
              <mc:Fallback>
                <p:oleObj name="公式" r:id="rId25" imgW="495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169" y="5830811"/>
                        <a:ext cx="446088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0156" name="Line 60"/>
          <p:cNvSpPr>
            <a:spLocks noChangeShapeType="1"/>
          </p:cNvSpPr>
          <p:nvPr/>
        </p:nvSpPr>
        <p:spPr bwMode="auto">
          <a:xfrm>
            <a:off x="5761038" y="3761259"/>
            <a:ext cx="212407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107504" y="2093913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方法一：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129381" y="5792788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方法二：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根据</a:t>
            </a:r>
          </a:p>
        </p:txBody>
      </p:sp>
      <p:graphicFrame>
        <p:nvGraphicFramePr>
          <p:cNvPr id="63" name="Object 20"/>
          <p:cNvGraphicFramePr>
            <a:graphicFrameLocks/>
          </p:cNvGraphicFramePr>
          <p:nvPr>
            <p:extLst/>
          </p:nvPr>
        </p:nvGraphicFramePr>
        <p:xfrm>
          <a:off x="2096070" y="5805488"/>
          <a:ext cx="2044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7" name="Equation" r:id="rId27" imgW="2044440" imgH="583920" progId="Equation.3">
                  <p:embed/>
                </p:oleObj>
              </mc:Choice>
              <mc:Fallback>
                <p:oleObj name="Equation" r:id="rId27" imgW="204444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070" y="5805488"/>
                        <a:ext cx="20447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1"/>
          <p:cNvGraphicFramePr>
            <a:graphicFrameLocks/>
          </p:cNvGraphicFramePr>
          <p:nvPr>
            <p:extLst/>
          </p:nvPr>
        </p:nvGraphicFramePr>
        <p:xfrm>
          <a:off x="4161408" y="5903913"/>
          <a:ext cx="4826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8" name="Equation" r:id="rId29" imgW="482400" imgH="317160" progId="Equation.3">
                  <p:embed/>
                </p:oleObj>
              </mc:Choice>
              <mc:Fallback>
                <p:oleObj name="Equation" r:id="rId29" imgW="4824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408" y="5903913"/>
                        <a:ext cx="4826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4588714" y="4365104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弯曲导线受力与载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流直导线</a:t>
            </a: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8340030" y="4365104"/>
          <a:ext cx="552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9" name="Equation" r:id="rId31" imgW="266400" imgH="215640" progId="Equation.DSMT4">
                  <p:embed/>
                </p:oleObj>
              </mc:Choice>
              <mc:Fallback>
                <p:oleObj name="Equation" r:id="rId31" imgW="266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340030" y="4365104"/>
                        <a:ext cx="5524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4600326" y="4804578"/>
            <a:ext cx="4148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受力大小相等，方向相反。</a:t>
            </a:r>
            <a:endParaRPr kumimoji="1"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5867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8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8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8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8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8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8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8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8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8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8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8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8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8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18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0115" grpId="0" autoUpdateAnimBg="0"/>
      <p:bldP spid="2180116" grpId="0" autoUpdateAnimBg="0"/>
      <p:bldP spid="2180119" grpId="0" animBg="1"/>
      <p:bldP spid="2180132" grpId="0" animBg="1"/>
      <p:bldP spid="2180133" grpId="0" animBg="1"/>
      <p:bldP spid="2180134" grpId="0" autoUpdateAnimBg="0"/>
      <p:bldP spid="2180135" grpId="0" autoUpdateAnimBg="0"/>
      <p:bldP spid="2180136" grpId="0" autoUpdateAnimBg="0"/>
      <p:bldP spid="2180137" grpId="0" autoUpdateAnimBg="0"/>
      <p:bldP spid="2180138" grpId="0" autoUpdateAnimBg="0"/>
      <p:bldP spid="2180143" grpId="0"/>
      <p:bldP spid="2180156" grpId="0" animBg="1"/>
      <p:bldP spid="61" grpId="0" autoUpdateAnimBg="0"/>
      <p:bldP spid="62" grpId="0" autoUpdateAnimBg="0"/>
      <p:bldP spid="65" grpId="0" autoUpdateAnimBg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22" name="Text Box 2"/>
          <p:cNvSpPr txBox="1">
            <a:spLocks noChangeArrowheads="1"/>
          </p:cNvSpPr>
          <p:nvPr/>
        </p:nvSpPr>
        <p:spPr bwMode="auto">
          <a:xfrm>
            <a:off x="179512" y="363538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1123" name="Text Box 3"/>
          <p:cNvSpPr txBox="1">
            <a:spLocks noChangeArrowheads="1"/>
          </p:cNvSpPr>
          <p:nvPr/>
        </p:nvSpPr>
        <p:spPr bwMode="auto">
          <a:xfrm>
            <a:off x="684088" y="333375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求两平行无限长直导线之间的相互作用</a:t>
            </a:r>
          </a:p>
        </p:txBody>
      </p:sp>
      <p:sp>
        <p:nvSpPr>
          <p:cNvPr id="2181124" name="Rectangle 4"/>
          <p:cNvSpPr>
            <a:spLocks noChangeArrowheads="1"/>
          </p:cNvSpPr>
          <p:nvPr/>
        </p:nvSpPr>
        <p:spPr bwMode="auto">
          <a:xfrm>
            <a:off x="6826250" y="563563"/>
            <a:ext cx="152400" cy="3657600"/>
          </a:xfrm>
          <a:prstGeom prst="rect">
            <a:avLst/>
          </a:prstGeom>
          <a:gradFill rotWithShape="0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1125" name="Rectangle 5"/>
          <p:cNvSpPr>
            <a:spLocks noChangeArrowheads="1"/>
          </p:cNvSpPr>
          <p:nvPr/>
        </p:nvSpPr>
        <p:spPr bwMode="auto">
          <a:xfrm>
            <a:off x="8426450" y="563563"/>
            <a:ext cx="152400" cy="3657600"/>
          </a:xfrm>
          <a:prstGeom prst="rect">
            <a:avLst/>
          </a:prstGeom>
          <a:gradFill rotWithShape="0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1126" name="Line 6"/>
          <p:cNvSpPr>
            <a:spLocks noChangeShapeType="1"/>
          </p:cNvSpPr>
          <p:nvPr/>
        </p:nvSpPr>
        <p:spPr bwMode="auto">
          <a:xfrm>
            <a:off x="6902450" y="3992563"/>
            <a:ext cx="16002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81127" name="Object 7"/>
          <p:cNvGraphicFramePr>
            <a:graphicFrameLocks/>
          </p:cNvGraphicFramePr>
          <p:nvPr/>
        </p:nvGraphicFramePr>
        <p:xfrm>
          <a:off x="7588250" y="3611563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2" name="Equation" r:id="rId3" imgW="228600" imgH="228600" progId="Equation.3">
                  <p:embed/>
                </p:oleObj>
              </mc:Choice>
              <mc:Fallback>
                <p:oleObj name="Equation" r:id="rId3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0" y="3611563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28" name="Line 8"/>
          <p:cNvSpPr>
            <a:spLocks noChangeShapeType="1"/>
          </p:cNvSpPr>
          <p:nvPr/>
        </p:nvSpPr>
        <p:spPr bwMode="auto">
          <a:xfrm flipV="1">
            <a:off x="6673850" y="1706563"/>
            <a:ext cx="0" cy="8382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129" name="Line 9"/>
          <p:cNvSpPr>
            <a:spLocks noChangeShapeType="1"/>
          </p:cNvSpPr>
          <p:nvPr/>
        </p:nvSpPr>
        <p:spPr bwMode="auto">
          <a:xfrm flipV="1">
            <a:off x="8731250" y="1706563"/>
            <a:ext cx="0" cy="8382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81130" name="Object 10"/>
          <p:cNvGraphicFramePr>
            <a:graphicFrameLocks noChangeAspect="1"/>
          </p:cNvGraphicFramePr>
          <p:nvPr/>
        </p:nvGraphicFramePr>
        <p:xfrm>
          <a:off x="8623300" y="1166813"/>
          <a:ext cx="41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3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1166813"/>
                        <a:ext cx="412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31" name="Object 11"/>
          <p:cNvGraphicFramePr>
            <a:graphicFrameLocks noChangeAspect="1"/>
          </p:cNvGraphicFramePr>
          <p:nvPr/>
        </p:nvGraphicFramePr>
        <p:xfrm>
          <a:off x="6445250" y="1096963"/>
          <a:ext cx="349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4" name="Equation" r:id="rId7" imgW="139680" imgH="215640" progId="Equation.3">
                  <p:embed/>
                </p:oleObj>
              </mc:Choice>
              <mc:Fallback>
                <p:oleObj name="Equation" r:id="rId7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1096963"/>
                        <a:ext cx="349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350250" y="2697163"/>
            <a:ext cx="381000" cy="381000"/>
            <a:chOff x="1344" y="3072"/>
            <a:chExt cx="336" cy="336"/>
          </a:xfrm>
        </p:grpSpPr>
        <p:sp>
          <p:nvSpPr>
            <p:cNvPr id="16416" name="Oval 13"/>
            <p:cNvSpPr>
              <a:spLocks noChangeArrowheads="1"/>
            </p:cNvSpPr>
            <p:nvPr/>
          </p:nvSpPr>
          <p:spPr bwMode="auto">
            <a:xfrm>
              <a:off x="1344" y="3072"/>
              <a:ext cx="336" cy="33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7" name="Line 14"/>
            <p:cNvSpPr>
              <a:spLocks noChangeShapeType="1"/>
            </p:cNvSpPr>
            <p:nvPr/>
          </p:nvSpPr>
          <p:spPr bwMode="auto">
            <a:xfrm>
              <a:off x="1392" y="3120"/>
              <a:ext cx="240" cy="24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240" cy="24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81136" name="Object 16"/>
          <p:cNvGraphicFramePr>
            <a:graphicFrameLocks noChangeAspect="1"/>
          </p:cNvGraphicFramePr>
          <p:nvPr/>
        </p:nvGraphicFramePr>
        <p:xfrm>
          <a:off x="7969250" y="3078163"/>
          <a:ext cx="414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5" name="Equation" r:id="rId9" imgW="330120" imgH="431640" progId="Equation.3">
                  <p:embed/>
                </p:oleObj>
              </mc:Choice>
              <mc:Fallback>
                <p:oleObj name="Equation" r:id="rId9" imgW="33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078163"/>
                        <a:ext cx="414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37" name="Line 17"/>
          <p:cNvSpPr>
            <a:spLocks noChangeShapeType="1"/>
          </p:cNvSpPr>
          <p:nvPr/>
        </p:nvSpPr>
        <p:spPr bwMode="auto">
          <a:xfrm>
            <a:off x="6902450" y="2925763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81138" name="Object 18"/>
          <p:cNvGraphicFramePr>
            <a:graphicFrameLocks/>
          </p:cNvGraphicFramePr>
          <p:nvPr/>
        </p:nvGraphicFramePr>
        <p:xfrm>
          <a:off x="7893050" y="2316163"/>
          <a:ext cx="4175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6" name="Equation" r:id="rId11" imgW="419040" imgH="444240" progId="Equation.3">
                  <p:embed/>
                </p:oleObj>
              </mc:Choice>
              <mc:Fallback>
                <p:oleObj name="Equation" r:id="rId11" imgW="41904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2316163"/>
                        <a:ext cx="4175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39" name="Text Box 19"/>
          <p:cNvSpPr txBox="1">
            <a:spLocks noChangeArrowheads="1"/>
          </p:cNvSpPr>
          <p:nvPr/>
        </p:nvSpPr>
        <p:spPr bwMode="auto">
          <a:xfrm>
            <a:off x="222250" y="892175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2181140" name="Object 20"/>
          <p:cNvGraphicFramePr>
            <a:graphicFrameLocks/>
          </p:cNvGraphicFramePr>
          <p:nvPr>
            <p:extLst/>
          </p:nvPr>
        </p:nvGraphicFramePr>
        <p:xfrm>
          <a:off x="3942409" y="1381126"/>
          <a:ext cx="13319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7" name="Equation" r:id="rId13" imgW="1333440" imgH="825480" progId="Equation.3">
                  <p:embed/>
                </p:oleObj>
              </mc:Choice>
              <mc:Fallback>
                <p:oleObj name="Equation" r:id="rId13" imgW="133344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409" y="1381126"/>
                        <a:ext cx="13319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41" name="Text Box 21"/>
          <p:cNvSpPr txBox="1">
            <a:spLocks noChangeArrowheads="1"/>
          </p:cNvSpPr>
          <p:nvPr/>
        </p:nvSpPr>
        <p:spPr bwMode="auto">
          <a:xfrm>
            <a:off x="971550" y="923925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处于电流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的磁场中</a:t>
            </a:r>
          </a:p>
        </p:txBody>
      </p:sp>
      <p:graphicFrame>
        <p:nvGraphicFramePr>
          <p:cNvPr id="2181142" name="Object 22"/>
          <p:cNvGraphicFramePr>
            <a:graphicFrameLocks/>
          </p:cNvGraphicFramePr>
          <p:nvPr>
            <p:extLst/>
          </p:nvPr>
        </p:nvGraphicFramePr>
        <p:xfrm>
          <a:off x="3065275" y="3364722"/>
          <a:ext cx="13573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8" name="Equation" r:id="rId15" imgW="1358640" imgH="419040" progId="Equation.3">
                  <p:embed/>
                </p:oleObj>
              </mc:Choice>
              <mc:Fallback>
                <p:oleObj name="Equation" r:id="rId15" imgW="13586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275" y="3364722"/>
                        <a:ext cx="13573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43" name="Object 23"/>
          <p:cNvGraphicFramePr>
            <a:graphicFrameLocks/>
          </p:cNvGraphicFramePr>
          <p:nvPr>
            <p:extLst/>
          </p:nvPr>
        </p:nvGraphicFramePr>
        <p:xfrm>
          <a:off x="2001838" y="4366443"/>
          <a:ext cx="2641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9" name="Equation" r:id="rId17" imgW="2641320" imgH="825480" progId="Equation.3">
                  <p:embed/>
                </p:oleObj>
              </mc:Choice>
              <mc:Fallback>
                <p:oleObj name="Equation" r:id="rId17" imgW="264132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366443"/>
                        <a:ext cx="2641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44" name="Line 24"/>
          <p:cNvSpPr>
            <a:spLocks noChangeShapeType="1"/>
          </p:cNvSpPr>
          <p:nvPr/>
        </p:nvSpPr>
        <p:spPr bwMode="auto">
          <a:xfrm flipH="1">
            <a:off x="7816850" y="2925763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81145" name="Object 25"/>
          <p:cNvGraphicFramePr>
            <a:graphicFrameLocks/>
          </p:cNvGraphicFramePr>
          <p:nvPr/>
        </p:nvGraphicFramePr>
        <p:xfrm>
          <a:off x="7054850" y="2316163"/>
          <a:ext cx="4175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0" name="Equation" r:id="rId19" imgW="419040" imgH="444240" progId="Equation.3">
                  <p:embed/>
                </p:oleObj>
              </mc:Choice>
              <mc:Fallback>
                <p:oleObj name="Equation" r:id="rId19" imgW="41904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2316163"/>
                        <a:ext cx="4175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46" name="Object 26"/>
          <p:cNvGraphicFramePr>
            <a:graphicFrameLocks/>
          </p:cNvGraphicFramePr>
          <p:nvPr>
            <p:extLst/>
          </p:nvPr>
        </p:nvGraphicFramePr>
        <p:xfrm>
          <a:off x="4451288" y="3181152"/>
          <a:ext cx="12049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1" name="Equation" r:id="rId21" imgW="1206360" imgH="825480" progId="Equation.3">
                  <p:embed/>
                </p:oleObj>
              </mc:Choice>
              <mc:Fallback>
                <p:oleObj name="Equation" r:id="rId21" imgW="12063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288" y="3181152"/>
                        <a:ext cx="12049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47" name="Rectangle 27"/>
          <p:cNvSpPr>
            <a:spLocks noChangeArrowheads="1"/>
          </p:cNvSpPr>
          <p:nvPr/>
        </p:nvSpPr>
        <p:spPr bwMode="auto">
          <a:xfrm>
            <a:off x="468313" y="2205038"/>
            <a:ext cx="554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中单位长度上受的安培力</a:t>
            </a:r>
          </a:p>
        </p:txBody>
      </p:sp>
      <p:sp>
        <p:nvSpPr>
          <p:cNvPr id="2181148" name="Rectangle 28"/>
          <p:cNvSpPr>
            <a:spLocks noChangeArrowheads="1"/>
          </p:cNvSpPr>
          <p:nvPr/>
        </p:nvSpPr>
        <p:spPr bwMode="auto">
          <a:xfrm>
            <a:off x="468313" y="3933056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同理，电流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中单位长度上受的安培力</a:t>
            </a:r>
          </a:p>
        </p:txBody>
      </p:sp>
      <p:sp>
        <p:nvSpPr>
          <p:cNvPr id="2181149" name="Text Box 29"/>
          <p:cNvSpPr txBox="1">
            <a:spLocks noChangeArrowheads="1"/>
          </p:cNvSpPr>
          <p:nvPr/>
        </p:nvSpPr>
        <p:spPr bwMode="auto">
          <a:xfrm>
            <a:off x="184150" y="5229473"/>
            <a:ext cx="411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同向电流间的安培力为引力 </a:t>
            </a:r>
          </a:p>
        </p:txBody>
      </p:sp>
      <p:sp>
        <p:nvSpPr>
          <p:cNvPr id="2181150" name="Text Box 30"/>
          <p:cNvSpPr txBox="1">
            <a:spLocks noChangeArrowheads="1"/>
          </p:cNvSpPr>
          <p:nvPr/>
        </p:nvSpPr>
        <p:spPr bwMode="auto">
          <a:xfrm>
            <a:off x="4787900" y="5285035"/>
            <a:ext cx="411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反向电流间的安培力为斥力 </a:t>
            </a:r>
          </a:p>
        </p:txBody>
      </p:sp>
      <p:sp>
        <p:nvSpPr>
          <p:cNvPr id="2181151" name="AutoShape 31"/>
          <p:cNvSpPr>
            <a:spLocks noChangeArrowheads="1"/>
          </p:cNvSpPr>
          <p:nvPr/>
        </p:nvSpPr>
        <p:spPr bwMode="auto">
          <a:xfrm>
            <a:off x="4191000" y="5158035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1152" name="Text Box 32"/>
          <p:cNvSpPr txBox="1">
            <a:spLocks noChangeArrowheads="1"/>
          </p:cNvSpPr>
          <p:nvPr/>
        </p:nvSpPr>
        <p:spPr bwMode="auto">
          <a:xfrm>
            <a:off x="80169" y="5766355"/>
            <a:ext cx="7762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181153" name="Text Box 33"/>
          <p:cNvSpPr txBox="1">
            <a:spLocks noChangeArrowheads="1"/>
          </p:cNvSpPr>
          <p:nvPr/>
        </p:nvSpPr>
        <p:spPr bwMode="auto">
          <a:xfrm>
            <a:off x="508125" y="5766355"/>
            <a:ext cx="8635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设在真空中，两根通有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同值电流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的无限长平行直导线，若导线相距 </a:t>
            </a: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米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，单位长度受力                  ，则导线中电流为</a:t>
            </a:r>
            <a:r>
              <a:rPr kumimoji="1" lang="en-US" altLang="zh-CN" sz="2400" b="1" dirty="0">
                <a:solidFill>
                  <a:srgbClr val="FF9966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zh-CN" altLang="en-US" sz="2400" b="1" dirty="0">
                <a:solidFill>
                  <a:srgbClr val="FF9966"/>
                </a:solidFill>
                <a:latin typeface="Times New Roman" panose="02020603050405020304" pitchFamily="18" charset="0"/>
                <a:ea typeface="仿宋_GB2312" pitchFamily="49" charset="-122"/>
              </a:rPr>
              <a:t>安培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2181154" name="Object 34"/>
          <p:cNvGraphicFramePr>
            <a:graphicFrameLocks noChangeAspect="1"/>
          </p:cNvGraphicFramePr>
          <p:nvPr>
            <p:extLst/>
          </p:nvPr>
        </p:nvGraphicFramePr>
        <p:xfrm>
          <a:off x="3995936" y="6143327"/>
          <a:ext cx="13604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2" name="公式" r:id="rId23" imgW="622080" imgH="203040" progId="Equation.3">
                  <p:embed/>
                </p:oleObj>
              </mc:Choice>
              <mc:Fallback>
                <p:oleObj name="公式" r:id="rId23" imgW="62208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6143327"/>
                        <a:ext cx="13604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8"/>
          <p:cNvGraphicFramePr>
            <a:graphicFrameLocks noChangeAspect="1"/>
          </p:cNvGraphicFramePr>
          <p:nvPr>
            <p:extLst/>
          </p:nvPr>
        </p:nvGraphicFramePr>
        <p:xfrm>
          <a:off x="714755" y="1486539"/>
          <a:ext cx="2237054" cy="619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3" name="公式" r:id="rId25" imgW="1054080" imgH="291960" progId="Equation.3">
                  <p:embed/>
                </p:oleObj>
              </mc:Choice>
              <mc:Fallback>
                <p:oleObj name="公式" r:id="rId25" imgW="1054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55" y="1486539"/>
                        <a:ext cx="2237054" cy="619006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3146615" y="1647825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2443477" y="2878932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508124" y="2790824"/>
          <a:ext cx="1790701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4" name="Equation" r:id="rId27" imgW="812520" imgH="203040" progId="Equation.DSMT4">
                  <p:embed/>
                </p:oleObj>
              </mc:Choice>
              <mc:Fallback>
                <p:oleObj name="Equation" r:id="rId27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8124" y="2790824"/>
                        <a:ext cx="1790701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/>
          </p:nvPr>
        </p:nvGraphicFramePr>
        <p:xfrm>
          <a:off x="3135757" y="2778126"/>
          <a:ext cx="17621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5" name="Equation" r:id="rId29" imgW="799920" imgH="228600" progId="Equation.DSMT4">
                  <p:embed/>
                </p:oleObj>
              </mc:Choice>
              <mc:Fallback>
                <p:oleObj name="Equation" r:id="rId29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35757" y="2778126"/>
                        <a:ext cx="17621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2445935" y="3413219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27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8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8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8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8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18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8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8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8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8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8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8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18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8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8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8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300"/>
                                        <p:tgtEl>
                                          <p:spTgt spid="218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8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8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300"/>
                                        <p:tgtEl>
                                          <p:spTgt spid="218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218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6" dur="300"/>
                                        <p:tgtEl>
                                          <p:spTgt spid="218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40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22" grpId="0" autoUpdateAnimBg="0"/>
      <p:bldP spid="2181123" grpId="0" autoUpdateAnimBg="0"/>
      <p:bldP spid="2181124" grpId="0" animBg="1"/>
      <p:bldP spid="2181125" grpId="0" animBg="1"/>
      <p:bldP spid="2181126" grpId="0" animBg="1"/>
      <p:bldP spid="2181128" grpId="0" animBg="1"/>
      <p:bldP spid="2181129" grpId="0" animBg="1"/>
      <p:bldP spid="2181137" grpId="0" animBg="1"/>
      <p:bldP spid="2181139" grpId="0" autoUpdateAnimBg="0"/>
      <p:bldP spid="2181141" grpId="0" autoUpdateAnimBg="0"/>
      <p:bldP spid="2181144" grpId="0" animBg="1"/>
      <p:bldP spid="2181147" grpId="0" autoUpdateAnimBg="0"/>
      <p:bldP spid="2181148" grpId="0" autoUpdateAnimBg="0"/>
      <p:bldP spid="2181149" grpId="0" autoUpdateAnimBg="0"/>
      <p:bldP spid="2181150" grpId="0" autoUpdateAnimBg="0"/>
      <p:bldP spid="2181151" grpId="0" animBg="1"/>
      <p:bldP spid="2181152" grpId="0" autoUpdateAnimBg="0"/>
      <p:bldP spid="2181153" grpId="0" autoUpdateAnimBg="0"/>
      <p:bldP spid="37" grpId="0" animBg="1"/>
      <p:bldP spid="38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46" name="Text Box 2"/>
          <p:cNvSpPr txBox="1">
            <a:spLocks noChangeArrowheads="1"/>
          </p:cNvSpPr>
          <p:nvPr/>
        </p:nvSpPr>
        <p:spPr bwMode="auto">
          <a:xfrm>
            <a:off x="762000" y="908050"/>
            <a:ext cx="4818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两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平行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通电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直导线间相互作用的安培力满足牛顿第三定律。</a:t>
            </a:r>
          </a:p>
        </p:txBody>
      </p:sp>
      <p:graphicFrame>
        <p:nvGraphicFramePr>
          <p:cNvPr id="2182147" name="Object 3"/>
          <p:cNvGraphicFramePr>
            <a:graphicFrameLocks/>
          </p:cNvGraphicFramePr>
          <p:nvPr/>
        </p:nvGraphicFramePr>
        <p:xfrm>
          <a:off x="6659563" y="1123950"/>
          <a:ext cx="1397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08" name="公式" r:id="rId3" imgW="1396800" imgH="444240" progId="Equation.3">
                  <p:embed/>
                </p:oleObj>
              </mc:Choice>
              <mc:Fallback>
                <p:oleObj name="公式" r:id="rId3" imgW="139680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123950"/>
                        <a:ext cx="1397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2148" name="Text Box 4"/>
          <p:cNvSpPr txBox="1">
            <a:spLocks noChangeArrowheads="1"/>
          </p:cNvSpPr>
          <p:nvPr/>
        </p:nvSpPr>
        <p:spPr bwMode="auto">
          <a:xfrm>
            <a:off x="755650" y="1771650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两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非平行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电流元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之间的相互作用力</a:t>
            </a:r>
          </a:p>
        </p:txBody>
      </p:sp>
      <p:sp>
        <p:nvSpPr>
          <p:cNvPr id="2182149" name="Line 5"/>
          <p:cNvSpPr>
            <a:spLocks noChangeShapeType="1"/>
          </p:cNvSpPr>
          <p:nvPr/>
        </p:nvSpPr>
        <p:spPr bwMode="auto">
          <a:xfrm flipV="1">
            <a:off x="7999413" y="2314575"/>
            <a:ext cx="3810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2150" name="Line 6"/>
          <p:cNvSpPr>
            <a:spLocks noChangeShapeType="1"/>
          </p:cNvSpPr>
          <p:nvPr/>
        </p:nvSpPr>
        <p:spPr bwMode="auto">
          <a:xfrm flipH="1" flipV="1">
            <a:off x="5446713" y="2314575"/>
            <a:ext cx="533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82151" name="Object 7"/>
          <p:cNvGraphicFramePr>
            <a:graphicFrameLocks noChangeAspect="1"/>
          </p:cNvGraphicFramePr>
          <p:nvPr/>
        </p:nvGraphicFramePr>
        <p:xfrm>
          <a:off x="8112125" y="2706688"/>
          <a:ext cx="66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09" name="公式" r:id="rId5" imgW="330120" imgH="228600" progId="Equation.3">
                  <p:embed/>
                </p:oleObj>
              </mc:Choice>
              <mc:Fallback>
                <p:oleObj name="公式" r:id="rId5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2706688"/>
                        <a:ext cx="66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2152" name="Object 8"/>
          <p:cNvGraphicFramePr>
            <a:graphicFrameLocks noChangeAspect="1"/>
          </p:cNvGraphicFramePr>
          <p:nvPr/>
        </p:nvGraphicFramePr>
        <p:xfrm>
          <a:off x="5148263" y="2713038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10" name="公式" r:id="rId7" imgW="304560" imgH="228600" progId="Equation.3">
                  <p:embed/>
                </p:oleObj>
              </mc:Choice>
              <mc:Fallback>
                <p:oleObj name="公式" r:id="rId7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13038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2153" name="Line 9"/>
          <p:cNvSpPr>
            <a:spLocks noChangeShapeType="1"/>
          </p:cNvSpPr>
          <p:nvPr/>
        </p:nvSpPr>
        <p:spPr bwMode="auto">
          <a:xfrm>
            <a:off x="5751513" y="2695575"/>
            <a:ext cx="24384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82154" name="Object 10"/>
          <p:cNvGraphicFramePr>
            <a:graphicFrameLocks noChangeAspect="1"/>
          </p:cNvGraphicFramePr>
          <p:nvPr/>
        </p:nvGraphicFramePr>
        <p:xfrm>
          <a:off x="6878638" y="2698750"/>
          <a:ext cx="3413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11" name="Equation" r:id="rId9" imgW="342720" imgH="419040" progId="Equation.3">
                  <p:embed/>
                </p:oleObj>
              </mc:Choice>
              <mc:Fallback>
                <p:oleObj name="Equation" r:id="rId9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2698750"/>
                        <a:ext cx="3413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2155" name="Object 11"/>
          <p:cNvGraphicFramePr>
            <a:graphicFrameLocks noChangeAspect="1"/>
          </p:cNvGraphicFramePr>
          <p:nvPr>
            <p:extLst/>
          </p:nvPr>
        </p:nvGraphicFramePr>
        <p:xfrm>
          <a:off x="1731963" y="2348880"/>
          <a:ext cx="2335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12" name="公式" r:id="rId11" imgW="1168200" imgH="469800" progId="Equation.3">
                  <p:embed/>
                </p:oleObj>
              </mc:Choice>
              <mc:Fallback>
                <p:oleObj name="公式" r:id="rId11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348880"/>
                        <a:ext cx="23352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2156" name="Rectangle 12"/>
          <p:cNvSpPr>
            <a:spLocks noChangeArrowheads="1"/>
          </p:cNvSpPr>
          <p:nvPr/>
        </p:nvSpPr>
        <p:spPr bwMode="auto">
          <a:xfrm>
            <a:off x="763588" y="401638"/>
            <a:ext cx="2513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182157" name="Line 13"/>
          <p:cNvSpPr>
            <a:spLocks noChangeShapeType="1"/>
          </p:cNvSpPr>
          <p:nvPr/>
        </p:nvSpPr>
        <p:spPr bwMode="auto">
          <a:xfrm flipV="1">
            <a:off x="5791200" y="2303463"/>
            <a:ext cx="457200" cy="3810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182158" name="Line 14"/>
          <p:cNvSpPr>
            <a:spLocks noChangeShapeType="1"/>
          </p:cNvSpPr>
          <p:nvPr/>
        </p:nvSpPr>
        <p:spPr bwMode="auto">
          <a:xfrm flipH="1" flipV="1">
            <a:off x="7696200" y="2409825"/>
            <a:ext cx="457200" cy="274638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82159" name="Object 15"/>
          <p:cNvGraphicFramePr>
            <a:graphicFrameLocks/>
          </p:cNvGraphicFramePr>
          <p:nvPr/>
        </p:nvGraphicFramePr>
        <p:xfrm>
          <a:off x="6310313" y="2036763"/>
          <a:ext cx="3349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13" name="Equation" r:id="rId13" imgW="419040" imgH="444240" progId="Equation.3">
                  <p:embed/>
                </p:oleObj>
              </mc:Choice>
              <mc:Fallback>
                <p:oleObj name="Equation" r:id="rId13" imgW="41904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036763"/>
                        <a:ext cx="33496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2160" name="Object 16"/>
          <p:cNvGraphicFramePr>
            <a:graphicFrameLocks/>
          </p:cNvGraphicFramePr>
          <p:nvPr/>
        </p:nvGraphicFramePr>
        <p:xfrm>
          <a:off x="7315200" y="2227263"/>
          <a:ext cx="3349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14" name="Equation" r:id="rId15" imgW="419040" imgH="444240" progId="Equation.3">
                  <p:embed/>
                </p:oleObj>
              </mc:Choice>
              <mc:Fallback>
                <p:oleObj name="Equation" r:id="rId15" imgW="41904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27263"/>
                        <a:ext cx="3349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2161" name="AutoShape 17"/>
          <p:cNvSpPr>
            <a:spLocks noChangeArrowheads="1"/>
          </p:cNvSpPr>
          <p:nvPr/>
        </p:nvSpPr>
        <p:spPr bwMode="auto">
          <a:xfrm>
            <a:off x="395288" y="3317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82162" name="Object 18"/>
          <p:cNvGraphicFramePr>
            <a:graphicFrameLocks noChangeAspect="1"/>
          </p:cNvGraphicFramePr>
          <p:nvPr>
            <p:extLst/>
          </p:nvPr>
        </p:nvGraphicFramePr>
        <p:xfrm>
          <a:off x="1722438" y="3268043"/>
          <a:ext cx="4748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15" name="公式" r:id="rId17" imgW="2374560" imgH="469800" progId="Equation.3">
                  <p:embed/>
                </p:oleObj>
              </mc:Choice>
              <mc:Fallback>
                <p:oleObj name="公式" r:id="rId17" imgW="2374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3268043"/>
                        <a:ext cx="47482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2163" name="Text Box 19"/>
          <p:cNvSpPr txBox="1">
            <a:spLocks noChangeArrowheads="1"/>
          </p:cNvSpPr>
          <p:nvPr/>
        </p:nvSpPr>
        <p:spPr bwMode="auto">
          <a:xfrm>
            <a:off x="1203325" y="4272930"/>
            <a:ext cx="236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同理</a:t>
            </a:r>
          </a:p>
        </p:txBody>
      </p:sp>
      <p:graphicFrame>
        <p:nvGraphicFramePr>
          <p:cNvPr id="2182164" name="Object 20"/>
          <p:cNvGraphicFramePr>
            <a:graphicFrameLocks noChangeAspect="1"/>
          </p:cNvGraphicFramePr>
          <p:nvPr>
            <p:extLst/>
          </p:nvPr>
        </p:nvGraphicFramePr>
        <p:xfrm>
          <a:off x="2497138" y="4166021"/>
          <a:ext cx="4722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16" name="公式" r:id="rId19" imgW="2361960" imgH="469800" progId="Equation.3">
                  <p:embed/>
                </p:oleObj>
              </mc:Choice>
              <mc:Fallback>
                <p:oleObj name="公式" r:id="rId19" imgW="2361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4166021"/>
                        <a:ext cx="47228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2165" name="Text Box 21"/>
          <p:cNvSpPr txBox="1">
            <a:spLocks noChangeArrowheads="1"/>
          </p:cNvSpPr>
          <p:nvPr/>
        </p:nvSpPr>
        <p:spPr bwMode="auto">
          <a:xfrm>
            <a:off x="677863" y="5085184"/>
            <a:ext cx="84661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两电流元之间的相互作用力，一般不遵守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牛顿第三定律（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力的方向不在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一条直线上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83568" y="5877272"/>
            <a:ext cx="84661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电流元不能单独存在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，闭合电流回路间相互作用力遵守牛顿第三定律。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7427913" y="4300538"/>
          <a:ext cx="13684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17" name="Equation" r:id="rId21" imgW="622080" imgH="241200" progId="Equation.DSMT4">
                  <p:embed/>
                </p:oleObj>
              </mc:Choice>
              <mc:Fallback>
                <p:oleObj name="Equation" r:id="rId21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27913" y="4300538"/>
                        <a:ext cx="13684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794854" y="5429164"/>
            <a:ext cx="533400" cy="55399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000" b="1" i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  <a:endParaRPr kumimoji="1" lang="zh-CN" altLang="en-US" sz="3000" b="1" i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7983538" y="2510632"/>
            <a:ext cx="381000" cy="381000"/>
            <a:chOff x="1344" y="3072"/>
            <a:chExt cx="336" cy="336"/>
          </a:xfrm>
        </p:grpSpPr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1344" y="3072"/>
              <a:ext cx="336" cy="33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1392" y="3120"/>
              <a:ext cx="240" cy="24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240" cy="24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5529263" y="2475707"/>
            <a:ext cx="457200" cy="457200"/>
            <a:chOff x="1824" y="1584"/>
            <a:chExt cx="384" cy="384"/>
          </a:xfrm>
        </p:grpSpPr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1824" y="1584"/>
              <a:ext cx="384" cy="38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1968" y="172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239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8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8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8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8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8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8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8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8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8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8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8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8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146" grpId="0" autoUpdateAnimBg="0"/>
      <p:bldP spid="2182148" grpId="0" autoUpdateAnimBg="0"/>
      <p:bldP spid="2182149" grpId="0" animBg="1"/>
      <p:bldP spid="2182150" grpId="0" animBg="1"/>
      <p:bldP spid="2182153" grpId="0" animBg="1"/>
      <p:bldP spid="2182156" grpId="0" autoUpdateAnimBg="0"/>
      <p:bldP spid="2182157" grpId="0" animBg="1"/>
      <p:bldP spid="2182158" grpId="0" animBg="1"/>
      <p:bldP spid="2182161" grpId="0" animBg="1"/>
      <p:bldP spid="2182163" grpId="0" autoUpdateAnimBg="0"/>
      <p:bldP spid="2182165" grpId="0" autoUpdateAnimBg="0"/>
      <p:bldP spid="22" grpId="0" autoUpdateAnimBg="0"/>
      <p:bldP spid="2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3260" name="Object 28"/>
          <p:cNvGraphicFramePr>
            <a:graphicFrameLocks noChangeAspect="1"/>
          </p:cNvGraphicFramePr>
          <p:nvPr>
            <p:extLst/>
          </p:nvPr>
        </p:nvGraphicFramePr>
        <p:xfrm>
          <a:off x="4139952" y="1547464"/>
          <a:ext cx="24050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26" name="公式" r:id="rId3" imgW="939600" imgH="419040" progId="Equation.3">
                  <p:embed/>
                </p:oleObj>
              </mc:Choice>
              <mc:Fallback>
                <p:oleObj name="公式" r:id="rId3" imgW="939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547464"/>
                        <a:ext cx="2405063" cy="10715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3263" name="Text Box 31"/>
          <p:cNvSpPr txBox="1">
            <a:spLocks noChangeArrowheads="1"/>
          </p:cNvSpPr>
          <p:nvPr/>
        </p:nvSpPr>
        <p:spPr bwMode="auto">
          <a:xfrm>
            <a:off x="467172" y="1955451"/>
            <a:ext cx="408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一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个运动电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荷产生的磁场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236116" y="499467"/>
            <a:ext cx="447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s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载流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螺线管轴线上的磁场 </a:t>
            </a:r>
          </a:p>
        </p:txBody>
      </p:sp>
      <p:graphicFrame>
        <p:nvGraphicFramePr>
          <p:cNvPr id="50" name="Object 51"/>
          <p:cNvGraphicFramePr>
            <a:graphicFrameLocks noChangeAspect="1"/>
          </p:cNvGraphicFramePr>
          <p:nvPr>
            <p:extLst/>
          </p:nvPr>
        </p:nvGraphicFramePr>
        <p:xfrm>
          <a:off x="3923878" y="355005"/>
          <a:ext cx="3198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27" name="公式" r:id="rId5" imgW="1600200" imgH="393480" progId="Equation.3">
                  <p:embed/>
                </p:oleObj>
              </mc:Choice>
              <mc:Fallback>
                <p:oleObj name="公式" r:id="rId5" imgW="1600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878" y="355005"/>
                        <a:ext cx="3198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7165553" y="764580"/>
            <a:ext cx="646807" cy="124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Object 53"/>
          <p:cNvGraphicFramePr>
            <a:graphicFrameLocks noChangeAspect="1"/>
          </p:cNvGraphicFramePr>
          <p:nvPr>
            <p:extLst/>
          </p:nvPr>
        </p:nvGraphicFramePr>
        <p:xfrm>
          <a:off x="7769100" y="548680"/>
          <a:ext cx="1195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28" name="公式" r:id="rId7" imgW="596880" imgH="228600" progId="Equation.3">
                  <p:embed/>
                </p:oleObj>
              </mc:Choice>
              <mc:Fallback>
                <p:oleObj name="公式" r:id="rId7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100" y="548680"/>
                        <a:ext cx="1195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0"/>
          <p:cNvSpPr txBox="1">
            <a:spLocks noChangeArrowheads="1"/>
          </p:cNvSpPr>
          <p:nvPr/>
        </p:nvSpPr>
        <p:spPr bwMode="auto">
          <a:xfrm>
            <a:off x="6928875" y="214090"/>
            <a:ext cx="11201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</a:pPr>
            <a:r>
              <a:rPr kumimoji="1" lang="zh-CN" altLang="zh-CN" sz="2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无</a:t>
            </a:r>
            <a:r>
              <a:rPr kumimoji="1" lang="zh-CN" altLang="zh-CN" sz="22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限</a:t>
            </a:r>
            <a:r>
              <a:rPr kumimoji="1" lang="zh-CN" altLang="zh-CN" sz="2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长</a:t>
            </a:r>
            <a:endParaRPr kumimoji="1" lang="zh-CN" altLang="en-US" sz="2200" b="1" i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1021203"/>
            <a:ext cx="8676828" cy="463543"/>
            <a:chOff x="2030005" y="1004151"/>
            <a:chExt cx="7113995" cy="463543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2695007" y="1006029"/>
              <a:ext cx="64489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l" eaLnBrk="1" hangingPunct="1">
                <a:buClr>
                  <a:srgbClr val="FF0000"/>
                </a:buClr>
              </a:pPr>
              <a:r>
                <a:rPr kumimoji="1" lang="zh-CN" altLang="en-US" sz="2400" b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分别为左、右端对应</a:t>
              </a:r>
              <a:r>
                <a:rPr kumimoji="1" lang="en-US" altLang="zh-CN" sz="2400" b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r>
                <a:rPr kumimoji="1" lang="zh-CN" altLang="en-US" sz="2400" b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与轴线</a:t>
              </a:r>
              <a:r>
                <a:rPr kumimoji="1" lang="zh-CN" altLang="en-US" sz="24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正方向</a:t>
              </a:r>
              <a:r>
                <a:rPr kumimoji="1" lang="zh-CN" altLang="en-US" sz="2400" b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（向右为正）夹角</a:t>
              </a:r>
              <a:endPara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29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2030005" y="1004151"/>
            <a:ext cx="7604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29" name="Equation" r:id="rId9" imgW="380880" imgH="228600" progId="Equation.DSMT4">
                    <p:embed/>
                  </p:oleObj>
                </mc:Choice>
                <mc:Fallback>
                  <p:oleObj name="Equation" r:id="rId9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005" y="1004151"/>
                          <a:ext cx="760413" cy="45720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88475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4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263" grpId="0" autoUpdateAnimBg="0"/>
      <p:bldP spid="49" grpId="0" autoUpdateAnimBg="0"/>
      <p:bldP spid="51" grpId="0" animBg="1"/>
      <p:bldP spid="5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282" name="Rectangle 2"/>
          <p:cNvSpPr>
            <a:spLocks noChangeArrowheads="1"/>
          </p:cNvSpPr>
          <p:nvPr/>
        </p:nvSpPr>
        <p:spPr bwMode="auto">
          <a:xfrm>
            <a:off x="250825" y="260648"/>
            <a:ext cx="88931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0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§9.3 </a:t>
            </a:r>
            <a:r>
              <a:rPr kumimoji="1" lang="zh-CN" altLang="en-US" sz="3000" b="1" dirty="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磁场的</a:t>
            </a:r>
            <a:r>
              <a:rPr kumimoji="1" lang="zh-CN" altLang="en-US" sz="3000" b="1" dirty="0" smtClean="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高斯定理</a:t>
            </a:r>
            <a:r>
              <a:rPr lang="en-US" altLang="zh-CN" sz="3000" b="1" i="1" dirty="0">
                <a:solidFill>
                  <a:srgbClr val="00FF00"/>
                </a:solidFill>
                <a:latin typeface="+mj-lt"/>
                <a:ea typeface="楷体_GB2312" panose="02010609030101010101" pitchFamily="49" charset="-122"/>
              </a:rPr>
              <a:t>Gauss’s Law For Magnetism </a:t>
            </a:r>
            <a:endParaRPr kumimoji="1" lang="zh-CN" altLang="en-US" sz="3000" b="1" dirty="0">
              <a:solidFill>
                <a:srgbClr val="00FF0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2145283" name="Text Box 3"/>
          <p:cNvSpPr txBox="1">
            <a:spLocks noChangeArrowheads="1"/>
          </p:cNvSpPr>
          <p:nvPr/>
        </p:nvSpPr>
        <p:spPr bwMode="auto">
          <a:xfrm>
            <a:off x="768350" y="913111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静电场：</a:t>
            </a:r>
          </a:p>
        </p:txBody>
      </p:sp>
      <p:sp>
        <p:nvSpPr>
          <p:cNvPr id="2145284" name="Text Box 4"/>
          <p:cNvSpPr txBox="1">
            <a:spLocks noChangeArrowheads="1"/>
          </p:cNvSpPr>
          <p:nvPr/>
        </p:nvSpPr>
        <p:spPr bwMode="auto">
          <a:xfrm>
            <a:off x="762000" y="1533997"/>
            <a:ext cx="1484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     场：</a:t>
            </a:r>
          </a:p>
        </p:txBody>
      </p:sp>
      <p:graphicFrame>
        <p:nvGraphicFramePr>
          <p:cNvPr id="2145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146"/>
              </p:ext>
            </p:extLst>
          </p:nvPr>
        </p:nvGraphicFramePr>
        <p:xfrm>
          <a:off x="2882900" y="1484784"/>
          <a:ext cx="15017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35" name="公式" r:id="rId3" imgW="698400" imgH="279360" progId="Equation.3">
                  <p:embed/>
                </p:oleObj>
              </mc:Choice>
              <mc:Fallback>
                <p:oleObj name="公式" r:id="rId3" imgW="698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484784"/>
                        <a:ext cx="15017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5286" name="Object 6"/>
          <p:cNvGraphicFramePr>
            <a:graphicFrameLocks noChangeAspect="1"/>
          </p:cNvGraphicFramePr>
          <p:nvPr>
            <p:extLst/>
          </p:nvPr>
        </p:nvGraphicFramePr>
        <p:xfrm>
          <a:off x="2227263" y="892473"/>
          <a:ext cx="32210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36" name="公式" r:id="rId5" imgW="1498320" imgH="291960" progId="Equation.3">
                  <p:embed/>
                </p:oleObj>
              </mc:Choice>
              <mc:Fallback>
                <p:oleObj name="公式" r:id="rId5" imgW="1498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892473"/>
                        <a:ext cx="322103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5287" name="Rectangle 7"/>
          <p:cNvSpPr>
            <a:spLocks noChangeArrowheads="1"/>
          </p:cNvSpPr>
          <p:nvPr/>
        </p:nvSpPr>
        <p:spPr bwMode="auto">
          <a:xfrm>
            <a:off x="5791200" y="917873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静电场是有源场</a:t>
            </a:r>
          </a:p>
        </p:txBody>
      </p:sp>
      <p:sp>
        <p:nvSpPr>
          <p:cNvPr id="2145288" name="Text Box 8"/>
          <p:cNvSpPr txBox="1">
            <a:spLocks noChangeArrowheads="1"/>
          </p:cNvSpPr>
          <p:nvPr/>
        </p:nvSpPr>
        <p:spPr bwMode="auto">
          <a:xfrm>
            <a:off x="179388" y="1949748"/>
            <a:ext cx="7859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磁场线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磁感应线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磁力线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2400" i="1" dirty="0">
                <a:solidFill>
                  <a:schemeClr val="bg1"/>
                </a:solidFill>
                <a:ea typeface="楷体_GB2312" panose="02010609030101010101" pitchFamily="49" charset="-122"/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  <a:ea typeface="楷体_GB2312" panose="02010609030101010101" pitchFamily="49" charset="-122"/>
              </a:rPr>
              <a:t>Magnetic Field </a:t>
            </a:r>
            <a:r>
              <a:rPr lang="en-US" altLang="zh-CN" sz="2400" i="1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Lines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45289" name="Text Box 9"/>
          <p:cNvSpPr txBox="1">
            <a:spLocks noChangeArrowheads="1"/>
          </p:cNvSpPr>
          <p:nvPr/>
        </p:nvSpPr>
        <p:spPr bwMode="auto">
          <a:xfrm>
            <a:off x="565150" y="2533402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方向：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磁场线切线方向为磁感应强度</a:t>
            </a:r>
          </a:p>
        </p:txBody>
      </p:sp>
      <p:graphicFrame>
        <p:nvGraphicFramePr>
          <p:cNvPr id="2145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98678"/>
              </p:ext>
            </p:extLst>
          </p:nvPr>
        </p:nvGraphicFramePr>
        <p:xfrm>
          <a:off x="5580063" y="2574790"/>
          <a:ext cx="349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37" name="公式" r:id="rId7" imgW="152280" imgH="190440" progId="Equation.3">
                  <p:embed/>
                </p:oleObj>
              </mc:Choice>
              <mc:Fallback>
                <p:oleObj name="公式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574790"/>
                        <a:ext cx="349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5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6592"/>
              </p:ext>
            </p:extLst>
          </p:nvPr>
        </p:nvGraphicFramePr>
        <p:xfrm>
          <a:off x="3419098" y="3597076"/>
          <a:ext cx="349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38" name="公式" r:id="rId9" imgW="152280" imgH="190440" progId="Equation.3">
                  <p:embed/>
                </p:oleObj>
              </mc:Choice>
              <mc:Fallback>
                <p:oleObj name="公式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098" y="3597076"/>
                        <a:ext cx="349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5292" name="Text Box 12"/>
          <p:cNvSpPr txBox="1">
            <a:spLocks noChangeArrowheads="1"/>
          </p:cNvSpPr>
          <p:nvPr/>
        </p:nvSpPr>
        <p:spPr bwMode="auto">
          <a:xfrm>
            <a:off x="2500313" y="3091235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的单位面积上穿过的磁场线条数</a:t>
            </a:r>
          </a:p>
        </p:txBody>
      </p:sp>
      <p:graphicFrame>
        <p:nvGraphicFramePr>
          <p:cNvPr id="21452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641976"/>
              </p:ext>
            </p:extLst>
          </p:nvPr>
        </p:nvGraphicFramePr>
        <p:xfrm>
          <a:off x="2195513" y="3076947"/>
          <a:ext cx="328365" cy="38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39" name="Equation" r:id="rId11" imgW="152280" imgH="190440" progId="Equation.3">
                  <p:embed/>
                </p:oleObj>
              </mc:Choice>
              <mc:Fallback>
                <p:oleObj name="Equation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76947"/>
                        <a:ext cx="328365" cy="384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52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43784"/>
              </p:ext>
            </p:extLst>
          </p:nvPr>
        </p:nvGraphicFramePr>
        <p:xfrm>
          <a:off x="4917998" y="3513934"/>
          <a:ext cx="12557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40" name="公式" r:id="rId13" imgW="583920" imgH="406080" progId="Equation.3">
                  <p:embed/>
                </p:oleObj>
              </mc:Choice>
              <mc:Fallback>
                <p:oleObj name="公式" r:id="rId13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998" y="3513934"/>
                        <a:ext cx="125571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5295" name="Rectangle 15"/>
          <p:cNvSpPr>
            <a:spLocks noChangeArrowheads="1"/>
          </p:cNvSpPr>
          <p:nvPr/>
        </p:nvSpPr>
        <p:spPr bwMode="auto">
          <a:xfrm>
            <a:off x="5857875" y="2539752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的方向</a:t>
            </a:r>
          </a:p>
        </p:txBody>
      </p:sp>
      <p:sp>
        <p:nvSpPr>
          <p:cNvPr id="2145296" name="Rectangle 16"/>
          <p:cNvSpPr>
            <a:spLocks noChangeArrowheads="1"/>
          </p:cNvSpPr>
          <p:nvPr/>
        </p:nvSpPr>
        <p:spPr bwMode="auto">
          <a:xfrm>
            <a:off x="539750" y="3080122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大小：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垂直</a:t>
            </a:r>
          </a:p>
        </p:txBody>
      </p:sp>
      <p:sp>
        <p:nvSpPr>
          <p:cNvPr id="2145297" name="Rectangle 17"/>
          <p:cNvSpPr>
            <a:spLocks noChangeArrowheads="1"/>
          </p:cNvSpPr>
          <p:nvPr/>
        </p:nvSpPr>
        <p:spPr bwMode="auto">
          <a:xfrm>
            <a:off x="1492250" y="3619872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为磁感应强度</a:t>
            </a:r>
          </a:p>
        </p:txBody>
      </p:sp>
      <p:sp>
        <p:nvSpPr>
          <p:cNvPr id="2145298" name="Rectangle 18"/>
          <p:cNvSpPr>
            <a:spLocks noChangeArrowheads="1"/>
          </p:cNvSpPr>
          <p:nvPr/>
        </p:nvSpPr>
        <p:spPr bwMode="auto">
          <a:xfrm>
            <a:off x="3686175" y="3608760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的大小</a:t>
            </a:r>
          </a:p>
        </p:txBody>
      </p:sp>
      <p:sp>
        <p:nvSpPr>
          <p:cNvPr id="2145299" name="Text Box 19"/>
          <p:cNvSpPr txBox="1">
            <a:spLocks noChangeArrowheads="1"/>
          </p:cNvSpPr>
          <p:nvPr/>
        </p:nvSpPr>
        <p:spPr bwMode="auto">
          <a:xfrm>
            <a:off x="379468" y="418728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磁场线举例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kumimoji="1"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99288" y="2502198"/>
            <a:ext cx="2036762" cy="1035050"/>
            <a:chOff x="3123" y="682"/>
            <a:chExt cx="2355" cy="1196"/>
          </a:xfrm>
        </p:grpSpPr>
        <p:sp>
          <p:nvSpPr>
            <p:cNvPr id="4141" name="Freeform 22"/>
            <p:cNvSpPr>
              <a:spLocks/>
            </p:cNvSpPr>
            <p:nvPr/>
          </p:nvSpPr>
          <p:spPr bwMode="auto">
            <a:xfrm>
              <a:off x="3566" y="1339"/>
              <a:ext cx="1912" cy="539"/>
            </a:xfrm>
            <a:custGeom>
              <a:avLst/>
              <a:gdLst>
                <a:gd name="T0" fmla="*/ 0 w 2160"/>
                <a:gd name="T1" fmla="*/ 0 h 1208"/>
                <a:gd name="T2" fmla="*/ 99 w 2160"/>
                <a:gd name="T3" fmla="*/ 0 h 1208"/>
                <a:gd name="T4" fmla="*/ 241 w 2160"/>
                <a:gd name="T5" fmla="*/ 0 h 1208"/>
                <a:gd name="T6" fmla="*/ 426 w 2160"/>
                <a:gd name="T7" fmla="*/ 0 h 1208"/>
                <a:gd name="T8" fmla="*/ 638 w 2160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08"/>
                <a:gd name="T17" fmla="*/ 2160 w 2160"/>
                <a:gd name="T18" fmla="*/ 1208 h 1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08">
                  <a:moveTo>
                    <a:pt x="0" y="1208"/>
                  </a:moveTo>
                  <a:cubicBezTo>
                    <a:pt x="100" y="1064"/>
                    <a:pt x="200" y="920"/>
                    <a:pt x="336" y="776"/>
                  </a:cubicBezTo>
                  <a:cubicBezTo>
                    <a:pt x="472" y="632"/>
                    <a:pt x="632" y="464"/>
                    <a:pt x="816" y="344"/>
                  </a:cubicBezTo>
                  <a:cubicBezTo>
                    <a:pt x="1000" y="224"/>
                    <a:pt x="1216" y="112"/>
                    <a:pt x="1440" y="56"/>
                  </a:cubicBezTo>
                  <a:cubicBezTo>
                    <a:pt x="1664" y="0"/>
                    <a:pt x="1912" y="4"/>
                    <a:pt x="2160" y="8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23"/>
            <p:cNvSpPr>
              <a:spLocks/>
            </p:cNvSpPr>
            <p:nvPr/>
          </p:nvSpPr>
          <p:spPr bwMode="auto">
            <a:xfrm>
              <a:off x="3467" y="850"/>
              <a:ext cx="1743" cy="984"/>
            </a:xfrm>
            <a:custGeom>
              <a:avLst/>
              <a:gdLst>
                <a:gd name="T0" fmla="*/ 0 w 2160"/>
                <a:gd name="T1" fmla="*/ 156 h 1208"/>
                <a:gd name="T2" fmla="*/ 40 w 2160"/>
                <a:gd name="T3" fmla="*/ 100 h 1208"/>
                <a:gd name="T4" fmla="*/ 95 w 2160"/>
                <a:gd name="T5" fmla="*/ 45 h 1208"/>
                <a:gd name="T6" fmla="*/ 169 w 2160"/>
                <a:gd name="T7" fmla="*/ 7 h 1208"/>
                <a:gd name="T8" fmla="*/ 253 w 2160"/>
                <a:gd name="T9" fmla="*/ 2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08"/>
                <a:gd name="T17" fmla="*/ 2160 w 2160"/>
                <a:gd name="T18" fmla="*/ 1208 h 1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08">
                  <a:moveTo>
                    <a:pt x="0" y="1208"/>
                  </a:moveTo>
                  <a:cubicBezTo>
                    <a:pt x="100" y="1064"/>
                    <a:pt x="200" y="920"/>
                    <a:pt x="336" y="776"/>
                  </a:cubicBezTo>
                  <a:cubicBezTo>
                    <a:pt x="472" y="632"/>
                    <a:pt x="632" y="464"/>
                    <a:pt x="816" y="344"/>
                  </a:cubicBezTo>
                  <a:cubicBezTo>
                    <a:pt x="1000" y="224"/>
                    <a:pt x="1216" y="112"/>
                    <a:pt x="1440" y="56"/>
                  </a:cubicBezTo>
                  <a:cubicBezTo>
                    <a:pt x="1664" y="0"/>
                    <a:pt x="1912" y="4"/>
                    <a:pt x="2160" y="8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24"/>
            <p:cNvSpPr>
              <a:spLocks/>
            </p:cNvSpPr>
            <p:nvPr/>
          </p:nvSpPr>
          <p:spPr bwMode="auto">
            <a:xfrm rot="-1874105">
              <a:off x="3123" y="682"/>
              <a:ext cx="1912" cy="539"/>
            </a:xfrm>
            <a:custGeom>
              <a:avLst/>
              <a:gdLst>
                <a:gd name="T0" fmla="*/ 0 w 2160"/>
                <a:gd name="T1" fmla="*/ 0 h 1208"/>
                <a:gd name="T2" fmla="*/ 99 w 2160"/>
                <a:gd name="T3" fmla="*/ 0 h 1208"/>
                <a:gd name="T4" fmla="*/ 241 w 2160"/>
                <a:gd name="T5" fmla="*/ 0 h 1208"/>
                <a:gd name="T6" fmla="*/ 426 w 2160"/>
                <a:gd name="T7" fmla="*/ 0 h 1208"/>
                <a:gd name="T8" fmla="*/ 638 w 2160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08"/>
                <a:gd name="T17" fmla="*/ 2160 w 2160"/>
                <a:gd name="T18" fmla="*/ 1208 h 1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08">
                  <a:moveTo>
                    <a:pt x="0" y="1208"/>
                  </a:moveTo>
                  <a:cubicBezTo>
                    <a:pt x="100" y="1064"/>
                    <a:pt x="200" y="920"/>
                    <a:pt x="336" y="776"/>
                  </a:cubicBezTo>
                  <a:cubicBezTo>
                    <a:pt x="472" y="632"/>
                    <a:pt x="632" y="464"/>
                    <a:pt x="816" y="344"/>
                  </a:cubicBezTo>
                  <a:cubicBezTo>
                    <a:pt x="1000" y="224"/>
                    <a:pt x="1216" y="112"/>
                    <a:pt x="1440" y="56"/>
                  </a:cubicBezTo>
                  <a:cubicBezTo>
                    <a:pt x="1664" y="0"/>
                    <a:pt x="1912" y="4"/>
                    <a:pt x="2160" y="8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5305" name="Oval 25"/>
          <p:cNvSpPr>
            <a:spLocks noChangeArrowheads="1"/>
          </p:cNvSpPr>
          <p:nvPr/>
        </p:nvSpPr>
        <p:spPr bwMode="auto">
          <a:xfrm>
            <a:off x="7891463" y="2810173"/>
            <a:ext cx="73025" cy="73025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45308" name="Object 28"/>
          <p:cNvGraphicFramePr>
            <a:graphicFrameLocks/>
          </p:cNvGraphicFramePr>
          <p:nvPr>
            <p:extLst/>
          </p:nvPr>
        </p:nvGraphicFramePr>
        <p:xfrm>
          <a:off x="8467725" y="2043411"/>
          <a:ext cx="280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41" name="Equation" r:id="rId15" imgW="279360" imgH="342720" progId="Equation.3">
                  <p:embed/>
                </p:oleObj>
              </mc:Choice>
              <mc:Fallback>
                <p:oleObj name="Equation" r:id="rId15" imgW="27936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725" y="2043411"/>
                        <a:ext cx="28098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27"/>
          <p:cNvGrpSpPr>
            <a:grpSpLocks/>
          </p:cNvGrpSpPr>
          <p:nvPr/>
        </p:nvGrpSpPr>
        <p:grpSpPr bwMode="auto">
          <a:xfrm>
            <a:off x="395288" y="4563442"/>
            <a:ext cx="2870200" cy="1860550"/>
            <a:chOff x="348" y="2058"/>
            <a:chExt cx="1808" cy="1172"/>
          </a:xfrm>
        </p:grpSpPr>
        <p:grpSp>
          <p:nvGrpSpPr>
            <p:cNvPr id="49" name="Group 28"/>
            <p:cNvGrpSpPr>
              <a:grpSpLocks/>
            </p:cNvGrpSpPr>
            <p:nvPr/>
          </p:nvGrpSpPr>
          <p:grpSpPr bwMode="auto">
            <a:xfrm>
              <a:off x="864" y="2628"/>
              <a:ext cx="772" cy="194"/>
              <a:chOff x="703" y="2964"/>
              <a:chExt cx="772" cy="194"/>
            </a:xfrm>
          </p:grpSpPr>
          <p:sp>
            <p:nvSpPr>
              <p:cNvPr id="89" name="Rectangle 29"/>
              <p:cNvSpPr>
                <a:spLocks noChangeArrowheads="1"/>
              </p:cNvSpPr>
              <p:nvPr/>
            </p:nvSpPr>
            <p:spPr bwMode="auto">
              <a:xfrm flipH="1">
                <a:off x="703" y="2967"/>
                <a:ext cx="388" cy="191"/>
              </a:xfrm>
              <a:prstGeom prst="rect">
                <a:avLst/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00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90" name="Rectangle 30"/>
              <p:cNvSpPr>
                <a:spLocks noChangeArrowheads="1"/>
              </p:cNvSpPr>
              <p:nvPr/>
            </p:nvSpPr>
            <p:spPr bwMode="auto">
              <a:xfrm>
                <a:off x="1087" y="2964"/>
                <a:ext cx="388" cy="191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0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</a:rPr>
                  <a:t>S</a:t>
                </a:r>
              </a:p>
            </p:txBody>
          </p:sp>
        </p:grpSp>
        <p:grpSp>
          <p:nvGrpSpPr>
            <p:cNvPr id="50" name="Group 31"/>
            <p:cNvGrpSpPr>
              <a:grpSpLocks/>
            </p:cNvGrpSpPr>
            <p:nvPr/>
          </p:nvGrpSpPr>
          <p:grpSpPr bwMode="auto">
            <a:xfrm>
              <a:off x="598" y="2232"/>
              <a:ext cx="1341" cy="411"/>
              <a:chOff x="437" y="2568"/>
              <a:chExt cx="1341" cy="411"/>
            </a:xfrm>
          </p:grpSpPr>
          <p:sp>
            <p:nvSpPr>
              <p:cNvPr id="86" name="Arc 32"/>
              <p:cNvSpPr>
                <a:spLocks/>
              </p:cNvSpPr>
              <p:nvPr/>
            </p:nvSpPr>
            <p:spPr bwMode="auto">
              <a:xfrm>
                <a:off x="437" y="2568"/>
                <a:ext cx="1341" cy="411"/>
              </a:xfrm>
              <a:custGeom>
                <a:avLst/>
                <a:gdLst>
                  <a:gd name="T0" fmla="*/ 0 w 43200"/>
                  <a:gd name="T1" fmla="*/ 0 h 39897"/>
                  <a:gd name="T2" fmla="*/ 0 w 43200"/>
                  <a:gd name="T3" fmla="*/ 0 h 39897"/>
                  <a:gd name="T4" fmla="*/ 0 w 43200"/>
                  <a:gd name="T5" fmla="*/ 0 h 398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39897" fill="none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</a:path>
                  <a:path w="43200" h="39897" stroke="0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  <a:lnTo>
                      <a:pt x="21600" y="21600"/>
                    </a:lnTo>
                    <a:lnTo>
                      <a:pt x="8928" y="3909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33"/>
              <p:cNvSpPr>
                <a:spLocks noChangeShapeType="1"/>
              </p:cNvSpPr>
              <p:nvPr/>
            </p:nvSpPr>
            <p:spPr bwMode="auto">
              <a:xfrm rot="-356692" flipH="1" flipV="1">
                <a:off x="528" y="2903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4"/>
              <p:cNvSpPr>
                <a:spLocks noChangeShapeType="1"/>
              </p:cNvSpPr>
              <p:nvPr/>
            </p:nvSpPr>
            <p:spPr bwMode="auto">
              <a:xfrm rot="-3088991" flipH="1" flipV="1">
                <a:off x="1598" y="2897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" name="Group 35"/>
            <p:cNvGrpSpPr>
              <a:grpSpLocks/>
            </p:cNvGrpSpPr>
            <p:nvPr/>
          </p:nvGrpSpPr>
          <p:grpSpPr bwMode="auto">
            <a:xfrm>
              <a:off x="764" y="2316"/>
              <a:ext cx="1007" cy="308"/>
              <a:chOff x="437" y="2568"/>
              <a:chExt cx="1341" cy="411"/>
            </a:xfrm>
          </p:grpSpPr>
          <p:sp>
            <p:nvSpPr>
              <p:cNvPr id="83" name="Arc 36"/>
              <p:cNvSpPr>
                <a:spLocks/>
              </p:cNvSpPr>
              <p:nvPr/>
            </p:nvSpPr>
            <p:spPr bwMode="auto">
              <a:xfrm>
                <a:off x="437" y="2568"/>
                <a:ext cx="1341" cy="411"/>
              </a:xfrm>
              <a:custGeom>
                <a:avLst/>
                <a:gdLst>
                  <a:gd name="T0" fmla="*/ 0 w 43200"/>
                  <a:gd name="T1" fmla="*/ 0 h 39897"/>
                  <a:gd name="T2" fmla="*/ 0 w 43200"/>
                  <a:gd name="T3" fmla="*/ 0 h 39897"/>
                  <a:gd name="T4" fmla="*/ 0 w 43200"/>
                  <a:gd name="T5" fmla="*/ 0 h 398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39897" fill="none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</a:path>
                  <a:path w="43200" h="39897" stroke="0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  <a:lnTo>
                      <a:pt x="21600" y="21600"/>
                    </a:lnTo>
                    <a:lnTo>
                      <a:pt x="8928" y="3909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37"/>
              <p:cNvSpPr>
                <a:spLocks noChangeShapeType="1"/>
              </p:cNvSpPr>
              <p:nvPr/>
            </p:nvSpPr>
            <p:spPr bwMode="auto">
              <a:xfrm rot="-356692" flipH="1" flipV="1">
                <a:off x="528" y="2903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38"/>
              <p:cNvSpPr>
                <a:spLocks noChangeShapeType="1"/>
              </p:cNvSpPr>
              <p:nvPr/>
            </p:nvSpPr>
            <p:spPr bwMode="auto">
              <a:xfrm rot="-3088991" flipH="1" flipV="1">
                <a:off x="1598" y="2897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39"/>
            <p:cNvGrpSpPr>
              <a:grpSpLocks/>
            </p:cNvGrpSpPr>
            <p:nvPr/>
          </p:nvGrpSpPr>
          <p:grpSpPr bwMode="auto">
            <a:xfrm>
              <a:off x="919" y="2412"/>
              <a:ext cx="671" cy="215"/>
              <a:chOff x="437" y="2568"/>
              <a:chExt cx="1341" cy="411"/>
            </a:xfrm>
          </p:grpSpPr>
          <p:sp>
            <p:nvSpPr>
              <p:cNvPr id="80" name="Arc 40"/>
              <p:cNvSpPr>
                <a:spLocks/>
              </p:cNvSpPr>
              <p:nvPr/>
            </p:nvSpPr>
            <p:spPr bwMode="auto">
              <a:xfrm>
                <a:off x="437" y="2568"/>
                <a:ext cx="1341" cy="411"/>
              </a:xfrm>
              <a:custGeom>
                <a:avLst/>
                <a:gdLst>
                  <a:gd name="T0" fmla="*/ 0 w 43200"/>
                  <a:gd name="T1" fmla="*/ 0 h 39897"/>
                  <a:gd name="T2" fmla="*/ 0 w 43200"/>
                  <a:gd name="T3" fmla="*/ 0 h 39897"/>
                  <a:gd name="T4" fmla="*/ 0 w 43200"/>
                  <a:gd name="T5" fmla="*/ 0 h 398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39897" fill="none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</a:path>
                  <a:path w="43200" h="39897" stroke="0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  <a:lnTo>
                      <a:pt x="21600" y="21600"/>
                    </a:lnTo>
                    <a:lnTo>
                      <a:pt x="8928" y="3909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41"/>
              <p:cNvSpPr>
                <a:spLocks noChangeShapeType="1"/>
              </p:cNvSpPr>
              <p:nvPr/>
            </p:nvSpPr>
            <p:spPr bwMode="auto">
              <a:xfrm rot="-356692" flipH="1" flipV="1">
                <a:off x="528" y="2903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42"/>
              <p:cNvSpPr>
                <a:spLocks noChangeShapeType="1"/>
              </p:cNvSpPr>
              <p:nvPr/>
            </p:nvSpPr>
            <p:spPr bwMode="auto">
              <a:xfrm rot="-3088991" flipH="1" flipV="1">
                <a:off x="1598" y="2897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" name="Group 43"/>
            <p:cNvGrpSpPr>
              <a:grpSpLocks/>
            </p:cNvGrpSpPr>
            <p:nvPr/>
          </p:nvGrpSpPr>
          <p:grpSpPr bwMode="auto">
            <a:xfrm>
              <a:off x="1091" y="2521"/>
              <a:ext cx="336" cy="103"/>
              <a:chOff x="930" y="2296"/>
              <a:chExt cx="336" cy="103"/>
            </a:xfrm>
          </p:grpSpPr>
          <p:sp>
            <p:nvSpPr>
              <p:cNvPr id="77" name="Arc 44"/>
              <p:cNvSpPr>
                <a:spLocks/>
              </p:cNvSpPr>
              <p:nvPr/>
            </p:nvSpPr>
            <p:spPr bwMode="auto">
              <a:xfrm>
                <a:off x="930" y="2296"/>
                <a:ext cx="336" cy="102"/>
              </a:xfrm>
              <a:custGeom>
                <a:avLst/>
                <a:gdLst>
                  <a:gd name="T0" fmla="*/ 0 w 43200"/>
                  <a:gd name="T1" fmla="*/ 0 h 39897"/>
                  <a:gd name="T2" fmla="*/ 0 w 43200"/>
                  <a:gd name="T3" fmla="*/ 0 h 39897"/>
                  <a:gd name="T4" fmla="*/ 0 w 43200"/>
                  <a:gd name="T5" fmla="*/ 0 h 398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39897" fill="none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</a:path>
                  <a:path w="43200" h="39897" stroke="0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  <a:lnTo>
                      <a:pt x="21600" y="21600"/>
                    </a:lnTo>
                    <a:lnTo>
                      <a:pt x="8928" y="3909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45"/>
              <p:cNvSpPr>
                <a:spLocks noChangeShapeType="1"/>
              </p:cNvSpPr>
              <p:nvPr/>
            </p:nvSpPr>
            <p:spPr bwMode="auto">
              <a:xfrm rot="-356692" flipH="1" flipV="1">
                <a:off x="930" y="2371"/>
                <a:ext cx="23" cy="1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46"/>
              <p:cNvSpPr>
                <a:spLocks noChangeShapeType="1"/>
              </p:cNvSpPr>
              <p:nvPr/>
            </p:nvSpPr>
            <p:spPr bwMode="auto">
              <a:xfrm rot="-3088991" flipH="1" flipV="1">
                <a:off x="1209" y="2382"/>
                <a:ext cx="23" cy="1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" name="Group 47"/>
            <p:cNvGrpSpPr>
              <a:grpSpLocks/>
            </p:cNvGrpSpPr>
            <p:nvPr/>
          </p:nvGrpSpPr>
          <p:grpSpPr bwMode="auto">
            <a:xfrm flipV="1">
              <a:off x="592" y="2819"/>
              <a:ext cx="1341" cy="411"/>
              <a:chOff x="437" y="2568"/>
              <a:chExt cx="1341" cy="411"/>
            </a:xfrm>
          </p:grpSpPr>
          <p:sp>
            <p:nvSpPr>
              <p:cNvPr id="74" name="Arc 48"/>
              <p:cNvSpPr>
                <a:spLocks/>
              </p:cNvSpPr>
              <p:nvPr/>
            </p:nvSpPr>
            <p:spPr bwMode="auto">
              <a:xfrm>
                <a:off x="437" y="2568"/>
                <a:ext cx="1341" cy="411"/>
              </a:xfrm>
              <a:custGeom>
                <a:avLst/>
                <a:gdLst>
                  <a:gd name="T0" fmla="*/ 0 w 43200"/>
                  <a:gd name="T1" fmla="*/ 0 h 39897"/>
                  <a:gd name="T2" fmla="*/ 0 w 43200"/>
                  <a:gd name="T3" fmla="*/ 0 h 39897"/>
                  <a:gd name="T4" fmla="*/ 0 w 43200"/>
                  <a:gd name="T5" fmla="*/ 0 h 398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39897" fill="none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</a:path>
                  <a:path w="43200" h="39897" stroke="0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  <a:lnTo>
                      <a:pt x="21600" y="21600"/>
                    </a:lnTo>
                    <a:lnTo>
                      <a:pt x="8928" y="3909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9"/>
              <p:cNvSpPr>
                <a:spLocks noChangeShapeType="1"/>
              </p:cNvSpPr>
              <p:nvPr/>
            </p:nvSpPr>
            <p:spPr bwMode="auto">
              <a:xfrm rot="-356692" flipH="1" flipV="1">
                <a:off x="528" y="2903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50"/>
              <p:cNvSpPr>
                <a:spLocks noChangeShapeType="1"/>
              </p:cNvSpPr>
              <p:nvPr/>
            </p:nvSpPr>
            <p:spPr bwMode="auto">
              <a:xfrm rot="-3088991" flipH="1" flipV="1">
                <a:off x="1598" y="2897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Group 51"/>
            <p:cNvGrpSpPr>
              <a:grpSpLocks/>
            </p:cNvGrpSpPr>
            <p:nvPr/>
          </p:nvGrpSpPr>
          <p:grpSpPr bwMode="auto">
            <a:xfrm flipV="1">
              <a:off x="762" y="2822"/>
              <a:ext cx="1007" cy="308"/>
              <a:chOff x="437" y="2568"/>
              <a:chExt cx="1341" cy="411"/>
            </a:xfrm>
          </p:grpSpPr>
          <p:sp>
            <p:nvSpPr>
              <p:cNvPr id="71" name="Arc 52"/>
              <p:cNvSpPr>
                <a:spLocks/>
              </p:cNvSpPr>
              <p:nvPr/>
            </p:nvSpPr>
            <p:spPr bwMode="auto">
              <a:xfrm>
                <a:off x="437" y="2568"/>
                <a:ext cx="1341" cy="411"/>
              </a:xfrm>
              <a:custGeom>
                <a:avLst/>
                <a:gdLst>
                  <a:gd name="T0" fmla="*/ 0 w 43200"/>
                  <a:gd name="T1" fmla="*/ 0 h 39897"/>
                  <a:gd name="T2" fmla="*/ 0 w 43200"/>
                  <a:gd name="T3" fmla="*/ 0 h 39897"/>
                  <a:gd name="T4" fmla="*/ 0 w 43200"/>
                  <a:gd name="T5" fmla="*/ 0 h 398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39897" fill="none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</a:path>
                  <a:path w="43200" h="39897" stroke="0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  <a:lnTo>
                      <a:pt x="21600" y="21600"/>
                    </a:lnTo>
                    <a:lnTo>
                      <a:pt x="8928" y="3909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53"/>
              <p:cNvSpPr>
                <a:spLocks noChangeShapeType="1"/>
              </p:cNvSpPr>
              <p:nvPr/>
            </p:nvSpPr>
            <p:spPr bwMode="auto">
              <a:xfrm rot="-356692" flipH="1" flipV="1">
                <a:off x="528" y="2903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54"/>
              <p:cNvSpPr>
                <a:spLocks noChangeShapeType="1"/>
              </p:cNvSpPr>
              <p:nvPr/>
            </p:nvSpPr>
            <p:spPr bwMode="auto">
              <a:xfrm rot="-3088991" flipH="1" flipV="1">
                <a:off x="1598" y="2897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" name="Group 55"/>
            <p:cNvGrpSpPr>
              <a:grpSpLocks/>
            </p:cNvGrpSpPr>
            <p:nvPr/>
          </p:nvGrpSpPr>
          <p:grpSpPr bwMode="auto">
            <a:xfrm flipV="1">
              <a:off x="913" y="2826"/>
              <a:ext cx="671" cy="215"/>
              <a:chOff x="437" y="2568"/>
              <a:chExt cx="1341" cy="411"/>
            </a:xfrm>
          </p:grpSpPr>
          <p:sp>
            <p:nvSpPr>
              <p:cNvPr id="68" name="Arc 56"/>
              <p:cNvSpPr>
                <a:spLocks/>
              </p:cNvSpPr>
              <p:nvPr/>
            </p:nvSpPr>
            <p:spPr bwMode="auto">
              <a:xfrm>
                <a:off x="437" y="2568"/>
                <a:ext cx="1341" cy="411"/>
              </a:xfrm>
              <a:custGeom>
                <a:avLst/>
                <a:gdLst>
                  <a:gd name="T0" fmla="*/ 0 w 43200"/>
                  <a:gd name="T1" fmla="*/ 0 h 39897"/>
                  <a:gd name="T2" fmla="*/ 0 w 43200"/>
                  <a:gd name="T3" fmla="*/ 0 h 39897"/>
                  <a:gd name="T4" fmla="*/ 0 w 43200"/>
                  <a:gd name="T5" fmla="*/ 0 h 398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39897" fill="none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</a:path>
                  <a:path w="43200" h="39897" stroke="0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  <a:lnTo>
                      <a:pt x="21600" y="21600"/>
                    </a:lnTo>
                    <a:lnTo>
                      <a:pt x="8928" y="3909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57"/>
              <p:cNvSpPr>
                <a:spLocks noChangeShapeType="1"/>
              </p:cNvSpPr>
              <p:nvPr/>
            </p:nvSpPr>
            <p:spPr bwMode="auto">
              <a:xfrm rot="-356692" flipH="1" flipV="1">
                <a:off x="528" y="2903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58"/>
              <p:cNvSpPr>
                <a:spLocks noChangeShapeType="1"/>
              </p:cNvSpPr>
              <p:nvPr/>
            </p:nvSpPr>
            <p:spPr bwMode="auto">
              <a:xfrm rot="-3088991" flipH="1" flipV="1">
                <a:off x="1598" y="2897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" name="Group 59"/>
            <p:cNvGrpSpPr>
              <a:grpSpLocks/>
            </p:cNvGrpSpPr>
            <p:nvPr/>
          </p:nvGrpSpPr>
          <p:grpSpPr bwMode="auto">
            <a:xfrm flipV="1">
              <a:off x="1085" y="2830"/>
              <a:ext cx="336" cy="103"/>
              <a:chOff x="930" y="2296"/>
              <a:chExt cx="336" cy="103"/>
            </a:xfrm>
          </p:grpSpPr>
          <p:sp>
            <p:nvSpPr>
              <p:cNvPr id="65" name="Arc 60"/>
              <p:cNvSpPr>
                <a:spLocks/>
              </p:cNvSpPr>
              <p:nvPr/>
            </p:nvSpPr>
            <p:spPr bwMode="auto">
              <a:xfrm>
                <a:off x="930" y="2296"/>
                <a:ext cx="336" cy="102"/>
              </a:xfrm>
              <a:custGeom>
                <a:avLst/>
                <a:gdLst>
                  <a:gd name="T0" fmla="*/ 0 w 43200"/>
                  <a:gd name="T1" fmla="*/ 0 h 39897"/>
                  <a:gd name="T2" fmla="*/ 0 w 43200"/>
                  <a:gd name="T3" fmla="*/ 0 h 39897"/>
                  <a:gd name="T4" fmla="*/ 0 w 43200"/>
                  <a:gd name="T5" fmla="*/ 0 h 398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39897" fill="none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</a:path>
                  <a:path w="43200" h="39897" stroke="0" extrusionOk="0">
                    <a:moveTo>
                      <a:pt x="8928" y="39093"/>
                    </a:moveTo>
                    <a:cubicBezTo>
                      <a:pt x="3320" y="35030"/>
                      <a:pt x="0" y="2852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34"/>
                      <a:pt x="39376" y="35946"/>
                      <a:pt x="33079" y="39897"/>
                    </a:cubicBezTo>
                    <a:lnTo>
                      <a:pt x="21600" y="21600"/>
                    </a:lnTo>
                    <a:lnTo>
                      <a:pt x="8928" y="39093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 rot="-356692" flipH="1" flipV="1">
                <a:off x="930" y="2371"/>
                <a:ext cx="23" cy="1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 rot="-3088991" flipH="1" flipV="1">
                <a:off x="1209" y="2382"/>
                <a:ext cx="23" cy="1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 flipH="1">
              <a:off x="348" y="2731"/>
              <a:ext cx="52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 flipV="1">
              <a:off x="1635" y="2719"/>
              <a:ext cx="52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rc 65"/>
            <p:cNvSpPr>
              <a:spLocks/>
            </p:cNvSpPr>
            <p:nvPr/>
          </p:nvSpPr>
          <p:spPr bwMode="auto">
            <a:xfrm>
              <a:off x="471" y="2550"/>
              <a:ext cx="998" cy="136"/>
            </a:xfrm>
            <a:custGeom>
              <a:avLst/>
              <a:gdLst>
                <a:gd name="T0" fmla="*/ 0 w 21001"/>
                <a:gd name="T1" fmla="*/ 0 h 17493"/>
                <a:gd name="T2" fmla="*/ 0 w 21001"/>
                <a:gd name="T3" fmla="*/ 0 h 17493"/>
                <a:gd name="T4" fmla="*/ 0 w 21001"/>
                <a:gd name="T5" fmla="*/ 0 h 174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01" h="17493" fill="none" extrusionOk="0">
                  <a:moveTo>
                    <a:pt x="8329" y="17493"/>
                  </a:moveTo>
                  <a:cubicBezTo>
                    <a:pt x="4159" y="14471"/>
                    <a:pt x="1205" y="10060"/>
                    <a:pt x="0" y="5052"/>
                  </a:cubicBezTo>
                </a:path>
                <a:path w="21001" h="17493" stroke="0" extrusionOk="0">
                  <a:moveTo>
                    <a:pt x="8329" y="17493"/>
                  </a:moveTo>
                  <a:cubicBezTo>
                    <a:pt x="4159" y="14471"/>
                    <a:pt x="1205" y="10060"/>
                    <a:pt x="0" y="5052"/>
                  </a:cubicBezTo>
                  <a:lnTo>
                    <a:pt x="21001" y="0"/>
                  </a:lnTo>
                  <a:lnTo>
                    <a:pt x="8329" y="17493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rc 66"/>
            <p:cNvSpPr>
              <a:spLocks/>
            </p:cNvSpPr>
            <p:nvPr/>
          </p:nvSpPr>
          <p:spPr bwMode="auto">
            <a:xfrm flipH="1">
              <a:off x="1034" y="2546"/>
              <a:ext cx="998" cy="136"/>
            </a:xfrm>
            <a:custGeom>
              <a:avLst/>
              <a:gdLst>
                <a:gd name="T0" fmla="*/ 0 w 21001"/>
                <a:gd name="T1" fmla="*/ 0 h 17493"/>
                <a:gd name="T2" fmla="*/ 0 w 21001"/>
                <a:gd name="T3" fmla="*/ 0 h 17493"/>
                <a:gd name="T4" fmla="*/ 0 w 21001"/>
                <a:gd name="T5" fmla="*/ 0 h 174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01" h="17493" fill="none" extrusionOk="0">
                  <a:moveTo>
                    <a:pt x="8329" y="17493"/>
                  </a:moveTo>
                  <a:cubicBezTo>
                    <a:pt x="4159" y="14471"/>
                    <a:pt x="1205" y="10060"/>
                    <a:pt x="0" y="5052"/>
                  </a:cubicBezTo>
                </a:path>
                <a:path w="21001" h="17493" stroke="0" extrusionOk="0">
                  <a:moveTo>
                    <a:pt x="8329" y="17493"/>
                  </a:moveTo>
                  <a:cubicBezTo>
                    <a:pt x="4159" y="14471"/>
                    <a:pt x="1205" y="10060"/>
                    <a:pt x="0" y="5052"/>
                  </a:cubicBezTo>
                  <a:lnTo>
                    <a:pt x="21001" y="0"/>
                  </a:lnTo>
                  <a:lnTo>
                    <a:pt x="8329" y="17493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Arc 67"/>
            <p:cNvSpPr>
              <a:spLocks/>
            </p:cNvSpPr>
            <p:nvPr/>
          </p:nvSpPr>
          <p:spPr bwMode="auto">
            <a:xfrm flipV="1">
              <a:off x="471" y="2779"/>
              <a:ext cx="998" cy="136"/>
            </a:xfrm>
            <a:custGeom>
              <a:avLst/>
              <a:gdLst>
                <a:gd name="T0" fmla="*/ 0 w 21001"/>
                <a:gd name="T1" fmla="*/ 0 h 17493"/>
                <a:gd name="T2" fmla="*/ 0 w 21001"/>
                <a:gd name="T3" fmla="*/ 0 h 17493"/>
                <a:gd name="T4" fmla="*/ 0 w 21001"/>
                <a:gd name="T5" fmla="*/ 0 h 174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01" h="17493" fill="none" extrusionOk="0">
                  <a:moveTo>
                    <a:pt x="8329" y="17493"/>
                  </a:moveTo>
                  <a:cubicBezTo>
                    <a:pt x="4159" y="14471"/>
                    <a:pt x="1205" y="10060"/>
                    <a:pt x="0" y="5052"/>
                  </a:cubicBezTo>
                </a:path>
                <a:path w="21001" h="17493" stroke="0" extrusionOk="0">
                  <a:moveTo>
                    <a:pt x="8329" y="17493"/>
                  </a:moveTo>
                  <a:cubicBezTo>
                    <a:pt x="4159" y="14471"/>
                    <a:pt x="1205" y="10060"/>
                    <a:pt x="0" y="5052"/>
                  </a:cubicBezTo>
                  <a:lnTo>
                    <a:pt x="21001" y="0"/>
                  </a:lnTo>
                  <a:lnTo>
                    <a:pt x="8329" y="17493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rc 68"/>
            <p:cNvSpPr>
              <a:spLocks/>
            </p:cNvSpPr>
            <p:nvPr/>
          </p:nvSpPr>
          <p:spPr bwMode="auto">
            <a:xfrm flipH="1" flipV="1">
              <a:off x="1034" y="2764"/>
              <a:ext cx="998" cy="136"/>
            </a:xfrm>
            <a:custGeom>
              <a:avLst/>
              <a:gdLst>
                <a:gd name="T0" fmla="*/ 0 w 21001"/>
                <a:gd name="T1" fmla="*/ 0 h 17493"/>
                <a:gd name="T2" fmla="*/ 0 w 21001"/>
                <a:gd name="T3" fmla="*/ 0 h 17493"/>
                <a:gd name="T4" fmla="*/ 0 w 21001"/>
                <a:gd name="T5" fmla="*/ 0 h 174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01" h="17493" fill="none" extrusionOk="0">
                  <a:moveTo>
                    <a:pt x="8329" y="17493"/>
                  </a:moveTo>
                  <a:cubicBezTo>
                    <a:pt x="4159" y="14471"/>
                    <a:pt x="1205" y="10060"/>
                    <a:pt x="0" y="5052"/>
                  </a:cubicBezTo>
                </a:path>
                <a:path w="21001" h="17493" stroke="0" extrusionOk="0">
                  <a:moveTo>
                    <a:pt x="8329" y="17493"/>
                  </a:moveTo>
                  <a:cubicBezTo>
                    <a:pt x="4159" y="14471"/>
                    <a:pt x="1205" y="10060"/>
                    <a:pt x="0" y="5052"/>
                  </a:cubicBezTo>
                  <a:lnTo>
                    <a:pt x="21001" y="0"/>
                  </a:lnTo>
                  <a:lnTo>
                    <a:pt x="8329" y="17493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848100"/>
                </p:ext>
              </p:extLst>
            </p:nvPr>
          </p:nvGraphicFramePr>
          <p:xfrm>
            <a:off x="1924" y="2058"/>
            <a:ext cx="14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542" name="Equation" r:id="rId17" imgW="219117" imgH="285648" progId="Equation.3">
                    <p:embed/>
                  </p:oleObj>
                </mc:Choice>
                <mc:Fallback>
                  <p:oleObj name="Equation" r:id="rId17" imgW="219117" imgH="2856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2058"/>
                          <a:ext cx="14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" name="Group 73"/>
          <p:cNvGrpSpPr>
            <a:grpSpLocks/>
          </p:cNvGrpSpPr>
          <p:nvPr/>
        </p:nvGrpSpPr>
        <p:grpSpPr bwMode="auto">
          <a:xfrm>
            <a:off x="3635375" y="4438031"/>
            <a:ext cx="1800225" cy="2406650"/>
            <a:chOff x="2381" y="1979"/>
            <a:chExt cx="1134" cy="1516"/>
          </a:xfrm>
        </p:grpSpPr>
        <p:grpSp>
          <p:nvGrpSpPr>
            <p:cNvPr id="95" name="Group 74"/>
            <p:cNvGrpSpPr>
              <a:grpSpLocks/>
            </p:cNvGrpSpPr>
            <p:nvPr/>
          </p:nvGrpSpPr>
          <p:grpSpPr bwMode="auto">
            <a:xfrm>
              <a:off x="2381" y="1979"/>
              <a:ext cx="1134" cy="1360"/>
              <a:chOff x="2426" y="2024"/>
              <a:chExt cx="1134" cy="1360"/>
            </a:xfrm>
          </p:grpSpPr>
          <p:sp>
            <p:nvSpPr>
              <p:cNvPr id="97" name="Rectangle 75"/>
              <p:cNvSpPr>
                <a:spLocks noChangeArrowheads="1"/>
              </p:cNvSpPr>
              <p:nvPr/>
            </p:nvSpPr>
            <p:spPr bwMode="auto">
              <a:xfrm>
                <a:off x="2954" y="2024"/>
                <a:ext cx="91" cy="1360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Oval 76"/>
              <p:cNvSpPr>
                <a:spLocks noChangeArrowheads="1"/>
              </p:cNvSpPr>
              <p:nvPr/>
            </p:nvSpPr>
            <p:spPr bwMode="auto">
              <a:xfrm>
                <a:off x="2516" y="2532"/>
                <a:ext cx="952" cy="363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77"/>
              <p:cNvSpPr>
                <a:spLocks noChangeArrowheads="1"/>
              </p:cNvSpPr>
              <p:nvPr/>
            </p:nvSpPr>
            <p:spPr bwMode="auto">
              <a:xfrm>
                <a:off x="2658" y="2594"/>
                <a:ext cx="680" cy="22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Oval 78"/>
              <p:cNvSpPr>
                <a:spLocks noChangeArrowheads="1"/>
              </p:cNvSpPr>
              <p:nvPr/>
            </p:nvSpPr>
            <p:spPr bwMode="auto">
              <a:xfrm>
                <a:off x="2758" y="2657"/>
                <a:ext cx="478" cy="1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Oval 79"/>
              <p:cNvSpPr>
                <a:spLocks noChangeArrowheads="1"/>
              </p:cNvSpPr>
              <p:nvPr/>
            </p:nvSpPr>
            <p:spPr bwMode="auto">
              <a:xfrm>
                <a:off x="2426" y="2466"/>
                <a:ext cx="1134" cy="49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Line 80"/>
              <p:cNvSpPr>
                <a:spLocks noChangeShapeType="1"/>
              </p:cNvSpPr>
              <p:nvPr/>
            </p:nvSpPr>
            <p:spPr bwMode="auto">
              <a:xfrm flipV="1">
                <a:off x="2999" y="2124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81"/>
              <p:cNvSpPr>
                <a:spLocks noChangeShapeType="1"/>
              </p:cNvSpPr>
              <p:nvPr/>
            </p:nvSpPr>
            <p:spPr bwMode="auto">
              <a:xfrm>
                <a:off x="2935" y="296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82"/>
              <p:cNvSpPr>
                <a:spLocks noChangeShapeType="1"/>
              </p:cNvSpPr>
              <p:nvPr/>
            </p:nvSpPr>
            <p:spPr bwMode="auto">
              <a:xfrm>
                <a:off x="3025" y="2895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83"/>
              <p:cNvSpPr>
                <a:spLocks noChangeShapeType="1"/>
              </p:cNvSpPr>
              <p:nvPr/>
            </p:nvSpPr>
            <p:spPr bwMode="auto">
              <a:xfrm>
                <a:off x="3025" y="281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84"/>
              <p:cNvSpPr>
                <a:spLocks noChangeShapeType="1"/>
              </p:cNvSpPr>
              <p:nvPr/>
            </p:nvSpPr>
            <p:spPr bwMode="auto">
              <a:xfrm>
                <a:off x="3025" y="276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7" name="Object 85"/>
              <p:cNvGraphicFramePr>
                <a:graphicFrameLocks/>
              </p:cNvGraphicFramePr>
              <p:nvPr/>
            </p:nvGraphicFramePr>
            <p:xfrm>
              <a:off x="2773" y="2159"/>
              <a:ext cx="1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543" name="公式" r:id="rId19" imgW="142917" imgH="238193" progId="Equation.3">
                      <p:embed/>
                    </p:oleObj>
                  </mc:Choice>
                  <mc:Fallback>
                    <p:oleObj name="公式" r:id="rId19" imgW="142917" imgH="238193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3" y="2159"/>
                            <a:ext cx="12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" name="Rectangle 86"/>
              <p:cNvSpPr>
                <a:spLocks noChangeArrowheads="1"/>
              </p:cNvSpPr>
              <p:nvPr/>
            </p:nvSpPr>
            <p:spPr bwMode="auto">
              <a:xfrm>
                <a:off x="2958" y="2457"/>
                <a:ext cx="91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09" name="Object 87"/>
              <p:cNvGraphicFramePr>
                <a:graphicFrameLocks noChangeAspect="1"/>
              </p:cNvGraphicFramePr>
              <p:nvPr/>
            </p:nvGraphicFramePr>
            <p:xfrm>
              <a:off x="3379" y="2296"/>
              <a:ext cx="144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544" name="Equation" r:id="rId21" imgW="219117" imgH="285648" progId="Equation.3">
                      <p:embed/>
                    </p:oleObj>
                  </mc:Choice>
                  <mc:Fallback>
                    <p:oleObj name="Equation" r:id="rId21" imgW="219117" imgH="2856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2296"/>
                            <a:ext cx="144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99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96" name="Picture 88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907" y="2948"/>
              <a:ext cx="624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Group 89"/>
          <p:cNvGrpSpPr>
            <a:grpSpLocks/>
          </p:cNvGrpSpPr>
          <p:nvPr/>
        </p:nvGrpSpPr>
        <p:grpSpPr bwMode="auto">
          <a:xfrm>
            <a:off x="6011863" y="4004642"/>
            <a:ext cx="2368550" cy="2952750"/>
            <a:chOff x="3878" y="1706"/>
            <a:chExt cx="1492" cy="1860"/>
          </a:xfrm>
        </p:grpSpPr>
        <p:grpSp>
          <p:nvGrpSpPr>
            <p:cNvPr id="111" name="Group 90"/>
            <p:cNvGrpSpPr>
              <a:grpSpLocks/>
            </p:cNvGrpSpPr>
            <p:nvPr/>
          </p:nvGrpSpPr>
          <p:grpSpPr bwMode="auto">
            <a:xfrm>
              <a:off x="3878" y="1706"/>
              <a:ext cx="1492" cy="1678"/>
              <a:chOff x="3878" y="1706"/>
              <a:chExt cx="1492" cy="1678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3967" y="2432"/>
                <a:ext cx="1315" cy="408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Arc 92"/>
              <p:cNvSpPr>
                <a:spLocks/>
              </p:cNvSpPr>
              <p:nvPr/>
            </p:nvSpPr>
            <p:spPr bwMode="auto">
              <a:xfrm rot="-201176">
                <a:off x="4135" y="2069"/>
                <a:ext cx="175" cy="1134"/>
              </a:xfrm>
              <a:custGeom>
                <a:avLst/>
                <a:gdLst>
                  <a:gd name="T0" fmla="*/ 0 w 21600"/>
                  <a:gd name="T1" fmla="*/ 0 h 41682"/>
                  <a:gd name="T2" fmla="*/ 0 w 21600"/>
                  <a:gd name="T3" fmla="*/ 0 h 41682"/>
                  <a:gd name="T4" fmla="*/ 0 w 21600"/>
                  <a:gd name="T5" fmla="*/ 0 h 416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1682" fill="none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</a:path>
                  <a:path w="21600" h="41682" stroke="0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  <a:lnTo>
                      <a:pt x="0" y="20784"/>
                    </a:lnTo>
                    <a:lnTo>
                      <a:pt x="588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Arc 93"/>
              <p:cNvSpPr>
                <a:spLocks/>
              </p:cNvSpPr>
              <p:nvPr/>
            </p:nvSpPr>
            <p:spPr bwMode="auto">
              <a:xfrm rot="-201176">
                <a:off x="4361" y="1994"/>
                <a:ext cx="129" cy="1268"/>
              </a:xfrm>
              <a:custGeom>
                <a:avLst/>
                <a:gdLst>
                  <a:gd name="T0" fmla="*/ 0 w 21600"/>
                  <a:gd name="T1" fmla="*/ 0 h 41682"/>
                  <a:gd name="T2" fmla="*/ 0 w 21600"/>
                  <a:gd name="T3" fmla="*/ 0 h 41682"/>
                  <a:gd name="T4" fmla="*/ 0 w 21600"/>
                  <a:gd name="T5" fmla="*/ 0 h 416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1682" fill="none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</a:path>
                  <a:path w="21600" h="41682" stroke="0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  <a:lnTo>
                      <a:pt x="0" y="20784"/>
                    </a:lnTo>
                    <a:lnTo>
                      <a:pt x="588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Arc 94"/>
              <p:cNvSpPr>
                <a:spLocks/>
              </p:cNvSpPr>
              <p:nvPr/>
            </p:nvSpPr>
            <p:spPr bwMode="auto">
              <a:xfrm rot="-201176">
                <a:off x="3909" y="2226"/>
                <a:ext cx="269" cy="887"/>
              </a:xfrm>
              <a:custGeom>
                <a:avLst/>
                <a:gdLst>
                  <a:gd name="T0" fmla="*/ 0 w 21600"/>
                  <a:gd name="T1" fmla="*/ 0 h 41682"/>
                  <a:gd name="T2" fmla="*/ 0 w 21600"/>
                  <a:gd name="T3" fmla="*/ 0 h 41682"/>
                  <a:gd name="T4" fmla="*/ 0 w 21600"/>
                  <a:gd name="T5" fmla="*/ 0 h 416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1682" fill="none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</a:path>
                  <a:path w="21600" h="41682" stroke="0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  <a:lnTo>
                      <a:pt x="0" y="20784"/>
                    </a:lnTo>
                    <a:lnTo>
                      <a:pt x="588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5"/>
              <p:cNvSpPr>
                <a:spLocks noChangeShapeType="1"/>
              </p:cNvSpPr>
              <p:nvPr/>
            </p:nvSpPr>
            <p:spPr bwMode="auto">
              <a:xfrm>
                <a:off x="4626" y="1888"/>
                <a:ext cx="0" cy="149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Arc 96"/>
              <p:cNvSpPr>
                <a:spLocks/>
              </p:cNvSpPr>
              <p:nvPr/>
            </p:nvSpPr>
            <p:spPr bwMode="auto">
              <a:xfrm rot="-201176" flipH="1" flipV="1">
                <a:off x="4951" y="2069"/>
                <a:ext cx="175" cy="1134"/>
              </a:xfrm>
              <a:custGeom>
                <a:avLst/>
                <a:gdLst>
                  <a:gd name="T0" fmla="*/ 0 w 21600"/>
                  <a:gd name="T1" fmla="*/ 0 h 41682"/>
                  <a:gd name="T2" fmla="*/ 0 w 21600"/>
                  <a:gd name="T3" fmla="*/ 0 h 41682"/>
                  <a:gd name="T4" fmla="*/ 0 w 21600"/>
                  <a:gd name="T5" fmla="*/ 0 h 416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1682" fill="none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</a:path>
                  <a:path w="21600" h="41682" stroke="0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  <a:lnTo>
                      <a:pt x="0" y="20784"/>
                    </a:lnTo>
                    <a:lnTo>
                      <a:pt x="588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Arc 97"/>
              <p:cNvSpPr>
                <a:spLocks/>
              </p:cNvSpPr>
              <p:nvPr/>
            </p:nvSpPr>
            <p:spPr bwMode="auto">
              <a:xfrm rot="-201176" flipH="1" flipV="1">
                <a:off x="4792" y="1984"/>
                <a:ext cx="129" cy="1267"/>
              </a:xfrm>
              <a:custGeom>
                <a:avLst/>
                <a:gdLst>
                  <a:gd name="T0" fmla="*/ 0 w 21600"/>
                  <a:gd name="T1" fmla="*/ 0 h 41682"/>
                  <a:gd name="T2" fmla="*/ 0 w 21600"/>
                  <a:gd name="T3" fmla="*/ 0 h 41682"/>
                  <a:gd name="T4" fmla="*/ 0 w 21600"/>
                  <a:gd name="T5" fmla="*/ 0 h 416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1682" fill="none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</a:path>
                  <a:path w="21600" h="41682" stroke="0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  <a:lnTo>
                      <a:pt x="0" y="20784"/>
                    </a:lnTo>
                    <a:lnTo>
                      <a:pt x="588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Arc 98"/>
              <p:cNvSpPr>
                <a:spLocks/>
              </p:cNvSpPr>
              <p:nvPr/>
            </p:nvSpPr>
            <p:spPr bwMode="auto">
              <a:xfrm rot="-201176" flipH="1" flipV="1">
                <a:off x="5088" y="2180"/>
                <a:ext cx="269" cy="887"/>
              </a:xfrm>
              <a:custGeom>
                <a:avLst/>
                <a:gdLst>
                  <a:gd name="T0" fmla="*/ 0 w 21600"/>
                  <a:gd name="T1" fmla="*/ 0 h 41682"/>
                  <a:gd name="T2" fmla="*/ 0 w 21600"/>
                  <a:gd name="T3" fmla="*/ 0 h 41682"/>
                  <a:gd name="T4" fmla="*/ 0 w 21600"/>
                  <a:gd name="T5" fmla="*/ 0 h 416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1682" fill="none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</a:path>
                  <a:path w="21600" h="41682" stroke="0" extrusionOk="0">
                    <a:moveTo>
                      <a:pt x="5881" y="0"/>
                    </a:moveTo>
                    <a:cubicBezTo>
                      <a:pt x="15180" y="2631"/>
                      <a:pt x="21600" y="11119"/>
                      <a:pt x="21600" y="20784"/>
                    </a:cubicBezTo>
                    <a:cubicBezTo>
                      <a:pt x="21600" y="30610"/>
                      <a:pt x="14967" y="39197"/>
                      <a:pt x="5461" y="41682"/>
                    </a:cubicBezTo>
                    <a:lnTo>
                      <a:pt x="0" y="20784"/>
                    </a:lnTo>
                    <a:lnTo>
                      <a:pt x="588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Oval 99"/>
              <p:cNvSpPr>
                <a:spLocks noChangeArrowheads="1"/>
              </p:cNvSpPr>
              <p:nvPr/>
            </p:nvSpPr>
            <p:spPr bwMode="auto">
              <a:xfrm>
                <a:off x="3878" y="2477"/>
                <a:ext cx="182" cy="31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Oval 100"/>
              <p:cNvSpPr>
                <a:spLocks noChangeArrowheads="1"/>
              </p:cNvSpPr>
              <p:nvPr/>
            </p:nvSpPr>
            <p:spPr bwMode="auto">
              <a:xfrm>
                <a:off x="5188" y="2478"/>
                <a:ext cx="182" cy="31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23" name="Object 101"/>
              <p:cNvGraphicFramePr>
                <a:graphicFrameLocks/>
              </p:cNvGraphicFramePr>
              <p:nvPr/>
            </p:nvGraphicFramePr>
            <p:xfrm>
              <a:off x="4664" y="2881"/>
              <a:ext cx="1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545" name="公式" r:id="rId24" imgW="142917" imgH="238193" progId="Equation.3">
                      <p:embed/>
                    </p:oleObj>
                  </mc:Choice>
                  <mc:Fallback>
                    <p:oleObj name="公式" r:id="rId24" imgW="142917" imgH="238193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4" y="2881"/>
                            <a:ext cx="12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" name="Line 102"/>
              <p:cNvSpPr>
                <a:spLocks noChangeShapeType="1"/>
              </p:cNvSpPr>
              <p:nvPr/>
            </p:nvSpPr>
            <p:spPr bwMode="auto">
              <a:xfrm flipV="1">
                <a:off x="4060" y="259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Arc 103"/>
              <p:cNvSpPr>
                <a:spLocks/>
              </p:cNvSpPr>
              <p:nvPr/>
            </p:nvSpPr>
            <p:spPr bwMode="auto">
              <a:xfrm rot="10800000">
                <a:off x="3967" y="2636"/>
                <a:ext cx="1315" cy="204"/>
              </a:xfrm>
              <a:custGeom>
                <a:avLst/>
                <a:gdLst>
                  <a:gd name="T0" fmla="*/ 0 w 43196"/>
                  <a:gd name="T1" fmla="*/ 0 h 21600"/>
                  <a:gd name="T2" fmla="*/ 0 w 43196"/>
                  <a:gd name="T3" fmla="*/ 0 h 21600"/>
                  <a:gd name="T4" fmla="*/ 0 w 4319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6" h="21600" fill="none" extrusionOk="0">
                    <a:moveTo>
                      <a:pt x="0" y="21171"/>
                    </a:moveTo>
                    <a:cubicBezTo>
                      <a:pt x="233" y="9411"/>
                      <a:pt x="9833" y="-1"/>
                      <a:pt x="21596" y="0"/>
                    </a:cubicBezTo>
                    <a:cubicBezTo>
                      <a:pt x="33522" y="0"/>
                      <a:pt x="43192" y="9666"/>
                      <a:pt x="43195" y="21593"/>
                    </a:cubicBezTo>
                  </a:path>
                  <a:path w="43196" h="21600" stroke="0" extrusionOk="0">
                    <a:moveTo>
                      <a:pt x="0" y="21171"/>
                    </a:moveTo>
                    <a:cubicBezTo>
                      <a:pt x="233" y="9411"/>
                      <a:pt x="9833" y="-1"/>
                      <a:pt x="21596" y="0"/>
                    </a:cubicBezTo>
                    <a:cubicBezTo>
                      <a:pt x="33522" y="0"/>
                      <a:pt x="43192" y="9666"/>
                      <a:pt x="43195" y="21593"/>
                    </a:cubicBezTo>
                    <a:lnTo>
                      <a:pt x="21596" y="21600"/>
                    </a:lnTo>
                    <a:lnTo>
                      <a:pt x="0" y="21171"/>
                    </a:lnTo>
                    <a:close/>
                  </a:path>
                </a:pathLst>
              </a:cu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104"/>
              <p:cNvSpPr>
                <a:spLocks noChangeShapeType="1"/>
              </p:cNvSpPr>
              <p:nvPr/>
            </p:nvSpPr>
            <p:spPr bwMode="auto">
              <a:xfrm flipV="1">
                <a:off x="5189" y="2589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05"/>
              <p:cNvSpPr>
                <a:spLocks noChangeShapeType="1"/>
              </p:cNvSpPr>
              <p:nvPr/>
            </p:nvSpPr>
            <p:spPr bwMode="auto">
              <a:xfrm rot="19953755" flipV="1">
                <a:off x="4080" y="2296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06"/>
              <p:cNvSpPr>
                <a:spLocks noChangeShapeType="1"/>
              </p:cNvSpPr>
              <p:nvPr/>
            </p:nvSpPr>
            <p:spPr bwMode="auto">
              <a:xfrm rot="20433970" flipV="1">
                <a:off x="4256" y="2251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07"/>
              <p:cNvSpPr>
                <a:spLocks noChangeShapeType="1"/>
              </p:cNvSpPr>
              <p:nvPr/>
            </p:nvSpPr>
            <p:spPr bwMode="auto">
              <a:xfrm rot="20723274" flipV="1">
                <a:off x="4443" y="2206"/>
                <a:ext cx="1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08"/>
              <p:cNvSpPr>
                <a:spLocks noChangeShapeType="1"/>
              </p:cNvSpPr>
              <p:nvPr/>
            </p:nvSpPr>
            <p:spPr bwMode="auto">
              <a:xfrm rot="47438" flipV="1">
                <a:off x="4625" y="2206"/>
                <a:ext cx="1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09"/>
              <p:cNvSpPr>
                <a:spLocks noChangeShapeType="1"/>
              </p:cNvSpPr>
              <p:nvPr/>
            </p:nvSpPr>
            <p:spPr bwMode="auto">
              <a:xfrm rot="21593918" flipV="1">
                <a:off x="4790" y="2200"/>
                <a:ext cx="1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10"/>
              <p:cNvSpPr>
                <a:spLocks noChangeShapeType="1"/>
              </p:cNvSpPr>
              <p:nvPr/>
            </p:nvSpPr>
            <p:spPr bwMode="auto">
              <a:xfrm rot="239971" flipV="1">
                <a:off x="4965" y="2229"/>
                <a:ext cx="1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11"/>
              <p:cNvSpPr>
                <a:spLocks noChangeShapeType="1"/>
              </p:cNvSpPr>
              <p:nvPr/>
            </p:nvSpPr>
            <p:spPr bwMode="auto">
              <a:xfrm rot="933423" flipV="1">
                <a:off x="5128" y="2296"/>
                <a:ext cx="1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4" name="Object 112"/>
              <p:cNvGraphicFramePr>
                <a:graphicFrameLocks noChangeAspect="1"/>
              </p:cNvGraphicFramePr>
              <p:nvPr/>
            </p:nvGraphicFramePr>
            <p:xfrm>
              <a:off x="4679" y="1706"/>
              <a:ext cx="144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546" name="Equation" r:id="rId26" imgW="219117" imgH="285648" progId="Equation.3">
                      <p:embed/>
                    </p:oleObj>
                  </mc:Choice>
                  <mc:Fallback>
                    <p:oleObj name="Equation" r:id="rId26" imgW="219117" imgH="2856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9" y="1706"/>
                            <a:ext cx="144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99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5" name="Line 113"/>
              <p:cNvSpPr>
                <a:spLocks noChangeShapeType="1"/>
              </p:cNvSpPr>
              <p:nvPr/>
            </p:nvSpPr>
            <p:spPr bwMode="auto">
              <a:xfrm rot="5400000" flipV="1">
                <a:off x="4634" y="2726"/>
                <a:ext cx="1" cy="22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12" name="Picture 114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4329" y="3019"/>
              <a:ext cx="624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6" name="Oval 39"/>
          <p:cNvSpPr>
            <a:spLocks noChangeArrowheads="1"/>
          </p:cNvSpPr>
          <p:nvPr/>
        </p:nvSpPr>
        <p:spPr bwMode="auto">
          <a:xfrm rot="19637000">
            <a:off x="7663325" y="2638619"/>
            <a:ext cx="355784" cy="542055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7" name="Group 44"/>
          <p:cNvGrpSpPr>
            <a:grpSpLocks/>
          </p:cNvGrpSpPr>
          <p:nvPr/>
        </p:nvGrpSpPr>
        <p:grpSpPr bwMode="auto">
          <a:xfrm>
            <a:off x="8247685" y="3666900"/>
            <a:ext cx="762000" cy="498475"/>
            <a:chOff x="4416" y="3546"/>
            <a:chExt cx="480" cy="314"/>
          </a:xfrm>
        </p:grpSpPr>
        <p:sp>
          <p:nvSpPr>
            <p:cNvPr id="138" name="AutoShape 45"/>
            <p:cNvSpPr>
              <a:spLocks noChangeArrowheads="1"/>
            </p:cNvSpPr>
            <p:nvPr/>
          </p:nvSpPr>
          <p:spPr bwMode="auto">
            <a:xfrm>
              <a:off x="4416" y="3546"/>
              <a:ext cx="480" cy="314"/>
            </a:xfrm>
            <a:prstGeom prst="wedgeRectCallout">
              <a:avLst>
                <a:gd name="adj1" fmla="val -88125"/>
                <a:gd name="adj2" fmla="val -159236"/>
              </a:avLst>
            </a:prstGeom>
            <a:solidFill>
              <a:srgbClr val="006699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9" name="Object 46"/>
            <p:cNvGraphicFramePr>
              <a:graphicFrameLocks noChangeAspect="1"/>
            </p:cNvGraphicFramePr>
            <p:nvPr/>
          </p:nvGraphicFramePr>
          <p:xfrm>
            <a:off x="4490" y="3587"/>
            <a:ext cx="3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547" name="Equation" r:id="rId29" imgW="545760" imgH="431640" progId="Equation.3">
                    <p:embed/>
                  </p:oleObj>
                </mc:Choice>
                <mc:Fallback>
                  <p:oleObj name="Equation" r:id="rId29" imgW="545760" imgH="431640" progId="Equation.3">
                    <p:embed/>
                    <p:pic>
                      <p:nvPicPr>
                        <p:cNvPr id="4109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3587"/>
                          <a:ext cx="3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5307" name="Line 27"/>
          <p:cNvSpPr>
            <a:spLocks noChangeShapeType="1"/>
          </p:cNvSpPr>
          <p:nvPr/>
        </p:nvSpPr>
        <p:spPr bwMode="auto">
          <a:xfrm flipV="1">
            <a:off x="7932738" y="2464098"/>
            <a:ext cx="714375" cy="3778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5306" name="Text Box 26"/>
          <p:cNvSpPr txBox="1">
            <a:spLocks noChangeArrowheads="1"/>
          </p:cNvSpPr>
          <p:nvPr/>
        </p:nvSpPr>
        <p:spPr bwMode="auto">
          <a:xfrm>
            <a:off x="7859714" y="2743498"/>
            <a:ext cx="36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00FF00"/>
                </a:solidFill>
                <a:latin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90671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4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4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4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4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4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4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4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4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4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4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4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4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4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4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4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4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282" grpId="0" autoUpdateAnimBg="0"/>
      <p:bldP spid="2145283" grpId="0" autoUpdateAnimBg="0"/>
      <p:bldP spid="2145284" grpId="0" autoUpdateAnimBg="0"/>
      <p:bldP spid="2145287" grpId="0" autoUpdateAnimBg="0"/>
      <p:bldP spid="2145288" grpId="0" autoUpdateAnimBg="0"/>
      <p:bldP spid="2145289" grpId="0" autoUpdateAnimBg="0"/>
      <p:bldP spid="2145292" grpId="0" autoUpdateAnimBg="0"/>
      <p:bldP spid="2145295" grpId="0" autoUpdateAnimBg="0"/>
      <p:bldP spid="2145296" grpId="0" autoUpdateAnimBg="0"/>
      <p:bldP spid="2145297" grpId="0" autoUpdateAnimBg="0"/>
      <p:bldP spid="2145298" grpId="0" autoUpdateAnimBg="0"/>
      <p:bldP spid="2145299" grpId="0" autoUpdateAnimBg="0"/>
      <p:bldP spid="2145305" grpId="0" animBg="1"/>
      <p:bldP spid="136" grpId="0" animBg="1"/>
      <p:bldP spid="2145307" grpId="0" animBg="1"/>
      <p:bldP spid="21453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299" name="Text Box 19"/>
          <p:cNvSpPr txBox="1">
            <a:spLocks noChangeArrowheads="1"/>
          </p:cNvSpPr>
          <p:nvPr/>
        </p:nvSpPr>
        <p:spPr bwMode="auto">
          <a:xfrm>
            <a:off x="226219" y="332656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磁场线的特征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</p:txBody>
      </p:sp>
      <p:sp>
        <p:nvSpPr>
          <p:cNvPr id="2145300" name="Text Box 20"/>
          <p:cNvSpPr txBox="1">
            <a:spLocks noChangeArrowheads="1"/>
          </p:cNvSpPr>
          <p:nvPr/>
        </p:nvSpPr>
        <p:spPr bwMode="auto">
          <a:xfrm>
            <a:off x="476250" y="764704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无头无尾的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闭合曲线</a:t>
            </a:r>
          </a:p>
        </p:txBody>
      </p:sp>
      <p:sp>
        <p:nvSpPr>
          <p:cNvPr id="2145309" name="Text Box 29"/>
          <p:cNvSpPr txBox="1">
            <a:spLocks noChangeArrowheads="1"/>
          </p:cNvSpPr>
          <p:nvPr/>
        </p:nvSpPr>
        <p:spPr bwMode="auto">
          <a:xfrm>
            <a:off x="479425" y="1315616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与电流相互套连，服从右手螺旋定则</a:t>
            </a:r>
          </a:p>
        </p:txBody>
      </p:sp>
      <p:sp>
        <p:nvSpPr>
          <p:cNvPr id="2145310" name="Text Box 30"/>
          <p:cNvSpPr txBox="1">
            <a:spLocks noChangeArrowheads="1"/>
          </p:cNvSpPr>
          <p:nvPr/>
        </p:nvSpPr>
        <p:spPr bwMode="auto">
          <a:xfrm>
            <a:off x="468313" y="1844824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(3)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磁场线不相交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45311" name="Rectangle 31"/>
          <p:cNvSpPr>
            <a:spLocks noChangeArrowheads="1"/>
          </p:cNvSpPr>
          <p:nvPr/>
        </p:nvSpPr>
        <p:spPr bwMode="auto">
          <a:xfrm>
            <a:off x="147638" y="2401724"/>
            <a:ext cx="5891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磁通量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latin typeface="+mj-lt"/>
                <a:ea typeface="楷体_GB2312" panose="02010609030101010101" pitchFamily="49" charset="-122"/>
              </a:rPr>
              <a:t>Magnetic Flux 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453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26879"/>
              </p:ext>
            </p:extLst>
          </p:nvPr>
        </p:nvGraphicFramePr>
        <p:xfrm>
          <a:off x="1028924" y="3068960"/>
          <a:ext cx="11668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5" name="公式" r:id="rId3" imgW="583920" imgH="406080" progId="Equation.3">
                  <p:embed/>
                </p:oleObj>
              </mc:Choice>
              <mc:Fallback>
                <p:oleObj name="公式" r:id="rId3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924" y="3068960"/>
                        <a:ext cx="11668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5314" name="AutoShape 34"/>
          <p:cNvSpPr>
            <a:spLocks noChangeArrowheads="1"/>
          </p:cNvSpPr>
          <p:nvPr/>
        </p:nvSpPr>
        <p:spPr bwMode="auto">
          <a:xfrm>
            <a:off x="2153816" y="3330898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268913" y="4608811"/>
            <a:ext cx="3624262" cy="1898650"/>
            <a:chOff x="3123" y="2740"/>
            <a:chExt cx="2283" cy="1196"/>
          </a:xfrm>
        </p:grpSpPr>
        <p:sp>
          <p:nvSpPr>
            <p:cNvPr id="4138" name="Freeform 36"/>
            <p:cNvSpPr>
              <a:spLocks/>
            </p:cNvSpPr>
            <p:nvPr/>
          </p:nvSpPr>
          <p:spPr bwMode="auto">
            <a:xfrm>
              <a:off x="3552" y="3397"/>
              <a:ext cx="1854" cy="539"/>
            </a:xfrm>
            <a:custGeom>
              <a:avLst/>
              <a:gdLst>
                <a:gd name="T0" fmla="*/ 0 w 2160"/>
                <a:gd name="T1" fmla="*/ 0 h 1208"/>
                <a:gd name="T2" fmla="*/ 73 w 2160"/>
                <a:gd name="T3" fmla="*/ 0 h 1208"/>
                <a:gd name="T4" fmla="*/ 177 w 2160"/>
                <a:gd name="T5" fmla="*/ 0 h 1208"/>
                <a:gd name="T6" fmla="*/ 312 w 2160"/>
                <a:gd name="T7" fmla="*/ 0 h 1208"/>
                <a:gd name="T8" fmla="*/ 469 w 2160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08"/>
                <a:gd name="T17" fmla="*/ 2160 w 2160"/>
                <a:gd name="T18" fmla="*/ 1208 h 1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08">
                  <a:moveTo>
                    <a:pt x="0" y="1208"/>
                  </a:moveTo>
                  <a:cubicBezTo>
                    <a:pt x="100" y="1064"/>
                    <a:pt x="200" y="920"/>
                    <a:pt x="336" y="776"/>
                  </a:cubicBezTo>
                  <a:cubicBezTo>
                    <a:pt x="472" y="632"/>
                    <a:pt x="632" y="464"/>
                    <a:pt x="816" y="344"/>
                  </a:cubicBezTo>
                  <a:cubicBezTo>
                    <a:pt x="1000" y="224"/>
                    <a:pt x="1216" y="112"/>
                    <a:pt x="1440" y="56"/>
                  </a:cubicBezTo>
                  <a:cubicBezTo>
                    <a:pt x="1664" y="0"/>
                    <a:pt x="1912" y="4"/>
                    <a:pt x="2160" y="8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37"/>
            <p:cNvSpPr>
              <a:spLocks/>
            </p:cNvSpPr>
            <p:nvPr/>
          </p:nvSpPr>
          <p:spPr bwMode="auto">
            <a:xfrm>
              <a:off x="3456" y="2908"/>
              <a:ext cx="1690" cy="984"/>
            </a:xfrm>
            <a:custGeom>
              <a:avLst/>
              <a:gdLst>
                <a:gd name="T0" fmla="*/ 0 w 2160"/>
                <a:gd name="T1" fmla="*/ 156 h 1208"/>
                <a:gd name="T2" fmla="*/ 29 w 2160"/>
                <a:gd name="T3" fmla="*/ 100 h 1208"/>
                <a:gd name="T4" fmla="*/ 70 w 2160"/>
                <a:gd name="T5" fmla="*/ 45 h 1208"/>
                <a:gd name="T6" fmla="*/ 124 w 2160"/>
                <a:gd name="T7" fmla="*/ 7 h 1208"/>
                <a:gd name="T8" fmla="*/ 185 w 2160"/>
                <a:gd name="T9" fmla="*/ 2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08"/>
                <a:gd name="T17" fmla="*/ 2160 w 2160"/>
                <a:gd name="T18" fmla="*/ 1208 h 1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08">
                  <a:moveTo>
                    <a:pt x="0" y="1208"/>
                  </a:moveTo>
                  <a:cubicBezTo>
                    <a:pt x="100" y="1064"/>
                    <a:pt x="200" y="920"/>
                    <a:pt x="336" y="776"/>
                  </a:cubicBezTo>
                  <a:cubicBezTo>
                    <a:pt x="472" y="632"/>
                    <a:pt x="632" y="464"/>
                    <a:pt x="816" y="344"/>
                  </a:cubicBezTo>
                  <a:cubicBezTo>
                    <a:pt x="1000" y="224"/>
                    <a:pt x="1216" y="112"/>
                    <a:pt x="1440" y="56"/>
                  </a:cubicBezTo>
                  <a:cubicBezTo>
                    <a:pt x="1664" y="0"/>
                    <a:pt x="1912" y="4"/>
                    <a:pt x="2160" y="8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38"/>
            <p:cNvSpPr>
              <a:spLocks/>
            </p:cNvSpPr>
            <p:nvPr/>
          </p:nvSpPr>
          <p:spPr bwMode="auto">
            <a:xfrm rot="-1874105">
              <a:off x="3123" y="2740"/>
              <a:ext cx="1854" cy="539"/>
            </a:xfrm>
            <a:custGeom>
              <a:avLst/>
              <a:gdLst>
                <a:gd name="T0" fmla="*/ 0 w 2160"/>
                <a:gd name="T1" fmla="*/ 0 h 1208"/>
                <a:gd name="T2" fmla="*/ 73 w 2160"/>
                <a:gd name="T3" fmla="*/ 0 h 1208"/>
                <a:gd name="T4" fmla="*/ 177 w 2160"/>
                <a:gd name="T5" fmla="*/ 0 h 1208"/>
                <a:gd name="T6" fmla="*/ 312 w 2160"/>
                <a:gd name="T7" fmla="*/ 0 h 1208"/>
                <a:gd name="T8" fmla="*/ 469 w 2160"/>
                <a:gd name="T9" fmla="*/ 0 h 1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08"/>
                <a:gd name="T17" fmla="*/ 2160 w 2160"/>
                <a:gd name="T18" fmla="*/ 1208 h 1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08">
                  <a:moveTo>
                    <a:pt x="0" y="1208"/>
                  </a:moveTo>
                  <a:cubicBezTo>
                    <a:pt x="100" y="1064"/>
                    <a:pt x="200" y="920"/>
                    <a:pt x="336" y="776"/>
                  </a:cubicBezTo>
                  <a:cubicBezTo>
                    <a:pt x="472" y="632"/>
                    <a:pt x="632" y="464"/>
                    <a:pt x="816" y="344"/>
                  </a:cubicBezTo>
                  <a:cubicBezTo>
                    <a:pt x="1000" y="224"/>
                    <a:pt x="1216" y="112"/>
                    <a:pt x="1440" y="56"/>
                  </a:cubicBezTo>
                  <a:cubicBezTo>
                    <a:pt x="1664" y="0"/>
                    <a:pt x="1912" y="4"/>
                    <a:pt x="2160" y="8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5319" name="Oval 39"/>
          <p:cNvSpPr>
            <a:spLocks noChangeArrowheads="1"/>
          </p:cNvSpPr>
          <p:nvPr/>
        </p:nvSpPr>
        <p:spPr bwMode="auto">
          <a:xfrm rot="19637000">
            <a:off x="6691313" y="4750098"/>
            <a:ext cx="557212" cy="914400"/>
          </a:xfrm>
          <a:prstGeom prst="ellipse">
            <a:avLst/>
          </a:prstGeom>
          <a:solidFill>
            <a:srgbClr val="009900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5320" name="Oval 40"/>
          <p:cNvSpPr>
            <a:spLocks noChangeArrowheads="1"/>
          </p:cNvSpPr>
          <p:nvPr/>
        </p:nvSpPr>
        <p:spPr bwMode="auto">
          <a:xfrm rot="17846102">
            <a:off x="6890544" y="4566742"/>
            <a:ext cx="557212" cy="10668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5321" name="Line 41"/>
          <p:cNvSpPr>
            <a:spLocks noChangeShapeType="1"/>
          </p:cNvSpPr>
          <p:nvPr/>
        </p:nvSpPr>
        <p:spPr bwMode="auto">
          <a:xfrm flipV="1">
            <a:off x="7169150" y="4516736"/>
            <a:ext cx="106680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45322" name="Object 42"/>
          <p:cNvGraphicFramePr>
            <a:graphicFrameLocks noChangeAspect="1"/>
          </p:cNvGraphicFramePr>
          <p:nvPr>
            <p:extLst/>
          </p:nvPr>
        </p:nvGraphicFramePr>
        <p:xfrm>
          <a:off x="7620000" y="4113511"/>
          <a:ext cx="4191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6" name="Equation" r:id="rId5" imgW="419040" imgH="355320" progId="Equation.3">
                  <p:embed/>
                </p:oleObj>
              </mc:Choice>
              <mc:Fallback>
                <p:oleObj name="Equation" r:id="rId5" imgW="4190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13511"/>
                        <a:ext cx="4191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5323" name="Object 43"/>
          <p:cNvGraphicFramePr>
            <a:graphicFrameLocks noChangeAspect="1"/>
          </p:cNvGraphicFramePr>
          <p:nvPr>
            <p:extLst/>
          </p:nvPr>
        </p:nvGraphicFramePr>
        <p:xfrm>
          <a:off x="8267700" y="4335761"/>
          <a:ext cx="2286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7" name="Equation" r:id="rId7" imgW="279360" imgH="342720" progId="Equation.3">
                  <p:embed/>
                </p:oleObj>
              </mc:Choice>
              <mc:Fallback>
                <p:oleObj name="Equation" r:id="rId7" imgW="279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0" y="4335761"/>
                        <a:ext cx="2286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7321550" y="5964536"/>
            <a:ext cx="762000" cy="498475"/>
            <a:chOff x="4416" y="3546"/>
            <a:chExt cx="480" cy="314"/>
          </a:xfrm>
        </p:grpSpPr>
        <p:sp>
          <p:nvSpPr>
            <p:cNvPr id="4137" name="AutoShape 45"/>
            <p:cNvSpPr>
              <a:spLocks noChangeArrowheads="1"/>
            </p:cNvSpPr>
            <p:nvPr/>
          </p:nvSpPr>
          <p:spPr bwMode="auto">
            <a:xfrm>
              <a:off x="4416" y="3546"/>
              <a:ext cx="480" cy="314"/>
            </a:xfrm>
            <a:prstGeom prst="wedgeRectCallout">
              <a:avLst>
                <a:gd name="adj1" fmla="val -88125"/>
                <a:gd name="adj2" fmla="val -159236"/>
              </a:avLst>
            </a:prstGeom>
            <a:solidFill>
              <a:srgbClr val="006699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9" name="Object 46"/>
            <p:cNvGraphicFramePr>
              <a:graphicFrameLocks noChangeAspect="1"/>
            </p:cNvGraphicFramePr>
            <p:nvPr/>
          </p:nvGraphicFramePr>
          <p:xfrm>
            <a:off x="4490" y="3587"/>
            <a:ext cx="3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58" name="Equation" r:id="rId9" imgW="545760" imgH="431640" progId="Equation.3">
                    <p:embed/>
                  </p:oleObj>
                </mc:Choice>
                <mc:Fallback>
                  <p:oleObj name="Equation" r:id="rId9" imgW="545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3587"/>
                          <a:ext cx="3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5327" name="Line 47"/>
          <p:cNvSpPr>
            <a:spLocks noChangeShapeType="1"/>
          </p:cNvSpPr>
          <p:nvPr/>
        </p:nvSpPr>
        <p:spPr bwMode="auto">
          <a:xfrm flipV="1">
            <a:off x="7169150" y="4516736"/>
            <a:ext cx="533400" cy="609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46"/>
          <p:cNvSpPr txBox="1">
            <a:spLocks noChangeArrowheads="1"/>
          </p:cNvSpPr>
          <p:nvPr/>
        </p:nvSpPr>
        <p:spPr bwMode="auto">
          <a:xfrm>
            <a:off x="408881" y="4504407"/>
            <a:ext cx="387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对于有限曲面</a:t>
            </a:r>
          </a:p>
        </p:txBody>
      </p:sp>
      <p:graphicFrame>
        <p:nvGraphicFramePr>
          <p:cNvPr id="65" name="Object 47"/>
          <p:cNvGraphicFramePr>
            <a:graphicFrameLocks noChangeAspect="1"/>
          </p:cNvGraphicFramePr>
          <p:nvPr>
            <p:extLst/>
          </p:nvPr>
        </p:nvGraphicFramePr>
        <p:xfrm>
          <a:off x="2416944" y="4499645"/>
          <a:ext cx="165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9" name="公式" r:id="rId11" imgW="825480" imgH="279360" progId="Equation.3">
                  <p:embed/>
                </p:oleObj>
              </mc:Choice>
              <mc:Fallback>
                <p:oleObj name="公式" r:id="rId11" imgW="825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944" y="4499645"/>
                        <a:ext cx="1651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179512" y="5711254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磁场线穿入</a:t>
            </a: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374506" y="5126336"/>
            <a:ext cx="337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对于闭合曲面</a:t>
            </a:r>
          </a:p>
        </p:txBody>
      </p:sp>
      <p:graphicFrame>
        <p:nvGraphicFramePr>
          <p:cNvPr id="68" name="Object 50"/>
          <p:cNvGraphicFramePr>
            <a:graphicFrameLocks noChangeAspect="1"/>
          </p:cNvGraphicFramePr>
          <p:nvPr>
            <p:extLst/>
          </p:nvPr>
        </p:nvGraphicFramePr>
        <p:xfrm>
          <a:off x="2479799" y="5120510"/>
          <a:ext cx="1574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0" name="公式" r:id="rId13" imgW="787320" imgH="291960" progId="Equation.3">
                  <p:embed/>
                </p:oleObj>
              </mc:Choice>
              <mc:Fallback>
                <p:oleObj name="公式" r:id="rId13" imgW="787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799" y="5120510"/>
                        <a:ext cx="1574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1"/>
          <p:cNvGraphicFramePr>
            <a:graphicFrameLocks noChangeAspect="1"/>
          </p:cNvGraphicFramePr>
          <p:nvPr>
            <p:extLst/>
          </p:nvPr>
        </p:nvGraphicFramePr>
        <p:xfrm>
          <a:off x="1978025" y="5711254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1" name="公式" r:id="rId15" imgW="469800" imgH="228600" progId="Equation.3">
                  <p:embed/>
                </p:oleObj>
              </mc:Choice>
              <mc:Fallback>
                <p:oleObj name="公式" r:id="rId15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5711254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52"/>
          <p:cNvGraphicFramePr>
            <a:graphicFrameLocks noChangeAspect="1"/>
          </p:cNvGraphicFramePr>
          <p:nvPr>
            <p:extLst/>
          </p:nvPr>
        </p:nvGraphicFramePr>
        <p:xfrm>
          <a:off x="4678018" y="5711254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2" name="公式" r:id="rId17" imgW="469800" imgH="228600" progId="Equation.3">
                  <p:embed/>
                </p:oleObj>
              </mc:Choice>
              <mc:Fallback>
                <p:oleObj name="公式" r:id="rId1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018" y="5711254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53"/>
          <p:cNvSpPr txBox="1">
            <a:spLocks noChangeArrowheads="1"/>
          </p:cNvSpPr>
          <p:nvPr/>
        </p:nvSpPr>
        <p:spPr bwMode="auto">
          <a:xfrm>
            <a:off x="2951162" y="566124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磁场线穿出</a:t>
            </a: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381124" y="4028157"/>
            <a:ext cx="390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通过面元的磁场线条数</a:t>
            </a:r>
          </a:p>
        </p:txBody>
      </p:sp>
      <p:sp>
        <p:nvSpPr>
          <p:cNvPr id="73" name="Text Box 55"/>
          <p:cNvSpPr txBox="1">
            <a:spLocks noChangeArrowheads="1"/>
          </p:cNvSpPr>
          <p:nvPr/>
        </p:nvSpPr>
        <p:spPr bwMode="auto">
          <a:xfrm>
            <a:off x="3575174" y="4010695"/>
            <a:ext cx="362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——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通过该面元的磁通量</a:t>
            </a:r>
            <a:endParaRPr kumimoji="1" lang="zh-CN" altLang="en-US" sz="280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372417" y="6212160"/>
            <a:ext cx="491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磁通量的单位：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韦伯（</a:t>
            </a:r>
            <a:r>
              <a:rPr lang="en-US" altLang="zh-CN" b="1" i="1" dirty="0" err="1">
                <a:solidFill>
                  <a:srgbClr val="00FFFF"/>
                </a:solidFill>
                <a:ea typeface="楷体_GB2312" pitchFamily="49" charset="-122"/>
              </a:rPr>
              <a:t>Wb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）</a:t>
            </a:r>
          </a:p>
        </p:txBody>
      </p:sp>
      <p:grpSp>
        <p:nvGrpSpPr>
          <p:cNvPr id="75" name="Group 12"/>
          <p:cNvGrpSpPr>
            <a:grpSpLocks/>
          </p:cNvGrpSpPr>
          <p:nvPr/>
        </p:nvGrpSpPr>
        <p:grpSpPr bwMode="auto">
          <a:xfrm>
            <a:off x="5915903" y="263191"/>
            <a:ext cx="3240088" cy="3236913"/>
            <a:chOff x="384" y="2064"/>
            <a:chExt cx="2592" cy="1607"/>
          </a:xfrm>
        </p:grpSpPr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384" y="3504"/>
              <a:ext cx="2592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0">
                  <a:solidFill>
                    <a:schemeClr val="bg1"/>
                  </a:solidFill>
                  <a:ea typeface="楷体_GB2312" pitchFamily="49" charset="-122"/>
                </a:rPr>
                <a:t>长直螺线管磁场的分布（</a:t>
              </a:r>
              <a:r>
                <a:rPr lang="en-US" altLang="zh-CN" sz="1600" i="1">
                  <a:solidFill>
                    <a:schemeClr val="bg1"/>
                  </a:solidFill>
                  <a:ea typeface="楷体_GB2312" pitchFamily="49" charset="-122"/>
                </a:rPr>
                <a:t>B</a:t>
              </a:r>
              <a:r>
                <a:rPr lang="en-US" altLang="zh-CN" sz="1600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lang="zh-CN" altLang="en-US" sz="1600" b="0">
                  <a:solidFill>
                    <a:schemeClr val="bg1"/>
                  </a:solidFill>
                  <a:ea typeface="楷体_GB2312" pitchFamily="49" charset="-122"/>
                </a:rPr>
                <a:t>线）</a:t>
              </a:r>
            </a:p>
          </p:txBody>
        </p:sp>
        <p:pic>
          <p:nvPicPr>
            <p:cNvPr id="77" name="Picture 14" descr="图3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064"/>
              <a:ext cx="2112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51173"/>
              </p:ext>
            </p:extLst>
          </p:nvPr>
        </p:nvGraphicFramePr>
        <p:xfrm>
          <a:off x="3120459" y="3195960"/>
          <a:ext cx="2590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3" name="Equation" r:id="rId20" imgW="1091880" imgH="241200" progId="Equation.DSMT4">
                  <p:embed/>
                </p:oleObj>
              </mc:Choice>
              <mc:Fallback>
                <p:oleObj name="Equation" r:id="rId20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20459" y="3195960"/>
                        <a:ext cx="259080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249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4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4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4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4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4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14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4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4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4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14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4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4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299" grpId="0" autoUpdateAnimBg="0"/>
      <p:bldP spid="2145300" grpId="0" autoUpdateAnimBg="0"/>
      <p:bldP spid="2145309" grpId="0" autoUpdateAnimBg="0"/>
      <p:bldP spid="2145310" grpId="0" autoUpdateAnimBg="0"/>
      <p:bldP spid="2145311" grpId="0" autoUpdateAnimBg="0"/>
      <p:bldP spid="2145314" grpId="0" animBg="1"/>
      <p:bldP spid="2145319" grpId="0" animBg="1"/>
      <p:bldP spid="2145320" grpId="0" animBg="1"/>
      <p:bldP spid="2145321" grpId="0" animBg="1"/>
      <p:bldP spid="2145327" grpId="0" animBg="1"/>
      <p:bldP spid="64" grpId="0" autoUpdateAnimBg="0"/>
      <p:bldP spid="66" grpId="0" autoUpdateAnimBg="0"/>
      <p:bldP spid="67" grpId="0" autoUpdateAnimBg="0"/>
      <p:bldP spid="71" grpId="0" autoUpdateAnimBg="0"/>
      <p:bldP spid="72" grpId="0"/>
      <p:bldP spid="73" grpId="0"/>
      <p:bldP spid="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7" y="1423145"/>
            <a:ext cx="2133600" cy="698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3" name="Object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072532"/>
            <a:ext cx="2749550" cy="1096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8863" y="2161926"/>
            <a:ext cx="1354137" cy="877268"/>
            <a:chOff x="720" y="1248"/>
            <a:chExt cx="625" cy="672"/>
          </a:xfrm>
        </p:grpSpPr>
        <p:sp>
          <p:nvSpPr>
            <p:cNvPr id="5" name="AutoShape 20"/>
            <p:cNvSpPr>
              <a:spLocks noChangeArrowheads="1"/>
            </p:cNvSpPr>
            <p:nvPr/>
          </p:nvSpPr>
          <p:spPr bwMode="auto">
            <a:xfrm>
              <a:off x="720" y="1248"/>
              <a:ext cx="96" cy="672"/>
            </a:xfrm>
            <a:prstGeom prst="upDownArrow">
              <a:avLst>
                <a:gd name="adj1" fmla="val 50000"/>
                <a:gd name="adj2" fmla="val 140000"/>
              </a:avLst>
            </a:prstGeom>
            <a:solidFill>
              <a:srgbClr val="FF00FF"/>
            </a:solidFill>
            <a:ln w="9525" cap="rnd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854" y="1429"/>
              <a:ext cx="49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比较</a:t>
              </a:r>
            </a:p>
          </p:txBody>
        </p:sp>
      </p:grpSp>
      <p:pic>
        <p:nvPicPr>
          <p:cNvPr id="7" name="Object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2124794"/>
            <a:ext cx="48895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179708" y="5068872"/>
            <a:ext cx="87391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静电场</a:t>
            </a:r>
            <a:r>
              <a:rPr kumimoji="1"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电场线起于正电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荷（或无穷远），止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于负电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荷</a:t>
            </a:r>
            <a:endParaRPr kumimoji="1"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（或无穷远）。</a:t>
            </a: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79512" y="6004178"/>
            <a:ext cx="9073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稳恒磁场</a:t>
            </a:r>
            <a:r>
              <a:rPr kumimoji="1"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:  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磁场线是闭合的。</a:t>
            </a:r>
            <a:r>
              <a:rPr kumimoji="1"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磁单极子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不存在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179709" y="5123197"/>
            <a:ext cx="8739185" cy="1402147"/>
          </a:xfrm>
          <a:prstGeom prst="rect">
            <a:avLst/>
          </a:prstGeom>
          <a:noFill/>
          <a:ln w="38100" cap="rnd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AutoShape 27"/>
          <p:cNvCxnSpPr>
            <a:cxnSpLocks noChangeShapeType="1"/>
          </p:cNvCxnSpPr>
          <p:nvPr/>
        </p:nvCxnSpPr>
        <p:spPr bwMode="auto">
          <a:xfrm rot="16200000" flipH="1">
            <a:off x="1884465" y="3061114"/>
            <a:ext cx="2484080" cy="1615827"/>
          </a:xfrm>
          <a:prstGeom prst="curvedConnector3">
            <a:avLst>
              <a:gd name="adj1" fmla="val -1799"/>
            </a:avLst>
          </a:prstGeom>
          <a:noFill/>
          <a:ln w="38100" cap="rnd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4945063" y="4369519"/>
            <a:ext cx="2754632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稳恒磁场是无源场</a:t>
            </a:r>
          </a:p>
        </p:txBody>
      </p:sp>
      <p:sp>
        <p:nvSpPr>
          <p:cNvPr id="14" name="Arc 30"/>
          <p:cNvSpPr>
            <a:spLocks/>
          </p:cNvSpPr>
          <p:nvPr/>
        </p:nvSpPr>
        <p:spPr bwMode="auto">
          <a:xfrm>
            <a:off x="2789992" y="1762417"/>
            <a:ext cx="2550358" cy="2772202"/>
          </a:xfrm>
          <a:custGeom>
            <a:avLst/>
            <a:gdLst>
              <a:gd name="T0" fmla="*/ 0 w 21541"/>
              <a:gd name="T1" fmla="*/ 0 h 21600"/>
              <a:gd name="T2" fmla="*/ 2279650 w 21541"/>
              <a:gd name="T3" fmla="*/ 2751392 h 21600"/>
              <a:gd name="T4" fmla="*/ 0 w 21541"/>
              <a:gd name="T5" fmla="*/ 2971800 h 21600"/>
              <a:gd name="T6" fmla="*/ 0 60000 65536"/>
              <a:gd name="T7" fmla="*/ 0 60000 65536"/>
              <a:gd name="T8" fmla="*/ 0 60000 65536"/>
              <a:gd name="T9" fmla="*/ 0 w 21541"/>
              <a:gd name="T10" fmla="*/ 0 h 21600"/>
              <a:gd name="T11" fmla="*/ 21541 w 2154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41" h="21600" fill="none" extrusionOk="0">
                <a:moveTo>
                  <a:pt x="-1" y="0"/>
                </a:moveTo>
                <a:cubicBezTo>
                  <a:pt x="11307" y="0"/>
                  <a:pt x="20701" y="8721"/>
                  <a:pt x="21540" y="19998"/>
                </a:cubicBezTo>
              </a:path>
              <a:path w="21541" h="21600" stroke="0" extrusionOk="0">
                <a:moveTo>
                  <a:pt x="-1" y="0"/>
                </a:moveTo>
                <a:cubicBezTo>
                  <a:pt x="11307" y="0"/>
                  <a:pt x="20701" y="8721"/>
                  <a:pt x="21540" y="19998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rgbClr val="00FF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762000" y="4364757"/>
            <a:ext cx="2600325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静电场是有源场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6251895" y="3505726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solidFill>
                  <a:srgbClr val="FFFF66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566095" y="1746776"/>
            <a:ext cx="3352800" cy="1941513"/>
            <a:chOff x="1968" y="864"/>
            <a:chExt cx="2487" cy="1463"/>
          </a:xfrm>
        </p:grpSpPr>
        <p:pic>
          <p:nvPicPr>
            <p:cNvPr id="26" name="Picture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864"/>
              <a:ext cx="2075" cy="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7" name="Object 29"/>
            <p:cNvGraphicFramePr>
              <a:graphicFrameLocks noChangeAspect="1"/>
            </p:cNvGraphicFramePr>
            <p:nvPr/>
          </p:nvGraphicFramePr>
          <p:xfrm>
            <a:off x="4176" y="1441"/>
            <a:ext cx="27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107" name="公式" r:id="rId8" imgW="152280" imgH="190440" progId="Equation.3">
                    <p:embed/>
                  </p:oleObj>
                </mc:Choice>
                <mc:Fallback>
                  <p:oleObj name="公式" r:id="rId8" imgW="152280" imgH="190440" progId="Equation.3">
                    <p:embed/>
                    <p:pic>
                      <p:nvPicPr>
                        <p:cNvPr id="513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41"/>
                          <a:ext cx="27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95060"/>
              </p:ext>
            </p:extLst>
          </p:nvPr>
        </p:nvGraphicFramePr>
        <p:xfrm>
          <a:off x="8290245" y="1721376"/>
          <a:ext cx="431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8" name="Equation" r:id="rId10" imgW="164880" imgH="215640" progId="Equation.3">
                  <p:embed/>
                </p:oleObj>
              </mc:Choice>
              <mc:Fallback>
                <p:oleObj name="Equation" r:id="rId10" imgW="164880" imgH="215640" progId="Equation.3">
                  <p:embed/>
                  <p:pic>
                    <p:nvPicPr>
                      <p:cNvPr id="21463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245" y="1721376"/>
                        <a:ext cx="431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31"/>
          <p:cNvSpPr>
            <a:spLocks noChangeShapeType="1"/>
          </p:cNvSpPr>
          <p:nvPr/>
        </p:nvSpPr>
        <p:spPr bwMode="auto">
          <a:xfrm flipV="1">
            <a:off x="7699695" y="2034114"/>
            <a:ext cx="533400" cy="3810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557779"/>
              </p:ext>
            </p:extLst>
          </p:nvPr>
        </p:nvGraphicFramePr>
        <p:xfrm>
          <a:off x="5350195" y="2330976"/>
          <a:ext cx="431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9" name="Equation" r:id="rId12" imgW="164880" imgH="215640" progId="Equation.3">
                  <p:embed/>
                </p:oleObj>
              </mc:Choice>
              <mc:Fallback>
                <p:oleObj name="Equation" r:id="rId12" imgW="164880" imgH="215640" progId="Equation.3">
                  <p:embed/>
                  <p:pic>
                    <p:nvPicPr>
                      <p:cNvPr id="21463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195" y="2330976"/>
                        <a:ext cx="431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33"/>
          <p:cNvSpPr>
            <a:spLocks noChangeShapeType="1"/>
          </p:cNvSpPr>
          <p:nvPr/>
        </p:nvSpPr>
        <p:spPr bwMode="auto">
          <a:xfrm flipH="1" flipV="1">
            <a:off x="5601020" y="2948514"/>
            <a:ext cx="644525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6234433" y="2262714"/>
            <a:ext cx="1820862" cy="1739900"/>
            <a:chOff x="3781" y="3216"/>
            <a:chExt cx="1147" cy="1096"/>
          </a:xfrm>
        </p:grpSpPr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3781" y="3216"/>
              <a:ext cx="1099" cy="747"/>
            </a:xfrm>
            <a:prstGeom prst="ellipse">
              <a:avLst/>
            </a:prstGeom>
            <a:gradFill rotWithShape="0">
              <a:gsLst>
                <a:gs pos="0">
                  <a:srgbClr val="FF66CC"/>
                </a:gs>
                <a:gs pos="100000">
                  <a:srgbClr val="461C38"/>
                </a:gs>
              </a:gsLst>
              <a:lin ang="5400000" scaled="1"/>
            </a:gradFill>
            <a:ln w="19050">
              <a:solidFill>
                <a:srgbClr val="FF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4" name="Picture 3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283"/>
              <a:ext cx="1141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262" y="398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FFCCFF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36" name="Group 38"/>
          <p:cNvGrpSpPr>
            <a:grpSpLocks/>
          </p:cNvGrpSpPr>
          <p:nvPr/>
        </p:nvGrpSpPr>
        <p:grpSpPr bwMode="auto">
          <a:xfrm rot="19862455">
            <a:off x="6720208" y="2335739"/>
            <a:ext cx="211137" cy="1220787"/>
            <a:chOff x="4128" y="1093"/>
            <a:chExt cx="187" cy="789"/>
          </a:xfrm>
        </p:grpSpPr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4212" y="1824"/>
              <a:ext cx="60" cy="58"/>
            </a:xfrm>
            <a:custGeom>
              <a:avLst/>
              <a:gdLst>
                <a:gd name="T0" fmla="*/ 0 w 68"/>
                <a:gd name="T1" fmla="*/ 16 h 67"/>
                <a:gd name="T2" fmla="*/ 6 w 68"/>
                <a:gd name="T3" fmla="*/ 15 h 67"/>
                <a:gd name="T4" fmla="*/ 10 w 68"/>
                <a:gd name="T5" fmla="*/ 12 h 67"/>
                <a:gd name="T6" fmla="*/ 15 w 68"/>
                <a:gd name="T7" fmla="*/ 9 h 67"/>
                <a:gd name="T8" fmla="*/ 19 w 68"/>
                <a:gd name="T9" fmla="*/ 3 h 67"/>
                <a:gd name="T10" fmla="*/ 16 w 68"/>
                <a:gd name="T11" fmla="*/ 0 h 67"/>
                <a:gd name="T12" fmla="*/ 12 w 68"/>
                <a:gd name="T13" fmla="*/ 7 h 67"/>
                <a:gd name="T14" fmla="*/ 8 w 68"/>
                <a:gd name="T15" fmla="*/ 10 h 67"/>
                <a:gd name="T16" fmla="*/ 4 w 68"/>
                <a:gd name="T17" fmla="*/ 11 h 67"/>
                <a:gd name="T18" fmla="*/ 0 w 68"/>
                <a:gd name="T19" fmla="*/ 12 h 67"/>
                <a:gd name="T20" fmla="*/ 0 w 68"/>
                <a:gd name="T21" fmla="*/ 16 h 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67"/>
                <a:gd name="T35" fmla="*/ 68 w 68"/>
                <a:gd name="T36" fmla="*/ 67 h 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67">
                  <a:moveTo>
                    <a:pt x="0" y="67"/>
                  </a:moveTo>
                  <a:lnTo>
                    <a:pt x="21" y="62"/>
                  </a:lnTo>
                  <a:lnTo>
                    <a:pt x="36" y="51"/>
                  </a:lnTo>
                  <a:lnTo>
                    <a:pt x="52" y="36"/>
                  </a:lnTo>
                  <a:lnTo>
                    <a:pt x="68" y="10"/>
                  </a:lnTo>
                  <a:lnTo>
                    <a:pt x="57" y="0"/>
                  </a:lnTo>
                  <a:lnTo>
                    <a:pt x="42" y="26"/>
                  </a:lnTo>
                  <a:lnTo>
                    <a:pt x="26" y="41"/>
                  </a:lnTo>
                  <a:lnTo>
                    <a:pt x="10" y="46"/>
                  </a:lnTo>
                  <a:lnTo>
                    <a:pt x="0" y="51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6FFFF"/>
            </a:solidFill>
            <a:ln w="28575" cmpd="sng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40"/>
            <p:cNvGrpSpPr>
              <a:grpSpLocks/>
            </p:cNvGrpSpPr>
            <p:nvPr/>
          </p:nvGrpSpPr>
          <p:grpSpPr bwMode="auto">
            <a:xfrm>
              <a:off x="4128" y="1093"/>
              <a:ext cx="187" cy="779"/>
              <a:chOff x="4436" y="1018"/>
              <a:chExt cx="263" cy="955"/>
            </a:xfrm>
          </p:grpSpPr>
          <p:sp>
            <p:nvSpPr>
              <p:cNvPr id="39" name="Freeform 41"/>
              <p:cNvSpPr>
                <a:spLocks noEditPoints="1"/>
              </p:cNvSpPr>
              <p:nvPr/>
            </p:nvSpPr>
            <p:spPr bwMode="auto">
              <a:xfrm>
                <a:off x="4639" y="1664"/>
                <a:ext cx="50" cy="215"/>
              </a:xfrm>
              <a:custGeom>
                <a:avLst/>
                <a:gdLst>
                  <a:gd name="T0" fmla="*/ 4 w 57"/>
                  <a:gd name="T1" fmla="*/ 58 h 249"/>
                  <a:gd name="T2" fmla="*/ 8 w 57"/>
                  <a:gd name="T3" fmla="*/ 47 h 249"/>
                  <a:gd name="T4" fmla="*/ 10 w 57"/>
                  <a:gd name="T5" fmla="*/ 38 h 249"/>
                  <a:gd name="T6" fmla="*/ 6 w 57"/>
                  <a:gd name="T7" fmla="*/ 37 h 249"/>
                  <a:gd name="T8" fmla="*/ 4 w 57"/>
                  <a:gd name="T9" fmla="*/ 47 h 249"/>
                  <a:gd name="T10" fmla="*/ 0 w 57"/>
                  <a:gd name="T11" fmla="*/ 56 h 249"/>
                  <a:gd name="T12" fmla="*/ 4 w 57"/>
                  <a:gd name="T13" fmla="*/ 58 h 249"/>
                  <a:gd name="T14" fmla="*/ 14 w 57"/>
                  <a:gd name="T15" fmla="*/ 19 h 249"/>
                  <a:gd name="T16" fmla="*/ 16 w 57"/>
                  <a:gd name="T17" fmla="*/ 9 h 249"/>
                  <a:gd name="T18" fmla="*/ 16 w 57"/>
                  <a:gd name="T19" fmla="*/ 0 h 249"/>
                  <a:gd name="T20" fmla="*/ 11 w 57"/>
                  <a:gd name="T21" fmla="*/ 0 h 249"/>
                  <a:gd name="T22" fmla="*/ 11 w 57"/>
                  <a:gd name="T23" fmla="*/ 9 h 249"/>
                  <a:gd name="T24" fmla="*/ 10 w 57"/>
                  <a:gd name="T25" fmla="*/ 18 h 249"/>
                  <a:gd name="T26" fmla="*/ 14 w 57"/>
                  <a:gd name="T27" fmla="*/ 19 h 24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7"/>
                  <a:gd name="T43" fmla="*/ 0 h 249"/>
                  <a:gd name="T44" fmla="*/ 57 w 57"/>
                  <a:gd name="T45" fmla="*/ 249 h 24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7" h="249">
                    <a:moveTo>
                      <a:pt x="16" y="249"/>
                    </a:moveTo>
                    <a:lnTo>
                      <a:pt x="26" y="208"/>
                    </a:lnTo>
                    <a:lnTo>
                      <a:pt x="37" y="166"/>
                    </a:lnTo>
                    <a:lnTo>
                      <a:pt x="21" y="161"/>
                    </a:lnTo>
                    <a:lnTo>
                      <a:pt x="11" y="202"/>
                    </a:lnTo>
                    <a:lnTo>
                      <a:pt x="0" y="244"/>
                    </a:lnTo>
                    <a:lnTo>
                      <a:pt x="16" y="249"/>
                    </a:lnTo>
                    <a:close/>
                    <a:moveTo>
                      <a:pt x="52" y="83"/>
                    </a:moveTo>
                    <a:lnTo>
                      <a:pt x="57" y="42"/>
                    </a:lnTo>
                    <a:lnTo>
                      <a:pt x="57" y="0"/>
                    </a:lnTo>
                    <a:lnTo>
                      <a:pt x="42" y="0"/>
                    </a:lnTo>
                    <a:lnTo>
                      <a:pt x="42" y="42"/>
                    </a:lnTo>
                    <a:lnTo>
                      <a:pt x="37" y="78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42"/>
              <p:cNvSpPr>
                <a:spLocks noEditPoints="1"/>
              </p:cNvSpPr>
              <p:nvPr/>
            </p:nvSpPr>
            <p:spPr bwMode="auto">
              <a:xfrm>
                <a:off x="4680" y="1377"/>
                <a:ext cx="19" cy="215"/>
              </a:xfrm>
              <a:custGeom>
                <a:avLst/>
                <a:gdLst>
                  <a:gd name="T0" fmla="*/ 5 w 21"/>
                  <a:gd name="T1" fmla="*/ 58 h 249"/>
                  <a:gd name="T2" fmla="*/ 8 w 21"/>
                  <a:gd name="T3" fmla="*/ 47 h 249"/>
                  <a:gd name="T4" fmla="*/ 8 w 21"/>
                  <a:gd name="T5" fmla="*/ 38 h 249"/>
                  <a:gd name="T6" fmla="*/ 5 w 21"/>
                  <a:gd name="T7" fmla="*/ 38 h 249"/>
                  <a:gd name="T8" fmla="*/ 5 w 21"/>
                  <a:gd name="T9" fmla="*/ 47 h 249"/>
                  <a:gd name="T10" fmla="*/ 0 w 21"/>
                  <a:gd name="T11" fmla="*/ 58 h 249"/>
                  <a:gd name="T12" fmla="*/ 5 w 21"/>
                  <a:gd name="T13" fmla="*/ 58 h 249"/>
                  <a:gd name="T14" fmla="*/ 8 w 21"/>
                  <a:gd name="T15" fmla="*/ 19 h 249"/>
                  <a:gd name="T16" fmla="*/ 5 w 21"/>
                  <a:gd name="T17" fmla="*/ 9 h 249"/>
                  <a:gd name="T18" fmla="*/ 5 w 21"/>
                  <a:gd name="T19" fmla="*/ 0 h 249"/>
                  <a:gd name="T20" fmla="*/ 0 w 21"/>
                  <a:gd name="T21" fmla="*/ 0 h 249"/>
                  <a:gd name="T22" fmla="*/ 5 w 21"/>
                  <a:gd name="T23" fmla="*/ 9 h 249"/>
                  <a:gd name="T24" fmla="*/ 5 w 21"/>
                  <a:gd name="T25" fmla="*/ 19 h 249"/>
                  <a:gd name="T26" fmla="*/ 8 w 21"/>
                  <a:gd name="T27" fmla="*/ 19 h 24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"/>
                  <a:gd name="T43" fmla="*/ 0 h 249"/>
                  <a:gd name="T44" fmla="*/ 21 w 21"/>
                  <a:gd name="T45" fmla="*/ 249 h 24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" h="249">
                    <a:moveTo>
                      <a:pt x="16" y="249"/>
                    </a:moveTo>
                    <a:lnTo>
                      <a:pt x="21" y="208"/>
                    </a:lnTo>
                    <a:lnTo>
                      <a:pt x="21" y="166"/>
                    </a:lnTo>
                    <a:lnTo>
                      <a:pt x="5" y="166"/>
                    </a:lnTo>
                    <a:lnTo>
                      <a:pt x="5" y="208"/>
                    </a:lnTo>
                    <a:lnTo>
                      <a:pt x="0" y="249"/>
                    </a:lnTo>
                    <a:lnTo>
                      <a:pt x="16" y="249"/>
                    </a:lnTo>
                    <a:close/>
                    <a:moveTo>
                      <a:pt x="21" y="83"/>
                    </a:moveTo>
                    <a:lnTo>
                      <a:pt x="16" y="4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5" y="42"/>
                    </a:lnTo>
                    <a:lnTo>
                      <a:pt x="5" y="83"/>
                    </a:lnTo>
                    <a:lnTo>
                      <a:pt x="21" y="83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43"/>
              <p:cNvSpPr>
                <a:spLocks noEditPoints="1"/>
              </p:cNvSpPr>
              <p:nvPr/>
            </p:nvSpPr>
            <p:spPr bwMode="auto">
              <a:xfrm>
                <a:off x="4625" y="1094"/>
                <a:ext cx="60" cy="211"/>
              </a:xfrm>
              <a:custGeom>
                <a:avLst/>
                <a:gdLst>
                  <a:gd name="T0" fmla="*/ 22 w 67"/>
                  <a:gd name="T1" fmla="*/ 57 h 244"/>
                  <a:gd name="T2" fmla="*/ 21 w 67"/>
                  <a:gd name="T3" fmla="*/ 48 h 244"/>
                  <a:gd name="T4" fmla="*/ 19 w 67"/>
                  <a:gd name="T5" fmla="*/ 37 h 244"/>
                  <a:gd name="T6" fmla="*/ 13 w 67"/>
                  <a:gd name="T7" fmla="*/ 37 h 244"/>
                  <a:gd name="T8" fmla="*/ 15 w 67"/>
                  <a:gd name="T9" fmla="*/ 48 h 244"/>
                  <a:gd name="T10" fmla="*/ 17 w 67"/>
                  <a:gd name="T11" fmla="*/ 57 h 244"/>
                  <a:gd name="T12" fmla="*/ 22 w 67"/>
                  <a:gd name="T13" fmla="*/ 57 h 244"/>
                  <a:gd name="T14" fmla="*/ 13 w 67"/>
                  <a:gd name="T15" fmla="*/ 18 h 244"/>
                  <a:gd name="T16" fmla="*/ 11 w 67"/>
                  <a:gd name="T17" fmla="*/ 9 h 244"/>
                  <a:gd name="T18" fmla="*/ 4 w 67"/>
                  <a:gd name="T19" fmla="*/ 0 h 244"/>
                  <a:gd name="T20" fmla="*/ 0 w 67"/>
                  <a:gd name="T21" fmla="*/ 3 h 244"/>
                  <a:gd name="T22" fmla="*/ 4 w 67"/>
                  <a:gd name="T23" fmla="*/ 10 h 244"/>
                  <a:gd name="T24" fmla="*/ 9 w 67"/>
                  <a:gd name="T25" fmla="*/ 19 h 244"/>
                  <a:gd name="T26" fmla="*/ 13 w 67"/>
                  <a:gd name="T27" fmla="*/ 18 h 24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7"/>
                  <a:gd name="T43" fmla="*/ 0 h 244"/>
                  <a:gd name="T44" fmla="*/ 67 w 67"/>
                  <a:gd name="T45" fmla="*/ 244 h 24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7" h="244">
                    <a:moveTo>
                      <a:pt x="67" y="244"/>
                    </a:moveTo>
                    <a:lnTo>
                      <a:pt x="62" y="203"/>
                    </a:lnTo>
                    <a:lnTo>
                      <a:pt x="57" y="161"/>
                    </a:lnTo>
                    <a:lnTo>
                      <a:pt x="41" y="161"/>
                    </a:lnTo>
                    <a:lnTo>
                      <a:pt x="46" y="203"/>
                    </a:lnTo>
                    <a:lnTo>
                      <a:pt x="52" y="244"/>
                    </a:lnTo>
                    <a:lnTo>
                      <a:pt x="67" y="244"/>
                    </a:lnTo>
                    <a:close/>
                    <a:moveTo>
                      <a:pt x="41" y="78"/>
                    </a:moveTo>
                    <a:lnTo>
                      <a:pt x="31" y="37"/>
                    </a:lnTo>
                    <a:lnTo>
                      <a:pt x="15" y="0"/>
                    </a:lnTo>
                    <a:lnTo>
                      <a:pt x="0" y="5"/>
                    </a:lnTo>
                    <a:lnTo>
                      <a:pt x="15" y="42"/>
                    </a:lnTo>
                    <a:lnTo>
                      <a:pt x="26" y="83"/>
                    </a:lnTo>
                    <a:lnTo>
                      <a:pt x="41" y="78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44"/>
              <p:cNvSpPr>
                <a:spLocks/>
              </p:cNvSpPr>
              <p:nvPr/>
            </p:nvSpPr>
            <p:spPr bwMode="auto">
              <a:xfrm>
                <a:off x="4436" y="1018"/>
                <a:ext cx="129" cy="489"/>
              </a:xfrm>
              <a:custGeom>
                <a:avLst/>
                <a:gdLst>
                  <a:gd name="T0" fmla="*/ 45 w 145"/>
                  <a:gd name="T1" fmla="*/ 0 h 566"/>
                  <a:gd name="T2" fmla="*/ 41 w 145"/>
                  <a:gd name="T3" fmla="*/ 3 h 566"/>
                  <a:gd name="T4" fmla="*/ 35 w 145"/>
                  <a:gd name="T5" fmla="*/ 3 h 566"/>
                  <a:gd name="T6" fmla="*/ 25 w 145"/>
                  <a:gd name="T7" fmla="*/ 10 h 566"/>
                  <a:gd name="T8" fmla="*/ 20 w 145"/>
                  <a:gd name="T9" fmla="*/ 22 h 566"/>
                  <a:gd name="T10" fmla="*/ 12 w 145"/>
                  <a:gd name="T11" fmla="*/ 38 h 566"/>
                  <a:gd name="T12" fmla="*/ 6 w 145"/>
                  <a:gd name="T13" fmla="*/ 58 h 566"/>
                  <a:gd name="T14" fmla="*/ 4 w 145"/>
                  <a:gd name="T15" fmla="*/ 80 h 566"/>
                  <a:gd name="T16" fmla="*/ 4 w 145"/>
                  <a:gd name="T17" fmla="*/ 105 h 566"/>
                  <a:gd name="T18" fmla="*/ 0 w 145"/>
                  <a:gd name="T19" fmla="*/ 130 h 566"/>
                  <a:gd name="T20" fmla="*/ 4 w 145"/>
                  <a:gd name="T21" fmla="*/ 130 h 566"/>
                  <a:gd name="T22" fmla="*/ 4 w 145"/>
                  <a:gd name="T23" fmla="*/ 105 h 566"/>
                  <a:gd name="T24" fmla="*/ 8 w 145"/>
                  <a:gd name="T25" fmla="*/ 80 h 566"/>
                  <a:gd name="T26" fmla="*/ 11 w 145"/>
                  <a:gd name="T27" fmla="*/ 59 h 566"/>
                  <a:gd name="T28" fmla="*/ 18 w 145"/>
                  <a:gd name="T29" fmla="*/ 41 h 566"/>
                  <a:gd name="T30" fmla="*/ 24 w 145"/>
                  <a:gd name="T31" fmla="*/ 25 h 566"/>
                  <a:gd name="T32" fmla="*/ 30 w 145"/>
                  <a:gd name="T33" fmla="*/ 13 h 566"/>
                  <a:gd name="T34" fmla="*/ 34 w 145"/>
                  <a:gd name="T35" fmla="*/ 9 h 566"/>
                  <a:gd name="T36" fmla="*/ 37 w 145"/>
                  <a:gd name="T37" fmla="*/ 6 h 566"/>
                  <a:gd name="T38" fmla="*/ 42 w 145"/>
                  <a:gd name="T39" fmla="*/ 3 h 566"/>
                  <a:gd name="T40" fmla="*/ 45 w 145"/>
                  <a:gd name="T41" fmla="*/ 3 h 566"/>
                  <a:gd name="T42" fmla="*/ 45 w 145"/>
                  <a:gd name="T43" fmla="*/ 0 h 56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45"/>
                  <a:gd name="T67" fmla="*/ 0 h 566"/>
                  <a:gd name="T68" fmla="*/ 145 w 145"/>
                  <a:gd name="T69" fmla="*/ 566 h 56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45" h="566">
                    <a:moveTo>
                      <a:pt x="145" y="0"/>
                    </a:moveTo>
                    <a:lnTo>
                      <a:pt x="130" y="5"/>
                    </a:lnTo>
                    <a:lnTo>
                      <a:pt x="114" y="16"/>
                    </a:lnTo>
                    <a:lnTo>
                      <a:pt x="83" y="47"/>
                    </a:lnTo>
                    <a:lnTo>
                      <a:pt x="62" y="99"/>
                    </a:lnTo>
                    <a:lnTo>
                      <a:pt x="41" y="166"/>
                    </a:lnTo>
                    <a:lnTo>
                      <a:pt x="20" y="249"/>
                    </a:lnTo>
                    <a:lnTo>
                      <a:pt x="10" y="348"/>
                    </a:lnTo>
                    <a:lnTo>
                      <a:pt x="5" y="451"/>
                    </a:lnTo>
                    <a:lnTo>
                      <a:pt x="0" y="566"/>
                    </a:lnTo>
                    <a:lnTo>
                      <a:pt x="15" y="566"/>
                    </a:lnTo>
                    <a:lnTo>
                      <a:pt x="15" y="451"/>
                    </a:lnTo>
                    <a:lnTo>
                      <a:pt x="26" y="348"/>
                    </a:lnTo>
                    <a:lnTo>
                      <a:pt x="36" y="254"/>
                    </a:lnTo>
                    <a:lnTo>
                      <a:pt x="57" y="176"/>
                    </a:lnTo>
                    <a:lnTo>
                      <a:pt x="78" y="109"/>
                    </a:lnTo>
                    <a:lnTo>
                      <a:pt x="98" y="57"/>
                    </a:lnTo>
                    <a:lnTo>
                      <a:pt x="109" y="36"/>
                    </a:lnTo>
                    <a:lnTo>
                      <a:pt x="119" y="26"/>
                    </a:lnTo>
                    <a:lnTo>
                      <a:pt x="135" y="16"/>
                    </a:lnTo>
                    <a:lnTo>
                      <a:pt x="145" y="16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45"/>
              <p:cNvSpPr>
                <a:spLocks noEditPoints="1"/>
              </p:cNvSpPr>
              <p:nvPr/>
            </p:nvSpPr>
            <p:spPr bwMode="auto">
              <a:xfrm>
                <a:off x="4438" y="1485"/>
                <a:ext cx="129" cy="488"/>
              </a:xfrm>
              <a:custGeom>
                <a:avLst/>
                <a:gdLst>
                  <a:gd name="T0" fmla="*/ 0 w 145"/>
                  <a:gd name="T1" fmla="*/ 0 h 565"/>
                  <a:gd name="T2" fmla="*/ 4 w 145"/>
                  <a:gd name="T3" fmla="*/ 26 h 565"/>
                  <a:gd name="T4" fmla="*/ 4 w 145"/>
                  <a:gd name="T5" fmla="*/ 51 h 565"/>
                  <a:gd name="T6" fmla="*/ 6 w 145"/>
                  <a:gd name="T7" fmla="*/ 73 h 565"/>
                  <a:gd name="T8" fmla="*/ 12 w 145"/>
                  <a:gd name="T9" fmla="*/ 92 h 565"/>
                  <a:gd name="T10" fmla="*/ 20 w 145"/>
                  <a:gd name="T11" fmla="*/ 107 h 565"/>
                  <a:gd name="T12" fmla="*/ 25 w 145"/>
                  <a:gd name="T13" fmla="*/ 120 h 565"/>
                  <a:gd name="T14" fmla="*/ 35 w 145"/>
                  <a:gd name="T15" fmla="*/ 129 h 565"/>
                  <a:gd name="T16" fmla="*/ 41 w 145"/>
                  <a:gd name="T17" fmla="*/ 129 h 565"/>
                  <a:gd name="T18" fmla="*/ 45 w 145"/>
                  <a:gd name="T19" fmla="*/ 130 h 565"/>
                  <a:gd name="T20" fmla="*/ 45 w 145"/>
                  <a:gd name="T21" fmla="*/ 126 h 565"/>
                  <a:gd name="T22" fmla="*/ 42 w 145"/>
                  <a:gd name="T23" fmla="*/ 126 h 565"/>
                  <a:gd name="T24" fmla="*/ 37 w 145"/>
                  <a:gd name="T25" fmla="*/ 124 h 565"/>
                  <a:gd name="T26" fmla="*/ 34 w 145"/>
                  <a:gd name="T27" fmla="*/ 123 h 565"/>
                  <a:gd name="T28" fmla="*/ 30 w 145"/>
                  <a:gd name="T29" fmla="*/ 117 h 565"/>
                  <a:gd name="T30" fmla="*/ 24 w 145"/>
                  <a:gd name="T31" fmla="*/ 105 h 565"/>
                  <a:gd name="T32" fmla="*/ 18 w 145"/>
                  <a:gd name="T33" fmla="*/ 91 h 565"/>
                  <a:gd name="T34" fmla="*/ 11 w 145"/>
                  <a:gd name="T35" fmla="*/ 72 h 565"/>
                  <a:gd name="T36" fmla="*/ 8 w 145"/>
                  <a:gd name="T37" fmla="*/ 51 h 565"/>
                  <a:gd name="T38" fmla="*/ 4 w 145"/>
                  <a:gd name="T39" fmla="*/ 26 h 565"/>
                  <a:gd name="T40" fmla="*/ 4 w 145"/>
                  <a:gd name="T41" fmla="*/ 0 h 565"/>
                  <a:gd name="T42" fmla="*/ 0 w 145"/>
                  <a:gd name="T43" fmla="*/ 0 h 565"/>
                  <a:gd name="T44" fmla="*/ 4 w 145"/>
                  <a:gd name="T45" fmla="*/ 0 h 565"/>
                  <a:gd name="T46" fmla="*/ 4 w 145"/>
                  <a:gd name="T47" fmla="*/ 0 h 565"/>
                  <a:gd name="T48" fmla="*/ 4 w 145"/>
                  <a:gd name="T49" fmla="*/ 0 h 565"/>
                  <a:gd name="T50" fmla="*/ 4 w 145"/>
                  <a:gd name="T51" fmla="*/ 0 h 5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5"/>
                  <a:gd name="T79" fmla="*/ 0 h 565"/>
                  <a:gd name="T80" fmla="*/ 145 w 145"/>
                  <a:gd name="T81" fmla="*/ 565 h 56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5" h="565">
                    <a:moveTo>
                      <a:pt x="0" y="0"/>
                    </a:moveTo>
                    <a:lnTo>
                      <a:pt x="5" y="114"/>
                    </a:lnTo>
                    <a:lnTo>
                      <a:pt x="10" y="217"/>
                    </a:lnTo>
                    <a:lnTo>
                      <a:pt x="20" y="316"/>
                    </a:lnTo>
                    <a:lnTo>
                      <a:pt x="41" y="399"/>
                    </a:lnTo>
                    <a:lnTo>
                      <a:pt x="62" y="466"/>
                    </a:lnTo>
                    <a:lnTo>
                      <a:pt x="83" y="518"/>
                    </a:lnTo>
                    <a:lnTo>
                      <a:pt x="114" y="555"/>
                    </a:lnTo>
                    <a:lnTo>
                      <a:pt x="130" y="560"/>
                    </a:lnTo>
                    <a:lnTo>
                      <a:pt x="145" y="565"/>
                    </a:lnTo>
                    <a:lnTo>
                      <a:pt x="145" y="549"/>
                    </a:lnTo>
                    <a:lnTo>
                      <a:pt x="135" y="549"/>
                    </a:lnTo>
                    <a:lnTo>
                      <a:pt x="119" y="539"/>
                    </a:lnTo>
                    <a:lnTo>
                      <a:pt x="109" y="529"/>
                    </a:lnTo>
                    <a:lnTo>
                      <a:pt x="98" y="508"/>
                    </a:lnTo>
                    <a:lnTo>
                      <a:pt x="78" y="456"/>
                    </a:lnTo>
                    <a:lnTo>
                      <a:pt x="57" y="394"/>
                    </a:lnTo>
                    <a:lnTo>
                      <a:pt x="36" y="311"/>
                    </a:lnTo>
                    <a:lnTo>
                      <a:pt x="26" y="217"/>
                    </a:lnTo>
                    <a:lnTo>
                      <a:pt x="15" y="114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  <a:moveTo>
                      <a:pt x="15" y="0"/>
                    </a:moveTo>
                    <a:lnTo>
                      <a:pt x="15" y="0"/>
                    </a:lnTo>
                    <a:lnTo>
                      <a:pt x="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8004495" y="3118376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solidFill>
                  <a:srgbClr val="FFFF66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47638" y="317600"/>
            <a:ext cx="3221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磁场的高斯定理</a:t>
            </a:r>
            <a:endParaRPr kumimoji="1"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39552" y="836712"/>
            <a:ext cx="821359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磁场线都是闭合曲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线，电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流产生的磁场线既没有起始点，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也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                    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没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有终止点，即磁场线无头无尾。</a:t>
            </a:r>
          </a:p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kumimoji="1"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3208197" y="356581"/>
            <a:ext cx="5430169" cy="43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——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穿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过任意闭合曲面的磁通量等于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零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0107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  <p:bldP spid="9" grpId="0" build="p" autoUpdateAnimBg="0"/>
      <p:bldP spid="11" grpId="0" animBg="1"/>
      <p:bldP spid="13" grpId="0" animBg="1" autoUpdateAnimBg="0"/>
      <p:bldP spid="14" grpId="0" animBg="1"/>
      <p:bldP spid="15" grpId="0" animBg="1" autoUpdateAnimBg="0"/>
      <p:bldP spid="24" grpId="0" autoUpdateAnimBg="0"/>
      <p:bldP spid="29" grpId="0" animBg="1"/>
      <p:bldP spid="31" grpId="0" animBg="1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312" name="Text Box 8"/>
          <p:cNvSpPr txBox="1">
            <a:spLocks noChangeArrowheads="1"/>
          </p:cNvSpPr>
          <p:nvPr/>
        </p:nvSpPr>
        <p:spPr bwMode="auto">
          <a:xfrm>
            <a:off x="119435" y="392981"/>
            <a:ext cx="80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46313" name="Text Box 9"/>
          <p:cNvSpPr txBox="1">
            <a:spLocks noChangeArrowheads="1"/>
          </p:cNvSpPr>
          <p:nvPr/>
        </p:nvSpPr>
        <p:spPr bwMode="auto">
          <a:xfrm>
            <a:off x="611560" y="332656"/>
            <a:ext cx="80772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证明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在磁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线为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平行直线的空间中，同一根磁场线 上各点的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磁感应强度大小相等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61448" y="1588046"/>
            <a:ext cx="2590800" cy="762000"/>
            <a:chOff x="3888" y="3504"/>
            <a:chExt cx="1632" cy="480"/>
          </a:xfrm>
        </p:grpSpPr>
        <p:sp>
          <p:nvSpPr>
            <p:cNvPr id="5174" name="Line 11"/>
            <p:cNvSpPr>
              <a:spLocks noChangeShapeType="1"/>
            </p:cNvSpPr>
            <p:nvPr/>
          </p:nvSpPr>
          <p:spPr bwMode="auto">
            <a:xfrm>
              <a:off x="3888" y="3504"/>
              <a:ext cx="163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Line 12"/>
            <p:cNvSpPr>
              <a:spLocks noChangeShapeType="1"/>
            </p:cNvSpPr>
            <p:nvPr/>
          </p:nvSpPr>
          <p:spPr bwMode="auto">
            <a:xfrm>
              <a:off x="3888" y="3744"/>
              <a:ext cx="163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Line 13"/>
            <p:cNvSpPr>
              <a:spLocks noChangeShapeType="1"/>
            </p:cNvSpPr>
            <p:nvPr/>
          </p:nvSpPr>
          <p:spPr bwMode="auto">
            <a:xfrm>
              <a:off x="3888" y="3984"/>
              <a:ext cx="163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6318" name="AutoShape 14"/>
          <p:cNvSpPr>
            <a:spLocks noChangeArrowheads="1"/>
          </p:cNvSpPr>
          <p:nvPr/>
        </p:nvSpPr>
        <p:spPr bwMode="auto">
          <a:xfrm rot="5400000">
            <a:off x="7052048" y="1207046"/>
            <a:ext cx="533400" cy="1447800"/>
          </a:xfrm>
          <a:prstGeom prst="can">
            <a:avLst>
              <a:gd name="adj" fmla="val 67857"/>
            </a:avLst>
          </a:prstGeom>
          <a:gradFill rotWithShape="0">
            <a:gsLst>
              <a:gs pos="0">
                <a:srgbClr val="666699"/>
              </a:gs>
              <a:gs pos="100000">
                <a:srgbClr val="1E1E2E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6319" name="Oval 15"/>
          <p:cNvSpPr>
            <a:spLocks noChangeArrowheads="1"/>
          </p:cNvSpPr>
          <p:nvPr/>
        </p:nvSpPr>
        <p:spPr bwMode="auto">
          <a:xfrm>
            <a:off x="6594848" y="1664246"/>
            <a:ext cx="381000" cy="53340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6320" name="Line 16"/>
          <p:cNvSpPr>
            <a:spLocks noChangeShapeType="1"/>
          </p:cNvSpPr>
          <p:nvPr/>
        </p:nvSpPr>
        <p:spPr bwMode="auto">
          <a:xfrm>
            <a:off x="6061448" y="1969046"/>
            <a:ext cx="2590800" cy="0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46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97301"/>
              </p:ext>
            </p:extLst>
          </p:nvPr>
        </p:nvGraphicFramePr>
        <p:xfrm>
          <a:off x="6290048" y="1664246"/>
          <a:ext cx="2682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02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21463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048" y="1664246"/>
                        <a:ext cx="2682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63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02011"/>
              </p:ext>
            </p:extLst>
          </p:nvPr>
        </p:nvGraphicFramePr>
        <p:xfrm>
          <a:off x="8118848" y="1588046"/>
          <a:ext cx="2682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03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21463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848" y="1588046"/>
                        <a:ext cx="2682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6323" name="Oval 19"/>
          <p:cNvSpPr>
            <a:spLocks noChangeArrowheads="1"/>
          </p:cNvSpPr>
          <p:nvPr/>
        </p:nvSpPr>
        <p:spPr bwMode="auto">
          <a:xfrm>
            <a:off x="6747248" y="189284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6324" name="Oval 20"/>
          <p:cNvSpPr>
            <a:spLocks noChangeArrowheads="1"/>
          </p:cNvSpPr>
          <p:nvPr/>
        </p:nvSpPr>
        <p:spPr bwMode="auto">
          <a:xfrm>
            <a:off x="7814048" y="189284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463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85218"/>
              </p:ext>
            </p:extLst>
          </p:nvPr>
        </p:nvGraphicFramePr>
        <p:xfrm>
          <a:off x="7204448" y="1740446"/>
          <a:ext cx="2936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04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21463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448" y="1740446"/>
                        <a:ext cx="2936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6326" name="Text Box 22"/>
          <p:cNvSpPr txBox="1">
            <a:spLocks noChangeArrowheads="1"/>
          </p:cNvSpPr>
          <p:nvPr/>
        </p:nvSpPr>
        <p:spPr bwMode="auto">
          <a:xfrm>
            <a:off x="124198" y="1403772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14632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577652"/>
              </p:ext>
            </p:extLst>
          </p:nvPr>
        </p:nvGraphicFramePr>
        <p:xfrm>
          <a:off x="676648" y="1372022"/>
          <a:ext cx="18002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05" name="公式" r:id="rId9" imgW="838080" imgH="291960" progId="Equation.3">
                  <p:embed/>
                </p:oleObj>
              </mc:Choice>
              <mc:Fallback>
                <p:oleObj name="公式" r:id="rId9" imgW="838080" imgH="291960" progId="Equation.3">
                  <p:embed/>
                  <p:pic>
                    <p:nvPicPr>
                      <p:cNvPr id="2146327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48" y="1372022"/>
                        <a:ext cx="18002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63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43828"/>
              </p:ext>
            </p:extLst>
          </p:nvPr>
        </p:nvGraphicFramePr>
        <p:xfrm>
          <a:off x="2521323" y="1437110"/>
          <a:ext cx="29083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06" name="Equation" r:id="rId11" imgW="2908080" imgH="431640" progId="Equation.3">
                  <p:embed/>
                </p:oleObj>
              </mc:Choice>
              <mc:Fallback>
                <p:oleObj name="Equation" r:id="rId11" imgW="2908080" imgH="431640" progId="Equation.3">
                  <p:embed/>
                  <p:pic>
                    <p:nvPicPr>
                      <p:cNvPr id="21463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323" y="1437110"/>
                        <a:ext cx="29083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63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52944"/>
              </p:ext>
            </p:extLst>
          </p:nvPr>
        </p:nvGraphicFramePr>
        <p:xfrm>
          <a:off x="2118098" y="2020094"/>
          <a:ext cx="10795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07" name="Equation" r:id="rId13" imgW="1079280" imgH="431640" progId="Equation.3">
                  <p:embed/>
                </p:oleObj>
              </mc:Choice>
              <mc:Fallback>
                <p:oleObj name="Equation" r:id="rId13" imgW="1079280" imgH="431640" progId="Equation.3">
                  <p:embed/>
                  <p:pic>
                    <p:nvPicPr>
                      <p:cNvPr id="21463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098" y="2020094"/>
                        <a:ext cx="10795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Object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85" y="3501008"/>
            <a:ext cx="1153543" cy="787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49" name="Object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40532"/>
            <a:ext cx="3242296" cy="896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3067423" y="2408784"/>
            <a:ext cx="5689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如图载流长直导线的电流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试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求通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过矩形面积的磁通量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3347864" y="3517831"/>
            <a:ext cx="60409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" name="Group 58"/>
          <p:cNvGrpSpPr>
            <a:grpSpLocks/>
          </p:cNvGrpSpPr>
          <p:nvPr/>
        </p:nvGrpSpPr>
        <p:grpSpPr bwMode="auto">
          <a:xfrm>
            <a:off x="36885" y="2549227"/>
            <a:ext cx="2962275" cy="4048125"/>
            <a:chOff x="560" y="1334"/>
            <a:chExt cx="1866" cy="2550"/>
          </a:xfrm>
        </p:grpSpPr>
        <p:grpSp>
          <p:nvGrpSpPr>
            <p:cNvPr id="55" name="Group 57"/>
            <p:cNvGrpSpPr>
              <a:grpSpLocks/>
            </p:cNvGrpSpPr>
            <p:nvPr/>
          </p:nvGrpSpPr>
          <p:grpSpPr bwMode="auto">
            <a:xfrm>
              <a:off x="560" y="1334"/>
              <a:ext cx="1866" cy="2550"/>
              <a:chOff x="560" y="1334"/>
              <a:chExt cx="1866" cy="2550"/>
            </a:xfrm>
          </p:grpSpPr>
          <p:grpSp>
            <p:nvGrpSpPr>
              <p:cNvPr id="61" name="Group 56"/>
              <p:cNvGrpSpPr>
                <a:grpSpLocks/>
              </p:cNvGrpSpPr>
              <p:nvPr/>
            </p:nvGrpSpPr>
            <p:grpSpPr bwMode="auto">
              <a:xfrm>
                <a:off x="560" y="1334"/>
                <a:ext cx="1866" cy="2550"/>
                <a:chOff x="560" y="1334"/>
                <a:chExt cx="1866" cy="2550"/>
              </a:xfrm>
            </p:grpSpPr>
            <p:grpSp>
              <p:nvGrpSpPr>
                <p:cNvPr id="63" name="Group 55"/>
                <p:cNvGrpSpPr>
                  <a:grpSpLocks/>
                </p:cNvGrpSpPr>
                <p:nvPr/>
              </p:nvGrpSpPr>
              <p:grpSpPr bwMode="auto">
                <a:xfrm>
                  <a:off x="560" y="1334"/>
                  <a:ext cx="1866" cy="2550"/>
                  <a:chOff x="560" y="1334"/>
                  <a:chExt cx="1866" cy="2550"/>
                </a:xfrm>
              </p:grpSpPr>
              <p:sp>
                <p:nvSpPr>
                  <p:cNvPr id="6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60" y="1334"/>
                    <a:ext cx="1866" cy="25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9" name="AutoShape 1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50" y="1723"/>
                    <a:ext cx="83" cy="1772"/>
                  </a:xfrm>
                  <a:prstGeom prst="can">
                    <a:avLst>
                      <a:gd name="adj" fmla="val 41315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6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Arial" charset="0"/>
                    </a:endParaRPr>
                  </a:p>
                </p:txBody>
              </p:sp>
              <p:sp>
                <p:nvSpPr>
                  <p:cNvPr id="7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1939"/>
                    <a:ext cx="498" cy="994"/>
                  </a:xfrm>
                  <a:prstGeom prst="rect">
                    <a:avLst/>
                  </a:prstGeom>
                  <a:noFill/>
                  <a:ln w="381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7" y="2155"/>
                    <a:ext cx="0" cy="56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33" y="3192"/>
                    <a:ext cx="83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1939"/>
                    <a:ext cx="0" cy="994"/>
                  </a:xfrm>
                  <a:prstGeom prst="line">
                    <a:avLst/>
                  </a:prstGeom>
                  <a:noFill/>
                  <a:ln w="28575">
                    <a:solidFill>
                      <a:srgbClr val="CC0099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74" name="Object 24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84" y="2717"/>
                    <a:ext cx="25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75" name="Object 25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48" y="2890"/>
                    <a:ext cx="27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76" name="Object 26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8" y="2242"/>
                    <a:ext cx="148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77" name="Object 27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1" y="2371"/>
                    <a:ext cx="150" cy="2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7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50" y="3495"/>
                    <a:ext cx="0" cy="3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33" y="3495"/>
                    <a:ext cx="0" cy="3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33" y="1464"/>
                    <a:ext cx="0" cy="3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850" y="1464"/>
                    <a:ext cx="0" cy="3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4" name="Line 32"/>
                <p:cNvSpPr>
                  <a:spLocks noChangeShapeType="1"/>
                </p:cNvSpPr>
                <p:nvPr/>
              </p:nvSpPr>
              <p:spPr bwMode="auto">
                <a:xfrm>
                  <a:off x="1763" y="2933"/>
                  <a:ext cx="0" cy="3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33"/>
                <p:cNvSpPr>
                  <a:spLocks noChangeShapeType="1"/>
                </p:cNvSpPr>
                <p:nvPr/>
              </p:nvSpPr>
              <p:spPr bwMode="auto">
                <a:xfrm>
                  <a:off x="1265" y="2933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34"/>
                <p:cNvSpPr>
                  <a:spLocks noChangeShapeType="1"/>
                </p:cNvSpPr>
                <p:nvPr/>
              </p:nvSpPr>
              <p:spPr bwMode="auto">
                <a:xfrm>
                  <a:off x="1763" y="1939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35"/>
                <p:cNvSpPr>
                  <a:spLocks noChangeShapeType="1"/>
                </p:cNvSpPr>
                <p:nvPr/>
              </p:nvSpPr>
              <p:spPr bwMode="auto">
                <a:xfrm>
                  <a:off x="1763" y="2933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933" y="3020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" name="Group 37"/>
            <p:cNvGrpSpPr>
              <a:grpSpLocks/>
            </p:cNvGrpSpPr>
            <p:nvPr/>
          </p:nvGrpSpPr>
          <p:grpSpPr bwMode="auto">
            <a:xfrm>
              <a:off x="643" y="3322"/>
              <a:ext cx="1742" cy="324"/>
              <a:chOff x="384" y="3360"/>
              <a:chExt cx="2016" cy="360"/>
            </a:xfrm>
          </p:grpSpPr>
          <p:sp>
            <p:nvSpPr>
              <p:cNvPr id="58" name="Line 38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1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9" name="Object 39"/>
              <p:cNvPicPr preferRelativeResize="0"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0" y="3504"/>
                <a:ext cx="20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Object 40"/>
              <p:cNvPicPr preferRelativeResize="0"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3360"/>
                <a:ext cx="187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82" name="Rectangle 41" descr="宽上对角线"/>
          <p:cNvSpPr>
            <a:spLocks noChangeArrowheads="1"/>
          </p:cNvSpPr>
          <p:nvPr/>
        </p:nvSpPr>
        <p:spPr bwMode="auto">
          <a:xfrm>
            <a:off x="1476748" y="3485852"/>
            <a:ext cx="131762" cy="1577975"/>
          </a:xfrm>
          <a:prstGeom prst="rect">
            <a:avLst/>
          </a:prstGeom>
          <a:pattFill prst="wdUpDiag">
            <a:fgClr>
              <a:schemeClr val="hlink">
                <a:alpha val="50195"/>
              </a:schemeClr>
            </a:fgClr>
            <a:bgClr>
              <a:srgbClr val="FFFFFF">
                <a:alpha val="50195"/>
              </a:srgbClr>
            </a:bgClr>
          </a:patt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3" name="Group 42"/>
          <p:cNvGrpSpPr>
            <a:grpSpLocks/>
          </p:cNvGrpSpPr>
          <p:nvPr/>
        </p:nvGrpSpPr>
        <p:grpSpPr bwMode="auto">
          <a:xfrm>
            <a:off x="1260848" y="2981027"/>
            <a:ext cx="725487" cy="520700"/>
            <a:chOff x="1056" y="1344"/>
            <a:chExt cx="528" cy="364"/>
          </a:xfrm>
        </p:grpSpPr>
        <p:pic>
          <p:nvPicPr>
            <p:cNvPr id="84" name="Object 43"/>
            <p:cNvPicPr preferRelativeResize="0"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44"/>
              <a:ext cx="24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85" name="Group 44"/>
            <p:cNvGrpSpPr>
              <a:grpSpLocks/>
            </p:cNvGrpSpPr>
            <p:nvPr/>
          </p:nvGrpSpPr>
          <p:grpSpPr bwMode="auto">
            <a:xfrm>
              <a:off x="1296" y="1344"/>
              <a:ext cx="288" cy="364"/>
              <a:chOff x="1296" y="1344"/>
              <a:chExt cx="288" cy="364"/>
            </a:xfrm>
          </p:grpSpPr>
          <p:grpSp>
            <p:nvGrpSpPr>
              <p:cNvPr id="86" name="Group 45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364"/>
                <a:chOff x="816" y="3504"/>
                <a:chExt cx="288" cy="364"/>
              </a:xfrm>
            </p:grpSpPr>
            <p:sp>
              <p:nvSpPr>
                <p:cNvPr id="89" name="Oval 46"/>
                <p:cNvSpPr>
                  <a:spLocks noChangeArrowheads="1"/>
                </p:cNvSpPr>
                <p:nvPr/>
              </p:nvSpPr>
              <p:spPr bwMode="auto">
                <a:xfrm>
                  <a:off x="864" y="3600"/>
                  <a:ext cx="192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816" y="3504"/>
                  <a:ext cx="288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zh-CN" altLang="zh-CN" sz="2800" b="1" i="1">
                    <a:solidFill>
                      <a:srgbClr val="05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7" name="Line 48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49"/>
              <p:cNvSpPr>
                <a:spLocks noChangeShapeType="1"/>
              </p:cNvSpPr>
              <p:nvPr/>
            </p:nvSpPr>
            <p:spPr bwMode="auto">
              <a:xfrm flipH="1">
                <a:off x="1392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91" name="Object 61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27" y="5384036"/>
            <a:ext cx="1985085" cy="884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92" name="Object 6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92" y="5364596"/>
            <a:ext cx="3326841" cy="881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492168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14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4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4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4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4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4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4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4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4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6312" grpId="0" autoUpdateAnimBg="0"/>
      <p:bldP spid="2146313" grpId="0" autoUpdateAnimBg="0"/>
      <p:bldP spid="2146318" grpId="0" animBg="1"/>
      <p:bldP spid="2146319" grpId="0" animBg="1"/>
      <p:bldP spid="2146320" grpId="0" animBg="1"/>
      <p:bldP spid="2146323" grpId="0" animBg="1"/>
      <p:bldP spid="2146324" grpId="0" animBg="1"/>
      <p:bldP spid="2146326" grpId="0" autoUpdateAnimBg="0"/>
      <p:bldP spid="51" grpId="0"/>
      <p:bldP spid="53" grpId="0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256" name="Group 8"/>
          <p:cNvGrpSpPr>
            <a:grpSpLocks/>
          </p:cNvGrpSpPr>
          <p:nvPr/>
        </p:nvGrpSpPr>
        <p:grpSpPr bwMode="auto">
          <a:xfrm>
            <a:off x="279400" y="333375"/>
            <a:ext cx="8469313" cy="6249988"/>
            <a:chOff x="176" y="210"/>
            <a:chExt cx="5335" cy="3937"/>
          </a:xfrm>
        </p:grpSpPr>
        <p:pic>
          <p:nvPicPr>
            <p:cNvPr id="14340" name="Picture 4" descr="5af4d7eab9dba1e8d539c9f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10"/>
              <a:ext cx="2296" cy="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Rectangle 6"/>
            <p:cNvSpPr>
              <a:spLocks noChangeArrowheads="1"/>
            </p:cNvSpPr>
            <p:nvPr/>
          </p:nvSpPr>
          <p:spPr bwMode="auto">
            <a:xfrm>
              <a:off x="204" y="3339"/>
              <a:ext cx="5307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FFFF00"/>
                  </a:solidFill>
                  <a:ea typeface="仿宋_GB2312"/>
                </a:rPr>
                <a:t>       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安德烈 </a:t>
              </a:r>
              <a:r>
                <a:rPr lang="en-US" altLang="zh-CN" sz="2000" dirty="0">
                  <a:solidFill>
                    <a:srgbClr val="FFFF00"/>
                  </a:solidFill>
                  <a:ea typeface="仿宋_GB2312"/>
                </a:rPr>
                <a:t>. 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玛丽 </a:t>
              </a:r>
              <a:r>
                <a:rPr lang="en-US" altLang="zh-CN" sz="2000" dirty="0">
                  <a:solidFill>
                    <a:srgbClr val="FFFF00"/>
                  </a:solidFill>
                  <a:ea typeface="仿宋_GB2312"/>
                </a:rPr>
                <a:t>. 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安培（</a:t>
              </a:r>
              <a:r>
                <a:rPr lang="en-US" altLang="zh-CN" sz="2000" dirty="0">
                  <a:solidFill>
                    <a:srgbClr val="FFFF00"/>
                  </a:solidFill>
                  <a:ea typeface="仿宋_GB2312"/>
                </a:rPr>
                <a:t>André-Marie Ampère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，</a:t>
              </a:r>
              <a:r>
                <a:rPr lang="en-US" altLang="zh-CN" sz="2000" dirty="0">
                  <a:solidFill>
                    <a:srgbClr val="FFFF00"/>
                  </a:solidFill>
                  <a:ea typeface="仿宋_GB2312"/>
                </a:rPr>
                <a:t>1775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年</a:t>
              </a:r>
              <a:r>
                <a:rPr lang="en-US" altLang="zh-CN" sz="2000" dirty="0">
                  <a:solidFill>
                    <a:srgbClr val="FFFF00"/>
                  </a:solidFill>
                  <a:ea typeface="仿宋_GB2312"/>
                </a:rPr>
                <a:t>—1836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年），法</a:t>
              </a:r>
              <a:r>
                <a:rPr lang="zh-CN" altLang="en-US" sz="2000" dirty="0" smtClean="0">
                  <a:solidFill>
                    <a:srgbClr val="FFFF00"/>
                  </a:solidFill>
                  <a:ea typeface="仿宋_GB2312"/>
                </a:rPr>
                <a:t>国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物</a:t>
              </a:r>
              <a:r>
                <a:rPr lang="zh-CN" altLang="en-US" sz="2000" dirty="0" smtClean="0">
                  <a:solidFill>
                    <a:srgbClr val="FFFF00"/>
                  </a:solidFill>
                  <a:ea typeface="仿宋_GB2312"/>
                </a:rPr>
                <a:t>理学家、化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学家，在电磁作用方面的研究成就卓著，对数</a:t>
              </a:r>
              <a:r>
                <a:rPr lang="zh-CN" altLang="en-US" sz="2000" dirty="0" smtClean="0">
                  <a:solidFill>
                    <a:srgbClr val="FFFF00"/>
                  </a:solidFill>
                  <a:ea typeface="仿宋_GB2312"/>
                </a:rPr>
                <a:t>学也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有突出贡献。</a:t>
              </a:r>
              <a:r>
                <a:rPr lang="zh-CN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ea typeface="仿宋_GB2312"/>
                </a:rPr>
                <a:t>电流的国际单位安培即以其姓氏命名</a:t>
              </a:r>
              <a:r>
                <a:rPr lang="zh-CN" altLang="en-US" sz="2000" dirty="0">
                  <a:solidFill>
                    <a:srgbClr val="FFFF00"/>
                  </a:solidFill>
                  <a:ea typeface="仿宋_GB2312"/>
                </a:rPr>
                <a:t>。 </a:t>
              </a:r>
            </a:p>
          </p:txBody>
        </p:sp>
      </p:grpSp>
      <p:sp>
        <p:nvSpPr>
          <p:cNvPr id="437255" name="Rectangle 7"/>
          <p:cNvSpPr>
            <a:spLocks noChangeArrowheads="1"/>
          </p:cNvSpPr>
          <p:nvPr/>
        </p:nvSpPr>
        <p:spPr bwMode="auto">
          <a:xfrm>
            <a:off x="4283075" y="260350"/>
            <a:ext cx="4681538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 b="0" dirty="0">
                <a:solidFill>
                  <a:schemeClr val="bg1"/>
                </a:solidFill>
                <a:ea typeface="仿宋_GB2312"/>
              </a:rPr>
              <a:t>         </a:t>
            </a:r>
            <a:r>
              <a:rPr lang="zh-CN" altLang="en-US" sz="2000" dirty="0">
                <a:solidFill>
                  <a:schemeClr val="bg1"/>
                </a:solidFill>
                <a:ea typeface="仿宋_GB2312"/>
              </a:rPr>
              <a:t>最主要的成就是对电磁作用的研究 。他提出了</a:t>
            </a:r>
            <a:r>
              <a:rPr lang="zh-CN" altLang="en-US" sz="2000" dirty="0">
                <a:solidFill>
                  <a:srgbClr val="FFFF00"/>
                </a:solidFill>
                <a:ea typeface="仿宋_GB2312"/>
              </a:rPr>
              <a:t>分子电流假说</a:t>
            </a:r>
            <a:r>
              <a:rPr lang="zh-CN" altLang="en-US" sz="2000" dirty="0">
                <a:solidFill>
                  <a:schemeClr val="bg1"/>
                </a:solidFill>
                <a:ea typeface="仿宋_GB2312"/>
              </a:rPr>
              <a:t>，在科学高度发展的今天，</a:t>
            </a:r>
            <a:r>
              <a:rPr lang="zh-CN" altLang="en-US" sz="2000" dirty="0">
                <a:solidFill>
                  <a:srgbClr val="FFFF00"/>
                </a:solidFill>
                <a:ea typeface="仿宋_GB2312"/>
              </a:rPr>
              <a:t>安培分子电流假说已成为认识物质磁性的重要依据</a:t>
            </a:r>
            <a:r>
              <a:rPr lang="zh-CN" altLang="en-US" sz="2000" dirty="0">
                <a:solidFill>
                  <a:schemeClr val="bg1"/>
                </a:solidFill>
                <a:ea typeface="仿宋_GB2312"/>
              </a:rPr>
              <a:t>。为了进一步说明电流之间的相互作用，他做了关于电流相互作用的四个精巧的实验，并根据这四个实验导出</a:t>
            </a:r>
            <a:r>
              <a:rPr lang="zh-CN" altLang="en-US" sz="2000" dirty="0">
                <a:solidFill>
                  <a:srgbClr val="FFFF00"/>
                </a:solidFill>
                <a:ea typeface="仿宋_GB2312"/>
              </a:rPr>
              <a:t>两个电流元之间的相互作用力公式</a:t>
            </a:r>
            <a:r>
              <a:rPr lang="zh-CN" altLang="en-US" sz="2000" dirty="0">
                <a:solidFill>
                  <a:schemeClr val="bg1"/>
                </a:solidFill>
                <a:ea typeface="仿宋_GB2312"/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  <a:ea typeface="仿宋_GB2312"/>
              </a:rPr>
              <a:t>1827</a:t>
            </a:r>
            <a:r>
              <a:rPr lang="zh-CN" altLang="en-US" sz="2000" dirty="0">
                <a:solidFill>
                  <a:schemeClr val="bg1"/>
                </a:solidFill>
                <a:ea typeface="仿宋_GB2312"/>
              </a:rPr>
              <a:t>年，安培将他的电磁现象的研究综合在</a:t>
            </a:r>
            <a:r>
              <a:rPr lang="en-US" altLang="zh-CN" sz="2000" dirty="0">
                <a:solidFill>
                  <a:srgbClr val="FFFF00"/>
                </a:solidFill>
                <a:ea typeface="仿宋_GB2312"/>
              </a:rPr>
              <a:t>《</a:t>
            </a:r>
            <a:r>
              <a:rPr lang="zh-CN" altLang="en-US" sz="2000" dirty="0">
                <a:solidFill>
                  <a:srgbClr val="FFFF00"/>
                </a:solidFill>
                <a:ea typeface="仿宋_GB2312"/>
              </a:rPr>
              <a:t>电动力学现象的数学理论</a:t>
            </a:r>
            <a:r>
              <a:rPr lang="en-US" altLang="zh-CN" sz="2000" dirty="0">
                <a:solidFill>
                  <a:srgbClr val="FFFF00"/>
                </a:solidFill>
                <a:ea typeface="仿宋_GB2312"/>
              </a:rPr>
              <a:t>》</a:t>
            </a:r>
            <a:r>
              <a:rPr lang="zh-CN" altLang="en-US" sz="2000" dirty="0">
                <a:solidFill>
                  <a:schemeClr val="bg1"/>
                </a:solidFill>
                <a:ea typeface="仿宋_GB2312"/>
              </a:rPr>
              <a:t>一书中 ，这是</a:t>
            </a:r>
            <a:r>
              <a:rPr lang="zh-CN" altLang="en-US" sz="2000" dirty="0">
                <a:solidFill>
                  <a:srgbClr val="FFFF00"/>
                </a:solidFill>
                <a:ea typeface="仿宋_GB2312"/>
              </a:rPr>
              <a:t>电磁学史上一部重要的经典论著</a:t>
            </a:r>
            <a:r>
              <a:rPr lang="zh-CN" altLang="en-US" sz="2000" dirty="0">
                <a:solidFill>
                  <a:schemeClr val="bg1"/>
                </a:solidFill>
                <a:ea typeface="仿宋_GB2312"/>
              </a:rPr>
              <a:t>，对以后电磁学的发展起了深远影响。</a:t>
            </a:r>
          </a:p>
        </p:txBody>
      </p:sp>
    </p:spTree>
    <p:extLst>
      <p:ext uri="{BB962C8B-B14F-4D97-AF65-F5344CB8AC3E}">
        <p14:creationId xmlns:p14="http://schemas.microsoft.com/office/powerpoint/2010/main" val="3497326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0648"/>
            <a:ext cx="856895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安</a:t>
            </a:r>
            <a:r>
              <a:rPr lang="zh-CN" altLang="zh-CN" sz="2400" b="1" dirty="0">
                <a:solidFill>
                  <a:schemeClr val="bg1"/>
                </a:solidFill>
              </a:rPr>
              <a:t>培在物理学方面的主要贡献是对电磁学中的基本原理有重要发现，如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安培定律、安培定则</a:t>
            </a:r>
            <a:r>
              <a:rPr lang="zh-CN" altLang="zh-CN" sz="2400" b="1" dirty="0">
                <a:solidFill>
                  <a:schemeClr val="bg1"/>
                </a:solidFill>
              </a:rPr>
              <a:t>和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</a:t>
            </a:r>
            <a:r>
              <a:rPr lang="zh-CN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子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电</a:t>
            </a:r>
            <a:r>
              <a:rPr lang="zh-CN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流</a:t>
            </a:r>
            <a:r>
              <a:rPr lang="zh-CN" altLang="zh-CN" sz="2400" b="1" dirty="0">
                <a:solidFill>
                  <a:schemeClr val="bg1"/>
                </a:solidFill>
              </a:rPr>
              <a:t>等。 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    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1</a:t>
            </a:r>
            <a:r>
              <a:rPr lang="zh-CN" altLang="zh-CN" sz="2400" b="1" dirty="0">
                <a:solidFill>
                  <a:schemeClr val="bg1"/>
                </a:solidFill>
              </a:rPr>
              <a:t>820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7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21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日</a:t>
            </a:r>
            <a:r>
              <a:rPr lang="zh-CN" altLang="zh-CN" sz="2400" b="1" dirty="0">
                <a:solidFill>
                  <a:schemeClr val="bg1"/>
                </a:solidFill>
              </a:rPr>
              <a:t>丹麦物理学家奥斯特发现了电流的磁效应。法国物理学界长期信奉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库仑</a:t>
            </a:r>
            <a:r>
              <a:rPr lang="zh-CN" altLang="zh-CN" sz="2400" b="1" dirty="0">
                <a:solidFill>
                  <a:schemeClr val="bg1"/>
                </a:solidFill>
              </a:rPr>
              <a:t>关于电、磁没有关系的信条，这个重大发现使他们受到极大的震动，以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阿拉果</a:t>
            </a:r>
            <a:r>
              <a:rPr lang="zh-CN" altLang="zh-CN" sz="2400" b="1" dirty="0">
                <a:solidFill>
                  <a:schemeClr val="bg1"/>
                </a:solidFill>
              </a:rPr>
              <a:t>(1786-1853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)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lang="zh-CN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安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培</a:t>
            </a:r>
            <a:r>
              <a:rPr lang="zh-CN" altLang="zh-CN" sz="2400" b="1" dirty="0">
                <a:solidFill>
                  <a:schemeClr val="bg1"/>
                </a:solidFill>
              </a:rPr>
              <a:t>等为代表的法国物理学家迅速作出反应。</a:t>
            </a:r>
          </a:p>
        </p:txBody>
      </p:sp>
      <p:sp>
        <p:nvSpPr>
          <p:cNvPr id="5" name="矩形 4"/>
          <p:cNvSpPr/>
          <p:nvPr/>
        </p:nvSpPr>
        <p:spPr>
          <a:xfrm>
            <a:off x="332590" y="2988397"/>
            <a:ext cx="870390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    8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月</a:t>
            </a:r>
            <a:r>
              <a:rPr lang="zh-CN" altLang="zh-CN" sz="2400" b="1" dirty="0">
                <a:solidFill>
                  <a:schemeClr val="bg1"/>
                </a:solidFill>
              </a:rPr>
              <a:t>末阿拉果在瑞士听到奥斯特成功的消息，立即赶回法国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11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日</a:t>
            </a:r>
            <a:r>
              <a:rPr lang="zh-CN" altLang="zh-CN" sz="2400" b="1" dirty="0">
                <a:solidFill>
                  <a:schemeClr val="bg1"/>
                </a:solidFill>
              </a:rPr>
              <a:t>就向法国科学院报告了奥斯特的实验细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节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安</a:t>
            </a:r>
            <a:r>
              <a:rPr lang="zh-CN" altLang="zh-CN" sz="2400" b="1" dirty="0">
                <a:solidFill>
                  <a:schemeClr val="bg1"/>
                </a:solidFill>
              </a:rPr>
              <a:t>培听了报告之后，第二天就重复了奥斯特的实验，并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于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18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日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向</a:t>
            </a:r>
            <a:r>
              <a:rPr lang="zh-CN" altLang="zh-CN" sz="2400" b="1" dirty="0">
                <a:solidFill>
                  <a:schemeClr val="bg1"/>
                </a:solidFill>
              </a:rPr>
              <a:t>法国科学院报告了第一篇论文，提出了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磁针转动方向和电流方向的关系服从右手定则</a:t>
            </a:r>
            <a:r>
              <a:rPr lang="zh-CN" altLang="zh-CN" sz="2400" b="1" dirty="0">
                <a:solidFill>
                  <a:schemeClr val="bg1"/>
                </a:solidFill>
              </a:rPr>
              <a:t>，以后这个定则被命名为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安培定则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25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日</a:t>
            </a:r>
            <a:r>
              <a:rPr lang="zh-CN" altLang="zh-CN" sz="2400" b="1" dirty="0">
                <a:solidFill>
                  <a:schemeClr val="bg1"/>
                </a:solidFill>
              </a:rPr>
              <a:t>安培向科学院报告了第二篇论文，提出了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电流方向相同的两条平行载流导线互相吸引，电流方向相反的</a:t>
            </a:r>
            <a:r>
              <a:rPr lang="zh-CN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两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条</a:t>
            </a:r>
            <a:r>
              <a:rPr lang="zh-CN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平</a:t>
            </a:r>
            <a:r>
              <a:rPr lang="zh-CN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行载流导线互相排斥</a:t>
            </a:r>
            <a:r>
              <a:rPr lang="zh-CN" altLang="zh-CN" sz="2400" b="1" dirty="0">
                <a:solidFill>
                  <a:schemeClr val="bg1"/>
                </a:solidFill>
              </a:rPr>
              <a:t>。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03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15961</TotalTime>
  <Words>2025</Words>
  <Application>Microsoft Office PowerPoint</Application>
  <PresentationFormat>全屏显示(4:3)</PresentationFormat>
  <Paragraphs>243</Paragraphs>
  <Slides>26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ˎ̥</vt:lpstr>
      <vt:lpstr>仿宋_GB2312</vt:lpstr>
      <vt:lpstr>黑体</vt:lpstr>
      <vt:lpstr>华文仿宋</vt:lpstr>
      <vt:lpstr>华文行楷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3_默认设计模板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1097</cp:revision>
  <dcterms:created xsi:type="dcterms:W3CDTF">2002-06-18T00:43:24Z</dcterms:created>
  <dcterms:modified xsi:type="dcterms:W3CDTF">2023-05-22T09:44:24Z</dcterms:modified>
</cp:coreProperties>
</file>