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94" r:id="rId2"/>
    <p:sldId id="525" r:id="rId3"/>
    <p:sldId id="526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480" r:id="rId13"/>
    <p:sldId id="476" r:id="rId14"/>
    <p:sldId id="514" r:id="rId15"/>
    <p:sldId id="524" r:id="rId16"/>
    <p:sldId id="479" r:id="rId17"/>
    <p:sldId id="517" r:id="rId18"/>
    <p:sldId id="527" r:id="rId19"/>
    <p:sldId id="483" r:id="rId20"/>
    <p:sldId id="528" r:id="rId21"/>
    <p:sldId id="529" r:id="rId22"/>
    <p:sldId id="495" r:id="rId23"/>
    <p:sldId id="496" r:id="rId24"/>
    <p:sldId id="500" r:id="rId25"/>
    <p:sldId id="501" r:id="rId26"/>
    <p:sldId id="503" r:id="rId27"/>
    <p:sldId id="504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00"/>
    <a:srgbClr val="001823"/>
    <a:srgbClr val="99CCFF"/>
    <a:srgbClr val="CCECFF"/>
    <a:srgbClr val="000000"/>
    <a:srgbClr val="00808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56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1797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e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emf"/><Relationship Id="rId10" Type="http://schemas.openxmlformats.org/officeDocument/2006/relationships/image" Target="../media/image110.wmf"/><Relationship Id="rId4" Type="http://schemas.openxmlformats.org/officeDocument/2006/relationships/image" Target="../media/image104.emf"/><Relationship Id="rId9" Type="http://schemas.openxmlformats.org/officeDocument/2006/relationships/image" Target="../media/image109.wmf"/><Relationship Id="rId14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e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4" Type="http://schemas.openxmlformats.org/officeDocument/2006/relationships/image" Target="../media/image1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image" Target="../media/image179.emf"/><Relationship Id="rId3" Type="http://schemas.openxmlformats.org/officeDocument/2006/relationships/image" Target="../media/image169.e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17" Type="http://schemas.openxmlformats.org/officeDocument/2006/relationships/image" Target="../media/image183.emf"/><Relationship Id="rId2" Type="http://schemas.openxmlformats.org/officeDocument/2006/relationships/image" Target="../media/image168.emf"/><Relationship Id="rId16" Type="http://schemas.openxmlformats.org/officeDocument/2006/relationships/image" Target="../media/image182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11" Type="http://schemas.openxmlformats.org/officeDocument/2006/relationships/image" Target="../media/image177.emf"/><Relationship Id="rId5" Type="http://schemas.openxmlformats.org/officeDocument/2006/relationships/image" Target="../media/image171.emf"/><Relationship Id="rId15" Type="http://schemas.openxmlformats.org/officeDocument/2006/relationships/image" Target="../media/image181.emf"/><Relationship Id="rId10" Type="http://schemas.openxmlformats.org/officeDocument/2006/relationships/image" Target="../media/image176.e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Relationship Id="rId14" Type="http://schemas.openxmlformats.org/officeDocument/2006/relationships/image" Target="../media/image18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image" Target="../media/image196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12" Type="http://schemas.openxmlformats.org/officeDocument/2006/relationships/image" Target="../media/image195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Relationship Id="rId14" Type="http://schemas.openxmlformats.org/officeDocument/2006/relationships/image" Target="../media/image19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image" Target="../media/image211.wmf"/><Relationship Id="rId3" Type="http://schemas.openxmlformats.org/officeDocument/2006/relationships/image" Target="../media/image201.emf"/><Relationship Id="rId7" Type="http://schemas.openxmlformats.org/officeDocument/2006/relationships/image" Target="../media/image205.emf"/><Relationship Id="rId12" Type="http://schemas.openxmlformats.org/officeDocument/2006/relationships/image" Target="../media/image210.w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6" Type="http://schemas.openxmlformats.org/officeDocument/2006/relationships/image" Target="../media/image204.emf"/><Relationship Id="rId11" Type="http://schemas.openxmlformats.org/officeDocument/2006/relationships/image" Target="../media/image209.wmf"/><Relationship Id="rId5" Type="http://schemas.openxmlformats.org/officeDocument/2006/relationships/image" Target="../media/image203.emf"/><Relationship Id="rId10" Type="http://schemas.openxmlformats.org/officeDocument/2006/relationships/image" Target="../media/image208.emf"/><Relationship Id="rId4" Type="http://schemas.openxmlformats.org/officeDocument/2006/relationships/image" Target="../media/image202.emf"/><Relationship Id="rId9" Type="http://schemas.openxmlformats.org/officeDocument/2006/relationships/image" Target="../media/image20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w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image" Target="../media/image228.emf"/><Relationship Id="rId3" Type="http://schemas.openxmlformats.org/officeDocument/2006/relationships/image" Target="../media/image219.wmf"/><Relationship Id="rId7" Type="http://schemas.openxmlformats.org/officeDocument/2006/relationships/image" Target="../media/image222.wmf"/><Relationship Id="rId12" Type="http://schemas.openxmlformats.org/officeDocument/2006/relationships/image" Target="../media/image227.emf"/><Relationship Id="rId2" Type="http://schemas.openxmlformats.org/officeDocument/2006/relationships/image" Target="../media/image213.wmf"/><Relationship Id="rId1" Type="http://schemas.openxmlformats.org/officeDocument/2006/relationships/image" Target="../media/image218.emf"/><Relationship Id="rId6" Type="http://schemas.openxmlformats.org/officeDocument/2006/relationships/image" Target="../media/image221.wmf"/><Relationship Id="rId11" Type="http://schemas.openxmlformats.org/officeDocument/2006/relationships/image" Target="../media/image226.emf"/><Relationship Id="rId5" Type="http://schemas.openxmlformats.org/officeDocument/2006/relationships/image" Target="../media/image215.wmf"/><Relationship Id="rId15" Type="http://schemas.openxmlformats.org/officeDocument/2006/relationships/image" Target="../media/image230.emf"/><Relationship Id="rId10" Type="http://schemas.openxmlformats.org/officeDocument/2006/relationships/image" Target="../media/image225.emf"/><Relationship Id="rId4" Type="http://schemas.openxmlformats.org/officeDocument/2006/relationships/image" Target="../media/image220.wmf"/><Relationship Id="rId9" Type="http://schemas.openxmlformats.org/officeDocument/2006/relationships/image" Target="../media/image224.emf"/><Relationship Id="rId14" Type="http://schemas.openxmlformats.org/officeDocument/2006/relationships/image" Target="../media/image22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43.wmf"/><Relationship Id="rId2" Type="http://schemas.openxmlformats.org/officeDocument/2006/relationships/image" Target="../media/image28.emf"/><Relationship Id="rId16" Type="http://schemas.openxmlformats.org/officeDocument/2006/relationships/image" Target="../media/image42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564-FB1C-479A-B37C-2665E10FD44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96CA-4405-4BDB-B031-498DDEF71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52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DB5C9D2-A32F-40C1-937A-BCADB1571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3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另外一种计算方法就是从机械能守恒出发。但注意是引力势能，不是重力势能。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A7DB22-104D-43BD-9764-925CCFA8B229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641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468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16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695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858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9978316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7593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84851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9748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7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73287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7884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3895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Xi’an </a:t>
            </a:r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5.jpeg"/><Relationship Id="rId4" Type="http://schemas.openxmlformats.org/officeDocument/2006/relationships/image" Target="../media/image71.emf"/><Relationship Id="rId9" Type="http://schemas.openxmlformats.org/officeDocument/2006/relationships/image" Target="../media/image7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6.e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7.emf"/><Relationship Id="rId18" Type="http://schemas.openxmlformats.org/officeDocument/2006/relationships/oleObject" Target="../embeddings/oleObject9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5" Type="http://schemas.openxmlformats.org/officeDocument/2006/relationships/image" Target="../media/image98.e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100.e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5.emf"/><Relationship Id="rId14" Type="http://schemas.openxmlformats.org/officeDocument/2006/relationships/oleObject" Target="../embeddings/oleObject9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29" Type="http://schemas.openxmlformats.org/officeDocument/2006/relationships/oleObject" Target="../embeddings/oleObject10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13.w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0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21.e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4.e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32.e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35.e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3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e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9.emf"/><Relationship Id="rId3" Type="http://schemas.openxmlformats.org/officeDocument/2006/relationships/audio" Target="../media/audio1.wav"/><Relationship Id="rId7" Type="http://schemas.openxmlformats.org/officeDocument/2006/relationships/image" Target="../media/image146.e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8.emf"/><Relationship Id="rId5" Type="http://schemas.openxmlformats.org/officeDocument/2006/relationships/image" Target="../media/image145.e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0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61.emf"/><Relationship Id="rId18" Type="http://schemas.openxmlformats.org/officeDocument/2006/relationships/oleObject" Target="../embeddings/oleObject161.bin"/><Relationship Id="rId3" Type="http://schemas.openxmlformats.org/officeDocument/2006/relationships/image" Target="../media/image166.jpeg"/><Relationship Id="rId21" Type="http://schemas.openxmlformats.org/officeDocument/2006/relationships/image" Target="../media/image165.emf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64.e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59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e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21" Type="http://schemas.openxmlformats.org/officeDocument/2006/relationships/image" Target="../media/image175.emf"/><Relationship Id="rId34" Type="http://schemas.openxmlformats.org/officeDocument/2006/relationships/oleObject" Target="../embeddings/oleObject178.bin"/><Relationship Id="rId7" Type="http://schemas.openxmlformats.org/officeDocument/2006/relationships/image" Target="../media/image168.e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73.emf"/><Relationship Id="rId25" Type="http://schemas.openxmlformats.org/officeDocument/2006/relationships/image" Target="../media/image177.emf"/><Relationship Id="rId33" Type="http://schemas.openxmlformats.org/officeDocument/2006/relationships/image" Target="../media/image18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179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70.emf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7.bin"/><Relationship Id="rId37" Type="http://schemas.openxmlformats.org/officeDocument/2006/relationships/image" Target="../media/image183.emf"/><Relationship Id="rId5" Type="http://schemas.openxmlformats.org/officeDocument/2006/relationships/image" Target="../media/image167.emf"/><Relationship Id="rId15" Type="http://schemas.openxmlformats.org/officeDocument/2006/relationships/image" Target="../media/image172.emf"/><Relationship Id="rId23" Type="http://schemas.openxmlformats.org/officeDocument/2006/relationships/image" Target="../media/image176.emf"/><Relationship Id="rId28" Type="http://schemas.openxmlformats.org/officeDocument/2006/relationships/oleObject" Target="../embeddings/oleObject175.bin"/><Relationship Id="rId36" Type="http://schemas.openxmlformats.org/officeDocument/2006/relationships/oleObject" Target="../embeddings/oleObject179.bin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74.emf"/><Relationship Id="rId31" Type="http://schemas.openxmlformats.org/officeDocument/2006/relationships/image" Target="../media/image180.e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9.e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78.emf"/><Relationship Id="rId30" Type="http://schemas.openxmlformats.org/officeDocument/2006/relationships/oleObject" Target="../embeddings/oleObject176.bin"/><Relationship Id="rId35" Type="http://schemas.openxmlformats.org/officeDocument/2006/relationships/image" Target="../media/image182.emf"/><Relationship Id="rId8" Type="http://schemas.openxmlformats.org/officeDocument/2006/relationships/oleObject" Target="../embeddings/oleObject165.bin"/><Relationship Id="rId3" Type="http://schemas.openxmlformats.org/officeDocument/2006/relationships/image" Target="../media/image16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88.emf"/><Relationship Id="rId18" Type="http://schemas.openxmlformats.org/officeDocument/2006/relationships/oleObject" Target="../embeddings/oleObject187.bin"/><Relationship Id="rId26" Type="http://schemas.openxmlformats.org/officeDocument/2006/relationships/oleObject" Target="../embeddings/oleObject191.bin"/><Relationship Id="rId3" Type="http://schemas.openxmlformats.org/officeDocument/2006/relationships/image" Target="../media/image198.jpeg"/><Relationship Id="rId21" Type="http://schemas.openxmlformats.org/officeDocument/2006/relationships/image" Target="../media/image192.emf"/><Relationship Id="rId7" Type="http://schemas.openxmlformats.org/officeDocument/2006/relationships/image" Target="../media/image185.e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90.emf"/><Relationship Id="rId25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29" Type="http://schemas.openxmlformats.org/officeDocument/2006/relationships/image" Target="../media/image196.e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87.emf"/><Relationship Id="rId24" Type="http://schemas.openxmlformats.org/officeDocument/2006/relationships/oleObject" Target="../embeddings/oleObject190.bin"/><Relationship Id="rId5" Type="http://schemas.openxmlformats.org/officeDocument/2006/relationships/image" Target="../media/image184.emf"/><Relationship Id="rId15" Type="http://schemas.openxmlformats.org/officeDocument/2006/relationships/image" Target="../media/image189.emf"/><Relationship Id="rId23" Type="http://schemas.openxmlformats.org/officeDocument/2006/relationships/image" Target="../media/image193.emf"/><Relationship Id="rId28" Type="http://schemas.openxmlformats.org/officeDocument/2006/relationships/oleObject" Target="../embeddings/oleObject192.bin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91.emf"/><Relationship Id="rId31" Type="http://schemas.openxmlformats.org/officeDocument/2006/relationships/image" Target="../media/image197.e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86.e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195.emf"/><Relationship Id="rId30" Type="http://schemas.openxmlformats.org/officeDocument/2006/relationships/oleObject" Target="../embeddings/oleObject193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jpeg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6.bin"/><Relationship Id="rId3" Type="http://schemas.openxmlformats.org/officeDocument/2006/relationships/oleObject" Target="../embeddings/oleObject194.bin"/><Relationship Id="rId21" Type="http://schemas.openxmlformats.org/officeDocument/2006/relationships/image" Target="../media/image207.emf"/><Relationship Id="rId34" Type="http://schemas.openxmlformats.org/officeDocument/2006/relationships/image" Target="../media/image211.w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3.emf"/><Relationship Id="rId17" Type="http://schemas.openxmlformats.org/officeDocument/2006/relationships/image" Target="../media/image205.emf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29" Type="http://schemas.openxmlformats.org/officeDocument/2006/relationships/oleObject" Target="../embeddings/oleObject20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0.emf"/><Relationship Id="rId11" Type="http://schemas.openxmlformats.org/officeDocument/2006/relationships/oleObject" Target="../embeddings/oleObject198.bin"/><Relationship Id="rId24" Type="http://schemas.openxmlformats.org/officeDocument/2006/relationships/oleObject" Target="../embeddings/oleObject204.bin"/><Relationship Id="rId32" Type="http://schemas.openxmlformats.org/officeDocument/2006/relationships/image" Target="../media/image210.wmf"/><Relationship Id="rId5" Type="http://schemas.openxmlformats.org/officeDocument/2006/relationships/oleObject" Target="../embeddings/oleObject195.bin"/><Relationship Id="rId15" Type="http://schemas.openxmlformats.org/officeDocument/2006/relationships/image" Target="../media/image204.emf"/><Relationship Id="rId23" Type="http://schemas.openxmlformats.org/officeDocument/2006/relationships/image" Target="../media/image208.emf"/><Relationship Id="rId28" Type="http://schemas.openxmlformats.org/officeDocument/2006/relationships/oleObject" Target="../embeddings/oleObject208.bin"/><Relationship Id="rId10" Type="http://schemas.openxmlformats.org/officeDocument/2006/relationships/image" Target="../media/image202.emf"/><Relationship Id="rId19" Type="http://schemas.openxmlformats.org/officeDocument/2006/relationships/image" Target="../media/image206.emf"/><Relationship Id="rId31" Type="http://schemas.openxmlformats.org/officeDocument/2006/relationships/oleObject" Target="../embeddings/oleObject210.bin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197.bin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209.wmf"/><Relationship Id="rId8" Type="http://schemas.openxmlformats.org/officeDocument/2006/relationships/image" Target="../media/image20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6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image" Target="../media/image217.emf"/><Relationship Id="rId10" Type="http://schemas.openxmlformats.org/officeDocument/2006/relationships/image" Target="../media/image215.w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15.bin"/><Relationship Id="rId14" Type="http://schemas.openxmlformats.org/officeDocument/2006/relationships/oleObject" Target="../embeddings/oleObject218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wmf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1.bin"/><Relationship Id="rId3" Type="http://schemas.openxmlformats.org/officeDocument/2006/relationships/oleObject" Target="../embeddings/oleObject219.bin"/><Relationship Id="rId21" Type="http://schemas.openxmlformats.org/officeDocument/2006/relationships/image" Target="../media/image224.emf"/><Relationship Id="rId7" Type="http://schemas.openxmlformats.org/officeDocument/2006/relationships/oleObject" Target="../embeddings/oleObject221.bin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22.wmf"/><Relationship Id="rId25" Type="http://schemas.openxmlformats.org/officeDocument/2006/relationships/image" Target="../media/image226.emf"/><Relationship Id="rId33" Type="http://schemas.openxmlformats.org/officeDocument/2006/relationships/image" Target="../media/image23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29" Type="http://schemas.openxmlformats.org/officeDocument/2006/relationships/image" Target="../media/image228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3.wmf"/><Relationship Id="rId11" Type="http://schemas.openxmlformats.org/officeDocument/2006/relationships/image" Target="../media/image220.wmf"/><Relationship Id="rId24" Type="http://schemas.openxmlformats.org/officeDocument/2006/relationships/oleObject" Target="../embeddings/oleObject230.bin"/><Relationship Id="rId32" Type="http://schemas.openxmlformats.org/officeDocument/2006/relationships/oleObject" Target="../embeddings/oleObject234.bin"/><Relationship Id="rId5" Type="http://schemas.openxmlformats.org/officeDocument/2006/relationships/oleObject" Target="../embeddings/oleObject220.bin"/><Relationship Id="rId15" Type="http://schemas.openxmlformats.org/officeDocument/2006/relationships/image" Target="../media/image221.wmf"/><Relationship Id="rId23" Type="http://schemas.openxmlformats.org/officeDocument/2006/relationships/image" Target="../media/image225.emf"/><Relationship Id="rId28" Type="http://schemas.openxmlformats.org/officeDocument/2006/relationships/oleObject" Target="../embeddings/oleObject232.bin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223.wmf"/><Relationship Id="rId31" Type="http://schemas.openxmlformats.org/officeDocument/2006/relationships/image" Target="../media/image229.emf"/><Relationship Id="rId4" Type="http://schemas.openxmlformats.org/officeDocument/2006/relationships/image" Target="../media/image218.emf"/><Relationship Id="rId9" Type="http://schemas.openxmlformats.org/officeDocument/2006/relationships/image" Target="../media/image219.w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Relationship Id="rId27" Type="http://schemas.openxmlformats.org/officeDocument/2006/relationships/image" Target="../media/image227.emf"/><Relationship Id="rId30" Type="http://schemas.openxmlformats.org/officeDocument/2006/relationships/oleObject" Target="../embeddings/oleObject233.bin"/><Relationship Id="rId8" Type="http://schemas.openxmlformats.org/officeDocument/2006/relationships/oleObject" Target="../embeddings/oleObject22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21" Type="http://schemas.openxmlformats.org/officeDocument/2006/relationships/image" Target="../media/image35.emf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39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e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37" Type="http://schemas.openxmlformats.org/officeDocument/2006/relationships/image" Target="../media/image43.w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2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8.emf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42.emf"/><Relationship Id="rId8" Type="http://schemas.openxmlformats.org/officeDocument/2006/relationships/oleObject" Target="../embeddings/oleObject28.bin"/><Relationship Id="rId3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1.emf"/><Relationship Id="rId3" Type="http://schemas.openxmlformats.org/officeDocument/2006/relationships/image" Target="../media/image54.jpeg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63.emf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image" Target="../media/image67.jpeg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10" Type="http://schemas.openxmlformats.org/officeDocument/2006/relationships/image" Target="../media/image58.emf"/><Relationship Id="rId19" Type="http://schemas.openxmlformats.org/officeDocument/2006/relationships/image" Target="../media/image62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G_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088" y="549275"/>
            <a:ext cx="69135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itchFamily="18" charset="0"/>
              </a:rPr>
              <a:t>Chapter 2</a:t>
            </a:r>
            <a:endParaRPr kumimoji="1" lang="en-US" altLang="zh-CN" sz="66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0363" y="1982827"/>
            <a:ext cx="87487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方正舒体" pitchFamily="2" charset="-122"/>
                <a:cs typeface="Times New Roman" pitchFamily="18" charset="0"/>
              </a:rPr>
              <a:t>NEWTON’S LAWS OF MOTION</a:t>
            </a:r>
          </a:p>
        </p:txBody>
      </p: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58888" y="3716338"/>
            <a:ext cx="67056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蒋臣威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西安交通大学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en-US" altLang="zh-CN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3</a:t>
            </a:r>
            <a:r>
              <a:rPr kumimoji="1" lang="en-US" altLang="zh-CN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 / 8 / 2022</a:t>
            </a:r>
            <a:endParaRPr kumimoji="1" lang="zh-CN" altLang="en-US" sz="36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仿宋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228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流体阻力简介：</a:t>
            </a:r>
            <a:endParaRPr kumimoji="1" lang="zh-CN" altLang="en-US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685800"/>
            <a:ext cx="84582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当物体穿过液体或气体运动时，受到流体阻力，该阻力与运动物体速度方向相反，大小随速度变化。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719263"/>
            <a:ext cx="62674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物体速度不太大时，阻力主要由流体的粘滞性产生。在运动物体带动下，流体内只形成有一定层次的平稳流动（层流），这时流体阻力与物体速率成正比：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39975" y="3005138"/>
          <a:ext cx="1238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3" imgW="414484" imgH="156968" progId="Equation.3">
                  <p:embed/>
                </p:oleObj>
              </mc:Choice>
              <mc:Fallback>
                <p:oleObj name="公式" r:id="rId3" imgW="414484" imgH="156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05138"/>
                        <a:ext cx="12382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3495675"/>
            <a:ext cx="612298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物体穿过流体的速率超过某限度时（低于声速），流体的层流开始混乱，在物体之后出现旋涡（紊流或湍流），这时流体阻力与物体速率的平方成正比：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339975" y="4764088"/>
          <a:ext cx="1376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5" imgW="461784" imgH="185640" progId="Equation.3">
                  <p:embed/>
                </p:oleObj>
              </mc:Choice>
              <mc:Fallback>
                <p:oleObj name="公式" r:id="rId5" imgW="461784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64088"/>
                        <a:ext cx="1376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9600" y="5324475"/>
            <a:ext cx="60499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物体与流体的相对速度提高到接近空气中的声速时，这时流体阻力将迅速增大：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716463" y="5805488"/>
          <a:ext cx="14620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7" imgW="414484" imgH="185640" progId="Equation.3">
                  <p:embed/>
                </p:oleObj>
              </mc:Choice>
              <mc:Fallback>
                <p:oleObj name="Equation" r:id="rId7" imgW="414484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805488"/>
                        <a:ext cx="14620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7" name="Picture 11" descr="2e6fa7382964f2fdd56225d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341438"/>
            <a:ext cx="23034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3" descr="b7bc4c66cd04a265ab184cf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60800"/>
            <a:ext cx="2303462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4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179388" y="358775"/>
            <a:ext cx="70564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80263" algn="l"/>
                <a:tab pos="8694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若物体从静止开始下落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假定流体阻力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与物体运动速度的关系是线性的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即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 = </a:t>
            </a:r>
            <a:r>
              <a:rPr kumimoji="1" lang="en-US" altLang="zh-CN" sz="2400" b="1" i="1">
                <a:solidFill>
                  <a:srgbClr val="66FF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b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常量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与阻力无关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其取决于运动物体的性质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形状、大小等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)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以及流体的性质。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39750" y="2452688"/>
            <a:ext cx="532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如图，由牛顿第二定律，得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华文仿宋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1403350" y="2979738"/>
          <a:ext cx="2738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公式" r:id="rId3" imgW="1338051" imgH="357188" progId="Equation.3">
                  <p:embed/>
                </p:oleObj>
              </mc:Choice>
              <mc:Fallback>
                <p:oleObj name="公式" r:id="rId3" imgW="133805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79738"/>
                        <a:ext cx="27384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1" name="Oval 5"/>
          <p:cNvSpPr>
            <a:spLocks noChangeArrowheads="1"/>
          </p:cNvSpPr>
          <p:nvPr/>
        </p:nvSpPr>
        <p:spPr bwMode="auto">
          <a:xfrm>
            <a:off x="7820025" y="148431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8035925" y="706438"/>
            <a:ext cx="0" cy="990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7524750" y="1138238"/>
            <a:ext cx="0" cy="17541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8101013" y="2395538"/>
          <a:ext cx="5175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公式" r:id="rId5" imgW="204804" imgH="166688" progId="Equation.3">
                  <p:embed/>
                </p:oleObj>
              </mc:Choice>
              <mc:Fallback>
                <p:oleObj name="公式" r:id="rId5" imgW="204804" imgH="166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395538"/>
                        <a:ext cx="5175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5" name="Object 9"/>
          <p:cNvGraphicFramePr>
            <a:graphicFrameLocks noChangeAspect="1"/>
          </p:cNvGraphicFramePr>
          <p:nvPr/>
        </p:nvGraphicFramePr>
        <p:xfrm>
          <a:off x="8035925" y="549275"/>
          <a:ext cx="346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公式" r:id="rId7" imgW="128734" imgH="166688" progId="Equation.3">
                  <p:embed/>
                </p:oleObj>
              </mc:Choice>
              <mc:Fallback>
                <p:oleObj name="公式" r:id="rId7" imgW="128734" imgH="1666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549275"/>
                        <a:ext cx="3460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6" name="Object 10"/>
          <p:cNvGraphicFramePr>
            <a:graphicFrameLocks noChangeAspect="1"/>
          </p:cNvGraphicFramePr>
          <p:nvPr/>
        </p:nvGraphicFramePr>
        <p:xfrm>
          <a:off x="7596188" y="2617788"/>
          <a:ext cx="241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9" imgW="204804" imgH="271657" progId="Equation.3">
                  <p:embed/>
                </p:oleObj>
              </mc:Choice>
              <mc:Fallback>
                <p:oleObj name="Equation" r:id="rId9" imgW="204804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617788"/>
                        <a:ext cx="241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7" name="Line 11"/>
          <p:cNvSpPr>
            <a:spLocks noChangeShapeType="1"/>
          </p:cNvSpPr>
          <p:nvPr/>
        </p:nvSpPr>
        <p:spPr bwMode="auto">
          <a:xfrm>
            <a:off x="8035925" y="1714500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48" name="Object 12"/>
          <p:cNvGraphicFramePr>
            <a:graphicFrameLocks noChangeAspect="1"/>
          </p:cNvGraphicFramePr>
          <p:nvPr/>
        </p:nvGraphicFramePr>
        <p:xfrm>
          <a:off x="7550150" y="1009650"/>
          <a:ext cx="319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公式" r:id="rId11" imgW="118981" imgH="147735" progId="Equation.3">
                  <p:embed/>
                </p:oleObj>
              </mc:Choice>
              <mc:Fallback>
                <p:oleObj name="公式" r:id="rId11" imgW="118981" imgH="1477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1009650"/>
                        <a:ext cx="3190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9" name="Object 13"/>
          <p:cNvGraphicFramePr>
            <a:graphicFrameLocks noChangeAspect="1"/>
          </p:cNvGraphicFramePr>
          <p:nvPr/>
        </p:nvGraphicFramePr>
        <p:xfrm>
          <a:off x="5292725" y="2924175"/>
          <a:ext cx="1698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公式" r:id="rId13" imgW="814339" imgH="385860" progId="Equation.3">
                  <p:embed/>
                </p:oleObj>
              </mc:Choice>
              <mc:Fallback>
                <p:oleObj name="公式" r:id="rId13" imgW="814339" imgH="3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24175"/>
                        <a:ext cx="16986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4427538" y="3227388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179388" y="3933825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考虑到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 0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=0 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，积分得</a:t>
            </a:r>
          </a:p>
        </p:txBody>
      </p:sp>
      <p:graphicFrame>
        <p:nvGraphicFramePr>
          <p:cNvPr id="295952" name="Object 16"/>
          <p:cNvGraphicFramePr>
            <a:graphicFrameLocks noChangeAspect="1"/>
          </p:cNvGraphicFramePr>
          <p:nvPr/>
        </p:nvGraphicFramePr>
        <p:xfrm>
          <a:off x="3203575" y="4508500"/>
          <a:ext cx="25098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公式" r:id="rId15" imgW="1223946" imgH="385860" progId="Equation.3">
                  <p:embed/>
                </p:oleObj>
              </mc:Choice>
              <mc:Fallback>
                <p:oleObj name="公式" r:id="rId15" imgW="1223946" imgH="3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08500"/>
                        <a:ext cx="25098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3" name="Object 17"/>
          <p:cNvGraphicFramePr>
            <a:graphicFrameLocks noChangeAspect="1"/>
          </p:cNvGraphicFramePr>
          <p:nvPr/>
        </p:nvGraphicFramePr>
        <p:xfrm>
          <a:off x="6516688" y="4508500"/>
          <a:ext cx="22812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公式" r:id="rId17" imgW="1109841" imgH="357188" progId="Equation.3">
                  <p:embed/>
                </p:oleObj>
              </mc:Choice>
              <mc:Fallback>
                <p:oleObj name="公式" r:id="rId17" imgW="110984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508500"/>
                        <a:ext cx="2281237" cy="784225"/>
                      </a:xfrm>
                      <a:prstGeom prst="rect">
                        <a:avLst/>
                      </a:prstGeom>
                      <a:solidFill>
                        <a:srgbClr val="808080">
                          <a:alpha val="6117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250825" y="530066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讨论：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5955" name="Object 19"/>
          <p:cNvGraphicFramePr>
            <a:graphicFrameLocks noChangeAspect="1"/>
          </p:cNvGraphicFramePr>
          <p:nvPr/>
        </p:nvGraphicFramePr>
        <p:xfrm>
          <a:off x="1403350" y="5734050"/>
          <a:ext cx="2306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公式" r:id="rId19" imgW="1119106" imgH="357188" progId="Equation.3">
                  <p:embed/>
                </p:oleObj>
              </mc:Choice>
              <mc:Fallback>
                <p:oleObj name="公式" r:id="rId19" imgW="111910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734050"/>
                        <a:ext cx="23066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080">
                                <a:alpha val="61176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4356100" y="5735638"/>
          <a:ext cx="1216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公式" r:id="rId21" imgW="576376" imgH="357188" progId="Equation.3">
                  <p:embed/>
                </p:oleObj>
              </mc:Choice>
              <mc:Fallback>
                <p:oleObj name="公式" r:id="rId21" imgW="57637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735638"/>
                        <a:ext cx="1216025" cy="784225"/>
                      </a:xfrm>
                      <a:prstGeom prst="rect">
                        <a:avLst/>
                      </a:prstGeom>
                      <a:solidFill>
                        <a:srgbClr val="808080">
                          <a:alpha val="6117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5724525" y="5945188"/>
            <a:ext cx="3239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70200" indent="-287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kumimoji="1"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收尾</a:t>
            </a:r>
            <a:r>
              <a:rPr kumimoji="1"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速</a:t>
            </a:r>
            <a:r>
              <a:rPr kumimoji="1"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度</a:t>
            </a:r>
          </a:p>
        </p:txBody>
      </p:sp>
      <p:sp>
        <p:nvSpPr>
          <p:cNvPr id="295958" name="AutoShape 22"/>
          <p:cNvSpPr>
            <a:spLocks noChangeArrowheads="1"/>
          </p:cNvSpPr>
          <p:nvPr/>
        </p:nvSpPr>
        <p:spPr bwMode="auto">
          <a:xfrm>
            <a:off x="5743575" y="4756150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323850" y="4508500"/>
          <a:ext cx="21605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23" imgW="1114230" imgH="414532" progId="Equation.DSMT4">
                  <p:embed/>
                </p:oleObj>
              </mc:Choice>
              <mc:Fallback>
                <p:oleObj name="Equation" r:id="rId23" imgW="1114230" imgH="4145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21605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22"/>
          <p:cNvSpPr>
            <a:spLocks noChangeArrowheads="1"/>
          </p:cNvSpPr>
          <p:nvPr/>
        </p:nvSpPr>
        <p:spPr bwMode="auto">
          <a:xfrm>
            <a:off x="2484438" y="4724400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utoUpdateAnimBg="0"/>
      <p:bldP spid="295939" grpId="0" autoUpdateAnimBg="0"/>
      <p:bldP spid="295941" grpId="0" animBg="1"/>
      <p:bldP spid="295942" grpId="0" animBg="1"/>
      <p:bldP spid="295943" grpId="0" animBg="1"/>
      <p:bldP spid="295947" grpId="0" animBg="1"/>
      <p:bldP spid="295950" grpId="0" animBg="1"/>
      <p:bldP spid="295951" grpId="0" autoUpdateAnimBg="0"/>
      <p:bldP spid="295954" grpId="0" autoUpdateAnimBg="0"/>
      <p:bldP spid="295957" grpId="0" autoUpdateAnimBg="0"/>
      <p:bldP spid="29595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870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</a:rPr>
              <a:t>§2.3 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牛顿运动定律的应用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.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微分问题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2843213" y="1628775"/>
          <a:ext cx="4992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" name="公式" r:id="rId3" imgW="2114355" imgH="190500" progId="Equation.3">
                  <p:embed/>
                </p:oleObj>
              </mc:Choice>
              <mc:Fallback>
                <p:oleObj name="公式" r:id="rId3" imgW="2114355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628775"/>
                        <a:ext cx="4992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068388" y="2259013"/>
            <a:ext cx="532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已知一物体的质量为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m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,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运动方程为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449263" y="2254250"/>
            <a:ext cx="116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2555875" y="2749550"/>
          <a:ext cx="35750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" name="Equation" r:id="rId5" imgW="3543105" imgH="381000" progId="Equation.3">
                  <p:embed/>
                </p:oleObj>
              </mc:Choice>
              <mc:Fallback>
                <p:oleObj name="Equation" r:id="rId5" imgW="3543105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49550"/>
                        <a:ext cx="35750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460375" y="3668713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07209" name="Object 9"/>
          <p:cNvGraphicFramePr>
            <a:graphicFrameLocks noChangeAspect="1"/>
          </p:cNvGraphicFramePr>
          <p:nvPr/>
        </p:nvGraphicFramePr>
        <p:xfrm>
          <a:off x="1116013" y="3468688"/>
          <a:ext cx="60991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" name="Equation" r:id="rId7" imgW="6048538" imgH="828578" progId="Equation.3">
                  <p:embed/>
                </p:oleObj>
              </mc:Choice>
              <mc:Fallback>
                <p:oleObj name="Equation" r:id="rId7" imgW="6048538" imgH="82857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68688"/>
                        <a:ext cx="60991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/>
        </p:nvGraphicFramePr>
        <p:xfrm>
          <a:off x="2484438" y="4549775"/>
          <a:ext cx="2708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" name="Equation" r:id="rId9" imgW="2685855" imgH="343094" progId="Equation.3">
                  <p:embed/>
                </p:oleObj>
              </mc:Choice>
              <mc:Fallback>
                <p:oleObj name="Equation" r:id="rId9" imgW="2685855" imgH="34309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49775"/>
                        <a:ext cx="27082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1" name="Object 11"/>
          <p:cNvGraphicFramePr>
            <a:graphicFrameLocks noChangeAspect="1"/>
          </p:cNvGraphicFramePr>
          <p:nvPr/>
        </p:nvGraphicFramePr>
        <p:xfrm>
          <a:off x="7370763" y="3697288"/>
          <a:ext cx="9667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" name="公式" r:id="rId11" imgW="905038" imgH="323656" progId="Equation.3">
                  <p:embed/>
                </p:oleObj>
              </mc:Choice>
              <mc:Fallback>
                <p:oleObj name="公式" r:id="rId11" imgW="905038" imgH="32365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3697288"/>
                        <a:ext cx="9667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179388" y="4916488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积分问题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1601788" y="6113463"/>
          <a:ext cx="4933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" name="公式" r:id="rId13" imgW="2086073" imgH="190500" progId="Equation.3">
                  <p:embed/>
                </p:oleObj>
              </mc:Choice>
              <mc:Fallback>
                <p:oleObj name="公式" r:id="rId13" imgW="2086073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6113463"/>
                        <a:ext cx="4933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2065338" y="5402263"/>
            <a:ext cx="466725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 rot="10800000" flipV="1">
            <a:off x="2292350" y="5848350"/>
            <a:ext cx="0" cy="431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6" name="Rectangle 16"/>
          <p:cNvSpPr>
            <a:spLocks noChangeArrowheads="1"/>
          </p:cNvSpPr>
          <p:nvPr/>
        </p:nvSpPr>
        <p:spPr bwMode="auto">
          <a:xfrm>
            <a:off x="2857500" y="5402263"/>
            <a:ext cx="1785938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初始条件</a:t>
            </a:r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 rot="10800000" flipV="1">
            <a:off x="3751263" y="5848350"/>
            <a:ext cx="0" cy="431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482600" y="3108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66"/>
                </a:solidFill>
                <a:latin typeface="宋体" panose="02010600030101010101" pitchFamily="2" charset="-122"/>
              </a:rPr>
              <a:t>求</a:t>
            </a:r>
            <a:endParaRPr kumimoji="1" lang="zh-CN" altLang="en-US" sz="2400" b="1" i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07219" name="Rectangle 19"/>
          <p:cNvSpPr>
            <a:spLocks noChangeArrowheads="1"/>
          </p:cNvSpPr>
          <p:nvPr/>
        </p:nvSpPr>
        <p:spPr bwMode="auto">
          <a:xfrm>
            <a:off x="1068388" y="3160713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</a:rPr>
              <a:t>F=?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052513"/>
            <a:ext cx="495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质点动力学中的两类问题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utoUpdateAnimBg="0"/>
      <p:bldP spid="307203" grpId="0" autoUpdateAnimBg="0"/>
      <p:bldP spid="307205" grpId="0" autoUpdateAnimBg="0"/>
      <p:bldP spid="307206" grpId="0" autoUpdateAnimBg="0"/>
      <p:bldP spid="307208" grpId="0" autoUpdateAnimBg="0"/>
      <p:bldP spid="307212" grpId="0" autoUpdateAnimBg="0"/>
      <p:bldP spid="307214" grpId="0" animBg="1"/>
      <p:bldP spid="307215" grpId="0" animBg="1"/>
      <p:bldP spid="307216" grpId="0" animBg="1"/>
      <p:bldP spid="307217" grpId="0" animBg="1"/>
      <p:bldP spid="307218" grpId="0" autoUpdateAnimBg="0"/>
      <p:bldP spid="307219" grpId="0" autoUpdateAnimBg="0"/>
      <p:bldP spid="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6019800" y="1295400"/>
          <a:ext cx="20542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0" name="公式" r:id="rId4" imgW="981108" imgH="381000" progId="Equation.3">
                  <p:embed/>
                </p:oleObj>
              </mc:Choice>
              <mc:Fallback>
                <p:oleObj name="公式" r:id="rId4" imgW="981108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5400"/>
                        <a:ext cx="20542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7" name="Object 3"/>
          <p:cNvGraphicFramePr>
            <a:graphicFrameLocks/>
          </p:cNvGraphicFramePr>
          <p:nvPr/>
        </p:nvGraphicFramePr>
        <p:xfrm>
          <a:off x="2819400" y="1981200"/>
          <a:ext cx="373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" name="Equation" r:id="rId6" imgW="3685980" imgH="780953" progId="Equation.3">
                  <p:embed/>
                </p:oleObj>
              </mc:Choice>
              <mc:Fallback>
                <p:oleObj name="Equation" r:id="rId6" imgW="3685980" imgH="780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73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设一物体在离地面上空高度等于地球半径处由静止落下。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838200" y="21494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在地面附近有</a:t>
            </a:r>
            <a:endParaRPr kumimoji="1" lang="zh-CN" altLang="en-US" sz="1200" b="1">
              <a:solidFill>
                <a:srgbClr val="FFFF99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546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以地心为坐标原点，物体受万有引力</a:t>
            </a:r>
            <a:endParaRPr kumimoji="1" lang="zh-CN" altLang="en-US" sz="2400" b="1">
              <a:solidFill>
                <a:srgbClr val="FFFF99"/>
              </a:solidFill>
              <a:latin typeface="宋体" panose="02010600030101010101" pitchFamily="2" charset="-122"/>
              <a:ea typeface="华文仿宋" pitchFamily="2" charset="-122"/>
            </a:endParaRP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03112" name="Object 8"/>
          <p:cNvGraphicFramePr>
            <a:graphicFrameLocks/>
          </p:cNvGraphicFramePr>
          <p:nvPr/>
        </p:nvGraphicFramePr>
        <p:xfrm>
          <a:off x="1905000" y="2743200"/>
          <a:ext cx="5251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2" name="Equation" r:id="rId8" imgW="5200552" imgH="828578" progId="Equation.3">
                  <p:embed/>
                </p:oleObj>
              </mc:Choice>
              <mc:Fallback>
                <p:oleObj name="Equation" r:id="rId8" imgW="5200552" imgH="82857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52514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/>
          <p:cNvGraphicFramePr>
            <a:graphicFrameLocks/>
          </p:cNvGraphicFramePr>
          <p:nvPr/>
        </p:nvGraphicFramePr>
        <p:xfrm>
          <a:off x="1905000" y="4572000"/>
          <a:ext cx="52768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3" name="Equation" r:id="rId10" imgW="5219570" imgH="990406" progId="Equation.3">
                  <p:embed/>
                </p:oleObj>
              </mc:Choice>
              <mc:Fallback>
                <p:oleObj name="Equation" r:id="rId10" imgW="5219570" imgH="990406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52768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5" name="Object 11"/>
          <p:cNvGraphicFramePr>
            <a:graphicFrameLocks/>
          </p:cNvGraphicFramePr>
          <p:nvPr/>
        </p:nvGraphicFramePr>
        <p:xfrm>
          <a:off x="4800600" y="5791200"/>
          <a:ext cx="2511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4" name="Equation" r:id="rId12" imgW="2466910" imgH="409672" progId="Equation.3">
                  <p:embed/>
                </p:oleObj>
              </mc:Choice>
              <mc:Fallback>
                <p:oleObj name="Equation" r:id="rId12" imgW="2466910" imgH="409672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91200"/>
                        <a:ext cx="2511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6" name="Object 12"/>
          <p:cNvGraphicFramePr>
            <a:graphicFrameLocks/>
          </p:cNvGraphicFramePr>
          <p:nvPr/>
        </p:nvGraphicFramePr>
        <p:xfrm>
          <a:off x="1905000" y="3675063"/>
          <a:ext cx="41703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5" name="Equation" r:id="rId14" imgW="4114605" imgH="828578" progId="Equation.3">
                  <p:embed/>
                </p:oleObj>
              </mc:Choice>
              <mc:Fallback>
                <p:oleObj name="Equation" r:id="rId14" imgW="4114605" imgH="82857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75063"/>
                        <a:ext cx="41703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7" name="Object 13"/>
          <p:cNvGraphicFramePr>
            <a:graphicFrameLocks/>
          </p:cNvGraphicFramePr>
          <p:nvPr/>
        </p:nvGraphicFramePr>
        <p:xfrm>
          <a:off x="1905000" y="5626100"/>
          <a:ext cx="23653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" name="Equation" r:id="rId16" imgW="2314770" imgH="876203" progId="Equation.3">
                  <p:embed/>
                </p:oleObj>
              </mc:Choice>
              <mc:Fallback>
                <p:oleObj name="Equation" r:id="rId16" imgW="2314770" imgH="87620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26100"/>
                        <a:ext cx="23653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179388" y="325438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793750" y="871538"/>
            <a:ext cx="766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它到达地面时的速度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（</a:t>
            </a: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  <a:ea typeface="华文仿宋" pitchFamily="2" charset="-122"/>
              </a:rPr>
              <a:t>不计空气阻力和地球的自转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）。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269875" y="8382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303121" name="Oval 17"/>
          <p:cNvSpPr>
            <a:spLocks noChangeArrowheads="1"/>
          </p:cNvSpPr>
          <p:nvPr/>
        </p:nvSpPr>
        <p:spPr bwMode="auto">
          <a:xfrm>
            <a:off x="7667625" y="4292600"/>
            <a:ext cx="914400" cy="914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3122" name="Line 18"/>
          <p:cNvSpPr>
            <a:spLocks noChangeShapeType="1"/>
          </p:cNvSpPr>
          <p:nvPr/>
        </p:nvSpPr>
        <p:spPr bwMode="auto">
          <a:xfrm flipV="1">
            <a:off x="8101013" y="2420938"/>
            <a:ext cx="0" cy="2376487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8218488" y="2198688"/>
            <a:ext cx="342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8027988" y="3644900"/>
            <a:ext cx="16351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3125" name="AutoShape 21"/>
          <p:cNvSpPr>
            <a:spLocks noChangeArrowheads="1"/>
          </p:cNvSpPr>
          <p:nvPr/>
        </p:nvSpPr>
        <p:spPr bwMode="auto">
          <a:xfrm>
            <a:off x="1042988" y="3068638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1074738" y="4941888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7248525" y="2809875"/>
          <a:ext cx="4460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" name="剪辑" r:id="rId18" imgW="1809587" imgH="3943156" progId="MS_ClipArt_Gallery.2">
                  <p:embed/>
                </p:oleObj>
              </mc:Choice>
              <mc:Fallback>
                <p:oleObj name="剪辑" r:id="rId18" imgW="1809587" imgH="3943156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2809875"/>
                        <a:ext cx="4460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79388" y="5864225"/>
            <a:ext cx="4248150" cy="7683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思考：利用机械能守恒是否也能求解？</a:t>
            </a:r>
            <a:r>
              <a:rPr kumimoji="1" lang="zh-CN" altLang="en-US" sz="2200" b="1" dirty="0">
                <a:solidFill>
                  <a:srgbClr val="CCEC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endParaRPr kumimoji="1" lang="zh-CN" altLang="en-US" sz="22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utoUpdateAnimBg="0"/>
      <p:bldP spid="303110" grpId="0" autoUpdateAnimBg="0"/>
      <p:bldP spid="303111" grpId="0" autoUpdateAnimBg="0"/>
      <p:bldP spid="303121" grpId="0" animBg="1"/>
      <p:bldP spid="303122" grpId="0" animBg="1"/>
      <p:bldP spid="303123" grpId="0"/>
      <p:bldP spid="303124" grpId="0" animBg="1"/>
      <p:bldP spid="303125" grpId="0" animBg="1"/>
      <p:bldP spid="303126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393700" y="476250"/>
            <a:ext cx="525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三、解题思路和方法</a:t>
            </a:r>
            <a:endParaRPr kumimoji="1" lang="zh-CN" altLang="en-US" sz="2600" b="1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971550" y="969963"/>
            <a:ext cx="7272338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6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应用牛顿运动定律求解质点动力学的一般步骤：</a:t>
            </a:r>
            <a:endParaRPr kumimoji="1" lang="zh-CN" altLang="en-US" sz="2600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044575" y="1668463"/>
            <a:ext cx="489585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选取研究对象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1044575" y="2242494"/>
            <a:ext cx="7848600" cy="6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分析运动</a:t>
            </a:r>
            <a:r>
              <a:rPr kumimoji="1" lang="zh-CN" altLang="en-US" sz="2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情况和受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力</a:t>
            </a:r>
            <a:r>
              <a:rPr kumimoji="1" lang="zh-CN" altLang="en-US" sz="2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情况，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画出受力图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1077913" y="2830513"/>
            <a:ext cx="78486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选取坐标系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1103313" y="3324225"/>
            <a:ext cx="7848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列方程（</a:t>
            </a:r>
            <a:r>
              <a:rPr kumimoji="1" lang="zh-CN" altLang="en-US" sz="26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对应的动力学微分方程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）求解</a:t>
            </a: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1116013" y="3829050"/>
            <a:ext cx="7848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5. </a:t>
            </a:r>
            <a:r>
              <a:rPr kumimoji="1"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讨论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755650" y="4868863"/>
            <a:ext cx="7315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选物体      </a:t>
            </a:r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看运动       </a:t>
            </a:r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查受力       </a:t>
            </a:r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列方程</a:t>
            </a:r>
            <a:endParaRPr kumimoji="1" lang="zh-CN" altLang="en-US" sz="26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3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utoUpdateAnimBg="0"/>
      <p:bldP spid="348163" grpId="0"/>
      <p:bldP spid="348164" grpId="0"/>
      <p:bldP spid="348165" grpId="0"/>
      <p:bldP spid="348166" grpId="0"/>
      <p:bldP spid="348167" grpId="0"/>
      <p:bldP spid="348168" grpId="0"/>
      <p:bldP spid="1945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550" y="260648"/>
            <a:ext cx="7696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以初速度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竖直向上抛出一质量为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的小球，小球除受重力外，还受一个大小为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αmv </a:t>
            </a:r>
            <a:r>
              <a:rPr kumimoji="1" lang="en-US" altLang="zh-CN" sz="2400" b="1" baseline="30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的粘滞阻力。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0525" y="170844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340023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793833" y="524667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7717633" y="4332270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870033" y="5308583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870033" y="5322870"/>
            <a:ext cx="0" cy="5334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870033" y="5322870"/>
            <a:ext cx="9540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7870033" y="3265470"/>
            <a:ext cx="0" cy="21336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632033" y="3265470"/>
            <a:ext cx="0" cy="2057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565233" y="3189270"/>
            <a:ext cx="0" cy="2133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3347"/>
              </p:ext>
            </p:extLst>
          </p:nvPr>
        </p:nvGraphicFramePr>
        <p:xfrm>
          <a:off x="8011321" y="5426058"/>
          <a:ext cx="3159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7" name="Equation" r:id="rId3" imgW="199927" imgH="304703" progId="Equation.3">
                  <p:embed/>
                </p:oleObj>
              </mc:Choice>
              <mc:Fallback>
                <p:oleObj name="Equation" r:id="rId3" imgW="199927" imgH="3047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321" y="5426058"/>
                        <a:ext cx="3159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846221" y="3270233"/>
            <a:ext cx="914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00215"/>
              </p:ext>
            </p:extLst>
          </p:nvPr>
        </p:nvGraphicFramePr>
        <p:xfrm>
          <a:off x="7173121" y="4573570"/>
          <a:ext cx="3159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8" name="Equation" r:id="rId5" imgW="199927" imgH="314422" progId="Equation.3">
                  <p:embed/>
                </p:oleObj>
              </mc:Choice>
              <mc:Fallback>
                <p:oleObj name="Equation" r:id="rId5" imgW="199927" imgH="3144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121" y="4573570"/>
                        <a:ext cx="3159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367092"/>
              </p:ext>
            </p:extLst>
          </p:nvPr>
        </p:nvGraphicFramePr>
        <p:xfrm>
          <a:off x="7220746" y="5535595"/>
          <a:ext cx="4968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9" name="Equation" r:id="rId7" imgW="380837" imgH="190500" progId="Equation.3">
                  <p:embed/>
                </p:oleObj>
              </mc:Choice>
              <mc:Fallback>
                <p:oleObj name="Equation" r:id="rId7" imgW="380837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746" y="5535595"/>
                        <a:ext cx="4968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04701"/>
              </p:ext>
            </p:extLst>
          </p:nvPr>
        </p:nvGraphicFramePr>
        <p:xfrm>
          <a:off x="8279608" y="4181458"/>
          <a:ext cx="352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0" name="Equation" r:id="rId9" imgW="237962" imgH="180781" progId="Equation.3">
                  <p:embed/>
                </p:oleObj>
              </mc:Choice>
              <mc:Fallback>
                <p:oleObj name="Equation" r:id="rId9" imgW="237962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608" y="4181458"/>
                        <a:ext cx="3524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093042"/>
              </p:ext>
            </p:extLst>
          </p:nvPr>
        </p:nvGraphicFramePr>
        <p:xfrm>
          <a:off x="7171533" y="3325795"/>
          <a:ext cx="2413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1" name="Equation" r:id="rId11" imgW="123858" imgH="190500" progId="Equation.3">
                  <p:embed/>
                </p:oleObj>
              </mc:Choice>
              <mc:Fallback>
                <p:oleObj name="Equation" r:id="rId11" imgW="123858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533" y="3325795"/>
                        <a:ext cx="2413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00050" y="1084561"/>
            <a:ext cx="1435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971550" y="1119486"/>
            <a:ext cx="3581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小球上升的最大高度。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3917950" y="289907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FFFF00">
              <a:alpha val="49019"/>
            </a:srgbClr>
          </a:solidFill>
          <a:ln w="9525">
            <a:solidFill>
              <a:srgbClr val="FFFF00">
                <a:alpha val="50195"/>
              </a:srgb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175" y="4573886"/>
            <a:ext cx="1120775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注意积分上下限的对应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07577"/>
              </p:ext>
            </p:extLst>
          </p:nvPr>
        </p:nvGraphicFramePr>
        <p:xfrm>
          <a:off x="987507" y="1546523"/>
          <a:ext cx="3689268" cy="89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2" name="Equation" r:id="rId13" imgW="1625400" imgH="393480" progId="Equation.DSMT4">
                  <p:embed/>
                </p:oleObj>
              </mc:Choice>
              <mc:Fallback>
                <p:oleObj name="Equation" r:id="rId13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7507" y="1546523"/>
                        <a:ext cx="3689268" cy="892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80135"/>
              </p:ext>
            </p:extLst>
          </p:nvPr>
        </p:nvGraphicFramePr>
        <p:xfrm>
          <a:off x="5213914" y="1517629"/>
          <a:ext cx="22764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3" name="Equation" r:id="rId15" imgW="1002960" imgH="393480" progId="Equation.DSMT4">
                  <p:embed/>
                </p:oleObj>
              </mc:Choice>
              <mc:Fallback>
                <p:oleObj name="Equation" r:id="rId1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13914" y="1517629"/>
                        <a:ext cx="22764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959758"/>
              </p:ext>
            </p:extLst>
          </p:nvPr>
        </p:nvGraphicFramePr>
        <p:xfrm>
          <a:off x="1085056" y="2527301"/>
          <a:ext cx="30845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4" name="Equation" r:id="rId17" imgW="1358640" imgH="419040" progId="Equation.DSMT4">
                  <p:embed/>
                </p:oleObj>
              </mc:Choice>
              <mc:Fallback>
                <p:oleObj name="Equation" r:id="rId17" imgW="1358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5056" y="2527301"/>
                        <a:ext cx="308451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726818"/>
              </p:ext>
            </p:extLst>
          </p:nvPr>
        </p:nvGraphicFramePr>
        <p:xfrm>
          <a:off x="4567239" y="2506801"/>
          <a:ext cx="28813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5" name="Equation" r:id="rId19" imgW="1269720" imgH="444240" progId="Equation.DSMT4">
                  <p:embed/>
                </p:oleObj>
              </mc:Choice>
              <mc:Fallback>
                <p:oleObj name="Equation" r:id="rId19" imgW="1269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67239" y="2506801"/>
                        <a:ext cx="2881312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559672"/>
              </p:ext>
            </p:extLst>
          </p:nvPr>
        </p:nvGraphicFramePr>
        <p:xfrm>
          <a:off x="1126372" y="3511848"/>
          <a:ext cx="17287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6" name="Equation" r:id="rId21" imgW="761760" imgH="444240" progId="Equation.DSMT4">
                  <p:embed/>
                </p:oleObj>
              </mc:Choice>
              <mc:Fallback>
                <p:oleObj name="Equation" r:id="rId21" imgW="761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6372" y="3511848"/>
                        <a:ext cx="1728788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397720"/>
              </p:ext>
            </p:extLst>
          </p:nvPr>
        </p:nvGraphicFramePr>
        <p:xfrm>
          <a:off x="2888982" y="3552937"/>
          <a:ext cx="2997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7" name="Equation" r:id="rId23" imgW="1320480" imgH="444240" progId="Equation.DSMT4">
                  <p:embed/>
                </p:oleObj>
              </mc:Choice>
              <mc:Fallback>
                <p:oleObj name="Equation" r:id="rId23" imgW="1320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88982" y="3552937"/>
                        <a:ext cx="29972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43350"/>
              </p:ext>
            </p:extLst>
          </p:nvPr>
        </p:nvGraphicFramePr>
        <p:xfrm>
          <a:off x="1183903" y="4651491"/>
          <a:ext cx="44656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8" name="Equation" r:id="rId25" imgW="1968480" imgH="393480" progId="Equation.DSMT4">
                  <p:embed/>
                </p:oleObj>
              </mc:Choice>
              <mc:Fallback>
                <p:oleObj name="Equation" r:id="rId25" imgW="1968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83903" y="4651491"/>
                        <a:ext cx="4465638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94136"/>
              </p:ext>
            </p:extLst>
          </p:nvPr>
        </p:nvGraphicFramePr>
        <p:xfrm>
          <a:off x="1494532" y="5543666"/>
          <a:ext cx="3082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9" name="Equation" r:id="rId27" imgW="1358640" imgH="444240" progId="Equation.DSMT4">
                  <p:embed/>
                </p:oleObj>
              </mc:Choice>
              <mc:Fallback>
                <p:oleObj name="Equation" r:id="rId27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94532" y="5543666"/>
                        <a:ext cx="308292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50825" y="6290556"/>
            <a:ext cx="8650288" cy="430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思考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(1)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小球上升高度为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时的速度？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小球落回抛出点时的速度？</a:t>
            </a:r>
            <a:endParaRPr kumimoji="1" lang="zh-CN" altLang="en-US" sz="22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199246"/>
              </p:ext>
            </p:extLst>
          </p:nvPr>
        </p:nvGraphicFramePr>
        <p:xfrm>
          <a:off x="7623177" y="1615767"/>
          <a:ext cx="4460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" name="剪辑" r:id="rId29" imgW="1809587" imgH="3943156" progId="MS_ClipArt_Gallery.2">
                  <p:embed/>
                </p:oleObj>
              </mc:Choice>
              <mc:Fallback>
                <p:oleObj name="剪辑" r:id="rId29" imgW="1809587" imgH="394315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7" y="1615767"/>
                        <a:ext cx="4460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887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6" grpId="0" build="p" autoUpdateAnimBg="0"/>
      <p:bldP spid="27" grpId="0" build="p" autoUpdateAnimBg="0"/>
      <p:bldP spid="29" grpId="0" animBg="1"/>
      <p:bldP spid="30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5238750" y="2438400"/>
            <a:ext cx="3200400" cy="1219200"/>
            <a:chOff x="336" y="1296"/>
            <a:chExt cx="2016" cy="768"/>
          </a:xfrm>
        </p:grpSpPr>
        <p:sp>
          <p:nvSpPr>
            <p:cNvPr id="10273" name="Line 3"/>
            <p:cNvSpPr>
              <a:spLocks noChangeShapeType="1"/>
            </p:cNvSpPr>
            <p:nvPr/>
          </p:nvSpPr>
          <p:spPr bwMode="auto">
            <a:xfrm>
              <a:off x="720" y="1296"/>
              <a:ext cx="0" cy="57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4"/>
            <p:cNvSpPr>
              <a:spLocks noChangeShapeType="1"/>
            </p:cNvSpPr>
            <p:nvPr/>
          </p:nvSpPr>
          <p:spPr bwMode="auto">
            <a:xfrm>
              <a:off x="720" y="1296"/>
              <a:ext cx="1248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5"/>
            <p:cNvSpPr>
              <a:spLocks noChangeShapeType="1"/>
            </p:cNvSpPr>
            <p:nvPr/>
          </p:nvSpPr>
          <p:spPr bwMode="auto">
            <a:xfrm>
              <a:off x="1968" y="1296"/>
              <a:ext cx="0" cy="57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720" y="1872"/>
              <a:ext cx="576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7"/>
            <p:cNvSpPr>
              <a:spLocks noChangeShapeType="1"/>
            </p:cNvSpPr>
            <p:nvPr/>
          </p:nvSpPr>
          <p:spPr bwMode="auto">
            <a:xfrm>
              <a:off x="1440" y="1872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Oval 8"/>
            <p:cNvSpPr>
              <a:spLocks noChangeArrowheads="1"/>
            </p:cNvSpPr>
            <p:nvPr/>
          </p:nvSpPr>
          <p:spPr bwMode="auto">
            <a:xfrm>
              <a:off x="816" y="187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99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79" name="Oval 9"/>
            <p:cNvSpPr>
              <a:spLocks noChangeArrowheads="1"/>
            </p:cNvSpPr>
            <p:nvPr/>
          </p:nvSpPr>
          <p:spPr bwMode="auto">
            <a:xfrm>
              <a:off x="1536" y="187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99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80" name="Line 10"/>
            <p:cNvSpPr>
              <a:spLocks noChangeShapeType="1"/>
            </p:cNvSpPr>
            <p:nvPr/>
          </p:nvSpPr>
          <p:spPr bwMode="auto">
            <a:xfrm>
              <a:off x="336" y="2064"/>
              <a:ext cx="2016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3" name="Freeform 11" descr="25%"/>
          <p:cNvSpPr>
            <a:spLocks/>
          </p:cNvSpPr>
          <p:nvPr/>
        </p:nvSpPr>
        <p:spPr bwMode="auto">
          <a:xfrm rot="-202909">
            <a:off x="6457950" y="3406775"/>
            <a:ext cx="687388" cy="279400"/>
          </a:xfrm>
          <a:custGeom>
            <a:avLst/>
            <a:gdLst>
              <a:gd name="T0" fmla="*/ 2147483646 w 433"/>
              <a:gd name="T1" fmla="*/ 2147483646 h 109"/>
              <a:gd name="T2" fmla="*/ 2147483646 w 433"/>
              <a:gd name="T3" fmla="*/ 2147483646 h 109"/>
              <a:gd name="T4" fmla="*/ 2147483646 w 433"/>
              <a:gd name="T5" fmla="*/ 2147483646 h 109"/>
              <a:gd name="T6" fmla="*/ 2147483646 w 433"/>
              <a:gd name="T7" fmla="*/ 2147483646 h 109"/>
              <a:gd name="T8" fmla="*/ 2147483646 w 433"/>
              <a:gd name="T9" fmla="*/ 2147483646 h 109"/>
              <a:gd name="T10" fmla="*/ 2147483646 w 433"/>
              <a:gd name="T11" fmla="*/ 2147483646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3"/>
              <a:gd name="T19" fmla="*/ 0 h 109"/>
              <a:gd name="T20" fmla="*/ 433 w 433"/>
              <a:gd name="T21" fmla="*/ 109 h 1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3" h="109">
                <a:moveTo>
                  <a:pt x="1" y="32"/>
                </a:moveTo>
                <a:cubicBezTo>
                  <a:pt x="136" y="10"/>
                  <a:pt x="277" y="0"/>
                  <a:pt x="409" y="44"/>
                </a:cubicBezTo>
                <a:cubicBezTo>
                  <a:pt x="413" y="60"/>
                  <a:pt x="433" y="80"/>
                  <a:pt x="421" y="92"/>
                </a:cubicBezTo>
                <a:cubicBezTo>
                  <a:pt x="404" y="109"/>
                  <a:pt x="373" y="105"/>
                  <a:pt x="349" y="104"/>
                </a:cubicBezTo>
                <a:cubicBezTo>
                  <a:pt x="237" y="101"/>
                  <a:pt x="13" y="80"/>
                  <a:pt x="13" y="80"/>
                </a:cubicBezTo>
                <a:cubicBezTo>
                  <a:pt x="0" y="40"/>
                  <a:pt x="1" y="57"/>
                  <a:pt x="1" y="32"/>
                </a:cubicBezTo>
                <a:close/>
              </a:path>
            </a:pathLst>
          </a:custGeom>
          <a:pattFill prst="pct25">
            <a:fgClr>
              <a:srgbClr val="FF66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6188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299995"/>
              </p:ext>
            </p:extLst>
          </p:nvPr>
        </p:nvGraphicFramePr>
        <p:xfrm>
          <a:off x="684213" y="2963863"/>
          <a:ext cx="4564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1" name="公式" r:id="rId3" imgW="4514948" imgH="780953" progId="Equation.3">
                  <p:embed/>
                </p:oleObj>
              </mc:Choice>
              <mc:Fallback>
                <p:oleObj name="公式" r:id="rId3" imgW="4514948" imgH="780953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63863"/>
                        <a:ext cx="4564062" cy="825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9" name="Object 13"/>
          <p:cNvGraphicFramePr>
            <a:graphicFrameLocks noChangeAspect="1"/>
          </p:cNvGraphicFramePr>
          <p:nvPr/>
        </p:nvGraphicFramePr>
        <p:xfrm>
          <a:off x="1763713" y="3933825"/>
          <a:ext cx="20462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2" name="公式" r:id="rId5" imgW="905038" imgH="343094" progId="Equation.3">
                  <p:embed/>
                </p:oleObj>
              </mc:Choice>
              <mc:Fallback>
                <p:oleObj name="公式" r:id="rId5" imgW="905038" imgH="34309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33825"/>
                        <a:ext cx="20462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0" name="Object 14"/>
          <p:cNvGraphicFramePr>
            <a:graphicFrameLocks noChangeAspect="1"/>
          </p:cNvGraphicFramePr>
          <p:nvPr/>
        </p:nvGraphicFramePr>
        <p:xfrm>
          <a:off x="827088" y="2330450"/>
          <a:ext cx="1736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3" name="Equation" r:id="rId7" imgW="1704747" imgH="333375" progId="Equation.3">
                  <p:embed/>
                </p:oleObj>
              </mc:Choice>
              <mc:Fallback>
                <p:oleObj name="Equation" r:id="rId7" imgW="1704747" imgH="3333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0450"/>
                        <a:ext cx="1736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1" name="Object 15"/>
          <p:cNvGraphicFramePr>
            <a:graphicFrameLocks noChangeAspect="1"/>
          </p:cNvGraphicFramePr>
          <p:nvPr/>
        </p:nvGraphicFramePr>
        <p:xfrm>
          <a:off x="5781675" y="3951288"/>
          <a:ext cx="31115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4" name="公式" r:id="rId9" imgW="1399980" imgH="343094" progId="Equation.3">
                  <p:embed/>
                </p:oleObj>
              </mc:Choice>
              <mc:Fallback>
                <p:oleObj name="公式" r:id="rId9" imgW="1399980" imgH="34309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3951288"/>
                        <a:ext cx="31115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2" name="Object 16"/>
          <p:cNvGraphicFramePr>
            <a:graphicFrameLocks noChangeAspect="1"/>
          </p:cNvGraphicFramePr>
          <p:nvPr/>
        </p:nvGraphicFramePr>
        <p:xfrm>
          <a:off x="395288" y="4797425"/>
          <a:ext cx="24542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5" name="公式" r:id="rId11" imgW="1123983" imgH="371281" progId="Equation.3">
                  <p:embed/>
                </p:oleObj>
              </mc:Choice>
              <mc:Fallback>
                <p:oleObj name="公式" r:id="rId11" imgW="1123983" imgH="37128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24542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3" name="Object 17"/>
          <p:cNvGraphicFramePr>
            <a:graphicFrameLocks noChangeAspect="1"/>
          </p:cNvGraphicFramePr>
          <p:nvPr/>
        </p:nvGraphicFramePr>
        <p:xfrm>
          <a:off x="3816350" y="4859338"/>
          <a:ext cx="5076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6" name="Equation" r:id="rId13" imgW="5019642" imgH="638078" progId="Equation.3">
                  <p:embed/>
                </p:oleObj>
              </mc:Choice>
              <mc:Fallback>
                <p:oleObj name="Equation" r:id="rId13" imgW="5019642" imgH="63807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859338"/>
                        <a:ext cx="5076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4" name="Object 18"/>
          <p:cNvGraphicFramePr>
            <a:graphicFrameLocks noChangeAspect="1"/>
          </p:cNvGraphicFramePr>
          <p:nvPr/>
        </p:nvGraphicFramePr>
        <p:xfrm>
          <a:off x="1039813" y="5767388"/>
          <a:ext cx="3387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7" name="Equation" r:id="rId15" imgW="3343177" imgH="857250" progId="Equation.3">
                  <p:embed/>
                </p:oleObj>
              </mc:Choice>
              <mc:Fallback>
                <p:oleObj name="Equation" r:id="rId15" imgW="3343177" imgH="85725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5767388"/>
                        <a:ext cx="33877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5" name="Object 19"/>
          <p:cNvGraphicFramePr>
            <a:graphicFrameLocks noChangeAspect="1"/>
          </p:cNvGraphicFramePr>
          <p:nvPr/>
        </p:nvGraphicFramePr>
        <p:xfrm>
          <a:off x="5003800" y="5695950"/>
          <a:ext cx="2714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8" name="公式" r:id="rId17" imgW="2666837" imgH="857250" progId="Equation.3">
                  <p:embed/>
                </p:oleObj>
              </mc:Choice>
              <mc:Fallback>
                <p:oleObj name="公式" r:id="rId17" imgW="2666837" imgH="857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695950"/>
                        <a:ext cx="27146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20"/>
          <p:cNvSpPr txBox="1">
            <a:spLocks noChangeArrowheads="1"/>
          </p:cNvSpPr>
          <p:nvPr/>
        </p:nvSpPr>
        <p:spPr bwMode="auto">
          <a:xfrm>
            <a:off x="762000" y="304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装沙子后总质量为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M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的车由静止开始运动，运动过程中合外力始终为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f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，每秒漏沙量为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289626" y="17097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762000" y="1676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取车和沙子为研究对象，地面参考系如图，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t 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= 0</a:t>
            </a:r>
            <a:r>
              <a:rPr kumimoji="1" lang="en-US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10255" name="Text Box 23"/>
          <p:cNvSpPr txBox="1">
            <a:spLocks noChangeArrowheads="1"/>
          </p:cNvSpPr>
          <p:nvPr/>
        </p:nvSpPr>
        <p:spPr bwMode="auto">
          <a:xfrm>
            <a:off x="179388" y="3333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829550" y="2514600"/>
            <a:ext cx="533400" cy="457200"/>
            <a:chOff x="2352" y="1488"/>
            <a:chExt cx="336" cy="288"/>
          </a:xfrm>
        </p:grpSpPr>
        <p:sp>
          <p:nvSpPr>
            <p:cNvPr id="10271" name="Line 25"/>
            <p:cNvSpPr>
              <a:spLocks noChangeShapeType="1"/>
            </p:cNvSpPr>
            <p:nvPr/>
          </p:nvSpPr>
          <p:spPr bwMode="auto">
            <a:xfrm>
              <a:off x="2352" y="1776"/>
              <a:ext cx="240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Text Box 26"/>
            <p:cNvSpPr txBox="1">
              <a:spLocks noChangeArrowheads="1"/>
            </p:cNvSpPr>
            <p:nvPr/>
          </p:nvSpPr>
          <p:spPr bwMode="auto">
            <a:xfrm>
              <a:off x="2400" y="14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0257" name="Rectangle 27" descr="25%"/>
          <p:cNvSpPr>
            <a:spLocks noChangeArrowheads="1"/>
          </p:cNvSpPr>
          <p:nvPr/>
        </p:nvSpPr>
        <p:spPr bwMode="auto">
          <a:xfrm>
            <a:off x="5881688" y="2636838"/>
            <a:ext cx="1943100" cy="706437"/>
          </a:xfrm>
          <a:prstGeom prst="rect">
            <a:avLst/>
          </a:prstGeom>
          <a:pattFill prst="pct25">
            <a:fgClr>
              <a:srgbClr val="FF66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448550" y="3276600"/>
            <a:ext cx="1371600" cy="457200"/>
            <a:chOff x="1680" y="2112"/>
            <a:chExt cx="864" cy="288"/>
          </a:xfrm>
        </p:grpSpPr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86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016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0259" name="Freeform 31" descr="25%"/>
          <p:cNvSpPr>
            <a:spLocks/>
          </p:cNvSpPr>
          <p:nvPr/>
        </p:nvSpPr>
        <p:spPr bwMode="auto">
          <a:xfrm>
            <a:off x="6726238" y="3314700"/>
            <a:ext cx="284162" cy="200025"/>
          </a:xfrm>
          <a:custGeom>
            <a:avLst/>
            <a:gdLst>
              <a:gd name="T0" fmla="*/ 2147483646 w 179"/>
              <a:gd name="T1" fmla="*/ 2147483646 h 126"/>
              <a:gd name="T2" fmla="*/ 2147483646 w 179"/>
              <a:gd name="T3" fmla="*/ 2147483646 h 126"/>
              <a:gd name="T4" fmla="*/ 2147483646 w 179"/>
              <a:gd name="T5" fmla="*/ 0 h 126"/>
              <a:gd name="T6" fmla="*/ 2147483646 w 179"/>
              <a:gd name="T7" fmla="*/ 2147483646 h 126"/>
              <a:gd name="T8" fmla="*/ 2147483646 w 179"/>
              <a:gd name="T9" fmla="*/ 2147483646 h 126"/>
              <a:gd name="T10" fmla="*/ 2147483646 w 179"/>
              <a:gd name="T11" fmla="*/ 2147483646 h 126"/>
              <a:gd name="T12" fmla="*/ 2147483646 w 179"/>
              <a:gd name="T13" fmla="*/ 2147483646 h 126"/>
              <a:gd name="T14" fmla="*/ 2147483646 w 179"/>
              <a:gd name="T15" fmla="*/ 2147483646 h 126"/>
              <a:gd name="T16" fmla="*/ 2147483646 w 179"/>
              <a:gd name="T17" fmla="*/ 2147483646 h 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"/>
              <a:gd name="T28" fmla="*/ 0 h 126"/>
              <a:gd name="T29" fmla="*/ 179 w 179"/>
              <a:gd name="T30" fmla="*/ 126 h 1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" h="126">
                <a:moveTo>
                  <a:pt x="23" y="96"/>
                </a:moveTo>
                <a:cubicBezTo>
                  <a:pt x="22" y="87"/>
                  <a:pt x="9" y="41"/>
                  <a:pt x="23" y="24"/>
                </a:cubicBezTo>
                <a:cubicBezTo>
                  <a:pt x="35" y="9"/>
                  <a:pt x="77" y="0"/>
                  <a:pt x="77" y="0"/>
                </a:cubicBezTo>
                <a:cubicBezTo>
                  <a:pt x="93" y="2"/>
                  <a:pt x="110" y="1"/>
                  <a:pt x="125" y="6"/>
                </a:cubicBezTo>
                <a:cubicBezTo>
                  <a:pt x="139" y="11"/>
                  <a:pt x="149" y="22"/>
                  <a:pt x="161" y="30"/>
                </a:cubicBezTo>
                <a:cubicBezTo>
                  <a:pt x="167" y="34"/>
                  <a:pt x="179" y="42"/>
                  <a:pt x="179" y="42"/>
                </a:cubicBezTo>
                <a:cubicBezTo>
                  <a:pt x="118" y="57"/>
                  <a:pt x="151" y="97"/>
                  <a:pt x="107" y="126"/>
                </a:cubicBezTo>
                <a:cubicBezTo>
                  <a:pt x="91" y="124"/>
                  <a:pt x="75" y="124"/>
                  <a:pt x="59" y="120"/>
                </a:cubicBezTo>
                <a:cubicBezTo>
                  <a:pt x="59" y="120"/>
                  <a:pt x="0" y="96"/>
                  <a:pt x="23" y="96"/>
                </a:cubicBezTo>
                <a:close/>
              </a:path>
            </a:pathLst>
          </a:custGeom>
          <a:pattFill prst="pct25">
            <a:fgClr>
              <a:srgbClr val="FF33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60" name="Text Box 32"/>
          <p:cNvSpPr txBox="1">
            <a:spLocks noChangeArrowheads="1"/>
          </p:cNvSpPr>
          <p:nvPr/>
        </p:nvSpPr>
        <p:spPr bwMode="auto">
          <a:xfrm>
            <a:off x="304800" y="121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0261" name="Text Box 33"/>
          <p:cNvSpPr txBox="1">
            <a:spLocks noChangeArrowheads="1"/>
          </p:cNvSpPr>
          <p:nvPr/>
        </p:nvSpPr>
        <p:spPr bwMode="auto">
          <a:xfrm>
            <a:off x="762000" y="1158875"/>
            <a:ext cx="344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9900"/>
                </a:solidFill>
                <a:latin typeface="宋体" panose="02010600030101010101" pitchFamily="2" charset="-122"/>
              </a:rPr>
              <a:t>t 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时刻车运动的速度。</a:t>
            </a:r>
          </a:p>
        </p:txBody>
      </p:sp>
      <p:graphicFrame>
        <p:nvGraphicFramePr>
          <p:cNvPr id="306210" name="Object 34"/>
          <p:cNvGraphicFramePr>
            <a:graphicFrameLocks noChangeAspect="1"/>
          </p:cNvGraphicFramePr>
          <p:nvPr/>
        </p:nvGraphicFramePr>
        <p:xfrm>
          <a:off x="3419475" y="2060575"/>
          <a:ext cx="12779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" name="公式" r:id="rId19" imgW="552483" imgH="343094" progId="Equation.3">
                  <p:embed/>
                </p:oleObj>
              </mc:Choice>
              <mc:Fallback>
                <p:oleObj name="公式" r:id="rId19" imgW="552483" imgH="34309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60575"/>
                        <a:ext cx="12779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11" name="AutoShape 35"/>
          <p:cNvSpPr>
            <a:spLocks noChangeArrowheads="1"/>
          </p:cNvSpPr>
          <p:nvPr/>
        </p:nvSpPr>
        <p:spPr bwMode="auto">
          <a:xfrm>
            <a:off x="539750" y="4149725"/>
            <a:ext cx="1223963" cy="417513"/>
          </a:xfrm>
          <a:prstGeom prst="notchedRightArrow">
            <a:avLst>
              <a:gd name="adj1" fmla="val 41852"/>
              <a:gd name="adj2" fmla="val 86942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6212" name="Object 36"/>
          <p:cNvGraphicFramePr>
            <a:graphicFrameLocks noChangeAspect="1"/>
          </p:cNvGraphicFramePr>
          <p:nvPr/>
        </p:nvGraphicFramePr>
        <p:xfrm>
          <a:off x="611188" y="3978275"/>
          <a:ext cx="8223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" name="公式" r:id="rId21" imgW="457395" imgH="152594" progId="Equation.3">
                  <p:embed/>
                </p:oleObj>
              </mc:Choice>
              <mc:Fallback>
                <p:oleObj name="公式" r:id="rId21" imgW="457395" imgH="15259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78275"/>
                        <a:ext cx="8223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13" name="AutoShape 37"/>
          <p:cNvSpPr>
            <a:spLocks noChangeArrowheads="1"/>
          </p:cNvSpPr>
          <p:nvPr/>
        </p:nvSpPr>
        <p:spPr bwMode="auto">
          <a:xfrm>
            <a:off x="3924300" y="4221163"/>
            <a:ext cx="1800225" cy="417512"/>
          </a:xfrm>
          <a:prstGeom prst="notchedRightArrow">
            <a:avLst>
              <a:gd name="adj1" fmla="val 42204"/>
              <a:gd name="adj2" fmla="val 8404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6215" name="Object 39"/>
          <p:cNvGraphicFramePr>
            <a:graphicFrameLocks noChangeAspect="1"/>
          </p:cNvGraphicFramePr>
          <p:nvPr/>
        </p:nvGraphicFramePr>
        <p:xfrm>
          <a:off x="4067175" y="4033838"/>
          <a:ext cx="13049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" name="Equation" r:id="rId23" imgW="1704747" imgH="333375" progId="Equation.3">
                  <p:embed/>
                </p:oleObj>
              </mc:Choice>
              <mc:Fallback>
                <p:oleObj name="Equation" r:id="rId23" imgW="1704747" imgH="33337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33838"/>
                        <a:ext cx="130492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35"/>
          <p:cNvSpPr>
            <a:spLocks noChangeArrowheads="1"/>
          </p:cNvSpPr>
          <p:nvPr/>
        </p:nvSpPr>
        <p:spPr bwMode="auto">
          <a:xfrm>
            <a:off x="2987675" y="5084763"/>
            <a:ext cx="792163" cy="417512"/>
          </a:xfrm>
          <a:prstGeom prst="notchedRightArrow">
            <a:avLst>
              <a:gd name="adj1" fmla="val 41852"/>
              <a:gd name="adj2" fmla="val 5627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" name="AutoShape 35"/>
          <p:cNvSpPr>
            <a:spLocks noChangeArrowheads="1"/>
          </p:cNvSpPr>
          <p:nvPr/>
        </p:nvSpPr>
        <p:spPr bwMode="auto">
          <a:xfrm flipH="1">
            <a:off x="2627313" y="2276475"/>
            <a:ext cx="649287" cy="417513"/>
          </a:xfrm>
          <a:prstGeom prst="notchedRightArrow">
            <a:avLst>
              <a:gd name="adj1" fmla="val 41852"/>
              <a:gd name="adj2" fmla="val 4612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5282016" y="1216968"/>
            <a:ext cx="1917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变质量问题</a:t>
            </a:r>
            <a:endParaRPr kumimoji="1" lang="zh-CN" altLang="en-US" sz="2400" b="1" dirty="0">
              <a:solidFill>
                <a:srgbClr val="00FF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7" grpId="0" autoUpdateAnimBg="0"/>
      <p:bldP spid="306198" grpId="0" autoUpdateAnimBg="0"/>
      <p:bldP spid="306211" grpId="0" animBg="1"/>
      <p:bldP spid="306213" grpId="0" animBg="1"/>
      <p:bldP spid="2" grpId="0" animBg="1"/>
      <p:bldP spid="5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217488" y="26035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一细绳如图示，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质量为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且分布均匀，长度 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7164388" y="260350"/>
            <a:ext cx="197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现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使细绳以</a:t>
            </a:r>
            <a:endParaRPr kumimoji="1"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4324350" y="711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转动中忽略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5924550" y="711200"/>
            <a:ext cx="282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重力与空气阻力，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>
            <a:off x="5715000" y="2700338"/>
            <a:ext cx="3276600" cy="0"/>
          </a:xfrm>
          <a:prstGeom prst="line">
            <a:avLst/>
          </a:prstGeom>
          <a:noFill/>
          <a:ln w="635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1" name="Line 7"/>
          <p:cNvSpPr>
            <a:spLocks noChangeShapeType="1"/>
          </p:cNvSpPr>
          <p:nvPr/>
        </p:nvSpPr>
        <p:spPr bwMode="auto">
          <a:xfrm>
            <a:off x="5715000" y="1709738"/>
            <a:ext cx="0" cy="20574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2" name="Rectangle 8"/>
          <p:cNvSpPr>
            <a:spLocks noChangeArrowheads="1"/>
          </p:cNvSpPr>
          <p:nvPr/>
        </p:nvSpPr>
        <p:spPr bwMode="auto">
          <a:xfrm>
            <a:off x="6629400" y="21669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4876800" y="17859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</a:t>
            </a:r>
            <a:endParaRPr kumimoji="1" lang="en-US" altLang="zh-CN" sz="2400" b="1" i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8474" name="AutoShape 10"/>
          <p:cNvSpPr>
            <a:spLocks noChangeArrowheads="1"/>
          </p:cNvSpPr>
          <p:nvPr/>
        </p:nvSpPr>
        <p:spPr bwMode="auto">
          <a:xfrm>
            <a:off x="5410200" y="1557338"/>
            <a:ext cx="609600" cy="533400"/>
          </a:xfrm>
          <a:prstGeom prst="curvedRightArrow">
            <a:avLst>
              <a:gd name="adj1" fmla="val 17796"/>
              <a:gd name="adj2" fmla="val 37796"/>
              <a:gd name="adj3" fmla="val 31481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8991600" y="2700338"/>
            <a:ext cx="0" cy="685800"/>
          </a:xfrm>
          <a:prstGeom prst="line">
            <a:avLst/>
          </a:prstGeom>
          <a:noFill/>
          <a:ln w="1905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>
            <a:off x="5715000" y="3386138"/>
            <a:ext cx="3276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7" name="AutoShape 13"/>
          <p:cNvSpPr>
            <a:spLocks noChangeArrowheads="1"/>
          </p:cNvSpPr>
          <p:nvPr/>
        </p:nvSpPr>
        <p:spPr bwMode="auto">
          <a:xfrm>
            <a:off x="7620000" y="1709738"/>
            <a:ext cx="1219200" cy="685800"/>
          </a:xfrm>
          <a:prstGeom prst="wedgeRoundRectCallout">
            <a:avLst>
              <a:gd name="adj1" fmla="val -46222"/>
              <a:gd name="adj2" fmla="val 81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dm=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dr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78" name="Rectangle 14"/>
          <p:cNvSpPr>
            <a:spLocks noChangeArrowheads="1"/>
          </p:cNvSpPr>
          <p:nvPr/>
        </p:nvSpPr>
        <p:spPr bwMode="auto">
          <a:xfrm>
            <a:off x="6629400" y="3386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>
            <a:off x="7467600" y="2700338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5715000" y="3005138"/>
            <a:ext cx="1752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6400800" y="292893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318482" name="Rectangle 18"/>
          <p:cNvSpPr>
            <a:spLocks noChangeArrowheads="1"/>
          </p:cNvSpPr>
          <p:nvPr/>
        </p:nvSpPr>
        <p:spPr bwMode="auto">
          <a:xfrm>
            <a:off x="5334000" y="2471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318483" name="Text Box 19"/>
          <p:cNvSpPr txBox="1">
            <a:spLocks noChangeArrowheads="1"/>
          </p:cNvSpPr>
          <p:nvPr/>
        </p:nvSpPr>
        <p:spPr bwMode="auto">
          <a:xfrm>
            <a:off x="382588" y="1625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18484" name="Object 20"/>
          <p:cNvGraphicFramePr>
            <a:graphicFrameLocks noChangeAspect="1"/>
          </p:cNvGraphicFramePr>
          <p:nvPr/>
        </p:nvGraphicFramePr>
        <p:xfrm>
          <a:off x="1017588" y="2006600"/>
          <a:ext cx="2987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8" name="公式" r:id="rId3" imgW="1019142" imgH="276031" progId="Equation.3">
                  <p:embed/>
                </p:oleObj>
              </mc:Choice>
              <mc:Fallback>
                <p:oleObj name="公式" r:id="rId3" imgW="1019142" imgH="27603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006600"/>
                        <a:ext cx="2987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941388" y="1625600"/>
            <a:ext cx="3111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图，取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质量元</a:t>
            </a:r>
          </a:p>
        </p:txBody>
      </p:sp>
      <p:sp>
        <p:nvSpPr>
          <p:cNvPr id="318486" name="Line 22"/>
          <p:cNvSpPr>
            <a:spLocks noChangeShapeType="1"/>
          </p:cNvSpPr>
          <p:nvPr/>
        </p:nvSpPr>
        <p:spPr bwMode="auto">
          <a:xfrm>
            <a:off x="7543800" y="4289425"/>
            <a:ext cx="990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7" name="Line 23"/>
          <p:cNvSpPr>
            <a:spLocks noChangeShapeType="1"/>
          </p:cNvSpPr>
          <p:nvPr/>
        </p:nvSpPr>
        <p:spPr bwMode="auto">
          <a:xfrm flipH="1">
            <a:off x="6172200" y="4289425"/>
            <a:ext cx="10636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7772400" y="3756025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 (r+dr)</a:t>
            </a:r>
          </a:p>
        </p:txBody>
      </p:sp>
      <p:sp>
        <p:nvSpPr>
          <p:cNvPr id="318489" name="Rectangle 25"/>
          <p:cNvSpPr>
            <a:spLocks noChangeArrowheads="1"/>
          </p:cNvSpPr>
          <p:nvPr/>
        </p:nvSpPr>
        <p:spPr bwMode="auto">
          <a:xfrm>
            <a:off x="5638800" y="375602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T(r)</a:t>
            </a:r>
          </a:p>
        </p:txBody>
      </p:sp>
      <p:sp>
        <p:nvSpPr>
          <p:cNvPr id="318490" name="Rectangle 26"/>
          <p:cNvSpPr>
            <a:spLocks noChangeArrowheads="1"/>
          </p:cNvSpPr>
          <p:nvPr/>
        </p:nvSpPr>
        <p:spPr bwMode="auto">
          <a:xfrm>
            <a:off x="6705600" y="375602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dm</a:t>
            </a:r>
          </a:p>
        </p:txBody>
      </p:sp>
      <p:graphicFrame>
        <p:nvGraphicFramePr>
          <p:cNvPr id="318491" name="Object 27"/>
          <p:cNvGraphicFramePr>
            <a:graphicFrameLocks noChangeAspect="1"/>
          </p:cNvGraphicFramePr>
          <p:nvPr/>
        </p:nvGraphicFramePr>
        <p:xfrm>
          <a:off x="1376363" y="3692525"/>
          <a:ext cx="14620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9" name="Equation" r:id="rId5" imgW="533465" imgH="304703" progId="Equation.DSMT4">
                  <p:embed/>
                </p:oleObj>
              </mc:Choice>
              <mc:Fallback>
                <p:oleObj name="Equation" r:id="rId5" imgW="533465" imgH="30470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692525"/>
                        <a:ext cx="14620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922338" y="2692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质点作圆周运动</a:t>
            </a:r>
          </a:p>
        </p:txBody>
      </p:sp>
      <p:graphicFrame>
        <p:nvGraphicFramePr>
          <p:cNvPr id="318493" name="Object 29"/>
          <p:cNvGraphicFramePr>
            <a:graphicFrameLocks noChangeAspect="1"/>
          </p:cNvGraphicFramePr>
          <p:nvPr/>
        </p:nvGraphicFramePr>
        <p:xfrm>
          <a:off x="1154113" y="4508500"/>
          <a:ext cx="24876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0" name="公式" r:id="rId7" imgW="952337" imgH="304703" progId="Equation.3">
                  <p:embed/>
                </p:oleObj>
              </mc:Choice>
              <mc:Fallback>
                <p:oleObj name="公式" r:id="rId7" imgW="952337" imgH="30470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508500"/>
                        <a:ext cx="24876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94" name="Object 30"/>
          <p:cNvGraphicFramePr>
            <a:graphicFrameLocks noChangeAspect="1"/>
          </p:cNvGraphicFramePr>
          <p:nvPr/>
        </p:nvGraphicFramePr>
        <p:xfrm>
          <a:off x="4576763" y="4508500"/>
          <a:ext cx="31623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1" name="公式" r:id="rId9" imgW="1181035" imgH="371281" progId="Equation.3">
                  <p:embed/>
                </p:oleObj>
              </mc:Choice>
              <mc:Fallback>
                <p:oleObj name="公式" r:id="rId9" imgW="1181035" imgH="37128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4508500"/>
                        <a:ext cx="31623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95" name="AutoShape 31"/>
          <p:cNvSpPr>
            <a:spLocks noChangeArrowheads="1"/>
          </p:cNvSpPr>
          <p:nvPr/>
        </p:nvSpPr>
        <p:spPr bwMode="auto">
          <a:xfrm>
            <a:off x="3857625" y="4941888"/>
            <a:ext cx="609600" cy="255587"/>
          </a:xfrm>
          <a:prstGeom prst="rightArrow">
            <a:avLst>
              <a:gd name="adj1" fmla="val 50000"/>
              <a:gd name="adj2" fmla="val 596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8496" name="Group 32"/>
          <p:cNvGrpSpPr>
            <a:grpSpLocks/>
          </p:cNvGrpSpPr>
          <p:nvPr/>
        </p:nvGrpSpPr>
        <p:grpSpPr bwMode="auto">
          <a:xfrm>
            <a:off x="7935913" y="4902200"/>
            <a:ext cx="381000" cy="533400"/>
            <a:chOff x="5376" y="3360"/>
            <a:chExt cx="240" cy="336"/>
          </a:xfrm>
        </p:grpSpPr>
        <p:sp>
          <p:nvSpPr>
            <p:cNvPr id="12337" name="Line 33"/>
            <p:cNvSpPr>
              <a:spLocks noChangeShapeType="1"/>
            </p:cNvSpPr>
            <p:nvPr/>
          </p:nvSpPr>
          <p:spPr bwMode="auto">
            <a:xfrm>
              <a:off x="5376" y="3360"/>
              <a:ext cx="240" cy="336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34"/>
            <p:cNvSpPr>
              <a:spLocks noChangeShapeType="1"/>
            </p:cNvSpPr>
            <p:nvPr/>
          </p:nvSpPr>
          <p:spPr bwMode="auto">
            <a:xfrm flipH="1">
              <a:off x="5376" y="3360"/>
              <a:ext cx="240" cy="336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8499" name="Object 35"/>
          <p:cNvGraphicFramePr>
            <a:graphicFrameLocks noChangeAspect="1"/>
          </p:cNvGraphicFramePr>
          <p:nvPr/>
        </p:nvGraphicFramePr>
        <p:xfrm>
          <a:off x="1119188" y="5521325"/>
          <a:ext cx="3689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" name="公式" r:id="rId11" imgW="1181035" imgH="381000" progId="Equation.3">
                  <p:embed/>
                </p:oleObj>
              </mc:Choice>
              <mc:Fallback>
                <p:oleObj name="公式" r:id="rId11" imgW="1181035" imgH="381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521325"/>
                        <a:ext cx="3689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971550" y="711200"/>
            <a:ext cx="359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角速度 </a:t>
            </a:r>
            <a:r>
              <a:rPr kumimoji="1" lang="en-US" altLang="en-US" sz="2400" b="1" i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在水平面旋转。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361950" y="1168400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距转轴为 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处绳中的张力</a:t>
            </a:r>
            <a:r>
              <a:rPr kumimoji="1"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+mj-lt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r)</a:t>
            </a:r>
            <a:r>
              <a:rPr kumimoji="1" lang="zh-CN" altLang="en-US" sz="2400" b="1" i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？</a:t>
            </a:r>
            <a:endParaRPr kumimoji="1" lang="zh-CN" altLang="en-US" sz="2400" b="1" i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185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97847"/>
              </p:ext>
            </p:extLst>
          </p:nvPr>
        </p:nvGraphicFramePr>
        <p:xfrm>
          <a:off x="3218508" y="1625600"/>
          <a:ext cx="6334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" name="公式" r:id="rId13" imgW="123858" imgH="66578" progId="Equation.3">
                  <p:embed/>
                </p:oleObj>
              </mc:Choice>
              <mc:Fallback>
                <p:oleObj name="公式" r:id="rId13" imgW="123858" imgH="6657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508" y="1625600"/>
                        <a:ext cx="6334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03" name="Object 39"/>
          <p:cNvGraphicFramePr>
            <a:graphicFrameLocks noChangeAspect="1"/>
          </p:cNvGraphicFramePr>
          <p:nvPr/>
        </p:nvGraphicFramePr>
        <p:xfrm>
          <a:off x="5691188" y="5597525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4" name="公式" r:id="rId15" imgW="1342927" imgH="304703" progId="Equation.3">
                  <p:embed/>
                </p:oleObj>
              </mc:Choice>
              <mc:Fallback>
                <p:oleObj name="公式" r:id="rId15" imgW="1342927" imgH="30470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5597525"/>
                        <a:ext cx="32766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8504" name="AutoShape 40"/>
          <p:cNvCxnSpPr>
            <a:cxnSpLocks noChangeShapeType="1"/>
          </p:cNvCxnSpPr>
          <p:nvPr/>
        </p:nvCxnSpPr>
        <p:spPr bwMode="auto">
          <a:xfrm rot="5400000">
            <a:off x="7135018" y="3171032"/>
            <a:ext cx="1008063" cy="228600"/>
          </a:xfrm>
          <a:prstGeom prst="curvedConnector3">
            <a:avLst>
              <a:gd name="adj1" fmla="val 49921"/>
            </a:avLst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505" name="Rectangle 41"/>
          <p:cNvSpPr>
            <a:spLocks noChangeArrowheads="1"/>
          </p:cNvSpPr>
          <p:nvPr/>
        </p:nvSpPr>
        <p:spPr bwMode="auto">
          <a:xfrm>
            <a:off x="7239000" y="4213225"/>
            <a:ext cx="304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506" name="Rectangle 42"/>
          <p:cNvSpPr>
            <a:spLocks noChangeArrowheads="1"/>
          </p:cNvSpPr>
          <p:nvPr/>
        </p:nvSpPr>
        <p:spPr bwMode="auto">
          <a:xfrm>
            <a:off x="7467600" y="2624138"/>
            <a:ext cx="304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8507" name="Object 43"/>
          <p:cNvGraphicFramePr>
            <a:graphicFrameLocks noChangeAspect="1"/>
          </p:cNvGraphicFramePr>
          <p:nvPr/>
        </p:nvGraphicFramePr>
        <p:xfrm>
          <a:off x="1042988" y="3213100"/>
          <a:ext cx="2590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5" name="Equation" r:id="rId17" imgW="952337" imgH="85531" progId="Equation.3">
                  <p:embed/>
                </p:oleObj>
              </mc:Choice>
              <mc:Fallback>
                <p:oleObj name="Equation" r:id="rId17" imgW="952337" imgH="8553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2590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08" name="AutoShape 44"/>
          <p:cNvSpPr>
            <a:spLocks noChangeArrowheads="1"/>
          </p:cNvSpPr>
          <p:nvPr/>
        </p:nvSpPr>
        <p:spPr bwMode="auto">
          <a:xfrm>
            <a:off x="4767263" y="5949950"/>
            <a:ext cx="685800" cy="204788"/>
          </a:xfrm>
          <a:prstGeom prst="rightArrow">
            <a:avLst>
              <a:gd name="adj1" fmla="val 50000"/>
              <a:gd name="adj2" fmla="val 83721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8509" name="Object 45"/>
          <p:cNvGraphicFramePr>
            <a:graphicFrameLocks noChangeAspect="1"/>
          </p:cNvGraphicFramePr>
          <p:nvPr/>
        </p:nvGraphicFramePr>
        <p:xfrm>
          <a:off x="3709988" y="3213100"/>
          <a:ext cx="12334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6" name="Equation" r:id="rId19" imgW="390590" imgH="66578" progId="Equation.3">
                  <p:embed/>
                </p:oleObj>
              </mc:Choice>
              <mc:Fallback>
                <p:oleObj name="Equation" r:id="rId19" imgW="390590" imgH="6657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213100"/>
                        <a:ext cx="12334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10" name="Oval 46"/>
          <p:cNvSpPr>
            <a:spLocks noChangeArrowheads="1"/>
          </p:cNvSpPr>
          <p:nvPr/>
        </p:nvSpPr>
        <p:spPr bwMode="auto">
          <a:xfrm>
            <a:off x="1195388" y="5445125"/>
            <a:ext cx="1905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511" name="Oval 47"/>
          <p:cNvSpPr>
            <a:spLocks noChangeArrowheads="1"/>
          </p:cNvSpPr>
          <p:nvPr/>
        </p:nvSpPr>
        <p:spPr bwMode="auto">
          <a:xfrm>
            <a:off x="1042988" y="6207125"/>
            <a:ext cx="21336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8512" name="Object 48"/>
          <p:cNvGraphicFramePr>
            <a:graphicFrameLocks noChangeAspect="1"/>
          </p:cNvGraphicFramePr>
          <p:nvPr/>
        </p:nvGraphicFramePr>
        <p:xfrm>
          <a:off x="2909888" y="3717925"/>
          <a:ext cx="18065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" name="Equation" r:id="rId21" imgW="695358" imgH="276031" progId="Equation.3">
                  <p:embed/>
                </p:oleObj>
              </mc:Choice>
              <mc:Fallback>
                <p:oleObj name="Equation" r:id="rId21" imgW="695358" imgH="27603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717925"/>
                        <a:ext cx="18065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83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672923"/>
              </p:ext>
            </p:extLst>
          </p:nvPr>
        </p:nvGraphicFramePr>
        <p:xfrm>
          <a:off x="1908175" y="4331816"/>
          <a:ext cx="20335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" name="公式" r:id="rId23" imgW="1276122" imgH="438344" progId="Equation.3">
                  <p:embed/>
                </p:oleObj>
              </mc:Choice>
              <mc:Fallback>
                <p:oleObj name="公式" r:id="rId23" imgW="1276122" imgH="438344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31816"/>
                        <a:ext cx="2033588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84" name="Text Box 36"/>
          <p:cNvSpPr txBox="1">
            <a:spLocks noChangeArrowheads="1"/>
          </p:cNvSpPr>
          <p:nvPr/>
        </p:nvSpPr>
        <p:spPr bwMode="auto">
          <a:xfrm>
            <a:off x="217488" y="4654550"/>
            <a:ext cx="15621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边界条件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3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8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3" dur="500"/>
                                        <p:tgtEl>
                                          <p:spTgt spid="3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build="p" autoUpdateAnimBg="0"/>
      <p:bldP spid="318467" grpId="0" build="p" autoUpdateAnimBg="0"/>
      <p:bldP spid="318468" grpId="0" autoUpdateAnimBg="0"/>
      <p:bldP spid="318469" grpId="0" build="p" autoUpdateAnimBg="0" advAuto="0"/>
      <p:bldP spid="318470" grpId="0" animBg="1"/>
      <p:bldP spid="318471" grpId="0" animBg="1"/>
      <p:bldP spid="318472" grpId="0" build="p" autoUpdateAnimBg="0" advAuto="0"/>
      <p:bldP spid="318473" grpId="0" build="p" autoUpdateAnimBg="0" advAuto="0"/>
      <p:bldP spid="318474" grpId="0" animBg="1"/>
      <p:bldP spid="318475" grpId="0" animBg="1"/>
      <p:bldP spid="318476" grpId="0" animBg="1"/>
      <p:bldP spid="318477" grpId="0" animBg="1" autoUpdateAnimBg="0"/>
      <p:bldP spid="318478" grpId="0" build="p" autoUpdateAnimBg="0" advAuto="0"/>
      <p:bldP spid="318479" grpId="0" animBg="1"/>
      <p:bldP spid="318480" grpId="0" animBg="1"/>
      <p:bldP spid="318481" grpId="0" build="p" autoUpdateAnimBg="0" advAuto="0"/>
      <p:bldP spid="318482" grpId="0" build="p" autoUpdateAnimBg="0" advAuto="0"/>
      <p:bldP spid="318483" grpId="0" build="p" autoUpdateAnimBg="0"/>
      <p:bldP spid="318485" grpId="0" build="p" autoUpdateAnimBg="0"/>
      <p:bldP spid="318486" grpId="0" animBg="1"/>
      <p:bldP spid="318487" grpId="0" animBg="1"/>
      <p:bldP spid="318488" grpId="0" build="p" autoUpdateAnimBg="0" advAuto="0"/>
      <p:bldP spid="318489" grpId="0" build="p" autoUpdateAnimBg="0" advAuto="0"/>
      <p:bldP spid="318490" grpId="0" build="p" autoUpdateAnimBg="0" advAuto="0"/>
      <p:bldP spid="318492" grpId="0" build="p" autoUpdateAnimBg="0"/>
      <p:bldP spid="318495" grpId="0" animBg="1"/>
      <p:bldP spid="318500" grpId="0" build="p" autoUpdateAnimBg="0" advAuto="0"/>
      <p:bldP spid="318501" grpId="0" build="p" autoUpdateAnimBg="0" advAuto="0"/>
      <p:bldP spid="318505" grpId="0" animBg="1"/>
      <p:bldP spid="318506" grpId="0" animBg="1"/>
      <p:bldP spid="318508" grpId="0" animBg="1"/>
      <p:bldP spid="318510" grpId="0" animBg="1"/>
      <p:bldP spid="318511" grpId="0" animBg="1"/>
      <p:bldP spid="3348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Line 2"/>
          <p:cNvSpPr>
            <a:spLocks noChangeShapeType="1"/>
          </p:cNvSpPr>
          <p:nvPr/>
        </p:nvSpPr>
        <p:spPr bwMode="auto">
          <a:xfrm>
            <a:off x="7435070" y="2760636"/>
            <a:ext cx="1909762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7693025" y="2762250"/>
            <a:ext cx="74613" cy="2149475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209550"/>
            <a:ext cx="8112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宋体" panose="02010600030101010101" pitchFamily="2" charset="-122"/>
              </a:rPr>
              <a:t>6</a:t>
            </a:r>
            <a:endParaRPr kumimoji="1" lang="en-US" altLang="zh-CN" sz="2400" b="1" dirty="0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761999" y="1308100"/>
            <a:ext cx="7743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以绳最高点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为原点，在竖直向下方向建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坐标（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如图）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.</a:t>
            </a:r>
            <a:endParaRPr kumimoji="1" lang="en-US" altLang="zh-CN" sz="2400" dirty="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3687763" y="1809750"/>
            <a:ext cx="5300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设压力为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（地面给绳的支持力也为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）</a:t>
            </a:r>
            <a:endParaRPr kumimoji="1"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59073"/>
              </p:ext>
            </p:extLst>
          </p:nvPr>
        </p:nvGraphicFramePr>
        <p:xfrm>
          <a:off x="1375044" y="3762375"/>
          <a:ext cx="2596951" cy="90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044" y="3762375"/>
                        <a:ext cx="2596951" cy="905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02575"/>
              </p:ext>
            </p:extLst>
          </p:nvPr>
        </p:nvGraphicFramePr>
        <p:xfrm>
          <a:off x="1408113" y="2919413"/>
          <a:ext cx="17668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5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919413"/>
                        <a:ext cx="17668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3779838" y="3257550"/>
          <a:ext cx="12160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6" name="Equation" r:id="rId7" imgW="1171770" imgH="266797" progId="Equation.3">
                  <p:embed/>
                </p:oleObj>
              </mc:Choice>
              <mc:Fallback>
                <p:oleObj name="Equation" r:id="rId7" imgW="1171770" imgH="266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57550"/>
                        <a:ext cx="12160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2" name="Text Box 10"/>
          <p:cNvSpPr txBox="1">
            <a:spLocks noChangeArrowheads="1"/>
          </p:cNvSpPr>
          <p:nvPr/>
        </p:nvSpPr>
        <p:spPr bwMode="auto">
          <a:xfrm>
            <a:off x="304800" y="13287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8522493" y="2348812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305164" name="Text Box 12"/>
          <p:cNvSpPr txBox="1">
            <a:spLocks noChangeArrowheads="1"/>
          </p:cNvSpPr>
          <p:nvPr/>
        </p:nvSpPr>
        <p:spPr bwMode="auto">
          <a:xfrm>
            <a:off x="8602756" y="446860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00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7686675" y="3744615"/>
            <a:ext cx="76200" cy="118139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5166" name="Freeform 14"/>
          <p:cNvSpPr>
            <a:spLocks/>
          </p:cNvSpPr>
          <p:nvPr/>
        </p:nvSpPr>
        <p:spPr bwMode="auto">
          <a:xfrm>
            <a:off x="6924675" y="4764088"/>
            <a:ext cx="1409700" cy="176212"/>
          </a:xfrm>
          <a:custGeom>
            <a:avLst/>
            <a:gdLst>
              <a:gd name="T0" fmla="*/ 2147483646 w 848"/>
              <a:gd name="T1" fmla="*/ 2147483646 h 104"/>
              <a:gd name="T2" fmla="*/ 2147483646 w 848"/>
              <a:gd name="T3" fmla="*/ 0 h 104"/>
              <a:gd name="T4" fmla="*/ 2147483646 w 848"/>
              <a:gd name="T5" fmla="*/ 2147483646 h 104"/>
              <a:gd name="T6" fmla="*/ 2147483646 w 848"/>
              <a:gd name="T7" fmla="*/ 2147483646 h 104"/>
              <a:gd name="T8" fmla="*/ 2147483646 w 848"/>
              <a:gd name="T9" fmla="*/ 2147483646 h 104"/>
              <a:gd name="T10" fmla="*/ 2147483646 w 848"/>
              <a:gd name="T11" fmla="*/ 2147483646 h 104"/>
              <a:gd name="T12" fmla="*/ 2147483646 w 848"/>
              <a:gd name="T13" fmla="*/ 2147483646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8"/>
              <a:gd name="T22" fmla="*/ 0 h 104"/>
              <a:gd name="T23" fmla="*/ 848 w 848"/>
              <a:gd name="T24" fmla="*/ 104 h 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8" h="104">
                <a:moveTo>
                  <a:pt x="168" y="48"/>
                </a:moveTo>
                <a:cubicBezTo>
                  <a:pt x="256" y="32"/>
                  <a:pt x="512" y="0"/>
                  <a:pt x="600" y="0"/>
                </a:cubicBezTo>
                <a:cubicBezTo>
                  <a:pt x="688" y="0"/>
                  <a:pt x="656" y="32"/>
                  <a:pt x="696" y="48"/>
                </a:cubicBezTo>
                <a:cubicBezTo>
                  <a:pt x="736" y="64"/>
                  <a:pt x="848" y="88"/>
                  <a:pt x="840" y="96"/>
                </a:cubicBezTo>
                <a:cubicBezTo>
                  <a:pt x="832" y="104"/>
                  <a:pt x="776" y="96"/>
                  <a:pt x="648" y="96"/>
                </a:cubicBezTo>
                <a:cubicBezTo>
                  <a:pt x="520" y="96"/>
                  <a:pt x="144" y="104"/>
                  <a:pt x="72" y="96"/>
                </a:cubicBezTo>
                <a:cubicBezTo>
                  <a:pt x="0" y="88"/>
                  <a:pt x="80" y="64"/>
                  <a:pt x="168" y="48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7" name="Line 15"/>
          <p:cNvSpPr>
            <a:spLocks noChangeShapeType="1"/>
          </p:cNvSpPr>
          <p:nvPr/>
        </p:nvSpPr>
        <p:spPr bwMode="auto">
          <a:xfrm>
            <a:off x="8272463" y="2762250"/>
            <a:ext cx="0" cy="2133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>
            <a:off x="8383588" y="35972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69" name="Line 17"/>
          <p:cNvSpPr>
            <a:spLocks noChangeShapeType="1"/>
          </p:cNvSpPr>
          <p:nvPr/>
        </p:nvSpPr>
        <p:spPr bwMode="auto">
          <a:xfrm>
            <a:off x="7129463" y="3717032"/>
            <a:ext cx="5572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7043738" y="3979912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71" name="Line 19"/>
          <p:cNvSpPr>
            <a:spLocks noChangeShapeType="1"/>
          </p:cNvSpPr>
          <p:nvPr/>
        </p:nvSpPr>
        <p:spPr bwMode="auto">
          <a:xfrm flipV="1">
            <a:off x="7204075" y="3717032"/>
            <a:ext cx="0" cy="37904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>
            <a:off x="7204075" y="4468603"/>
            <a:ext cx="0" cy="45741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3" name="Line 21"/>
          <p:cNvSpPr>
            <a:spLocks noChangeShapeType="1"/>
          </p:cNvSpPr>
          <p:nvPr/>
        </p:nvSpPr>
        <p:spPr bwMode="auto">
          <a:xfrm flipH="1">
            <a:off x="8770506" y="2755841"/>
            <a:ext cx="3175" cy="176877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4" name="Line 22"/>
          <p:cNvSpPr>
            <a:spLocks noChangeShapeType="1"/>
          </p:cNvSpPr>
          <p:nvPr/>
        </p:nvSpPr>
        <p:spPr bwMode="auto">
          <a:xfrm>
            <a:off x="7591425" y="2762250"/>
            <a:ext cx="914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51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01646"/>
              </p:ext>
            </p:extLst>
          </p:nvPr>
        </p:nvGraphicFramePr>
        <p:xfrm>
          <a:off x="1403648" y="4623779"/>
          <a:ext cx="3966520" cy="89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23779"/>
                        <a:ext cx="3966520" cy="893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76" name="Object 24"/>
          <p:cNvGraphicFramePr>
            <a:graphicFrameLocks noChangeAspect="1"/>
          </p:cNvGraphicFramePr>
          <p:nvPr/>
        </p:nvGraphicFramePr>
        <p:xfrm>
          <a:off x="4808538" y="5876925"/>
          <a:ext cx="2139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11" imgW="2095337" imgH="343094" progId="Equation.3">
                  <p:embed/>
                </p:oleObj>
              </mc:Choice>
              <mc:Fallback>
                <p:oleObj name="Equation" r:id="rId11" imgW="2095337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876925"/>
                        <a:ext cx="2139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43690"/>
              </p:ext>
            </p:extLst>
          </p:nvPr>
        </p:nvGraphicFramePr>
        <p:xfrm>
          <a:off x="1645283" y="6013946"/>
          <a:ext cx="2684691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13" imgW="1206360" imgH="228600" progId="Equation.DSMT4">
                  <p:embed/>
                </p:oleObj>
              </mc:Choice>
              <mc:Fallback>
                <p:oleObj name="Equation" r:id="rId13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83" y="6013946"/>
                        <a:ext cx="2684691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79" name="Text Box 27"/>
          <p:cNvSpPr txBox="1">
            <a:spLocks noChangeArrowheads="1"/>
          </p:cNvSpPr>
          <p:nvPr/>
        </p:nvSpPr>
        <p:spPr bwMode="auto">
          <a:xfrm>
            <a:off x="806450" y="1785938"/>
            <a:ext cx="317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取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整条绳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为研究对象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,</a:t>
            </a:r>
            <a:endParaRPr kumimoji="1" lang="en-US" altLang="zh-CN" sz="2400" dirty="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838200" y="234950"/>
            <a:ext cx="6968574" cy="50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一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华文仿宋" pitchFamily="2" charset="-122"/>
              </a:rPr>
              <a:t>柔软绳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长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，线密度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，一端着地开始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自由下落</a:t>
            </a:r>
            <a:r>
              <a:rPr kumimoji="1" lang="en-US" altLang="zh-CN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304800" y="717550"/>
            <a:ext cx="494046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762000" y="739775"/>
            <a:ext cx="70993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下落到任意长度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y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时刻，给地面的压力为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多大？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305183" name="Oval 31"/>
          <p:cNvSpPr>
            <a:spLocks noChangeArrowheads="1"/>
          </p:cNvSpPr>
          <p:nvPr/>
        </p:nvSpPr>
        <p:spPr bwMode="auto">
          <a:xfrm>
            <a:off x="7680325" y="3645594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5184" name="Object 32"/>
          <p:cNvGraphicFramePr>
            <a:graphicFrameLocks/>
          </p:cNvGraphicFramePr>
          <p:nvPr/>
        </p:nvGraphicFramePr>
        <p:xfrm>
          <a:off x="2843213" y="2290763"/>
          <a:ext cx="1384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公式" r:id="rId15" imgW="1333663" imgH="724094" progId="Equation.3">
                  <p:embed/>
                </p:oleObj>
              </mc:Choice>
              <mc:Fallback>
                <p:oleObj name="公式" r:id="rId15" imgW="1333663" imgH="7240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90763"/>
                        <a:ext cx="13843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85" name="Object 33"/>
          <p:cNvGraphicFramePr>
            <a:graphicFrameLocks noChangeAspect="1"/>
          </p:cNvGraphicFramePr>
          <p:nvPr/>
        </p:nvGraphicFramePr>
        <p:xfrm>
          <a:off x="1331913" y="5445125"/>
          <a:ext cx="2795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公式" r:id="rId17" imgW="1247840" imgH="180781" progId="Equation.3">
                  <p:embed/>
                </p:oleObj>
              </mc:Choice>
              <mc:Fallback>
                <p:oleObj name="公式" r:id="rId17" imgW="1247840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5125"/>
                        <a:ext cx="27955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86" name="AutoShape 34"/>
          <p:cNvSpPr>
            <a:spLocks noChangeArrowheads="1"/>
          </p:cNvSpPr>
          <p:nvPr/>
        </p:nvSpPr>
        <p:spPr bwMode="auto">
          <a:xfrm>
            <a:off x="511175" y="4206875"/>
            <a:ext cx="733425" cy="1800225"/>
          </a:xfrm>
          <a:prstGeom prst="curvedRightArrow">
            <a:avLst>
              <a:gd name="adj1" fmla="val 27489"/>
              <a:gd name="adj2" fmla="val 82034"/>
              <a:gd name="adj3" fmla="val 3550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5187" name="AutoShape 35"/>
          <p:cNvSpPr>
            <a:spLocks/>
          </p:cNvSpPr>
          <p:nvPr/>
        </p:nvSpPr>
        <p:spPr bwMode="auto">
          <a:xfrm>
            <a:off x="4159250" y="5589588"/>
            <a:ext cx="504825" cy="914400"/>
          </a:xfrm>
          <a:prstGeom prst="rightBrace">
            <a:avLst>
              <a:gd name="adj1" fmla="val 15094"/>
              <a:gd name="adj2" fmla="val 54861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7697787" y="510482"/>
            <a:ext cx="1273175" cy="83185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变质量问题</a:t>
            </a:r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0" y="5805488"/>
            <a:ext cx="2160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绳子顶端质点机械能守恒</a:t>
            </a:r>
            <a:endParaRPr kumimoji="1" lang="en-US" altLang="zh-CN" sz="240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838448" y="5388996"/>
            <a:ext cx="6119812" cy="120032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0000"/>
                </a:solidFill>
                <a:ea typeface="仿宋_GB2312" pitchFamily="49" charset="-122"/>
              </a:rPr>
              <a:t>思考：</a:t>
            </a:r>
            <a:r>
              <a:rPr kumimoji="0"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以</a:t>
            </a:r>
            <a:r>
              <a:rPr kumimoji="0" lang="en-US" altLang="zh-CN" dirty="0" err="1">
                <a:solidFill>
                  <a:srgbClr val="FF9900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0" lang="en-US" altLang="zh-CN" i="1" dirty="0" err="1">
                <a:solidFill>
                  <a:srgbClr val="FF9900"/>
                </a:solidFill>
                <a:ea typeface="仿宋_GB2312" pitchFamily="49" charset="-122"/>
              </a:rPr>
              <a:t>m</a:t>
            </a:r>
            <a:r>
              <a:rPr kumimoji="0" lang="en-US" altLang="zh-CN" i="1" dirty="0">
                <a:solidFill>
                  <a:srgbClr val="FF9900"/>
                </a:solidFill>
                <a:ea typeface="仿宋_GB2312" pitchFamily="49" charset="-122"/>
              </a:rPr>
              <a:t> </a:t>
            </a:r>
            <a:r>
              <a:rPr kumimoji="0" lang="en-US" altLang="zh-CN" dirty="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kumimoji="0" lang="en-US" altLang="zh-CN" dirty="0" err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0" lang="en-US" altLang="zh-CN" i="1" dirty="0" err="1">
                <a:solidFill>
                  <a:srgbClr val="00FFFF"/>
                </a:solidFill>
                <a:ea typeface="仿宋_GB2312" pitchFamily="49" charset="-122"/>
              </a:rPr>
              <a:t>t</a:t>
            </a:r>
            <a:r>
              <a:rPr kumimoji="0" lang="en-US" altLang="zh-CN" sz="2000" i="1" dirty="0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zh-CN" altLang="en-US" sz="2000" dirty="0">
                <a:solidFill>
                  <a:srgbClr val="00FFFF"/>
                </a:solidFill>
                <a:ea typeface="仿宋_GB2312" pitchFamily="49" charset="-122"/>
              </a:rPr>
              <a:t>时间下落到地面的</a:t>
            </a:r>
            <a:r>
              <a:rPr lang="zh-CN" altLang="en-US" sz="2000" dirty="0">
                <a:solidFill>
                  <a:srgbClr val="00FFFF"/>
                </a:solidFill>
                <a:ea typeface="仿宋_GB2312" pitchFamily="49" charset="-122"/>
              </a:rPr>
              <a:t>绳子</a:t>
            </a:r>
            <a:r>
              <a:rPr kumimoji="0" lang="en-US" altLang="zh-CN" dirty="0">
                <a:solidFill>
                  <a:schemeClr val="bg1"/>
                </a:solidFill>
                <a:ea typeface="仿宋_GB2312" pitchFamily="49" charset="-122"/>
              </a:rPr>
              <a:t>)</a:t>
            </a:r>
            <a:r>
              <a:rPr kumimoji="0" lang="zh-CN" altLang="en-US" dirty="0">
                <a:solidFill>
                  <a:schemeClr val="bg1"/>
                </a:solidFill>
                <a:ea typeface="仿宋_GB2312" pitchFamily="49" charset="-122"/>
              </a:rPr>
              <a:t>为研究对</a:t>
            </a:r>
            <a:r>
              <a:rPr kumimoji="0"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象，可否采用动量定理求解？（此方法将在动量与冲量一章讨论）</a:t>
            </a:r>
            <a:endParaRPr kumimoji="0"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7164288" y="2780928"/>
            <a:ext cx="5572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V="1">
            <a:off x="7236296" y="2780928"/>
            <a:ext cx="0" cy="32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7236296" y="3393032"/>
            <a:ext cx="0" cy="32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982059" y="2970443"/>
            <a:ext cx="508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-y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04862"/>
              </p:ext>
            </p:extLst>
          </p:nvPr>
        </p:nvGraphicFramePr>
        <p:xfrm>
          <a:off x="4359401" y="3789040"/>
          <a:ext cx="2550237" cy="85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Equation" r:id="rId19" imgW="1180800" imgH="393480" progId="Equation.DSMT4">
                  <p:embed/>
                </p:oleObj>
              </mc:Choice>
              <mc:Fallback>
                <p:oleObj name="Equation" r:id="rId19" imgW="1180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59401" y="3789040"/>
                        <a:ext cx="2550237" cy="850079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969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0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nimBg="1"/>
      <p:bldP spid="305155" grpId="0" animBg="1"/>
      <p:bldP spid="305157" grpId="0" autoUpdateAnimBg="0"/>
      <p:bldP spid="305158" grpId="0" autoUpdateAnimBg="0"/>
      <p:bldP spid="305162" grpId="0" autoUpdateAnimBg="0"/>
      <p:bldP spid="305163" grpId="0" autoUpdateAnimBg="0"/>
      <p:bldP spid="305164" grpId="0" autoUpdateAnimBg="0"/>
      <p:bldP spid="305165" grpId="0" animBg="1"/>
      <p:bldP spid="305166" grpId="0" animBg="1"/>
      <p:bldP spid="305167" grpId="0" animBg="1"/>
      <p:bldP spid="305168" grpId="0" autoUpdateAnimBg="0"/>
      <p:bldP spid="305169" grpId="0" animBg="1"/>
      <p:bldP spid="305170" grpId="0" autoUpdateAnimBg="0"/>
      <p:bldP spid="305171" grpId="0" animBg="1"/>
      <p:bldP spid="305172" grpId="0" animBg="1"/>
      <p:bldP spid="305173" grpId="0" animBg="1"/>
      <p:bldP spid="305174" grpId="0" animBg="1"/>
      <p:bldP spid="305179" grpId="0" autoUpdateAnimBg="0"/>
      <p:bldP spid="305183" grpId="0" animBg="1"/>
      <p:bldP spid="305186" grpId="0" animBg="1"/>
      <p:bldP spid="305187" grpId="0" animBg="1"/>
      <p:bldP spid="2" grpId="0" animBg="1" autoUpdateAnimBg="0"/>
      <p:bldP spid="3" grpId="0" autoUpdateAnimBg="0"/>
      <p:bldP spid="38" grpId="0" animBg="1"/>
      <p:bldP spid="39" grpId="0" animBg="1"/>
      <p:bldP spid="40" grpId="0" animBg="1"/>
      <p:bldP spid="4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3635375" y="468153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但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1600200" y="407988"/>
            <a:ext cx="621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</a:rPr>
              <a:t>§2.4</a:t>
            </a:r>
            <a:r>
              <a:rPr kumimoji="1" lang="en-US" altLang="zh-CN" sz="3200" b="1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牛顿运动定律的适用范围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52400" y="1036638"/>
            <a:ext cx="3535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惯性系与非惯性系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3505200" y="1557338"/>
            <a:ext cx="2971800" cy="15240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0" name="Oval 6"/>
          <p:cNvSpPr>
            <a:spLocks noChangeArrowheads="1"/>
          </p:cNvSpPr>
          <p:nvPr/>
        </p:nvSpPr>
        <p:spPr bwMode="auto">
          <a:xfrm>
            <a:off x="3962400" y="2928938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1" name="Oval 7"/>
          <p:cNvSpPr>
            <a:spLocks noChangeArrowheads="1"/>
          </p:cNvSpPr>
          <p:nvPr/>
        </p:nvSpPr>
        <p:spPr bwMode="auto">
          <a:xfrm>
            <a:off x="5486400" y="2928938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4800600" y="2243138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3" name="Line 9"/>
          <p:cNvSpPr>
            <a:spLocks noChangeShapeType="1"/>
          </p:cNvSpPr>
          <p:nvPr/>
        </p:nvSpPr>
        <p:spPr bwMode="auto">
          <a:xfrm>
            <a:off x="1905000" y="3386138"/>
            <a:ext cx="5791200" cy="0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6477000" y="2243138"/>
            <a:ext cx="8382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5105400" y="2395538"/>
            <a:ext cx="685800" cy="0"/>
          </a:xfrm>
          <a:prstGeom prst="line">
            <a:avLst/>
          </a:prstGeom>
          <a:noFill/>
          <a:ln w="47625">
            <a:solidFill>
              <a:srgbClr val="FF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3356" name="Object 12"/>
          <p:cNvGraphicFramePr>
            <a:graphicFrameLocks noChangeAspect="1"/>
          </p:cNvGraphicFramePr>
          <p:nvPr/>
        </p:nvGraphicFramePr>
        <p:xfrm>
          <a:off x="3581400" y="1785938"/>
          <a:ext cx="62388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" name="剪辑" r:id="rId4" imgW="1809587" imgH="3943156" progId="MS_ClipArt_Gallery.2">
                  <p:embed/>
                </p:oleObj>
              </mc:Choice>
              <mc:Fallback>
                <p:oleObj name="剪辑" r:id="rId4" imgW="1809587" imgH="3943156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85938"/>
                        <a:ext cx="62388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7" name="Object 13"/>
          <p:cNvGraphicFramePr>
            <a:graphicFrameLocks noChangeAspect="1"/>
          </p:cNvGraphicFramePr>
          <p:nvPr/>
        </p:nvGraphicFramePr>
        <p:xfrm>
          <a:off x="2286000" y="1862138"/>
          <a:ext cx="685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2" name="剪辑" r:id="rId6" imgW="1247840" imgH="3886297" progId="MS_ClipArt_Gallery.2">
                  <p:embed/>
                </p:oleObj>
              </mc:Choice>
              <mc:Fallback>
                <p:oleObj name="剪辑" r:id="rId6" imgW="1247840" imgH="3886297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62138"/>
                        <a:ext cx="685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1676400" y="23955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甲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4114800" y="15573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66FFFF"/>
                </a:solidFill>
                <a:latin typeface="Times New Roman" panose="02020603050405020304" pitchFamily="18" charset="0"/>
              </a:rPr>
              <a:t>乙</a:t>
            </a: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6705600" y="16335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5638800" y="180022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62" name="Text Box 18"/>
          <p:cNvSpPr txBox="1">
            <a:spLocks noChangeArrowheads="1"/>
          </p:cNvSpPr>
          <p:nvPr/>
        </p:nvSpPr>
        <p:spPr bwMode="auto">
          <a:xfrm>
            <a:off x="4724400" y="17859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>
            <a:off x="4648200" y="2547938"/>
            <a:ext cx="1828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>
            <a:off x="4876800" y="2547938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5" name="Text Box 21"/>
          <p:cNvSpPr txBox="1">
            <a:spLocks noChangeArrowheads="1"/>
          </p:cNvSpPr>
          <p:nvPr/>
        </p:nvSpPr>
        <p:spPr bwMode="auto">
          <a:xfrm>
            <a:off x="1403350" y="4097338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牛顿定律在该参照系中适用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惯性系</a:t>
            </a:r>
          </a:p>
        </p:txBody>
      </p:sp>
      <p:graphicFrame>
        <p:nvGraphicFramePr>
          <p:cNvPr id="313368" name="Object 24"/>
          <p:cNvGraphicFramePr>
            <a:graphicFrameLocks/>
          </p:cNvGraphicFramePr>
          <p:nvPr/>
        </p:nvGraphicFramePr>
        <p:xfrm>
          <a:off x="2238375" y="3587750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3" name="Equation" r:id="rId8" imgW="1057177" imgH="333375" progId="Equation.3">
                  <p:embed/>
                </p:oleObj>
              </mc:Choice>
              <mc:Fallback>
                <p:oleObj name="Equation" r:id="rId8" imgW="1057177" imgH="333375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587750"/>
                        <a:ext cx="1104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693738" y="35639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观察者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甲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：</a:t>
            </a:r>
            <a:endParaRPr kumimoji="1" lang="zh-CN" altLang="en-US" sz="240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graphicFrame>
        <p:nvGraphicFramePr>
          <p:cNvPr id="313372" name="Object 28"/>
          <p:cNvGraphicFramePr>
            <a:graphicFrameLocks/>
          </p:cNvGraphicFramePr>
          <p:nvPr/>
        </p:nvGraphicFramePr>
        <p:xfrm>
          <a:off x="2339975" y="4710113"/>
          <a:ext cx="12620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" name="公式" r:id="rId10" imgW="495430" imgH="152594" progId="Equation.3">
                  <p:embed/>
                </p:oleObj>
              </mc:Choice>
              <mc:Fallback>
                <p:oleObj name="公式" r:id="rId10" imgW="495430" imgH="152594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10113"/>
                        <a:ext cx="12620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3" name="Rectangle 29"/>
          <p:cNvSpPr>
            <a:spLocks noChangeArrowheads="1"/>
          </p:cNvSpPr>
          <p:nvPr/>
        </p:nvSpPr>
        <p:spPr bwMode="auto">
          <a:xfrm>
            <a:off x="684213" y="47069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观察者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ea typeface="华文仿宋" pitchFamily="2" charset="-122"/>
              </a:rPr>
              <a:t>乙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：</a:t>
            </a:r>
          </a:p>
        </p:txBody>
      </p:sp>
      <p:graphicFrame>
        <p:nvGraphicFramePr>
          <p:cNvPr id="313380" name="Object 36"/>
          <p:cNvGraphicFramePr>
            <a:graphicFrameLocks/>
          </p:cNvGraphicFramePr>
          <p:nvPr/>
        </p:nvGraphicFramePr>
        <p:xfrm>
          <a:off x="4140200" y="4667250"/>
          <a:ext cx="909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5" name="公式" r:id="rId12" imgW="342802" imgH="171547" progId="Equation.3">
                  <p:embed/>
                </p:oleObj>
              </mc:Choice>
              <mc:Fallback>
                <p:oleObj name="公式" r:id="rId12" imgW="342802" imgH="171547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67250"/>
                        <a:ext cx="9096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1435100" y="5268913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牛顿定律在该参照系中不适用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非惯性系</a:t>
            </a:r>
          </a:p>
        </p:txBody>
      </p:sp>
      <p:sp>
        <p:nvSpPr>
          <p:cNvPr id="313383" name="Rectangle 39"/>
          <p:cNvSpPr>
            <a:spLocks noChangeArrowheads="1"/>
          </p:cNvSpPr>
          <p:nvPr/>
        </p:nvSpPr>
        <p:spPr bwMode="auto">
          <a:xfrm>
            <a:off x="393700" y="5700713"/>
            <a:ext cx="192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755650" y="6092825"/>
            <a:ext cx="777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74688" indent="-674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凡是牛顿运动定律成立的参照系称为惯性系。</a:t>
            </a:r>
            <a:endParaRPr kumimoji="1" lang="zh-CN" altLang="en-US" sz="2400" b="1" u="sng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7394575" y="1700213"/>
            <a:ext cx="1570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比如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F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来自于弹簧或绳子的拉力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3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 autoUpdateAnimBg="0"/>
      <p:bldP spid="313347" grpId="0" autoUpdateAnimBg="0"/>
      <p:bldP spid="313348" grpId="0" autoUpdateAnimBg="0"/>
      <p:bldP spid="313349" grpId="0" animBg="1"/>
      <p:bldP spid="313350" grpId="0" animBg="1"/>
      <p:bldP spid="313351" grpId="0" animBg="1"/>
      <p:bldP spid="313352" grpId="0" animBg="1"/>
      <p:bldP spid="313353" grpId="0" animBg="1"/>
      <p:bldP spid="313354" grpId="0" animBg="1"/>
      <p:bldP spid="313355" grpId="0" animBg="1"/>
      <p:bldP spid="313358" grpId="0" autoUpdateAnimBg="0"/>
      <p:bldP spid="313359" grpId="0" autoUpdateAnimBg="0"/>
      <p:bldP spid="313360" grpId="0" autoUpdateAnimBg="0"/>
      <p:bldP spid="313361" grpId="0" autoUpdateAnimBg="0"/>
      <p:bldP spid="313362" grpId="0" autoUpdateAnimBg="0"/>
      <p:bldP spid="313363" grpId="0" animBg="1"/>
      <p:bldP spid="313364" grpId="0" animBg="1"/>
      <p:bldP spid="313365" grpId="0" build="p" autoUpdateAnimBg="0"/>
      <p:bldP spid="313369" grpId="0" autoUpdateAnimBg="0"/>
      <p:bldP spid="313373" grpId="0" autoUpdateAnimBg="0"/>
      <p:bldP spid="313382" grpId="0" autoUpdateAnimBg="0"/>
      <p:bldP spid="313383" grpId="0" autoUpdateAnimBg="0"/>
      <p:bldP spid="313384" grpId="0" build="p" autoUpdateAnimBg="0" advAuto="0"/>
      <p:bldP spid="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643276" y="312538"/>
            <a:ext cx="2915171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FFFF"/>
                </a:solidFill>
                <a:ea typeface="楷体_GB2312" pitchFamily="49" charset="-122"/>
              </a:rPr>
              <a:t>要点</a:t>
            </a:r>
            <a:r>
              <a:rPr lang="zh-CN" altLang="en-US" sz="2800" dirty="0" smtClean="0">
                <a:solidFill>
                  <a:srgbClr val="00FFFF"/>
                </a:solidFill>
                <a:ea typeface="楷体_GB2312" pitchFamily="49" charset="-122"/>
              </a:rPr>
              <a:t>回顾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509953" y="908720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对于圆周运动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" name="Object 19"/>
          <p:cNvGraphicFramePr>
            <a:graphicFrameLocks/>
          </p:cNvGraphicFramePr>
          <p:nvPr>
            <p:extLst/>
          </p:nvPr>
        </p:nvGraphicFramePr>
        <p:xfrm>
          <a:off x="2735288" y="969045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5" name="公式" r:id="rId3" imgW="1133482" imgH="342816" progId="Equation.3">
                  <p:embed/>
                </p:oleObj>
              </mc:Choice>
              <mc:Fallback>
                <p:oleObj name="公式" r:id="rId3" imgW="1133482" imgH="3428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88" y="969045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4032276" y="969045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259707" y="1472963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/>
          </p:nvPr>
        </p:nvGraphicFramePr>
        <p:xfrm>
          <a:off x="2555107" y="1487251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" name="公式" r:id="rId5" imgW="1238219" imgH="152512" progId="Equation.3">
                  <p:embed/>
                </p:oleObj>
              </mc:Choice>
              <mc:Fallback>
                <p:oleObj name="公式" r:id="rId5" imgW="1238219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107" y="1487251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076057" y="1490426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723328" y="2065155"/>
          <a:ext cx="1295400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7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3328" y="2065155"/>
                        <a:ext cx="1295400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397741" y="2046990"/>
            <a:ext cx="0" cy="47160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5100862" y="3017622"/>
          <a:ext cx="2954715" cy="109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8" name="Equation" r:id="rId9" imgW="1130040" imgH="419040" progId="Equation.DSMT4">
                  <p:embed/>
                </p:oleObj>
              </mc:Choice>
              <mc:Fallback>
                <p:oleObj name="Equation" r:id="rId9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0862" y="3017622"/>
                        <a:ext cx="2954715" cy="109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732156" y="3017622"/>
          <a:ext cx="2297743" cy="105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" name="Equation" r:id="rId11" imgW="914400" imgH="419040" progId="Equation.DSMT4">
                  <p:embed/>
                </p:oleObj>
              </mc:Choice>
              <mc:Fallback>
                <p:oleObj name="Equation" r:id="rId11" imgW="914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2156" y="3017622"/>
                        <a:ext cx="2297743" cy="105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824134" y="4287973"/>
          <a:ext cx="10937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0" name="Equation" r:id="rId13" imgW="1094122" imgH="239409" progId="Equation.DSMT4">
                  <p:embed/>
                </p:oleObj>
              </mc:Choice>
              <mc:Fallback>
                <p:oleObj name="Equation" r:id="rId13" imgW="1094122" imgH="2394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4134" y="4287973"/>
                        <a:ext cx="10937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732156" y="4906430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1" name="公式" r:id="rId15" imgW="1162095" imgH="380876" progId="Equation.3">
                  <p:embed/>
                </p:oleObj>
              </mc:Choice>
              <mc:Fallback>
                <p:oleObj name="公式" r:id="rId15" imgW="116209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56" y="4906430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/>
          </p:nvPr>
        </p:nvGraphicFramePr>
        <p:xfrm>
          <a:off x="1708175" y="5472499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2" name="公式" r:id="rId17" imgW="2009710" imgH="438102" progId="Equation.3">
                  <p:embed/>
                </p:oleObj>
              </mc:Choice>
              <mc:Fallback>
                <p:oleObj name="公式" r:id="rId17" imgW="2009710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75" y="5472499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09953" y="2393570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95493" y="336696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09953" y="4175776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09953" y="4998145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190041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标量形式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864765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矢量形式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" name="Object 40"/>
          <p:cNvGraphicFramePr>
            <a:graphicFrameLocks noChangeAspect="1"/>
          </p:cNvGraphicFramePr>
          <p:nvPr>
            <p:extLst/>
          </p:nvPr>
        </p:nvGraphicFramePr>
        <p:xfrm>
          <a:off x="5170107" y="2023588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3" name="公式" r:id="rId19" imgW="562017" imgH="342816" progId="Equation.3">
                  <p:embed/>
                </p:oleObj>
              </mc:Choice>
              <mc:Fallback>
                <p:oleObj name="公式" r:id="rId19" imgW="56201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107" y="2023588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/>
          <p:cNvGraphicFramePr>
            <a:graphicFrameLocks noChangeAspect="1"/>
          </p:cNvGraphicFramePr>
          <p:nvPr>
            <p:extLst/>
          </p:nvPr>
        </p:nvGraphicFramePr>
        <p:xfrm>
          <a:off x="5216535" y="4065134"/>
          <a:ext cx="20272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4" name="Equation" r:id="rId21" imgW="914400" imgH="393480" progId="Equation.DSMT4">
                  <p:embed/>
                </p:oleObj>
              </mc:Choice>
              <mc:Fallback>
                <p:oleObj name="Equation" r:id="rId21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35" y="4065134"/>
                        <a:ext cx="20272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5147394" y="5170678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5" name="Equation" r:id="rId23" imgW="977760" imgH="228600" progId="Equation.DSMT4">
                  <p:embed/>
                </p:oleObj>
              </mc:Choice>
              <mc:Fallback>
                <p:oleObj name="Equation" r:id="rId2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7394" y="5170678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353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/>
      <p:bldP spid="6" grpId="0" autoUpdateAnimBg="0"/>
      <p:bldP spid="8" grpId="0" autoUpdateAnimBg="0"/>
      <p:bldP spid="10" grpId="0" animBg="1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25475" y="1540000"/>
            <a:ext cx="835517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相对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于任一惯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性系作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匀速直线运动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的参照系都是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惯性系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625475" y="261938"/>
            <a:ext cx="6808274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严格的惯性系是关于参照系的一种理想模型。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046247" y="764704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实验表明：在地面上，牛顿运动定律是相当精确的定律，因此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通常取地面参照系为惯性参照系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47625" y="2226220"/>
            <a:ext cx="482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惯性力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319558" y="3284984"/>
            <a:ext cx="3584575" cy="1828800"/>
            <a:chOff x="3344" y="1525"/>
            <a:chExt cx="2258" cy="1152"/>
          </a:xfrm>
        </p:grpSpPr>
        <p:sp>
          <p:nvSpPr>
            <p:cNvPr id="16409" name="Rectangle 8"/>
            <p:cNvSpPr>
              <a:spLocks noChangeArrowheads="1"/>
            </p:cNvSpPr>
            <p:nvPr/>
          </p:nvSpPr>
          <p:spPr bwMode="auto">
            <a:xfrm>
              <a:off x="3344" y="1525"/>
              <a:ext cx="1872" cy="960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0" name="Oval 9"/>
            <p:cNvSpPr>
              <a:spLocks noChangeArrowheads="1"/>
            </p:cNvSpPr>
            <p:nvPr/>
          </p:nvSpPr>
          <p:spPr bwMode="auto">
            <a:xfrm>
              <a:off x="3632" y="2389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1" name="Oval 10"/>
            <p:cNvSpPr>
              <a:spLocks noChangeArrowheads="1"/>
            </p:cNvSpPr>
            <p:nvPr/>
          </p:nvSpPr>
          <p:spPr bwMode="auto">
            <a:xfrm>
              <a:off x="4592" y="2389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2" name="Oval 11"/>
            <p:cNvSpPr>
              <a:spLocks noChangeArrowheads="1"/>
            </p:cNvSpPr>
            <p:nvPr/>
          </p:nvSpPr>
          <p:spPr bwMode="auto">
            <a:xfrm>
              <a:off x="4160" y="1957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3" name="Line 12"/>
            <p:cNvSpPr>
              <a:spLocks noChangeShapeType="1"/>
            </p:cNvSpPr>
            <p:nvPr/>
          </p:nvSpPr>
          <p:spPr bwMode="auto">
            <a:xfrm>
              <a:off x="5216" y="1957"/>
              <a:ext cx="385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13"/>
            <p:cNvSpPr>
              <a:spLocks noChangeShapeType="1"/>
            </p:cNvSpPr>
            <p:nvPr/>
          </p:nvSpPr>
          <p:spPr bwMode="auto">
            <a:xfrm>
              <a:off x="4352" y="2053"/>
              <a:ext cx="432" cy="0"/>
            </a:xfrm>
            <a:prstGeom prst="line">
              <a:avLst/>
            </a:prstGeom>
            <a:noFill/>
            <a:ln w="47625">
              <a:solidFill>
                <a:srgbClr val="FF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15" name="Object 14"/>
            <p:cNvGraphicFramePr>
              <a:graphicFrameLocks noChangeAspect="1"/>
            </p:cNvGraphicFramePr>
            <p:nvPr/>
          </p:nvGraphicFramePr>
          <p:xfrm>
            <a:off x="3392" y="1669"/>
            <a:ext cx="393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3" name="剪辑" r:id="rId3" imgW="1809587" imgH="3943156" progId="MS_ClipArt_Gallery.2">
                    <p:embed/>
                  </p:oleObj>
                </mc:Choice>
                <mc:Fallback>
                  <p:oleObj name="剪辑" r:id="rId3" imgW="1809587" imgH="394315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669"/>
                          <a:ext cx="393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6" name="Text Box 15"/>
            <p:cNvSpPr txBox="1">
              <a:spLocks noChangeArrowheads="1"/>
            </p:cNvSpPr>
            <p:nvPr/>
          </p:nvSpPr>
          <p:spPr bwMode="auto">
            <a:xfrm>
              <a:off x="3728" y="152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66FFFF"/>
                  </a:solidFill>
                  <a:latin typeface="Times New Roman" panose="02020603050405020304" pitchFamily="18" charset="0"/>
                </a:rPr>
                <a:t>乙</a:t>
              </a:r>
            </a:p>
          </p:txBody>
        </p:sp>
        <p:sp>
          <p:nvSpPr>
            <p:cNvPr id="16417" name="Text Box 16"/>
            <p:cNvSpPr txBox="1">
              <a:spLocks noChangeArrowheads="1"/>
            </p:cNvSpPr>
            <p:nvPr/>
          </p:nvSpPr>
          <p:spPr bwMode="auto">
            <a:xfrm>
              <a:off x="5374" y="16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17"/>
            <p:cNvSpPr txBox="1">
              <a:spLocks noChangeArrowheads="1"/>
            </p:cNvSpPr>
            <p:nvPr/>
          </p:nvSpPr>
          <p:spPr bwMode="auto">
            <a:xfrm>
              <a:off x="4688" y="167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9" name="Text Box 18"/>
            <p:cNvSpPr txBox="1">
              <a:spLocks noChangeArrowheads="1"/>
            </p:cNvSpPr>
            <p:nvPr/>
          </p:nvSpPr>
          <p:spPr bwMode="auto">
            <a:xfrm>
              <a:off x="4112" y="166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0" name="Line 19"/>
            <p:cNvSpPr>
              <a:spLocks noChangeShapeType="1"/>
            </p:cNvSpPr>
            <p:nvPr/>
          </p:nvSpPr>
          <p:spPr bwMode="auto">
            <a:xfrm>
              <a:off x="4064" y="2149"/>
              <a:ext cx="1152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20"/>
            <p:cNvSpPr>
              <a:spLocks noChangeShapeType="1"/>
            </p:cNvSpPr>
            <p:nvPr/>
          </p:nvSpPr>
          <p:spPr bwMode="auto">
            <a:xfrm>
              <a:off x="4208" y="2149"/>
              <a:ext cx="0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4389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573205"/>
              </p:ext>
            </p:extLst>
          </p:nvPr>
        </p:nvGraphicFramePr>
        <p:xfrm>
          <a:off x="3489326" y="5394969"/>
          <a:ext cx="1382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5" imgW="1333663" imgH="333375" progId="Equation.3">
                  <p:embed/>
                </p:oleObj>
              </mc:Choice>
              <mc:Fallback>
                <p:oleObj name="Equation" r:id="rId5" imgW="1333663" imgH="333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6" y="5394969"/>
                        <a:ext cx="1382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1" name="Rectangle 23"/>
          <p:cNvSpPr>
            <a:spLocks noChangeArrowheads="1"/>
          </p:cNvSpPr>
          <p:nvPr/>
        </p:nvSpPr>
        <p:spPr bwMode="auto">
          <a:xfrm>
            <a:off x="558800" y="2780258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在加速运动的车里：</a:t>
            </a:r>
          </a:p>
        </p:txBody>
      </p:sp>
      <p:graphicFrame>
        <p:nvGraphicFramePr>
          <p:cNvPr id="31439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470518"/>
              </p:ext>
            </p:extLst>
          </p:nvPr>
        </p:nvGraphicFramePr>
        <p:xfrm>
          <a:off x="3149771" y="4707648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公式" r:id="rId7" imgW="1447767" imgH="333375" progId="Equation.3">
                  <p:embed/>
                </p:oleObj>
              </mc:Choice>
              <mc:Fallback>
                <p:oleObj name="公式" r:id="rId7" imgW="1447767" imgH="333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71" y="4707648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3" name="Rectangle 25"/>
          <p:cNvSpPr>
            <a:spLocks noChangeArrowheads="1"/>
          </p:cNvSpPr>
          <p:nvPr/>
        </p:nvSpPr>
        <p:spPr bwMode="auto">
          <a:xfrm>
            <a:off x="519411" y="5344615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物体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受到的</a:t>
            </a:r>
            <a:r>
              <a:rPr kumimoji="1"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惯性力</a:t>
            </a:r>
          </a:p>
        </p:txBody>
      </p:sp>
      <p:graphicFrame>
        <p:nvGraphicFramePr>
          <p:cNvPr id="314394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904762"/>
              </p:ext>
            </p:extLst>
          </p:nvPr>
        </p:nvGraphicFramePr>
        <p:xfrm>
          <a:off x="3117850" y="3918924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公式" r:id="rId9" imgW="1561872" imgH="333375" progId="Equation.3">
                  <p:embed/>
                </p:oleObj>
              </mc:Choice>
              <mc:Fallback>
                <p:oleObj name="公式" r:id="rId9" imgW="1561872" imgH="333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918924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5" name="AutoShape 27"/>
          <p:cNvSpPr>
            <a:spLocks noChangeArrowheads="1"/>
          </p:cNvSpPr>
          <p:nvPr/>
        </p:nvSpPr>
        <p:spPr bwMode="auto">
          <a:xfrm flipH="1">
            <a:off x="2603500" y="3993378"/>
            <a:ext cx="395288" cy="215900"/>
          </a:xfrm>
          <a:prstGeom prst="leftArrow">
            <a:avLst>
              <a:gd name="adj1" fmla="val 50000"/>
              <a:gd name="adj2" fmla="val 457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58800" y="3880824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以地面参照系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83369" y="4626983"/>
            <a:ext cx="2517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以汽车参照系</a:t>
            </a: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 flipH="1">
            <a:off x="2560681" y="4774029"/>
            <a:ext cx="503237" cy="215900"/>
          </a:xfrm>
          <a:prstGeom prst="lef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78060" y="3284984"/>
            <a:ext cx="4725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（</a:t>
            </a:r>
            <a:r>
              <a:rPr lang="en-US" altLang="zh-CN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1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）若</a:t>
            </a:r>
            <a:r>
              <a:rPr lang="en-US" altLang="zh-CN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m</a:t>
            </a:r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相对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汽车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无相对加速度</a:t>
            </a:r>
            <a:endParaRPr lang="zh-CN" altLang="en-US" sz="2400" b="1" dirty="0">
              <a:solidFill>
                <a:srgbClr val="00FFFF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485148" y="5994502"/>
            <a:ext cx="799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引入惯性力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，能使牛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顿第二定律在非惯性系中形式上成立</a:t>
            </a:r>
          </a:p>
        </p:txBody>
      </p:sp>
    </p:spTree>
    <p:extLst>
      <p:ext uri="{BB962C8B-B14F-4D97-AF65-F5344CB8AC3E}">
        <p14:creationId xmlns:p14="http://schemas.microsoft.com/office/powerpoint/2010/main" val="1731784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utoUpdateAnimBg="0"/>
      <p:bldP spid="314373" grpId="0" autoUpdateAnimBg="0"/>
      <p:bldP spid="314374" grpId="0" build="p" autoUpdateAnimBg="0"/>
      <p:bldP spid="314375" grpId="0"/>
      <p:bldP spid="314391" grpId="0" autoUpdateAnimBg="0"/>
      <p:bldP spid="314393" grpId="0" autoUpdateAnimBg="0"/>
      <p:bldP spid="314395" grpId="0" animBg="1"/>
      <p:bldP spid="3" grpId="0"/>
      <p:bldP spid="4" grpId="0"/>
      <p:bldP spid="5" grpId="0" animBg="1"/>
      <p:bldP spid="39" grpId="0"/>
      <p:bldP spid="4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952044"/>
              </p:ext>
            </p:extLst>
          </p:nvPr>
        </p:nvGraphicFramePr>
        <p:xfrm>
          <a:off x="827276" y="1793115"/>
          <a:ext cx="3265110" cy="52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公式" r:id="rId3" imgW="2466910" imgH="362047" progId="Equation.3">
                  <p:embed/>
                </p:oleObj>
              </mc:Choice>
              <mc:Fallback>
                <p:oleObj name="公式" r:id="rId3" imgW="2466910" imgH="3620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76" y="1793115"/>
                        <a:ext cx="3265110" cy="52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7" name="Text Box 29"/>
          <p:cNvSpPr txBox="1">
            <a:spLocks noChangeArrowheads="1"/>
          </p:cNvSpPr>
          <p:nvPr/>
        </p:nvSpPr>
        <p:spPr bwMode="auto">
          <a:xfrm>
            <a:off x="606652" y="3443839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非惯性系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中，惯性力</a:t>
            </a:r>
            <a:endParaRPr kumimoji="1" lang="zh-CN" altLang="en-US" sz="2400" b="1" dirty="0">
              <a:latin typeface="华文仿宋" pitchFamily="2" charset="-122"/>
              <a:ea typeface="楷体_GB2312"/>
            </a:endParaRPr>
          </a:p>
        </p:txBody>
      </p:sp>
      <p:graphicFrame>
        <p:nvGraphicFramePr>
          <p:cNvPr id="3143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63136"/>
              </p:ext>
            </p:extLst>
          </p:nvPr>
        </p:nvGraphicFramePr>
        <p:xfrm>
          <a:off x="2814368" y="2474151"/>
          <a:ext cx="2257744" cy="53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5" imgW="1867128" imgH="409672" progId="Equation.3">
                  <p:embed/>
                </p:oleObj>
              </mc:Choice>
              <mc:Fallback>
                <p:oleObj name="Equation" r:id="rId5" imgW="1867128" imgH="409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368" y="2474151"/>
                        <a:ext cx="2257744" cy="535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56382"/>
              </p:ext>
            </p:extLst>
          </p:nvPr>
        </p:nvGraphicFramePr>
        <p:xfrm>
          <a:off x="3587517" y="3361746"/>
          <a:ext cx="1632555" cy="62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公式" r:id="rId7" imgW="609535" imgH="209453" progId="Equation.3">
                  <p:embed/>
                </p:oleObj>
              </mc:Choice>
              <mc:Fallback>
                <p:oleObj name="公式" r:id="rId7" imgW="609535" imgH="209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517" y="3361746"/>
                        <a:ext cx="1632555" cy="623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400" name="Rectangle 32"/>
          <p:cNvSpPr>
            <a:spLocks noChangeArrowheads="1"/>
          </p:cNvSpPr>
          <p:nvPr/>
        </p:nvSpPr>
        <p:spPr bwMode="auto">
          <a:xfrm>
            <a:off x="658812" y="4657772"/>
            <a:ext cx="8569325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惯性力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没有施力者，也没有反作用力。</a:t>
            </a:r>
            <a:r>
              <a:rPr lang="zh-CN" altLang="en-US" sz="2400" b="1" dirty="0">
                <a:solidFill>
                  <a:srgbClr val="00FFFF"/>
                </a:solidFill>
                <a:ea typeface="楷体_GB2312" pitchFamily="49" charset="-122"/>
              </a:rPr>
              <a:t>不满足牛顿第三定律。</a:t>
            </a:r>
            <a:endParaRPr kumimoji="1" lang="zh-CN" altLang="en-US" sz="2400" b="1" dirty="0">
              <a:solidFill>
                <a:srgbClr val="00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314401" name="Text Box 33"/>
          <p:cNvSpPr txBox="1">
            <a:spLocks noChangeArrowheads="1"/>
          </p:cNvSpPr>
          <p:nvPr/>
        </p:nvSpPr>
        <p:spPr bwMode="auto">
          <a:xfrm>
            <a:off x="578774" y="4138660"/>
            <a:ext cx="799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引入惯性力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，能使牛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顿第二定律在非惯性系中形式上成立</a:t>
            </a:r>
          </a:p>
        </p:txBody>
      </p:sp>
      <p:sp>
        <p:nvSpPr>
          <p:cNvPr id="314403" name="Rectangle 35"/>
          <p:cNvSpPr>
            <a:spLocks noChangeArrowheads="1"/>
          </p:cNvSpPr>
          <p:nvPr/>
        </p:nvSpPr>
        <p:spPr bwMode="auto">
          <a:xfrm>
            <a:off x="173561" y="5222331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牛顿运动定律适用范围</a:t>
            </a:r>
          </a:p>
        </p:txBody>
      </p:sp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2253447" y="5752931"/>
            <a:ext cx="4608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低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速</a:t>
            </a:r>
            <a:r>
              <a:rPr lang="zh-CN" altLang="en-US" sz="2400" b="1" dirty="0" smtClean="0">
                <a:solidFill>
                  <a:srgbClr val="001823"/>
                </a:solidFill>
                <a:latin typeface="华文仿宋" pitchFamily="2" charset="-122"/>
                <a:ea typeface="楷体_GB2312"/>
              </a:rPr>
              <a:t>（高速时需用相对论）         </a:t>
            </a:r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宏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观</a:t>
            </a:r>
            <a:r>
              <a:rPr lang="zh-CN" altLang="en-US" sz="2400" b="1" dirty="0" smtClean="0">
                <a:solidFill>
                  <a:srgbClr val="001823"/>
                </a:solidFill>
                <a:latin typeface="华文仿宋" pitchFamily="2" charset="-122"/>
                <a:ea typeface="楷体_GB2312"/>
              </a:rPr>
              <a:t>（微观时需用量子力学）</a:t>
            </a:r>
            <a:endParaRPr lang="zh-CN" altLang="en-US" sz="2400" b="1" dirty="0">
              <a:solidFill>
                <a:srgbClr val="001823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-141893" y="459899"/>
            <a:ext cx="4736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（</a:t>
            </a:r>
            <a:r>
              <a:rPr lang="en-US" altLang="zh-CN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2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）若</a:t>
            </a:r>
            <a:r>
              <a:rPr lang="en-US" altLang="zh-CN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m</a:t>
            </a:r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相对汽车</a:t>
            </a:r>
            <a:r>
              <a:rPr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有相对加速度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770357" y="5733256"/>
            <a:ext cx="41553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（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高速时需用相对论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         （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微观时需用量子力学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</a:t>
            </a:r>
            <a:endParaRPr lang="zh-CN" altLang="en-US" sz="2400" b="1" dirty="0">
              <a:solidFill>
                <a:srgbClr val="FF9900"/>
              </a:solidFill>
              <a:latin typeface="华文仿宋" pitchFamily="2" charset="-122"/>
              <a:ea typeface="楷体_GB231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53384" y="1373929"/>
            <a:ext cx="3692525" cy="1828800"/>
            <a:chOff x="5053384" y="1373929"/>
            <a:chExt cx="3692525" cy="1828800"/>
          </a:xfrm>
        </p:grpSpPr>
        <p:grpSp>
          <p:nvGrpSpPr>
            <p:cNvPr id="2" name="Group 34"/>
            <p:cNvGrpSpPr>
              <a:grpSpLocks/>
            </p:cNvGrpSpPr>
            <p:nvPr/>
          </p:nvGrpSpPr>
          <p:grpSpPr bwMode="auto">
            <a:xfrm>
              <a:off x="5053384" y="1373929"/>
              <a:ext cx="3692525" cy="1828800"/>
              <a:chOff x="3344" y="1525"/>
              <a:chExt cx="2326" cy="1152"/>
            </a:xfrm>
          </p:grpSpPr>
          <p:sp>
            <p:nvSpPr>
              <p:cNvPr id="16409" name="Rectangle 8"/>
              <p:cNvSpPr>
                <a:spLocks noChangeArrowheads="1"/>
              </p:cNvSpPr>
              <p:nvPr/>
            </p:nvSpPr>
            <p:spPr bwMode="auto">
              <a:xfrm>
                <a:off x="3344" y="1525"/>
                <a:ext cx="1872" cy="960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0" name="Oval 9"/>
              <p:cNvSpPr>
                <a:spLocks noChangeArrowheads="1"/>
              </p:cNvSpPr>
              <p:nvPr/>
            </p:nvSpPr>
            <p:spPr bwMode="auto">
              <a:xfrm>
                <a:off x="3632" y="2389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1" name="Oval 10"/>
              <p:cNvSpPr>
                <a:spLocks noChangeArrowheads="1"/>
              </p:cNvSpPr>
              <p:nvPr/>
            </p:nvSpPr>
            <p:spPr bwMode="auto">
              <a:xfrm>
                <a:off x="4592" y="2389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2" name="Oval 11"/>
              <p:cNvSpPr>
                <a:spLocks noChangeArrowheads="1"/>
              </p:cNvSpPr>
              <p:nvPr/>
            </p:nvSpPr>
            <p:spPr bwMode="auto">
              <a:xfrm>
                <a:off x="4160" y="1957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3" name="Line 12"/>
              <p:cNvSpPr>
                <a:spLocks noChangeShapeType="1"/>
              </p:cNvSpPr>
              <p:nvPr/>
            </p:nvSpPr>
            <p:spPr bwMode="auto">
              <a:xfrm>
                <a:off x="5216" y="1957"/>
                <a:ext cx="385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13"/>
              <p:cNvSpPr>
                <a:spLocks noChangeShapeType="1"/>
              </p:cNvSpPr>
              <p:nvPr/>
            </p:nvSpPr>
            <p:spPr bwMode="auto">
              <a:xfrm>
                <a:off x="4352" y="2053"/>
                <a:ext cx="432" cy="0"/>
              </a:xfrm>
              <a:prstGeom prst="line">
                <a:avLst/>
              </a:prstGeom>
              <a:noFill/>
              <a:ln w="47625">
                <a:solidFill>
                  <a:srgbClr val="FF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15" name="Object 14"/>
              <p:cNvGraphicFramePr>
                <a:graphicFrameLocks noChangeAspect="1"/>
              </p:cNvGraphicFramePr>
              <p:nvPr/>
            </p:nvGraphicFramePr>
            <p:xfrm>
              <a:off x="3392" y="1669"/>
              <a:ext cx="393" cy="6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5" name="剪辑" r:id="rId9" imgW="1809587" imgH="3943156" progId="MS_ClipArt_Gallery.2">
                      <p:embed/>
                    </p:oleObj>
                  </mc:Choice>
                  <mc:Fallback>
                    <p:oleObj name="剪辑" r:id="rId9" imgW="1809587" imgH="394315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2" y="1669"/>
                            <a:ext cx="393" cy="6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6" name="Text Box 15"/>
              <p:cNvSpPr txBox="1">
                <a:spLocks noChangeArrowheads="1"/>
              </p:cNvSpPr>
              <p:nvPr/>
            </p:nvSpPr>
            <p:spPr bwMode="auto">
              <a:xfrm>
                <a:off x="3728" y="152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乙</a:t>
                </a:r>
              </a:p>
            </p:txBody>
          </p:sp>
          <p:sp>
            <p:nvSpPr>
              <p:cNvPr id="16417" name="Text Box 16"/>
              <p:cNvSpPr txBox="1">
                <a:spLocks noChangeArrowheads="1"/>
              </p:cNvSpPr>
              <p:nvPr/>
            </p:nvSpPr>
            <p:spPr bwMode="auto">
              <a:xfrm>
                <a:off x="5374" y="1639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800" b="1" i="1" baseline="-25000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800" baseline="-25000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8" name="Text Box 17"/>
              <p:cNvSpPr txBox="1">
                <a:spLocks noChangeArrowheads="1"/>
              </p:cNvSpPr>
              <p:nvPr/>
            </p:nvSpPr>
            <p:spPr bwMode="auto">
              <a:xfrm>
                <a:off x="4794" y="1805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9" name="Text Box 18"/>
              <p:cNvSpPr txBox="1">
                <a:spLocks noChangeArrowheads="1"/>
              </p:cNvSpPr>
              <p:nvPr/>
            </p:nvSpPr>
            <p:spPr bwMode="auto">
              <a:xfrm>
                <a:off x="4112" y="1669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m</a:t>
                </a:r>
                <a:endParaRPr kumimoji="1"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0" name="Line 19"/>
              <p:cNvSpPr>
                <a:spLocks noChangeShapeType="1"/>
              </p:cNvSpPr>
              <p:nvPr/>
            </p:nvSpPr>
            <p:spPr bwMode="auto">
              <a:xfrm>
                <a:off x="4064" y="2149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20"/>
              <p:cNvSpPr>
                <a:spLocks noChangeShapeType="1"/>
              </p:cNvSpPr>
              <p:nvPr/>
            </p:nvSpPr>
            <p:spPr bwMode="auto">
              <a:xfrm>
                <a:off x="4208" y="21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707771" y="1645391"/>
              <a:ext cx="4571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err="1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i="1" baseline="-25000" dirty="0" err="1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AutoShape 27"/>
          <p:cNvSpPr>
            <a:spLocks noChangeArrowheads="1"/>
          </p:cNvSpPr>
          <p:nvPr/>
        </p:nvSpPr>
        <p:spPr bwMode="auto">
          <a:xfrm rot="5400000" flipH="1">
            <a:off x="1953208" y="1539204"/>
            <a:ext cx="395288" cy="215900"/>
          </a:xfrm>
          <a:prstGeom prst="leftArrow">
            <a:avLst>
              <a:gd name="adj1" fmla="val 50000"/>
              <a:gd name="adj2" fmla="val 457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887821" y="997035"/>
            <a:ext cx="3253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以地面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参照系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（惯性系）</a:t>
            </a:r>
            <a:endParaRPr lang="zh-CN" altLang="en-US" sz="2400" b="1" dirty="0">
              <a:solidFill>
                <a:srgbClr val="00FFFF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7993" y="2333699"/>
            <a:ext cx="2517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以汽车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参照系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（非惯性系</a:t>
            </a:r>
            <a:r>
              <a:rPr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）</a:t>
            </a:r>
          </a:p>
          <a:p>
            <a:pPr algn="ctr" eaLnBrk="1" hangingPunct="1"/>
            <a:endParaRPr lang="zh-CN" altLang="en-US" sz="2400" b="1" dirty="0">
              <a:solidFill>
                <a:srgbClr val="FF9900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 flipH="1">
            <a:off x="2267330" y="2618785"/>
            <a:ext cx="503237" cy="215900"/>
          </a:xfrm>
          <a:prstGeom prst="lef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24984" y="1362022"/>
            <a:ext cx="1022750" cy="523220"/>
            <a:chOff x="6424984" y="1362022"/>
            <a:chExt cx="1022750" cy="523220"/>
          </a:xfrm>
        </p:grpSpPr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424984" y="1645391"/>
              <a:ext cx="685800" cy="0"/>
            </a:xfrm>
            <a:prstGeom prst="line">
              <a:avLst/>
            </a:prstGeom>
            <a:noFill/>
            <a:ln w="4762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7083532" y="1362022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67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7" grpId="0" autoUpdateAnimBg="0"/>
      <p:bldP spid="314400" grpId="0" build="p" autoUpdateAnimBg="0"/>
      <p:bldP spid="314401" grpId="0" autoUpdateAnimBg="0"/>
      <p:bldP spid="314403" grpId="0"/>
      <p:bldP spid="314404" grpId="0"/>
      <p:bldP spid="6" grpId="0"/>
      <p:bldP spid="38" grpId="0"/>
      <p:bldP spid="40" grpId="0" animBg="1"/>
      <p:bldP spid="41" grpId="0"/>
      <p:bldP spid="42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7790" y="3862388"/>
            <a:ext cx="2163573" cy="2590800"/>
            <a:chOff x="6197790" y="3862388"/>
            <a:chExt cx="2163573" cy="2590800"/>
          </a:xfrm>
        </p:grpSpPr>
        <p:grpSp>
          <p:nvGrpSpPr>
            <p:cNvPr id="17410" name="Group 2"/>
            <p:cNvGrpSpPr>
              <a:grpSpLocks/>
            </p:cNvGrpSpPr>
            <p:nvPr/>
          </p:nvGrpSpPr>
          <p:grpSpPr bwMode="auto">
            <a:xfrm>
              <a:off x="6227763" y="3862388"/>
              <a:ext cx="2133600" cy="2590800"/>
              <a:chOff x="3923" y="1389"/>
              <a:chExt cx="1344" cy="1632"/>
            </a:xfrm>
          </p:grpSpPr>
          <p:sp>
            <p:nvSpPr>
              <p:cNvPr id="17437" name="Rectangle 3"/>
              <p:cNvSpPr>
                <a:spLocks noChangeArrowheads="1"/>
              </p:cNvSpPr>
              <p:nvPr/>
            </p:nvSpPr>
            <p:spPr bwMode="auto">
              <a:xfrm>
                <a:off x="3923" y="1389"/>
                <a:ext cx="1344" cy="1632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38" name="Oval 4"/>
              <p:cNvSpPr>
                <a:spLocks noChangeArrowheads="1"/>
              </p:cNvSpPr>
              <p:nvPr/>
            </p:nvSpPr>
            <p:spPr bwMode="auto">
              <a:xfrm>
                <a:off x="4307" y="1581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39" name="Rectangle 5"/>
              <p:cNvSpPr>
                <a:spLocks noChangeArrowheads="1"/>
              </p:cNvSpPr>
              <p:nvPr/>
            </p:nvSpPr>
            <p:spPr bwMode="auto">
              <a:xfrm>
                <a:off x="4451" y="1389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40" name="Line 6"/>
              <p:cNvSpPr>
                <a:spLocks noChangeShapeType="1"/>
              </p:cNvSpPr>
              <p:nvPr/>
            </p:nvSpPr>
            <p:spPr bwMode="auto">
              <a:xfrm flipH="1">
                <a:off x="4307" y="1725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>
                <a:off x="4643" y="1725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2" name="Rectangle 8" descr="再生纸"/>
              <p:cNvSpPr>
                <a:spLocks noChangeArrowheads="1"/>
              </p:cNvSpPr>
              <p:nvPr/>
            </p:nvSpPr>
            <p:spPr bwMode="auto">
              <a:xfrm>
                <a:off x="4211" y="2541"/>
                <a:ext cx="192" cy="192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43" name="Rectangle 9" descr="再生纸"/>
              <p:cNvSpPr>
                <a:spLocks noChangeArrowheads="1"/>
              </p:cNvSpPr>
              <p:nvPr/>
            </p:nvSpPr>
            <p:spPr bwMode="auto">
              <a:xfrm>
                <a:off x="4595" y="2205"/>
                <a:ext cx="96" cy="192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6197790" y="5783618"/>
              <a:ext cx="5838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7607301" y="5036192"/>
              <a:ext cx="5838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787400" y="2195487"/>
            <a:ext cx="8064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质量分别为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的两物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体（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用轻细绳相连接后，悬挂在一个固定在电梯内的定滑轮的两边。滑轮和绳的质量以及所有摩擦均不计。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93663" y="4591050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174625" y="22256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661988" y="3638550"/>
            <a:ext cx="5278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电梯不动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6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000" b="1" i="1" baseline="-16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4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000" b="1" i="1" baseline="-14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的加速度和绳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中的张力。</a:t>
            </a: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174625" y="36385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27695" name="Object 15"/>
          <p:cNvGraphicFramePr>
            <a:graphicFrameLocks noChangeAspect="1"/>
          </p:cNvGraphicFramePr>
          <p:nvPr/>
        </p:nvGraphicFramePr>
        <p:xfrm>
          <a:off x="727075" y="4551363"/>
          <a:ext cx="21764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5" name="公式" r:id="rId4" imgW="962090" imgH="447578" progId="Equation.3">
                  <p:embed/>
                </p:oleObj>
              </mc:Choice>
              <mc:Fallback>
                <p:oleObj name="公式" r:id="rId4" imgW="962090" imgH="44757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551363"/>
                        <a:ext cx="21764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6" name="AutoShape 16"/>
          <p:cNvSpPr>
            <a:spLocks noChangeArrowheads="1"/>
          </p:cNvSpPr>
          <p:nvPr/>
        </p:nvSpPr>
        <p:spPr bwMode="auto">
          <a:xfrm>
            <a:off x="3287713" y="5048250"/>
            <a:ext cx="647700" cy="360363"/>
          </a:xfrm>
          <a:prstGeom prst="notchedRightArrow">
            <a:avLst>
              <a:gd name="adj1" fmla="val 41852"/>
              <a:gd name="adj2" fmla="val 5330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27697" name="Object 17"/>
          <p:cNvGraphicFramePr>
            <a:graphicFrameLocks noChangeAspect="1"/>
          </p:cNvGraphicFramePr>
          <p:nvPr/>
        </p:nvGraphicFramePr>
        <p:xfrm>
          <a:off x="3998913" y="4730750"/>
          <a:ext cx="20685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6" name="公式" r:id="rId6" imgW="990372" imgH="409672" progId="Equation.3">
                  <p:embed/>
                </p:oleObj>
              </mc:Choice>
              <mc:Fallback>
                <p:oleObj name="公式" r:id="rId6" imgW="990372" imgH="40967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4730750"/>
                        <a:ext cx="20685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8" name="Object 18"/>
          <p:cNvGraphicFramePr>
            <a:graphicFrameLocks noChangeAspect="1"/>
          </p:cNvGraphicFramePr>
          <p:nvPr/>
        </p:nvGraphicFramePr>
        <p:xfrm>
          <a:off x="1835150" y="5734050"/>
          <a:ext cx="1776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7" name="公式" r:id="rId8" imgW="838233" imgH="381000" progId="Equation.3">
                  <p:embed/>
                </p:oleObj>
              </mc:Choice>
              <mc:Fallback>
                <p:oleObj name="公式" r:id="rId8" imgW="838233" imgH="38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34050"/>
                        <a:ext cx="1776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9" name="Line 19"/>
          <p:cNvSpPr>
            <a:spLocks noChangeShapeType="1"/>
          </p:cNvSpPr>
          <p:nvPr/>
        </p:nvSpPr>
        <p:spPr bwMode="auto">
          <a:xfrm>
            <a:off x="6837363" y="5843588"/>
            <a:ext cx="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0" name="Line 20"/>
          <p:cNvSpPr>
            <a:spLocks noChangeShapeType="1"/>
          </p:cNvSpPr>
          <p:nvPr/>
        </p:nvSpPr>
        <p:spPr bwMode="auto">
          <a:xfrm>
            <a:off x="7370763" y="5310188"/>
            <a:ext cx="0" cy="45720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6740525" y="4725988"/>
            <a:ext cx="0" cy="4254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2" name="Object 22"/>
          <p:cNvGraphicFramePr>
            <a:graphicFrameLocks noChangeAspect="1"/>
          </p:cNvGraphicFramePr>
          <p:nvPr/>
        </p:nvGraphicFramePr>
        <p:xfrm>
          <a:off x="6359525" y="4725988"/>
          <a:ext cx="327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" name="公式" r:id="rId10" imgW="76070" imgH="133156" progId="Equation.3">
                  <p:embed/>
                </p:oleObj>
              </mc:Choice>
              <mc:Fallback>
                <p:oleObj name="公式" r:id="rId10" imgW="76070" imgH="13315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4725988"/>
                        <a:ext cx="327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6837363" y="5310188"/>
            <a:ext cx="0" cy="53340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 flipV="1">
            <a:off x="7370763" y="4852988"/>
            <a:ext cx="0" cy="45085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5" name="Line 25"/>
          <p:cNvSpPr>
            <a:spLocks noChangeShapeType="1"/>
          </p:cNvSpPr>
          <p:nvPr/>
        </p:nvSpPr>
        <p:spPr bwMode="auto">
          <a:xfrm rot="10800000">
            <a:off x="7461250" y="4365625"/>
            <a:ext cx="0" cy="4254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6" name="Object 26"/>
          <p:cNvGraphicFramePr>
            <a:graphicFrameLocks noChangeAspect="1"/>
          </p:cNvGraphicFramePr>
          <p:nvPr/>
        </p:nvGraphicFramePr>
        <p:xfrm>
          <a:off x="7512050" y="4222750"/>
          <a:ext cx="327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9" name="公式" r:id="rId12" imgW="76070" imgH="133156" progId="Equation.3">
                  <p:embed/>
                </p:oleObj>
              </mc:Choice>
              <mc:Fallback>
                <p:oleObj name="公式" r:id="rId12" imgW="76070" imgH="1331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222750"/>
                        <a:ext cx="327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7" name="Object 27"/>
          <p:cNvGraphicFramePr>
            <a:graphicFrameLocks noChangeAspect="1"/>
          </p:cNvGraphicFramePr>
          <p:nvPr/>
        </p:nvGraphicFramePr>
        <p:xfrm>
          <a:off x="6418263" y="5230813"/>
          <a:ext cx="3063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" name="公式" r:id="rId14" imgW="95087" imgH="152594" progId="Equation.3">
                  <p:embed/>
                </p:oleObj>
              </mc:Choice>
              <mc:Fallback>
                <p:oleObj name="公式" r:id="rId14" imgW="95087" imgH="15259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5230813"/>
                        <a:ext cx="3063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8" name="Object 28"/>
          <p:cNvGraphicFramePr>
            <a:graphicFrameLocks noChangeAspect="1"/>
          </p:cNvGraphicFramePr>
          <p:nvPr/>
        </p:nvGraphicFramePr>
        <p:xfrm>
          <a:off x="7512050" y="4799013"/>
          <a:ext cx="3063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1" name="公式" r:id="rId16" imgW="95087" imgH="152594" progId="Equation.3">
                  <p:embed/>
                </p:oleObj>
              </mc:Choice>
              <mc:Fallback>
                <p:oleObj name="公式" r:id="rId16" imgW="95087" imgH="15259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799013"/>
                        <a:ext cx="3063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9" name="Object 29"/>
          <p:cNvGraphicFramePr>
            <a:graphicFrameLocks noChangeAspect="1"/>
          </p:cNvGraphicFramePr>
          <p:nvPr/>
        </p:nvGraphicFramePr>
        <p:xfrm>
          <a:off x="6907213" y="5980113"/>
          <a:ext cx="596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2" name="公式" r:id="rId18" imgW="247715" imgH="171547" progId="Equation.3">
                  <p:embed/>
                </p:oleObj>
              </mc:Choice>
              <mc:Fallback>
                <p:oleObj name="公式" r:id="rId18" imgW="247715" imgH="1715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5980113"/>
                        <a:ext cx="596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0" name="Object 30"/>
          <p:cNvGraphicFramePr>
            <a:graphicFrameLocks noChangeAspect="1"/>
          </p:cNvGraphicFramePr>
          <p:nvPr/>
        </p:nvGraphicFramePr>
        <p:xfrm>
          <a:off x="7394575" y="5661025"/>
          <a:ext cx="622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3" name="公式" r:id="rId20" imgW="256980" imgH="171547" progId="Equation.3">
                  <p:embed/>
                </p:oleObj>
              </mc:Choice>
              <mc:Fallback>
                <p:oleObj name="公式" r:id="rId20" imgW="256980" imgH="1715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5661025"/>
                        <a:ext cx="6223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787400" y="304800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物体的高速运动遵循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相对论力学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的规律；微观粒子的运动遵循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量子力学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的规律。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87400" y="1266825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牛顿力学是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一般技术科学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的理论基础和解决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实际工程问题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的重要依据和工具。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04813" y="379413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404813" y="131445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104775" y="3048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27691" grpId="0" autoUpdateAnimBg="0"/>
      <p:bldP spid="31750" grpId="0"/>
      <p:bldP spid="31751" grpId="0"/>
      <p:bldP spid="327696" grpId="0" animBg="1"/>
      <p:bldP spid="327699" grpId="0" animBg="1"/>
      <p:bldP spid="327700" grpId="0" animBg="1"/>
      <p:bldP spid="327701" grpId="0" animBg="1"/>
      <p:bldP spid="327703" grpId="0" animBg="1"/>
      <p:bldP spid="327704" grpId="0" animBg="1"/>
      <p:bldP spid="327705" grpId="0" animBg="1"/>
      <p:bldP spid="32" grpId="0"/>
      <p:bldP spid="33" grpId="0"/>
      <p:bldP spid="34" grpId="0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5940425" y="936923"/>
            <a:ext cx="2133600" cy="2590800"/>
            <a:chOff x="3840" y="1298"/>
            <a:chExt cx="1344" cy="1632"/>
          </a:xfrm>
        </p:grpSpPr>
        <p:sp>
          <p:nvSpPr>
            <p:cNvPr id="18471" name="Rectangle 3"/>
            <p:cNvSpPr>
              <a:spLocks noChangeArrowheads="1"/>
            </p:cNvSpPr>
            <p:nvPr/>
          </p:nvSpPr>
          <p:spPr bwMode="auto">
            <a:xfrm>
              <a:off x="3840" y="1298"/>
              <a:ext cx="1344" cy="1632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2" name="Oval 4"/>
            <p:cNvSpPr>
              <a:spLocks noChangeArrowheads="1"/>
            </p:cNvSpPr>
            <p:nvPr/>
          </p:nvSpPr>
          <p:spPr bwMode="auto">
            <a:xfrm>
              <a:off x="4224" y="149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3" name="Rectangle 5"/>
            <p:cNvSpPr>
              <a:spLocks noChangeArrowheads="1"/>
            </p:cNvSpPr>
            <p:nvPr/>
          </p:nvSpPr>
          <p:spPr bwMode="auto">
            <a:xfrm>
              <a:off x="4368" y="1298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 flipH="1">
              <a:off x="4224" y="1634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560" y="1634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Rectangle 8" descr="再生纸"/>
            <p:cNvSpPr>
              <a:spLocks noChangeArrowheads="1"/>
            </p:cNvSpPr>
            <p:nvPr/>
          </p:nvSpPr>
          <p:spPr bwMode="auto">
            <a:xfrm>
              <a:off x="4128" y="2450"/>
              <a:ext cx="192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7" name="Rectangle 9" descr="再生纸"/>
            <p:cNvSpPr>
              <a:spLocks noChangeArrowheads="1"/>
            </p:cNvSpPr>
            <p:nvPr/>
          </p:nvSpPr>
          <p:spPr bwMode="auto">
            <a:xfrm>
              <a:off x="4512" y="2114"/>
              <a:ext cx="96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aphicFrame>
        <p:nvGraphicFramePr>
          <p:cNvPr id="328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50922"/>
              </p:ext>
            </p:extLst>
          </p:nvPr>
        </p:nvGraphicFramePr>
        <p:xfrm>
          <a:off x="1547813" y="1695748"/>
          <a:ext cx="2665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公式" r:id="rId4" imgW="1285875" imgH="180781" progId="Equation.3">
                  <p:embed/>
                </p:oleObj>
              </mc:Choice>
              <mc:Fallback>
                <p:oleObj name="公式" r:id="rId4" imgW="1285875" imgH="18078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95748"/>
                        <a:ext cx="2665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99064"/>
              </p:ext>
            </p:extLst>
          </p:nvPr>
        </p:nvGraphicFramePr>
        <p:xfrm>
          <a:off x="1547813" y="2127548"/>
          <a:ext cx="2944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公式" r:id="rId6" imgW="1428750" imgH="180781" progId="Equation.3">
                  <p:embed/>
                </p:oleObj>
              </mc:Choice>
              <mc:Fallback>
                <p:oleObj name="公式" r:id="rId6" imgW="1428750" imgH="18078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27548"/>
                        <a:ext cx="2944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04697"/>
              </p:ext>
            </p:extLst>
          </p:nvPr>
        </p:nvGraphicFramePr>
        <p:xfrm>
          <a:off x="539750" y="3288010"/>
          <a:ext cx="2538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5" name="公式" r:id="rId8" imgW="1219070" imgH="381000" progId="Equation.3">
                  <p:embed/>
                </p:oleObj>
              </mc:Choice>
              <mc:Fallback>
                <p:oleObj name="公式" r:id="rId8" imgW="121907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88010"/>
                        <a:ext cx="2538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85173"/>
              </p:ext>
            </p:extLst>
          </p:nvPr>
        </p:nvGraphicFramePr>
        <p:xfrm>
          <a:off x="3276600" y="3288010"/>
          <a:ext cx="2538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公式" r:id="rId10" imgW="1219070" imgH="381000" progId="Equation.3">
                  <p:embed/>
                </p:oleObj>
              </mc:Choice>
              <mc:Fallback>
                <p:oleObj name="公式" r:id="rId10" imgW="121907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8010"/>
                        <a:ext cx="2538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228600" y="1054398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在电梯参考系中</a:t>
            </a:r>
          </a:p>
        </p:txBody>
      </p: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8207375" y="1894185"/>
            <a:ext cx="0" cy="427038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04869"/>
              </p:ext>
            </p:extLst>
          </p:nvPr>
        </p:nvGraphicFramePr>
        <p:xfrm>
          <a:off x="8304213" y="1944985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7" name="公式" r:id="rId12" imgW="133122" imgH="190500" progId="Equation.3">
                  <p:embed/>
                </p:oleObj>
              </mc:Choice>
              <mc:Fallback>
                <p:oleObj name="公式" r:id="rId12" imgW="133122" imgH="19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1944985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224713" y="1340148"/>
            <a:ext cx="593725" cy="533400"/>
            <a:chOff x="1584" y="1776"/>
            <a:chExt cx="374" cy="336"/>
          </a:xfrm>
        </p:grpSpPr>
        <p:sp>
          <p:nvSpPr>
            <p:cNvPr id="18469" name="Line 18"/>
            <p:cNvSpPr>
              <a:spLocks noChangeShapeType="1"/>
            </p:cNvSpPr>
            <p:nvPr/>
          </p:nvSpPr>
          <p:spPr bwMode="auto">
            <a:xfrm flipV="1">
              <a:off x="1584" y="1776"/>
              <a:ext cx="0" cy="3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70" name="Object 19"/>
            <p:cNvGraphicFramePr>
              <a:graphicFrameLocks noChangeAspect="1"/>
            </p:cNvGraphicFramePr>
            <p:nvPr/>
          </p:nvGraphicFramePr>
          <p:xfrm>
            <a:off x="1680" y="1776"/>
            <a:ext cx="2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8" name="公式" r:id="rId14" imgW="133122" imgH="142875" progId="Equation.3">
                    <p:embed/>
                  </p:oleObj>
                </mc:Choice>
                <mc:Fallback>
                  <p:oleObj name="公式" r:id="rId14" imgW="133122" imgH="14287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2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000750" y="1584623"/>
            <a:ext cx="457200" cy="533400"/>
            <a:chOff x="624" y="1968"/>
            <a:chExt cx="288" cy="336"/>
          </a:xfrm>
        </p:grpSpPr>
        <p:sp>
          <p:nvSpPr>
            <p:cNvPr id="18467" name="Line 21"/>
            <p:cNvSpPr>
              <a:spLocks noChangeShapeType="1"/>
            </p:cNvSpPr>
            <p:nvPr/>
          </p:nvSpPr>
          <p:spPr bwMode="auto">
            <a:xfrm>
              <a:off x="912" y="2016"/>
              <a:ext cx="0" cy="28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8" name="Object 22"/>
            <p:cNvGraphicFramePr>
              <a:graphicFrameLocks noChangeAspect="1"/>
            </p:cNvGraphicFramePr>
            <p:nvPr/>
          </p:nvGraphicFramePr>
          <p:xfrm>
            <a:off x="624" y="1968"/>
            <a:ext cx="2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9" name="公式" r:id="rId16" imgW="133122" imgH="142875" progId="Equation.3">
                    <p:embed/>
                  </p:oleObj>
                </mc:Choice>
                <mc:Fallback>
                  <p:oleObj name="公式" r:id="rId16" imgW="133122" imgH="14287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68"/>
                          <a:ext cx="2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7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30283"/>
              </p:ext>
            </p:extLst>
          </p:nvPr>
        </p:nvGraphicFramePr>
        <p:xfrm>
          <a:off x="3348038" y="4103985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公式" r:id="rId18" imgW="600270" imgH="180781" progId="Equation.3">
                  <p:embed/>
                </p:oleObj>
              </mc:Choice>
              <mc:Fallback>
                <p:oleObj name="公式" r:id="rId18" imgW="600270" imgH="18078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03985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83711"/>
              </p:ext>
            </p:extLst>
          </p:nvPr>
        </p:nvGraphicFramePr>
        <p:xfrm>
          <a:off x="4859338" y="4103985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公式" r:id="rId20" imgW="704622" imgH="180781" progId="Equation.3">
                  <p:embed/>
                </p:oleObj>
              </mc:Choice>
              <mc:Fallback>
                <p:oleObj name="公式" r:id="rId20" imgW="704622" imgH="18078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03985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29" name="AutoShape 25"/>
          <p:cNvSpPr>
            <a:spLocks noChangeArrowheads="1"/>
          </p:cNvSpPr>
          <p:nvPr/>
        </p:nvSpPr>
        <p:spPr bwMode="auto">
          <a:xfrm>
            <a:off x="4213225" y="1224260"/>
            <a:ext cx="1295400" cy="360363"/>
          </a:xfrm>
          <a:prstGeom prst="wedgeRoundRectCallout">
            <a:avLst>
              <a:gd name="adj1" fmla="val -124019"/>
              <a:gd name="adj2" fmla="val 118722"/>
              <a:gd name="adj3" fmla="val 16667"/>
            </a:avLst>
          </a:prstGeom>
          <a:solidFill>
            <a:srgbClr val="0066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惯性力 </a:t>
            </a:r>
          </a:p>
        </p:txBody>
      </p:sp>
      <p:sp>
        <p:nvSpPr>
          <p:cNvPr id="18447" name="Text Box 26"/>
          <p:cNvSpPr txBox="1">
            <a:spLocks noChangeArrowheads="1"/>
          </p:cNvSpPr>
          <p:nvPr/>
        </p:nvSpPr>
        <p:spPr bwMode="auto">
          <a:xfrm>
            <a:off x="6292850" y="107503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400">
                <a:solidFill>
                  <a:srgbClr val="FFFF66"/>
                </a:solidFill>
                <a:latin typeface="Times New Roman" panose="02020603050405020304" pitchFamily="18" charset="0"/>
              </a:rPr>
              <a:t>'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8448" name="Group 27"/>
          <p:cNvGrpSpPr>
            <a:grpSpLocks/>
          </p:cNvGrpSpPr>
          <p:nvPr/>
        </p:nvGrpSpPr>
        <p:grpSpPr bwMode="auto">
          <a:xfrm>
            <a:off x="6159500" y="1829098"/>
            <a:ext cx="1630363" cy="1673225"/>
            <a:chOff x="3978" y="1860"/>
            <a:chExt cx="1027" cy="1054"/>
          </a:xfrm>
        </p:grpSpPr>
        <p:graphicFrame>
          <p:nvGraphicFramePr>
            <p:cNvPr id="18459" name="Object 28"/>
            <p:cNvGraphicFramePr>
              <a:graphicFrameLocks noChangeAspect="1"/>
            </p:cNvGraphicFramePr>
            <p:nvPr/>
          </p:nvGraphicFramePr>
          <p:xfrm>
            <a:off x="3978" y="2115"/>
            <a:ext cx="1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2" name="公式" r:id="rId22" imgW="95087" imgH="152594" progId="Equation.3">
                    <p:embed/>
                  </p:oleObj>
                </mc:Choice>
                <mc:Fallback>
                  <p:oleObj name="公式" r:id="rId22" imgW="95087" imgH="15259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115"/>
                          <a:ext cx="19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29"/>
            <p:cNvGraphicFramePr>
              <a:graphicFrameLocks noChangeAspect="1"/>
            </p:cNvGraphicFramePr>
            <p:nvPr/>
          </p:nvGraphicFramePr>
          <p:xfrm>
            <a:off x="4631" y="1860"/>
            <a:ext cx="1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3" name="公式" r:id="rId24" imgW="95087" imgH="152594" progId="Equation.3">
                    <p:embed/>
                  </p:oleObj>
                </mc:Choice>
                <mc:Fallback>
                  <p:oleObj name="公式" r:id="rId24" imgW="95087" imgH="15259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860"/>
                          <a:ext cx="19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>
              <a:off x="4224" y="2546"/>
              <a:ext cx="0" cy="33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2" name="Object 31"/>
            <p:cNvGraphicFramePr>
              <a:graphicFrameLocks noChangeAspect="1"/>
            </p:cNvGraphicFramePr>
            <p:nvPr/>
          </p:nvGraphicFramePr>
          <p:xfrm>
            <a:off x="4268" y="2641"/>
            <a:ext cx="37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4" name="公式" r:id="rId26" imgW="247715" imgH="171547" progId="Equation.3">
                    <p:embed/>
                  </p:oleObj>
                </mc:Choice>
                <mc:Fallback>
                  <p:oleObj name="公式" r:id="rId26" imgW="247715" imgH="17154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641"/>
                          <a:ext cx="37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32"/>
            <p:cNvGraphicFramePr>
              <a:graphicFrameLocks noChangeAspect="1"/>
            </p:cNvGraphicFramePr>
            <p:nvPr/>
          </p:nvGraphicFramePr>
          <p:xfrm>
            <a:off x="4613" y="2296"/>
            <a:ext cx="39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5" name="公式" r:id="rId28" imgW="256980" imgH="171547" progId="Equation.3">
                    <p:embed/>
                  </p:oleObj>
                </mc:Choice>
                <mc:Fallback>
                  <p:oleObj name="公式" r:id="rId28" imgW="256980" imgH="171547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2296"/>
                          <a:ext cx="39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33"/>
            <p:cNvSpPr>
              <a:spLocks noChangeShapeType="1"/>
            </p:cNvSpPr>
            <p:nvPr/>
          </p:nvSpPr>
          <p:spPr bwMode="auto">
            <a:xfrm flipV="1">
              <a:off x="4224" y="2210"/>
              <a:ext cx="0" cy="3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34"/>
            <p:cNvSpPr>
              <a:spLocks noChangeShapeType="1"/>
            </p:cNvSpPr>
            <p:nvPr/>
          </p:nvSpPr>
          <p:spPr bwMode="auto">
            <a:xfrm>
              <a:off x="4551" y="2210"/>
              <a:ext cx="0" cy="288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5"/>
            <p:cNvSpPr>
              <a:spLocks noChangeShapeType="1"/>
            </p:cNvSpPr>
            <p:nvPr/>
          </p:nvSpPr>
          <p:spPr bwMode="auto">
            <a:xfrm flipV="1">
              <a:off x="4550" y="1922"/>
              <a:ext cx="10" cy="305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87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1332"/>
              </p:ext>
            </p:extLst>
          </p:nvPr>
        </p:nvGraphicFramePr>
        <p:xfrm>
          <a:off x="900113" y="2664123"/>
          <a:ext cx="4697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" name="公式" r:id="rId30" imgW="2305017" imgH="180781" progId="Equation.3">
                  <p:embed/>
                </p:oleObj>
              </mc:Choice>
              <mc:Fallback>
                <p:oleObj name="公式" r:id="rId30" imgW="2305017" imgH="18078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64123"/>
                        <a:ext cx="4697412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41" name="Text Box 37"/>
          <p:cNvSpPr txBox="1">
            <a:spLocks noChangeArrowheads="1"/>
          </p:cNvSpPr>
          <p:nvPr/>
        </p:nvSpPr>
        <p:spPr bwMode="auto">
          <a:xfrm>
            <a:off x="228600" y="4708525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在地面参考系中</a:t>
            </a:r>
          </a:p>
        </p:txBody>
      </p:sp>
      <p:sp>
        <p:nvSpPr>
          <p:cNvPr id="328742" name="Text Box 38"/>
          <p:cNvSpPr txBox="1">
            <a:spLocks noChangeArrowheads="1"/>
          </p:cNvSpPr>
          <p:nvPr/>
        </p:nvSpPr>
        <p:spPr bwMode="auto">
          <a:xfrm>
            <a:off x="1258888" y="5197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绝对系 </a:t>
            </a:r>
            <a:r>
              <a:rPr kumimoji="1" lang="en-US" altLang="zh-CN" b="1">
                <a:solidFill>
                  <a:srgbClr val="FFFFCC"/>
                </a:solidFill>
                <a:latin typeface="华文仿宋" pitchFamily="2" charset="-122"/>
                <a:ea typeface="仿宋_GB2312" pitchFamily="49" charset="-122"/>
              </a:rPr>
              <a:t>——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地面</a:t>
            </a:r>
          </a:p>
        </p:txBody>
      </p:sp>
      <p:sp>
        <p:nvSpPr>
          <p:cNvPr id="328743" name="Text Box 39"/>
          <p:cNvSpPr txBox="1">
            <a:spLocks noChangeArrowheads="1"/>
          </p:cNvSpPr>
          <p:nvPr/>
        </p:nvSpPr>
        <p:spPr bwMode="auto">
          <a:xfrm>
            <a:off x="4284663" y="5197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相对系 </a:t>
            </a:r>
            <a:r>
              <a:rPr kumimoji="1" lang="en-US" altLang="zh-CN" b="1">
                <a:solidFill>
                  <a:srgbClr val="FFFFCC"/>
                </a:solidFill>
                <a:latin typeface="华文仿宋" pitchFamily="2" charset="-122"/>
                <a:ea typeface="仿宋_GB2312" pitchFamily="49" charset="-122"/>
              </a:rPr>
              <a:t>——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电梯</a:t>
            </a:r>
          </a:p>
        </p:txBody>
      </p:sp>
      <p:graphicFrame>
        <p:nvGraphicFramePr>
          <p:cNvPr id="328744" name="Object 40"/>
          <p:cNvGraphicFramePr>
            <a:graphicFrameLocks noChangeAspect="1"/>
          </p:cNvGraphicFramePr>
          <p:nvPr/>
        </p:nvGraphicFramePr>
        <p:xfrm>
          <a:off x="1331913" y="5654675"/>
          <a:ext cx="2130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公式" r:id="rId32" imgW="1019142" imgH="438344" progId="Equation.3">
                  <p:embed/>
                </p:oleObj>
              </mc:Choice>
              <mc:Fallback>
                <p:oleObj name="公式" r:id="rId32" imgW="1019142" imgH="43834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54675"/>
                        <a:ext cx="2130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45" name="Object 41"/>
          <p:cNvGraphicFramePr>
            <a:graphicFrameLocks noChangeAspect="1"/>
          </p:cNvGraphicFramePr>
          <p:nvPr/>
        </p:nvGraphicFramePr>
        <p:xfrm>
          <a:off x="4171950" y="5984875"/>
          <a:ext cx="1395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公式" r:id="rId34" imgW="647570" imgH="180781" progId="Equation.3">
                  <p:embed/>
                </p:oleObj>
              </mc:Choice>
              <mc:Fallback>
                <p:oleObj name="公式" r:id="rId34" imgW="647570" imgH="18078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984875"/>
                        <a:ext cx="1395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46" name="Object 42"/>
          <p:cNvGraphicFramePr>
            <a:graphicFrameLocks noChangeAspect="1"/>
          </p:cNvGraphicFramePr>
          <p:nvPr/>
        </p:nvGraphicFramePr>
        <p:xfrm>
          <a:off x="6161088" y="5988050"/>
          <a:ext cx="162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公式" r:id="rId36" imgW="762163" imgH="180781" progId="Equation.3">
                  <p:embed/>
                </p:oleObj>
              </mc:Choice>
              <mc:Fallback>
                <p:oleObj name="公式" r:id="rId36" imgW="762163" imgH="18078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5988050"/>
                        <a:ext cx="1624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Rectangle 43"/>
          <p:cNvSpPr>
            <a:spLocks noChangeArrowheads="1"/>
          </p:cNvSpPr>
          <p:nvPr/>
        </p:nvSpPr>
        <p:spPr bwMode="auto">
          <a:xfrm>
            <a:off x="179388" y="260648"/>
            <a:ext cx="87852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当电梯以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000" b="1" baseline="-25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=g/2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的加速度下降时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16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000" b="1" i="1" baseline="-16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4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000" b="1" i="1" baseline="-14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的加速度和绳中的张力。</a:t>
            </a:r>
          </a:p>
        </p:txBody>
      </p:sp>
      <p:sp>
        <p:nvSpPr>
          <p:cNvPr id="328748" name="Text Box 44"/>
          <p:cNvSpPr txBox="1">
            <a:spLocks noChangeArrowheads="1"/>
          </p:cNvSpPr>
          <p:nvPr/>
        </p:nvSpPr>
        <p:spPr bwMode="auto">
          <a:xfrm>
            <a:off x="2555875" y="107979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非惯性系</a:t>
            </a:r>
          </a:p>
        </p:txBody>
      </p:sp>
      <p:sp>
        <p:nvSpPr>
          <p:cNvPr id="328749" name="Text Box 45"/>
          <p:cNvSpPr txBox="1">
            <a:spLocks noChangeArrowheads="1"/>
          </p:cNvSpPr>
          <p:nvPr/>
        </p:nvSpPr>
        <p:spPr bwMode="auto">
          <a:xfrm>
            <a:off x="2627313" y="46990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相对运动问题</a:t>
            </a:r>
          </a:p>
        </p:txBody>
      </p:sp>
      <p:sp>
        <p:nvSpPr>
          <p:cNvPr id="48" name="AutoShape 25"/>
          <p:cNvSpPr>
            <a:spLocks noChangeArrowheads="1"/>
          </p:cNvSpPr>
          <p:nvPr/>
        </p:nvSpPr>
        <p:spPr bwMode="auto">
          <a:xfrm>
            <a:off x="755576" y="4249037"/>
            <a:ext cx="2028651" cy="360363"/>
          </a:xfrm>
          <a:prstGeom prst="wedgeRoundRectCallout">
            <a:avLst>
              <a:gd name="adj1" fmla="val -53548"/>
              <a:gd name="adj2" fmla="val -160783"/>
              <a:gd name="adj3" fmla="val 16667"/>
            </a:avLst>
          </a:prstGeom>
          <a:solidFill>
            <a:srgbClr val="0066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相对加速度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8" grpId="0" autoUpdateAnimBg="0"/>
      <p:bldP spid="328729" grpId="0" animBg="1"/>
      <p:bldP spid="328741" grpId="0" autoUpdateAnimBg="0"/>
      <p:bldP spid="328742" grpId="0" autoUpdateAnimBg="0"/>
      <p:bldP spid="328743" grpId="0" autoUpdateAnimBg="0"/>
      <p:bldP spid="328748" grpId="0" autoUpdateAnimBg="0"/>
      <p:bldP spid="328749" grpId="0" autoUpdateAnimBg="0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7004050" y="2590800"/>
            <a:ext cx="649288" cy="685800"/>
            <a:chOff x="384" y="1200"/>
            <a:chExt cx="409" cy="432"/>
          </a:xfrm>
        </p:grpSpPr>
        <p:sp>
          <p:nvSpPr>
            <p:cNvPr id="19506" name="Rectangle 3" descr="软木塞"/>
            <p:cNvSpPr>
              <a:spLocks noChangeArrowheads="1"/>
            </p:cNvSpPr>
            <p:nvPr/>
          </p:nvSpPr>
          <p:spPr bwMode="auto">
            <a:xfrm rot="1961741">
              <a:off x="384" y="1440"/>
              <a:ext cx="336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7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2805" name="Line 5"/>
          <p:cNvSpPr>
            <a:spLocks noChangeShapeType="1"/>
          </p:cNvSpPr>
          <p:nvPr/>
        </p:nvSpPr>
        <p:spPr bwMode="auto">
          <a:xfrm>
            <a:off x="7308850" y="31242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6948488" y="2133600"/>
            <a:ext cx="1524000" cy="1981200"/>
            <a:chOff x="192" y="816"/>
            <a:chExt cx="960" cy="1248"/>
          </a:xfrm>
        </p:grpSpPr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816"/>
              <a:ext cx="960" cy="1248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3" name="Line 8"/>
            <p:cNvSpPr>
              <a:spLocks noChangeShapeType="1"/>
            </p:cNvSpPr>
            <p:nvPr/>
          </p:nvSpPr>
          <p:spPr bwMode="auto">
            <a:xfrm flipH="1" flipV="1">
              <a:off x="192" y="1440"/>
              <a:ext cx="960" cy="624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Arc 9"/>
            <p:cNvSpPr>
              <a:spLocks/>
            </p:cNvSpPr>
            <p:nvPr/>
          </p:nvSpPr>
          <p:spPr bwMode="auto">
            <a:xfrm flipH="1">
              <a:off x="816" y="1920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5" name="Object 10"/>
            <p:cNvGraphicFramePr>
              <a:graphicFrameLocks noChangeAspect="1"/>
            </p:cNvGraphicFramePr>
            <p:nvPr/>
          </p:nvGraphicFramePr>
          <p:xfrm>
            <a:off x="576" y="187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60" name="公式" r:id="rId4" imgW="104840" imgH="104969" progId="Equation.3">
                    <p:embed/>
                  </p:oleObj>
                </mc:Choice>
                <mc:Fallback>
                  <p:oleObj name="公式" r:id="rId4" imgW="104840" imgH="10496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7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7766050" y="2971800"/>
          <a:ext cx="368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1" name="公式" r:id="rId6" imgW="133122" imgH="190500" progId="Equation.3">
                  <p:embed/>
                </p:oleObj>
              </mc:Choice>
              <mc:Fallback>
                <p:oleObj name="公式" r:id="rId6" imgW="133122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971800"/>
                        <a:ext cx="368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2" name="Object 12"/>
          <p:cNvGraphicFramePr>
            <a:graphicFrameLocks noChangeAspect="1"/>
          </p:cNvGraphicFramePr>
          <p:nvPr/>
        </p:nvGraphicFramePr>
        <p:xfrm>
          <a:off x="4787900" y="1916113"/>
          <a:ext cx="152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2" name="Equation" r:id="rId8" imgW="1466785" imgH="381000" progId="Equation.3">
                  <p:embed/>
                </p:oleObj>
              </mc:Choice>
              <mc:Fallback>
                <p:oleObj name="Equation" r:id="rId8" imgW="1466785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16113"/>
                        <a:ext cx="1525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3" name="Object 13"/>
          <p:cNvGraphicFramePr>
            <a:graphicFrameLocks noChangeAspect="1"/>
          </p:cNvGraphicFramePr>
          <p:nvPr/>
        </p:nvGraphicFramePr>
        <p:xfrm>
          <a:off x="1187450" y="2420938"/>
          <a:ext cx="19526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3" name="公式" r:id="rId10" imgW="1895410" imgH="409672" progId="Equation.3">
                  <p:embed/>
                </p:oleObj>
              </mc:Choice>
              <mc:Fallback>
                <p:oleObj name="公式" r:id="rId10" imgW="1895410" imgH="40967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19526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4" name="Object 14"/>
          <p:cNvGraphicFramePr>
            <a:graphicFrameLocks noChangeAspect="1"/>
          </p:cNvGraphicFramePr>
          <p:nvPr/>
        </p:nvGraphicFramePr>
        <p:xfrm>
          <a:off x="2276475" y="3068638"/>
          <a:ext cx="3743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4" name="Equation" r:id="rId12" imgW="3695733" imgH="381000" progId="Equation.3">
                  <p:embed/>
                </p:oleObj>
              </mc:Choice>
              <mc:Fallback>
                <p:oleObj name="Equation" r:id="rId12" imgW="3695733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068638"/>
                        <a:ext cx="3743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5" name="Object 15"/>
          <p:cNvGraphicFramePr>
            <a:graphicFrameLocks noChangeAspect="1"/>
          </p:cNvGraphicFramePr>
          <p:nvPr/>
        </p:nvGraphicFramePr>
        <p:xfrm>
          <a:off x="2178050" y="3717925"/>
          <a:ext cx="3613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5" name="Equation" r:id="rId14" imgW="3533840" imgH="381000" progId="Equation.3">
                  <p:embed/>
                </p:oleObj>
              </mc:Choice>
              <mc:Fallback>
                <p:oleObj name="Equation" r:id="rId14" imgW="3533840" imgH="38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717925"/>
                        <a:ext cx="3613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6" name="Object 16"/>
          <p:cNvGraphicFramePr>
            <a:graphicFrameLocks noChangeAspect="1"/>
          </p:cNvGraphicFramePr>
          <p:nvPr/>
        </p:nvGraphicFramePr>
        <p:xfrm>
          <a:off x="1600200" y="4797425"/>
          <a:ext cx="285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6" name="Equation" r:id="rId16" imgW="2781430" imgH="381000" progId="Equation.3">
                  <p:embed/>
                </p:oleObj>
              </mc:Choice>
              <mc:Fallback>
                <p:oleObj name="Equation" r:id="rId16" imgW="278143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97425"/>
                        <a:ext cx="285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7" name="Object 17"/>
          <p:cNvGraphicFramePr>
            <a:graphicFrameLocks noChangeAspect="1"/>
          </p:cNvGraphicFramePr>
          <p:nvPr/>
        </p:nvGraphicFramePr>
        <p:xfrm>
          <a:off x="1665288" y="5381625"/>
          <a:ext cx="2525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7" name="Equation" r:id="rId18" imgW="2476663" imgH="381000" progId="Equation.3">
                  <p:embed/>
                </p:oleObj>
              </mc:Choice>
              <mc:Fallback>
                <p:oleObj name="Equation" r:id="rId18" imgW="2476663" imgH="38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381625"/>
                        <a:ext cx="2525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8" name="AutoShape 18"/>
          <p:cNvSpPr>
            <a:spLocks/>
          </p:cNvSpPr>
          <p:nvPr/>
        </p:nvSpPr>
        <p:spPr bwMode="auto">
          <a:xfrm>
            <a:off x="1219200" y="4924425"/>
            <a:ext cx="381000" cy="762000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685800" y="1828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方法（一）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2209800" y="1828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以地面参考系</a:t>
            </a:r>
          </a:p>
        </p:txBody>
      </p:sp>
      <p:sp>
        <p:nvSpPr>
          <p:cNvPr id="19471" name="Text Box 21"/>
          <p:cNvSpPr txBox="1">
            <a:spLocks noChangeArrowheads="1"/>
          </p:cNvSpPr>
          <p:nvPr/>
        </p:nvSpPr>
        <p:spPr bwMode="auto">
          <a:xfrm>
            <a:off x="179388" y="381000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685800" y="304800"/>
            <a:ext cx="820737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光滑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斜面固定在升降机的底板上，如图所示，当升降机以匀加速度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000" b="1" baseline="-12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baseline="-12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上升时，质量为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的物体从斜面顶端开始下滑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332823" name="Rectangle 23"/>
          <p:cNvSpPr>
            <a:spLocks noChangeArrowheads="1"/>
          </p:cNvSpPr>
          <p:nvPr/>
        </p:nvSpPr>
        <p:spPr bwMode="auto">
          <a:xfrm>
            <a:off x="5334000" y="4267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32824" name="Rectangle 24"/>
          <p:cNvSpPr>
            <a:spLocks noChangeArrowheads="1"/>
          </p:cNvSpPr>
          <p:nvPr/>
        </p:nvSpPr>
        <p:spPr bwMode="auto">
          <a:xfrm>
            <a:off x="69342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32825" name="Rectangle 25"/>
          <p:cNvSpPr>
            <a:spLocks noChangeArrowheads="1"/>
          </p:cNvSpPr>
          <p:nvPr/>
        </p:nvSpPr>
        <p:spPr bwMode="auto">
          <a:xfrm>
            <a:off x="5334000" y="54102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mg</a:t>
            </a:r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 flipH="1" flipV="1">
            <a:off x="5334000" y="4953000"/>
            <a:ext cx="160020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 flipH="1">
            <a:off x="5334000" y="6019800"/>
            <a:ext cx="16002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8" name="Arc 28"/>
          <p:cNvSpPr>
            <a:spLocks/>
          </p:cNvSpPr>
          <p:nvPr/>
        </p:nvSpPr>
        <p:spPr bwMode="auto">
          <a:xfrm flipH="1">
            <a:off x="6400800" y="5791200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9" name="Rectangle 29" descr="软木塞"/>
          <p:cNvSpPr>
            <a:spLocks noChangeArrowheads="1"/>
          </p:cNvSpPr>
          <p:nvPr/>
        </p:nvSpPr>
        <p:spPr bwMode="auto">
          <a:xfrm rot="1961741">
            <a:off x="5715000" y="5029200"/>
            <a:ext cx="533400" cy="304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2830" name="Line 30"/>
          <p:cNvSpPr>
            <a:spLocks noChangeShapeType="1"/>
          </p:cNvSpPr>
          <p:nvPr/>
        </p:nvSpPr>
        <p:spPr bwMode="auto">
          <a:xfrm rot="-271597">
            <a:off x="6629400" y="5791200"/>
            <a:ext cx="5334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1" name="Line 31"/>
          <p:cNvSpPr>
            <a:spLocks noChangeShapeType="1"/>
          </p:cNvSpPr>
          <p:nvPr/>
        </p:nvSpPr>
        <p:spPr bwMode="auto">
          <a:xfrm flipV="1">
            <a:off x="5410200" y="4495800"/>
            <a:ext cx="381000" cy="533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2" name="Line 32"/>
          <p:cNvSpPr>
            <a:spLocks noChangeShapeType="1"/>
          </p:cNvSpPr>
          <p:nvPr/>
        </p:nvSpPr>
        <p:spPr bwMode="auto">
          <a:xfrm>
            <a:off x="6019800" y="51816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 flipV="1">
            <a:off x="6019800" y="4724400"/>
            <a:ext cx="304800" cy="457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34" name="Object 34"/>
          <p:cNvGraphicFramePr>
            <a:graphicFrameLocks noChangeAspect="1"/>
          </p:cNvGraphicFramePr>
          <p:nvPr/>
        </p:nvGraphicFramePr>
        <p:xfrm>
          <a:off x="6400800" y="4724400"/>
          <a:ext cx="388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8" name="公式" r:id="rId20" imgW="152628" imgH="171547" progId="Equation.3">
                  <p:embed/>
                </p:oleObj>
              </mc:Choice>
              <mc:Fallback>
                <p:oleObj name="公式" r:id="rId20" imgW="152628" imgH="17154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3889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5" name="Line 35"/>
          <p:cNvSpPr>
            <a:spLocks noChangeShapeType="1"/>
          </p:cNvSpPr>
          <p:nvPr/>
        </p:nvSpPr>
        <p:spPr bwMode="auto">
          <a:xfrm flipV="1">
            <a:off x="6019800" y="4343400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36" name="Object 36"/>
          <p:cNvGraphicFramePr>
            <a:graphicFrameLocks noChangeAspect="1"/>
          </p:cNvGraphicFramePr>
          <p:nvPr/>
        </p:nvGraphicFramePr>
        <p:xfrm>
          <a:off x="6096000" y="4267200"/>
          <a:ext cx="30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9" name="公式" r:id="rId22" imgW="142875" imgH="190500" progId="Equation.3">
                  <p:embed/>
                </p:oleObj>
              </mc:Choice>
              <mc:Fallback>
                <p:oleObj name="公式" r:id="rId22" imgW="142875" imgH="190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304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7" name="Object 37"/>
          <p:cNvGraphicFramePr>
            <a:graphicFrameLocks noChangeAspect="1"/>
          </p:cNvGraphicFramePr>
          <p:nvPr/>
        </p:nvGraphicFramePr>
        <p:xfrm>
          <a:off x="6096000" y="5638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" name="公式" r:id="rId24" imgW="104840" imgH="104969" progId="Equation.3">
                  <p:embed/>
                </p:oleObj>
              </mc:Choice>
              <mc:Fallback>
                <p:oleObj name="公式" r:id="rId24" imgW="104840" imgH="10496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38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8" name="Line 38"/>
          <p:cNvSpPr>
            <a:spLocks noChangeShapeType="1"/>
          </p:cNvSpPr>
          <p:nvPr/>
        </p:nvSpPr>
        <p:spPr bwMode="auto">
          <a:xfrm flipH="1">
            <a:off x="5715000" y="5181600"/>
            <a:ext cx="304800" cy="3810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9" name="Line 39"/>
          <p:cNvSpPr>
            <a:spLocks noChangeShapeType="1"/>
          </p:cNvSpPr>
          <p:nvPr/>
        </p:nvSpPr>
        <p:spPr bwMode="auto">
          <a:xfrm>
            <a:off x="6324600" y="53340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40" name="Object 40"/>
          <p:cNvGraphicFramePr>
            <a:graphicFrameLocks noChangeAspect="1"/>
          </p:cNvGraphicFramePr>
          <p:nvPr/>
        </p:nvGraphicFramePr>
        <p:xfrm>
          <a:off x="6781800" y="5029200"/>
          <a:ext cx="368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1" name="公式" r:id="rId26" imgW="133122" imgH="190500" progId="Equation.3">
                  <p:embed/>
                </p:oleObj>
              </mc:Choice>
              <mc:Fallback>
                <p:oleObj name="公式" r:id="rId26" imgW="133122" imgH="190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0"/>
                        <a:ext cx="368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806450" y="3054350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2842" name="Rectangle 42"/>
          <p:cNvSpPr>
            <a:spLocks noChangeArrowheads="1"/>
          </p:cNvSpPr>
          <p:nvPr/>
        </p:nvSpPr>
        <p:spPr bwMode="auto">
          <a:xfrm>
            <a:off x="823913" y="37036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2843" name="Line 43"/>
          <p:cNvSpPr>
            <a:spLocks noChangeShapeType="1"/>
          </p:cNvSpPr>
          <p:nvPr/>
        </p:nvSpPr>
        <p:spPr bwMode="auto">
          <a:xfrm>
            <a:off x="5353050" y="4953000"/>
            <a:ext cx="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Rectangle 44"/>
          <p:cNvSpPr>
            <a:spLocks noChangeArrowheads="1"/>
          </p:cNvSpPr>
          <p:nvPr/>
        </p:nvSpPr>
        <p:spPr bwMode="auto">
          <a:xfrm>
            <a:off x="701675" y="1328738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物体对斜面的压力和物体相对斜面的加速度。</a:t>
            </a:r>
          </a:p>
        </p:txBody>
      </p:sp>
      <p:sp>
        <p:nvSpPr>
          <p:cNvPr id="19495" name="Rectangle 45"/>
          <p:cNvSpPr>
            <a:spLocks noChangeArrowheads="1"/>
          </p:cNvSpPr>
          <p:nvPr/>
        </p:nvSpPr>
        <p:spPr bwMode="auto">
          <a:xfrm>
            <a:off x="269875" y="12954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66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332846" name="Rectangle 46"/>
          <p:cNvSpPr>
            <a:spLocks noChangeArrowheads="1"/>
          </p:cNvSpPr>
          <p:nvPr/>
        </p:nvSpPr>
        <p:spPr bwMode="auto">
          <a:xfrm>
            <a:off x="269875" y="18288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19497" name="Group 47"/>
          <p:cNvGrpSpPr>
            <a:grpSpLocks/>
          </p:cNvGrpSpPr>
          <p:nvPr/>
        </p:nvGrpSpPr>
        <p:grpSpPr bwMode="auto">
          <a:xfrm>
            <a:off x="7732713" y="1484313"/>
            <a:ext cx="439737" cy="606425"/>
            <a:chOff x="4873" y="2842"/>
            <a:chExt cx="277" cy="382"/>
          </a:xfrm>
        </p:grpSpPr>
        <p:sp>
          <p:nvSpPr>
            <p:cNvPr id="19500" name="Line 48"/>
            <p:cNvSpPr>
              <a:spLocks noChangeShapeType="1"/>
            </p:cNvSpPr>
            <p:nvPr/>
          </p:nvSpPr>
          <p:spPr bwMode="auto">
            <a:xfrm flipV="1">
              <a:off x="4873" y="2888"/>
              <a:ext cx="0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1" name="Object 49"/>
            <p:cNvGraphicFramePr>
              <a:graphicFrameLocks noChangeAspect="1"/>
            </p:cNvGraphicFramePr>
            <p:nvPr/>
          </p:nvGraphicFramePr>
          <p:xfrm>
            <a:off x="4921" y="2842"/>
            <a:ext cx="22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2" name="公式" r:id="rId28" imgW="266733" imgH="381000" progId="Equation.3">
                    <p:embed/>
                  </p:oleObj>
                </mc:Choice>
                <mc:Fallback>
                  <p:oleObj name="公式" r:id="rId28" imgW="266733" imgH="3810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842"/>
                          <a:ext cx="22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50" name="Object 50"/>
          <p:cNvGraphicFramePr>
            <a:graphicFrameLocks noChangeAspect="1"/>
          </p:cNvGraphicFramePr>
          <p:nvPr/>
        </p:nvGraphicFramePr>
        <p:xfrm>
          <a:off x="3476625" y="2492375"/>
          <a:ext cx="17986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3" name="公式" r:id="rId30" imgW="1743270" imgH="381000" progId="Equation.3">
                  <p:embed/>
                </p:oleObj>
              </mc:Choice>
              <mc:Fallback>
                <p:oleObj name="公式" r:id="rId30" imgW="1743270" imgH="381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492375"/>
                        <a:ext cx="17986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51" name="Line 51"/>
          <p:cNvSpPr>
            <a:spLocks noChangeShapeType="1"/>
          </p:cNvSpPr>
          <p:nvPr/>
        </p:nvSpPr>
        <p:spPr bwMode="auto">
          <a:xfrm flipV="1">
            <a:off x="3203575" y="2278063"/>
            <a:ext cx="1368425" cy="28733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18" grpId="0" animBg="1" autoUpdateAnimBg="0"/>
      <p:bldP spid="332819" grpId="0" autoUpdateAnimBg="0"/>
      <p:bldP spid="332820" grpId="0" autoUpdateAnimBg="0"/>
      <p:bldP spid="332823" grpId="0" autoUpdateAnimBg="0"/>
      <p:bldP spid="332824" grpId="0" autoUpdateAnimBg="0"/>
      <p:bldP spid="332825" grpId="0" autoUpdateAnimBg="0"/>
      <p:bldP spid="332826" grpId="0" animBg="1"/>
      <p:bldP spid="332827" grpId="0" animBg="1"/>
      <p:bldP spid="332828" grpId="0" animBg="1"/>
      <p:bldP spid="332829" grpId="0" animBg="1"/>
      <p:bldP spid="332830" grpId="0" animBg="1"/>
      <p:bldP spid="332831" grpId="0" animBg="1"/>
      <p:bldP spid="332832" grpId="0" animBg="1"/>
      <p:bldP spid="332833" grpId="0" animBg="1"/>
      <p:bldP spid="332835" grpId="0" animBg="1"/>
      <p:bldP spid="332838" grpId="0" animBg="1"/>
      <p:bldP spid="332839" grpId="0" animBg="1"/>
      <p:bldP spid="332841" grpId="0" autoUpdateAnimBg="0"/>
      <p:bldP spid="332842" grpId="0" autoUpdateAnimBg="0"/>
      <p:bldP spid="332843" grpId="0" animBg="1"/>
      <p:bldP spid="332846" grpId="0" build="p" autoUpdateAnimBg="0"/>
      <p:bldP spid="3328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314007"/>
              </p:ext>
            </p:extLst>
          </p:nvPr>
        </p:nvGraphicFramePr>
        <p:xfrm>
          <a:off x="1331913" y="1586210"/>
          <a:ext cx="4664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3" name="公式" r:id="rId3" imgW="4572000" imgH="381000" progId="Equation.3">
                  <p:embed/>
                </p:oleObj>
              </mc:Choice>
              <mc:Fallback>
                <p:oleObj name="公式" r:id="rId3" imgW="45720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86210"/>
                        <a:ext cx="4664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64995"/>
              </p:ext>
            </p:extLst>
          </p:nvPr>
        </p:nvGraphicFramePr>
        <p:xfrm>
          <a:off x="1914910" y="4077072"/>
          <a:ext cx="2846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4" name="Equation" r:id="rId5" imgW="2781430" imgH="381000" progId="Equation.3">
                  <p:embed/>
                </p:oleObj>
              </mc:Choice>
              <mc:Fallback>
                <p:oleObj name="Equation" r:id="rId5" imgW="278143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910" y="4077072"/>
                        <a:ext cx="2846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80751"/>
              </p:ext>
            </p:extLst>
          </p:nvPr>
        </p:nvGraphicFramePr>
        <p:xfrm>
          <a:off x="1938722" y="4613647"/>
          <a:ext cx="2533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" name="Equation" r:id="rId7" imgW="2476663" imgH="381000" progId="Equation.3">
                  <p:embed/>
                </p:oleObj>
              </mc:Choice>
              <mc:Fallback>
                <p:oleObj name="Equation" r:id="rId7" imgW="2476663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22" y="4613647"/>
                        <a:ext cx="2533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0" name="AutoShape 6"/>
          <p:cNvSpPr>
            <a:spLocks/>
          </p:cNvSpPr>
          <p:nvPr/>
        </p:nvSpPr>
        <p:spPr bwMode="auto">
          <a:xfrm>
            <a:off x="1651385" y="4250109"/>
            <a:ext cx="263525" cy="588963"/>
          </a:xfrm>
          <a:prstGeom prst="leftBrace">
            <a:avLst>
              <a:gd name="adj1" fmla="val 21584"/>
              <a:gd name="adj2" fmla="val 42616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7080250" y="789856"/>
            <a:ext cx="463550" cy="685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98202"/>
              </p:ext>
            </p:extLst>
          </p:nvPr>
        </p:nvGraphicFramePr>
        <p:xfrm>
          <a:off x="7596188" y="686669"/>
          <a:ext cx="388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6" name="公式" r:id="rId9" imgW="152628" imgH="171547" progId="Equation.3">
                  <p:embed/>
                </p:oleObj>
              </mc:Choice>
              <mc:Fallback>
                <p:oleObj name="公式" r:id="rId9" imgW="152628" imgH="1715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86669"/>
                        <a:ext cx="388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54104"/>
              </p:ext>
            </p:extLst>
          </p:nvPr>
        </p:nvGraphicFramePr>
        <p:xfrm>
          <a:off x="7086600" y="2993306"/>
          <a:ext cx="582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7" name="Equation" r:id="rId11" imgW="533465" imgH="381000" progId="Equation.3">
                  <p:embed/>
                </p:oleObj>
              </mc:Choice>
              <mc:Fallback>
                <p:oleObj name="Equation" r:id="rId11" imgW="533465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93306"/>
                        <a:ext cx="582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46850" y="332656"/>
            <a:ext cx="2089150" cy="1371600"/>
            <a:chOff x="288" y="1152"/>
            <a:chExt cx="1316" cy="864"/>
          </a:xfrm>
        </p:grpSpPr>
        <p:sp>
          <p:nvSpPr>
            <p:cNvPr id="20513" name="Rectangle 11"/>
            <p:cNvSpPr>
              <a:spLocks noChangeArrowheads="1"/>
            </p:cNvSpPr>
            <p:nvPr/>
          </p:nvSpPr>
          <p:spPr bwMode="auto">
            <a:xfrm>
              <a:off x="288" y="115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20514" name="Rectangle 12"/>
            <p:cNvSpPr>
              <a:spLocks noChangeArrowheads="1"/>
            </p:cNvSpPr>
            <p:nvPr/>
          </p:nvSpPr>
          <p:spPr bwMode="auto">
            <a:xfrm>
              <a:off x="1392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515" name="Line 13"/>
            <p:cNvSpPr>
              <a:spLocks noChangeShapeType="1"/>
            </p:cNvSpPr>
            <p:nvPr/>
          </p:nvSpPr>
          <p:spPr bwMode="auto">
            <a:xfrm>
              <a:off x="576" y="1920"/>
              <a:ext cx="76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14"/>
            <p:cNvSpPr>
              <a:spLocks noChangeShapeType="1"/>
            </p:cNvSpPr>
            <p:nvPr/>
          </p:nvSpPr>
          <p:spPr bwMode="auto">
            <a:xfrm flipV="1">
              <a:off x="576" y="1248"/>
              <a:ext cx="0" cy="6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1" name="Group 15"/>
          <p:cNvGrpSpPr>
            <a:grpSpLocks/>
          </p:cNvGrpSpPr>
          <p:nvPr/>
        </p:nvGrpSpPr>
        <p:grpSpPr bwMode="auto">
          <a:xfrm>
            <a:off x="6470650" y="1399456"/>
            <a:ext cx="1968500" cy="1066800"/>
            <a:chOff x="4172" y="1920"/>
            <a:chExt cx="1240" cy="672"/>
          </a:xfrm>
        </p:grpSpPr>
        <p:sp>
          <p:nvSpPr>
            <p:cNvPr id="20506" name="Line 16"/>
            <p:cNvSpPr>
              <a:spLocks noChangeShapeType="1"/>
            </p:cNvSpPr>
            <p:nvPr/>
          </p:nvSpPr>
          <p:spPr bwMode="auto">
            <a:xfrm flipH="1" flipV="1">
              <a:off x="4176" y="1920"/>
              <a:ext cx="1004" cy="67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17"/>
            <p:cNvSpPr>
              <a:spLocks noChangeShapeType="1"/>
            </p:cNvSpPr>
            <p:nvPr/>
          </p:nvSpPr>
          <p:spPr bwMode="auto">
            <a:xfrm flipH="1">
              <a:off x="4172" y="2592"/>
              <a:ext cx="1008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Arc 18"/>
            <p:cNvSpPr>
              <a:spLocks/>
            </p:cNvSpPr>
            <p:nvPr/>
          </p:nvSpPr>
          <p:spPr bwMode="auto">
            <a:xfrm flipH="1">
              <a:off x="4844" y="244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9" descr="软木塞"/>
            <p:cNvSpPr>
              <a:spLocks noChangeArrowheads="1"/>
            </p:cNvSpPr>
            <p:nvPr/>
          </p:nvSpPr>
          <p:spPr bwMode="auto">
            <a:xfrm rot="1961741">
              <a:off x="4364" y="1920"/>
              <a:ext cx="336" cy="192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0510" name="Line 20"/>
            <p:cNvSpPr>
              <a:spLocks noChangeShapeType="1"/>
            </p:cNvSpPr>
            <p:nvPr/>
          </p:nvSpPr>
          <p:spPr bwMode="auto">
            <a:xfrm>
              <a:off x="4796" y="2208"/>
              <a:ext cx="384" cy="24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1" name="Object 21"/>
            <p:cNvGraphicFramePr>
              <a:graphicFrameLocks noChangeAspect="1"/>
            </p:cNvGraphicFramePr>
            <p:nvPr/>
          </p:nvGraphicFramePr>
          <p:xfrm>
            <a:off x="5180" y="2256"/>
            <a:ext cx="2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8" name="公式" r:id="rId14" imgW="133122" imgH="190500" progId="Equation.3">
                    <p:embed/>
                  </p:oleObj>
                </mc:Choice>
                <mc:Fallback>
                  <p:oleObj name="公式" r:id="rId14" imgW="133122" imgH="190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2256"/>
                          <a:ext cx="2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22"/>
            <p:cNvGraphicFramePr>
              <a:graphicFrameLocks noChangeAspect="1"/>
            </p:cNvGraphicFramePr>
            <p:nvPr/>
          </p:nvGraphicFramePr>
          <p:xfrm>
            <a:off x="4652" y="235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9" name="公式" r:id="rId16" imgW="104840" imgH="104969" progId="Equation.3">
                    <p:embed/>
                  </p:oleObj>
                </mc:Choice>
                <mc:Fallback>
                  <p:oleObj name="公式" r:id="rId16" imgW="104840" imgH="10496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35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80975"/>
              </p:ext>
            </p:extLst>
          </p:nvPr>
        </p:nvGraphicFramePr>
        <p:xfrm>
          <a:off x="6400800" y="2542456"/>
          <a:ext cx="4968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0" name="Equation" r:id="rId18" imgW="447642" imgH="333375" progId="Equation.3">
                  <p:embed/>
                </p:oleObj>
              </mc:Choice>
              <mc:Fallback>
                <p:oleObj name="Equation" r:id="rId18" imgW="447642" imgH="33337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42456"/>
                        <a:ext cx="4968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Line 24"/>
          <p:cNvSpPr>
            <a:spLocks noChangeShapeType="1"/>
          </p:cNvSpPr>
          <p:nvPr/>
        </p:nvSpPr>
        <p:spPr bwMode="auto">
          <a:xfrm flipH="1">
            <a:off x="6699250" y="1551856"/>
            <a:ext cx="304800" cy="5334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250825" y="2889548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3850" name="Rectangle 26"/>
          <p:cNvSpPr>
            <a:spLocks noChangeArrowheads="1"/>
          </p:cNvSpPr>
          <p:nvPr/>
        </p:nvSpPr>
        <p:spPr bwMode="auto">
          <a:xfrm>
            <a:off x="250825" y="152588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6443663" y="1381994"/>
            <a:ext cx="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8"/>
          <p:cNvSpPr>
            <a:spLocks noChangeShapeType="1"/>
          </p:cNvSpPr>
          <p:nvPr/>
        </p:nvSpPr>
        <p:spPr bwMode="auto">
          <a:xfrm>
            <a:off x="7010400" y="1628056"/>
            <a:ext cx="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>
            <a:off x="7010400" y="2771056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338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9585"/>
              </p:ext>
            </p:extLst>
          </p:nvPr>
        </p:nvGraphicFramePr>
        <p:xfrm>
          <a:off x="382588" y="873125"/>
          <a:ext cx="28178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1" name="公式" r:id="rId20" imgW="2743395" imgH="447578" progId="Equation.3">
                  <p:embed/>
                </p:oleObj>
              </mc:Choice>
              <mc:Fallback>
                <p:oleObj name="公式" r:id="rId20" imgW="2743395" imgH="44757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873125"/>
                        <a:ext cx="28178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241300" y="271760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方法（二）</a:t>
            </a:r>
          </a:p>
        </p:txBody>
      </p:sp>
      <p:sp>
        <p:nvSpPr>
          <p:cNvPr id="333856" name="Text Box 32"/>
          <p:cNvSpPr txBox="1">
            <a:spLocks noChangeArrowheads="1"/>
          </p:cNvSpPr>
          <p:nvPr/>
        </p:nvSpPr>
        <p:spPr bwMode="auto">
          <a:xfrm>
            <a:off x="1765300" y="260648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以升降机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参考系（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非惯性系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338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18923"/>
              </p:ext>
            </p:extLst>
          </p:nvPr>
        </p:nvGraphicFramePr>
        <p:xfrm>
          <a:off x="4122738" y="867073"/>
          <a:ext cx="16017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2" name="公式" r:id="rId22" imgW="1542855" imgH="418906" progId="Equation.3">
                  <p:embed/>
                </p:oleObj>
              </mc:Choice>
              <mc:Fallback>
                <p:oleObj name="公式" r:id="rId22" imgW="1542855" imgH="4189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867073"/>
                        <a:ext cx="16017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6" name="AutoShape 16"/>
          <p:cNvSpPr>
            <a:spLocks noChangeArrowheads="1"/>
          </p:cNvSpPr>
          <p:nvPr/>
        </p:nvSpPr>
        <p:spPr bwMode="auto">
          <a:xfrm>
            <a:off x="341288" y="4315944"/>
            <a:ext cx="1223963" cy="360363"/>
          </a:xfrm>
          <a:prstGeom prst="notchedRightArrow">
            <a:avLst>
              <a:gd name="adj1" fmla="val 41852"/>
              <a:gd name="adj2" fmla="val 10073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716303" y="3434011"/>
            <a:ext cx="2168526" cy="3108324"/>
            <a:chOff x="6716303" y="3434011"/>
            <a:chExt cx="2168526" cy="3108324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V="1">
              <a:off x="7395753" y="3875335"/>
              <a:ext cx="463550" cy="6858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5691231"/>
                </p:ext>
              </p:extLst>
            </p:nvPr>
          </p:nvGraphicFramePr>
          <p:xfrm>
            <a:off x="7911691" y="3772148"/>
            <a:ext cx="388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3" name="公式" r:id="rId24" imgW="152628" imgH="171547" progId="Equation.3">
                    <p:embed/>
                  </p:oleObj>
                </mc:Choice>
                <mc:Fallback>
                  <p:oleObj name="公式" r:id="rId24" imgW="152628" imgH="1715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1691" y="3772148"/>
                          <a:ext cx="388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827111"/>
                </p:ext>
              </p:extLst>
            </p:nvPr>
          </p:nvGraphicFramePr>
          <p:xfrm>
            <a:off x="7402103" y="6078785"/>
            <a:ext cx="582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4" name="Equation" r:id="rId25" imgW="533465" imgH="381000" progId="Equation.3">
                    <p:embed/>
                  </p:oleObj>
                </mc:Choice>
                <mc:Fallback>
                  <p:oleObj name="Equation" r:id="rId25" imgW="533465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2103" y="6078785"/>
                          <a:ext cx="582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Group 10"/>
            <p:cNvGrpSpPr>
              <a:grpSpLocks/>
            </p:cNvGrpSpPr>
            <p:nvPr/>
          </p:nvGrpSpPr>
          <p:grpSpPr bwMode="auto">
            <a:xfrm>
              <a:off x="6813141" y="3434011"/>
              <a:ext cx="2071688" cy="2547939"/>
              <a:chOff x="257" y="1162"/>
              <a:chExt cx="1305" cy="1605"/>
            </a:xfrm>
          </p:grpSpPr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388" y="116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1350" y="247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>
                <a:off x="964" y="2303"/>
                <a:ext cx="419" cy="27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 flipV="1">
                <a:off x="257" y="1248"/>
                <a:ext cx="401" cy="576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" name="Group 15"/>
            <p:cNvGrpSpPr>
              <a:grpSpLocks/>
            </p:cNvGrpSpPr>
            <p:nvPr/>
          </p:nvGrpSpPr>
          <p:grpSpPr bwMode="auto">
            <a:xfrm>
              <a:off x="6786153" y="4484935"/>
              <a:ext cx="1968500" cy="1066800"/>
              <a:chOff x="4172" y="1920"/>
              <a:chExt cx="1240" cy="672"/>
            </a:xfrm>
          </p:grpSpPr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4176" y="1920"/>
                <a:ext cx="1004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>
                <a:off x="4172" y="2592"/>
                <a:ext cx="1008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rc 18"/>
              <p:cNvSpPr>
                <a:spLocks/>
              </p:cNvSpPr>
              <p:nvPr/>
            </p:nvSpPr>
            <p:spPr bwMode="auto">
              <a:xfrm flipH="1">
                <a:off x="4844" y="2448"/>
                <a:ext cx="9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9" descr="软木塞"/>
              <p:cNvSpPr>
                <a:spLocks noChangeArrowheads="1"/>
              </p:cNvSpPr>
              <p:nvPr/>
            </p:nvSpPr>
            <p:spPr bwMode="auto">
              <a:xfrm rot="1961741">
                <a:off x="4364" y="1920"/>
                <a:ext cx="336" cy="192"/>
              </a:xfrm>
              <a:prstGeom prst="rect">
                <a:avLst/>
              </a:prstGeom>
              <a:blipFill dpi="0" rotWithShape="1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>
                <a:off x="4796" y="2208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" name="Object 21"/>
              <p:cNvGraphicFramePr>
                <a:graphicFrameLocks noChangeAspect="1"/>
              </p:cNvGraphicFramePr>
              <p:nvPr/>
            </p:nvGraphicFramePr>
            <p:xfrm>
              <a:off x="5180" y="2256"/>
              <a:ext cx="232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5" name="公式" r:id="rId26" imgW="133122" imgH="190500" progId="Equation.3">
                      <p:embed/>
                    </p:oleObj>
                  </mc:Choice>
                  <mc:Fallback>
                    <p:oleObj name="公式" r:id="rId26" imgW="133122" imgH="190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" y="2256"/>
                            <a:ext cx="232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22"/>
              <p:cNvGraphicFramePr>
                <a:graphicFrameLocks noChangeAspect="1"/>
              </p:cNvGraphicFramePr>
              <p:nvPr/>
            </p:nvGraphicFramePr>
            <p:xfrm>
              <a:off x="4652" y="235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6" name="公式" r:id="rId27" imgW="104840" imgH="104969" progId="Equation.3">
                      <p:embed/>
                    </p:oleObj>
                  </mc:Choice>
                  <mc:Fallback>
                    <p:oleObj name="公式" r:id="rId27" imgW="104840" imgH="1049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2" y="235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834115"/>
                </p:ext>
              </p:extLst>
            </p:nvPr>
          </p:nvGraphicFramePr>
          <p:xfrm>
            <a:off x="6716303" y="5627935"/>
            <a:ext cx="49688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7" name="Equation" r:id="rId28" imgW="447642" imgH="333375" progId="Equation.3">
                    <p:embed/>
                  </p:oleObj>
                </mc:Choice>
                <mc:Fallback>
                  <p:oleObj name="Equation" r:id="rId28" imgW="447642" imgH="3333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6303" y="5627935"/>
                          <a:ext cx="49688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7014753" y="4637335"/>
              <a:ext cx="304800" cy="5334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6759166" y="4467473"/>
              <a:ext cx="0" cy="106680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7325903" y="4713535"/>
              <a:ext cx="0" cy="12954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7325903" y="5856535"/>
              <a:ext cx="0" cy="685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23427" y="5239494"/>
            <a:ext cx="4537869" cy="83099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：采用右图建立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坐标系   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更加方便</a:t>
            </a:r>
            <a:endParaRPr kumimoji="1" lang="zh-CN" altLang="en-US" sz="24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26799"/>
              </p:ext>
            </p:extLst>
          </p:nvPr>
        </p:nvGraphicFramePr>
        <p:xfrm>
          <a:off x="553177" y="2213398"/>
          <a:ext cx="5203507" cy="56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29" imgW="2120760" imgH="228600" progId="Equation.DSMT4">
                  <p:embed/>
                </p:oleObj>
              </mc:Choice>
              <mc:Fallback>
                <p:oleObj name="Equation" r:id="rId29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3177" y="2213398"/>
                        <a:ext cx="5203507" cy="560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89198"/>
              </p:ext>
            </p:extLst>
          </p:nvPr>
        </p:nvGraphicFramePr>
        <p:xfrm>
          <a:off x="1372393" y="2879052"/>
          <a:ext cx="35512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Equation" r:id="rId31" imgW="1447560" imgH="228600" progId="Equation.DSMT4">
                  <p:embed/>
                </p:oleObj>
              </mc:Choice>
              <mc:Fallback>
                <p:oleObj name="Equation" r:id="rId31" imgW="1447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72393" y="2879052"/>
                        <a:ext cx="35512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374886"/>
              </p:ext>
            </p:extLst>
          </p:nvPr>
        </p:nvGraphicFramePr>
        <p:xfrm>
          <a:off x="553177" y="3490018"/>
          <a:ext cx="330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Equation" r:id="rId33" imgW="1346040" imgH="177480" progId="Equation.DSMT4">
                  <p:embed/>
                </p:oleObj>
              </mc:Choice>
              <mc:Fallback>
                <p:oleObj name="Equation" r:id="rId33" imgW="1346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3177" y="3490018"/>
                        <a:ext cx="3302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49" grpId="0" autoUpdateAnimBg="0"/>
      <p:bldP spid="333850" grpId="0" autoUpdateAnimBg="0"/>
      <p:bldP spid="333853" grpId="0" animBg="1"/>
      <p:bldP spid="333855" grpId="0" autoUpdateAnimBg="0"/>
      <p:bldP spid="333856" grpId="0" autoUpdateAnimBg="0"/>
      <p:bldP spid="327696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9788" y="5635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已知：                                   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835150" y="549275"/>
          <a:ext cx="252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" name="公式" r:id="rId3" imgW="876267" imgH="152594" progId="Equation.3">
                  <p:embed/>
                </p:oleObj>
              </mc:Choice>
              <mc:Fallback>
                <p:oleObj name="公式" r:id="rId3" imgW="876267" imgH="15259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9275"/>
                        <a:ext cx="252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292725" y="550863"/>
            <a:ext cx="3679825" cy="2133600"/>
            <a:chOff x="3351" y="0"/>
            <a:chExt cx="2409" cy="1344"/>
          </a:xfrm>
        </p:grpSpPr>
        <p:sp>
          <p:nvSpPr>
            <p:cNvPr id="21537" name="Rectangle 5"/>
            <p:cNvSpPr>
              <a:spLocks noChangeArrowheads="1"/>
            </p:cNvSpPr>
            <p:nvPr/>
          </p:nvSpPr>
          <p:spPr bwMode="auto">
            <a:xfrm>
              <a:off x="3360" y="0"/>
              <a:ext cx="2400" cy="13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1538" name="Group 6"/>
            <p:cNvGrpSpPr>
              <a:grpSpLocks/>
            </p:cNvGrpSpPr>
            <p:nvPr/>
          </p:nvGrpSpPr>
          <p:grpSpPr bwMode="auto">
            <a:xfrm>
              <a:off x="3351" y="144"/>
              <a:ext cx="2409" cy="1200"/>
              <a:chOff x="3351" y="144"/>
              <a:chExt cx="2409" cy="1200"/>
            </a:xfrm>
          </p:grpSpPr>
          <p:sp>
            <p:nvSpPr>
              <p:cNvPr id="21539" name="AutoShape 7"/>
              <p:cNvSpPr>
                <a:spLocks noChangeArrowheads="1"/>
              </p:cNvSpPr>
              <p:nvPr/>
            </p:nvSpPr>
            <p:spPr bwMode="auto">
              <a:xfrm flipH="1">
                <a:off x="3600" y="528"/>
                <a:ext cx="1776" cy="672"/>
              </a:xfrm>
              <a:prstGeom prst="rtTriangle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0" name="Text Box 8"/>
              <p:cNvSpPr txBox="1">
                <a:spLocks noChangeArrowheads="1"/>
              </p:cNvSpPr>
              <p:nvPr/>
            </p:nvSpPr>
            <p:spPr bwMode="auto">
              <a:xfrm>
                <a:off x="4737" y="816"/>
                <a:ext cx="2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1541" name="Rectangle 9" descr="宽上对角线"/>
              <p:cNvSpPr>
                <a:spLocks noChangeArrowheads="1"/>
              </p:cNvSpPr>
              <p:nvPr/>
            </p:nvSpPr>
            <p:spPr bwMode="auto">
              <a:xfrm>
                <a:off x="3399" y="1200"/>
                <a:ext cx="2361" cy="144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2" name="Rectangle 10"/>
              <p:cNvSpPr>
                <a:spLocks noChangeArrowheads="1"/>
              </p:cNvSpPr>
              <p:nvPr/>
            </p:nvSpPr>
            <p:spPr bwMode="auto">
              <a:xfrm rot="-1144150">
                <a:off x="4944" y="432"/>
                <a:ext cx="236" cy="192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3" name="Freeform 11"/>
              <p:cNvSpPr>
                <a:spLocks/>
              </p:cNvSpPr>
              <p:nvPr/>
            </p:nvSpPr>
            <p:spPr bwMode="auto">
              <a:xfrm>
                <a:off x="4002" y="1062"/>
                <a:ext cx="45" cy="133"/>
              </a:xfrm>
              <a:custGeom>
                <a:avLst/>
                <a:gdLst>
                  <a:gd name="T0" fmla="*/ 0 w 55"/>
                  <a:gd name="T1" fmla="*/ 0 h 133"/>
                  <a:gd name="T2" fmla="*/ 11 w 55"/>
                  <a:gd name="T3" fmla="*/ 89 h 133"/>
                  <a:gd name="T4" fmla="*/ 7 w 55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33"/>
                  <a:gd name="T11" fmla="*/ 55 w 55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33">
                    <a:moveTo>
                      <a:pt x="0" y="0"/>
                    </a:moveTo>
                    <a:cubicBezTo>
                      <a:pt x="22" y="33"/>
                      <a:pt x="43" y="52"/>
                      <a:pt x="55" y="89"/>
                    </a:cubicBezTo>
                    <a:cubicBezTo>
                      <a:pt x="42" y="127"/>
                      <a:pt x="52" y="114"/>
                      <a:pt x="33" y="1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4" name="Line 12"/>
              <p:cNvSpPr>
                <a:spLocks noChangeShapeType="1"/>
              </p:cNvSpPr>
              <p:nvPr/>
            </p:nvSpPr>
            <p:spPr bwMode="auto">
              <a:xfrm>
                <a:off x="3351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45" name="Object 13"/>
              <p:cNvGraphicFramePr>
                <a:graphicFrameLocks noChangeAspect="1"/>
              </p:cNvGraphicFramePr>
              <p:nvPr/>
            </p:nvGraphicFramePr>
            <p:xfrm>
              <a:off x="4119" y="1008"/>
              <a:ext cx="11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4" name="公式" r:id="rId5" imgW="126725" imgH="177415" progId="Equation.3">
                      <p:embed/>
                    </p:oleObj>
                  </mc:Choice>
                  <mc:Fallback>
                    <p:oleObj name="公式" r:id="rId5" imgW="126725" imgH="17741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9" y="1008"/>
                            <a:ext cx="11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6" name="Text Box 14"/>
              <p:cNvSpPr txBox="1">
                <a:spLocks noChangeArrowheads="1"/>
              </p:cNvSpPr>
              <p:nvPr/>
            </p:nvSpPr>
            <p:spPr bwMode="auto">
              <a:xfrm>
                <a:off x="5175" y="144"/>
                <a:ext cx="2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</p:grpSp>
      </p:grp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250825" y="1166813"/>
            <a:ext cx="4968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：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的正压力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和相对于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a'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335888" name="Text Box 16"/>
          <p:cNvSpPr txBox="1">
            <a:spLocks noChangeArrowheads="1"/>
          </p:cNvSpPr>
          <p:nvPr/>
        </p:nvSpPr>
        <p:spPr bwMode="auto">
          <a:xfrm>
            <a:off x="249238" y="22764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5889" name="Object 17"/>
          <p:cNvGraphicFramePr>
            <a:graphicFrameLocks noChangeAspect="1"/>
          </p:cNvGraphicFramePr>
          <p:nvPr/>
        </p:nvGraphicFramePr>
        <p:xfrm>
          <a:off x="900113" y="2319338"/>
          <a:ext cx="4703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" name="公式" r:id="rId7" imgW="1733517" imgH="152594" progId="Equation.3">
                  <p:embed/>
                </p:oleObj>
              </mc:Choice>
              <mc:Fallback>
                <p:oleObj name="公式" r:id="rId7" imgW="1733517" imgH="15259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19338"/>
                        <a:ext cx="4703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0" name="Text Box 18"/>
          <p:cNvSpPr txBox="1">
            <a:spLocks noChangeArrowheads="1"/>
          </p:cNvSpPr>
          <p:nvPr/>
        </p:nvSpPr>
        <p:spPr bwMode="auto">
          <a:xfrm>
            <a:off x="2195513" y="29083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华文仿宋" pitchFamily="2" charset="-122"/>
              </a:rPr>
              <a:t>对不对？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084888" y="3644900"/>
            <a:ext cx="2927350" cy="2362200"/>
            <a:chOff x="3696" y="2064"/>
            <a:chExt cx="1844" cy="1488"/>
          </a:xfrm>
        </p:grpSpPr>
        <p:sp>
          <p:nvSpPr>
            <p:cNvPr id="21519" name="Rectangle 20"/>
            <p:cNvSpPr>
              <a:spLocks noChangeArrowheads="1"/>
            </p:cNvSpPr>
            <p:nvPr/>
          </p:nvSpPr>
          <p:spPr bwMode="auto">
            <a:xfrm>
              <a:off x="3696" y="2064"/>
              <a:ext cx="1824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1520" name="Group 21"/>
            <p:cNvGrpSpPr>
              <a:grpSpLocks/>
            </p:cNvGrpSpPr>
            <p:nvPr/>
          </p:nvGrpSpPr>
          <p:grpSpPr bwMode="auto">
            <a:xfrm>
              <a:off x="3696" y="2112"/>
              <a:ext cx="1844" cy="1304"/>
              <a:chOff x="3696" y="2112"/>
              <a:chExt cx="1844" cy="1304"/>
            </a:xfrm>
          </p:grpSpPr>
          <p:sp>
            <p:nvSpPr>
              <p:cNvPr id="21521" name="Rectangle 22"/>
              <p:cNvSpPr>
                <a:spLocks noChangeArrowheads="1"/>
              </p:cNvSpPr>
              <p:nvPr/>
            </p:nvSpPr>
            <p:spPr bwMode="auto">
              <a:xfrm rot="-1808483">
                <a:off x="4618" y="2640"/>
                <a:ext cx="288" cy="189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22" name="Line 23"/>
              <p:cNvSpPr>
                <a:spLocks noChangeShapeType="1"/>
              </p:cNvSpPr>
              <p:nvPr/>
            </p:nvSpPr>
            <p:spPr bwMode="auto">
              <a:xfrm flipH="1">
                <a:off x="3946" y="2736"/>
                <a:ext cx="82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Line 24"/>
              <p:cNvSpPr>
                <a:spLocks noChangeShapeType="1"/>
              </p:cNvSpPr>
              <p:nvPr/>
            </p:nvSpPr>
            <p:spPr bwMode="auto">
              <a:xfrm flipH="1" flipV="1">
                <a:off x="4426" y="220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Text Box 25"/>
              <p:cNvSpPr txBox="1">
                <a:spLocks noChangeArrowheads="1"/>
              </p:cNvSpPr>
              <p:nvPr/>
            </p:nvSpPr>
            <p:spPr bwMode="auto">
              <a:xfrm>
                <a:off x="3696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华文仿宋" pitchFamily="2" charset="-122"/>
                  </a:rPr>
                  <a:t>x</a:t>
                </a:r>
              </a:p>
            </p:txBody>
          </p:sp>
          <p:sp>
            <p:nvSpPr>
              <p:cNvPr id="21525" name="Text Box 26"/>
              <p:cNvSpPr txBox="1">
                <a:spLocks noChangeArrowheads="1"/>
              </p:cNvSpPr>
              <p:nvPr/>
            </p:nvSpPr>
            <p:spPr bwMode="auto">
              <a:xfrm>
                <a:off x="4234" y="21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华文仿宋" pitchFamily="2" charset="-122"/>
                  </a:rPr>
                  <a:t>y</a:t>
                </a:r>
              </a:p>
            </p:txBody>
          </p:sp>
          <p:graphicFrame>
            <p:nvGraphicFramePr>
              <p:cNvPr id="21526" name="Object 27"/>
              <p:cNvGraphicFramePr>
                <a:graphicFrameLocks noChangeAspect="1"/>
              </p:cNvGraphicFramePr>
              <p:nvPr/>
            </p:nvGraphicFramePr>
            <p:xfrm>
              <a:off x="4896" y="2496"/>
              <a:ext cx="28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6" name="公式" r:id="rId9" imgW="164957" imgH="139579" progId="Equation.3">
                      <p:embed/>
                    </p:oleObj>
                  </mc:Choice>
                  <mc:Fallback>
                    <p:oleObj name="公式" r:id="rId9" imgW="164957" imgH="13957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496"/>
                            <a:ext cx="28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7" name="Text Box 28"/>
              <p:cNvSpPr txBox="1">
                <a:spLocks noChangeArrowheads="1"/>
              </p:cNvSpPr>
              <p:nvPr/>
            </p:nvSpPr>
            <p:spPr bwMode="auto">
              <a:xfrm>
                <a:off x="4800" y="302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仿宋" pitchFamily="2" charset="-122"/>
                  </a:rPr>
                  <a:t>mg</a:t>
                </a:r>
                <a:endParaRPr kumimoji="1" lang="en-US" altLang="zh-CN" sz="2400" b="1">
                  <a:latin typeface="Times New Roman" panose="02020603050405020304" pitchFamily="18" charset="0"/>
                  <a:ea typeface="华文仿宋" pitchFamily="2" charset="-122"/>
                </a:endParaRPr>
              </a:p>
            </p:txBody>
          </p:sp>
          <p:sp>
            <p:nvSpPr>
              <p:cNvPr id="21528" name="Line 29"/>
              <p:cNvSpPr>
                <a:spLocks noChangeShapeType="1"/>
              </p:cNvSpPr>
              <p:nvPr/>
            </p:nvSpPr>
            <p:spPr bwMode="auto">
              <a:xfrm>
                <a:off x="4752" y="273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29" name="Group 30"/>
              <p:cNvGrpSpPr>
                <a:grpSpLocks/>
              </p:cNvGrpSpPr>
              <p:nvPr/>
            </p:nvGrpSpPr>
            <p:grpSpPr bwMode="auto">
              <a:xfrm>
                <a:off x="4570" y="2179"/>
                <a:ext cx="304" cy="557"/>
                <a:chOff x="4570" y="2179"/>
                <a:chExt cx="304" cy="557"/>
              </a:xfrm>
            </p:grpSpPr>
            <p:sp>
              <p:nvSpPr>
                <p:cNvPr id="21535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4570" y="2400"/>
                  <a:ext cx="192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19" y="2179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400" b="1" i="1">
                      <a:latin typeface="Times New Roman" panose="02020603050405020304" pitchFamily="18" charset="0"/>
                      <a:ea typeface="华文仿宋" pitchFamily="2" charset="-122"/>
                    </a:rPr>
                    <a:t>N</a:t>
                  </a:r>
                </a:p>
              </p:txBody>
            </p:sp>
          </p:grpSp>
          <p:graphicFrame>
            <p:nvGraphicFramePr>
              <p:cNvPr id="21530" name="Object 33"/>
              <p:cNvGraphicFramePr>
                <a:graphicFrameLocks noChangeAspect="1"/>
              </p:cNvGraphicFramePr>
              <p:nvPr/>
            </p:nvGraphicFramePr>
            <p:xfrm>
              <a:off x="4166" y="316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7" name="公式" r:id="rId11" imgW="126725" imgH="177415" progId="Equation.3">
                      <p:embed/>
                    </p:oleObj>
                  </mc:Choice>
                  <mc:Fallback>
                    <p:oleObj name="公式" r:id="rId11" imgW="126725" imgH="177415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316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1" name="Object 34"/>
              <p:cNvGraphicFramePr>
                <a:graphicFrameLocks noChangeAspect="1"/>
              </p:cNvGraphicFramePr>
              <p:nvPr/>
            </p:nvGraphicFramePr>
            <p:xfrm>
              <a:off x="4128" y="2688"/>
              <a:ext cx="257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8" name="公式" r:id="rId12" imgW="164814" imgH="177492" progId="Equation.3">
                      <p:embed/>
                    </p:oleObj>
                  </mc:Choice>
                  <mc:Fallback>
                    <p:oleObj name="公式" r:id="rId12" imgW="164814" imgH="177492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688"/>
                            <a:ext cx="257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 flipH="1">
                <a:off x="4358" y="2688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36"/>
              <p:cNvSpPr>
                <a:spLocks noChangeShapeType="1"/>
              </p:cNvSpPr>
              <p:nvPr/>
            </p:nvSpPr>
            <p:spPr bwMode="auto">
              <a:xfrm flipH="1">
                <a:off x="3822" y="2736"/>
                <a:ext cx="1152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37"/>
              <p:cNvSpPr>
                <a:spLocks noChangeShapeType="1"/>
              </p:cNvSpPr>
              <p:nvPr/>
            </p:nvSpPr>
            <p:spPr bwMode="auto">
              <a:xfrm>
                <a:off x="3812" y="3408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5910" name="Text Box 38"/>
          <p:cNvSpPr txBox="1">
            <a:spLocks noChangeArrowheads="1"/>
          </p:cNvSpPr>
          <p:nvPr/>
        </p:nvSpPr>
        <p:spPr bwMode="auto">
          <a:xfrm>
            <a:off x="593725" y="3678238"/>
            <a:ext cx="413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此结果是以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为参考系得出的</a:t>
            </a:r>
          </a:p>
        </p:txBody>
      </p:sp>
      <p:graphicFrame>
        <p:nvGraphicFramePr>
          <p:cNvPr id="335911" name="Object 39"/>
          <p:cNvGraphicFramePr>
            <a:graphicFrameLocks noChangeAspect="1"/>
          </p:cNvGraphicFramePr>
          <p:nvPr/>
        </p:nvGraphicFramePr>
        <p:xfrm>
          <a:off x="627063" y="4279900"/>
          <a:ext cx="53260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9" name="公式" r:id="rId14" imgW="2352805" imgH="409672" progId="Equation.3">
                  <p:embed/>
                </p:oleObj>
              </mc:Choice>
              <mc:Fallback>
                <p:oleObj name="公式" r:id="rId14" imgW="2352805" imgH="40967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279900"/>
                        <a:ext cx="53260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12" name="AutoShape 40"/>
          <p:cNvSpPr>
            <a:spLocks/>
          </p:cNvSpPr>
          <p:nvPr/>
        </p:nvSpPr>
        <p:spPr bwMode="auto">
          <a:xfrm>
            <a:off x="390525" y="4432300"/>
            <a:ext cx="309563" cy="762000"/>
          </a:xfrm>
          <a:prstGeom prst="leftBrace">
            <a:avLst>
              <a:gd name="adj1" fmla="val 2051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5913" name="Text Box 41"/>
          <p:cNvSpPr txBox="1">
            <a:spLocks noChangeArrowheads="1"/>
          </p:cNvSpPr>
          <p:nvPr/>
        </p:nvSpPr>
        <p:spPr bwMode="auto">
          <a:xfrm>
            <a:off x="539750" y="55499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是否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惯性系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？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18" name="Text Box 42"/>
          <p:cNvSpPr txBox="1">
            <a:spLocks noChangeArrowheads="1"/>
          </p:cNvSpPr>
          <p:nvPr/>
        </p:nvSpPr>
        <p:spPr bwMode="auto">
          <a:xfrm>
            <a:off x="179388" y="569913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8" grpId="0"/>
      <p:bldP spid="335890" grpId="0"/>
      <p:bldP spid="335910" grpId="0"/>
      <p:bldP spid="335912" grpId="0" animBg="1"/>
      <p:bldP spid="3359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以地面为参考系</a:t>
            </a:r>
          </a:p>
        </p:txBody>
      </p:sp>
      <p:graphicFrame>
        <p:nvGraphicFramePr>
          <p:cNvPr id="336899" name="Object 3"/>
          <p:cNvGraphicFramePr>
            <a:graphicFrameLocks noChangeAspect="1"/>
          </p:cNvGraphicFramePr>
          <p:nvPr/>
        </p:nvGraphicFramePr>
        <p:xfrm>
          <a:off x="1203325" y="1341438"/>
          <a:ext cx="37290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7" name="公式" r:id="rId3" imgW="1552608" imgH="381000" progId="Equation.3">
                  <p:embed/>
                </p:oleObj>
              </mc:Choice>
              <mc:Fallback>
                <p:oleObj name="公式" r:id="rId3" imgW="1552608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341438"/>
                        <a:ext cx="37290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263" y="220663"/>
            <a:ext cx="3581400" cy="2271712"/>
            <a:chOff x="2699" y="210"/>
            <a:chExt cx="2256" cy="1431"/>
          </a:xfrm>
        </p:grpSpPr>
        <p:sp>
          <p:nvSpPr>
            <p:cNvPr id="22577" name="Rectangle 5"/>
            <p:cNvSpPr>
              <a:spLocks noChangeArrowheads="1"/>
            </p:cNvSpPr>
            <p:nvPr/>
          </p:nvSpPr>
          <p:spPr bwMode="auto">
            <a:xfrm>
              <a:off x="2699" y="268"/>
              <a:ext cx="2256" cy="1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2578" name="Group 6"/>
            <p:cNvGrpSpPr>
              <a:grpSpLocks/>
            </p:cNvGrpSpPr>
            <p:nvPr/>
          </p:nvGrpSpPr>
          <p:grpSpPr bwMode="auto">
            <a:xfrm>
              <a:off x="2749" y="642"/>
              <a:ext cx="1776" cy="680"/>
              <a:chOff x="1968" y="960"/>
              <a:chExt cx="1776" cy="680"/>
            </a:xfrm>
          </p:grpSpPr>
          <p:sp>
            <p:nvSpPr>
              <p:cNvPr id="22593" name="AutoShape 7"/>
              <p:cNvSpPr>
                <a:spLocks noChangeArrowheads="1"/>
              </p:cNvSpPr>
              <p:nvPr/>
            </p:nvSpPr>
            <p:spPr bwMode="auto">
              <a:xfrm flipH="1">
                <a:off x="1968" y="960"/>
                <a:ext cx="1776" cy="672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94" name="Text Box 8"/>
              <p:cNvSpPr txBox="1">
                <a:spLocks noChangeArrowheads="1"/>
              </p:cNvSpPr>
              <p:nvPr/>
            </p:nvSpPr>
            <p:spPr bwMode="auto">
              <a:xfrm>
                <a:off x="2165" y="110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仿宋" pitchFamily="2" charset="-122"/>
                  </a:rPr>
                  <a:t>M</a:t>
                </a:r>
              </a:p>
            </p:txBody>
          </p:sp>
          <p:sp>
            <p:nvSpPr>
              <p:cNvPr id="22595" name="Freeform 9"/>
              <p:cNvSpPr>
                <a:spLocks/>
              </p:cNvSpPr>
              <p:nvPr/>
            </p:nvSpPr>
            <p:spPr bwMode="auto">
              <a:xfrm>
                <a:off x="2379" y="1494"/>
                <a:ext cx="45" cy="133"/>
              </a:xfrm>
              <a:custGeom>
                <a:avLst/>
                <a:gdLst>
                  <a:gd name="T0" fmla="*/ 0 w 55"/>
                  <a:gd name="T1" fmla="*/ 0 h 133"/>
                  <a:gd name="T2" fmla="*/ 11 w 55"/>
                  <a:gd name="T3" fmla="*/ 89 h 133"/>
                  <a:gd name="T4" fmla="*/ 7 w 55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33"/>
                  <a:gd name="T11" fmla="*/ 55 w 55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33">
                    <a:moveTo>
                      <a:pt x="0" y="0"/>
                    </a:moveTo>
                    <a:cubicBezTo>
                      <a:pt x="22" y="33"/>
                      <a:pt x="43" y="52"/>
                      <a:pt x="55" y="89"/>
                    </a:cubicBezTo>
                    <a:cubicBezTo>
                      <a:pt x="42" y="127"/>
                      <a:pt x="52" y="114"/>
                      <a:pt x="33" y="1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96" name="Object 10"/>
              <p:cNvGraphicFramePr>
                <a:graphicFrameLocks noChangeAspect="1"/>
              </p:cNvGraphicFramePr>
              <p:nvPr/>
            </p:nvGraphicFramePr>
            <p:xfrm>
              <a:off x="2496" y="1440"/>
              <a:ext cx="11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8" name="公式" r:id="rId5" imgW="126725" imgH="177415" progId="Equation.3">
                      <p:embed/>
                    </p:oleObj>
                  </mc:Choice>
                  <mc:Fallback>
                    <p:oleObj name="公式" r:id="rId5" imgW="126725" imgH="17741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1440"/>
                            <a:ext cx="11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79" name="Text Box 11"/>
            <p:cNvSpPr txBox="1">
              <a:spLocks noChangeArrowheads="1"/>
            </p:cNvSpPr>
            <p:nvPr/>
          </p:nvSpPr>
          <p:spPr bwMode="auto">
            <a:xfrm>
              <a:off x="4146" y="4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Q</a:t>
              </a:r>
            </a:p>
          </p:txBody>
        </p:sp>
        <p:sp>
          <p:nvSpPr>
            <p:cNvPr id="22580" name="Line 12"/>
            <p:cNvSpPr>
              <a:spLocks noChangeShapeType="1"/>
            </p:cNvSpPr>
            <p:nvPr/>
          </p:nvSpPr>
          <p:spPr bwMode="auto">
            <a:xfrm flipV="1">
              <a:off x="4141" y="306"/>
              <a:ext cx="0" cy="1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1" name="Object 13"/>
            <p:cNvGraphicFramePr>
              <a:graphicFrameLocks noChangeAspect="1"/>
            </p:cNvGraphicFramePr>
            <p:nvPr/>
          </p:nvGraphicFramePr>
          <p:xfrm>
            <a:off x="3853" y="1074"/>
            <a:ext cx="16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9" name="公式" r:id="rId7" imgW="126725" imgH="177415" progId="Equation.3">
                    <p:embed/>
                  </p:oleObj>
                </mc:Choice>
                <mc:Fallback>
                  <p:oleObj name="公式" r:id="rId7" imgW="126725" imgH="17741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074"/>
                          <a:ext cx="16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Line 14"/>
            <p:cNvSpPr>
              <a:spLocks noChangeShapeType="1"/>
            </p:cNvSpPr>
            <p:nvPr/>
          </p:nvSpPr>
          <p:spPr bwMode="auto">
            <a:xfrm>
              <a:off x="4468" y="799"/>
              <a:ext cx="40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3" name="Object 15"/>
            <p:cNvGraphicFramePr>
              <a:graphicFrameLocks noChangeAspect="1"/>
            </p:cNvGraphicFramePr>
            <p:nvPr/>
          </p:nvGraphicFramePr>
          <p:xfrm>
            <a:off x="4558" y="426"/>
            <a:ext cx="38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0" name="公式" r:id="rId8" imgW="228501" imgH="215806" progId="Equation.3">
                    <p:embed/>
                  </p:oleObj>
                </mc:Choice>
                <mc:Fallback>
                  <p:oleObj name="公式" r:id="rId8" imgW="228501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426"/>
                          <a:ext cx="38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4" name="Line 16"/>
            <p:cNvSpPr>
              <a:spLocks noChangeShapeType="1"/>
            </p:cNvSpPr>
            <p:nvPr/>
          </p:nvSpPr>
          <p:spPr bwMode="auto">
            <a:xfrm>
              <a:off x="4141" y="1026"/>
              <a:ext cx="135" cy="3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5" name="Object 17"/>
            <p:cNvGraphicFramePr>
              <a:graphicFrameLocks noChangeAspect="1"/>
            </p:cNvGraphicFramePr>
            <p:nvPr/>
          </p:nvGraphicFramePr>
          <p:xfrm>
            <a:off x="4205" y="1352"/>
            <a:ext cx="7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1" name="公式" r:id="rId10" imgW="482181" imgH="177646" progId="Equation.3">
                    <p:embed/>
                  </p:oleObj>
                </mc:Choice>
                <mc:Fallback>
                  <p:oleObj name="公式" r:id="rId10" imgW="482181" imgH="17764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352"/>
                          <a:ext cx="72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6" name="Text Box 18"/>
            <p:cNvSpPr txBox="1">
              <a:spLocks noChangeArrowheads="1"/>
            </p:cNvSpPr>
            <p:nvPr/>
          </p:nvSpPr>
          <p:spPr bwMode="auto">
            <a:xfrm>
              <a:off x="4528" y="9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x</a:t>
              </a:r>
            </a:p>
          </p:txBody>
        </p:sp>
        <p:sp>
          <p:nvSpPr>
            <p:cNvPr id="22587" name="Text Box 19"/>
            <p:cNvSpPr txBox="1">
              <a:spLocks noChangeArrowheads="1"/>
            </p:cNvSpPr>
            <p:nvPr/>
          </p:nvSpPr>
          <p:spPr bwMode="auto">
            <a:xfrm>
              <a:off x="3699" y="1344"/>
              <a:ext cx="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Mg</a:t>
              </a:r>
            </a:p>
          </p:txBody>
        </p:sp>
        <p:sp>
          <p:nvSpPr>
            <p:cNvPr id="22588" name="Line 20"/>
            <p:cNvSpPr>
              <a:spLocks noChangeShapeType="1"/>
            </p:cNvSpPr>
            <p:nvPr/>
          </p:nvSpPr>
          <p:spPr bwMode="auto">
            <a:xfrm flipV="1">
              <a:off x="4141" y="498"/>
              <a:ext cx="0" cy="52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21"/>
            <p:cNvSpPr>
              <a:spLocks noChangeShapeType="1"/>
            </p:cNvSpPr>
            <p:nvPr/>
          </p:nvSpPr>
          <p:spPr bwMode="auto">
            <a:xfrm>
              <a:off x="4141" y="1026"/>
              <a:ext cx="5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22"/>
            <p:cNvSpPr>
              <a:spLocks noChangeShapeType="1"/>
            </p:cNvSpPr>
            <p:nvPr/>
          </p:nvSpPr>
          <p:spPr bwMode="auto">
            <a:xfrm>
              <a:off x="4141" y="1026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Arc 23"/>
            <p:cNvSpPr>
              <a:spLocks/>
            </p:cNvSpPr>
            <p:nvPr/>
          </p:nvSpPr>
          <p:spPr bwMode="auto">
            <a:xfrm flipH="1" flipV="1">
              <a:off x="3997" y="1218"/>
              <a:ext cx="192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Text Box 24"/>
            <p:cNvSpPr txBox="1">
              <a:spLocks noChangeArrowheads="1"/>
            </p:cNvSpPr>
            <p:nvPr/>
          </p:nvSpPr>
          <p:spPr bwMode="auto">
            <a:xfrm>
              <a:off x="3906" y="21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y</a:t>
              </a:r>
            </a:p>
          </p:txBody>
        </p:sp>
      </p:grp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539750" y="836613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受力情况如图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08625" y="2492375"/>
            <a:ext cx="3103563" cy="2479675"/>
            <a:chOff x="3606" y="1693"/>
            <a:chExt cx="1955" cy="1562"/>
          </a:xfrm>
        </p:grpSpPr>
        <p:sp>
          <p:nvSpPr>
            <p:cNvPr id="22544" name="Rectangle 27"/>
            <p:cNvSpPr>
              <a:spLocks noChangeArrowheads="1"/>
            </p:cNvSpPr>
            <p:nvPr/>
          </p:nvSpPr>
          <p:spPr bwMode="auto">
            <a:xfrm>
              <a:off x="3606" y="1715"/>
              <a:ext cx="1933" cy="1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2545" name="Group 28"/>
            <p:cNvGrpSpPr>
              <a:grpSpLocks/>
            </p:cNvGrpSpPr>
            <p:nvPr/>
          </p:nvGrpSpPr>
          <p:grpSpPr bwMode="auto">
            <a:xfrm>
              <a:off x="3667" y="1693"/>
              <a:ext cx="1894" cy="1562"/>
              <a:chOff x="3504" y="653"/>
              <a:chExt cx="1894" cy="1562"/>
            </a:xfrm>
          </p:grpSpPr>
          <p:grpSp>
            <p:nvGrpSpPr>
              <p:cNvPr id="22546" name="Group 29"/>
              <p:cNvGrpSpPr>
                <a:grpSpLocks/>
              </p:cNvGrpSpPr>
              <p:nvPr/>
            </p:nvGrpSpPr>
            <p:grpSpPr bwMode="auto">
              <a:xfrm>
                <a:off x="3504" y="653"/>
                <a:ext cx="1894" cy="1562"/>
                <a:chOff x="3504" y="653"/>
                <a:chExt cx="1894" cy="1562"/>
              </a:xfrm>
            </p:grpSpPr>
            <p:grpSp>
              <p:nvGrpSpPr>
                <p:cNvPr id="22548" name="Group 30"/>
                <p:cNvGrpSpPr>
                  <a:grpSpLocks/>
                </p:cNvGrpSpPr>
                <p:nvPr/>
              </p:nvGrpSpPr>
              <p:grpSpPr bwMode="auto">
                <a:xfrm>
                  <a:off x="3504" y="653"/>
                  <a:ext cx="1894" cy="1562"/>
                  <a:chOff x="3504" y="653"/>
                  <a:chExt cx="1894" cy="1562"/>
                </a:xfrm>
              </p:grpSpPr>
              <p:sp>
                <p:nvSpPr>
                  <p:cNvPr id="22552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04" y="1248"/>
                    <a:ext cx="1344" cy="76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55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790" y="653"/>
                    <a:ext cx="652" cy="728"/>
                    <a:chOff x="3790" y="653"/>
                    <a:chExt cx="652" cy="728"/>
                  </a:xfrm>
                </p:grpSpPr>
                <p:sp>
                  <p:nvSpPr>
                    <p:cNvPr id="2257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984" y="720"/>
                      <a:ext cx="458" cy="66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6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90" y="653"/>
                      <a:ext cx="215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kumimoji="1" lang="en-US" altLang="zh-CN" sz="2800" b="1" i="1">
                          <a:latin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</p:grpSp>
              <p:sp>
                <p:nvSpPr>
                  <p:cNvPr id="2255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4" y="1888"/>
                    <a:ext cx="22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x</a:t>
                    </a:r>
                  </a:p>
                </p:txBody>
              </p:sp>
              <p:grpSp>
                <p:nvGrpSpPr>
                  <p:cNvPr id="22555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224" y="1008"/>
                    <a:ext cx="733" cy="460"/>
                    <a:chOff x="4224" y="1008"/>
                    <a:chExt cx="733" cy="460"/>
                  </a:xfrm>
                </p:grpSpPr>
                <p:sp>
                  <p:nvSpPr>
                    <p:cNvPr id="22573" name="Rectangle 37"/>
                    <p:cNvSpPr>
                      <a:spLocks noChangeArrowheads="1"/>
                    </p:cNvSpPr>
                    <p:nvPr/>
                  </p:nvSpPr>
                  <p:spPr bwMode="auto">
                    <a:xfrm rot="-1808483">
                      <a:off x="4224" y="1248"/>
                      <a:ext cx="434" cy="22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/>
                    </a:p>
                  </p:txBody>
                </p:sp>
                <p:graphicFrame>
                  <p:nvGraphicFramePr>
                    <p:cNvPr id="22574" name="Object 3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08" y="1008"/>
                    <a:ext cx="349" cy="2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3962" name="公式" r:id="rId12" imgW="164957" imgH="139579" progId="Equation.3">
                            <p:embed/>
                          </p:oleObj>
                        </mc:Choice>
                        <mc:Fallback>
                          <p:oleObj name="公式" r:id="rId12" imgW="164957" imgH="139579" progId="Equation.3">
                            <p:embed/>
                            <p:pic>
                              <p:nvPicPr>
                                <p:cNvPr id="0" name="Object 3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08" y="1008"/>
                                  <a:ext cx="349" cy="2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255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552" y="1200"/>
                    <a:ext cx="1846" cy="816"/>
                    <a:chOff x="3552" y="1200"/>
                    <a:chExt cx="1846" cy="816"/>
                  </a:xfrm>
                </p:grpSpPr>
                <p:grpSp>
                  <p:nvGrpSpPr>
                    <p:cNvPr id="22557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2" y="1200"/>
                      <a:ext cx="1846" cy="522"/>
                      <a:chOff x="3552" y="1200"/>
                      <a:chExt cx="1846" cy="522"/>
                    </a:xfrm>
                  </p:grpSpPr>
                  <p:grpSp>
                    <p:nvGrpSpPr>
                      <p:cNvPr id="22567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16" y="1200"/>
                        <a:ext cx="982" cy="362"/>
                        <a:chOff x="4416" y="1200"/>
                        <a:chExt cx="982" cy="362"/>
                      </a:xfrm>
                    </p:grpSpPr>
                    <p:sp>
                      <p:nvSpPr>
                        <p:cNvPr id="2257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16" y="1344"/>
                          <a:ext cx="43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aphicFrame>
                      <p:nvGraphicFramePr>
                        <p:cNvPr id="22572" name="Object 43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4896" y="1200"/>
                        <a:ext cx="502" cy="362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3963" name="公式" r:id="rId14" imgW="228501" imgH="215806" progId="Equation.3">
                                <p:embed/>
                              </p:oleObj>
                            </mc:Choice>
                            <mc:Fallback>
                              <p:oleObj name="公式" r:id="rId14" imgW="228501" imgH="215806" progId="Equation.3">
                                <p:embed/>
                                <p:pic>
                                  <p:nvPicPr>
                                    <p:cNvPr id="0" name="Object 43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5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4896" y="1200"/>
                                      <a:ext cx="502" cy="36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22568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52" y="1344"/>
                        <a:ext cx="874" cy="378"/>
                        <a:chOff x="3552" y="1344"/>
                        <a:chExt cx="874" cy="378"/>
                      </a:xfrm>
                    </p:grpSpPr>
                    <p:sp>
                      <p:nvSpPr>
                        <p:cNvPr id="22569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888" y="1344"/>
                          <a:ext cx="538" cy="317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aphicFrame>
                      <p:nvGraphicFramePr>
                        <p:cNvPr id="22570" name="Object 46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552" y="1421"/>
                        <a:ext cx="361" cy="30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3964" name="公式" r:id="rId16" imgW="164814" imgH="177492" progId="Equation.3">
                                <p:embed/>
                              </p:oleObj>
                            </mc:Choice>
                            <mc:Fallback>
                              <p:oleObj name="公式" r:id="rId16" imgW="164814" imgH="177492" progId="Equation.3">
                                <p:embed/>
                                <p:pic>
                                  <p:nvPicPr>
                                    <p:cNvPr id="0" name="Object 46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7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552" y="1421"/>
                                      <a:ext cx="361" cy="30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22558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2" y="1344"/>
                      <a:ext cx="834" cy="672"/>
                      <a:chOff x="4032" y="1344"/>
                      <a:chExt cx="834" cy="672"/>
                    </a:xfrm>
                  </p:grpSpPr>
                  <p:sp>
                    <p:nvSpPr>
                      <p:cNvPr id="22559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1584"/>
                        <a:ext cx="402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kumimoji="1" lang="en-US" altLang="zh-CN" sz="2800" b="1" i="1">
                            <a:latin typeface="Times New Roman" panose="02020603050405020304" pitchFamily="18" charset="0"/>
                          </a:rPr>
                          <a:t>mg</a:t>
                        </a:r>
                      </a:p>
                    </p:txBody>
                  </p:sp>
                  <p:grpSp>
                    <p:nvGrpSpPr>
                      <p:cNvPr id="22560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32" y="1344"/>
                        <a:ext cx="816" cy="672"/>
                        <a:chOff x="4032" y="1344"/>
                        <a:chExt cx="816" cy="672"/>
                      </a:xfrm>
                    </p:grpSpPr>
                    <p:sp>
                      <p:nvSpPr>
                        <p:cNvPr id="22561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32" y="163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2562" name="Group 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077" y="1344"/>
                          <a:ext cx="771" cy="672"/>
                          <a:chOff x="4077" y="1344"/>
                          <a:chExt cx="771" cy="672"/>
                        </a:xfrm>
                      </p:grpSpPr>
                      <p:sp>
                        <p:nvSpPr>
                          <p:cNvPr id="22563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272" y="1344"/>
                            <a:ext cx="576" cy="288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  <a:prstDash val="sysDot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22564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077" y="1380"/>
                            <a:ext cx="339" cy="636"/>
                            <a:chOff x="4077" y="1380"/>
                            <a:chExt cx="339" cy="636"/>
                          </a:xfrm>
                        </p:grpSpPr>
                        <p:sp>
                          <p:nvSpPr>
                            <p:cNvPr id="22565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4272" y="1380"/>
                              <a:ext cx="108" cy="288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chemeClr val="accent2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aphicFrame>
                          <p:nvGraphicFramePr>
                            <p:cNvPr id="22566" name="Object 55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4077" y="1632"/>
                            <a:ext cx="339" cy="384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33965" name="公式" r:id="rId18" imgW="203112" imgH="228501" progId="Equation.3">
                                    <p:embed/>
                                  </p:oleObj>
                                </mc:Choice>
                                <mc:Fallback>
                                  <p:oleObj name="公式" r:id="rId18" imgW="203112" imgH="228501" progId="Equation.3">
                                    <p:embed/>
                                    <p:pic>
                                      <p:nvPicPr>
                                        <p:cNvPr id="0" name="Object 55"/>
                                        <p:cNvPicPr>
                                          <a:picLocks noChangeAspect="1" noChangeArrowheads="1"/>
                                        </p:cNvPicPr>
                                        <p:nvPr/>
                                      </p:nvPicPr>
                                      <p:blipFill>
                                        <a:blip r:embed="rId19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rcRect/>
                                        <a:stretch>
                                          <a:fillRect/>
                                        </a:stretch>
                                      </p:blipFill>
                                      <p:spPr bwMode="auto">
                                        <a:xfrm>
                                          <a:off x="4077" y="1632"/>
                                          <a:ext cx="339" cy="384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ffectLst/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solidFill>
                                                <a:srgbClr val="FFFFFF"/>
                                              </a:solidFill>
                                            </a14:hiddenFill>
                                          </a:ext>
                                          <a:ext uri="{91240B29-F687-4F45-9708-019B960494DF}">
                                            <a14:hiddenLine xmlns:a14="http://schemas.microsoft.com/office/drawing/2010/main" w="9525">
                                              <a:solidFill>
                                                <a:srgbClr val="000000"/>
                                              </a:solidFill>
                                              <a:miter lim="800000"/>
                                              <a:headEnd/>
                                              <a:tailEnd/>
                                            </a14:hiddenLine>
                                          </a:ext>
                                          <a:ext uri="{AF507438-7753-43E0-B8FC-AC1667EBCBE1}">
                                            <a14:hiddenEffects xmlns:a14="http://schemas.microsoft.com/office/drawing/2010/main">
                                              <a:effectLst>
                                                <a:outerShdw dist="35921" dir="2700000" algn="ctr" rotWithShape="0">
                                                  <a:srgbClr val="808080"/>
                                                </a:outerShdw>
                                              </a:effectLst>
                                            </a14:hiddenEffects>
                                          </a:ext>
                                        </a:extLst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</p:grpSp>
                  </p:grpSp>
                </p:grpSp>
              </p:grpSp>
            </p:grpSp>
            <p:grpSp>
              <p:nvGrpSpPr>
                <p:cNvPr id="22549" name="Group 56"/>
                <p:cNvGrpSpPr>
                  <a:grpSpLocks/>
                </p:cNvGrpSpPr>
                <p:nvPr/>
              </p:nvGrpSpPr>
              <p:grpSpPr bwMode="auto">
                <a:xfrm>
                  <a:off x="4128" y="864"/>
                  <a:ext cx="345" cy="479"/>
                  <a:chOff x="4128" y="864"/>
                  <a:chExt cx="345" cy="479"/>
                </a:xfrm>
              </p:grpSpPr>
              <p:sp>
                <p:nvSpPr>
                  <p:cNvPr id="22550" name="Line 5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28" y="952"/>
                    <a:ext cx="289" cy="391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1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8" y="864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400" b="1" i="1">
                        <a:latin typeface="Times New Roman" panose="02020603050405020304" pitchFamily="18" charset="0"/>
                      </a:rPr>
                      <a:t>N</a:t>
                    </a:r>
                  </a:p>
                </p:txBody>
              </p:sp>
            </p:grpSp>
          </p:grpSp>
          <p:sp>
            <p:nvSpPr>
              <p:cNvPr id="22547" name="Line 5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6956" name="Text Box 60"/>
          <p:cNvSpPr txBox="1">
            <a:spLocks noChangeArrowheads="1"/>
          </p:cNvSpPr>
          <p:nvPr/>
        </p:nvSpPr>
        <p:spPr bwMode="auto">
          <a:xfrm>
            <a:off x="468313" y="2276475"/>
            <a:ext cx="133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 </a:t>
            </a:r>
          </a:p>
        </p:txBody>
      </p:sp>
      <p:graphicFrame>
        <p:nvGraphicFramePr>
          <p:cNvPr id="336957" name="Object 61"/>
          <p:cNvGraphicFramePr>
            <a:graphicFrameLocks noChangeAspect="1"/>
          </p:cNvGraphicFramePr>
          <p:nvPr/>
        </p:nvGraphicFramePr>
        <p:xfrm>
          <a:off x="1274763" y="2636838"/>
          <a:ext cx="32972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公式" r:id="rId20" imgW="1542855" imgH="409672" progId="Equation.3">
                  <p:embed/>
                </p:oleObj>
              </mc:Choice>
              <mc:Fallback>
                <p:oleObj name="公式" r:id="rId20" imgW="1542855" imgH="409672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36838"/>
                        <a:ext cx="32972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58" name="Object 62"/>
          <p:cNvGraphicFramePr>
            <a:graphicFrameLocks/>
          </p:cNvGraphicFramePr>
          <p:nvPr/>
        </p:nvGraphicFramePr>
        <p:xfrm>
          <a:off x="984250" y="4262438"/>
          <a:ext cx="35877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公式" r:id="rId22" imgW="1628677" imgH="638078" progId="Equation.3">
                  <p:embed/>
                </p:oleObj>
              </mc:Choice>
              <mc:Fallback>
                <p:oleObj name="公式" r:id="rId22" imgW="1628677" imgH="638078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262438"/>
                        <a:ext cx="35877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59" name="Object 63"/>
          <p:cNvGraphicFramePr>
            <a:graphicFrameLocks noChangeAspect="1"/>
          </p:cNvGraphicFramePr>
          <p:nvPr/>
        </p:nvGraphicFramePr>
        <p:xfrm>
          <a:off x="611188" y="5751513"/>
          <a:ext cx="24257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8" name="公式" r:id="rId24" imgW="1085948" imgH="343094" progId="Equation.3">
                  <p:embed/>
                </p:oleObj>
              </mc:Choice>
              <mc:Fallback>
                <p:oleObj name="公式" r:id="rId24" imgW="1085948" imgH="34309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51513"/>
                        <a:ext cx="24257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60" name="AutoShape 64"/>
          <p:cNvSpPr>
            <a:spLocks/>
          </p:cNvSpPr>
          <p:nvPr/>
        </p:nvSpPr>
        <p:spPr bwMode="auto">
          <a:xfrm>
            <a:off x="720725" y="42941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36961" name="Object 65"/>
          <p:cNvGraphicFramePr>
            <a:graphicFrameLocks noChangeAspect="1"/>
          </p:cNvGraphicFramePr>
          <p:nvPr/>
        </p:nvGraphicFramePr>
        <p:xfrm>
          <a:off x="6205538" y="5749925"/>
          <a:ext cx="2644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9" name="公式" r:id="rId26" imgW="1181035" imgH="343094" progId="Equation.3">
                  <p:embed/>
                </p:oleObj>
              </mc:Choice>
              <mc:Fallback>
                <p:oleObj name="公式" r:id="rId26" imgW="1181035" imgH="34309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5749925"/>
                        <a:ext cx="2644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62" name="Object 66"/>
          <p:cNvGraphicFramePr>
            <a:graphicFrameLocks noChangeAspect="1"/>
          </p:cNvGraphicFramePr>
          <p:nvPr/>
        </p:nvGraphicFramePr>
        <p:xfrm>
          <a:off x="755650" y="3644900"/>
          <a:ext cx="4700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公式" r:id="rId28" imgW="2152878" imgH="190500" progId="Equation.3">
                  <p:embed/>
                </p:oleObj>
              </mc:Choice>
              <mc:Fallback>
                <p:oleObj name="公式" r:id="rId28" imgW="2152878" imgH="1905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4700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63" name="Object 67"/>
          <p:cNvGraphicFramePr>
            <a:graphicFrameLocks noChangeAspect="1"/>
          </p:cNvGraphicFramePr>
          <p:nvPr/>
        </p:nvGraphicFramePr>
        <p:xfrm>
          <a:off x="3287713" y="5751513"/>
          <a:ext cx="2667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1" name="公式" r:id="rId30" imgW="1200052" imgH="343094" progId="Equation.3">
                  <p:embed/>
                </p:oleObj>
              </mc:Choice>
              <mc:Fallback>
                <p:oleObj name="公式" r:id="rId30" imgW="1200052" imgH="343094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751513"/>
                        <a:ext cx="2667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4" name="Object 70"/>
          <p:cNvGraphicFramePr>
            <a:graphicFrameLocks noChangeAspect="1"/>
          </p:cNvGraphicFramePr>
          <p:nvPr/>
        </p:nvGraphicFramePr>
        <p:xfrm>
          <a:off x="5867400" y="5084763"/>
          <a:ext cx="1871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Equation" r:id="rId32" imgW="757286" imgH="209453" progId="Equation.DSMT4">
                  <p:embed/>
                </p:oleObj>
              </mc:Choice>
              <mc:Fallback>
                <p:oleObj name="Equation" r:id="rId32" imgW="757286" imgH="209453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84763"/>
                        <a:ext cx="1871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130268" y="5808663"/>
            <a:ext cx="5871140" cy="769441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以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为参考系如何计算？地面给系统的支持力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多大？</a:t>
            </a:r>
            <a:endParaRPr kumimoji="1" lang="zh-CN" altLang="en-US" sz="22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921" grpId="0"/>
      <p:bldP spid="336956" grpId="0"/>
      <p:bldP spid="336960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3707904" y="301862"/>
            <a:ext cx="1800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FFFF"/>
                </a:solidFill>
                <a:ea typeface="楷体_GB2312" pitchFamily="49" charset="-122"/>
              </a:rPr>
              <a:t>要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点回顾</a:t>
            </a:r>
            <a:endParaRPr lang="zh-CN" altLang="en-US" sz="260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3419872" y="980728"/>
            <a:ext cx="544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绝对位移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相对位移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牵连位移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4" name="Object 59"/>
          <p:cNvGraphicFramePr>
            <a:graphicFrameLocks noChangeAspect="1"/>
          </p:cNvGraphicFramePr>
          <p:nvPr>
            <p:extLst/>
          </p:nvPr>
        </p:nvGraphicFramePr>
        <p:xfrm>
          <a:off x="841772" y="966441"/>
          <a:ext cx="228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" name="公式" r:id="rId3" imgW="1095420" imgH="180855" progId="Equation.3">
                  <p:embed/>
                </p:oleObj>
              </mc:Choice>
              <mc:Fallback>
                <p:oleObj name="公式" r:id="rId3" imgW="1095420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72" y="966441"/>
                        <a:ext cx="2284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/>
          </p:nvPr>
        </p:nvGraphicFramePr>
        <p:xfrm>
          <a:off x="884510" y="1485366"/>
          <a:ext cx="24574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8" name="Equation" r:id="rId5" imgW="1095420" imgH="190573" progId="Equation.DSMT4">
                  <p:embed/>
                </p:oleObj>
              </mc:Choice>
              <mc:Fallback>
                <p:oleObj name="Equation" r:id="rId5" imgW="1095420" imgH="1905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510" y="1485366"/>
                        <a:ext cx="24574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19872" y="151508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—— </a:t>
            </a:r>
            <a:r>
              <a:rPr lang="zh-CN" altLang="en-US" sz="2200" dirty="0">
                <a:solidFill>
                  <a:srgbClr val="FFFF99"/>
                </a:solidFill>
                <a:ea typeface="楷体_GB2312" pitchFamily="49" charset="-122"/>
              </a:rPr>
              <a:t>伽利略速度变换定理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99591" y="2094173"/>
          <a:ext cx="24272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" name="Equation" r:id="rId7" imgW="2427661" imgH="516619" progId="Equation.DSMT4">
                  <p:embed/>
                </p:oleObj>
              </mc:Choice>
              <mc:Fallback>
                <p:oleObj name="Equation" r:id="rId7" imgW="2427661" imgH="5166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1" y="2094173"/>
                        <a:ext cx="2427287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5362" y="2636215"/>
            <a:ext cx="3505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牛顿运动定律</a:t>
            </a:r>
          </a:p>
        </p:txBody>
      </p:sp>
      <p:graphicFrame>
        <p:nvGraphicFramePr>
          <p:cNvPr id="9" name="Object 28"/>
          <p:cNvGraphicFramePr>
            <a:graphicFrameLocks noChangeAspect="1"/>
          </p:cNvGraphicFramePr>
          <p:nvPr>
            <p:extLst/>
          </p:nvPr>
        </p:nvGraphicFramePr>
        <p:xfrm>
          <a:off x="4166485" y="4442211"/>
          <a:ext cx="119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name="Equation" r:id="rId9" imgW="1143000" imgH="323656" progId="Equation.3">
                  <p:embed/>
                </p:oleObj>
              </mc:Choice>
              <mc:Fallback>
                <p:oleObj name="Equation" r:id="rId9" imgW="1143000" imgH="3236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485" y="4442211"/>
                        <a:ext cx="1193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907348" y="4370774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第三定律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力的特性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958148" y="3837374"/>
            <a:ext cx="464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第二定律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力的度量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定量描述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)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907348" y="3218249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第一定律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—“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力”的概念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3" name="Object 33"/>
          <p:cNvGraphicFramePr>
            <a:graphicFrameLocks noChangeAspect="1"/>
          </p:cNvGraphicFramePr>
          <p:nvPr>
            <p:extLst/>
          </p:nvPr>
        </p:nvGraphicFramePr>
        <p:xfrm>
          <a:off x="5680075" y="3649663"/>
          <a:ext cx="13763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1" name="公式" r:id="rId11" imgW="647570" imgH="343094" progId="Equation.3">
                  <p:embed/>
                </p:oleObj>
              </mc:Choice>
              <mc:Fallback>
                <p:oleObj name="公式" r:id="rId11" imgW="647570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649663"/>
                        <a:ext cx="13763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75362" y="481805"/>
            <a:ext cx="3505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相对运动</a:t>
            </a:r>
            <a:endParaRPr kumimoji="1" lang="zh-CN" altLang="en-US" sz="26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351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1403350" y="257175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</a:rPr>
              <a:t>§2.2    </a:t>
            </a:r>
            <a:r>
              <a:rPr kumimoji="1" lang="zh-CN" altLang="en-US" sz="3200" b="1">
                <a:solidFill>
                  <a:srgbClr val="66FF33"/>
                </a:solidFill>
              </a:rPr>
              <a:t>力学中常见的几种力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96875" y="884238"/>
            <a:ext cx="525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一、万有引力（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gravitational force</a:t>
            </a: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67620" name="Oval 4"/>
          <p:cNvSpPr>
            <a:spLocks noChangeArrowheads="1"/>
          </p:cNvSpPr>
          <p:nvPr/>
        </p:nvSpPr>
        <p:spPr bwMode="auto">
          <a:xfrm>
            <a:off x="8101013" y="2476500"/>
            <a:ext cx="152400" cy="152400"/>
          </a:xfrm>
          <a:prstGeom prst="ellipse">
            <a:avLst/>
          </a:prstGeom>
          <a:solidFill>
            <a:srgbClr val="FF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7621" name="Oval 5"/>
          <p:cNvSpPr>
            <a:spLocks noChangeArrowheads="1"/>
          </p:cNvSpPr>
          <p:nvPr/>
        </p:nvSpPr>
        <p:spPr bwMode="auto">
          <a:xfrm>
            <a:off x="5724525" y="2468563"/>
            <a:ext cx="152400" cy="152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6732588" y="2563813"/>
            <a:ext cx="4746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5292725" y="2351088"/>
          <a:ext cx="2841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3" imgW="252591" imgH="319282" progId="Equation.3">
                  <p:embed/>
                </p:oleObj>
              </mc:Choice>
              <mc:Fallback>
                <p:oleObj name="Equation" r:id="rId3" imgW="252591" imgH="3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51088"/>
                        <a:ext cx="2841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8388350" y="2347913"/>
          <a:ext cx="3159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5" imgW="290626" imgH="319282" progId="Equation.3">
                  <p:embed/>
                </p:oleObj>
              </mc:Choice>
              <mc:Fallback>
                <p:oleObj name="Equation" r:id="rId5" imgW="290626" imgH="3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347913"/>
                        <a:ext cx="3159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5" name="Object 9"/>
          <p:cNvGraphicFramePr>
            <a:graphicFrameLocks noChangeAspect="1"/>
          </p:cNvGraphicFramePr>
          <p:nvPr/>
        </p:nvGraphicFramePr>
        <p:xfrm>
          <a:off x="7667625" y="2628900"/>
          <a:ext cx="355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7" imgW="347679" imgH="357188" progId="Equation.3">
                  <p:embed/>
                </p:oleObj>
              </mc:Choice>
              <mc:Fallback>
                <p:oleObj name="Equation" r:id="rId7" imgW="34767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628900"/>
                        <a:ext cx="355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6" name="Object 10"/>
          <p:cNvGraphicFramePr>
            <a:graphicFrameLocks noChangeAspect="1"/>
          </p:cNvGraphicFramePr>
          <p:nvPr/>
        </p:nvGraphicFramePr>
        <p:xfrm>
          <a:off x="6877050" y="2708275"/>
          <a:ext cx="2238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9" imgW="80946" imgH="119062" progId="Equation.DSMT4">
                  <p:embed/>
                </p:oleObj>
              </mc:Choice>
              <mc:Fallback>
                <p:oleObj name="Equation" r:id="rId9" imgW="80946" imgH="119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708275"/>
                        <a:ext cx="22383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7" name="Line 11"/>
          <p:cNvSpPr>
            <a:spLocks noChangeShapeType="1"/>
          </p:cNvSpPr>
          <p:nvPr/>
        </p:nvSpPr>
        <p:spPr bwMode="auto">
          <a:xfrm>
            <a:off x="5824538" y="2563813"/>
            <a:ext cx="6477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7446963" y="2563813"/>
            <a:ext cx="647700" cy="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5945188" y="2628900"/>
          <a:ext cx="3460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公式" r:id="rId11" imgW="328661" imgH="357188" progId="Equation.3">
                  <p:embed/>
                </p:oleObj>
              </mc:Choice>
              <mc:Fallback>
                <p:oleObj name="公式" r:id="rId11" imgW="32866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628900"/>
                        <a:ext cx="3460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0" name="Line 14"/>
          <p:cNvSpPr>
            <a:spLocks noChangeShapeType="1"/>
          </p:cNvSpPr>
          <p:nvPr/>
        </p:nvSpPr>
        <p:spPr bwMode="auto">
          <a:xfrm flipV="1">
            <a:off x="5795963" y="2060575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 flipV="1">
            <a:off x="8172450" y="2060575"/>
            <a:ext cx="0" cy="431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7164388" y="2203450"/>
            <a:ext cx="10080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>
            <a:off x="5795963" y="2203450"/>
            <a:ext cx="10080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34" name="Object 18"/>
          <p:cNvGraphicFramePr>
            <a:graphicFrameLocks noChangeAspect="1"/>
          </p:cNvGraphicFramePr>
          <p:nvPr/>
        </p:nvGraphicFramePr>
        <p:xfrm>
          <a:off x="6935788" y="2103438"/>
          <a:ext cx="150812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公式" r:id="rId13" imgW="90699" imgH="119062" progId="Equation.3">
                  <p:embed/>
                </p:oleObj>
              </mc:Choice>
              <mc:Fallback>
                <p:oleObj name="公式" r:id="rId13" imgW="90699" imgH="119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2103438"/>
                        <a:ext cx="150812" cy="17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827088" y="1270000"/>
            <a:ext cx="83169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质量为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，相距为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的两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间的万有引力大小为</a:t>
            </a:r>
          </a:p>
        </p:txBody>
      </p:sp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2124075" y="1811338"/>
          <a:ext cx="16938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公式" r:id="rId15" imgW="1604784" imgH="728468" progId="Equation.3">
                  <p:embed/>
                </p:oleObj>
              </mc:Choice>
              <mc:Fallback>
                <p:oleObj name="公式" r:id="rId15" imgW="1604784" imgH="728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11338"/>
                        <a:ext cx="16938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7" name="Object 21"/>
          <p:cNvGraphicFramePr>
            <a:graphicFrameLocks noChangeAspect="1"/>
          </p:cNvGraphicFramePr>
          <p:nvPr/>
        </p:nvGraphicFramePr>
        <p:xfrm>
          <a:off x="1258888" y="2708275"/>
          <a:ext cx="38877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公式" r:id="rId17" imgW="3890784" imgH="366907" progId="Equation.3">
                  <p:embed/>
                </p:oleObj>
              </mc:Choice>
              <mc:Fallback>
                <p:oleObj name="公式" r:id="rId17" imgW="389078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38877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830263" y="34290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用矢量表示为</a:t>
            </a:r>
          </a:p>
        </p:txBody>
      </p:sp>
      <p:graphicFrame>
        <p:nvGraphicFramePr>
          <p:cNvPr id="367639" name="Object 23"/>
          <p:cNvGraphicFramePr>
            <a:graphicFrameLocks noChangeAspect="1"/>
          </p:cNvGraphicFramePr>
          <p:nvPr/>
        </p:nvGraphicFramePr>
        <p:xfrm>
          <a:off x="2916238" y="3284538"/>
          <a:ext cx="21812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19" imgW="995249" imgH="290610" progId="Equation.DSMT4">
                  <p:embed/>
                </p:oleObj>
              </mc:Choice>
              <mc:Fallback>
                <p:oleObj name="Equation" r:id="rId19" imgW="995249" imgH="2906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84538"/>
                        <a:ext cx="21812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40" name="Rectangle 24"/>
          <p:cNvSpPr>
            <a:spLocks noChangeArrowheads="1"/>
          </p:cNvSpPr>
          <p:nvPr/>
        </p:nvSpPr>
        <p:spPr bwMode="auto">
          <a:xfrm>
            <a:off x="611188" y="4005263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827088" y="4437063"/>
            <a:ext cx="8101012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依据万有引力定律定义的质量叫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引力质量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，常见的用天平称量物体的质量，实际上就是测引力质量；依据牛顿第二定律定义的质量叫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惯性质量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实验表明：对同一物体来说，两种质量总是相等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7642" name="AutoShape 26"/>
          <p:cNvSpPr>
            <a:spLocks noChangeArrowheads="1"/>
          </p:cNvSpPr>
          <p:nvPr/>
        </p:nvSpPr>
        <p:spPr bwMode="auto">
          <a:xfrm>
            <a:off x="392113" y="39147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2" name="Text Box 32"/>
          <p:cNvSpPr txBox="1">
            <a:spLocks noChangeArrowheads="1"/>
          </p:cNvSpPr>
          <p:nvPr/>
        </p:nvSpPr>
        <p:spPr bwMode="auto">
          <a:xfrm>
            <a:off x="827088" y="6140450"/>
            <a:ext cx="762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万有引力定律只直接适用于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两质点间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的相互作用</a:t>
            </a:r>
          </a:p>
        </p:txBody>
      </p:sp>
    </p:spTree>
    <p:extLst>
      <p:ext uri="{BB962C8B-B14F-4D97-AF65-F5344CB8AC3E}">
        <p14:creationId xmlns:p14="http://schemas.microsoft.com/office/powerpoint/2010/main" val="21959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autoUpdateAnimBg="0"/>
      <p:bldP spid="367619" grpId="0" autoUpdateAnimBg="0"/>
      <p:bldP spid="367620" grpId="0" animBg="1"/>
      <p:bldP spid="367621" grpId="0" animBg="1"/>
      <p:bldP spid="367622" grpId="0" animBg="1"/>
      <p:bldP spid="367627" grpId="0" animBg="1"/>
      <p:bldP spid="367628" grpId="0" animBg="1"/>
      <p:bldP spid="367630" grpId="0" animBg="1"/>
      <p:bldP spid="367631" grpId="0" animBg="1"/>
      <p:bldP spid="367632" grpId="0" animBg="1"/>
      <p:bldP spid="367633" grpId="0" animBg="1"/>
      <p:bldP spid="367635" grpId="0"/>
      <p:bldP spid="367638" grpId="0"/>
      <p:bldP spid="367640" grpId="0" build="p" autoUpdateAnimBg="0"/>
      <p:bldP spid="367641" grpId="0" autoUpdateAnimBg="0"/>
      <p:bldP spid="367642" grpId="0" animBg="1"/>
      <p:bldP spid="3686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899" name="Object 11"/>
          <p:cNvGraphicFramePr>
            <a:graphicFrameLocks noChangeAspect="1"/>
          </p:cNvGraphicFramePr>
          <p:nvPr/>
        </p:nvGraphicFramePr>
        <p:xfrm>
          <a:off x="1312863" y="2500313"/>
          <a:ext cx="1447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公式" r:id="rId4" imgW="690481" imgH="357188" progId="Equation.3">
                  <p:embed/>
                </p:oleObj>
              </mc:Choice>
              <mc:Fallback>
                <p:oleObj name="公式" r:id="rId4" imgW="69048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500313"/>
                        <a:ext cx="1447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0" name="Object 12"/>
          <p:cNvGraphicFramePr>
            <a:graphicFrameLocks noChangeAspect="1"/>
          </p:cNvGraphicFramePr>
          <p:nvPr/>
        </p:nvGraphicFramePr>
        <p:xfrm>
          <a:off x="3043238" y="2500313"/>
          <a:ext cx="26654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公式" r:id="rId6" imgW="1300016" imgH="357188" progId="Equation.3">
                  <p:embed/>
                </p:oleObj>
              </mc:Choice>
              <mc:Fallback>
                <p:oleObj name="公式" r:id="rId6" imgW="130001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500313"/>
                        <a:ext cx="26654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1" name="Line 13"/>
          <p:cNvSpPr>
            <a:spLocks noChangeShapeType="1"/>
          </p:cNvSpPr>
          <p:nvPr/>
        </p:nvSpPr>
        <p:spPr bwMode="auto">
          <a:xfrm rot="-120000">
            <a:off x="1476375" y="2708275"/>
            <a:ext cx="381635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rot="21480000" flipV="1">
            <a:off x="1476375" y="2852738"/>
            <a:ext cx="3816350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3906" name="Object 18"/>
          <p:cNvGraphicFramePr>
            <a:graphicFrameLocks noChangeAspect="1"/>
          </p:cNvGraphicFramePr>
          <p:nvPr/>
        </p:nvGraphicFramePr>
        <p:xfrm>
          <a:off x="1008063" y="3357563"/>
          <a:ext cx="3402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公式" r:id="rId8" imgW="1671589" imgH="357188" progId="Equation.3">
                  <p:embed/>
                </p:oleObj>
              </mc:Choice>
              <mc:Fallback>
                <p:oleObj name="公式" r:id="rId8" imgW="1671589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357563"/>
                        <a:ext cx="3402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7" name="Object 19"/>
          <p:cNvGraphicFramePr>
            <a:graphicFrameLocks noChangeAspect="1"/>
          </p:cNvGraphicFramePr>
          <p:nvPr/>
        </p:nvGraphicFramePr>
        <p:xfrm>
          <a:off x="952500" y="4335463"/>
          <a:ext cx="380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公式" r:id="rId10" imgW="1871516" imgH="357188" progId="Equation.3">
                  <p:embed/>
                </p:oleObj>
              </mc:Choice>
              <mc:Fallback>
                <p:oleObj name="公式" r:id="rId10" imgW="1871516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35463"/>
                        <a:ext cx="3808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4783138" y="4292600"/>
          <a:ext cx="3757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公式" r:id="rId12" imgW="1843234" imgH="395093" progId="Equation.3">
                  <p:embed/>
                </p:oleObj>
              </mc:Choice>
              <mc:Fallback>
                <p:oleObj name="公式" r:id="rId12" imgW="1843234" imgH="395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4292600"/>
                        <a:ext cx="3757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9" name="Text Box 21"/>
          <p:cNvSpPr txBox="1">
            <a:spLocks noChangeArrowheads="1"/>
          </p:cNvSpPr>
          <p:nvPr/>
        </p:nvSpPr>
        <p:spPr bwMode="auto">
          <a:xfrm>
            <a:off x="808038" y="5557838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华文仿宋" pitchFamily="2" charset="-122"/>
              </a:rPr>
              <a:t>当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400" b="1">
                <a:solidFill>
                  <a:srgbClr val="66FFFF"/>
                </a:solidFill>
                <a:latin typeface="宋体" panose="02010600030101010101" pitchFamily="2" charset="-122"/>
              </a:rPr>
              <a:t>&gt;&gt;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400" b="1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2889250" y="5392738"/>
          <a:ext cx="12668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公式" r:id="rId14" imgW="1233699" imgH="757140" progId="Equation.3">
                  <p:embed/>
                </p:oleObj>
              </mc:Choice>
              <mc:Fallback>
                <p:oleObj name="公式" r:id="rId14" imgW="1233699" imgH="757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392738"/>
                        <a:ext cx="12668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/>
          </p:cNvGraphicFramePr>
          <p:nvPr/>
        </p:nvGraphicFramePr>
        <p:xfrm>
          <a:off x="4449763" y="5373688"/>
          <a:ext cx="13858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16" imgW="1347804" imgH="795532" progId="Equation.3">
                  <p:embed/>
                </p:oleObj>
              </mc:Choice>
              <mc:Fallback>
                <p:oleObj name="Equation" r:id="rId16" imgW="1347804" imgH="7955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5373688"/>
                        <a:ext cx="13858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24"/>
          <p:cNvSpPr txBox="1">
            <a:spLocks noChangeArrowheads="1"/>
          </p:cNvSpPr>
          <p:nvPr/>
        </p:nvSpPr>
        <p:spPr bwMode="auto">
          <a:xfrm>
            <a:off x="708025" y="333375"/>
            <a:ext cx="434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如图所示，一质点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旁边放一长度为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质量为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的杆，杆离质点近端距离为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179388" y="430213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708025" y="1857375"/>
            <a:ext cx="343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该系统的万有引力。</a:t>
            </a:r>
          </a:p>
        </p:txBody>
      </p:sp>
      <p:sp>
        <p:nvSpPr>
          <p:cNvPr id="11279" name="Rectangle 27"/>
          <p:cNvSpPr>
            <a:spLocks noChangeArrowheads="1"/>
          </p:cNvSpPr>
          <p:nvPr/>
        </p:nvSpPr>
        <p:spPr bwMode="auto">
          <a:xfrm>
            <a:off x="250825" y="1857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93916" name="Text Box 28"/>
          <p:cNvSpPr txBox="1">
            <a:spLocks noChangeArrowheads="1"/>
          </p:cNvSpPr>
          <p:nvPr/>
        </p:nvSpPr>
        <p:spPr bwMode="auto">
          <a:xfrm>
            <a:off x="285750" y="31416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6289675" y="1733550"/>
            <a:ext cx="1752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44" name="Oval 4"/>
          <p:cNvSpPr>
            <a:spLocks noChangeArrowheads="1"/>
          </p:cNvSpPr>
          <p:nvPr/>
        </p:nvSpPr>
        <p:spPr bwMode="auto">
          <a:xfrm>
            <a:off x="4841875" y="169545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7608888" y="1341438"/>
          <a:ext cx="38893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18" imgW="290626" imgH="195360" progId="Equation.3">
                  <p:embed/>
                </p:oleObj>
              </mc:Choice>
              <mc:Fallback>
                <p:oleObj name="Equation" r:id="rId18" imgW="290626" imgH="19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341438"/>
                        <a:ext cx="388937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4727575" y="1268413"/>
          <a:ext cx="292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20" imgW="195051" imgH="128782" progId="Equation.3">
                  <p:embed/>
                </p:oleObj>
              </mc:Choice>
              <mc:Fallback>
                <p:oleObj name="Equation" r:id="rId20" imgW="19505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268413"/>
                        <a:ext cx="292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8183563" y="1341438"/>
          <a:ext cx="2555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Equation" r:id="rId22" imgW="157016" imgH="195360" progId="Equation.3">
                  <p:embed/>
                </p:oleObj>
              </mc:Choice>
              <mc:Fallback>
                <p:oleObj name="Equation" r:id="rId22" imgW="157016" imgH="19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1341438"/>
                        <a:ext cx="2555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5408613" y="2138363"/>
          <a:ext cx="1397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24" imgW="42911" imgH="214312" progId="Equation.3">
                  <p:embed/>
                </p:oleObj>
              </mc:Choice>
              <mc:Fallback>
                <p:oleObj name="Equation" r:id="rId24" imgW="42911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2138363"/>
                        <a:ext cx="1397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4918075" y="1484313"/>
            <a:ext cx="0" cy="8207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3" name="Line 13"/>
          <p:cNvSpPr>
            <a:spLocks noChangeShapeType="1"/>
          </p:cNvSpPr>
          <p:nvPr/>
        </p:nvSpPr>
        <p:spPr bwMode="auto">
          <a:xfrm>
            <a:off x="6289675" y="1771650"/>
            <a:ext cx="0" cy="533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4" name="Line 14"/>
          <p:cNvSpPr>
            <a:spLocks noChangeShapeType="1"/>
          </p:cNvSpPr>
          <p:nvPr/>
        </p:nvSpPr>
        <p:spPr bwMode="auto">
          <a:xfrm>
            <a:off x="4918075" y="2000250"/>
            <a:ext cx="1371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657" name="Line 17"/>
          <p:cNvSpPr>
            <a:spLocks noChangeShapeType="1"/>
          </p:cNvSpPr>
          <p:nvPr/>
        </p:nvSpPr>
        <p:spPr bwMode="auto">
          <a:xfrm>
            <a:off x="4943475" y="1781175"/>
            <a:ext cx="3725863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58" name="Rectangle 18"/>
          <p:cNvSpPr>
            <a:spLocks noChangeArrowheads="1"/>
          </p:cNvSpPr>
          <p:nvPr/>
        </p:nvSpPr>
        <p:spPr bwMode="auto">
          <a:xfrm>
            <a:off x="7032625" y="1744663"/>
            <a:ext cx="228600" cy="74612"/>
          </a:xfrm>
          <a:prstGeom prst="rect">
            <a:avLst/>
          </a:prstGeom>
          <a:solidFill>
            <a:srgbClr val="FFFF00"/>
          </a:solidFill>
          <a:ln w="222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59" name="Object 19"/>
          <p:cNvGraphicFramePr>
            <a:graphicFrameLocks noChangeAspect="1"/>
          </p:cNvGraphicFramePr>
          <p:nvPr/>
        </p:nvGraphicFramePr>
        <p:xfrm>
          <a:off x="6488113" y="1917700"/>
          <a:ext cx="13906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公式" r:id="rId26" imgW="1433626" imgH="214312" progId="Equation.3">
                  <p:embed/>
                </p:oleObj>
              </mc:Choice>
              <mc:Fallback>
                <p:oleObj name="公式" r:id="rId26" imgW="1433626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1917700"/>
                        <a:ext cx="13906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0" name="Object 20"/>
          <p:cNvGraphicFramePr>
            <a:graphicFrameLocks noChangeAspect="1"/>
          </p:cNvGraphicFramePr>
          <p:nvPr/>
        </p:nvGraphicFramePr>
        <p:xfrm>
          <a:off x="8110538" y="1887538"/>
          <a:ext cx="2159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28" imgW="118981" imgH="128782" progId="Equation.3">
                  <p:embed/>
                </p:oleObj>
              </mc:Choice>
              <mc:Fallback>
                <p:oleObj name="Equation" r:id="rId28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1887538"/>
                        <a:ext cx="2159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1" name="Object 21"/>
          <p:cNvGraphicFramePr>
            <a:graphicFrameLocks noChangeAspect="1"/>
          </p:cNvGraphicFramePr>
          <p:nvPr/>
        </p:nvGraphicFramePr>
        <p:xfrm>
          <a:off x="4584700" y="1773238"/>
          <a:ext cx="2159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30" imgW="118981" imgH="128782" progId="Equation.3">
                  <p:embed/>
                </p:oleObj>
              </mc:Choice>
              <mc:Fallback>
                <p:oleObj name="Equation" r:id="rId30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773238"/>
                        <a:ext cx="2159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2" name="Object 22"/>
          <p:cNvGraphicFramePr>
            <a:graphicFrameLocks noChangeAspect="1"/>
          </p:cNvGraphicFramePr>
          <p:nvPr/>
        </p:nvGraphicFramePr>
        <p:xfrm>
          <a:off x="7092950" y="1341438"/>
          <a:ext cx="3714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32" imgW="271609" imgH="214312" progId="Equation.3">
                  <p:embed/>
                </p:oleObj>
              </mc:Choice>
              <mc:Fallback>
                <p:oleObj name="Equation" r:id="rId32" imgW="271609" imgH="2143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341438"/>
                        <a:ext cx="3714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4" name="Line 24"/>
          <p:cNvSpPr>
            <a:spLocks noChangeShapeType="1"/>
          </p:cNvSpPr>
          <p:nvPr/>
        </p:nvSpPr>
        <p:spPr bwMode="auto">
          <a:xfrm>
            <a:off x="4943475" y="1628775"/>
            <a:ext cx="20891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>
            <a:off x="7032625" y="1412875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666" name="Object 26"/>
          <p:cNvGraphicFramePr>
            <a:graphicFrameLocks noChangeAspect="1"/>
          </p:cNvGraphicFramePr>
          <p:nvPr/>
        </p:nvGraphicFramePr>
        <p:xfrm>
          <a:off x="6027738" y="1312863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公式" r:id="rId34" imgW="118981" imgH="128782" progId="Equation.3">
                  <p:embed/>
                </p:oleObj>
              </mc:Choice>
              <mc:Fallback>
                <p:oleObj name="公式" r:id="rId34" imgW="11898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312863"/>
                        <a:ext cx="2190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708650" y="403226"/>
            <a:ext cx="3432175" cy="457200"/>
            <a:chOff x="5708650" y="403226"/>
            <a:chExt cx="3432175" cy="4572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/>
            </p:nvPr>
          </p:nvGraphicFramePr>
          <p:xfrm>
            <a:off x="6822123" y="489522"/>
            <a:ext cx="1327785" cy="370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0" name="Equation" r:id="rId36" imgW="634680" imgH="177480" progId="Equation.DSMT4">
                    <p:embed/>
                  </p:oleObj>
                </mc:Choice>
                <mc:Fallback>
                  <p:oleObj name="Equation" r:id="rId36" imgW="634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822123" y="489522"/>
                          <a:ext cx="1327785" cy="370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708650" y="403226"/>
              <a:ext cx="3432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FFFF"/>
                  </a:solidFill>
                  <a:latin typeface="宋体" panose="02010600030101010101" pitchFamily="2" charset="-122"/>
                </a:rPr>
                <a:t>线密度</a:t>
              </a:r>
              <a:endPara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5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1" grpId="0" animBg="1"/>
      <p:bldP spid="293902" grpId="0" animBg="1"/>
      <p:bldP spid="293909" grpId="0" build="p" autoUpdateAnimBg="0"/>
      <p:bldP spid="293916" grpId="0" autoUpdateAnimBg="0"/>
      <p:bldP spid="368643" grpId="0" animBg="1"/>
      <p:bldP spid="368644" grpId="0" animBg="1"/>
      <p:bldP spid="368652" grpId="0" animBg="1"/>
      <p:bldP spid="368653" grpId="0" animBg="1"/>
      <p:bldP spid="368654" grpId="0" animBg="1"/>
      <p:bldP spid="368657" grpId="0" animBg="1"/>
      <p:bldP spid="368658" grpId="0" animBg="1"/>
      <p:bldP spid="368664" grpId="0" animBg="1"/>
      <p:bldP spid="3686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900113" y="4292600"/>
          <a:ext cx="485616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公式" r:id="rId3" imgW="2452769" imgH="804765" progId="Equation.3">
                  <p:embed/>
                </p:oleObj>
              </mc:Choice>
              <mc:Fallback>
                <p:oleObj name="公式" r:id="rId3" imgW="2452769" imgH="804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4856162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是地球对其表面附近物体万有引力的分力</a:t>
            </a:r>
          </a:p>
        </p:txBody>
      </p:sp>
      <p:sp>
        <p:nvSpPr>
          <p:cNvPr id="369668" name="AutoShape 4"/>
          <p:cNvSpPr>
            <a:spLocks noChangeArrowheads="1"/>
          </p:cNvSpPr>
          <p:nvPr/>
        </p:nvSpPr>
        <p:spPr bwMode="auto">
          <a:xfrm>
            <a:off x="4788024" y="3673105"/>
            <a:ext cx="4140200" cy="568325"/>
          </a:xfrm>
          <a:prstGeom prst="wedgeRectCallout">
            <a:avLst>
              <a:gd name="adj1" fmla="val -31358"/>
              <a:gd name="adj2" fmla="val 125794"/>
            </a:avLst>
          </a:prstGeom>
          <a:noFill/>
          <a:ln w="19050">
            <a:solidFill>
              <a:srgbClr val="66FFFF">
                <a:alpha val="47842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为物体所处的地理纬度角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900113" y="3644900"/>
            <a:ext cx="741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考虑地球自转后物体重力为</a:t>
            </a:r>
          </a:p>
        </p:txBody>
      </p:sp>
      <p:graphicFrame>
        <p:nvGraphicFramePr>
          <p:cNvPr id="292884" name="Object 20"/>
          <p:cNvGraphicFramePr>
            <a:graphicFrameLocks noChangeAspect="1"/>
          </p:cNvGraphicFramePr>
          <p:nvPr/>
        </p:nvGraphicFramePr>
        <p:xfrm>
          <a:off x="1403350" y="2708275"/>
          <a:ext cx="2303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公式" r:id="rId5" imgW="1119106" imgH="423765" progId="Equation.3">
                  <p:embed/>
                </p:oleObj>
              </mc:Choice>
              <mc:Fallback>
                <p:oleObj name="公式" r:id="rId5" imgW="111910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2303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85" name="Object 21"/>
          <p:cNvGraphicFramePr>
            <a:graphicFrameLocks noChangeAspect="1"/>
          </p:cNvGraphicFramePr>
          <p:nvPr/>
        </p:nvGraphicFramePr>
        <p:xfrm>
          <a:off x="5148263" y="2781300"/>
          <a:ext cx="3013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公式" r:id="rId7" imgW="1480926" imgH="423765" progId="Equation.3">
                  <p:embed/>
                </p:oleObj>
              </mc:Choice>
              <mc:Fallback>
                <p:oleObj name="公式" r:id="rId7" imgW="1480926" imgH="423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81300"/>
                        <a:ext cx="3013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86" name="AutoShape 22"/>
          <p:cNvSpPr>
            <a:spLocks noChangeArrowheads="1"/>
          </p:cNvSpPr>
          <p:nvPr/>
        </p:nvSpPr>
        <p:spPr bwMode="auto">
          <a:xfrm>
            <a:off x="3924300" y="2997200"/>
            <a:ext cx="976313" cy="358775"/>
          </a:xfrm>
          <a:prstGeom prst="rightArrow">
            <a:avLst>
              <a:gd name="adj1" fmla="val 50000"/>
              <a:gd name="adj2" fmla="val 6803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2887" name="AutoShape 23"/>
          <p:cNvSpPr>
            <a:spLocks noChangeArrowheads="1"/>
          </p:cNvSpPr>
          <p:nvPr/>
        </p:nvSpPr>
        <p:spPr bwMode="auto">
          <a:xfrm>
            <a:off x="6227763" y="1989138"/>
            <a:ext cx="1846262" cy="504825"/>
          </a:xfrm>
          <a:prstGeom prst="wedgeRectCallout">
            <a:avLst>
              <a:gd name="adj1" fmla="val -95917"/>
              <a:gd name="adj2" fmla="val 166037"/>
            </a:avLst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重力加速度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00113" y="1052513"/>
            <a:ext cx="741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设地球半经为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，物体质量为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不考虑地球自转时，地球表面附近的重力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61112" y="6069975"/>
            <a:ext cx="7987351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第二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次选做大作业：推导上述重力与纬度的关系表达式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8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autoUpdateAnimBg="0"/>
      <p:bldP spid="369668" grpId="0" animBg="1"/>
      <p:bldP spid="369669" grpId="0"/>
      <p:bldP spid="292886" grpId="0" animBg="1"/>
      <p:bldP spid="292887" grpId="0" animBg="1"/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5351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二、弹性力</a:t>
            </a:r>
            <a:r>
              <a:rPr kumimoji="1" lang="zh-CN" altLang="en-US" sz="2800" b="1">
                <a:solidFill>
                  <a:srgbClr val="FFFF00"/>
                </a:solidFill>
              </a:rPr>
              <a:t>（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Elastic force</a:t>
            </a:r>
            <a:r>
              <a:rPr kumimoji="1" lang="zh-CN" altLang="en-US" sz="2800" b="1">
                <a:solidFill>
                  <a:srgbClr val="FFFF00"/>
                </a:solidFill>
              </a:rPr>
              <a:t>）</a:t>
            </a:r>
          </a:p>
        </p:txBody>
      </p:sp>
      <p:pic>
        <p:nvPicPr>
          <p:cNvPr id="294922" name="Picture 10" descr="受迫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12"/>
          <a:stretch>
            <a:fillRect/>
          </a:stretch>
        </p:blipFill>
        <p:spPr bwMode="auto">
          <a:xfrm>
            <a:off x="611188" y="908050"/>
            <a:ext cx="4327525" cy="1412875"/>
          </a:xfrm>
          <a:prstGeom prst="rect">
            <a:avLst/>
          </a:prstGeom>
          <a:solidFill>
            <a:srgbClr val="3366CC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809625" y="2449513"/>
            <a:ext cx="518318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当两宏观物体有接触且发生微小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形变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时，形变的物体对与它接触的物体会产生力的作用，这种力叫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。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538163" y="252095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808038" y="3841750"/>
            <a:ext cx="5113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在形变不超过一定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限度时，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弹簧的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弹性力遵从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胡克定律</a:t>
            </a: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538163" y="3990975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graphicFrame>
        <p:nvGraphicFramePr>
          <p:cNvPr id="369675" name="Object 11"/>
          <p:cNvGraphicFramePr>
            <a:graphicFrameLocks/>
          </p:cNvGraphicFramePr>
          <p:nvPr/>
        </p:nvGraphicFramePr>
        <p:xfrm>
          <a:off x="2897188" y="4849813"/>
          <a:ext cx="1400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公式" r:id="rId4" imgW="1300016" imgH="366907" progId="Equation.3">
                  <p:embed/>
                </p:oleObj>
              </mc:Choice>
              <mc:Fallback>
                <p:oleObj name="公式" r:id="rId4" imgW="1300016" imgH="3669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849813"/>
                        <a:ext cx="14001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808038" y="5294313"/>
            <a:ext cx="7813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绳子在受到拉伸时，其内部也同样出现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弹性张力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9677" name="Rectangle 13"/>
          <p:cNvSpPr>
            <a:spLocks noChangeArrowheads="1"/>
          </p:cNvSpPr>
          <p:nvPr/>
        </p:nvSpPr>
        <p:spPr bwMode="auto">
          <a:xfrm>
            <a:off x="527050" y="5400675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graphicFrame>
        <p:nvGraphicFramePr>
          <p:cNvPr id="369683" name="Object 19"/>
          <p:cNvGraphicFramePr>
            <a:graphicFrameLocks/>
          </p:cNvGraphicFramePr>
          <p:nvPr/>
        </p:nvGraphicFramePr>
        <p:xfrm>
          <a:off x="8172450" y="620713"/>
          <a:ext cx="327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公式" r:id="rId6" imgW="233574" imgH="280890" progId="Equation.3">
                  <p:embed/>
                </p:oleObj>
              </mc:Choice>
              <mc:Fallback>
                <p:oleObj name="公式" r:id="rId6" imgW="23357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620713"/>
                        <a:ext cx="327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4" name="Object 20"/>
          <p:cNvGraphicFramePr>
            <a:graphicFrameLocks/>
          </p:cNvGraphicFramePr>
          <p:nvPr/>
        </p:nvGraphicFramePr>
        <p:xfrm>
          <a:off x="8172450" y="2492375"/>
          <a:ext cx="4238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公式" r:id="rId8" imgW="166769" imgH="166688" progId="Equation.3">
                  <p:embed/>
                </p:oleObj>
              </mc:Choice>
              <mc:Fallback>
                <p:oleObj name="公式" r:id="rId8" imgW="166769" imgH="1666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492375"/>
                        <a:ext cx="4238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5" name="Object 21"/>
          <p:cNvGraphicFramePr>
            <a:graphicFrameLocks/>
          </p:cNvGraphicFramePr>
          <p:nvPr/>
        </p:nvGraphicFramePr>
        <p:xfrm>
          <a:off x="7596188" y="2420938"/>
          <a:ext cx="2778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公式" r:id="rId10" imgW="176034" imgH="271657" progId="Equation.3">
                  <p:embed/>
                </p:oleObj>
              </mc:Choice>
              <mc:Fallback>
                <p:oleObj name="公式" r:id="rId10" imgW="176034" imgH="2716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420938"/>
                        <a:ext cx="2778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7" name="AutoShape 23"/>
          <p:cNvSpPr>
            <a:spLocks noChangeArrowheads="1"/>
          </p:cNvSpPr>
          <p:nvPr/>
        </p:nvSpPr>
        <p:spPr bwMode="auto">
          <a:xfrm>
            <a:off x="4859338" y="260350"/>
            <a:ext cx="2632075" cy="466725"/>
          </a:xfrm>
          <a:prstGeom prst="wedgeRectCallout">
            <a:avLst>
              <a:gd name="adj1" fmla="val 46019"/>
              <a:gd name="adj2" fmla="val 257824"/>
            </a:avLst>
          </a:prstGeom>
          <a:noFill/>
          <a:ln w="9525">
            <a:solidFill>
              <a:srgbClr val="66FFFF">
                <a:alpha val="50195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无形变，无弹性力</a:t>
            </a:r>
          </a:p>
        </p:txBody>
      </p:sp>
      <p:sp>
        <p:nvSpPr>
          <p:cNvPr id="7" name="Rectangle 7" descr="90%"/>
          <p:cNvSpPr>
            <a:spLocks noChangeArrowheads="1"/>
          </p:cNvSpPr>
          <p:nvPr/>
        </p:nvSpPr>
        <p:spPr bwMode="auto">
          <a:xfrm>
            <a:off x="7308850" y="4292600"/>
            <a:ext cx="1295400" cy="685800"/>
          </a:xfrm>
          <a:prstGeom prst="rect">
            <a:avLst/>
          </a:prstGeom>
          <a:pattFill prst="pct90">
            <a:fgClr>
              <a:srgbClr val="6666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7918450" y="3683000"/>
            <a:ext cx="0" cy="1295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918450" y="4978400"/>
            <a:ext cx="0" cy="1295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994650" y="4673600"/>
            <a:ext cx="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415213" y="688975"/>
            <a:ext cx="0" cy="1600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415213" y="2289175"/>
            <a:ext cx="152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415213" y="1069975"/>
            <a:ext cx="1219200" cy="12192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765E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024813" y="1679575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8101013" y="765175"/>
            <a:ext cx="0" cy="15240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101013" y="2289175"/>
            <a:ext cx="0" cy="1219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080250" y="4978400"/>
            <a:ext cx="1828800" cy="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19"/>
          <p:cNvGraphicFramePr>
            <a:graphicFrameLocks/>
          </p:cNvGraphicFramePr>
          <p:nvPr/>
        </p:nvGraphicFramePr>
        <p:xfrm>
          <a:off x="8027988" y="3716338"/>
          <a:ext cx="327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公式" r:id="rId12" imgW="233574" imgH="280890" progId="Equation.3">
                  <p:embed/>
                </p:oleObj>
              </mc:Choice>
              <mc:Fallback>
                <p:oleObj name="公式" r:id="rId12" imgW="23357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716338"/>
                        <a:ext cx="327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/>
          </p:cNvGraphicFramePr>
          <p:nvPr/>
        </p:nvGraphicFramePr>
        <p:xfrm>
          <a:off x="7380288" y="5157788"/>
          <a:ext cx="4968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公式" r:id="rId14" imgW="166769" imgH="166688" progId="Equation.3">
                  <p:embed/>
                </p:oleObj>
              </mc:Choice>
              <mc:Fallback>
                <p:oleObj name="公式" r:id="rId14" imgW="166769" imgH="1666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157788"/>
                        <a:ext cx="4968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/>
          </p:cNvGraphicFramePr>
          <p:nvPr/>
        </p:nvGraphicFramePr>
        <p:xfrm>
          <a:off x="8388350" y="5157788"/>
          <a:ext cx="277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公式" r:id="rId16" imgW="176034" imgH="271657" progId="Equation.3">
                  <p:embed/>
                </p:oleObj>
              </mc:Choice>
              <mc:Fallback>
                <p:oleObj name="公式" r:id="rId16" imgW="176034" imgH="2716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5157788"/>
                        <a:ext cx="277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7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utoUpdateAnimBg="0"/>
      <p:bldP spid="369671" grpId="0" autoUpdateAnimBg="0"/>
      <p:bldP spid="369672" grpId="0"/>
      <p:bldP spid="369673" grpId="0" autoUpdateAnimBg="0"/>
      <p:bldP spid="369674" grpId="0"/>
      <p:bldP spid="369676" grpId="0"/>
      <p:bldP spid="369677" grpId="0"/>
      <p:bldP spid="369687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690563" y="333375"/>
            <a:ext cx="623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设绳子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MN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两端分别受到的拉力为      和      。</a:t>
            </a:r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6551613" y="5445125"/>
          <a:ext cx="5000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公式" r:id="rId3" imgW="519324" imgH="357188" progId="Equation.3">
                  <p:embed/>
                </p:oleObj>
              </mc:Choice>
              <mc:Fallback>
                <p:oleObj name="公式" r:id="rId3" imgW="519324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5445125"/>
                        <a:ext cx="5000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6191250" y="3043238"/>
          <a:ext cx="10302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公式" r:id="rId5" imgW="1185911" imgH="357188" progId="Equation.3">
                  <p:embed/>
                </p:oleObj>
              </mc:Choice>
              <mc:Fallback>
                <p:oleObj name="公式" r:id="rId5" imgW="1185911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3043238"/>
                        <a:ext cx="10302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37563" y="155733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8437563" y="52292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8318500" y="364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7894638" y="4913313"/>
          <a:ext cx="203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公式" r:id="rId7" imgW="157016" imgH="271657" progId="Equation.3">
                  <p:embed/>
                </p:oleObj>
              </mc:Choice>
              <mc:Fallback>
                <p:oleObj name="公式" r:id="rId7" imgW="157016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38" y="4913313"/>
                        <a:ext cx="2032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7567613" y="1989138"/>
          <a:ext cx="261937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公式" r:id="rId9" imgW="233574" imgH="271657" progId="Equation.3">
                  <p:embed/>
                </p:oleObj>
              </mc:Choice>
              <mc:Fallback>
                <p:oleObj name="公式" r:id="rId9" imgW="233574" imgH="2716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1989138"/>
                        <a:ext cx="261937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2" name="Rectangle 10" descr="编织物"/>
          <p:cNvSpPr>
            <a:spLocks noChangeArrowheads="1"/>
          </p:cNvSpPr>
          <p:nvPr/>
        </p:nvSpPr>
        <p:spPr bwMode="auto">
          <a:xfrm rot="5400000">
            <a:off x="6313488" y="3609975"/>
            <a:ext cx="4032250" cy="73025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3" name="Rectangle 11" descr="编织物"/>
          <p:cNvSpPr>
            <a:spLocks noChangeArrowheads="1"/>
          </p:cNvSpPr>
          <p:nvPr/>
        </p:nvSpPr>
        <p:spPr bwMode="auto">
          <a:xfrm rot="5400000">
            <a:off x="6639719" y="4658519"/>
            <a:ext cx="2082800" cy="71438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4" name="Rectangle 12" descr="编织物"/>
          <p:cNvSpPr>
            <a:spLocks noChangeArrowheads="1"/>
          </p:cNvSpPr>
          <p:nvPr/>
        </p:nvSpPr>
        <p:spPr bwMode="auto">
          <a:xfrm rot="5400000" flipV="1">
            <a:off x="6961981" y="2602707"/>
            <a:ext cx="2016125" cy="71438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 rot="5400000">
            <a:off x="8001000" y="5967413"/>
            <a:ext cx="647700" cy="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6" name="Rectangle 14" descr="编织物"/>
          <p:cNvSpPr>
            <a:spLocks noChangeArrowheads="1"/>
          </p:cNvSpPr>
          <p:nvPr/>
        </p:nvSpPr>
        <p:spPr bwMode="auto">
          <a:xfrm rot="5400000">
            <a:off x="6480176" y="4437062"/>
            <a:ext cx="647700" cy="73025"/>
          </a:xfrm>
          <a:prstGeom prst="rect">
            <a:avLst/>
          </a:prstGeom>
          <a:blipFill dpi="0" rotWithShape="1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 rot="5400000" flipH="1">
            <a:off x="7783513" y="1112838"/>
            <a:ext cx="1079500" cy="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 rot="5400000">
            <a:off x="7324725" y="4273550"/>
            <a:ext cx="12954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rot="5400000">
            <a:off x="7029450" y="3005138"/>
            <a:ext cx="1295400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 rot="5400000">
            <a:off x="8004969" y="2926557"/>
            <a:ext cx="0" cy="1439862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1" name="Line 19"/>
          <p:cNvSpPr>
            <a:spLocks noChangeShapeType="1"/>
          </p:cNvSpPr>
          <p:nvPr/>
        </p:nvSpPr>
        <p:spPr bwMode="auto">
          <a:xfrm>
            <a:off x="6799263" y="4770438"/>
            <a:ext cx="0" cy="6477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12" name="Object 20"/>
          <p:cNvGraphicFramePr>
            <a:graphicFrameLocks noChangeAspect="1"/>
          </p:cNvGraphicFramePr>
          <p:nvPr/>
        </p:nvGraphicFramePr>
        <p:xfrm>
          <a:off x="5329238" y="333375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公式" r:id="rId12" imgW="195051" imgH="366907" progId="Equation.3">
                  <p:embed/>
                </p:oleObj>
              </mc:Choice>
              <mc:Fallback>
                <p:oleObj name="公式" r:id="rId12" imgW="195051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333375"/>
                        <a:ext cx="29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3" name="Object 21"/>
          <p:cNvGraphicFramePr>
            <a:graphicFrameLocks noChangeAspect="1"/>
          </p:cNvGraphicFramePr>
          <p:nvPr/>
        </p:nvGraphicFramePr>
        <p:xfrm>
          <a:off x="6113463" y="333375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公式" r:id="rId14" imgW="233574" imgH="366907" progId="Equation.3">
                  <p:embed/>
                </p:oleObj>
              </mc:Choice>
              <mc:Fallback>
                <p:oleObj name="公式" r:id="rId14" imgW="23357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33375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4" name="Rectangle 22"/>
          <p:cNvSpPr>
            <a:spLocks noChangeArrowheads="1"/>
          </p:cNvSpPr>
          <p:nvPr/>
        </p:nvSpPr>
        <p:spPr bwMode="auto">
          <a:xfrm>
            <a:off x="666750" y="765175"/>
            <a:ext cx="6153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想象把绳子从任意点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切开，使绳子分成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NP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两段， 其间的作用力大小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叫做绳子在该点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张力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。如图所示。</a:t>
            </a:r>
          </a:p>
        </p:txBody>
      </p:sp>
      <p:graphicFrame>
        <p:nvGraphicFramePr>
          <p:cNvPr id="341015" name="Object 23"/>
          <p:cNvGraphicFramePr>
            <a:graphicFrameLocks noChangeAspect="1"/>
          </p:cNvGraphicFramePr>
          <p:nvPr/>
        </p:nvGraphicFramePr>
        <p:xfrm>
          <a:off x="8509000" y="836613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公式" r:id="rId16" imgW="195051" imgH="366907" progId="Equation.3">
                  <p:embed/>
                </p:oleObj>
              </mc:Choice>
              <mc:Fallback>
                <p:oleObj name="公式" r:id="rId16" imgW="195051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0" y="836613"/>
                        <a:ext cx="29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6" name="Object 24"/>
          <p:cNvGraphicFramePr>
            <a:graphicFrameLocks noChangeAspect="1"/>
          </p:cNvGraphicFramePr>
          <p:nvPr/>
        </p:nvGraphicFramePr>
        <p:xfrm>
          <a:off x="8461375" y="5767388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3" name="公式" r:id="rId18" imgW="233574" imgH="366907" progId="Equation.3">
                  <p:embed/>
                </p:oleObj>
              </mc:Choice>
              <mc:Fallback>
                <p:oleObj name="公式" r:id="rId18" imgW="233574" imgH="366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5767388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684213" y="2565400"/>
            <a:ext cx="49688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设绳子以竖直加速度     运动，绳子质量线密度为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则其上任一小段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满足下列方程</a:t>
            </a:r>
          </a:p>
        </p:txBody>
      </p:sp>
      <p:graphicFrame>
        <p:nvGraphicFramePr>
          <p:cNvPr id="341018" name="Object 26"/>
          <p:cNvGraphicFramePr>
            <a:graphicFrameLocks noChangeAspect="1"/>
          </p:cNvGraphicFramePr>
          <p:nvPr/>
        </p:nvGraphicFramePr>
        <p:xfrm>
          <a:off x="3551238" y="269557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公式" r:id="rId20" imgW="128734" imgH="204593" progId="Equation.3">
                  <p:embed/>
                </p:oleObj>
              </mc:Choice>
              <mc:Fallback>
                <p:oleObj name="公式" r:id="rId20" imgW="128734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695575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9" name="Object 27"/>
          <p:cNvGraphicFramePr>
            <a:graphicFrameLocks noChangeAspect="1"/>
          </p:cNvGraphicFramePr>
          <p:nvPr/>
        </p:nvGraphicFramePr>
        <p:xfrm>
          <a:off x="942975" y="4186238"/>
          <a:ext cx="4565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公式" r:id="rId22" imgW="4434001" imgH="290610" progId="Equation.3">
                  <p:embed/>
                </p:oleObj>
              </mc:Choice>
              <mc:Fallback>
                <p:oleObj name="公式" r:id="rId22" imgW="4434001" imgH="290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186238"/>
                        <a:ext cx="45656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0" name="Line 28"/>
          <p:cNvSpPr>
            <a:spLocks noChangeShapeType="1"/>
          </p:cNvSpPr>
          <p:nvPr/>
        </p:nvSpPr>
        <p:spPr bwMode="auto">
          <a:xfrm flipV="1">
            <a:off x="6799263" y="3359150"/>
            <a:ext cx="0" cy="79216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6838950" y="4149725"/>
            <a:ext cx="3603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6838950" y="4797425"/>
            <a:ext cx="3603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7016750" y="4149725"/>
            <a:ext cx="0" cy="647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4" name="Line 32"/>
          <p:cNvSpPr>
            <a:spLocks noChangeShapeType="1"/>
          </p:cNvSpPr>
          <p:nvPr/>
        </p:nvSpPr>
        <p:spPr bwMode="auto">
          <a:xfrm>
            <a:off x="6804025" y="4498975"/>
            <a:ext cx="0" cy="5762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25" name="Object 33"/>
          <p:cNvGraphicFramePr>
            <a:graphicFrameLocks noChangeAspect="1"/>
          </p:cNvGraphicFramePr>
          <p:nvPr/>
        </p:nvGraphicFramePr>
        <p:xfrm>
          <a:off x="6011863" y="4724400"/>
          <a:ext cx="674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公式" r:id="rId24" imgW="357431" imgH="100110" progId="Equation.3">
                  <p:embed/>
                </p:oleObj>
              </mc:Choice>
              <mc:Fallback>
                <p:oleObj name="公式" r:id="rId24" imgW="357431" imgH="1001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24400"/>
                        <a:ext cx="6746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26" name="Rectangle 34"/>
          <p:cNvSpPr>
            <a:spLocks noChangeArrowheads="1"/>
          </p:cNvSpPr>
          <p:nvPr/>
        </p:nvSpPr>
        <p:spPr bwMode="auto">
          <a:xfrm>
            <a:off x="6951663" y="4221163"/>
            <a:ext cx="53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55650" y="4676775"/>
            <a:ext cx="4824413" cy="1930400"/>
          </a:xfrm>
          <a:prstGeom prst="rect">
            <a:avLst/>
          </a:prstGeom>
          <a:solidFill>
            <a:srgbClr val="003366">
              <a:alpha val="18823"/>
            </a:srgbClr>
          </a:solidFill>
          <a:ln w="9525">
            <a:solidFill>
              <a:schemeClr val="bg2">
                <a:alpha val="2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由方程看出：一般情况下，绳子上各处的张力大小是不相等的，但在绳子的质量可以忽略不计时，绳子上各处的张力相等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轻绳假设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auto">
          <a:xfrm>
            <a:off x="8177213" y="342900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</a:p>
        </p:txBody>
      </p:sp>
      <p:sp>
        <p:nvSpPr>
          <p:cNvPr id="341029" name="Line 37"/>
          <p:cNvSpPr>
            <a:spLocks noChangeShapeType="1"/>
          </p:cNvSpPr>
          <p:nvPr/>
        </p:nvSpPr>
        <p:spPr bwMode="auto">
          <a:xfrm flipV="1">
            <a:off x="6407150" y="3573463"/>
            <a:ext cx="0" cy="504825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1030" name="Object 38"/>
          <p:cNvGraphicFramePr>
            <a:graphicFrameLocks noChangeAspect="1"/>
          </p:cNvGraphicFramePr>
          <p:nvPr/>
        </p:nvGraphicFramePr>
        <p:xfrm>
          <a:off x="6046788" y="371792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公式" r:id="rId26" imgW="128734" imgH="204593" progId="Equation.3">
                  <p:embed/>
                </p:oleObj>
              </mc:Choice>
              <mc:Fallback>
                <p:oleObj name="公式" r:id="rId26" imgW="128734" imgH="204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717925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8338" y="2205038"/>
            <a:ext cx="620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绳子中各处的张力大小相等吗？</a:t>
            </a:r>
          </a:p>
        </p:txBody>
      </p:sp>
    </p:spTree>
    <p:extLst>
      <p:ext uri="{BB962C8B-B14F-4D97-AF65-F5344CB8AC3E}">
        <p14:creationId xmlns:p14="http://schemas.microsoft.com/office/powerpoint/2010/main" val="7458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2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3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3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1000"/>
                                        <p:tgtEl>
                                          <p:spTgt spid="3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3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2000"/>
                                        <p:tgtEl>
                                          <p:spTgt spid="3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/>
      <p:bldP spid="340997" grpId="0"/>
      <p:bldP spid="340998" grpId="0"/>
      <p:bldP spid="340999" grpId="0"/>
      <p:bldP spid="341002" grpId="0" animBg="1"/>
      <p:bldP spid="341003" grpId="0" animBg="1"/>
      <p:bldP spid="341004" grpId="0" animBg="1"/>
      <p:bldP spid="341005" grpId="0" animBg="1"/>
      <p:bldP spid="341006" grpId="0" animBg="1"/>
      <p:bldP spid="341007" grpId="0" animBg="1"/>
      <p:bldP spid="341008" grpId="0" animBg="1"/>
      <p:bldP spid="341009" grpId="0" animBg="1"/>
      <p:bldP spid="341010" grpId="0" animBg="1"/>
      <p:bldP spid="341011" grpId="0" animBg="1"/>
      <p:bldP spid="341014" grpId="0"/>
      <p:bldP spid="341017" grpId="0"/>
      <p:bldP spid="341020" grpId="0" animBg="1"/>
      <p:bldP spid="341021" grpId="0" animBg="1"/>
      <p:bldP spid="341022" grpId="0" animBg="1"/>
      <p:bldP spid="341023" grpId="0" animBg="1"/>
      <p:bldP spid="341024" grpId="0" animBg="1"/>
      <p:bldP spid="341026" grpId="0"/>
      <p:bldP spid="341027" grpId="0" animBg="1"/>
      <p:bldP spid="341028" grpId="0"/>
      <p:bldP spid="341029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600" y="612775"/>
            <a:ext cx="8105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静摩擦力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当相互接触的两物体沿接触面有相对运动趋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势时，接触面之间会产生一对阻止上述运动趋势的力。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1676400"/>
            <a:ext cx="7467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静摩擦力的大小随引起相对运动趋势的外力变化。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2209800"/>
            <a:ext cx="312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最大静摩擦力为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714750" y="2185988"/>
          <a:ext cx="1543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公式" r:id="rId3" imgW="652446" imgH="185640" progId="Equation.3">
                  <p:embed/>
                </p:oleObj>
              </mc:Choice>
              <mc:Fallback>
                <p:oleObj name="公式" r:id="rId3" imgW="652446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185988"/>
                        <a:ext cx="1543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2743200"/>
            <a:ext cx="8134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滑动摩擦力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当外力超过最大静摩擦力时，两物体间出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现相对滑动，这时仍存在一对阻止相对滑动的力。</a:t>
            </a:r>
            <a:endParaRPr kumimoji="1" lang="zh-CN" altLang="en-US" sz="2200" b="1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743075" y="3810000"/>
          <a:ext cx="1543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公式" r:id="rId5" imgW="604659" imgH="185640" progId="Equation.3">
                  <p:embed/>
                </p:oleObj>
              </mc:Choice>
              <mc:Fallback>
                <p:oleObj name="公式" r:id="rId5" imgW="604659" imgH="18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3810000"/>
                        <a:ext cx="1543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58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3716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057400" y="5257800"/>
            <a:ext cx="685800" cy="99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743200" y="5786438"/>
            <a:ext cx="1143000" cy="0"/>
          </a:xfrm>
          <a:prstGeom prst="line">
            <a:avLst/>
          </a:prstGeom>
          <a:noFill/>
          <a:ln w="349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85800" y="4953000"/>
            <a:ext cx="1588" cy="1600200"/>
          </a:xfrm>
          <a:prstGeom prst="line">
            <a:avLst/>
          </a:prstGeom>
          <a:noFill/>
          <a:ln w="666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486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7818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7150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724400" y="5105400"/>
            <a:ext cx="6858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0" smtClean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1054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82296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1628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96000" y="5791200"/>
            <a:ext cx="0" cy="76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7244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67818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64008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5410200" y="46482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715000" y="56388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85344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8486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467600" y="5715000"/>
            <a:ext cx="0" cy="685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0772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7010400" y="4418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9436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029200" y="4418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914400" y="4419600"/>
            <a:ext cx="373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判断物体</a:t>
            </a:r>
            <a:r>
              <a:rPr kumimoji="1"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的受力关系？</a:t>
            </a:r>
            <a:endParaRPr kumimoji="1" lang="zh-CN" altLang="en-US" sz="2200" b="1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048000" y="5326063"/>
          <a:ext cx="4111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公式" r:id="rId7" imgW="118981" imgH="119062" progId="Equation.3">
                  <p:embed/>
                </p:oleObj>
              </mc:Choice>
              <mc:Fallback>
                <p:oleObj name="公式" r:id="rId7" imgW="118981" imgH="119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26063"/>
                        <a:ext cx="41116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6934200" y="3962400"/>
            <a:ext cx="609600" cy="533400"/>
            <a:chOff x="4320" y="2256"/>
            <a:chExt cx="528" cy="576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4320" y="2544"/>
              <a:ext cx="144" cy="2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V="1">
              <a:off x="4464" y="2256"/>
              <a:ext cx="384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547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三、摩擦力</a:t>
            </a:r>
            <a:r>
              <a:rPr kumimoji="1" lang="en-US" altLang="zh-CN" sz="2400" b="1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Frictional force</a:t>
            </a:r>
            <a:r>
              <a:rPr kumimoji="1" lang="en-US" altLang="zh-CN" sz="2400" b="1" smtClean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28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7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 autoUpdateAnimBg="0" advAuto="0"/>
      <p:bldP spid="31" grpId="0" build="p" autoUpdateAnimBg="0" advAuto="0"/>
      <p:bldP spid="32" grpId="0" build="p" autoUpdateAnimBg="0" advAuto="0"/>
      <p:bldP spid="33" grpId="0" build="p" autoUpdateAnimBg="0" advAuto="0"/>
      <p:bldP spid="34" grpId="0" build="p" autoUpdateAnimBg="0"/>
      <p:bldP spid="342018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1925</Words>
  <Application>Microsoft Office PowerPoint</Application>
  <PresentationFormat>全屏显示(4:3)</PresentationFormat>
  <Paragraphs>289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Highlight LET</vt:lpstr>
      <vt:lpstr>Smudger LET</vt:lpstr>
      <vt:lpstr>方正舒体</vt:lpstr>
      <vt:lpstr>仿宋_GB2312</vt:lpstr>
      <vt:lpstr>黑体</vt:lpstr>
      <vt:lpstr>华文仿宋</vt:lpstr>
      <vt:lpstr>楷体_GB2312</vt:lpstr>
      <vt:lpstr>隶书</vt:lpstr>
      <vt:lpstr>宋体</vt:lpstr>
      <vt:lpstr>Arial</vt:lpstr>
      <vt:lpstr>Bookman Old Style</vt:lpstr>
      <vt:lpstr>Symbol</vt:lpstr>
      <vt:lpstr>Times New Roman</vt:lpstr>
      <vt:lpstr>Wingdings</vt:lpstr>
      <vt:lpstr>3_默认设计模板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Laws</dc:title>
  <dc:creator>Zhongfeng Xu</dc:creator>
  <cp:lastModifiedBy>jiangcw</cp:lastModifiedBy>
  <cp:revision>445</cp:revision>
  <dcterms:created xsi:type="dcterms:W3CDTF">2002-06-18T00:43:24Z</dcterms:created>
  <dcterms:modified xsi:type="dcterms:W3CDTF">2023-03-06T13:28:40Z</dcterms:modified>
</cp:coreProperties>
</file>