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5" r:id="rId3"/>
    <p:sldId id="280" r:id="rId4"/>
    <p:sldId id="257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81" r:id="rId14"/>
    <p:sldId id="267" r:id="rId15"/>
    <p:sldId id="276" r:id="rId16"/>
    <p:sldId id="266" r:id="rId18"/>
    <p:sldId id="279" r:id="rId19"/>
    <p:sldId id="26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7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ags" Target="../tags/tag55.xml"/><Relationship Id="rId3" Type="http://schemas.openxmlformats.org/officeDocument/2006/relationships/image" Target="../media/image28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59.xml"/><Relationship Id="rId2" Type="http://schemas.openxmlformats.org/officeDocument/2006/relationships/image" Target="../media/image29.png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tags" Target="../tags/tag63.xml"/><Relationship Id="rId4" Type="http://schemas.openxmlformats.org/officeDocument/2006/relationships/image" Target="../media/image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66.xml"/><Relationship Id="rId7" Type="http://schemas.openxmlformats.org/officeDocument/2006/relationships/image" Target="../media/image34.png"/><Relationship Id="rId6" Type="http://schemas.openxmlformats.org/officeDocument/2006/relationships/tags" Target="../tags/tag65.xml"/><Relationship Id="rId5" Type="http://schemas.microsoft.com/office/2007/relationships/media" Target="file:///C:\Users\&#26519;&#22307;&#32724;\Desktop\&#35199;&#23433;&#20132;&#36890;&#22823;&#23398;\&#25968;&#25454;&#32467;&#26500;&#19982;&#31639;&#27861;\&#23631;&#24149;&#24405;&#21046;%202023-05-30%20230701.mp4" TargetMode="External"/><Relationship Id="rId4" Type="http://schemas.openxmlformats.org/officeDocument/2006/relationships/video" Target="file:///C:\Users\&#26519;&#22307;&#32724;\Desktop\&#35199;&#23433;&#20132;&#36890;&#22823;&#23398;\&#25968;&#25454;&#32467;&#26500;&#19982;&#31639;&#27861;\&#23631;&#24149;&#24405;&#21046;%202023-05-30%20230701.mp4" TargetMode="Externa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69.xml"/><Relationship Id="rId2" Type="http://schemas.openxmlformats.org/officeDocument/2006/relationships/image" Target="../media/image35.png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5.png"/><Relationship Id="rId7" Type="http://schemas.openxmlformats.org/officeDocument/2006/relationships/tags" Target="../tags/tag8.xml"/><Relationship Id="rId6" Type="http://schemas.microsoft.com/office/2007/relationships/media" Target="file:///C:\Users\&#26519;&#22307;&#32724;\Desktop\&#35199;&#23433;&#20132;&#36890;&#22823;&#23398;\&#25968;&#25454;&#32467;&#26500;&#19982;&#31639;&#27861;\&#23631;&#24149;&#24405;&#21046;%202023-05-30%20212843.mp4" TargetMode="External"/><Relationship Id="rId5" Type="http://schemas.openxmlformats.org/officeDocument/2006/relationships/video" Target="file:///C:\Users\&#26519;&#22307;&#32724;\Desktop\&#35199;&#23433;&#20132;&#36890;&#22823;&#23398;\&#25968;&#25454;&#32467;&#26500;&#19982;&#31639;&#27861;\&#23631;&#24149;&#24405;&#21046;%202023-05-30%20212843.mp4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.xml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7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tags" Target="../tags/tag14.xml"/><Relationship Id="rId3" Type="http://schemas.openxmlformats.org/officeDocument/2006/relationships/image" Target="../media/image3.png"/><Relationship Id="rId2" Type="http://schemas.openxmlformats.org/officeDocument/2006/relationships/tags" Target="../tags/tag1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9.xml"/><Relationship Id="rId12" Type="http://schemas.openxmlformats.org/officeDocument/2006/relationships/image" Target="../media/image1.png"/><Relationship Id="rId11" Type="http://schemas.openxmlformats.org/officeDocument/2006/relationships/tags" Target="../tags/tag18.xml"/><Relationship Id="rId10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11.png"/><Relationship Id="rId7" Type="http://schemas.openxmlformats.org/officeDocument/2006/relationships/tags" Target="../tags/tag23.xml"/><Relationship Id="rId6" Type="http://schemas.openxmlformats.org/officeDocument/2006/relationships/image" Target="../media/image10.png"/><Relationship Id="rId5" Type="http://schemas.openxmlformats.org/officeDocument/2006/relationships/tags" Target="../tags/tag22.xml"/><Relationship Id="rId4" Type="http://schemas.openxmlformats.org/officeDocument/2006/relationships/image" Target="../media/image9.png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5.xml"/><Relationship Id="rId10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30.xml"/><Relationship Id="rId7" Type="http://schemas.openxmlformats.org/officeDocument/2006/relationships/image" Target="../media/image13.png"/><Relationship Id="rId6" Type="http://schemas.openxmlformats.org/officeDocument/2006/relationships/tags" Target="../tags/tag29.xml"/><Relationship Id="rId5" Type="http://schemas.openxmlformats.org/officeDocument/2006/relationships/image" Target="../media/image12.png"/><Relationship Id="rId4" Type="http://schemas.openxmlformats.org/officeDocument/2006/relationships/tags" Target="../tags/tag28.xml"/><Relationship Id="rId3" Type="http://schemas.openxmlformats.org/officeDocument/2006/relationships/image" Target="../media/image3.png"/><Relationship Id="rId2" Type="http://schemas.openxmlformats.org/officeDocument/2006/relationships/tags" Target="../tags/tag27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.png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16.png"/><Relationship Id="rId7" Type="http://schemas.openxmlformats.org/officeDocument/2006/relationships/tags" Target="../tags/tag37.xml"/><Relationship Id="rId6" Type="http://schemas.openxmlformats.org/officeDocument/2006/relationships/image" Target="../media/image15.png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3.png"/><Relationship Id="rId2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.png"/><Relationship Id="rId11" Type="http://schemas.openxmlformats.org/officeDocument/2006/relationships/tags" Target="../tags/tag39.xml"/><Relationship Id="rId10" Type="http://schemas.openxmlformats.org/officeDocument/2006/relationships/image" Target="../media/image17.png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21.png"/><Relationship Id="rId7" Type="http://schemas.openxmlformats.org/officeDocument/2006/relationships/tags" Target="../tags/tag43.xml"/><Relationship Id="rId6" Type="http://schemas.openxmlformats.org/officeDocument/2006/relationships/image" Target="../media/image20.png"/><Relationship Id="rId5" Type="http://schemas.openxmlformats.org/officeDocument/2006/relationships/tags" Target="../tags/tag42.xml"/><Relationship Id="rId4" Type="http://schemas.openxmlformats.org/officeDocument/2006/relationships/image" Target="../media/image19.png"/><Relationship Id="rId3" Type="http://schemas.openxmlformats.org/officeDocument/2006/relationships/tags" Target="../tags/tag41.xml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.png"/><Relationship Id="rId12" Type="http://schemas.openxmlformats.org/officeDocument/2006/relationships/tags" Target="../tags/tag45.xml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tags" Target="../tags/tag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image" Target="../media/image27.png"/><Relationship Id="rId7" Type="http://schemas.openxmlformats.org/officeDocument/2006/relationships/tags" Target="../tags/tag49.xml"/><Relationship Id="rId6" Type="http://schemas.openxmlformats.org/officeDocument/2006/relationships/image" Target="../media/image26.png"/><Relationship Id="rId5" Type="http://schemas.openxmlformats.org/officeDocument/2006/relationships/tags" Target="../tags/tag48.xml"/><Relationship Id="rId4" Type="http://schemas.openxmlformats.org/officeDocument/2006/relationships/image" Target="../media/image25.png"/><Relationship Id="rId3" Type="http://schemas.openxmlformats.org/officeDocument/2006/relationships/tags" Target="../tags/tag47.xml"/><Relationship Id="rId2" Type="http://schemas.openxmlformats.org/officeDocument/2006/relationships/image" Target="../media/image2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tags" Target="../tags/tag52.xml"/><Relationship Id="rId12" Type="http://schemas.openxmlformats.org/officeDocument/2006/relationships/image" Target="../media/image23.png"/><Relationship Id="rId11" Type="http://schemas.openxmlformats.org/officeDocument/2006/relationships/tags" Target="../tags/tag51.xml"/><Relationship Id="rId10" Type="http://schemas.openxmlformats.org/officeDocument/2006/relationships/image" Target="../media/image22.png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675" y="1315085"/>
            <a:ext cx="11744325" cy="2348230"/>
          </a:xfrm>
        </p:spPr>
        <p:txBody>
          <a:bodyPr>
            <a:noAutofit/>
          </a:bodyPr>
          <a:p>
            <a:r>
              <a:rPr lang="zh-CN" altLang="en-US" sz="8800">
                <a:latin typeface="华文行楷" panose="02010800040101010101" charset="-122"/>
                <a:ea typeface="华文行楷" panose="02010800040101010101" charset="-122"/>
              </a:rPr>
              <a:t>从冒泡排序到快速排序</a:t>
            </a:r>
            <a:endParaRPr lang="zh-CN" altLang="en-US" sz="8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6385" y="4455795"/>
            <a:ext cx="7519670" cy="859790"/>
          </a:xfrm>
        </p:spPr>
        <p:txBody>
          <a:bodyPr/>
          <a:p>
            <a:pPr marL="0" indent="0">
              <a:buNone/>
            </a:pPr>
            <a:r>
              <a:rPr lang="zh-CN" altLang="en-US" sz="4400" b="1">
                <a:latin typeface="华文楷体" panose="02010600040101010101" charset="-122"/>
                <a:ea typeface="华文楷体" panose="02010600040101010101" charset="-122"/>
              </a:rPr>
              <a:t>林圣翔</a:t>
            </a:r>
            <a:r>
              <a:rPr lang="en-US" altLang="zh-CN" sz="44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44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6972300" y="4456430"/>
            <a:ext cx="820420" cy="720090"/>
            <a:chOff x="377027" y="5508596"/>
            <a:chExt cx="432000" cy="432000"/>
          </a:xfrm>
        </p:grpSpPr>
        <p:sp>
          <p:nvSpPr>
            <p:cNvPr id="38" name="椭圆 37"/>
            <p:cNvSpPr/>
            <p:nvPr>
              <p:custDataLst>
                <p:tags r:id="rId3"/>
              </p:custDataLst>
            </p:nvPr>
          </p:nvSpPr>
          <p:spPr>
            <a:xfrm>
              <a:off x="377027" y="550859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39" name="Freeform 85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50548" y="5582118"/>
              <a:ext cx="284957" cy="284956"/>
            </a:xfrm>
            <a:custGeom>
              <a:avLst/>
              <a:gdLst>
                <a:gd name="T0" fmla="*/ 138 w 194"/>
                <a:gd name="T1" fmla="*/ 46 h 194"/>
                <a:gd name="T2" fmla="*/ 148 w 194"/>
                <a:gd name="T3" fmla="*/ 56 h 194"/>
                <a:gd name="T4" fmla="*/ 158 w 194"/>
                <a:gd name="T5" fmla="*/ 46 h 194"/>
                <a:gd name="T6" fmla="*/ 148 w 194"/>
                <a:gd name="T7" fmla="*/ 36 h 194"/>
                <a:gd name="T8" fmla="*/ 138 w 194"/>
                <a:gd name="T9" fmla="*/ 46 h 194"/>
                <a:gd name="T10" fmla="*/ 68 w 194"/>
                <a:gd name="T11" fmla="*/ 187 h 194"/>
                <a:gd name="T12" fmla="*/ 90 w 194"/>
                <a:gd name="T13" fmla="*/ 187 h 194"/>
                <a:gd name="T14" fmla="*/ 188 w 194"/>
                <a:gd name="T15" fmla="*/ 90 h 194"/>
                <a:gd name="T16" fmla="*/ 194 w 194"/>
                <a:gd name="T17" fmla="*/ 76 h 194"/>
                <a:gd name="T18" fmla="*/ 194 w 194"/>
                <a:gd name="T19" fmla="*/ 20 h 194"/>
                <a:gd name="T20" fmla="*/ 174 w 194"/>
                <a:gd name="T21" fmla="*/ 0 h 194"/>
                <a:gd name="T22" fmla="*/ 118 w 194"/>
                <a:gd name="T23" fmla="*/ 0 h 194"/>
                <a:gd name="T24" fmla="*/ 104 w 194"/>
                <a:gd name="T25" fmla="*/ 6 h 194"/>
                <a:gd name="T26" fmla="*/ 7 w 194"/>
                <a:gd name="T27" fmla="*/ 104 h 194"/>
                <a:gd name="T28" fmla="*/ 7 w 194"/>
                <a:gd name="T29" fmla="*/ 126 h 194"/>
                <a:gd name="T30" fmla="*/ 68 w 194"/>
                <a:gd name="T31" fmla="*/ 187 h 194"/>
                <a:gd name="T32" fmla="*/ 122 w 194"/>
                <a:gd name="T33" fmla="*/ 46 h 194"/>
                <a:gd name="T34" fmla="*/ 148 w 194"/>
                <a:gd name="T35" fmla="*/ 20 h 194"/>
                <a:gd name="T36" fmla="*/ 174 w 194"/>
                <a:gd name="T37" fmla="*/ 46 h 194"/>
                <a:gd name="T38" fmla="*/ 148 w 194"/>
                <a:gd name="T39" fmla="*/ 72 h 194"/>
                <a:gd name="T40" fmla="*/ 122 w 194"/>
                <a:gd name="T41" fmla="*/ 4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94">
                  <a:moveTo>
                    <a:pt x="138" y="46"/>
                  </a:moveTo>
                  <a:cubicBezTo>
                    <a:pt x="138" y="52"/>
                    <a:pt x="142" y="56"/>
                    <a:pt x="148" y="56"/>
                  </a:cubicBezTo>
                  <a:cubicBezTo>
                    <a:pt x="154" y="56"/>
                    <a:pt x="158" y="52"/>
                    <a:pt x="158" y="46"/>
                  </a:cubicBezTo>
                  <a:cubicBezTo>
                    <a:pt x="158" y="40"/>
                    <a:pt x="154" y="36"/>
                    <a:pt x="148" y="36"/>
                  </a:cubicBezTo>
                  <a:cubicBezTo>
                    <a:pt x="142" y="36"/>
                    <a:pt x="138" y="40"/>
                    <a:pt x="138" y="46"/>
                  </a:cubicBezTo>
                  <a:close/>
                  <a:moveTo>
                    <a:pt x="68" y="187"/>
                  </a:moveTo>
                  <a:cubicBezTo>
                    <a:pt x="74" y="194"/>
                    <a:pt x="84" y="194"/>
                    <a:pt x="90" y="187"/>
                  </a:cubicBezTo>
                  <a:cubicBezTo>
                    <a:pt x="188" y="90"/>
                    <a:pt x="188" y="90"/>
                    <a:pt x="188" y="90"/>
                  </a:cubicBezTo>
                  <a:cubicBezTo>
                    <a:pt x="192" y="86"/>
                    <a:pt x="194" y="81"/>
                    <a:pt x="194" y="76"/>
                  </a:cubicBezTo>
                  <a:cubicBezTo>
                    <a:pt x="194" y="20"/>
                    <a:pt x="194" y="20"/>
                    <a:pt x="194" y="20"/>
                  </a:cubicBezTo>
                  <a:cubicBezTo>
                    <a:pt x="194" y="9"/>
                    <a:pt x="185" y="0"/>
                    <a:pt x="17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8" y="2"/>
                    <a:pt x="104" y="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0" y="110"/>
                    <a:pt x="0" y="120"/>
                    <a:pt x="7" y="126"/>
                  </a:cubicBezTo>
                  <a:lnTo>
                    <a:pt x="68" y="187"/>
                  </a:lnTo>
                  <a:close/>
                  <a:moveTo>
                    <a:pt x="122" y="46"/>
                  </a:moveTo>
                  <a:cubicBezTo>
                    <a:pt x="122" y="32"/>
                    <a:pt x="134" y="20"/>
                    <a:pt x="148" y="20"/>
                  </a:cubicBezTo>
                  <a:cubicBezTo>
                    <a:pt x="162" y="20"/>
                    <a:pt x="174" y="32"/>
                    <a:pt x="174" y="46"/>
                  </a:cubicBezTo>
                  <a:cubicBezTo>
                    <a:pt x="174" y="60"/>
                    <a:pt x="162" y="72"/>
                    <a:pt x="148" y="72"/>
                  </a:cubicBezTo>
                  <a:cubicBezTo>
                    <a:pt x="134" y="72"/>
                    <a:pt x="122" y="60"/>
                    <a:pt x="122" y="46"/>
                  </a:cubicBezTo>
                  <a:close/>
                </a:path>
              </a:pathLst>
            </a:custGeom>
            <a:solidFill>
              <a:srgbClr val="1C488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p>
              <a:pPr algn="ctr" defTabSz="685800"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30250" y="300355"/>
            <a:ext cx="10515600" cy="1325563"/>
          </a:xfrm>
        </p:spPr>
        <p:txBody>
          <a:bodyPr/>
          <a:p>
            <a:r>
              <a:rPr lang="zh-CN" altLang="en-US" sz="4800" b="1">
                <a:latin typeface="华文楷体" panose="02010600040101010101" charset="-122"/>
                <a:ea typeface="华文楷体" panose="02010600040101010101" charset="-122"/>
              </a:rPr>
              <a:t>冒泡排序的优化</a:t>
            </a: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，以下是一种优化代码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3725" y="1303020"/>
            <a:ext cx="8736965" cy="5093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676400" y="3539490"/>
            <a:ext cx="10515600" cy="4351338"/>
          </a:xfrm>
        </p:spPr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9910" y="2188845"/>
            <a:ext cx="8972550" cy="830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冒泡排序的变化和优化方式远不止这些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875" y="2967990"/>
            <a:ext cx="93840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快速排序也是对冒泡排序的优化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  <a:sym typeface="+mn-ea"/>
              </a:rPr>
              <a:t>（由于优化程度过大，很多人把这当做一种独立的排序算法学习，但其实质上思想是基于冒泡排序之上的）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1990" y="2766060"/>
            <a:ext cx="10515600" cy="1325563"/>
          </a:xfrm>
        </p:spPr>
        <p:txBody>
          <a:bodyPr>
            <a:noAutofit/>
          </a:bodyPr>
          <a:p>
            <a:r>
              <a:rPr lang="zh-CN" altLang="en-US" sz="8800">
                <a:latin typeface="华文行楷" panose="02010800040101010101" charset="-122"/>
                <a:ea typeface="华文行楷" panose="02010800040101010101" charset="-122"/>
              </a:rPr>
              <a:t>快速排序</a:t>
            </a:r>
            <a:endParaRPr lang="zh-CN" altLang="en-US" sz="880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1465" y="2271395"/>
            <a:ext cx="2930525" cy="2478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5" y="1421765"/>
            <a:ext cx="10278745" cy="3545840"/>
          </a:xfrm>
        </p:spPr>
        <p:txBody>
          <a:bodyPr>
            <a:normAutofit fontScale="90000"/>
          </a:bodyPr>
          <a:p>
            <a:r>
              <a:rPr lang="zh-CN" altLang="en-US" sz="7300">
                <a:latin typeface="华文行楷" panose="02010800040101010101" charset="-122"/>
                <a:ea typeface="华文行楷" panose="02010800040101010101" charset="-122"/>
              </a:rPr>
              <a:t>快速排序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是对冒泡排序的一种改进，它的基本思想是：</a:t>
            </a:r>
            <a:r>
              <a:rPr lang="zh-CN" altLang="en-US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</a:rPr>
              <a:t>通过一趟排序，将待排的记录分割成两个部分，其中一部分关键字均比另一部分小，则可分别对这两个部分分别进行排序，以达到整个序列有序。</a:t>
            </a:r>
            <a:endParaRPr lang="zh-CN" altLang="en-US">
              <a:highlight>
                <a:srgbClr val="FFFF00"/>
              </a:highlight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FCGVT`)_($HXZN$3AX}8X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625465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25465" y="1378585"/>
            <a:ext cx="6904990" cy="3578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ts val="4720"/>
              </a:lnSpc>
            </a:pPr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快速排序是对冒泡排序的一种改进，它的基本思想是：通过一趟排序，将待排的记录分割成两个部分，其中一部分关键字均比另一部分小，则可分别对这两个部分分别进行排序，以达到整个序列有序。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43135" y="31750"/>
            <a:ext cx="2424430" cy="916940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/>
          <a:srcRect t="71321"/>
          <a:stretch>
            <a:fillRect/>
          </a:stretch>
        </p:blipFill>
        <p:spPr>
          <a:xfrm>
            <a:off x="5625465" y="6276975"/>
            <a:ext cx="6566535" cy="58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625" y="12065"/>
            <a:ext cx="11243945" cy="6845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0" y="109220"/>
            <a:ext cx="6574790" cy="1235710"/>
          </a:xfrm>
          <a:prstGeom prst="rect">
            <a:avLst/>
          </a:prstGeom>
        </p:spPr>
      </p:pic>
      <p:pic>
        <p:nvPicPr>
          <p:cNvPr id="4" name="屏幕录制 2023-05-30 230701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96640" y="2054225"/>
            <a:ext cx="8416290" cy="27489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767570" y="0"/>
            <a:ext cx="2424430" cy="9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9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1403985"/>
            <a:ext cx="10450830" cy="4049395"/>
          </a:xfrm>
        </p:spPr>
        <p:txBody>
          <a:bodyPr>
            <a:normAutofit fontScale="90000"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快速排序的时间复杂度是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O(nlogn)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，速度快，但它是不稳定的排序，就平均时间而言，快递排序是目前认为的最好的内部排序方法之一。</a:t>
            </a:r>
            <a:b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b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快速排序需要一个栈空间实现递归，若每一趟排序都记录序列均匀分割成长度相接的两个子序列，则栈的最大深度为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log(n+1)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1740" y="2766060"/>
            <a:ext cx="10515600" cy="1325563"/>
          </a:xfrm>
        </p:spPr>
        <p:txBody>
          <a:bodyPr>
            <a:noAutofit/>
          </a:bodyPr>
          <a:p>
            <a:r>
              <a:rPr lang="zh-CN" altLang="en-US" sz="8800" b="1">
                <a:latin typeface="华文行楷" panose="02010800040101010101" charset="-122"/>
                <a:ea typeface="华文行楷" panose="02010800040101010101" charset="-122"/>
              </a:rPr>
              <a:t>谢谢观赏</a:t>
            </a:r>
            <a:endParaRPr lang="zh-CN" altLang="en-US" sz="8800" b="1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2260" y="1977390"/>
            <a:ext cx="3235325" cy="2902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1070" y="2680335"/>
            <a:ext cx="10515600" cy="1325563"/>
          </a:xfrm>
        </p:spPr>
        <p:txBody>
          <a:bodyPr>
            <a:noAutofit/>
          </a:bodyPr>
          <a:p>
            <a:r>
              <a:rPr lang="zh-CN" altLang="en-US" sz="8800">
                <a:latin typeface="华文行楷" panose="02010800040101010101" charset="-122"/>
                <a:ea typeface="华文行楷" panose="02010800040101010101" charset="-122"/>
              </a:rPr>
              <a:t>冒泡排序</a:t>
            </a:r>
            <a:endParaRPr lang="zh-CN" altLang="en-US" sz="8800"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8265" y="1691005"/>
            <a:ext cx="3031490" cy="2937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105" y="0"/>
            <a:ext cx="8883650" cy="4566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2340" y="226695"/>
            <a:ext cx="6077585" cy="1399540"/>
          </a:xfrm>
          <a:prstGeom prst="rect">
            <a:avLst/>
          </a:prstGeom>
        </p:spPr>
      </p:pic>
      <p:pic>
        <p:nvPicPr>
          <p:cNvPr id="6" name="屏幕录制 2023-05-30 212843">
            <a:hlinkClick r:id="" action="ppaction://media"/>
          </p:cNvPr>
          <p:cNvPicPr/>
          <p:nvPr>
            <p:ph idx="1"/>
            <a:videoFile r:link="rId5"/>
            <p:extLst>
              <p:ext uri="{DAA4B4D4-6D71-4841-9C94-3DE7FCFB9230}">
                <p14:media xmlns:p14="http://schemas.microsoft.com/office/powerpoint/2010/main" r:link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42005" y="3858260"/>
            <a:ext cx="8849995" cy="29997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78105" y="4566285"/>
            <a:ext cx="3358515" cy="1626235"/>
          </a:xfrm>
        </p:spPr>
        <p:txBody>
          <a:bodyPr>
            <a:normAutofit fontScale="90000"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冒泡排序是一种非常基础的排序，此处不在对其基本原理做过多讲解（可通过上方的代码和右侧的小视频加以巩固）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796530" y="1399540"/>
            <a:ext cx="3769995" cy="2847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这是冒泡排序最经典的一种实现方式，下面的各种变形将以此为模板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4751070" y="26803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88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2635" y="2468880"/>
            <a:ext cx="11137265" cy="3223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 </a:t>
            </a:r>
            <a:r>
              <a:rPr lang="zh-CN" altLang="en-US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下面我将通过一些变形，</a:t>
            </a:r>
            <a:r>
              <a:rPr lang="en-US" altLang="zh-CN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       </a:t>
            </a:r>
            <a:endParaRPr lang="zh-CN" altLang="en-US" sz="4800">
              <a:highlight>
                <a:srgbClr val="FFFF00"/>
              </a:highlight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r>
              <a:rPr lang="en-US" altLang="zh-CN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   </a:t>
            </a:r>
            <a:r>
              <a:rPr lang="zh-CN" altLang="en-US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对其进该排序算法进</a:t>
            </a:r>
            <a:r>
              <a:rPr lang="zh-CN" altLang="en-US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行更深</a:t>
            </a:r>
            <a:r>
              <a:rPr lang="zh-CN" altLang="en-US" sz="4800">
                <a:highlight>
                  <a:srgbClr val="FFFF00"/>
                </a:highlight>
                <a:latin typeface="华文行楷" panose="02010800040101010101" charset="-122"/>
                <a:ea typeface="华文行楷" panose="02010800040101010101" charset="-122"/>
                <a:sym typeface="+mn-ea"/>
              </a:rPr>
              <a:t>一步的挖掘</a:t>
            </a:r>
            <a:endParaRPr lang="zh-CN" altLang="en-US" sz="4800">
              <a:highlight>
                <a:srgbClr val="FFFF00"/>
              </a:highlight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>
                <p:cTn id="15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2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7705" y="149225"/>
            <a:ext cx="10515600" cy="1325563"/>
          </a:xfrm>
        </p:spPr>
        <p:txBody>
          <a:bodyPr/>
          <a:p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445" y="97790"/>
            <a:ext cx="10945495" cy="5626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5900" y="3818255"/>
            <a:ext cx="1818640" cy="3619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4812665" y="3429000"/>
            <a:ext cx="3203575" cy="969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57905" y="3280410"/>
            <a:ext cx="8634095" cy="673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3060" y="5382260"/>
            <a:ext cx="5853430" cy="1160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7906385" y="4455795"/>
            <a:ext cx="7519670" cy="85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4400">
                <a:latin typeface="华文楷体" panose="02010600040101010101" charset="-122"/>
                <a:ea typeface="华文楷体" panose="02010600040101010101" charset="-122"/>
              </a:rPr>
              <a:t> </a:t>
            </a:r>
            <a:endParaRPr lang="en-US" altLang="zh-CN" sz="4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35215" y="3042920"/>
            <a:ext cx="4555490" cy="1741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40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495" y="31750"/>
            <a:ext cx="9716770" cy="499491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2950845"/>
            <a:ext cx="2730500" cy="35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12665" y="3110230"/>
            <a:ext cx="5194935" cy="659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7985" y="4791075"/>
            <a:ext cx="6971030" cy="1358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8159115" y="3605530"/>
            <a:ext cx="3684905" cy="285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>
                <a:latin typeface="华文楷体" panose="02010600040101010101" charset="-122"/>
                <a:ea typeface="华文楷体" panose="02010600040101010101" charset="-122"/>
              </a:rPr>
              <a:t>依然可以实现升序排序，但这样就是从前往后的冒泡了</a:t>
            </a:r>
            <a:endParaRPr lang="zh-CN" altLang="en-US" sz="36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  <a:sym typeface="+mn-ea"/>
              </a:rPr>
              <a:t>why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5580" y="193040"/>
            <a:ext cx="10038080" cy="515937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02665" y="3154045"/>
            <a:ext cx="3862705" cy="37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08575" y="3240405"/>
            <a:ext cx="3953510" cy="481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8805" y="5353050"/>
            <a:ext cx="5642610" cy="10541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4387850" y="1229995"/>
            <a:ext cx="8001000" cy="3257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en-US" sz="19900">
                <a:solidFill>
                  <a:srgbClr val="FF0000"/>
                </a:solidFill>
                <a:sym typeface="+mn-ea"/>
              </a:rPr>
              <a:t>why</a:t>
            </a:r>
            <a:r>
              <a:rPr lang="zh-CN" altLang="en-US" sz="19900">
                <a:solidFill>
                  <a:srgbClr val="FF0000"/>
                </a:solidFill>
                <a:sym typeface="+mn-ea"/>
              </a:rPr>
              <a:t>？</a:t>
            </a:r>
            <a:endParaRPr lang="zh-CN" altLang="en-US" sz="199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41415" y="523113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实践证明，这是一种错误的变形方式</a:t>
            </a:r>
            <a:endParaRPr lang="zh-CN" altLang="en-US" sz="40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4290" y="3035300"/>
            <a:ext cx="6096000" cy="450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7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×</a:t>
            </a:r>
            <a:endParaRPr lang="zh-CN" altLang="en-US" sz="287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7670" y="382270"/>
            <a:ext cx="10762615" cy="1562735"/>
          </a:xfrm>
        </p:spPr>
        <p:txBody>
          <a:bodyPr>
            <a:noAutofit/>
          </a:bodyPr>
          <a:p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经过对上面几个例子</a:t>
            </a:r>
            <a:b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我们其实可以发现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b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冒泡排序的形式变化多端，但由于其代码简单，其实能修改变化的也就是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j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的范围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以及</a:t>
            </a: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if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中的条件</a:t>
            </a:r>
            <a:b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对此，我们可以一一分析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9720" y="1945005"/>
            <a:ext cx="9532620" cy="4899660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442710" y="1835785"/>
            <a:ext cx="4225290" cy="3422015"/>
          </a:xfrm>
        </p:spPr>
        <p:txBody>
          <a:bodyPr>
            <a:normAutofit/>
          </a:bodyPr>
          <a:p>
            <a:pPr marL="0" indent="0">
              <a:buNone/>
            </a:pPr>
            <a:endParaRPr lang="zh-CN" altLang="en-US" sz="6665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27320" y="1332230"/>
            <a:ext cx="4521835" cy="3197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244975" y="1402715"/>
            <a:ext cx="7467600" cy="3056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71340" y="1332230"/>
            <a:ext cx="7341235" cy="33204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239760" cy="4018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88740" y="147955"/>
            <a:ext cx="5676265" cy="1020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05705" y="3429635"/>
            <a:ext cx="6950075" cy="3428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71765" y="3601720"/>
            <a:ext cx="4452620" cy="80772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2506345" y="955040"/>
            <a:ext cx="8974455" cy="862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5505" y="2088515"/>
            <a:ext cx="6445885" cy="813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1765" y="5314950"/>
            <a:ext cx="4311650" cy="600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7950" y="4323080"/>
            <a:ext cx="5006340" cy="1925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由此，我们可以把冒泡排序推到更广泛的形式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x</a:t>
            </a:r>
            <a:r>
              <a:rPr lang="zh-CN" altLang="en-US" sz="2400">
                <a:sym typeface="+mn-ea"/>
              </a:rPr>
              <a:t>为不超过范围的任意大于等于零的整数</a:t>
            </a:r>
            <a:endParaRPr lang="zh-CN" altLang="en-US" sz="24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47025" cy="3958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76320" y="141605"/>
            <a:ext cx="5039360" cy="1065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31715" y="3428365"/>
            <a:ext cx="7360285" cy="3512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85280" y="3166745"/>
            <a:ext cx="5506720" cy="9639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84040" y="2088515"/>
            <a:ext cx="6445885" cy="813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880350" y="5314950"/>
            <a:ext cx="4311650" cy="60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3840" y="4130675"/>
            <a:ext cx="4587875" cy="1757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以上四种就是冒泡排序在由小到大排序中四种主要的非优化的变形</a:t>
            </a:r>
            <a:r>
              <a:rPr lang="en-US" altLang="zh-CN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至于从大到小的排序，请由读者自行推导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67570" y="31750"/>
            <a:ext cx="2424430" cy="91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PLACING_PICTURE_USER_VIEWPORT" val="{&quot;height&quot;:5350,&quot;width&quot;:10410}"/>
</p:tagLst>
</file>

<file path=ppt/tags/tag14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1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PLACING_PICTURE_USER_VIEWPORT" val="{&quot;height&quot;:5350,&quot;width&quot;:10410}"/>
</p:tagLst>
</file>

<file path=ppt/tags/tag2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2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2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BEAUTIFY_FLAG" val=""/>
</p:tagLst>
</file>

<file path=ppt/tags/tag2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27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PLACING_PICTURE_USER_VIEWPORT" val="{&quot;height&quot;:5350,&quot;width&quot;:10410}"/>
</p:tagLst>
</file>

<file path=ppt/tags/tag2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2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31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4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PLACING_PICTURE_USER_VIEWPORT" val="{&quot;height&quot;:5350,&quot;width&quot;:10410}"/>
</p:tagLst>
</file>

<file path=ppt/tags/tag35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2810,&quot;width&quot;:2900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54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UNIT_PLACING_PICTURE_USER_VIEWPORT" val="{&quot;height&quot;:5350,&quot;width&quot;:10410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236*1774*780*780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70.xml><?xml version="1.0" encoding="utf-8"?>
<p:tagLst xmlns:p="http://schemas.openxmlformats.org/presentationml/2006/main">
  <p:tag name="COMMONDATA" val="eyJoZGlkIjoiMGIzNWY1ZDBhMDZjY2NlNjYxMjRmYWQxNjc2YzlhZGIifQ=="/>
  <p:tag name="KSO_WPP_MARK_KEY" val="b766cd68-b804-4441-9e5d-dd375950a238"/>
</p:tagLst>
</file>

<file path=ppt/tags/tag8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6578*1971*780*780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BEAUTIFY_FLAG" val=""/>
</p:tagLst>
</file>

<file path=ppt/tags/tag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华文行楷</vt:lpstr>
      <vt:lpstr>华文楷体</vt:lpstr>
      <vt:lpstr>等线</vt:lpstr>
      <vt:lpstr>Calibri</vt:lpstr>
      <vt:lpstr>微软雅黑</vt:lpstr>
      <vt:lpstr>Arial Unicode MS</vt:lpstr>
      <vt:lpstr>Office 主题</vt:lpstr>
      <vt:lpstr>从冒泡排序到快速排序</vt:lpstr>
      <vt:lpstr>冒泡排序</vt:lpstr>
      <vt:lpstr>冒泡排序是一种非常基础的排序，此处不在对其基本原理做过多讲解（可通过上方的代码和右侧的小视频加以巩固）</vt:lpstr>
      <vt:lpstr>PowerPoint 演示文稿</vt:lpstr>
      <vt:lpstr>PowerPoint 演示文稿</vt:lpstr>
      <vt:lpstr>why？</vt:lpstr>
      <vt:lpstr>经过对上面几个例子 我们其实可以发现  冒泡排序的形式变化多端，但由于其代码简单，其实能修改变化的也就是i，j的范围 以及if中的条件 对此，我们可以一一分析</vt:lpstr>
      <vt:lpstr>PowerPoint 演示文稿</vt:lpstr>
      <vt:lpstr>PowerPoint 演示文稿</vt:lpstr>
      <vt:lpstr>冒泡排序的优化，以下是一种优化代码</vt:lpstr>
      <vt:lpstr>PowerPoint 演示文稿</vt:lpstr>
      <vt:lpstr>快速排序</vt:lpstr>
      <vt:lpstr>快速排序是对冒泡排序的一种改进，它的基本思想是：通过一趟排序，将待排的记录分割成两个部分，其中一部分关键字均比另一部分小，则可分别对这两个部分分别进行排序，以达到整个序列有序。</vt:lpstr>
      <vt:lpstr>PowerPoint 演示文稿</vt:lpstr>
      <vt:lpstr>PowerPoint 演示文稿</vt:lpstr>
      <vt:lpstr>快速排序的时间复杂度是O(nlogn)，速度快，但它是不稳定的排序，就平均时间而言，快递排序是目前认为的最好的内部排序方法之一。  快速排序需要一个栈空间实现递归，若每一趟排序都记录序列均匀分割成长度相接的两个子序列，则栈的最大深度为log(n+1)</vt:lpstr>
      <vt:lpstr>谢谢观赏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林圣翔</dc:creator>
  <cp:lastModifiedBy>立身行道</cp:lastModifiedBy>
  <cp:revision>7</cp:revision>
  <dcterms:created xsi:type="dcterms:W3CDTF">2023-05-13T02:52:00Z</dcterms:created>
  <dcterms:modified xsi:type="dcterms:W3CDTF">2023-05-31T12:33:23Z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F0C1D8FAF8C34008B23E063E37096889_12</vt:lpwstr>
  </property>
  <property fmtid="{D5CDD505-2E9C-101B-9397-08002B2CF9AE}" pid="3" name="KSOProductBuildVer">
    <vt:lpwstr>2052-11.1.0.14309</vt:lpwstr>
  </property>
</Properties>
</file>