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65" r:id="rId3"/>
    <p:sldId id="257" r:id="rId4"/>
    <p:sldId id="280" r:id="rId5"/>
    <p:sldId id="258" r:id="rId6"/>
    <p:sldId id="259" r:id="rId7"/>
    <p:sldId id="260" r:id="rId8"/>
    <p:sldId id="261" r:id="rId9"/>
    <p:sldId id="277" r:id="rId10"/>
    <p:sldId id="264" r:id="rId11"/>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25.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image" Target="../media/image1.png"/><Relationship Id="rId2" Type="http://schemas.openxmlformats.org/officeDocument/2006/relationships/tags" Target="../tags/tag5.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wmf"/><Relationship Id="rId3" Type="http://schemas.openxmlformats.org/officeDocument/2006/relationships/oleObject" Target="../embeddings/oleObject1.bin"/><Relationship Id="rId2" Type="http://schemas.openxmlformats.org/officeDocument/2006/relationships/image" Target="../media/image1.png"/><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1.xml"/><Relationship Id="rId3" Type="http://schemas.openxmlformats.org/officeDocument/2006/relationships/image" Target="../media/image1.png"/><Relationship Id="rId2" Type="http://schemas.openxmlformats.org/officeDocument/2006/relationships/tags" Target="../tags/tag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tags" Target="../tags/tag14.xml"/><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image" Target="../media/image9.png"/><Relationship Id="rId6" Type="http://schemas.openxmlformats.org/officeDocument/2006/relationships/tags" Target="../tags/tag18.xml"/><Relationship Id="rId5" Type="http://schemas.openxmlformats.org/officeDocument/2006/relationships/image" Target="../media/image8.png"/><Relationship Id="rId4" Type="http://schemas.openxmlformats.org/officeDocument/2006/relationships/image" Target="../media/image1.png"/><Relationship Id="rId3" Type="http://schemas.openxmlformats.org/officeDocument/2006/relationships/tags" Target="../tags/tag17.xml"/><Relationship Id="rId2" Type="http://schemas.openxmlformats.org/officeDocument/2006/relationships/tags" Target="../tags/tag16.xml"/><Relationship Id="rId12" Type="http://schemas.openxmlformats.org/officeDocument/2006/relationships/slideLayout" Target="../slideLayouts/slideLayout2.xml"/><Relationship Id="rId11" Type="http://schemas.openxmlformats.org/officeDocument/2006/relationships/tags" Target="../tags/tag21.xml"/><Relationship Id="rId10" Type="http://schemas.openxmlformats.org/officeDocument/2006/relationships/image" Target="../media/image10.jpeg"/><Relationship Id="rId1" Type="http://schemas.openxmlformats.org/officeDocument/2006/relationships/tags" Target="../tags/tag1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22.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png"/><Relationship Id="rId3" Type="http://schemas.openxmlformats.org/officeDocument/2006/relationships/tags" Target="../tags/tag24.xml"/><Relationship Id="rId2" Type="http://schemas.openxmlformats.org/officeDocument/2006/relationships/image" Target="../media/image11.png"/><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929255" y="1970405"/>
            <a:ext cx="11744325" cy="2348230"/>
          </a:xfrm>
        </p:spPr>
        <p:txBody>
          <a:bodyPr>
            <a:noAutofit/>
          </a:bodyPr>
          <a:p>
            <a:r>
              <a:rPr lang="zh-CN" altLang="en-US" sz="8800">
                <a:latin typeface="华文行楷" panose="02010800040101010101" charset="-122"/>
                <a:ea typeface="华文行楷" panose="02010800040101010101" charset="-122"/>
              </a:rPr>
              <a:t>树的应用</a:t>
            </a:r>
            <a:endParaRPr lang="zh-CN" altLang="en-US" sz="8800">
              <a:latin typeface="华文行楷" panose="02010800040101010101" charset="-122"/>
              <a:ea typeface="华文行楷" panose="02010800040101010101" charset="-122"/>
            </a:endParaRPr>
          </a:p>
        </p:txBody>
      </p:sp>
      <p:sp>
        <p:nvSpPr>
          <p:cNvPr id="3" name="内容占位符 2"/>
          <p:cNvSpPr>
            <a:spLocks noGrp="1"/>
          </p:cNvSpPr>
          <p:nvPr>
            <p:ph idx="1"/>
          </p:nvPr>
        </p:nvSpPr>
        <p:spPr>
          <a:xfrm>
            <a:off x="7906385" y="4455795"/>
            <a:ext cx="7519670" cy="859790"/>
          </a:xfrm>
        </p:spPr>
        <p:txBody>
          <a:bodyPr/>
          <a:p>
            <a:pPr marL="0" indent="0">
              <a:buNone/>
            </a:pPr>
            <a:r>
              <a:rPr lang="zh-CN" altLang="en-US" sz="4400" b="1">
                <a:latin typeface="华文楷体" panose="02010600040101010101" charset="-122"/>
                <a:ea typeface="华文楷体" panose="02010600040101010101" charset="-122"/>
              </a:rPr>
              <a:t>林圣翔</a:t>
            </a:r>
            <a:r>
              <a:rPr lang="en-US" altLang="zh-CN" sz="4400" b="1">
                <a:latin typeface="华文楷体" panose="02010600040101010101" charset="-122"/>
                <a:ea typeface="华文楷体" panose="02010600040101010101" charset="-122"/>
              </a:rPr>
              <a:t> </a:t>
            </a:r>
            <a:r>
              <a:rPr lang="en-US" altLang="zh-CN" sz="4400">
                <a:latin typeface="华文楷体" panose="02010600040101010101" charset="-122"/>
                <a:ea typeface="华文楷体" panose="02010600040101010101" charset="-122"/>
              </a:rPr>
              <a:t> </a:t>
            </a:r>
            <a:endParaRPr lang="en-US" altLang="zh-CN" sz="4400">
              <a:latin typeface="华文楷体" panose="02010600040101010101" charset="-122"/>
              <a:ea typeface="华文楷体" panose="02010600040101010101" charset="-122"/>
            </a:endParaRPr>
          </a:p>
        </p:txBody>
      </p:sp>
      <p:pic>
        <p:nvPicPr>
          <p:cNvPr id="9" name="图片 8"/>
          <p:cNvPicPr>
            <a:picLocks noChangeAspect="1"/>
          </p:cNvPicPr>
          <p:nvPr>
            <p:custDataLst>
              <p:tags r:id="rId1"/>
            </p:custDataLst>
          </p:nvPr>
        </p:nvPicPr>
        <p:blipFill>
          <a:blip r:embed="rId2"/>
          <a:stretch>
            <a:fillRect/>
          </a:stretch>
        </p:blipFill>
        <p:spPr>
          <a:xfrm>
            <a:off x="9767570" y="31750"/>
            <a:ext cx="2424430" cy="916940"/>
          </a:xfrm>
          <a:prstGeom prst="rect">
            <a:avLst/>
          </a:prstGeom>
        </p:spPr>
      </p:pic>
      <p:grpSp>
        <p:nvGrpSpPr>
          <p:cNvPr id="37" name="组合 36"/>
          <p:cNvGrpSpPr/>
          <p:nvPr/>
        </p:nvGrpSpPr>
        <p:grpSpPr>
          <a:xfrm>
            <a:off x="6972300" y="4456430"/>
            <a:ext cx="820420" cy="720090"/>
            <a:chOff x="377027" y="5508596"/>
            <a:chExt cx="432000" cy="432000"/>
          </a:xfrm>
        </p:grpSpPr>
        <p:sp>
          <p:nvSpPr>
            <p:cNvPr id="38" name="椭圆 37"/>
            <p:cNvSpPr/>
            <p:nvPr>
              <p:custDataLst>
                <p:tags r:id="rId3"/>
              </p:custDataLst>
            </p:nvPr>
          </p:nvSpPr>
          <p:spPr>
            <a:xfrm>
              <a:off x="377027" y="5508596"/>
              <a:ext cx="432000" cy="43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39" name="Freeform 85"/>
            <p:cNvSpPr>
              <a:spLocks noEditPoints="1"/>
            </p:cNvSpPr>
            <p:nvPr>
              <p:custDataLst>
                <p:tags r:id="rId4"/>
              </p:custDataLst>
            </p:nvPr>
          </p:nvSpPr>
          <p:spPr bwMode="auto">
            <a:xfrm>
              <a:off x="450548" y="5582118"/>
              <a:ext cx="284957" cy="284956"/>
            </a:xfrm>
            <a:custGeom>
              <a:avLst/>
              <a:gdLst>
                <a:gd name="T0" fmla="*/ 138 w 194"/>
                <a:gd name="T1" fmla="*/ 46 h 194"/>
                <a:gd name="T2" fmla="*/ 148 w 194"/>
                <a:gd name="T3" fmla="*/ 56 h 194"/>
                <a:gd name="T4" fmla="*/ 158 w 194"/>
                <a:gd name="T5" fmla="*/ 46 h 194"/>
                <a:gd name="T6" fmla="*/ 148 w 194"/>
                <a:gd name="T7" fmla="*/ 36 h 194"/>
                <a:gd name="T8" fmla="*/ 138 w 194"/>
                <a:gd name="T9" fmla="*/ 46 h 194"/>
                <a:gd name="T10" fmla="*/ 68 w 194"/>
                <a:gd name="T11" fmla="*/ 187 h 194"/>
                <a:gd name="T12" fmla="*/ 90 w 194"/>
                <a:gd name="T13" fmla="*/ 187 h 194"/>
                <a:gd name="T14" fmla="*/ 188 w 194"/>
                <a:gd name="T15" fmla="*/ 90 h 194"/>
                <a:gd name="T16" fmla="*/ 194 w 194"/>
                <a:gd name="T17" fmla="*/ 76 h 194"/>
                <a:gd name="T18" fmla="*/ 194 w 194"/>
                <a:gd name="T19" fmla="*/ 20 h 194"/>
                <a:gd name="T20" fmla="*/ 174 w 194"/>
                <a:gd name="T21" fmla="*/ 0 h 194"/>
                <a:gd name="T22" fmla="*/ 118 w 194"/>
                <a:gd name="T23" fmla="*/ 0 h 194"/>
                <a:gd name="T24" fmla="*/ 104 w 194"/>
                <a:gd name="T25" fmla="*/ 6 h 194"/>
                <a:gd name="T26" fmla="*/ 7 w 194"/>
                <a:gd name="T27" fmla="*/ 104 h 194"/>
                <a:gd name="T28" fmla="*/ 7 w 194"/>
                <a:gd name="T29" fmla="*/ 126 h 194"/>
                <a:gd name="T30" fmla="*/ 68 w 194"/>
                <a:gd name="T31" fmla="*/ 187 h 194"/>
                <a:gd name="T32" fmla="*/ 122 w 194"/>
                <a:gd name="T33" fmla="*/ 46 h 194"/>
                <a:gd name="T34" fmla="*/ 148 w 194"/>
                <a:gd name="T35" fmla="*/ 20 h 194"/>
                <a:gd name="T36" fmla="*/ 174 w 194"/>
                <a:gd name="T37" fmla="*/ 46 h 194"/>
                <a:gd name="T38" fmla="*/ 148 w 194"/>
                <a:gd name="T39" fmla="*/ 72 h 194"/>
                <a:gd name="T40" fmla="*/ 122 w 194"/>
                <a:gd name="T41" fmla="*/ 4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4" h="194">
                  <a:moveTo>
                    <a:pt x="138" y="46"/>
                  </a:moveTo>
                  <a:cubicBezTo>
                    <a:pt x="138" y="52"/>
                    <a:pt x="142" y="56"/>
                    <a:pt x="148" y="56"/>
                  </a:cubicBezTo>
                  <a:cubicBezTo>
                    <a:pt x="154" y="56"/>
                    <a:pt x="158" y="52"/>
                    <a:pt x="158" y="46"/>
                  </a:cubicBezTo>
                  <a:cubicBezTo>
                    <a:pt x="158" y="40"/>
                    <a:pt x="154" y="36"/>
                    <a:pt x="148" y="36"/>
                  </a:cubicBezTo>
                  <a:cubicBezTo>
                    <a:pt x="142" y="36"/>
                    <a:pt x="138" y="40"/>
                    <a:pt x="138" y="46"/>
                  </a:cubicBezTo>
                  <a:close/>
                  <a:moveTo>
                    <a:pt x="68" y="187"/>
                  </a:moveTo>
                  <a:cubicBezTo>
                    <a:pt x="74" y="194"/>
                    <a:pt x="84" y="194"/>
                    <a:pt x="90" y="187"/>
                  </a:cubicBezTo>
                  <a:cubicBezTo>
                    <a:pt x="188" y="90"/>
                    <a:pt x="188" y="90"/>
                    <a:pt x="188" y="90"/>
                  </a:cubicBezTo>
                  <a:cubicBezTo>
                    <a:pt x="192" y="86"/>
                    <a:pt x="194" y="81"/>
                    <a:pt x="194" y="76"/>
                  </a:cubicBezTo>
                  <a:cubicBezTo>
                    <a:pt x="194" y="20"/>
                    <a:pt x="194" y="20"/>
                    <a:pt x="194" y="20"/>
                  </a:cubicBezTo>
                  <a:cubicBezTo>
                    <a:pt x="194" y="9"/>
                    <a:pt x="185" y="0"/>
                    <a:pt x="174" y="0"/>
                  </a:cubicBezTo>
                  <a:cubicBezTo>
                    <a:pt x="118" y="0"/>
                    <a:pt x="118" y="0"/>
                    <a:pt x="118" y="0"/>
                  </a:cubicBezTo>
                  <a:cubicBezTo>
                    <a:pt x="113" y="0"/>
                    <a:pt x="108" y="2"/>
                    <a:pt x="104" y="6"/>
                  </a:cubicBezTo>
                  <a:cubicBezTo>
                    <a:pt x="7" y="104"/>
                    <a:pt x="7" y="104"/>
                    <a:pt x="7" y="104"/>
                  </a:cubicBezTo>
                  <a:cubicBezTo>
                    <a:pt x="0" y="110"/>
                    <a:pt x="0" y="120"/>
                    <a:pt x="7" y="126"/>
                  </a:cubicBezTo>
                  <a:lnTo>
                    <a:pt x="68" y="187"/>
                  </a:lnTo>
                  <a:close/>
                  <a:moveTo>
                    <a:pt x="122" y="46"/>
                  </a:moveTo>
                  <a:cubicBezTo>
                    <a:pt x="122" y="32"/>
                    <a:pt x="134" y="20"/>
                    <a:pt x="148" y="20"/>
                  </a:cubicBezTo>
                  <a:cubicBezTo>
                    <a:pt x="162" y="20"/>
                    <a:pt x="174" y="32"/>
                    <a:pt x="174" y="46"/>
                  </a:cubicBezTo>
                  <a:cubicBezTo>
                    <a:pt x="174" y="60"/>
                    <a:pt x="162" y="72"/>
                    <a:pt x="148" y="72"/>
                  </a:cubicBezTo>
                  <a:cubicBezTo>
                    <a:pt x="134" y="72"/>
                    <a:pt x="122" y="60"/>
                    <a:pt x="122" y="46"/>
                  </a:cubicBezTo>
                  <a:close/>
                </a:path>
              </a:pathLst>
            </a:custGeom>
            <a:solidFill>
              <a:srgbClr val="1C4885"/>
            </a:solidFill>
            <a:ln>
              <a:noFill/>
            </a:ln>
          </p:spPr>
          <p:txBody>
            <a:bodyPr vert="horz" wrap="square" lIns="68580" tIns="34290" rIns="68580" bIns="34290" numCol="1" anchor="t" anchorCtr="0" compatLnSpc="1"/>
            <a:p>
              <a:pPr algn="ctr" defTabSz="685800">
                <a:defRPr/>
              </a:pPr>
              <a:endParaRPr lang="zh-CN" altLang="en-US" sz="1350" kern="0">
                <a:solidFill>
                  <a:sysClr val="windowText" lastClr="000000"/>
                </a:solidFill>
                <a:latin typeface="等线" panose="02010600030101010101" charset="-122"/>
                <a:ea typeface="等线" panose="02010600030101010101" charset="-122"/>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custDataLst>
              <p:tags r:id="rId1"/>
            </p:custDataLst>
          </p:nvPr>
        </p:nvSpPr>
        <p:spPr>
          <a:xfrm>
            <a:off x="7796530" y="1399540"/>
            <a:ext cx="3769995" cy="28473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800">
              <a:latin typeface="华文楷体" panose="02010600040101010101" charset="-122"/>
              <a:ea typeface="华文楷体" panose="02010600040101010101" charset="-122"/>
            </a:endParaRPr>
          </a:p>
        </p:txBody>
      </p:sp>
      <p:pic>
        <p:nvPicPr>
          <p:cNvPr id="9" name="图片 8"/>
          <p:cNvPicPr>
            <a:picLocks noChangeAspect="1"/>
          </p:cNvPicPr>
          <p:nvPr>
            <p:custDataLst>
              <p:tags r:id="rId2"/>
            </p:custDataLst>
          </p:nvPr>
        </p:nvPicPr>
        <p:blipFill>
          <a:blip r:embed="rId3"/>
          <a:stretch>
            <a:fillRect/>
          </a:stretch>
        </p:blipFill>
        <p:spPr>
          <a:xfrm>
            <a:off x="9767570" y="31750"/>
            <a:ext cx="2424430" cy="916940"/>
          </a:xfrm>
          <a:prstGeom prst="rect">
            <a:avLst/>
          </a:prstGeom>
        </p:spPr>
      </p:pic>
      <p:sp>
        <p:nvSpPr>
          <p:cNvPr id="2" name="标题 1"/>
          <p:cNvSpPr>
            <a:spLocks noGrp="1"/>
          </p:cNvSpPr>
          <p:nvPr>
            <p:custDataLst>
              <p:tags r:id="rId4"/>
            </p:custDataLst>
          </p:nvPr>
        </p:nvSpPr>
        <p:spPr>
          <a:xfrm>
            <a:off x="4751070" y="2680335"/>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8800">
              <a:latin typeface="华文行楷" panose="02010800040101010101" charset="-122"/>
              <a:ea typeface="华文行楷" panose="02010800040101010101" charset="-122"/>
            </a:endParaRPr>
          </a:p>
        </p:txBody>
      </p:sp>
      <p:sp>
        <p:nvSpPr>
          <p:cNvPr id="8" name="文本框 7"/>
          <p:cNvSpPr txBox="1"/>
          <p:nvPr/>
        </p:nvSpPr>
        <p:spPr>
          <a:xfrm>
            <a:off x="937260" y="4457700"/>
            <a:ext cx="11137265" cy="3223895"/>
          </a:xfrm>
          <a:prstGeom prst="rect">
            <a:avLst/>
          </a:prstGeom>
          <a:noFill/>
        </p:spPr>
        <p:txBody>
          <a:bodyPr wrap="square" rtlCol="0" anchor="t">
            <a:noAutofit/>
          </a:bodyPr>
          <a:p>
            <a:r>
              <a:rPr lang="zh-CN" altLang="en-US" sz="2400">
                <a:latin typeface="华文楷体" panose="02010600040101010101" charset="-122"/>
                <a:ea typeface="华文楷体" panose="02010600040101010101" charset="-122"/>
                <a:sym typeface="+mn-ea"/>
              </a:rPr>
              <a:t>树也可以这样定义：树是由根节点和若干颗子树构成的。树是由一个集合以及在该集合上定义的一种关系构成的。集合中的元素称为树的节点，所定义的关系称为父子关系。父子关系在树的节点之间建立了一个层次结构。在这种层次结构中有一个节点具有特殊的地位，这个节点称为该树的根节点，或称为树根。</a:t>
            </a:r>
            <a:endParaRPr lang="zh-CN" altLang="en-US" sz="2400">
              <a:latin typeface="华文楷体" panose="02010600040101010101" charset="-122"/>
              <a:ea typeface="华文楷体" panose="02010600040101010101" charset="-122"/>
              <a:sym typeface="+mn-ea"/>
            </a:endParaRPr>
          </a:p>
        </p:txBody>
      </p:sp>
      <p:sp>
        <p:nvSpPr>
          <p:cNvPr id="11" name="文本框 10"/>
          <p:cNvSpPr txBox="1"/>
          <p:nvPr/>
        </p:nvSpPr>
        <p:spPr>
          <a:xfrm>
            <a:off x="394970" y="358775"/>
            <a:ext cx="7560945" cy="829945"/>
          </a:xfrm>
          <a:prstGeom prst="rect">
            <a:avLst/>
          </a:prstGeom>
          <a:noFill/>
        </p:spPr>
        <p:txBody>
          <a:bodyPr wrap="square" rtlCol="0" anchor="t">
            <a:spAutoFit/>
          </a:bodyPr>
          <a:p>
            <a:r>
              <a:rPr lang="zh-CN" altLang="en-US" sz="4800">
                <a:latin typeface="华文行楷" panose="02010800040101010101" charset="-122"/>
                <a:ea typeface="华文行楷" panose="02010800040101010101" charset="-122"/>
                <a:sym typeface="+mn-ea"/>
              </a:rPr>
              <a:t>关于树的一些基本知识</a:t>
            </a:r>
            <a:endParaRPr lang="zh-CN" altLang="en-US" sz="4800">
              <a:latin typeface="华文行楷" panose="02010800040101010101" charset="-122"/>
              <a:ea typeface="华文行楷" panose="02010800040101010101" charset="-122"/>
              <a:sym typeface="+mn-ea"/>
            </a:endParaRPr>
          </a:p>
        </p:txBody>
      </p:sp>
      <p:sp>
        <p:nvSpPr>
          <p:cNvPr id="13" name="标题 2"/>
          <p:cNvSpPr/>
          <p:nvPr>
            <p:custDataLst>
              <p:tags r:id="rId5"/>
            </p:custDataLst>
          </p:nvPr>
        </p:nvSpPr>
        <p:spPr>
          <a:xfrm>
            <a:off x="937260" y="1270000"/>
            <a:ext cx="10727690" cy="3264535"/>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a:latin typeface="华文楷体" panose="02010600040101010101" charset="-122"/>
                <a:ea typeface="华文楷体" panose="02010600040101010101" charset="-122"/>
              </a:rPr>
              <a:t>树（tree）是包含 n(n≥0)个节点的有穷集。</a:t>
            </a:r>
            <a:endParaRPr lang="zh-CN" altLang="en-US" sz="2400">
              <a:latin typeface="华文楷体" panose="02010600040101010101" charset="-122"/>
              <a:ea typeface="华文楷体" panose="02010600040101010101" charset="-122"/>
            </a:endParaRPr>
          </a:p>
          <a:p>
            <a:r>
              <a:rPr lang="zh-CN" altLang="en-US" sz="2400">
                <a:latin typeface="华文楷体" panose="02010600040101010101" charset="-122"/>
                <a:ea typeface="华文楷体" panose="02010600040101010101" charset="-122"/>
                <a:sym typeface="+mn-ea"/>
              </a:rPr>
              <a:t>当 n=0 时，称为空树，非空树中</a:t>
            </a:r>
            <a:r>
              <a:rPr lang="en-US" altLang="zh-CN" sz="2400">
                <a:latin typeface="华文楷体" panose="02010600040101010101" charset="-122"/>
                <a:ea typeface="华文楷体" panose="02010600040101010101" charset="-122"/>
                <a:sym typeface="+mn-ea"/>
              </a:rPr>
              <a:t>n-1</a:t>
            </a:r>
            <a:r>
              <a:rPr lang="zh-CN" altLang="en-US" sz="2400">
                <a:latin typeface="华文楷体" panose="02010600040101010101" charset="-122"/>
                <a:ea typeface="华文楷体" panose="02010600040101010101" charset="-122"/>
                <a:sym typeface="+mn-ea"/>
              </a:rPr>
              <a:t>条边。</a:t>
            </a:r>
            <a:endParaRPr lang="zh-CN" altLang="en-US" sz="2400">
              <a:latin typeface="华文楷体" panose="02010600040101010101" charset="-122"/>
              <a:ea typeface="华文楷体" panose="02010600040101010101" charset="-122"/>
            </a:endParaRPr>
          </a:p>
          <a:p>
            <a:r>
              <a:rPr lang="zh-CN" altLang="en-US" sz="2400">
                <a:latin typeface="华文楷体" panose="02010600040101010101" charset="-122"/>
                <a:ea typeface="华文楷体" panose="02010600040101010101" charset="-122"/>
              </a:rPr>
              <a:t>在非空树中：</a:t>
            </a:r>
            <a:endParaRPr lang="zh-CN" altLang="en-US" sz="2400">
              <a:latin typeface="华文楷体" panose="02010600040101010101" charset="-122"/>
              <a:ea typeface="华文楷体" panose="02010600040101010101" charset="-122"/>
            </a:endParaRPr>
          </a:p>
          <a:p>
            <a:r>
              <a:rPr lang="zh-CN" altLang="en-US" sz="2400">
                <a:latin typeface="华文楷体" panose="02010600040101010101" charset="-122"/>
                <a:ea typeface="华文楷体" panose="02010600040101010101" charset="-122"/>
              </a:rPr>
              <a:t>（1）每个元素称为节点（node）。</a:t>
            </a:r>
            <a:endParaRPr lang="zh-CN" altLang="en-US" sz="2400">
              <a:latin typeface="华文楷体" panose="02010600040101010101" charset="-122"/>
              <a:ea typeface="华文楷体" panose="02010600040101010101" charset="-122"/>
            </a:endParaRPr>
          </a:p>
          <a:p>
            <a:r>
              <a:rPr lang="zh-CN" altLang="en-US" sz="2400">
                <a:latin typeface="华文楷体" panose="02010600040101010101" charset="-122"/>
                <a:ea typeface="华文楷体" panose="02010600040101010101" charset="-122"/>
              </a:rPr>
              <a:t>（2）有一个特定的节点被称为根节点或树根（root）。</a:t>
            </a:r>
            <a:endParaRPr lang="zh-CN" altLang="en-US" sz="2400">
              <a:latin typeface="华文楷体" panose="02010600040101010101" charset="-122"/>
              <a:ea typeface="华文楷体" panose="02010600040101010101" charset="-122"/>
            </a:endParaRPr>
          </a:p>
          <a:p>
            <a:r>
              <a:rPr lang="zh-CN" altLang="en-US" sz="2400">
                <a:latin typeface="华文楷体" panose="02010600040101010101" charset="-122"/>
                <a:ea typeface="华文楷体" panose="02010600040101010101" charset="-122"/>
              </a:rPr>
              <a:t>（3）除根节点之外的其余数据元素被分为个互不相交的集合，其中每一个集合本身也是一棵树，被称作原树的子树（subtree）。</a:t>
            </a:r>
            <a:endParaRPr lang="zh-CN" altLang="en-US" sz="2400">
              <a:latin typeface="华文楷体" panose="02010600040101010101" charset="-122"/>
              <a:ea typeface="华文楷体" panose="02010600040101010101" charset="-122"/>
            </a:endParaRPr>
          </a:p>
          <a:p>
            <a:endParaRPr lang="zh-CN" altLang="en-US" sz="2400">
              <a:latin typeface="华文楷体" panose="02010600040101010101" charset="-122"/>
              <a:ea typeface="华文楷体" panose="02010600040101010101" charset="-122"/>
            </a:endParaRPr>
          </a:p>
        </p:txBody>
      </p:sp>
      <p:sp>
        <p:nvSpPr>
          <p:cNvPr id="14" name="文本框 13"/>
          <p:cNvSpPr txBox="1"/>
          <p:nvPr/>
        </p:nvSpPr>
        <p:spPr>
          <a:xfrm>
            <a:off x="1108075" y="2966085"/>
            <a:ext cx="10425430" cy="1568450"/>
          </a:xfrm>
          <a:prstGeom prst="rect">
            <a:avLst/>
          </a:prstGeom>
          <a:noFill/>
        </p:spPr>
        <p:txBody>
          <a:bodyPr wrap="square" rtlCol="0" anchor="t">
            <a:spAutoFit/>
          </a:bodyPr>
          <a:p>
            <a:pPr marL="0" indent="0">
              <a:buNone/>
            </a:pPr>
            <a:r>
              <a:rPr lang="zh-CN" altLang="en-US" sz="3200">
                <a:highlight>
                  <a:srgbClr val="FFFF00"/>
                </a:highlight>
                <a:latin typeface="华文楷体" panose="02010600040101010101" charset="-122"/>
                <a:ea typeface="华文楷体" panose="02010600040101010101" charset="-122"/>
                <a:sym typeface="+mn-ea"/>
              </a:rPr>
              <a:t>由此，我们可以了解到，树是一种非线性的数据结构，用它能很好地描绘分支和层次特性的数据组合。正因如此，不论在我们学习还是在生活中，树型结构在应用广泛</a:t>
            </a:r>
            <a:endParaRPr lang="zh-CN" altLang="en-US" sz="3200">
              <a:highlight>
                <a:srgbClr val="FFFF00"/>
              </a:highlight>
              <a:latin typeface="华文楷体" panose="02010600040101010101" charset="-122"/>
              <a:ea typeface="华文楷体" panose="0201060004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8" grpId="0"/>
      <p:bldP spid="8" grpId="1"/>
      <p:bldP spid="14" grpId="0"/>
      <p:bldP spid="1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9767570" y="31750"/>
            <a:ext cx="2424430" cy="916940"/>
          </a:xfrm>
          <a:prstGeom prst="rect">
            <a:avLst/>
          </a:prstGeom>
        </p:spPr>
      </p:pic>
      <p:sp>
        <p:nvSpPr>
          <p:cNvPr id="3" name="内容占位符 2"/>
          <p:cNvSpPr/>
          <p:nvPr>
            <p:ph idx="1"/>
          </p:nvPr>
        </p:nvSpPr>
        <p:spPr>
          <a:xfrm>
            <a:off x="353695" y="478155"/>
            <a:ext cx="10515600" cy="1064260"/>
          </a:xfrm>
        </p:spPr>
        <p:txBody>
          <a:bodyPr/>
          <a:p>
            <a:pPr marL="0" indent="0">
              <a:buNone/>
            </a:pPr>
            <a:r>
              <a:rPr lang="zh-CN" altLang="en-US" sz="4000" b="1">
                <a:latin typeface="华文楷体" panose="02010600040101010101" charset="-122"/>
                <a:ea typeface="华文楷体" panose="02010600040101010101" charset="-122"/>
              </a:rPr>
              <a:t>树在日常生活中广泛存在</a:t>
            </a:r>
            <a:endParaRPr lang="zh-CN" altLang="en-US" sz="4000" b="1">
              <a:latin typeface="华文楷体" panose="02010600040101010101" charset="-122"/>
              <a:ea typeface="华文楷体" panose="02010600040101010101" charset="-122"/>
            </a:endParaRPr>
          </a:p>
        </p:txBody>
      </p:sp>
      <p:graphicFrame>
        <p:nvGraphicFramePr>
          <p:cNvPr id="5" name="对象 4"/>
          <p:cNvGraphicFramePr/>
          <p:nvPr/>
        </p:nvGraphicFramePr>
        <p:xfrm>
          <a:off x="1825625" y="1326515"/>
          <a:ext cx="7509510" cy="4836795"/>
        </p:xfrm>
        <a:graphic>
          <a:graphicData uri="http://schemas.openxmlformats.org/presentationml/2006/ole">
            <mc:AlternateContent xmlns:mc="http://schemas.openxmlformats.org/markup-compatibility/2006">
              <mc:Choice xmlns:v="urn:schemas-microsoft-com:vml" Requires="v">
                <p:oleObj spid="_x0000_s6" name="" r:id="rId3" imgW="4413250" imgH="2578100" progId="Paint.Picture">
                  <p:embed/>
                </p:oleObj>
              </mc:Choice>
              <mc:Fallback>
                <p:oleObj name="" r:id="rId3" imgW="4413250" imgH="2578100" progId="Paint.Picture">
                  <p:embed/>
                  <p:pic>
                    <p:nvPicPr>
                      <p:cNvPr id="0" name="图片 5"/>
                      <p:cNvPicPr/>
                      <p:nvPr/>
                    </p:nvPicPr>
                    <p:blipFill>
                      <a:blip r:embed="rId4"/>
                      <a:stretch>
                        <a:fillRect/>
                      </a:stretch>
                    </p:blipFill>
                    <p:spPr>
                      <a:xfrm>
                        <a:off x="1825625" y="1326515"/>
                        <a:ext cx="7509510" cy="4836795"/>
                      </a:xfrm>
                      <a:prstGeom prst="rect">
                        <a:avLst/>
                      </a:prstGeom>
                    </p:spPr>
                  </p:pic>
                </p:oleObj>
              </mc:Fallback>
            </mc:AlternateContent>
          </a:graphicData>
        </a:graphic>
      </p:graphicFrame>
      <p:pic>
        <p:nvPicPr>
          <p:cNvPr id="7" name="图片 6"/>
          <p:cNvPicPr>
            <a:picLocks noChangeAspect="1"/>
          </p:cNvPicPr>
          <p:nvPr/>
        </p:nvPicPr>
        <p:blipFill>
          <a:blip r:embed="rId5"/>
          <a:stretch>
            <a:fillRect/>
          </a:stretch>
        </p:blipFill>
        <p:spPr>
          <a:xfrm>
            <a:off x="1901825" y="1151890"/>
            <a:ext cx="7733030" cy="5186680"/>
          </a:xfrm>
          <a:prstGeom prst="rect">
            <a:avLst/>
          </a:prstGeom>
        </p:spPr>
      </p:pic>
      <p:pic>
        <p:nvPicPr>
          <p:cNvPr id="8" name="图片 7"/>
          <p:cNvPicPr>
            <a:picLocks noChangeAspect="1"/>
          </p:cNvPicPr>
          <p:nvPr/>
        </p:nvPicPr>
        <p:blipFill>
          <a:blip r:embed="rId6"/>
          <a:stretch>
            <a:fillRect/>
          </a:stretch>
        </p:blipFill>
        <p:spPr>
          <a:xfrm>
            <a:off x="1825625" y="1270000"/>
            <a:ext cx="8236585" cy="5068570"/>
          </a:xfrm>
          <a:prstGeom prst="rect">
            <a:avLst/>
          </a:prstGeom>
        </p:spPr>
      </p:pic>
      <p:sp>
        <p:nvSpPr>
          <p:cNvPr id="10" name="文本框 9"/>
          <p:cNvSpPr txBox="1"/>
          <p:nvPr/>
        </p:nvSpPr>
        <p:spPr>
          <a:xfrm>
            <a:off x="3239135" y="2587625"/>
            <a:ext cx="6096000" cy="1198880"/>
          </a:xfrm>
          <a:prstGeom prst="rect">
            <a:avLst/>
          </a:prstGeom>
          <a:noFill/>
        </p:spPr>
        <p:txBody>
          <a:bodyPr wrap="square" rtlCol="0" anchor="t">
            <a:spAutoFit/>
          </a:bodyPr>
          <a:p>
            <a:r>
              <a:rPr lang="zh-CN" altLang="en-US" sz="7200">
                <a:highlight>
                  <a:srgbClr val="FFFF00"/>
                </a:highlight>
                <a:latin typeface="华文楷体" panose="02010600040101010101" charset="-122"/>
                <a:ea typeface="华文楷体" panose="02010600040101010101" charset="-122"/>
                <a:sym typeface="+mn-ea"/>
              </a:rPr>
              <a:t>组织关系图</a:t>
            </a:r>
            <a:endParaRPr lang="zh-CN" altLang="en-US" sz="7200">
              <a:highlight>
                <a:srgbClr val="FFFF00"/>
              </a:highlight>
              <a:latin typeface="华文楷体" panose="02010600040101010101" charset="-122"/>
              <a:ea typeface="华文楷体" panose="0201060004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1172210" y="1205865"/>
            <a:ext cx="9846945" cy="4861560"/>
          </a:xfrm>
        </p:spPr>
        <p:txBody>
          <a:bodyPr>
            <a:normAutofit/>
          </a:bodyPr>
          <a:p>
            <a:r>
              <a:rPr lang="zh-CN" altLang="en-US" sz="2800">
                <a:latin typeface="华文楷体" panose="02010600040101010101" charset="-122"/>
                <a:ea typeface="华文楷体" panose="02010600040101010101" charset="-122"/>
              </a:rPr>
              <a:t>从这些组织关系图，我们可以看出：</a:t>
            </a:r>
            <a:br>
              <a:rPr lang="zh-CN" altLang="en-US" sz="2800">
                <a:latin typeface="华文楷体" panose="02010600040101010101" charset="-122"/>
                <a:ea typeface="华文楷体" panose="02010600040101010101" charset="-122"/>
              </a:rPr>
            </a:br>
            <a:br>
              <a:rPr lang="zh-CN" altLang="en-US" sz="2800">
                <a:latin typeface="华文楷体" panose="02010600040101010101" charset="-122"/>
                <a:ea typeface="华文楷体" panose="02010600040101010101" charset="-122"/>
              </a:rPr>
            </a:br>
            <a:r>
              <a:rPr lang="en-US" altLang="zh-CN" sz="2800">
                <a:latin typeface="华文楷体" panose="02010600040101010101" charset="-122"/>
                <a:ea typeface="华文楷体" panose="02010600040101010101" charset="-122"/>
              </a:rPr>
              <a:t>        </a:t>
            </a:r>
            <a:r>
              <a:rPr lang="zh-CN" altLang="en-US" sz="2800">
                <a:latin typeface="华文楷体" panose="02010600040101010101" charset="-122"/>
                <a:ea typeface="华文楷体" panose="02010600040101010101" charset="-122"/>
              </a:rPr>
              <a:t>树型表示法能够将一个庞大的组织集体，细化成单位或个人，职责分明。分解后结构清晰，从树根到树叶，结构清晰，一目了然。</a:t>
            </a:r>
            <a:br>
              <a:rPr lang="zh-CN" altLang="en-US" sz="2800">
                <a:latin typeface="华文楷体" panose="02010600040101010101" charset="-122"/>
                <a:ea typeface="华文楷体" panose="02010600040101010101" charset="-122"/>
              </a:rPr>
            </a:br>
            <a:br>
              <a:rPr lang="zh-CN" altLang="en-US" sz="2800">
                <a:latin typeface="华文楷体" panose="02010600040101010101" charset="-122"/>
                <a:ea typeface="华文楷体" panose="02010600040101010101" charset="-122"/>
              </a:rPr>
            </a:br>
            <a:r>
              <a:rPr lang="zh-CN" altLang="en-US" sz="2800">
                <a:latin typeface="华文楷体" panose="02010600040101010101" charset="-122"/>
                <a:ea typeface="华文楷体" panose="02010600040101010101" charset="-122"/>
              </a:rPr>
              <a:t> </a:t>
            </a:r>
            <a:r>
              <a:rPr lang="en-US" altLang="zh-CN" sz="2800">
                <a:latin typeface="华文楷体" panose="02010600040101010101" charset="-122"/>
                <a:ea typeface="华文楷体" panose="02010600040101010101" charset="-122"/>
              </a:rPr>
              <a:t>        </a:t>
            </a:r>
            <a:r>
              <a:rPr lang="zh-CN" altLang="en-US" sz="2800">
                <a:latin typeface="华文楷体" panose="02010600040101010101" charset="-122"/>
                <a:ea typeface="华文楷体" panose="02010600040101010101" charset="-122"/>
              </a:rPr>
              <a:t>故</a:t>
            </a:r>
            <a:r>
              <a:rPr lang="zh-CN" altLang="en-US" sz="2800">
                <a:latin typeface="华文楷体" panose="02010600040101010101" charset="-122"/>
                <a:ea typeface="华文楷体" panose="02010600040101010101" charset="-122"/>
                <a:sym typeface="+mn-ea"/>
              </a:rPr>
              <a:t>相比于长篇大论的文字叙述，</a:t>
            </a:r>
            <a:r>
              <a:rPr lang="zh-CN" altLang="en-US" sz="2800">
                <a:latin typeface="华文楷体" panose="02010600040101010101" charset="-122"/>
                <a:ea typeface="华文楷体" panose="02010600040101010101" charset="-122"/>
              </a:rPr>
              <a:t>树能够用非常简洁的方式将各种事物之间复杂的关系表示出来。树状图顺序（比如表示上级和下级，总体与部分之间）直观。通过树状图，我们能更好的看透事物全貌，从整体把握全局。</a:t>
            </a:r>
            <a:endParaRPr lang="zh-CN" altLang="en-US" sz="2800">
              <a:latin typeface="华文楷体" panose="02010600040101010101" charset="-122"/>
              <a:ea typeface="华文楷体" panose="02010600040101010101" charset="-122"/>
            </a:endParaRPr>
          </a:p>
        </p:txBody>
      </p:sp>
      <p:pic>
        <p:nvPicPr>
          <p:cNvPr id="9" name="图片 8"/>
          <p:cNvPicPr>
            <a:picLocks noChangeAspect="1"/>
          </p:cNvPicPr>
          <p:nvPr>
            <p:custDataLst>
              <p:tags r:id="rId2"/>
            </p:custDataLst>
          </p:nvPr>
        </p:nvPicPr>
        <p:blipFill>
          <a:blip r:embed="rId3"/>
          <a:stretch>
            <a:fillRect/>
          </a:stretch>
        </p:blipFill>
        <p:spPr>
          <a:xfrm>
            <a:off x="9767570" y="31750"/>
            <a:ext cx="2424430" cy="916940"/>
          </a:xfrm>
          <a:prstGeom prst="rect">
            <a:avLst/>
          </a:prstGeom>
        </p:spPr>
      </p:pic>
      <p:sp>
        <p:nvSpPr>
          <p:cNvPr id="10" name="内容占位符 2"/>
          <p:cNvSpPr>
            <a:spLocks noGrp="1"/>
          </p:cNvSpPr>
          <p:nvPr>
            <p:custDataLst>
              <p:tags r:id="rId4"/>
            </p:custDataLst>
          </p:nvPr>
        </p:nvSpPr>
        <p:spPr>
          <a:xfrm>
            <a:off x="7906385" y="4455795"/>
            <a:ext cx="7519670" cy="8597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4400" b="1">
                <a:latin typeface="华文楷体" panose="02010600040101010101" charset="-122"/>
                <a:ea typeface="华文楷体" panose="02010600040101010101" charset="-122"/>
              </a:rPr>
              <a:t> </a:t>
            </a:r>
            <a:r>
              <a:rPr lang="en-US" altLang="zh-CN" sz="4400">
                <a:latin typeface="华文楷体" panose="02010600040101010101" charset="-122"/>
                <a:ea typeface="华文楷体" panose="02010600040101010101" charset="-122"/>
              </a:rPr>
              <a:t> </a:t>
            </a:r>
            <a:endParaRPr lang="en-US" altLang="zh-CN" sz="4400">
              <a:latin typeface="华文楷体" panose="02010600040101010101" charset="-122"/>
              <a:ea typeface="华文楷体" panose="02010600040101010101"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custDataLst>
              <p:tags r:id="rId1"/>
            </p:custDataLst>
          </p:nvPr>
        </p:nvPicPr>
        <p:blipFill>
          <a:blip r:embed="rId2"/>
          <a:stretch>
            <a:fillRect/>
          </a:stretch>
        </p:blipFill>
        <p:spPr>
          <a:xfrm>
            <a:off x="9767570" y="31750"/>
            <a:ext cx="2424430" cy="916940"/>
          </a:xfrm>
          <a:prstGeom prst="rect">
            <a:avLst/>
          </a:prstGeom>
        </p:spPr>
      </p:pic>
      <p:sp>
        <p:nvSpPr>
          <p:cNvPr id="10" name="文本框 9"/>
          <p:cNvSpPr txBox="1"/>
          <p:nvPr/>
        </p:nvSpPr>
        <p:spPr>
          <a:xfrm>
            <a:off x="494030" y="532765"/>
            <a:ext cx="7378065" cy="706755"/>
          </a:xfrm>
          <a:prstGeom prst="rect">
            <a:avLst/>
          </a:prstGeom>
          <a:noFill/>
        </p:spPr>
        <p:txBody>
          <a:bodyPr wrap="square" rtlCol="0" anchor="t">
            <a:spAutoFit/>
          </a:bodyPr>
          <a:p>
            <a:pPr indent="0">
              <a:buNone/>
            </a:pPr>
            <a:r>
              <a:rPr lang="zh-CN" altLang="en-US" sz="4000" b="1">
                <a:latin typeface="华文楷体" panose="02010600040101010101" charset="-122"/>
                <a:ea typeface="华文楷体" panose="02010600040101010101" charset="-122"/>
                <a:sym typeface="+mn-ea"/>
              </a:rPr>
              <a:t>树在我们学习中有广泛的应用</a:t>
            </a:r>
            <a:endParaRPr lang="zh-CN" altLang="en-US" sz="4000" b="1">
              <a:latin typeface="华文楷体" panose="02010600040101010101" charset="-122"/>
              <a:ea typeface="华文楷体" panose="02010600040101010101" charset="-122"/>
              <a:sym typeface="+mn-ea"/>
            </a:endParaRPr>
          </a:p>
        </p:txBody>
      </p:sp>
      <p:pic>
        <p:nvPicPr>
          <p:cNvPr id="101" name="图片 100"/>
          <p:cNvPicPr/>
          <p:nvPr/>
        </p:nvPicPr>
        <p:blipFill>
          <a:blip r:embed="rId3"/>
          <a:stretch>
            <a:fillRect/>
          </a:stretch>
        </p:blipFill>
        <p:spPr>
          <a:xfrm>
            <a:off x="2400935" y="2155825"/>
            <a:ext cx="7172325" cy="3368040"/>
          </a:xfrm>
          <a:prstGeom prst="rect">
            <a:avLst/>
          </a:prstGeom>
          <a:noFill/>
          <a:ln w="9525">
            <a:noFill/>
          </a:ln>
        </p:spPr>
      </p:pic>
      <p:sp>
        <p:nvSpPr>
          <p:cNvPr id="12" name="标题 2"/>
          <p:cNvSpPr/>
          <p:nvPr/>
        </p:nvSpPr>
        <p:spPr>
          <a:xfrm>
            <a:off x="4297680" y="30587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7200">
                <a:highlight>
                  <a:srgbClr val="FFFF00"/>
                </a:highlight>
                <a:latin typeface="华文楷体" panose="02010600040101010101" charset="-122"/>
                <a:ea typeface="华文楷体" panose="02010600040101010101" charset="-122"/>
              </a:rPr>
              <a:t>思维导图</a:t>
            </a:r>
            <a:endParaRPr lang="zh-CN" altLang="en-US" sz="7200">
              <a:highlight>
                <a:srgbClr val="FFFF00"/>
              </a:highlight>
              <a:latin typeface="华文楷体" panose="02010600040101010101" charset="-122"/>
              <a:ea typeface="华文楷体" panose="02010600040101010101" charset="-122"/>
            </a:endParaRPr>
          </a:p>
        </p:txBody>
      </p:sp>
      <p:pic>
        <p:nvPicPr>
          <p:cNvPr id="102" name="图片 101"/>
          <p:cNvPicPr/>
          <p:nvPr/>
        </p:nvPicPr>
        <p:blipFill>
          <a:blip r:embed="rId4"/>
          <a:stretch>
            <a:fillRect/>
          </a:stretch>
        </p:blipFill>
        <p:spPr>
          <a:xfrm>
            <a:off x="2152015" y="1791335"/>
            <a:ext cx="7615555" cy="3732530"/>
          </a:xfrm>
          <a:prstGeom prst="rect">
            <a:avLst/>
          </a:prstGeom>
          <a:noFill/>
          <a:ln w="9525">
            <a:noFill/>
          </a:ln>
        </p:spPr>
      </p:pic>
      <p:sp>
        <p:nvSpPr>
          <p:cNvPr id="13" name="文本框 12"/>
          <p:cNvSpPr txBox="1"/>
          <p:nvPr/>
        </p:nvSpPr>
        <p:spPr>
          <a:xfrm>
            <a:off x="2884170" y="3178175"/>
            <a:ext cx="8295005" cy="1198880"/>
          </a:xfrm>
          <a:prstGeom prst="rect">
            <a:avLst/>
          </a:prstGeom>
          <a:noFill/>
        </p:spPr>
        <p:txBody>
          <a:bodyPr wrap="square" rtlCol="0" anchor="t">
            <a:spAutoFit/>
          </a:bodyPr>
          <a:p>
            <a:r>
              <a:rPr lang="zh-CN" altLang="en-US" sz="7200">
                <a:highlight>
                  <a:srgbClr val="FFFF00"/>
                </a:highlight>
                <a:latin typeface="华文楷体" panose="02010600040101010101" charset="-122"/>
                <a:ea typeface="华文楷体" panose="02010600040101010101" charset="-122"/>
                <a:sym typeface="+mn-ea"/>
              </a:rPr>
              <a:t>用递归求解的对策</a:t>
            </a:r>
            <a:endParaRPr lang="zh-CN" altLang="en-US" sz="7200">
              <a:highlight>
                <a:srgbClr val="FFFF00"/>
              </a:highlight>
              <a:latin typeface="华文楷体" panose="02010600040101010101" charset="-122"/>
              <a:ea typeface="华文楷体" panose="02010600040101010101" charset="-122"/>
              <a:sym typeface="+mn-ea"/>
            </a:endParaRPr>
          </a:p>
        </p:txBody>
      </p:sp>
      <p:pic>
        <p:nvPicPr>
          <p:cNvPr id="103" name="图片 102"/>
          <p:cNvPicPr/>
          <p:nvPr/>
        </p:nvPicPr>
        <p:blipFill>
          <a:blip r:embed="rId5"/>
          <a:stretch>
            <a:fillRect/>
          </a:stretch>
        </p:blipFill>
        <p:spPr>
          <a:xfrm>
            <a:off x="1577340" y="1796415"/>
            <a:ext cx="9239250" cy="3727450"/>
          </a:xfrm>
          <a:prstGeom prst="rect">
            <a:avLst/>
          </a:prstGeom>
          <a:noFill/>
          <a:ln w="9525">
            <a:noFill/>
          </a:ln>
        </p:spPr>
      </p:pic>
      <p:sp>
        <p:nvSpPr>
          <p:cNvPr id="14" name="文本框 13"/>
          <p:cNvSpPr txBox="1"/>
          <p:nvPr/>
        </p:nvSpPr>
        <p:spPr>
          <a:xfrm>
            <a:off x="3048000" y="2829560"/>
            <a:ext cx="6096000" cy="1198880"/>
          </a:xfrm>
          <a:prstGeom prst="rect">
            <a:avLst/>
          </a:prstGeom>
          <a:noFill/>
        </p:spPr>
        <p:txBody>
          <a:bodyPr wrap="square" rtlCol="0" anchor="t">
            <a:spAutoFit/>
          </a:bodyPr>
          <a:p>
            <a:r>
              <a:rPr lang="zh-CN" altLang="en-US" sz="7200">
                <a:highlight>
                  <a:srgbClr val="FFFF00"/>
                </a:highlight>
                <a:latin typeface="华文楷体" panose="02010600040101010101" charset="-122"/>
                <a:ea typeface="华文楷体" panose="02010600040101010101" charset="-122"/>
                <a:sym typeface="+mn-ea"/>
              </a:rPr>
              <a:t>所有解的状态</a:t>
            </a:r>
            <a:endParaRPr lang="zh-CN" altLang="en-US" sz="7200">
              <a:highlight>
                <a:srgbClr val="FFFF00"/>
              </a:highlight>
              <a:latin typeface="华文楷体" panose="02010600040101010101" charset="-122"/>
              <a:ea typeface="华文楷体" panose="0201060004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additive="base">
                                        <p:cTn id="7" dur="500" fill="hold"/>
                                        <p:tgtEl>
                                          <p:spTgt spid="101"/>
                                        </p:tgtEl>
                                        <p:attrNameLst>
                                          <p:attrName>ppt_x</p:attrName>
                                        </p:attrNameLst>
                                      </p:cBhvr>
                                      <p:tavLst>
                                        <p:tav tm="0">
                                          <p:val>
                                            <p:strVal val="#ppt_x"/>
                                          </p:val>
                                        </p:tav>
                                        <p:tav tm="100000">
                                          <p:val>
                                            <p:strVal val="#ppt_x"/>
                                          </p:val>
                                        </p:tav>
                                      </p:tavLst>
                                    </p:anim>
                                    <p:anim calcmode="lin" valueType="num">
                                      <p:cBhvr additive="base">
                                        <p:cTn id="8" dur="500" fill="hold"/>
                                        <p:tgtEl>
                                          <p:spTgt spid="10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 calcmode="lin" valueType="num">
                                      <p:cBhvr additive="base">
                                        <p:cTn id="13"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
                                        </p:tgtEl>
                                        <p:attrNameLst>
                                          <p:attrName>style.visibility</p:attrName>
                                        </p:attrNameLst>
                                      </p:cBhvr>
                                      <p:to>
                                        <p:strVal val="visible"/>
                                      </p:to>
                                    </p:set>
                                    <p:anim calcmode="lin" valueType="num">
                                      <p:cBhvr additive="base">
                                        <p:cTn id="19" dur="500" fill="hold"/>
                                        <p:tgtEl>
                                          <p:spTgt spid="102"/>
                                        </p:tgtEl>
                                        <p:attrNameLst>
                                          <p:attrName>ppt_x</p:attrName>
                                        </p:attrNameLst>
                                      </p:cBhvr>
                                      <p:tavLst>
                                        <p:tav tm="0">
                                          <p:val>
                                            <p:strVal val="#ppt_x"/>
                                          </p:val>
                                        </p:tav>
                                        <p:tav tm="100000">
                                          <p:val>
                                            <p:strVal val="#ppt_x"/>
                                          </p:val>
                                        </p:tav>
                                      </p:tavLst>
                                    </p:anim>
                                    <p:anim calcmode="lin" valueType="num">
                                      <p:cBhvr additive="base">
                                        <p:cTn id="20"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3"/>
                                        </p:tgtEl>
                                        <p:attrNameLst>
                                          <p:attrName>style.visibility</p:attrName>
                                        </p:attrNameLst>
                                      </p:cBhvr>
                                      <p:to>
                                        <p:strVal val="visible"/>
                                      </p:to>
                                    </p:set>
                                    <p:anim calcmode="lin" valueType="num">
                                      <p:cBhvr additive="base">
                                        <p:cTn id="31" dur="500" fill="hold"/>
                                        <p:tgtEl>
                                          <p:spTgt spid="103"/>
                                        </p:tgtEl>
                                        <p:attrNameLst>
                                          <p:attrName>ppt_x</p:attrName>
                                        </p:attrNameLst>
                                      </p:cBhvr>
                                      <p:tavLst>
                                        <p:tav tm="0">
                                          <p:val>
                                            <p:strVal val="#ppt_x"/>
                                          </p:val>
                                        </p:tav>
                                        <p:tav tm="100000">
                                          <p:val>
                                            <p:strVal val="#ppt_x"/>
                                          </p:val>
                                        </p:tav>
                                      </p:tavLst>
                                    </p:anim>
                                    <p:anim calcmode="lin" valueType="num">
                                      <p:cBhvr additive="base">
                                        <p:cTn id="32"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466725" y="1393190"/>
            <a:ext cx="11258550" cy="4071620"/>
          </a:xfrm>
        </p:spPr>
        <p:txBody>
          <a:bodyPr>
            <a:normAutofit/>
          </a:bodyPr>
          <a:p>
            <a:r>
              <a:rPr lang="en-US" altLang="zh-CN" sz="2800">
                <a:latin typeface="华文楷体" panose="02010600040101010101" charset="-122"/>
                <a:ea typeface="华文楷体" panose="02010600040101010101" charset="-122"/>
              </a:rPr>
              <a:t>        </a:t>
            </a:r>
            <a:r>
              <a:rPr lang="zh-CN" altLang="en-US" sz="2800">
                <a:latin typeface="华文楷体" panose="02010600040101010101" charset="-122"/>
                <a:ea typeface="华文楷体" panose="02010600040101010101" charset="-122"/>
              </a:rPr>
              <a:t>树在我们学习的过程中也非常常见，比如在文科学习中我们可以用思维导图加深对各个知识点的记忆；在算法学习中，我们可以树的形式进行递归分析；在理科求解过程中将各种可能得解表示出来，再一一分析等。</a:t>
            </a:r>
            <a:br>
              <a:rPr lang="zh-CN" altLang="en-US" sz="2800">
                <a:latin typeface="华文楷体" panose="02010600040101010101" charset="-122"/>
                <a:ea typeface="华文楷体" panose="02010600040101010101" charset="-122"/>
              </a:rPr>
            </a:br>
            <a:r>
              <a:rPr lang="zh-CN" altLang="en-US" sz="2800">
                <a:latin typeface="华文楷体" panose="02010600040101010101" charset="-122"/>
                <a:ea typeface="华文楷体" panose="02010600040101010101" charset="-122"/>
              </a:rPr>
              <a:t> </a:t>
            </a:r>
            <a:r>
              <a:rPr lang="en-US" altLang="zh-CN" sz="2800">
                <a:latin typeface="华文楷体" panose="02010600040101010101" charset="-122"/>
                <a:ea typeface="华文楷体" panose="02010600040101010101" charset="-122"/>
              </a:rPr>
              <a:t>       </a:t>
            </a:r>
            <a:br>
              <a:rPr lang="en-US" altLang="zh-CN" sz="2800">
                <a:latin typeface="华文楷体" panose="02010600040101010101" charset="-122"/>
                <a:ea typeface="华文楷体" panose="02010600040101010101" charset="-122"/>
              </a:rPr>
            </a:br>
            <a:r>
              <a:rPr lang="en-US" altLang="zh-CN" sz="2800">
                <a:latin typeface="华文楷体" panose="02010600040101010101" charset="-122"/>
                <a:ea typeface="华文楷体" panose="02010600040101010101" charset="-122"/>
              </a:rPr>
              <a:t>        </a:t>
            </a:r>
            <a:r>
              <a:rPr lang="zh-CN" altLang="en-US" sz="2800">
                <a:latin typeface="华文楷体" panose="02010600040101010101" charset="-122"/>
                <a:ea typeface="华文楷体" panose="02010600040101010101" charset="-122"/>
              </a:rPr>
              <a:t>在学习中应用树，是一种将思维形象化的方法，这也是放射性思维的一种表现，符合人类大脑的思考方式，将知识点或学习内容以树状形式存储，就像人大脑神经元一样相互连接，这样理解记忆更加高效</a:t>
            </a:r>
            <a:br>
              <a:rPr lang="en-US" altLang="zh-CN" sz="2800">
                <a:latin typeface="华文楷体" panose="02010600040101010101" charset="-122"/>
                <a:ea typeface="华文楷体" panose="02010600040101010101" charset="-122"/>
              </a:rPr>
            </a:br>
            <a:r>
              <a:rPr lang="en-US" altLang="zh-CN" sz="2800">
                <a:latin typeface="华文楷体" panose="02010600040101010101" charset="-122"/>
                <a:ea typeface="华文楷体" panose="02010600040101010101" charset="-122"/>
              </a:rPr>
              <a:t>         </a:t>
            </a:r>
            <a:endParaRPr lang="en-US" altLang="zh-CN" sz="2800">
              <a:latin typeface="华文楷体" panose="02010600040101010101" charset="-122"/>
              <a:ea typeface="华文楷体" panose="02010600040101010101" charset="-122"/>
            </a:endParaRPr>
          </a:p>
        </p:txBody>
      </p:sp>
      <p:pic>
        <p:nvPicPr>
          <p:cNvPr id="9" name="图片 8"/>
          <p:cNvPicPr>
            <a:picLocks noChangeAspect="1"/>
          </p:cNvPicPr>
          <p:nvPr>
            <p:custDataLst>
              <p:tags r:id="rId2"/>
            </p:custDataLst>
          </p:nvPr>
        </p:nvPicPr>
        <p:blipFill>
          <a:blip r:embed="rId3"/>
          <a:stretch>
            <a:fillRect/>
          </a:stretch>
        </p:blipFill>
        <p:spPr>
          <a:xfrm>
            <a:off x="9767570" y="31750"/>
            <a:ext cx="2424430" cy="91694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2822575" y="5836920"/>
            <a:ext cx="10762615" cy="1562735"/>
          </a:xfrm>
        </p:spPr>
        <p:txBody>
          <a:bodyPr>
            <a:noAutofit/>
          </a:bodyPr>
          <a:p>
            <a:endParaRPr lang="zh-CN" altLang="en-US" sz="2400" b="1">
              <a:latin typeface="华文楷体" panose="02010600040101010101" charset="-122"/>
              <a:ea typeface="华文楷体" panose="02010600040101010101" charset="-122"/>
              <a:cs typeface="华文楷体" panose="02010600040101010101" charset="-122"/>
            </a:endParaRPr>
          </a:p>
        </p:txBody>
      </p:sp>
      <p:sp>
        <p:nvSpPr>
          <p:cNvPr id="6" name="副标题 5"/>
          <p:cNvSpPr>
            <a:spLocks noGrp="1"/>
          </p:cNvSpPr>
          <p:nvPr>
            <p:ph type="subTitle" idx="1"/>
            <p:custDataLst>
              <p:tags r:id="rId2"/>
            </p:custDataLst>
          </p:nvPr>
        </p:nvSpPr>
        <p:spPr>
          <a:xfrm>
            <a:off x="675640" y="693420"/>
            <a:ext cx="9399270" cy="3422015"/>
          </a:xfrm>
        </p:spPr>
        <p:txBody>
          <a:bodyPr>
            <a:normAutofit/>
          </a:bodyPr>
          <a:p>
            <a:pPr marL="0" indent="0">
              <a:buNone/>
            </a:pPr>
            <a:r>
              <a:rPr lang="zh-CN" altLang="en-US" sz="4000" b="1">
                <a:solidFill>
                  <a:schemeClr val="tx1"/>
                </a:solidFill>
                <a:latin typeface="华文楷体" panose="02010600040101010101" charset="-122"/>
                <a:ea typeface="华文楷体" panose="02010600040101010101" charset="-122"/>
                <a:cs typeface="华文楷体" panose="02010600040101010101" charset="-122"/>
                <a:sym typeface="+mn-ea"/>
              </a:rPr>
              <a:t>树在数据处理中有广泛的应用</a:t>
            </a:r>
            <a:endParaRPr lang="zh-CN" altLang="en-US" sz="4000" b="1">
              <a:solidFill>
                <a:schemeClr val="tx1"/>
              </a:solidFill>
              <a:latin typeface="华文楷体" panose="02010600040101010101" charset="-122"/>
              <a:ea typeface="华文楷体" panose="02010600040101010101" charset="-122"/>
              <a:cs typeface="华文楷体" panose="02010600040101010101" charset="-122"/>
              <a:sym typeface="+mn-ea"/>
            </a:endParaRPr>
          </a:p>
        </p:txBody>
      </p:sp>
      <p:pic>
        <p:nvPicPr>
          <p:cNvPr id="3" name="图片 2"/>
          <p:cNvPicPr>
            <a:picLocks noChangeAspect="1"/>
          </p:cNvPicPr>
          <p:nvPr>
            <p:custDataLst>
              <p:tags r:id="rId3"/>
            </p:custDataLst>
          </p:nvPr>
        </p:nvPicPr>
        <p:blipFill>
          <a:blip r:embed="rId4"/>
          <a:stretch>
            <a:fillRect/>
          </a:stretch>
        </p:blipFill>
        <p:spPr>
          <a:xfrm>
            <a:off x="9767570" y="31750"/>
            <a:ext cx="2424430" cy="916940"/>
          </a:xfrm>
          <a:prstGeom prst="rect">
            <a:avLst/>
          </a:prstGeom>
        </p:spPr>
      </p:pic>
      <p:pic>
        <p:nvPicPr>
          <p:cNvPr id="7" name="图片 6"/>
          <p:cNvPicPr>
            <a:picLocks noChangeAspect="1"/>
          </p:cNvPicPr>
          <p:nvPr/>
        </p:nvPicPr>
        <p:blipFill>
          <a:blip r:embed="rId5"/>
          <a:stretch>
            <a:fillRect/>
          </a:stretch>
        </p:blipFill>
        <p:spPr>
          <a:xfrm>
            <a:off x="2740025" y="1612900"/>
            <a:ext cx="6711315" cy="4290695"/>
          </a:xfrm>
          <a:prstGeom prst="rect">
            <a:avLst/>
          </a:prstGeom>
        </p:spPr>
      </p:pic>
      <p:sp>
        <p:nvSpPr>
          <p:cNvPr id="14" name="文本框 13"/>
          <p:cNvSpPr txBox="1"/>
          <p:nvPr>
            <p:custDataLst>
              <p:tags r:id="rId6"/>
            </p:custDataLst>
          </p:nvPr>
        </p:nvSpPr>
        <p:spPr>
          <a:xfrm>
            <a:off x="3678555" y="2463165"/>
            <a:ext cx="4956175" cy="2306955"/>
          </a:xfrm>
          <a:prstGeom prst="rect">
            <a:avLst/>
          </a:prstGeom>
          <a:noFill/>
        </p:spPr>
        <p:txBody>
          <a:bodyPr wrap="square" rtlCol="0" anchor="t">
            <a:spAutoFit/>
          </a:bodyPr>
          <a:p>
            <a:r>
              <a:rPr lang="zh-CN" altLang="en-US" sz="7200">
                <a:highlight>
                  <a:srgbClr val="FFFF00"/>
                </a:highlight>
                <a:latin typeface="华文楷体" panose="02010600040101010101" charset="-122"/>
                <a:ea typeface="华文楷体" panose="02010600040101010101" charset="-122"/>
                <a:sym typeface="+mn-ea"/>
              </a:rPr>
              <a:t>数据库的</a:t>
            </a:r>
            <a:endParaRPr lang="zh-CN" altLang="en-US" sz="7200">
              <a:highlight>
                <a:srgbClr val="FFFF00"/>
              </a:highlight>
              <a:latin typeface="华文楷体" panose="02010600040101010101" charset="-122"/>
              <a:ea typeface="华文楷体" panose="02010600040101010101" charset="-122"/>
              <a:sym typeface="+mn-ea"/>
            </a:endParaRPr>
          </a:p>
          <a:p>
            <a:r>
              <a:rPr lang="zh-CN" altLang="en-US" sz="7200">
                <a:highlight>
                  <a:srgbClr val="FFFF00"/>
                </a:highlight>
                <a:latin typeface="华文楷体" panose="02010600040101010101" charset="-122"/>
                <a:ea typeface="华文楷体" panose="02010600040101010101" charset="-122"/>
                <a:sym typeface="+mn-ea"/>
              </a:rPr>
              <a:t>索引和目录</a:t>
            </a:r>
            <a:endParaRPr lang="zh-CN" altLang="en-US" sz="7200">
              <a:highlight>
                <a:srgbClr val="FFFF00"/>
              </a:highlight>
              <a:latin typeface="华文楷体" panose="02010600040101010101" charset="-122"/>
              <a:ea typeface="华文楷体" panose="02010600040101010101" charset="-122"/>
              <a:sym typeface="+mn-ea"/>
            </a:endParaRPr>
          </a:p>
        </p:txBody>
      </p:sp>
      <p:pic>
        <p:nvPicPr>
          <p:cNvPr id="12" name="图片 11"/>
          <p:cNvPicPr>
            <a:picLocks noChangeAspect="1"/>
          </p:cNvPicPr>
          <p:nvPr/>
        </p:nvPicPr>
        <p:blipFill>
          <a:blip r:embed="rId7"/>
          <a:stretch>
            <a:fillRect/>
          </a:stretch>
        </p:blipFill>
        <p:spPr>
          <a:xfrm>
            <a:off x="2431415" y="1648460"/>
            <a:ext cx="7019925" cy="4255135"/>
          </a:xfrm>
          <a:prstGeom prst="rect">
            <a:avLst/>
          </a:prstGeom>
        </p:spPr>
      </p:pic>
      <p:sp>
        <p:nvSpPr>
          <p:cNvPr id="16" name="文本框 15"/>
          <p:cNvSpPr txBox="1"/>
          <p:nvPr>
            <p:custDataLst>
              <p:tags r:id="rId8"/>
            </p:custDataLst>
          </p:nvPr>
        </p:nvSpPr>
        <p:spPr>
          <a:xfrm>
            <a:off x="4061460" y="3016885"/>
            <a:ext cx="6096000" cy="1198880"/>
          </a:xfrm>
          <a:prstGeom prst="rect">
            <a:avLst/>
          </a:prstGeom>
          <a:noFill/>
        </p:spPr>
        <p:txBody>
          <a:bodyPr wrap="square" rtlCol="0" anchor="t">
            <a:spAutoFit/>
          </a:bodyPr>
          <a:p>
            <a:r>
              <a:rPr lang="en-US" altLang="zh-CN" sz="7200">
                <a:highlight>
                  <a:srgbClr val="FFFF00"/>
                </a:highlight>
                <a:latin typeface="华文楷体" panose="02010600040101010101" charset="-122"/>
                <a:ea typeface="华文楷体" panose="02010600040101010101" charset="-122"/>
                <a:sym typeface="+mn-ea"/>
              </a:rPr>
              <a:t>Splay</a:t>
            </a:r>
            <a:r>
              <a:rPr lang="zh-CN" altLang="en-US" sz="7200">
                <a:highlight>
                  <a:srgbClr val="FFFF00"/>
                </a:highlight>
                <a:latin typeface="华文楷体" panose="02010600040101010101" charset="-122"/>
                <a:ea typeface="华文楷体" panose="02010600040101010101" charset="-122"/>
                <a:sym typeface="+mn-ea"/>
              </a:rPr>
              <a:t>树</a:t>
            </a:r>
            <a:endParaRPr lang="zh-CN" altLang="en-US" sz="7200">
              <a:highlight>
                <a:srgbClr val="FFFF00"/>
              </a:highlight>
              <a:latin typeface="华文楷体" panose="02010600040101010101" charset="-122"/>
              <a:ea typeface="华文楷体" panose="02010600040101010101" charset="-122"/>
              <a:sym typeface="+mn-ea"/>
            </a:endParaRPr>
          </a:p>
        </p:txBody>
      </p:sp>
      <p:pic>
        <p:nvPicPr>
          <p:cNvPr id="17" name="图片 16"/>
          <p:cNvPicPr/>
          <p:nvPr>
            <p:custDataLst>
              <p:tags r:id="rId9"/>
            </p:custDataLst>
          </p:nvPr>
        </p:nvPicPr>
        <p:blipFill>
          <a:blip r:embed="rId10"/>
          <a:stretch>
            <a:fillRect/>
          </a:stretch>
        </p:blipFill>
        <p:spPr>
          <a:xfrm rot="16200000">
            <a:off x="4009390" y="214630"/>
            <a:ext cx="4293870" cy="7672070"/>
          </a:xfrm>
          <a:prstGeom prst="rect">
            <a:avLst/>
          </a:prstGeom>
          <a:noFill/>
          <a:ln w="9525">
            <a:noFill/>
          </a:ln>
        </p:spPr>
      </p:pic>
      <p:sp>
        <p:nvSpPr>
          <p:cNvPr id="18" name="文本框 17"/>
          <p:cNvSpPr txBox="1"/>
          <p:nvPr>
            <p:custDataLst>
              <p:tags r:id="rId11"/>
            </p:custDataLst>
          </p:nvPr>
        </p:nvSpPr>
        <p:spPr>
          <a:xfrm>
            <a:off x="3728720" y="3451225"/>
            <a:ext cx="6096000" cy="1198880"/>
          </a:xfrm>
          <a:prstGeom prst="rect">
            <a:avLst/>
          </a:prstGeom>
          <a:noFill/>
        </p:spPr>
        <p:txBody>
          <a:bodyPr wrap="square" rtlCol="0" anchor="t">
            <a:spAutoFit/>
          </a:bodyPr>
          <a:p>
            <a:r>
              <a:rPr lang="en-US" altLang="zh-CN" sz="7200">
                <a:highlight>
                  <a:srgbClr val="FFFF00"/>
                </a:highlight>
                <a:latin typeface="华文楷体" panose="02010600040101010101" charset="-122"/>
                <a:ea typeface="华文楷体" panose="02010600040101010101" charset="-122"/>
                <a:sym typeface="+mn-ea"/>
              </a:rPr>
              <a:t>FHQ-Treap</a:t>
            </a:r>
            <a:r>
              <a:rPr lang="zh-CN" altLang="en-US" sz="7200">
                <a:highlight>
                  <a:srgbClr val="FFFF00"/>
                </a:highlight>
                <a:latin typeface="华文楷体" panose="02010600040101010101" charset="-122"/>
                <a:ea typeface="华文楷体" panose="02010600040101010101" charset="-122"/>
                <a:sym typeface="+mn-ea"/>
              </a:rPr>
              <a:t>树</a:t>
            </a:r>
            <a:endParaRPr lang="zh-CN" altLang="en-US" sz="7200">
              <a:highlight>
                <a:srgbClr val="FFFF00"/>
              </a:highlight>
              <a:latin typeface="华文楷体" panose="02010600040101010101" charset="-122"/>
              <a:ea typeface="华文楷体" panose="0201060004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6" grpId="1" build="p"/>
      <p:bldP spid="14" grpId="0"/>
      <p:bldP spid="14" grpId="1"/>
      <p:bldP spid="16" grpId="0"/>
      <p:bldP spid="16" grpId="1"/>
      <p:bldP spid="18" grpId="0"/>
      <p:bldP spid="18"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35355" y="2057400"/>
            <a:ext cx="10515600" cy="3319145"/>
          </a:xfrm>
        </p:spPr>
        <p:txBody>
          <a:bodyPr>
            <a:normAutofit fontScale="90000"/>
          </a:bodyPr>
          <a:p>
            <a:r>
              <a:rPr lang="en-US" altLang="zh-CN" sz="3110">
                <a:latin typeface="华文楷体" panose="02010600040101010101" charset="-122"/>
                <a:ea typeface="华文楷体" panose="02010600040101010101" charset="-122"/>
              </a:rPr>
              <a:t>        </a:t>
            </a:r>
            <a:r>
              <a:rPr lang="zh-CN" altLang="en-US" sz="3110">
                <a:latin typeface="华文楷体" panose="02010600040101010101" charset="-122"/>
                <a:ea typeface="华文楷体" panose="02010600040101010101" charset="-122"/>
              </a:rPr>
              <a:t>在数据库系统中，树型结构是数据库层次模型的基础，也是各种索引和目录的主要组织形式。在很多算法中，常以树作为基本数据结构从而完成问题的求解</a:t>
            </a:r>
            <a:br>
              <a:rPr lang="zh-CN" altLang="en-US" sz="3110">
                <a:latin typeface="华文楷体" panose="02010600040101010101" charset="-122"/>
                <a:ea typeface="华文楷体" panose="02010600040101010101" charset="-122"/>
              </a:rPr>
            </a:br>
            <a:r>
              <a:rPr lang="zh-CN" altLang="en-US" sz="3110">
                <a:latin typeface="华文楷体" panose="02010600040101010101" charset="-122"/>
                <a:ea typeface="华文楷体" panose="02010600040101010101" charset="-122"/>
              </a:rPr>
              <a:t> </a:t>
            </a:r>
            <a:r>
              <a:rPr lang="en-US" altLang="zh-CN" sz="3110">
                <a:latin typeface="华文楷体" panose="02010600040101010101" charset="-122"/>
                <a:ea typeface="华文楷体" panose="02010600040101010101" charset="-122"/>
              </a:rPr>
              <a:t>   </a:t>
            </a:r>
            <a:br>
              <a:rPr lang="en-US" altLang="zh-CN" sz="3110">
                <a:latin typeface="华文楷体" panose="02010600040101010101" charset="-122"/>
                <a:ea typeface="华文楷体" panose="02010600040101010101" charset="-122"/>
              </a:rPr>
            </a:br>
            <a:r>
              <a:rPr lang="en-US" altLang="zh-CN" sz="3110">
                <a:latin typeface="华文楷体" panose="02010600040101010101" charset="-122"/>
                <a:ea typeface="华文楷体" panose="02010600040101010101" charset="-122"/>
              </a:rPr>
              <a:t>      </a:t>
            </a:r>
            <a:r>
              <a:rPr lang="zh-CN" altLang="en-US" sz="3110">
                <a:latin typeface="华文楷体" panose="02010600040101010101" charset="-122"/>
                <a:ea typeface="华文楷体" panose="02010600040101010101" charset="-122"/>
              </a:rPr>
              <a:t>在算法竞赛中，常用树结构来处理数据较大的情况，因为树的存储方式与常规的数组相比有极大的优化。更重要的是，树也能通过简单的操作来维护数据之间一定的顺序，时间效率极高。比如</a:t>
            </a:r>
            <a:r>
              <a:rPr lang="en-US" altLang="zh-CN" sz="3110">
                <a:latin typeface="华文楷体" panose="02010600040101010101" charset="-122"/>
                <a:ea typeface="华文楷体" panose="02010600040101010101" charset="-122"/>
              </a:rPr>
              <a:t>FHQ-Treap</a:t>
            </a:r>
            <a:r>
              <a:rPr lang="zh-CN" altLang="en-US" sz="3110">
                <a:latin typeface="华文楷体" panose="02010600040101010101" charset="-122"/>
                <a:ea typeface="华文楷体" panose="02010600040101010101" charset="-122"/>
              </a:rPr>
              <a:t>树的高明之处就是所有的操作都只用到了分裂和合并这两个基本操作，能够快速地完成插入节点、删除节点、查找排名、查找前驱和后驱等操作，从而就可应用于区间翻转、移动、持久化等场合。</a:t>
            </a:r>
            <a:br>
              <a:rPr lang="zh-CN" altLang="en-US" sz="3110">
                <a:latin typeface="华文楷体" panose="02010600040101010101" charset="-122"/>
                <a:ea typeface="华文楷体" panose="02010600040101010101" charset="-122"/>
              </a:rPr>
            </a:br>
            <a:br>
              <a:rPr lang="zh-CN" altLang="en-US" sz="3110">
                <a:latin typeface="华文楷体" panose="02010600040101010101" charset="-122"/>
                <a:ea typeface="华文楷体" panose="02010600040101010101" charset="-122"/>
              </a:rPr>
            </a:br>
            <a:r>
              <a:rPr lang="zh-CN" altLang="en-US" sz="3110">
                <a:latin typeface="华文楷体" panose="02010600040101010101" charset="-122"/>
                <a:ea typeface="华文楷体" panose="02010600040101010101" charset="-122"/>
              </a:rPr>
              <a:t> </a:t>
            </a:r>
            <a:r>
              <a:rPr lang="en-US" altLang="zh-CN" sz="3110">
                <a:latin typeface="华文楷体" panose="02010600040101010101" charset="-122"/>
                <a:ea typeface="华文楷体" panose="02010600040101010101" charset="-122"/>
              </a:rPr>
              <a:t>     </a:t>
            </a:r>
            <a:endParaRPr lang="en-US" altLang="zh-CN" sz="3110">
              <a:latin typeface="华文楷体" panose="02010600040101010101" charset="-122"/>
              <a:ea typeface="华文楷体" panose="02010600040101010101" charset="-122"/>
            </a:endParaRPr>
          </a:p>
        </p:txBody>
      </p:sp>
      <p:sp>
        <p:nvSpPr>
          <p:cNvPr id="11" name="文本框 10"/>
          <p:cNvSpPr txBox="1"/>
          <p:nvPr/>
        </p:nvSpPr>
        <p:spPr>
          <a:xfrm>
            <a:off x="474345" y="7007225"/>
            <a:ext cx="5006340" cy="1925320"/>
          </a:xfrm>
          <a:prstGeom prst="rect">
            <a:avLst/>
          </a:prstGeom>
          <a:noFill/>
        </p:spPr>
        <p:txBody>
          <a:bodyPr wrap="square" rtlCol="0" anchor="t">
            <a:noAutofit/>
          </a:bodyPr>
          <a:p>
            <a:endParaRPr lang="zh-CN" altLang="en-US" sz="2400">
              <a:sym typeface="+mn-ea"/>
            </a:endParaRPr>
          </a:p>
        </p:txBody>
      </p:sp>
      <p:pic>
        <p:nvPicPr>
          <p:cNvPr id="12" name="图片 11"/>
          <p:cNvPicPr>
            <a:picLocks noChangeAspect="1"/>
          </p:cNvPicPr>
          <p:nvPr>
            <p:custDataLst>
              <p:tags r:id="rId1"/>
            </p:custDataLst>
          </p:nvPr>
        </p:nvPicPr>
        <p:blipFill>
          <a:blip r:embed="rId2"/>
          <a:stretch>
            <a:fillRect/>
          </a:stretch>
        </p:blipFill>
        <p:spPr>
          <a:xfrm>
            <a:off x="9767570" y="31750"/>
            <a:ext cx="2424430" cy="91694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031740" y="2766060"/>
            <a:ext cx="10515600" cy="1325563"/>
          </a:xfrm>
        </p:spPr>
        <p:txBody>
          <a:bodyPr>
            <a:noAutofit/>
          </a:bodyPr>
          <a:p>
            <a:r>
              <a:rPr lang="zh-CN" altLang="en-US" sz="8800" b="1">
                <a:latin typeface="华文行楷" panose="02010800040101010101" charset="-122"/>
                <a:ea typeface="华文行楷" panose="02010800040101010101" charset="-122"/>
              </a:rPr>
              <a:t>谢谢观赏</a:t>
            </a:r>
            <a:endParaRPr lang="zh-CN" altLang="en-US" sz="8800" b="1">
              <a:latin typeface="华文行楷" panose="02010800040101010101" charset="-122"/>
              <a:ea typeface="华文行楷" panose="02010800040101010101" charset="-122"/>
            </a:endParaRPr>
          </a:p>
        </p:txBody>
      </p:sp>
      <p:pic>
        <p:nvPicPr>
          <p:cNvPr id="4" name="内容占位符 3"/>
          <p:cNvPicPr>
            <a:picLocks noChangeAspect="1"/>
          </p:cNvPicPr>
          <p:nvPr>
            <p:ph idx="1"/>
            <p:custDataLst>
              <p:tags r:id="rId1"/>
            </p:custDataLst>
          </p:nvPr>
        </p:nvPicPr>
        <p:blipFill>
          <a:blip r:embed="rId2"/>
          <a:stretch>
            <a:fillRect/>
          </a:stretch>
        </p:blipFill>
        <p:spPr>
          <a:xfrm>
            <a:off x="1572260" y="1977390"/>
            <a:ext cx="3235325" cy="2902585"/>
          </a:xfrm>
          <a:prstGeom prst="rect">
            <a:avLst/>
          </a:prstGeom>
        </p:spPr>
      </p:pic>
      <p:pic>
        <p:nvPicPr>
          <p:cNvPr id="9" name="图片 8"/>
          <p:cNvPicPr>
            <a:picLocks noChangeAspect="1"/>
          </p:cNvPicPr>
          <p:nvPr>
            <p:custDataLst>
              <p:tags r:id="rId3"/>
            </p:custDataLst>
          </p:nvPr>
        </p:nvPicPr>
        <p:blipFill>
          <a:blip r:embed="rId4"/>
          <a:stretch>
            <a:fillRect/>
          </a:stretch>
        </p:blipFill>
        <p:spPr>
          <a:xfrm>
            <a:off x="9767570" y="31750"/>
            <a:ext cx="2424430" cy="916940"/>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16.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COMMONDATA" val="eyJoZGlkIjoiMGIzNWY1ZDBhMDZjY2NlNjYxMjRmYWQxNjc2YzlhZGIifQ=="/>
  <p:tag name="KSO_WPP_MARK_KEY" val="b766cd68-b804-4441-9e5d-dd375950a238"/>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1164</Words>
  <Application>WPS 演示</Application>
  <PresentationFormat>宽屏</PresentationFormat>
  <Paragraphs>49</Paragraphs>
  <Slides>9</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9</vt:i4>
      </vt:variant>
    </vt:vector>
  </HeadingPairs>
  <TitlesOfParts>
    <vt:vector size="21" baseType="lpstr">
      <vt:lpstr>Arial</vt:lpstr>
      <vt:lpstr>宋体</vt:lpstr>
      <vt:lpstr>Wingdings</vt:lpstr>
      <vt:lpstr>华文行楷</vt:lpstr>
      <vt:lpstr>华文楷体</vt:lpstr>
      <vt:lpstr>等线</vt:lpstr>
      <vt:lpstr>Calibri</vt:lpstr>
      <vt:lpstr>微软雅黑</vt:lpstr>
      <vt:lpstr>Arial Unicode MS</vt:lpstr>
      <vt:lpstr>华文细黑</vt:lpstr>
      <vt:lpstr>Office 主题</vt:lpstr>
      <vt:lpstr>Paint.Picture</vt:lpstr>
      <vt:lpstr>从冒泡排序到快速排序</vt:lpstr>
      <vt:lpstr>队列是限定在一段进行插入，另一端进行删除的特殊线性表。 通常把队列的删除和插入称为出队和入队。 允许出队的一段称为队头，允许入队的一段称为队尾。 需要入队的数据项只能从队尾进入，队列中的数据只能从队头离开 由于总是先入队的元素先出队，所以队列又称为先进先出（FIFO）表</vt:lpstr>
      <vt:lpstr>冒泡排序</vt:lpstr>
      <vt:lpstr>PowerPoint 演示文稿</vt:lpstr>
      <vt:lpstr>思维导图</vt:lpstr>
      <vt:lpstr>why？</vt:lpstr>
      <vt:lpstr>经过对上面几个例子 我们其实可以发现  冒泡排序的形式变化多端，但由于其代码简单，其实能修改变化的也就是i，j的范围 以及if中的条件 对此，我们可以一一分析</vt:lpstr>
      <vt:lpstr>PowerPoint 演示文稿</vt:lpstr>
      <vt:lpstr>谢谢观赏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林圣翔</dc:creator>
  <cp:lastModifiedBy>立身行道</cp:lastModifiedBy>
  <cp:revision>8</cp:revision>
  <dcterms:created xsi:type="dcterms:W3CDTF">2023-05-13T02:52:00Z</dcterms:created>
  <dcterms:modified xsi:type="dcterms:W3CDTF">2023-06-01T13:42:15Z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F0C1D8FAF8C34008B23E063E37096889_12</vt:lpwstr>
  </property>
  <property fmtid="{D5CDD505-2E9C-101B-9397-08002B2CF9AE}" pid="3" name="KSOProductBuildVer">
    <vt:lpwstr>2052-11.1.0.14309</vt:lpwstr>
  </property>
</Properties>
</file>