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71"/>
  </p:handoutMasterIdLst>
  <p:sldIdLst>
    <p:sldId id="347" r:id="rId3"/>
    <p:sldId id="348" r:id="rId5"/>
    <p:sldId id="400" r:id="rId6"/>
    <p:sldId id="401" r:id="rId7"/>
    <p:sldId id="402" r:id="rId8"/>
    <p:sldId id="385" r:id="rId9"/>
    <p:sldId id="386" r:id="rId10"/>
    <p:sldId id="387" r:id="rId11"/>
    <p:sldId id="389" r:id="rId12"/>
    <p:sldId id="391" r:id="rId13"/>
    <p:sldId id="397" r:id="rId14"/>
    <p:sldId id="403" r:id="rId15"/>
    <p:sldId id="404" r:id="rId16"/>
    <p:sldId id="405" r:id="rId17"/>
    <p:sldId id="406" r:id="rId18"/>
    <p:sldId id="394" r:id="rId19"/>
    <p:sldId id="407" r:id="rId20"/>
    <p:sldId id="395" r:id="rId21"/>
    <p:sldId id="408" r:id="rId22"/>
    <p:sldId id="409" r:id="rId23"/>
    <p:sldId id="364" r:id="rId24"/>
    <p:sldId id="365" r:id="rId25"/>
    <p:sldId id="366" r:id="rId26"/>
    <p:sldId id="416" r:id="rId27"/>
    <p:sldId id="417" r:id="rId28"/>
    <p:sldId id="418" r:id="rId29"/>
    <p:sldId id="419" r:id="rId30"/>
    <p:sldId id="367" r:id="rId31"/>
    <p:sldId id="398" r:id="rId32"/>
    <p:sldId id="410" r:id="rId33"/>
    <p:sldId id="411" r:id="rId34"/>
    <p:sldId id="373" r:id="rId35"/>
    <p:sldId id="374" r:id="rId36"/>
    <p:sldId id="399" r:id="rId37"/>
    <p:sldId id="375" r:id="rId38"/>
    <p:sldId id="376" r:id="rId39"/>
    <p:sldId id="412" r:id="rId40"/>
    <p:sldId id="413" r:id="rId41"/>
    <p:sldId id="414" r:id="rId42"/>
    <p:sldId id="461" r:id="rId43"/>
    <p:sldId id="462" r:id="rId44"/>
    <p:sldId id="463" r:id="rId45"/>
    <p:sldId id="464" r:id="rId46"/>
    <p:sldId id="377" r:id="rId47"/>
    <p:sldId id="420" r:id="rId48"/>
    <p:sldId id="421" r:id="rId49"/>
    <p:sldId id="422" r:id="rId50"/>
    <p:sldId id="423" r:id="rId51"/>
    <p:sldId id="424" r:id="rId52"/>
    <p:sldId id="425" r:id="rId53"/>
    <p:sldId id="426" r:id="rId54"/>
    <p:sldId id="427" r:id="rId55"/>
    <p:sldId id="428" r:id="rId56"/>
    <p:sldId id="429" r:id="rId57"/>
    <p:sldId id="430" r:id="rId58"/>
    <p:sldId id="431" r:id="rId59"/>
    <p:sldId id="432" r:id="rId60"/>
    <p:sldId id="433" r:id="rId61"/>
    <p:sldId id="434" r:id="rId62"/>
    <p:sldId id="435" r:id="rId63"/>
    <p:sldId id="436" r:id="rId64"/>
    <p:sldId id="437" r:id="rId65"/>
    <p:sldId id="438" r:id="rId66"/>
    <p:sldId id="439" r:id="rId67"/>
    <p:sldId id="440" r:id="rId68"/>
    <p:sldId id="442" r:id="rId69"/>
    <p:sldId id="441" r:id="rId70"/>
  </p:sldIdLst>
  <p:sldSz cx="9144000" cy="6858000" type="screen4x3"/>
  <p:notesSz cx="6858000" cy="9144000"/>
  <p:custDataLst>
    <p:tags r:id="rId75"/>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990033"/>
    <a:srgbClr val="800000"/>
    <a:srgbClr val="990099"/>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710"/>
  </p:normalViewPr>
  <p:slideViewPr>
    <p:cSldViewPr showGuides="1">
      <p:cViewPr varScale="1">
        <p:scale>
          <a:sx n="74" d="100"/>
          <a:sy n="74" d="100"/>
        </p:scale>
        <p:origin x="1044" y="72"/>
      </p:cViewPr>
      <p:guideLst>
        <p:guide orient="horz" pos="2160"/>
        <p:guide pos="288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gs" Target="tags/tag2.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handoutMaster" Target="handoutMasters/handoutMaster1.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482312A-EF7C-4076-BA58-08F2102654E9}" type="slidenum">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122D803-0A86-4224-8BB4-ACAC7A8D4BFD}" type="slidenum">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
        <p:nvSpPr>
          <p:cNvPr id="6147" name="Rectangle 2"/>
          <p:cNvSpPr>
            <a:spLocks noTextEdit="1"/>
          </p:cNvSpPr>
          <p:nvPr>
            <p:ph type="sldImg"/>
          </p:nvPr>
        </p:nvSpPr>
        <p:spPr/>
      </p:sp>
      <p:sp>
        <p:nvSpPr>
          <p:cNvPr id="6148" name="Rectangle 3"/>
          <p:cNvSpPr>
            <a:spLocks noGrp="1"/>
          </p:cNvSpPr>
          <p:nvPr>
            <p:ph type="body" idx="1"/>
          </p:nvPr>
        </p:nvSpPr>
        <p:spPr/>
        <p:txBody>
          <a:bodyPr wrap="square" lIns="91440" tIns="45720" rIns="91440" bIns="45720" anchor="t" anchorCtr="0"/>
          <a:p>
            <a:pPr lvl="0" eaLnBrk="1" hangingPunct="1"/>
            <a:r>
              <a:rPr lang="zh-CN" altLang="en-US" dirty="0"/>
              <a:t>欢迎辞</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2051"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pic>
        <p:nvPicPr>
          <p:cNvPr id="2052" name="Picture 9" descr="sjtulogo1"/>
          <p:cNvPicPr>
            <a:picLocks noChangeAspect="1"/>
          </p:cNvPicPr>
          <p:nvPr userDrawn="1"/>
        </p:nvPicPr>
        <p:blipFill>
          <a:blip r:embed="rId2"/>
          <a:stretch>
            <a:fillRect/>
          </a:stretch>
        </p:blipFill>
        <p:spPr>
          <a:xfrm>
            <a:off x="0" y="0"/>
            <a:ext cx="914400" cy="914400"/>
          </a:xfrm>
          <a:prstGeom prst="rect">
            <a:avLst/>
          </a:prstGeom>
          <a:noFill/>
          <a:ln w="9525">
            <a:noFill/>
          </a:ln>
        </p:spPr>
      </p:pic>
      <p:sp>
        <p:nvSpPr>
          <p:cNvPr id="347138"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endParaRPr lang="en-US" altLang="zh-CN"/>
          </a:p>
        </p:txBody>
      </p:sp>
      <p:sp>
        <p:nvSpPr>
          <p:cNvPr id="34713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zh-CN"/>
              <a:t>单击此处编辑母版副标题样式</a:t>
            </a:r>
            <a:endParaRPr lang="en-US" altLang="zh-CN"/>
          </a:p>
        </p:txBody>
      </p:sp>
      <p:sp>
        <p:nvSpPr>
          <p:cNvPr id="13" name="Rectangle 4"/>
          <p:cNvSpPr>
            <a:spLocks noGrp="1" noChangeArrowheads="1"/>
          </p:cNvSpPr>
          <p:nvPr>
            <p:ph type="dt" sz="half" idx="2"/>
          </p:nvPr>
        </p:nvSpPr>
        <p:spPr bwMode="auto">
          <a:xfrm>
            <a:off x="457200" y="6308725"/>
            <a:ext cx="2133600" cy="392113"/>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7EEB9FC-F76F-4679-9091-94BB705B60A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4" name="Rectangle 5"/>
          <p:cNvSpPr>
            <a:spLocks noGrp="1" noChangeArrowheads="1"/>
          </p:cNvSpPr>
          <p:nvPr>
            <p:ph type="ftr" sz="quarter" idx="3"/>
          </p:nvPr>
        </p:nvSpPr>
        <p:spPr bwMode="auto">
          <a:xfrm>
            <a:off x="3124200" y="6381750"/>
            <a:ext cx="2895600" cy="319088"/>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5" name="Rectangle 6"/>
          <p:cNvSpPr>
            <a:spLocks noGrp="1" noChangeArrowheads="1"/>
          </p:cNvSpPr>
          <p:nvPr>
            <p:ph type="sldNum" sz="quarter" idx="4"/>
          </p:nvPr>
        </p:nvSpPr>
        <p:spPr bwMode="auto">
          <a:xfrm>
            <a:off x="6553200" y="6308725"/>
            <a:ext cx="2133600" cy="392113"/>
          </a:xfrm>
          <a:prstGeom prst="rect">
            <a:avLst/>
          </a:prstGeom>
          <a:ln>
            <a:miter lim="800000"/>
          </a:ln>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BD0ED5BB-AA55-4EE0-BCF0-7990AE309A32}"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30FE2E-92FA-4679-A3E9-A233D26BA0CF}"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30FE2E-92FA-4679-A3E9-A233D26BA0CF}"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277813"/>
            <a:ext cx="7129462" cy="847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30FE2E-92FA-4679-A3E9-A233D26BA0CF}"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30FE2E-92FA-4679-A3E9-A233D26BA0CF}"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30FE2E-92FA-4679-A3E9-A233D26BA0CF}"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30FE2E-92FA-4679-A3E9-A233D26BA0CF}"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30FE2E-92FA-4679-A3E9-A233D26BA0CF}"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30FE2E-92FA-4679-A3E9-A233D26BA0CF}"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30FE2E-92FA-4679-A3E9-A233D26BA0CF}"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30FE2E-92FA-4679-A3E9-A233D26BA0CF}"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30FE2E-92FA-4679-A3E9-A233D26BA0CF}"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1042988" y="277813"/>
            <a:ext cx="7129462" cy="847725"/>
          </a:xfrm>
          <a:prstGeom prst="rect">
            <a:avLst/>
          </a:prstGeom>
          <a:noFill/>
          <a:ln w="9525">
            <a:noFill/>
          </a:ln>
        </p:spPr>
        <p:txBody>
          <a:bodyPr/>
          <a:p>
            <a:pPr lvl="0"/>
            <a:r>
              <a:rPr lang="en-US" altLang="zh-CN" dirty="0"/>
              <a:t>单击此处编辑母版标题样式</a:t>
            </a:r>
            <a:endParaRPr lang="en-US" altLang="zh-CN" dirty="0"/>
          </a:p>
        </p:txBody>
      </p:sp>
      <p:sp>
        <p:nvSpPr>
          <p:cNvPr id="1027" name="Rectangle 3"/>
          <p:cNvSpPr>
            <a:spLocks noGrp="1"/>
          </p:cNvSpPr>
          <p:nvPr>
            <p:ph type="body" idx="1"/>
          </p:nvPr>
        </p:nvSpPr>
        <p:spPr>
          <a:xfrm>
            <a:off x="457200" y="1600200"/>
            <a:ext cx="8229600" cy="4530725"/>
          </a:xfrm>
          <a:prstGeom prst="rect">
            <a:avLst/>
          </a:prstGeom>
          <a:noFill/>
          <a:ln w="9525">
            <a:noFill/>
          </a:ln>
        </p:spPr>
        <p:txBody>
          <a:bodyPr/>
          <a:p>
            <a:pPr lvl="0"/>
            <a:r>
              <a:rPr lang="en-US" altLang="zh-CN" dirty="0"/>
              <a:t>单击此处编辑母版文本样式</a:t>
            </a:r>
            <a:endParaRPr lang="en-US" altLang="zh-CN" dirty="0"/>
          </a:p>
          <a:p>
            <a:pPr lvl="1"/>
            <a:r>
              <a:rPr lang="en-US" altLang="zh-CN" dirty="0"/>
              <a:t>第二级</a:t>
            </a:r>
            <a:endParaRPr lang="en-US" altLang="zh-CN" dirty="0"/>
          </a:p>
          <a:p>
            <a:pPr lvl="2"/>
            <a:r>
              <a:rPr lang="en-US" altLang="zh-CN" dirty="0"/>
              <a:t>第三级</a:t>
            </a:r>
            <a:endParaRPr lang="en-US" altLang="zh-CN" dirty="0"/>
          </a:p>
          <a:p>
            <a:pPr lvl="3"/>
            <a:r>
              <a:rPr lang="en-US" altLang="zh-CN" dirty="0"/>
              <a:t>第四级</a:t>
            </a:r>
            <a:endParaRPr lang="en-US" altLang="zh-CN" dirty="0"/>
          </a:p>
          <a:p>
            <a:pPr lvl="4"/>
            <a:r>
              <a:rPr lang="en-US" altLang="zh-CN" dirty="0"/>
              <a:t>第五级</a:t>
            </a:r>
            <a:endParaRPr lang="en-US" altLang="zh-CN" dirty="0"/>
          </a:p>
        </p:txBody>
      </p:sp>
      <p:sp>
        <p:nvSpPr>
          <p:cNvPr id="346116" name="Rectangle 4"/>
          <p:cNvSpPr>
            <a:spLocks noGrp="1" noChangeArrowheads="1"/>
          </p:cNvSpPr>
          <p:nvPr>
            <p:ph type="dt" sz="half" idx="2"/>
          </p:nvPr>
        </p:nvSpPr>
        <p:spPr bwMode="auto">
          <a:xfrm>
            <a:off x="457200" y="6453188"/>
            <a:ext cx="2133600" cy="333375"/>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a:latin typeface="+mj-lt"/>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46117" name="Rectangle 5"/>
          <p:cNvSpPr>
            <a:spLocks noGrp="1" noChangeArrowheads="1"/>
          </p:cNvSpPr>
          <p:nvPr>
            <p:ph type="ftr" sz="quarter" idx="3"/>
          </p:nvPr>
        </p:nvSpPr>
        <p:spPr bwMode="auto">
          <a:xfrm>
            <a:off x="3132138" y="6453188"/>
            <a:ext cx="2895600" cy="32385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46118" name="Rectangle 6"/>
          <p:cNvSpPr>
            <a:spLocks noGrp="1" noChangeArrowheads="1"/>
          </p:cNvSpPr>
          <p:nvPr>
            <p:ph type="sldNum" sz="quarter" idx="4"/>
          </p:nvPr>
        </p:nvSpPr>
        <p:spPr bwMode="auto">
          <a:xfrm>
            <a:off x="6553200" y="6453188"/>
            <a:ext cx="2133600" cy="333375"/>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atin typeface="Garamond" panose="02020404030301010803"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F30FE2E-92FA-4679-A3E9-A233D26BA0CF}"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
        <p:nvSpPr>
          <p:cNvPr id="1031" name="Freeform 7"/>
          <p:cNvSpPr/>
          <p:nvPr/>
        </p:nvSpPr>
        <p:spPr>
          <a:xfrm>
            <a:off x="914400" y="188913"/>
            <a:ext cx="8229600" cy="6096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1032" name="Line 8"/>
          <p:cNvSpPr/>
          <p:nvPr/>
        </p:nvSpPr>
        <p:spPr>
          <a:xfrm>
            <a:off x="250825" y="6453188"/>
            <a:ext cx="8642350" cy="0"/>
          </a:xfrm>
          <a:prstGeom prst="line">
            <a:avLst/>
          </a:prstGeom>
          <a:ln w="19050" cap="flat" cmpd="sng">
            <a:solidFill>
              <a:schemeClr val="accent1"/>
            </a:solidFill>
            <a:prstDash val="solid"/>
            <a:headEnd type="none" w="med" len="med"/>
            <a:tailEnd type="none" w="med" len="med"/>
          </a:ln>
        </p:spPr>
      </p:sp>
      <p:pic>
        <p:nvPicPr>
          <p:cNvPr id="1033" name="Picture 9" descr="sjtulogo1"/>
          <p:cNvPicPr>
            <a:picLocks noChangeAspect="1"/>
          </p:cNvPicPr>
          <p:nvPr userDrawn="1"/>
        </p:nvPicPr>
        <p:blipFill>
          <a:blip r:embed="rId13"/>
          <a:stretch>
            <a:fillRect/>
          </a:stretch>
        </p:blipFill>
        <p:spPr>
          <a:xfrm>
            <a:off x="0" y="0"/>
            <a:ext cx="914400" cy="914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timing>
    <p:tnLst>
      <p:par>
        <p:cTn id="1" dur="indefinite" restart="never" nodeType="tmRoot"/>
      </p:par>
    </p:tnLst>
  </p:timing>
  <p:hf sldNum="0"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11.wmf"/><Relationship Id="rId3" Type="http://schemas.openxmlformats.org/officeDocument/2006/relationships/oleObject" Target="../embeddings/oleObject2.bin"/><Relationship Id="rId2" Type="http://schemas.openxmlformats.org/officeDocument/2006/relationships/image" Target="../media/image10.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15.wmf"/><Relationship Id="rId7" Type="http://schemas.openxmlformats.org/officeDocument/2006/relationships/oleObject" Target="../embeddings/oleObject6.bin"/><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 Id="rId3" Type="http://schemas.openxmlformats.org/officeDocument/2006/relationships/oleObject" Target="../embeddings/oleObject4.bin"/><Relationship Id="rId2" Type="http://schemas.openxmlformats.org/officeDocument/2006/relationships/image" Target="../media/image12.wmf"/><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23.wmf"/><Relationship Id="rId7" Type="http://schemas.openxmlformats.org/officeDocument/2006/relationships/oleObject" Target="../embeddings/oleObject11.bin"/><Relationship Id="rId6" Type="http://schemas.openxmlformats.org/officeDocument/2006/relationships/image" Target="../media/image22.wmf"/><Relationship Id="rId5" Type="http://schemas.openxmlformats.org/officeDocument/2006/relationships/oleObject" Target="../embeddings/oleObject10.bin"/><Relationship Id="rId4" Type="http://schemas.openxmlformats.org/officeDocument/2006/relationships/image" Target="../media/image21.wmf"/><Relationship Id="rId3" Type="http://schemas.openxmlformats.org/officeDocument/2006/relationships/oleObject" Target="../embeddings/oleObject9.bin"/><Relationship Id="rId23" Type="http://schemas.openxmlformats.org/officeDocument/2006/relationships/vmlDrawing" Target="../drawings/vmlDrawing3.vml"/><Relationship Id="rId22" Type="http://schemas.openxmlformats.org/officeDocument/2006/relationships/slideLayout" Target="../slideLayouts/slideLayout2.xml"/><Relationship Id="rId21" Type="http://schemas.openxmlformats.org/officeDocument/2006/relationships/oleObject" Target="../embeddings/oleObject21.bin"/><Relationship Id="rId20" Type="http://schemas.openxmlformats.org/officeDocument/2006/relationships/oleObject" Target="../embeddings/oleObject20.bin"/><Relationship Id="rId2" Type="http://schemas.openxmlformats.org/officeDocument/2006/relationships/image" Target="../media/image20.wmf"/><Relationship Id="rId19" Type="http://schemas.openxmlformats.org/officeDocument/2006/relationships/oleObject" Target="../embeddings/oleObject19.bin"/><Relationship Id="rId18" Type="http://schemas.openxmlformats.org/officeDocument/2006/relationships/oleObject" Target="../embeddings/oleObject18.bin"/><Relationship Id="rId17" Type="http://schemas.openxmlformats.org/officeDocument/2006/relationships/oleObject" Target="../embeddings/oleObject17.bin"/><Relationship Id="rId16" Type="http://schemas.openxmlformats.org/officeDocument/2006/relationships/image" Target="../media/image26.wmf"/><Relationship Id="rId15" Type="http://schemas.openxmlformats.org/officeDocument/2006/relationships/oleObject" Target="../embeddings/oleObject16.bin"/><Relationship Id="rId14" Type="http://schemas.openxmlformats.org/officeDocument/2006/relationships/oleObject" Target="../embeddings/oleObject15.bin"/><Relationship Id="rId13" Type="http://schemas.openxmlformats.org/officeDocument/2006/relationships/image" Target="../media/image25.wmf"/><Relationship Id="rId12" Type="http://schemas.openxmlformats.org/officeDocument/2006/relationships/oleObject" Target="../embeddings/oleObject14.bin"/><Relationship Id="rId11" Type="http://schemas.openxmlformats.org/officeDocument/2006/relationships/oleObject" Target="../embeddings/oleObject13.bin"/><Relationship Id="rId10" Type="http://schemas.openxmlformats.org/officeDocument/2006/relationships/image" Target="../media/image24.wmf"/><Relationship Id="rId1"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0.emf"/><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emf"/><Relationship Id="rId1" Type="http://schemas.openxmlformats.org/officeDocument/2006/relationships/image" Target="../media/image31.emf"/></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emf"/><Relationship Id="rId1" Type="http://schemas.openxmlformats.org/officeDocument/2006/relationships/image" Target="../media/image36.em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2.wmf"/><Relationship Id="rId7" Type="http://schemas.openxmlformats.org/officeDocument/2006/relationships/oleObject" Target="../embeddings/oleObject25.bin"/><Relationship Id="rId6" Type="http://schemas.openxmlformats.org/officeDocument/2006/relationships/image" Target="../media/image41.wmf"/><Relationship Id="rId5" Type="http://schemas.openxmlformats.org/officeDocument/2006/relationships/oleObject" Target="../embeddings/oleObject24.bin"/><Relationship Id="rId4" Type="http://schemas.openxmlformats.org/officeDocument/2006/relationships/image" Target="../media/image40.wmf"/><Relationship Id="rId3" Type="http://schemas.openxmlformats.org/officeDocument/2006/relationships/oleObject" Target="../embeddings/oleObject23.bin"/><Relationship Id="rId2" Type="http://schemas.openxmlformats.org/officeDocument/2006/relationships/image" Target="../media/image39.wmf"/><Relationship Id="rId10" Type="http://schemas.openxmlformats.org/officeDocument/2006/relationships/vmlDrawing" Target="../drawings/vmlDrawing4.vml"/><Relationship Id="rId1" Type="http://schemas.openxmlformats.org/officeDocument/2006/relationships/oleObject" Target="../embeddings/oleObject2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48.png"/><Relationship Id="rId3" Type="http://schemas.openxmlformats.org/officeDocument/2006/relationships/image" Target="../media/image47.emf"/><Relationship Id="rId2" Type="http://schemas.openxmlformats.org/officeDocument/2006/relationships/oleObject" Target="../embeddings/oleObject26.bin"/><Relationship Id="rId1" Type="http://schemas.openxmlformats.org/officeDocument/2006/relationships/image" Target="../media/image4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27.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53.wmf"/><Relationship Id="rId7" Type="http://schemas.openxmlformats.org/officeDocument/2006/relationships/oleObject" Target="../embeddings/oleObject31.bin"/><Relationship Id="rId6" Type="http://schemas.openxmlformats.org/officeDocument/2006/relationships/image" Target="../media/image52.wmf"/><Relationship Id="rId5" Type="http://schemas.openxmlformats.org/officeDocument/2006/relationships/oleObject" Target="../embeddings/oleObject30.bin"/><Relationship Id="rId4" Type="http://schemas.openxmlformats.org/officeDocument/2006/relationships/image" Target="../media/image51.wmf"/><Relationship Id="rId3" Type="http://schemas.openxmlformats.org/officeDocument/2006/relationships/oleObject" Target="../embeddings/oleObject29.bin"/><Relationship Id="rId2" Type="http://schemas.openxmlformats.org/officeDocument/2006/relationships/image" Target="../media/image50.wmf"/><Relationship Id="rId14" Type="http://schemas.openxmlformats.org/officeDocument/2006/relationships/vmlDrawing" Target="../drawings/vmlDrawing7.vml"/><Relationship Id="rId13" Type="http://schemas.openxmlformats.org/officeDocument/2006/relationships/slideLayout" Target="../slideLayouts/slideLayout2.xml"/><Relationship Id="rId12" Type="http://schemas.openxmlformats.org/officeDocument/2006/relationships/image" Target="../media/image55.wmf"/><Relationship Id="rId11" Type="http://schemas.openxmlformats.org/officeDocument/2006/relationships/oleObject" Target="../embeddings/oleObject33.bin"/><Relationship Id="rId10" Type="http://schemas.openxmlformats.org/officeDocument/2006/relationships/image" Target="../media/image54.wmf"/><Relationship Id="rId1" Type="http://schemas.openxmlformats.org/officeDocument/2006/relationships/oleObject" Target="../embeddings/oleObject28.bin"/></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jpeg"/></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58.wmf"/><Relationship Id="rId3" Type="http://schemas.openxmlformats.org/officeDocument/2006/relationships/oleObject" Target="../embeddings/oleObject35.bin"/><Relationship Id="rId2" Type="http://schemas.openxmlformats.org/officeDocument/2006/relationships/image" Target="../media/image57.wmf"/><Relationship Id="rId1" Type="http://schemas.openxmlformats.org/officeDocument/2006/relationships/oleObject" Target="../embeddings/oleObject3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2.xml"/><Relationship Id="rId6" Type="http://schemas.openxmlformats.org/officeDocument/2006/relationships/image" Target="../media/image61.wmf"/><Relationship Id="rId5" Type="http://schemas.openxmlformats.org/officeDocument/2006/relationships/oleObject" Target="../embeddings/oleObject38.bin"/><Relationship Id="rId4" Type="http://schemas.openxmlformats.org/officeDocument/2006/relationships/image" Target="../media/image60.wmf"/><Relationship Id="rId3" Type="http://schemas.openxmlformats.org/officeDocument/2006/relationships/oleObject" Target="../embeddings/oleObject37.bin"/><Relationship Id="rId2" Type="http://schemas.openxmlformats.org/officeDocument/2006/relationships/image" Target="../media/image59.wmf"/><Relationship Id="rId1" Type="http://schemas.openxmlformats.org/officeDocument/2006/relationships/oleObject" Target="../embeddings/oleObject36.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65.wmf"/><Relationship Id="rId7" Type="http://schemas.openxmlformats.org/officeDocument/2006/relationships/oleObject" Target="../embeddings/oleObject42.bin"/><Relationship Id="rId6" Type="http://schemas.openxmlformats.org/officeDocument/2006/relationships/image" Target="../media/image64.wmf"/><Relationship Id="rId5" Type="http://schemas.openxmlformats.org/officeDocument/2006/relationships/oleObject" Target="../embeddings/oleObject41.bin"/><Relationship Id="rId4" Type="http://schemas.openxmlformats.org/officeDocument/2006/relationships/image" Target="../media/image63.wmf"/><Relationship Id="rId3" Type="http://schemas.openxmlformats.org/officeDocument/2006/relationships/oleObject" Target="../embeddings/oleObject40.bin"/><Relationship Id="rId2" Type="http://schemas.openxmlformats.org/officeDocument/2006/relationships/image" Target="../media/image62.wmf"/><Relationship Id="rId14" Type="http://schemas.openxmlformats.org/officeDocument/2006/relationships/vmlDrawing" Target="../drawings/vmlDrawing10.vml"/><Relationship Id="rId13" Type="http://schemas.openxmlformats.org/officeDocument/2006/relationships/slideLayout" Target="../slideLayouts/slideLayout2.xml"/><Relationship Id="rId12" Type="http://schemas.openxmlformats.org/officeDocument/2006/relationships/image" Target="../media/image67.wmf"/><Relationship Id="rId11" Type="http://schemas.openxmlformats.org/officeDocument/2006/relationships/oleObject" Target="../embeddings/oleObject44.bin"/><Relationship Id="rId10" Type="http://schemas.openxmlformats.org/officeDocument/2006/relationships/image" Target="../media/image66.wmf"/><Relationship Id="rId1" Type="http://schemas.openxmlformats.org/officeDocument/2006/relationships/oleObject" Target="../embeddings/oleObject39.bin"/></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7.wmf"/><Relationship Id="rId7" Type="http://schemas.openxmlformats.org/officeDocument/2006/relationships/oleObject" Target="../embeddings/oleObject48.bin"/><Relationship Id="rId6" Type="http://schemas.openxmlformats.org/officeDocument/2006/relationships/image" Target="../media/image66.wmf"/><Relationship Id="rId5" Type="http://schemas.openxmlformats.org/officeDocument/2006/relationships/oleObject" Target="../embeddings/oleObject47.bin"/><Relationship Id="rId4" Type="http://schemas.openxmlformats.org/officeDocument/2006/relationships/image" Target="../media/image65.wmf"/><Relationship Id="rId3" Type="http://schemas.openxmlformats.org/officeDocument/2006/relationships/oleObject" Target="../embeddings/oleObject46.bin"/><Relationship Id="rId2" Type="http://schemas.openxmlformats.org/officeDocument/2006/relationships/image" Target="../media/image64.wmf"/><Relationship Id="rId10" Type="http://schemas.openxmlformats.org/officeDocument/2006/relationships/vmlDrawing" Target="../drawings/vmlDrawing11.vml"/><Relationship Id="rId1" Type="http://schemas.openxmlformats.org/officeDocument/2006/relationships/oleObject" Target="../embeddings/oleObject45.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68.wmf"/><Relationship Id="rId1" Type="http://schemas.openxmlformats.org/officeDocument/2006/relationships/oleObject" Target="../embeddings/oleObject49.bin"/></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70.wmf"/><Relationship Id="rId1" Type="http://schemas.openxmlformats.org/officeDocument/2006/relationships/oleObject" Target="../embeddings/oleObject5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xfrm>
            <a:off x="1476375" y="1557338"/>
            <a:ext cx="5832475" cy="2232025"/>
          </a:xfrm>
        </p:spPr>
        <p:txBody>
          <a:bodyPr vert="horz" wrap="square" lIns="91440" tIns="45720" rIns="91440" bIns="45720" anchor="t" anchorCtr="0"/>
          <a:p>
            <a:pPr algn="ctr" eaLnBrk="1" hangingPunct="1">
              <a:buClrTx/>
              <a:buSzTx/>
              <a:buFontTx/>
            </a:pPr>
            <a:r>
              <a:rPr lang="zh-CN" altLang="en-US" sz="6600" dirty="0">
                <a:solidFill>
                  <a:srgbClr val="800000"/>
                </a:solidFill>
                <a:latin typeface="楷体_GB2312" pitchFamily="49" charset="-122"/>
                <a:ea typeface="楷体_GB2312" pitchFamily="49" charset="-122"/>
                <a:cs typeface="+mj-cs"/>
              </a:rPr>
              <a:t>第8章	</a:t>
            </a:r>
            <a:br>
              <a:rPr lang="zh-CN" altLang="en-US" sz="6600" dirty="0">
                <a:solidFill>
                  <a:srgbClr val="800000"/>
                </a:solidFill>
                <a:latin typeface="楷体_GB2312" pitchFamily="49" charset="-122"/>
                <a:ea typeface="楷体_GB2312" pitchFamily="49" charset="-122"/>
                <a:cs typeface="+mj-cs"/>
              </a:rPr>
            </a:br>
            <a:r>
              <a:rPr lang="en-US" altLang="zh-CN" sz="6600" dirty="0">
                <a:solidFill>
                  <a:srgbClr val="800000"/>
                </a:solidFill>
                <a:latin typeface="楷体_GB2312" pitchFamily="49" charset="-122"/>
                <a:ea typeface="楷体_GB2312" pitchFamily="49" charset="-122"/>
                <a:cs typeface="+mj-cs"/>
              </a:rPr>
              <a:t>NP</a:t>
            </a:r>
            <a:r>
              <a:rPr lang="zh-CN" altLang="en-US" sz="6600" dirty="0">
                <a:solidFill>
                  <a:srgbClr val="800000"/>
                </a:solidFill>
                <a:latin typeface="楷体_GB2312" pitchFamily="49" charset="-122"/>
                <a:ea typeface="楷体_GB2312" pitchFamily="49" charset="-122"/>
                <a:cs typeface="+mj-cs"/>
              </a:rPr>
              <a:t>完全性理论</a:t>
            </a:r>
            <a:endParaRPr lang="zh-CN" altLang="en-US" sz="6600" dirty="0">
              <a:solidFill>
                <a:srgbClr val="800000"/>
              </a:solidFill>
              <a:latin typeface="楷体_GB2312" pitchFamily="49" charset="-122"/>
              <a:ea typeface="楷体_GB2312" pitchFamily="49" charset="-122"/>
              <a:cs typeface="+mj-cs"/>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E4986CC-62A2-421F-92C0-9176B15A0C06}"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536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65250" name="Rectangle 2"/>
          <p:cNvSpPr>
            <a:spLocks noGrp="1" noChangeArrowheads="1"/>
          </p:cNvSpPr>
          <p:nvPr>
            <p:ph type="title"/>
          </p:nvPr>
        </p:nvSpPr>
        <p:spPr>
          <a:xfrm>
            <a:off x="1042988" y="277813"/>
            <a:ext cx="7129463" cy="8477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8.1.1 </a:t>
            </a:r>
            <a:r>
              <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非确定性算法</a:t>
            </a:r>
            <a:endPar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565251" name="Rectangle 3"/>
          <p:cNvSpPr>
            <a:spLocks noGrp="1" noChangeArrowheads="1"/>
          </p:cNvSpPr>
          <p:nvPr>
            <p:ph idx="1"/>
          </p:nvPr>
        </p:nvSpPr>
        <p:spPr>
          <a:xfrm>
            <a:off x="395288" y="1052513"/>
            <a:ext cx="8424863" cy="50403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Ø"/>
              <a:defRPr/>
            </a:pP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例</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8.3</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zh-CN" altLang="en-US"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背包判定问题是确定是否存在</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x</a:t>
            </a:r>
            <a:r>
              <a:rPr kumimoji="0" lang="en-US" altLang="zh-CN" sz="2400" b="1" i="0" u="none" strike="noStrike" kern="0" cap="none" spc="0" normalizeH="0" baseline="-25000" noProof="0" smtClean="0">
                <a:ln>
                  <a:noFill/>
                </a:ln>
                <a:solidFill>
                  <a:schemeClr val="tx1"/>
                </a:solidFill>
                <a:effectLst/>
                <a:uLnTx/>
                <a:uFillTx/>
                <a:latin typeface="楷体_GB2312" pitchFamily="49" charset="-122"/>
                <a:ea typeface="楷体_GB2312" pitchFamily="49" charset="-122"/>
                <a:cs typeface="+mn-cs"/>
              </a:rPr>
              <a:t>i</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(1≤i≤n)</a:t>
            </a:r>
            <a:r>
              <a:rPr kumimoji="0" lang="zh-CN" altLang="en-US"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的</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0/1</a:t>
            </a:r>
            <a:r>
              <a:rPr kumimoji="0" lang="zh-CN" altLang="en-US"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赋值序列，满足∑</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p</a:t>
            </a:r>
            <a:r>
              <a:rPr kumimoji="0" lang="en-US" altLang="zh-CN" sz="2400" b="1" i="0" u="none" strike="noStrike" kern="0" cap="none" spc="0" normalizeH="0" baseline="-25000" noProof="0" smtClean="0">
                <a:ln>
                  <a:noFill/>
                </a:ln>
                <a:solidFill>
                  <a:schemeClr val="tx1"/>
                </a:solidFill>
                <a:effectLst/>
                <a:uLnTx/>
                <a:uFillTx/>
                <a:latin typeface="楷体_GB2312" pitchFamily="49" charset="-122"/>
                <a:ea typeface="楷体_GB2312" pitchFamily="49" charset="-122"/>
                <a:cs typeface="+mn-cs"/>
              </a:rPr>
              <a:t>i</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x</a:t>
            </a:r>
            <a:r>
              <a:rPr kumimoji="0" lang="en-US" altLang="zh-CN" sz="2400" b="1" i="0" u="none" strike="noStrike" kern="0" cap="none" spc="0" normalizeH="0" baseline="-25000" noProof="0" smtClean="0">
                <a:ln>
                  <a:noFill/>
                </a:ln>
                <a:solidFill>
                  <a:schemeClr val="tx1"/>
                </a:solidFill>
                <a:effectLst/>
                <a:uLnTx/>
                <a:uFillTx/>
                <a:latin typeface="楷体_GB2312" pitchFamily="49" charset="-122"/>
                <a:ea typeface="楷体_GB2312" pitchFamily="49" charset="-122"/>
                <a:cs typeface="+mn-cs"/>
              </a:rPr>
              <a:t>i</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≥r</a:t>
            </a:r>
            <a:r>
              <a:rPr kumimoji="0" lang="zh-CN" altLang="en-US"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和∑</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w</a:t>
            </a:r>
            <a:r>
              <a:rPr kumimoji="0" lang="en-US" altLang="zh-CN" sz="2400" b="1" i="0" u="none" strike="noStrike" kern="0" cap="none" spc="0" normalizeH="0" baseline="-25000" noProof="0" smtClean="0">
                <a:ln>
                  <a:noFill/>
                </a:ln>
                <a:solidFill>
                  <a:schemeClr val="tx1"/>
                </a:solidFill>
                <a:effectLst/>
                <a:uLnTx/>
                <a:uFillTx/>
                <a:latin typeface="楷体_GB2312" pitchFamily="49" charset="-122"/>
                <a:ea typeface="楷体_GB2312" pitchFamily="49" charset="-122"/>
                <a:cs typeface="+mn-cs"/>
              </a:rPr>
              <a:t>i</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x</a:t>
            </a:r>
            <a:r>
              <a:rPr kumimoji="0" lang="en-US" altLang="zh-CN" sz="2400" b="1" i="0" u="none" strike="noStrike" kern="0" cap="none" spc="0" normalizeH="0" baseline="-25000" noProof="0" smtClean="0">
                <a:ln>
                  <a:noFill/>
                </a:ln>
                <a:solidFill>
                  <a:schemeClr val="tx1"/>
                </a:solidFill>
                <a:effectLst/>
                <a:uLnTx/>
                <a:uFillTx/>
                <a:latin typeface="楷体_GB2312" pitchFamily="49" charset="-122"/>
                <a:ea typeface="楷体_GB2312" pitchFamily="49" charset="-122"/>
                <a:cs typeface="+mn-cs"/>
              </a:rPr>
              <a:t>i</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≤m</a:t>
            </a:r>
            <a:r>
              <a:rPr kumimoji="0" lang="zh-CN" altLang="en-US"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，其中</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r</a:t>
            </a:r>
            <a:r>
              <a:rPr kumimoji="0" lang="zh-CN" altLang="en-US"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是一个给定的数，</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p</a:t>
            </a:r>
            <a:r>
              <a:rPr kumimoji="0" lang="en-US" altLang="zh-CN" sz="2400" b="1" i="0" u="none" strike="noStrike" kern="0" cap="none" spc="0" normalizeH="0" baseline="-25000" noProof="0" smtClean="0">
                <a:ln>
                  <a:noFill/>
                </a:ln>
                <a:solidFill>
                  <a:schemeClr val="tx1"/>
                </a:solidFill>
                <a:effectLst/>
                <a:uLnTx/>
                <a:uFillTx/>
                <a:latin typeface="楷体_GB2312" pitchFamily="49" charset="-122"/>
                <a:ea typeface="楷体_GB2312" pitchFamily="49" charset="-122"/>
                <a:cs typeface="+mn-cs"/>
              </a:rPr>
              <a:t>i</a:t>
            </a:r>
            <a:r>
              <a:rPr kumimoji="0" lang="zh-CN" altLang="en-US"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和</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w</a:t>
            </a:r>
            <a:r>
              <a:rPr kumimoji="0" lang="en-US" altLang="zh-CN" sz="2400" b="1" i="0" u="none" strike="noStrike" kern="0" cap="none" spc="0" normalizeH="0" baseline="-25000" noProof="0" smtClean="0">
                <a:ln>
                  <a:noFill/>
                </a:ln>
                <a:solidFill>
                  <a:schemeClr val="tx1"/>
                </a:solidFill>
                <a:effectLst/>
                <a:uLnTx/>
                <a:uFillTx/>
                <a:latin typeface="楷体_GB2312" pitchFamily="49" charset="-122"/>
                <a:ea typeface="楷体_GB2312" pitchFamily="49" charset="-122"/>
                <a:cs typeface="+mn-cs"/>
              </a:rPr>
              <a:t>i</a:t>
            </a:r>
            <a:r>
              <a:rPr kumimoji="0" lang="zh-CN" altLang="en-US"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rPr>
              <a:t>非负。如果背包判定问题不能在多项式时间求解，则最优化问题也不能。</a:t>
            </a:r>
            <a:endParaRPr kumimoji="0" lang="zh-CN" altLang="en-US"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Ø"/>
              <a:defRPr/>
            </a:pPr>
            <a:endParaRPr kumimoji="0" lang="zh-CN" altLang="en-US" sz="2400" b="0"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算法</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8.3 [</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背包判定问题</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a:t>
            </a:r>
            <a:endPar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zh-CN" altLang="en-US" sz="2400" b="0" i="0" u="none" strike="noStrike" kern="0" cap="none" spc="0" normalizeH="0" baseline="0" noProof="0" smtClean="0">
                <a:ln>
                  <a:noFill/>
                </a:ln>
                <a:solidFill>
                  <a:srgbClr val="2A15F3"/>
                </a:solidFill>
                <a:effectLst/>
                <a:uLnTx/>
                <a:uFillTx/>
                <a:latin typeface="+mn-lt"/>
                <a:ea typeface="+mn-ea"/>
                <a:cs typeface="+mn-cs"/>
              </a:rPr>
              <a:t>      </a:t>
            </a:r>
            <a:r>
              <a:rPr kumimoji="0" lang="en-US" altLang="zh-CN" sz="2000" b="0" i="0" u="none" strike="noStrike" kern="0" cap="none" spc="0" normalizeH="0" baseline="0" noProof="0" smtClean="0">
                <a:ln>
                  <a:noFill/>
                </a:ln>
                <a:solidFill>
                  <a:srgbClr val="2A15F3"/>
                </a:solidFill>
                <a:effectLst/>
                <a:uLnTx/>
                <a:uFillTx/>
                <a:latin typeface="+mn-lt"/>
                <a:ea typeface="+mn-ea"/>
                <a:cs typeface="+mn-cs"/>
              </a:rPr>
              <a:t>void DKP (int p[], int w[], int n, int m, int r, int x[])</a:t>
            </a:r>
            <a:endParaRPr kumimoji="0" lang="en-US" altLang="zh-CN" sz="2000" b="0" i="0" u="none" strike="noStrike" kern="0" cap="none" spc="0" normalizeH="0" baseline="0" noProof="0" smtClean="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0" i="0" u="none" strike="noStrike" kern="0" cap="none" spc="0" normalizeH="0" baseline="0" noProof="0" smtClean="0">
                <a:ln>
                  <a:noFill/>
                </a:ln>
                <a:solidFill>
                  <a:srgbClr val="2A15F3"/>
                </a:solidFill>
                <a:effectLst/>
                <a:uLnTx/>
                <a:uFillTx/>
                <a:latin typeface="+mn-lt"/>
                <a:ea typeface="+mn-ea"/>
                <a:cs typeface="+mn-cs"/>
              </a:rPr>
              <a:t>        {    int W=0, P=0;</a:t>
            </a:r>
            <a:endParaRPr kumimoji="0" lang="en-US" altLang="zh-CN" sz="2000" b="0" i="0" u="none" strike="noStrike" kern="0" cap="none" spc="0" normalizeH="0" baseline="0" noProof="0" smtClean="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0" i="0" u="none" strike="noStrike" kern="0" cap="none" spc="0" normalizeH="0" baseline="0" noProof="0" smtClean="0">
                <a:ln>
                  <a:noFill/>
                </a:ln>
                <a:solidFill>
                  <a:srgbClr val="2A15F3"/>
                </a:solidFill>
                <a:effectLst/>
                <a:uLnTx/>
                <a:uFillTx/>
                <a:latin typeface="+mn-lt"/>
                <a:ea typeface="+mn-ea"/>
                <a:cs typeface="+mn-cs"/>
              </a:rPr>
              <a:t>             for (int i=1; i&lt;=n; i++)  {</a:t>
            </a:r>
            <a:endParaRPr kumimoji="0" lang="en-US" altLang="zh-CN" sz="2000" b="0" i="0" u="none" strike="noStrike" kern="0" cap="none" spc="0" normalizeH="0" baseline="0" noProof="0" smtClean="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0" i="0" u="none" strike="noStrike" kern="0" cap="none" spc="0" normalizeH="0" baseline="0" noProof="0" smtClean="0">
                <a:ln>
                  <a:noFill/>
                </a:ln>
                <a:solidFill>
                  <a:srgbClr val="2A15F3"/>
                </a:solidFill>
                <a:effectLst/>
                <a:uLnTx/>
                <a:uFillTx/>
                <a:latin typeface="+mn-lt"/>
                <a:ea typeface="+mn-ea"/>
                <a:cs typeface="+mn-cs"/>
              </a:rPr>
              <a:t>                 x[i]  =  Choice (0,1);</a:t>
            </a:r>
            <a:endParaRPr kumimoji="0" lang="en-US" altLang="zh-CN" sz="2000" b="0" i="0" u="none" strike="noStrike" kern="0" cap="none" spc="0" normalizeH="0" baseline="0" noProof="0" smtClean="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0" i="0" u="none" strike="noStrike" kern="0" cap="none" spc="0" normalizeH="0" baseline="0" noProof="0" smtClean="0">
                <a:ln>
                  <a:noFill/>
                </a:ln>
                <a:solidFill>
                  <a:srgbClr val="2A15F3"/>
                </a:solidFill>
                <a:effectLst/>
                <a:uLnTx/>
                <a:uFillTx/>
                <a:latin typeface="+mn-lt"/>
                <a:ea typeface="+mn-ea"/>
                <a:cs typeface="+mn-cs"/>
              </a:rPr>
              <a:t>                 W += x[i]*w[i];  P += x[i]*p[i];</a:t>
            </a:r>
            <a:endParaRPr kumimoji="0" lang="en-US" altLang="zh-CN" sz="2000" b="0" i="0" u="none" strike="noStrike" kern="0" cap="none" spc="0" normalizeH="0" baseline="0" noProof="0" smtClean="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0" i="0" u="none" strike="noStrike" kern="0" cap="none" spc="0" normalizeH="0" baseline="0" noProof="0" smtClean="0">
                <a:ln>
                  <a:noFill/>
                </a:ln>
                <a:solidFill>
                  <a:srgbClr val="2A15F3"/>
                </a:solidFill>
                <a:effectLst/>
                <a:uLnTx/>
                <a:uFillTx/>
                <a:latin typeface="+mn-lt"/>
                <a:ea typeface="+mn-ea"/>
                <a:cs typeface="+mn-cs"/>
              </a:rPr>
              <a:t>              }</a:t>
            </a:r>
            <a:endParaRPr kumimoji="0" lang="en-US" altLang="zh-CN" sz="2000" b="0" i="0" u="none" strike="noStrike" kern="0" cap="none" spc="0" normalizeH="0" baseline="0" noProof="0" smtClean="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0" i="0" u="none" strike="noStrike" kern="0" cap="none" spc="0" normalizeH="0" baseline="0" noProof="0" smtClean="0">
                <a:ln>
                  <a:noFill/>
                </a:ln>
                <a:solidFill>
                  <a:srgbClr val="2A15F3"/>
                </a:solidFill>
                <a:effectLst/>
                <a:uLnTx/>
                <a:uFillTx/>
                <a:latin typeface="+mn-lt"/>
                <a:ea typeface="+mn-ea"/>
                <a:cs typeface="+mn-cs"/>
              </a:rPr>
              <a:t>             if((W&gt;m) || (P&lt;r))  Failure();</a:t>
            </a:r>
            <a:endParaRPr kumimoji="0" lang="en-US" altLang="zh-CN" sz="2000" b="0" i="0" u="none" strike="noStrike" kern="0" cap="none" spc="0" normalizeH="0" baseline="0" noProof="0" smtClean="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0" i="0" u="none" strike="noStrike" kern="0" cap="none" spc="0" normalizeH="0" baseline="0" noProof="0" smtClean="0">
                <a:ln>
                  <a:noFill/>
                </a:ln>
                <a:solidFill>
                  <a:srgbClr val="2A15F3"/>
                </a:solidFill>
                <a:effectLst/>
                <a:uLnTx/>
                <a:uFillTx/>
                <a:latin typeface="+mn-lt"/>
                <a:ea typeface="+mn-ea"/>
                <a:cs typeface="+mn-cs"/>
              </a:rPr>
              <a:t>             else Success(); </a:t>
            </a:r>
            <a:endParaRPr kumimoji="0" lang="en-US" altLang="zh-CN" sz="2000" b="0" i="0" u="none" strike="noStrike" kern="0" cap="none" spc="0" normalizeH="0" baseline="0" noProof="0" smtClean="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0" i="0" u="none" strike="noStrike" kern="0" cap="none" spc="0" normalizeH="0" baseline="0" noProof="0" smtClean="0">
                <a:ln>
                  <a:noFill/>
                </a:ln>
                <a:solidFill>
                  <a:srgbClr val="2A15F3"/>
                </a:solidFill>
                <a:effectLst/>
                <a:uLnTx/>
                <a:uFillTx/>
                <a:latin typeface="+mn-lt"/>
                <a:ea typeface="+mn-ea"/>
                <a:cs typeface="+mn-cs"/>
              </a:rPr>
              <a:t>        }</a:t>
            </a:r>
            <a:endParaRPr kumimoji="0" lang="en-US" altLang="zh-CN" sz="2000" b="0" i="0" u="none" strike="noStrike" kern="0" cap="none" spc="0" normalizeH="0" baseline="0" noProof="0" smtClean="0">
              <a:ln>
                <a:noFill/>
              </a:ln>
              <a:solidFill>
                <a:srgbClr val="2A15F3"/>
              </a:solidFill>
              <a:effectLst/>
              <a:uLnTx/>
              <a:uFillTx/>
              <a:latin typeface="+mn-lt"/>
              <a:ea typeface="+mn-ea"/>
              <a:cs typeface="+mn-cs"/>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FA3F296-FB60-484E-835E-C0A3902CE5D4}"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638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71394" name="Rectangle 2"/>
          <p:cNvSpPr>
            <a:spLocks noGrp="1" noChangeArrowheads="1"/>
          </p:cNvSpPr>
          <p:nvPr>
            <p:ph type="title"/>
          </p:nvPr>
        </p:nvSpPr>
        <p:spPr>
          <a:xfrm>
            <a:off x="1042988" y="277813"/>
            <a:ext cx="7129463" cy="8477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8.1.1 </a:t>
            </a:r>
            <a:r>
              <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非确定性算法</a:t>
            </a:r>
            <a:endPar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571395" name="Rectangle 3"/>
          <p:cNvSpPr>
            <a:spLocks noGrp="1" noChangeArrowheads="1"/>
          </p:cNvSpPr>
          <p:nvPr>
            <p:ph idx="1"/>
          </p:nvPr>
        </p:nvSpPr>
        <p:spPr>
          <a:xfrm>
            <a:off x="323850" y="1125538"/>
            <a:ext cx="8424863" cy="50403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Ø"/>
              <a:defRPr/>
            </a:pPr>
            <a:r>
              <a:rPr kumimoji="0" lang="zh-CN" altLang="en-US" sz="3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非确定性算法的复杂度</a:t>
            </a:r>
            <a:endParaRPr kumimoji="0" lang="zh-CN" altLang="en-US" sz="3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Char char="l"/>
              <a:defRPr/>
            </a:pPr>
            <a:r>
              <a:rPr kumimoji="0" lang="zh-CN" altLang="en-US"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在给定的输入下，如果存在序列使算法成功终止，则所需要的时间是成功终止所需的最小步数。如果不能成功终止，所需时间</a:t>
            </a:r>
            <a:r>
              <a:rPr kumimoji="0" lang="en-US" altLang="zh-CN" sz="2800" b="0"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O(1)</a:t>
            </a:r>
            <a:endParaRPr kumimoji="0" lang="en-US" altLang="zh-CN" sz="2800" b="0"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Char char="l"/>
              <a:defRPr/>
            </a:pPr>
            <a:r>
              <a:rPr kumimoji="0" lang="zh-CN" altLang="en-US"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如果对于能让算法成功终止的所有大小为</a:t>
            </a:r>
            <a:r>
              <a:rPr kumimoji="0" lang="en-US" altLang="zh-CN" sz="2800" b="0"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n(n≥n0)</a:t>
            </a:r>
            <a:r>
              <a:rPr kumimoji="0" lang="zh-CN" altLang="en-US"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的输入，算法所需时间至多是</a:t>
            </a:r>
            <a:r>
              <a:rPr kumimoji="0" lang="en-US" altLang="zh-CN" sz="2800" b="0"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cf(n),</a:t>
            </a:r>
            <a:r>
              <a:rPr kumimoji="0" lang="zh-CN" altLang="en-US"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其中</a:t>
            </a:r>
            <a:r>
              <a:rPr kumimoji="0" lang="en-US" altLang="zh-CN" sz="2800" b="0"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c</a:t>
            </a:r>
            <a:r>
              <a:rPr kumimoji="0" lang="zh-CN" altLang="en-US"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和</a:t>
            </a:r>
            <a:r>
              <a:rPr kumimoji="0" lang="en-US" altLang="zh-CN" sz="2800" b="0"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n0</a:t>
            </a:r>
            <a:r>
              <a:rPr kumimoji="0" lang="zh-CN" altLang="en-US"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都是常数。则非确定性算法复杂度为</a:t>
            </a:r>
            <a:r>
              <a:rPr kumimoji="0" lang="en-US" altLang="zh-CN" sz="2800" b="0"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O(f(n))</a:t>
            </a:r>
            <a:r>
              <a:rPr kumimoji="0" lang="zh-CN" altLang="en-US" sz="2800" b="0"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a:t>
            </a:r>
            <a:endParaRPr kumimoji="0" lang="zh-CN" altLang="en-US" sz="2800" b="0"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Char char="l"/>
              <a:defRPr/>
            </a:pPr>
            <a:endParaRPr kumimoji="0" lang="zh-CN" altLang="en-US" sz="2800" b="0"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Ø"/>
              <a:defRPr/>
            </a:pP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例如：算法</a:t>
            </a:r>
            <a:r>
              <a:rPr kumimoji="0" lang="en-US"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8.3</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的时间复杂度为</a:t>
            </a:r>
            <a:r>
              <a:rPr kumimoji="0" lang="en-US"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O(n),</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如果输入用二进制表示长度为</a:t>
            </a:r>
            <a:r>
              <a:rPr kumimoji="0" lang="en-US"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q</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，则时间复杂度为</a:t>
            </a:r>
            <a:r>
              <a:rPr kumimoji="0" lang="en-US"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O(q)</a:t>
            </a:r>
            <a:endPar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p:txBody>
          <a:bodyPr vert="horz" wrap="square" lIns="91440" tIns="45720" rIns="91440" bIns="45720" anchor="t" anchorCtr="0"/>
          <a:p>
            <a:r>
              <a:rPr lang="zh-CN" altLang="en-US" dirty="0"/>
              <a:t>非确定性算法</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蕴含等值式和等价等值式</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例如 </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A</a:t>
            </a:r>
            <a:r>
              <a:rPr kumimoji="0" lang="zh-CN" altLang="en-US" sz="3000" b="0" i="0" u="none" strike="noStrike" kern="0" cap="none" spc="0" normalizeH="0" baseline="0" noProof="0" dirty="0">
                <a:ln>
                  <a:noFill/>
                </a:ln>
                <a:solidFill>
                  <a:schemeClr val="tx1"/>
                </a:solidFill>
                <a:effectLst/>
                <a:uLnTx/>
                <a:uFillTx/>
                <a:latin typeface="+mn-lt"/>
                <a:ea typeface="+mn-ea"/>
                <a:cs typeface="+mn-cs"/>
              </a:rPr>
              <a:t>：</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你是王思聪</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B</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：你是富二代</a:t>
            </a: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AC4801-EB4E-4EE7-80F1-002AED64649B}"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741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17415" name="Picture 2"/>
          <p:cNvPicPr>
            <a:picLocks noChangeAspect="1"/>
          </p:cNvPicPr>
          <p:nvPr/>
        </p:nvPicPr>
        <p:blipFill>
          <a:blip r:embed="rId1"/>
          <a:stretch>
            <a:fillRect/>
          </a:stretch>
        </p:blipFill>
        <p:spPr>
          <a:xfrm>
            <a:off x="2484438" y="2492375"/>
            <a:ext cx="2533650" cy="590550"/>
          </a:xfrm>
          <a:prstGeom prst="rect">
            <a:avLst/>
          </a:prstGeom>
          <a:noFill/>
          <a:ln w="6350">
            <a:noFill/>
          </a:ln>
        </p:spPr>
      </p:pic>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p:txBody>
          <a:bodyPr vert="horz" wrap="square" lIns="91440" tIns="45720" rIns="91440" bIns="45720" anchor="t" anchorCtr="0"/>
          <a:p>
            <a:endParaRPr lang="zh-CN" altLang="en-US" dirty="0"/>
          </a:p>
        </p:txBody>
      </p:sp>
      <p:sp>
        <p:nvSpPr>
          <p:cNvPr id="18435" name="内容占位符 2"/>
          <p:cNvSpPr>
            <a:spLocks noGrp="1"/>
          </p:cNvSpPr>
          <p:nvPr>
            <p:ph idx="1"/>
          </p:nvPr>
        </p:nvSpPr>
        <p:spPr/>
        <p:txBody>
          <a:bodyPr vert="horz" wrap="square" lIns="91440" tIns="45720" rIns="91440" bIns="45720" anchor="t" anchorCtr="0"/>
          <a:p>
            <a:r>
              <a:rPr lang="zh-CN" altLang="en-US" dirty="0"/>
              <a:t>双重否定律和德摩根律</a:t>
            </a:r>
            <a:endParaRPr lang="en-US" altLang="zh-CN" dirty="0"/>
          </a:p>
          <a:p>
            <a:endParaRPr lang="en-US" altLang="zh-CN" dirty="0"/>
          </a:p>
          <a:p>
            <a:endParaRPr lang="en-US" altLang="zh-CN" dirty="0"/>
          </a:p>
          <a:p>
            <a:endParaRPr lang="en-US" altLang="zh-CN" dirty="0"/>
          </a:p>
          <a:p>
            <a:r>
              <a:rPr lang="zh-CN" altLang="en-US" dirty="0"/>
              <a:t>分配律</a:t>
            </a:r>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AC4801-EB4E-4EE7-80F1-002AED64649B}"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843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18439" name="Picture 2"/>
          <p:cNvPicPr>
            <a:picLocks noChangeAspect="1"/>
          </p:cNvPicPr>
          <p:nvPr/>
        </p:nvPicPr>
        <p:blipFill>
          <a:blip r:embed="rId1"/>
          <a:stretch>
            <a:fillRect/>
          </a:stretch>
        </p:blipFill>
        <p:spPr>
          <a:xfrm>
            <a:off x="2790825" y="2636838"/>
            <a:ext cx="1781175" cy="1047750"/>
          </a:xfrm>
          <a:prstGeom prst="rect">
            <a:avLst/>
          </a:prstGeom>
          <a:noFill/>
          <a:ln w="6350">
            <a:noFill/>
          </a:ln>
        </p:spPr>
      </p:pic>
      <p:pic>
        <p:nvPicPr>
          <p:cNvPr id="18440" name="Picture 3"/>
          <p:cNvPicPr>
            <a:picLocks noChangeAspect="1"/>
          </p:cNvPicPr>
          <p:nvPr/>
        </p:nvPicPr>
        <p:blipFill>
          <a:blip r:embed="rId2"/>
          <a:stretch>
            <a:fillRect/>
          </a:stretch>
        </p:blipFill>
        <p:spPr>
          <a:xfrm>
            <a:off x="2790825" y="4868863"/>
            <a:ext cx="2505075" cy="657225"/>
          </a:xfrm>
          <a:prstGeom prst="rect">
            <a:avLst/>
          </a:prstGeom>
          <a:noFill/>
          <a:ln w="6350">
            <a:noFill/>
          </a:ln>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p:txBody>
          <a:bodyPr vert="horz" wrap="square" lIns="91440" tIns="45720" rIns="91440" bIns="45720" anchor="t" anchorCtr="0"/>
          <a:p>
            <a:endParaRPr lang="zh-CN" altLang="en-US" dirty="0"/>
          </a:p>
        </p:txBody>
      </p:sp>
      <p:sp>
        <p:nvSpPr>
          <p:cNvPr id="19459" name="内容占位符 2"/>
          <p:cNvSpPr>
            <a:spLocks noGrp="1"/>
          </p:cNvSpPr>
          <p:nvPr>
            <p:ph idx="1"/>
          </p:nvPr>
        </p:nvSpPr>
        <p:spPr/>
        <p:txBody>
          <a:bodyPr vert="horz" wrap="square" lIns="91440" tIns="45720" rIns="91440" bIns="45720" anchor="t" anchorCtr="0"/>
          <a:p>
            <a:r>
              <a:rPr lang="zh-CN" altLang="en-US" dirty="0"/>
              <a:t>由有限个简单合取式构成的析取式成为析取范式</a:t>
            </a:r>
            <a:endParaRPr lang="en-US" altLang="zh-CN" dirty="0"/>
          </a:p>
          <a:p>
            <a:r>
              <a:rPr lang="zh-CN" altLang="en-US" dirty="0"/>
              <a:t>由有限个简单析取式构成的合取式成为合取范式</a:t>
            </a:r>
            <a:endParaRPr lang="en-US" altLang="zh-CN" dirty="0"/>
          </a:p>
          <a:p>
            <a:r>
              <a:rPr lang="zh-CN" altLang="en-US" dirty="0"/>
              <a:t>范式存在定理：任一命题公式都存在着与之等值的析取范式与合取范式</a:t>
            </a:r>
            <a:endParaRPr lang="en-US" altLang="zh-CN" dirty="0"/>
          </a:p>
          <a:p>
            <a:pPr lvl="1"/>
            <a:r>
              <a:rPr lang="zh-CN" altLang="en-US" dirty="0"/>
              <a:t>利用之前的表达式，消去</a:t>
            </a:r>
            <a:r>
              <a:rPr lang="en-US" altLang="zh-CN" dirty="0"/>
              <a:t>-&gt;</a:t>
            </a:r>
            <a:r>
              <a:rPr lang="zh-CN" altLang="en-US" dirty="0"/>
              <a:t>和</a:t>
            </a:r>
            <a:r>
              <a:rPr lang="en-US" altLang="zh-CN" dirty="0"/>
              <a:t>&lt;-&gt;</a:t>
            </a:r>
            <a:endParaRPr lang="en-US" altLang="zh-CN" dirty="0"/>
          </a:p>
          <a:p>
            <a:pPr lvl="1"/>
            <a:r>
              <a:rPr lang="zh-CN" altLang="en-US" dirty="0"/>
              <a:t>利用分配律</a:t>
            </a:r>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AC4801-EB4E-4EE7-80F1-002AED64649B}"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946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p:txBody>
          <a:bodyPr vert="horz" wrap="square" lIns="91440" tIns="45720" rIns="91440" bIns="45720" anchor="t" anchorCtr="0"/>
          <a:p>
            <a:endParaRPr lang="zh-CN" altLang="en-US" dirty="0"/>
          </a:p>
        </p:txBody>
      </p:sp>
      <p:sp>
        <p:nvSpPr>
          <p:cNvPr id="20483" name="内容占位符 2"/>
          <p:cNvSpPr>
            <a:spLocks noGrp="1"/>
          </p:cNvSpPr>
          <p:nvPr>
            <p:ph idx="1"/>
          </p:nvPr>
        </p:nvSpPr>
        <p:spPr/>
        <p:txBody>
          <a:bodyPr vert="horz" wrap="square" lIns="91440" tIns="45720" rIns="91440" bIns="45720" anchor="t" anchorCtr="0"/>
          <a:p>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AC4801-EB4E-4EE7-80F1-002AED64649B}"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048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20487" name="Picture 2"/>
          <p:cNvPicPr>
            <a:picLocks noChangeAspect="1"/>
          </p:cNvPicPr>
          <p:nvPr/>
        </p:nvPicPr>
        <p:blipFill>
          <a:blip r:embed="rId1"/>
          <a:stretch>
            <a:fillRect/>
          </a:stretch>
        </p:blipFill>
        <p:spPr>
          <a:xfrm>
            <a:off x="900113" y="1844675"/>
            <a:ext cx="2771775" cy="247650"/>
          </a:xfrm>
          <a:prstGeom prst="rect">
            <a:avLst/>
          </a:prstGeom>
          <a:noFill/>
          <a:ln w="6350">
            <a:noFill/>
          </a:ln>
        </p:spPr>
      </p:pic>
      <p:pic>
        <p:nvPicPr>
          <p:cNvPr id="20488" name="Picture 3"/>
          <p:cNvPicPr>
            <a:picLocks noChangeAspect="1"/>
          </p:cNvPicPr>
          <p:nvPr/>
        </p:nvPicPr>
        <p:blipFill>
          <a:blip r:embed="rId2"/>
          <a:stretch>
            <a:fillRect/>
          </a:stretch>
        </p:blipFill>
        <p:spPr>
          <a:xfrm>
            <a:off x="1042988" y="2492375"/>
            <a:ext cx="4924425" cy="2181225"/>
          </a:xfrm>
          <a:prstGeom prst="rect">
            <a:avLst/>
          </a:prstGeom>
          <a:noFill/>
          <a:ln w="6350">
            <a:noFill/>
          </a:ln>
        </p:spPr>
      </p:pic>
      <p:pic>
        <p:nvPicPr>
          <p:cNvPr id="20489" name="Picture 4"/>
          <p:cNvPicPr>
            <a:picLocks noChangeAspect="1"/>
          </p:cNvPicPr>
          <p:nvPr/>
        </p:nvPicPr>
        <p:blipFill>
          <a:blip r:embed="rId3"/>
          <a:stretch>
            <a:fillRect/>
          </a:stretch>
        </p:blipFill>
        <p:spPr>
          <a:xfrm>
            <a:off x="1187450" y="4730750"/>
            <a:ext cx="6000750" cy="1600200"/>
          </a:xfrm>
          <a:prstGeom prst="rect">
            <a:avLst/>
          </a:prstGeom>
          <a:noFill/>
          <a:ln w="6350">
            <a:noFill/>
          </a:ln>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5"/>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719369C-AB20-4AC6-A16A-8954255D31E4}"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6"/>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1508" name="灯片编号占位符 7"/>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68322" name="Rectangle 2"/>
          <p:cNvSpPr>
            <a:spLocks noGrp="1" noChangeArrowheads="1"/>
          </p:cNvSpPr>
          <p:nvPr>
            <p:ph type="title"/>
          </p:nvPr>
        </p:nvSpPr>
        <p:spPr>
          <a:xfrm>
            <a:off x="1042988" y="277813"/>
            <a:ext cx="7129463" cy="8477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8.1.1 </a:t>
            </a:r>
            <a:r>
              <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非确定性算法</a:t>
            </a:r>
            <a:endPar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568323" name="Rectangle 3"/>
          <p:cNvSpPr>
            <a:spLocks noGrp="1" noChangeArrowheads="1"/>
          </p:cNvSpPr>
          <p:nvPr>
            <p:ph type="body" sz="half" idx="1"/>
          </p:nvPr>
        </p:nvSpPr>
        <p:spPr>
          <a:xfrm>
            <a:off x="457200" y="1600200"/>
            <a:ext cx="8153400" cy="45307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Ø"/>
              <a:defRPr/>
            </a:pPr>
            <a:r>
              <a:rPr kumimoji="0" lang="zh-CN" altLang="en-US" sz="3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可满足性</a:t>
            </a:r>
            <a:endParaRPr kumimoji="0" lang="zh-CN" altLang="en-US" sz="3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Char char="l"/>
              <a:defRPr/>
            </a:pPr>
            <a:r>
              <a:rPr kumimoji="0" lang="zh-CN" altLang="en-US" sz="2800" b="1" i="0" u="none" strike="noStrike" kern="0" cap="none" spc="0" normalizeH="0" baseline="0" noProof="0" dirty="0" smtClean="0">
                <a:ln>
                  <a:noFill/>
                </a:ln>
                <a:solidFill>
                  <a:srgbClr val="2A15F3"/>
                </a:solidFill>
                <a:effectLst/>
                <a:uLnTx/>
                <a:uFillTx/>
                <a:latin typeface="+mn-lt"/>
                <a:ea typeface="+mn-ea"/>
                <a:cs typeface="+mn-cs"/>
              </a:rPr>
              <a:t>命题演算公式</a:t>
            </a:r>
            <a:r>
              <a:rPr kumimoji="0" lang="en-US" altLang="zh-CN" sz="2800" b="1" i="0" u="none" strike="noStrike" kern="0" cap="none" spc="0" normalizeH="0" baseline="0" noProof="0" dirty="0" smtClean="0">
                <a:ln>
                  <a:noFill/>
                </a:ln>
                <a:solidFill>
                  <a:srgbClr val="2A15F3"/>
                </a:solidFill>
                <a:effectLst/>
                <a:uLnTx/>
                <a:uFillTx/>
                <a:latin typeface="+mn-lt"/>
                <a:ea typeface="+mn-ea"/>
                <a:cs typeface="+mn-cs"/>
              </a:rPr>
              <a:t>: </a:t>
            </a:r>
            <a:r>
              <a:rPr kumimoji="0" lang="zh-CN" altLang="en-US" sz="2800" b="1" i="0" u="none" strike="noStrike" kern="0" cap="none" spc="0" normalizeH="0" baseline="0" noProof="0" dirty="0" smtClean="0">
                <a:ln>
                  <a:noFill/>
                </a:ln>
                <a:solidFill>
                  <a:srgbClr val="2A15F3"/>
                </a:solidFill>
                <a:effectLst/>
                <a:uLnTx/>
                <a:uFillTx/>
                <a:latin typeface="+mn-lt"/>
                <a:ea typeface="+mn-ea"/>
                <a:cs typeface="+mn-cs"/>
              </a:rPr>
              <a:t>由字面量以及与操作和或操作构成的表达式</a:t>
            </a:r>
            <a:r>
              <a:rPr kumimoji="0" lang="en-US" altLang="zh-CN" sz="2800" b="1" i="0" u="none" strike="noStrike" kern="0" cap="none" spc="0" normalizeH="0" baseline="0" noProof="0" dirty="0" smtClean="0">
                <a:ln>
                  <a:noFill/>
                </a:ln>
                <a:solidFill>
                  <a:srgbClr val="2A15F3"/>
                </a:solidFill>
                <a:effectLst/>
                <a:uLnTx/>
                <a:uFillTx/>
                <a:latin typeface="+mn-lt"/>
                <a:ea typeface="+mn-ea"/>
                <a:cs typeface="+mn-cs"/>
              </a:rPr>
              <a:t>.</a:t>
            </a:r>
            <a:endParaRPr kumimoji="0" lang="en-US" altLang="zh-CN" sz="2800" b="1" i="0" u="none" strike="noStrike" kern="0" cap="none" spc="0" normalizeH="0" baseline="0" noProof="0" dirty="0" smtClean="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Char char="l"/>
              <a:defRPr/>
            </a:pPr>
            <a:r>
              <a:rPr kumimoji="0" lang="zh-CN" altLang="en-US" sz="2800" b="1" i="0" u="none" strike="noStrike" kern="0" cap="none" spc="0" normalizeH="0" baseline="0" noProof="0" dirty="0" smtClean="0">
                <a:ln>
                  <a:noFill/>
                </a:ln>
                <a:solidFill>
                  <a:srgbClr val="2A15F3"/>
                </a:solidFill>
                <a:effectLst/>
                <a:uLnTx/>
                <a:uFillTx/>
                <a:latin typeface="+mn-lt"/>
                <a:ea typeface="+mn-ea"/>
                <a:cs typeface="+mn-cs"/>
              </a:rPr>
              <a:t>合取范式</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(CNF)</a:t>
            </a:r>
            <a:r>
              <a:rPr kumimoji="0" lang="en-US" altLang="zh-CN" sz="2800" b="1" i="0" u="none" strike="noStrike" kern="0" cap="none" spc="0" normalizeH="0" baseline="0" noProof="0" dirty="0" smtClean="0">
                <a:ln>
                  <a:noFill/>
                </a:ln>
                <a:solidFill>
                  <a:srgbClr val="2A15F3"/>
                </a:solidFill>
                <a:effectLst/>
                <a:uLnTx/>
                <a:uFillTx/>
                <a:latin typeface="+mn-lt"/>
                <a:ea typeface="+mn-ea"/>
                <a:cs typeface="+mn-cs"/>
              </a:rPr>
              <a:t>:        ,</a:t>
            </a:r>
            <a:r>
              <a:rPr kumimoji="0" lang="zh-CN" altLang="en-US" sz="2800" b="1" i="0" u="none" strike="noStrike" kern="0" cap="none" spc="0" normalizeH="0" baseline="0" noProof="0" dirty="0" smtClean="0">
                <a:ln>
                  <a:noFill/>
                </a:ln>
                <a:solidFill>
                  <a:srgbClr val="2A15F3"/>
                </a:solidFill>
                <a:effectLst/>
                <a:uLnTx/>
                <a:uFillTx/>
                <a:latin typeface="+mn-lt"/>
                <a:ea typeface="+mn-ea"/>
                <a:cs typeface="+mn-cs"/>
              </a:rPr>
              <a:t>其中</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c</a:t>
            </a:r>
            <a:r>
              <a:rPr kumimoji="0" lang="en-US" altLang="zh-CN" sz="2800" b="0" i="0" u="none" strike="noStrike" kern="0" cap="none" spc="0" normalizeH="0" baseline="-25000" noProof="0" dirty="0" smtClean="0">
                <a:ln>
                  <a:noFill/>
                </a:ln>
                <a:solidFill>
                  <a:srgbClr val="2A15F3"/>
                </a:solidFill>
                <a:effectLst/>
                <a:uLnTx/>
                <a:uFillTx/>
                <a:latin typeface="+mn-lt"/>
                <a:ea typeface="+mn-ea"/>
                <a:cs typeface="+mn-cs"/>
              </a:rPr>
              <a:t>i</a:t>
            </a:r>
            <a:r>
              <a:rPr kumimoji="0" lang="zh-CN" altLang="en-US" sz="2800" b="1" i="0" u="none" strike="noStrike" kern="0" cap="none" spc="0" normalizeH="0" baseline="0" noProof="0" dirty="0" smtClean="0">
                <a:ln>
                  <a:noFill/>
                </a:ln>
                <a:solidFill>
                  <a:srgbClr val="2A15F3"/>
                </a:solidFill>
                <a:effectLst/>
                <a:uLnTx/>
                <a:uFillTx/>
                <a:latin typeface="+mn-lt"/>
                <a:ea typeface="+mn-ea"/>
                <a:cs typeface="+mn-cs"/>
              </a:rPr>
              <a:t>是子句</a:t>
            </a:r>
            <a:r>
              <a:rPr kumimoji="0" lang="en-US" altLang="zh-CN" sz="2800" b="1" i="0" u="none" strike="noStrike" kern="0" cap="none" spc="0" normalizeH="0" baseline="0" noProof="0" dirty="0" smtClean="0">
                <a:ln>
                  <a:noFill/>
                </a:ln>
                <a:solidFill>
                  <a:srgbClr val="2A15F3"/>
                </a:solidFill>
                <a:effectLst/>
                <a:uLnTx/>
                <a:uFillTx/>
                <a:latin typeface="+mn-lt"/>
                <a:ea typeface="+mn-ea"/>
                <a:cs typeface="+mn-cs"/>
              </a:rPr>
              <a:t>,</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c</a:t>
            </a:r>
            <a:r>
              <a:rPr kumimoji="0" lang="en-US" altLang="zh-CN" sz="2800" b="0" i="0" u="none" strike="noStrike" kern="0" cap="none" spc="0" normalizeH="0" baseline="-25000" noProof="0" dirty="0" smtClean="0">
                <a:ln>
                  <a:noFill/>
                </a:ln>
                <a:solidFill>
                  <a:srgbClr val="2A15F3"/>
                </a:solidFill>
                <a:effectLst/>
                <a:uLnTx/>
                <a:uFillTx/>
                <a:latin typeface="+mn-lt"/>
                <a:ea typeface="+mn-ea"/>
                <a:cs typeface="+mn-cs"/>
              </a:rPr>
              <a:t>i</a:t>
            </a:r>
            <a:r>
              <a:rPr kumimoji="0" lang="zh-CN" altLang="en-US" sz="2800" b="1" i="0" u="none" strike="noStrike" kern="0" cap="none" spc="0" normalizeH="0" baseline="0" noProof="0" dirty="0" smtClean="0">
                <a:ln>
                  <a:noFill/>
                </a:ln>
                <a:solidFill>
                  <a:srgbClr val="2A15F3"/>
                </a:solidFill>
                <a:effectLst/>
                <a:uLnTx/>
                <a:uFillTx/>
                <a:latin typeface="+mn-lt"/>
                <a:ea typeface="+mn-ea"/>
                <a:cs typeface="+mn-cs"/>
              </a:rPr>
              <a:t>为 </a:t>
            </a:r>
            <a:r>
              <a:rPr kumimoji="0" lang="zh-CN" altLang="zh-CN" sz="2800" b="1" i="0" u="none" strike="noStrike" kern="0" cap="none" spc="0" normalizeH="0" baseline="0" noProof="0" dirty="0" smtClean="0">
                <a:ln>
                  <a:noFill/>
                </a:ln>
                <a:solidFill>
                  <a:srgbClr val="2A15F3"/>
                </a:solidFill>
                <a:effectLst/>
                <a:uLnTx/>
                <a:uFillTx/>
                <a:latin typeface="+mn-lt"/>
                <a:ea typeface="+mn-ea"/>
                <a:cs typeface="+mn-cs"/>
              </a:rPr>
              <a:t>∨</a:t>
            </a:r>
            <a:r>
              <a:rPr kumimoji="0" lang="zh-CN" altLang="zh-CN" sz="2800" b="0" i="0" u="none" strike="noStrike" kern="0" cap="none" spc="0" normalizeH="0" baseline="0" noProof="0" dirty="0" smtClean="0">
                <a:ln>
                  <a:noFill/>
                </a:ln>
                <a:solidFill>
                  <a:srgbClr val="2A15F3"/>
                </a:solidFill>
                <a:effectLst/>
                <a:uLnTx/>
                <a:uFillTx/>
                <a:latin typeface="Monotype Corsiva" panose="03010101010201010101" pitchFamily="66" charset="0"/>
                <a:ea typeface="+mn-ea"/>
                <a:cs typeface="+mn-cs"/>
              </a:rPr>
              <a:t>l</a:t>
            </a:r>
            <a:r>
              <a:rPr kumimoji="0" lang="zh-CN" altLang="zh-CN" sz="2800" b="0" i="0" u="none" strike="noStrike" kern="0" cap="none" spc="0" normalizeH="0" baseline="-25000" noProof="0" dirty="0" smtClean="0">
                <a:ln>
                  <a:noFill/>
                </a:ln>
                <a:solidFill>
                  <a:srgbClr val="2A15F3"/>
                </a:solidFill>
                <a:effectLst/>
                <a:uLnTx/>
                <a:uFillTx/>
                <a:latin typeface="Monotype Corsiva" panose="03010101010201010101" pitchFamily="66" charset="0"/>
                <a:ea typeface="+mn-ea"/>
                <a:cs typeface="+mn-cs"/>
              </a:rPr>
              <a:t>ij</a:t>
            </a:r>
            <a:r>
              <a:rPr kumimoji="0" lang="en-US" altLang="zh-CN" sz="2800" b="1" i="0" u="none" strike="noStrike" kern="0" cap="none" spc="0" normalizeH="0" baseline="0" noProof="0" dirty="0" smtClean="0">
                <a:ln>
                  <a:noFill/>
                </a:ln>
                <a:solidFill>
                  <a:srgbClr val="2A15F3"/>
                </a:solidFill>
                <a:effectLst/>
                <a:uLnTx/>
                <a:uFillTx/>
                <a:latin typeface="+mn-lt"/>
                <a:ea typeface="+mn-ea"/>
                <a:cs typeface="+mn-cs"/>
              </a:rPr>
              <a:t> ,</a:t>
            </a:r>
            <a:r>
              <a:rPr kumimoji="0" lang="en-US" altLang="zh-CN" sz="2800" b="0" i="0" u="none" strike="noStrike" kern="0" cap="none" spc="0" normalizeH="0" baseline="0" noProof="0" dirty="0" err="1" smtClean="0">
                <a:ln>
                  <a:noFill/>
                </a:ln>
                <a:solidFill>
                  <a:srgbClr val="2A15F3"/>
                </a:solidFill>
                <a:effectLst/>
                <a:uLnTx/>
                <a:uFillTx/>
                <a:latin typeface="Monotype Corsiva" panose="03010101010201010101" pitchFamily="66" charset="0"/>
                <a:ea typeface="+mn-ea"/>
                <a:cs typeface="+mn-cs"/>
              </a:rPr>
              <a:t>l</a:t>
            </a:r>
            <a:r>
              <a:rPr kumimoji="0" lang="en-US" altLang="zh-CN" sz="2800" b="0" i="0" u="none" strike="noStrike" kern="0" cap="none" spc="0" normalizeH="0" baseline="-25000" noProof="0" dirty="0" err="1" smtClean="0">
                <a:ln>
                  <a:noFill/>
                </a:ln>
                <a:solidFill>
                  <a:srgbClr val="2A15F3"/>
                </a:solidFill>
                <a:effectLst/>
                <a:uLnTx/>
                <a:uFillTx/>
                <a:latin typeface="Monotype Corsiva" panose="03010101010201010101" pitchFamily="66" charset="0"/>
                <a:ea typeface="+mn-ea"/>
                <a:cs typeface="+mn-cs"/>
              </a:rPr>
              <a:t>ij</a:t>
            </a:r>
            <a:r>
              <a:rPr kumimoji="0" lang="zh-CN" altLang="en-US" sz="2800" b="1" i="0" u="none" strike="noStrike" kern="0" cap="none" spc="0" normalizeH="0" baseline="0" noProof="0" dirty="0" smtClean="0">
                <a:ln>
                  <a:noFill/>
                </a:ln>
                <a:solidFill>
                  <a:srgbClr val="2A15F3"/>
                </a:solidFill>
                <a:effectLst/>
                <a:uLnTx/>
                <a:uFillTx/>
                <a:latin typeface="+mn-lt"/>
                <a:ea typeface="+mn-ea"/>
                <a:cs typeface="+mn-cs"/>
              </a:rPr>
              <a:t>为字面量</a:t>
            </a:r>
            <a:r>
              <a:rPr kumimoji="0" lang="en-US" altLang="zh-CN" sz="2800" b="1" i="0" u="none" strike="noStrike" kern="0" cap="none" spc="0" normalizeH="0" baseline="0" noProof="0" dirty="0" smtClean="0">
                <a:ln>
                  <a:noFill/>
                </a:ln>
                <a:solidFill>
                  <a:srgbClr val="2A15F3"/>
                </a:solidFill>
                <a:effectLst/>
                <a:uLnTx/>
                <a:uFillTx/>
                <a:latin typeface="+mn-lt"/>
                <a:ea typeface="+mn-ea"/>
                <a:cs typeface="+mn-cs"/>
              </a:rPr>
              <a:t>.</a:t>
            </a:r>
            <a:endParaRPr kumimoji="0" lang="en-US" altLang="zh-CN" sz="2800" b="1" i="0" u="none" strike="noStrike" kern="0" cap="none" spc="0" normalizeH="0" baseline="0" noProof="0" dirty="0" smtClean="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Char char="l"/>
              <a:defRPr/>
            </a:pPr>
            <a:r>
              <a:rPr kumimoji="0" lang="zh-CN" altLang="en-US" sz="2800" b="1" i="0" u="none" strike="noStrike" kern="0" cap="none" spc="0" normalizeH="0" baseline="0" noProof="0" dirty="0" smtClean="0">
                <a:ln>
                  <a:noFill/>
                </a:ln>
                <a:solidFill>
                  <a:srgbClr val="2A15F3"/>
                </a:solidFill>
                <a:effectLst/>
                <a:uLnTx/>
                <a:uFillTx/>
                <a:latin typeface="+mn-lt"/>
                <a:ea typeface="+mn-ea"/>
                <a:cs typeface="+mn-cs"/>
              </a:rPr>
              <a:t>析取范式</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(DNF)</a:t>
            </a:r>
            <a:r>
              <a:rPr kumimoji="0" lang="en-US" altLang="zh-CN" sz="2800" b="1" i="0" u="none" strike="noStrike" kern="0" cap="none" spc="0" normalizeH="0" baseline="0" noProof="0" dirty="0" smtClean="0">
                <a:ln>
                  <a:noFill/>
                </a:ln>
                <a:solidFill>
                  <a:srgbClr val="2A15F3"/>
                </a:solidFill>
                <a:effectLst/>
                <a:uLnTx/>
                <a:uFillTx/>
                <a:latin typeface="+mn-lt"/>
                <a:ea typeface="+mn-ea"/>
                <a:cs typeface="+mn-cs"/>
              </a:rPr>
              <a:t>:         ,</a:t>
            </a:r>
            <a:r>
              <a:rPr kumimoji="0" lang="zh-CN" altLang="en-US" sz="2800" b="1" i="0" u="none" strike="noStrike" kern="0" cap="none" spc="0" normalizeH="0" baseline="0" noProof="0" dirty="0" smtClean="0">
                <a:ln>
                  <a:noFill/>
                </a:ln>
                <a:solidFill>
                  <a:srgbClr val="2A15F3"/>
                </a:solidFill>
                <a:effectLst/>
                <a:uLnTx/>
                <a:uFillTx/>
                <a:latin typeface="+mn-lt"/>
                <a:ea typeface="+mn-ea"/>
                <a:cs typeface="+mn-cs"/>
              </a:rPr>
              <a:t>其中子句</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c</a:t>
            </a:r>
            <a:r>
              <a:rPr kumimoji="0" lang="en-US" altLang="zh-CN" sz="2800" b="0" i="0" u="none" strike="noStrike" kern="0" cap="none" spc="0" normalizeH="0" baseline="-25000" noProof="0" dirty="0" smtClean="0">
                <a:ln>
                  <a:noFill/>
                </a:ln>
                <a:solidFill>
                  <a:srgbClr val="2A15F3"/>
                </a:solidFill>
                <a:effectLst/>
                <a:uLnTx/>
                <a:uFillTx/>
                <a:latin typeface="+mn-lt"/>
                <a:ea typeface="+mn-ea"/>
                <a:cs typeface="+mn-cs"/>
              </a:rPr>
              <a:t>i</a:t>
            </a:r>
            <a:r>
              <a:rPr kumimoji="0" lang="zh-CN" altLang="en-US" sz="2800" b="1" i="0" u="none" strike="noStrike" kern="0" cap="none" spc="0" normalizeH="0" baseline="0" noProof="0" dirty="0" smtClean="0">
                <a:ln>
                  <a:noFill/>
                </a:ln>
                <a:solidFill>
                  <a:srgbClr val="2A15F3"/>
                </a:solidFill>
                <a:effectLst/>
                <a:uLnTx/>
                <a:uFillTx/>
                <a:latin typeface="+mn-lt"/>
                <a:ea typeface="+mn-ea"/>
                <a:cs typeface="+mn-cs"/>
              </a:rPr>
              <a:t>表示为</a:t>
            </a: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a:t>
            </a:r>
            <a:r>
              <a:rPr kumimoji="0" lang="en-US" altLang="zh-CN" sz="2800" b="0" i="0" u="none" strike="noStrike" kern="0" cap="none" spc="0" normalizeH="0" baseline="0" noProof="0" dirty="0" err="1" smtClean="0">
                <a:ln>
                  <a:noFill/>
                </a:ln>
                <a:solidFill>
                  <a:srgbClr val="2A15F3"/>
                </a:solidFill>
                <a:effectLst/>
                <a:uLnTx/>
                <a:uFillTx/>
                <a:latin typeface="Monotype Corsiva" panose="03010101010201010101" pitchFamily="66" charset="0"/>
                <a:ea typeface="+mn-ea"/>
                <a:cs typeface="+mn-cs"/>
              </a:rPr>
              <a:t>l</a:t>
            </a:r>
            <a:r>
              <a:rPr kumimoji="0" lang="en-US" altLang="zh-CN" sz="2800" b="0" i="0" u="none" strike="noStrike" kern="0" cap="none" spc="0" normalizeH="0" baseline="-25000" noProof="0" dirty="0" err="1" smtClean="0">
                <a:ln>
                  <a:noFill/>
                </a:ln>
                <a:solidFill>
                  <a:srgbClr val="2A15F3"/>
                </a:solidFill>
                <a:effectLst/>
                <a:uLnTx/>
                <a:uFillTx/>
                <a:latin typeface="Monotype Corsiva" panose="03010101010201010101" pitchFamily="66" charset="0"/>
                <a:ea typeface="+mn-ea"/>
                <a:cs typeface="+mn-cs"/>
              </a:rPr>
              <a:t>ij</a:t>
            </a:r>
            <a:r>
              <a:rPr kumimoji="0" lang="en-US" altLang="zh-CN" sz="2800" b="1" i="0" u="none" strike="noStrike" kern="0" cap="none" spc="0" normalizeH="0" baseline="0" noProof="0" dirty="0" smtClean="0">
                <a:ln>
                  <a:noFill/>
                </a:ln>
                <a:solidFill>
                  <a:srgbClr val="2A15F3"/>
                </a:solidFill>
                <a:effectLst/>
                <a:uLnTx/>
                <a:uFillTx/>
                <a:latin typeface="+mn-lt"/>
                <a:ea typeface="+mn-ea"/>
                <a:cs typeface="+mn-cs"/>
              </a:rPr>
              <a:t>.</a:t>
            </a:r>
            <a:endParaRPr kumimoji="0" lang="en-US" altLang="zh-CN" sz="2800" b="1" i="0" u="none" strike="noStrike" kern="0" cap="none" spc="0" normalizeH="0" baseline="0" noProof="0" dirty="0" smtClean="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Char char="l"/>
              <a:defRPr/>
            </a:pPr>
            <a:r>
              <a:rPr kumimoji="0" lang="zh-CN" altLang="en-US" sz="2800" b="1" i="0" u="none" strike="noStrike" kern="0" cap="none" spc="0" normalizeH="0" baseline="0" noProof="0" dirty="0" smtClean="0">
                <a:ln>
                  <a:noFill/>
                </a:ln>
                <a:solidFill>
                  <a:srgbClr val="2A15F3"/>
                </a:solidFill>
                <a:effectLst/>
                <a:uLnTx/>
                <a:uFillTx/>
                <a:latin typeface="+mn-lt"/>
                <a:ea typeface="+mn-ea"/>
                <a:cs typeface="+mn-cs"/>
              </a:rPr>
              <a:t>可满足性问题</a:t>
            </a:r>
            <a:r>
              <a:rPr kumimoji="0" lang="en-US" altLang="zh-CN" sz="2800" b="1" i="0" u="none" strike="noStrike" kern="0" cap="none" spc="0" normalizeH="0" baseline="0" noProof="0" dirty="0" smtClean="0">
                <a:ln>
                  <a:noFill/>
                </a:ln>
                <a:solidFill>
                  <a:srgbClr val="2A15F3"/>
                </a:solidFill>
                <a:effectLst/>
                <a:uLnTx/>
                <a:uFillTx/>
                <a:latin typeface="+mn-lt"/>
                <a:ea typeface="+mn-ea"/>
                <a:cs typeface="+mn-cs"/>
              </a:rPr>
              <a:t>: </a:t>
            </a:r>
            <a:r>
              <a:rPr kumimoji="0" lang="zh-CN" altLang="en-US" sz="2800" b="1" i="0" u="none" strike="noStrike" kern="0" cap="none" spc="0" normalizeH="0" baseline="0" noProof="0" dirty="0" smtClean="0">
                <a:ln>
                  <a:noFill/>
                </a:ln>
                <a:solidFill>
                  <a:srgbClr val="2A15F3"/>
                </a:solidFill>
                <a:effectLst/>
                <a:uLnTx/>
                <a:uFillTx/>
                <a:latin typeface="+mn-lt"/>
                <a:ea typeface="+mn-ea"/>
                <a:cs typeface="+mn-cs"/>
              </a:rPr>
              <a:t>确定在某些变量赋值之后公式是否为真</a:t>
            </a:r>
            <a:endParaRPr kumimoji="0" lang="zh-CN" altLang="en-US" sz="2800" b="1" i="0" u="none" strike="noStrike" kern="0" cap="none" spc="0" normalizeH="0" baseline="0" noProof="0" dirty="0" smtClean="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defRPr/>
            </a:pPr>
            <a:endPar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21511" name="Object 4"/>
          <p:cNvGraphicFramePr>
            <a:graphicFrameLocks noChangeAspect="1"/>
          </p:cNvGraphicFramePr>
          <p:nvPr>
            <p:ph sz="quarter" idx="2"/>
          </p:nvPr>
        </p:nvGraphicFramePr>
        <p:xfrm>
          <a:off x="3348038" y="3068638"/>
          <a:ext cx="846137" cy="552450"/>
        </p:xfrm>
        <a:graphic>
          <a:graphicData uri="http://schemas.openxmlformats.org/presentationml/2006/ole">
            <mc:AlternateContent xmlns:mc="http://schemas.openxmlformats.org/markup-compatibility/2006">
              <mc:Choice xmlns:v="urn:schemas-microsoft-com:vml" Requires="v">
                <p:oleObj spid="_x0000_s3079" name="" r:id="rId1" imgW="368300" imgH="241300" progId="Equation.DSMT4">
                  <p:embed/>
                </p:oleObj>
              </mc:Choice>
              <mc:Fallback>
                <p:oleObj name="" r:id="rId1" imgW="368300" imgH="241300" progId="Equation.DSMT4">
                  <p:embed/>
                  <p:pic>
                    <p:nvPicPr>
                      <p:cNvPr id="0" name="图片 3078"/>
                      <p:cNvPicPr/>
                      <p:nvPr/>
                    </p:nvPicPr>
                    <p:blipFill>
                      <a:blip r:embed="rId2"/>
                      <a:srcRect/>
                      <a:stretch>
                        <a:fillRect/>
                      </a:stretch>
                    </p:blipFill>
                    <p:spPr>
                      <a:xfrm>
                        <a:off x="3348038" y="3068638"/>
                        <a:ext cx="846137" cy="552450"/>
                      </a:xfrm>
                      <a:prstGeom prst="rect">
                        <a:avLst/>
                      </a:prstGeom>
                      <a:noFill/>
                      <a:ln w="38100">
                        <a:miter/>
                      </a:ln>
                    </p:spPr>
                  </p:pic>
                </p:oleObj>
              </mc:Fallback>
            </mc:AlternateContent>
          </a:graphicData>
        </a:graphic>
      </p:graphicFrame>
      <p:graphicFrame>
        <p:nvGraphicFramePr>
          <p:cNvPr id="21512" name="Object 5"/>
          <p:cNvGraphicFramePr>
            <a:graphicFrameLocks noChangeAspect="1"/>
          </p:cNvGraphicFramePr>
          <p:nvPr>
            <p:ph sz="quarter" idx="3"/>
          </p:nvPr>
        </p:nvGraphicFramePr>
        <p:xfrm>
          <a:off x="3419475" y="4005263"/>
          <a:ext cx="846138" cy="552450"/>
        </p:xfrm>
        <a:graphic>
          <a:graphicData uri="http://schemas.openxmlformats.org/presentationml/2006/ole">
            <mc:AlternateContent xmlns:mc="http://schemas.openxmlformats.org/markup-compatibility/2006">
              <mc:Choice xmlns:v="urn:schemas-microsoft-com:vml" Requires="v">
                <p:oleObj spid="_x0000_s3080" name="" r:id="rId3" imgW="368300" imgH="241300" progId="Equation.DSMT4">
                  <p:embed/>
                </p:oleObj>
              </mc:Choice>
              <mc:Fallback>
                <p:oleObj name="" r:id="rId3" imgW="368300" imgH="241300" progId="Equation.DSMT4">
                  <p:embed/>
                  <p:pic>
                    <p:nvPicPr>
                      <p:cNvPr id="0" name="图片 3079"/>
                      <p:cNvPicPr/>
                      <p:nvPr/>
                    </p:nvPicPr>
                    <p:blipFill>
                      <a:blip r:embed="rId4"/>
                      <a:srcRect/>
                      <a:stretch>
                        <a:fillRect/>
                      </a:stretch>
                    </p:blipFill>
                    <p:spPr>
                      <a:xfrm>
                        <a:off x="3419475" y="4005263"/>
                        <a:ext cx="846138" cy="552450"/>
                      </a:xfrm>
                      <a:prstGeom prst="rect">
                        <a:avLst/>
                      </a:prstGeom>
                      <a:noFill/>
                      <a:ln w="38100">
                        <a:miter/>
                      </a:ln>
                    </p:spPr>
                  </p:pic>
                </p:oleObj>
              </mc:Fallback>
            </mc:AlternateContent>
          </a:graphicData>
        </a:graphic>
      </p:graphicFrame>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p:txBody>
          <a:bodyPr vert="horz" wrap="square" lIns="91440" tIns="45720" rIns="91440" bIns="45720" anchor="t" anchorCtr="0"/>
          <a:p>
            <a:r>
              <a:rPr lang="zh-CN" altLang="en-US" dirty="0"/>
              <a:t>可满足性问题</a:t>
            </a:r>
            <a:endParaRPr lang="zh-CN" altLang="en-US" dirty="0"/>
          </a:p>
        </p:txBody>
      </p:sp>
      <p:sp>
        <p:nvSpPr>
          <p:cNvPr id="22531" name="内容占位符 2"/>
          <p:cNvSpPr>
            <a:spLocks noGrp="1"/>
          </p:cNvSpPr>
          <p:nvPr>
            <p:ph idx="1"/>
          </p:nvPr>
        </p:nvSpPr>
        <p:spPr/>
        <p:txBody>
          <a:bodyPr vert="horz" wrap="square" lIns="91440" tIns="45720" rIns="91440" bIns="45720" anchor="t" anchorCtr="0"/>
          <a:p>
            <a:r>
              <a:rPr lang="zh-CN" altLang="en-US" b="1" dirty="0"/>
              <a:t>可满足性问题有几种特殊情况，其中公式需要具有特定结构。</a:t>
            </a:r>
            <a:endParaRPr lang="en-US" altLang="zh-CN" b="1" dirty="0"/>
          </a:p>
          <a:p>
            <a:r>
              <a:rPr lang="zh-CN" altLang="en-US" b="1" dirty="0"/>
              <a:t>文字是一个变量，称为正文字，或变量的否定，称为负文字。子句是文字（或单个文字）的分离。如果一个子句最多包含一个正文字，则该子句称为</a:t>
            </a:r>
            <a:r>
              <a:rPr lang="en-US" altLang="zh-CN" b="1" dirty="0"/>
              <a:t>Horn</a:t>
            </a:r>
            <a:r>
              <a:rPr lang="zh-CN" altLang="en-US" b="1" dirty="0"/>
              <a:t>子句。</a:t>
            </a:r>
            <a:endParaRPr lang="en-US" altLang="zh-CN" b="1" dirty="0"/>
          </a:p>
          <a:p>
            <a:r>
              <a:rPr lang="zh-CN" altLang="en-US" b="1" dirty="0"/>
              <a:t>例如，</a:t>
            </a:r>
            <a:r>
              <a:rPr lang="en-US" altLang="zh-CN" b="1" dirty="0"/>
              <a:t>x1</a:t>
            </a:r>
            <a:r>
              <a:rPr lang="zh-CN" altLang="en-US" b="1" dirty="0"/>
              <a:t>是正文字，</a:t>
            </a:r>
            <a:r>
              <a:rPr lang="en-US" altLang="zh-CN" b="1" dirty="0"/>
              <a:t>¬x2</a:t>
            </a:r>
            <a:r>
              <a:rPr lang="zh-CN" altLang="en-US" b="1" dirty="0"/>
              <a:t>是负文字，</a:t>
            </a:r>
            <a:r>
              <a:rPr lang="en-US" altLang="zh-CN" b="1" dirty="0"/>
              <a:t>x1∨¬x2</a:t>
            </a:r>
            <a:r>
              <a:rPr lang="zh-CN" altLang="en-US" b="1" dirty="0"/>
              <a:t>是子句，（</a:t>
            </a:r>
            <a:r>
              <a:rPr lang="en-US" altLang="zh-CN" b="1" dirty="0"/>
              <a:t>x1∨¬x2</a:t>
            </a:r>
            <a:r>
              <a:rPr lang="zh-CN" altLang="en-US" b="1" dirty="0"/>
              <a:t>）∧（</a:t>
            </a:r>
            <a:r>
              <a:rPr lang="en-US" altLang="zh-CN" b="1" dirty="0"/>
              <a:t>¬x1∨x2∨x3</a:t>
            </a:r>
            <a:r>
              <a:rPr lang="zh-CN" altLang="en-US" b="1" dirty="0"/>
              <a:t>）∧</a:t>
            </a:r>
            <a:r>
              <a:rPr lang="en-US" altLang="zh-CN" b="1" dirty="0"/>
              <a:t>x1</a:t>
            </a:r>
            <a:r>
              <a:rPr lang="zh-CN" altLang="en-US" b="1" dirty="0"/>
              <a:t>是联合范式的公式</a:t>
            </a:r>
            <a:r>
              <a:rPr lang="en-US" altLang="zh-CN" b="1" dirty="0"/>
              <a:t>;</a:t>
            </a:r>
            <a:r>
              <a:rPr lang="zh-CN" altLang="en-US" b="1" dirty="0"/>
              <a:t>它的第一和第三个条款是</a:t>
            </a:r>
            <a:r>
              <a:rPr lang="en-US" altLang="zh-CN" b="1" dirty="0"/>
              <a:t>Horn</a:t>
            </a:r>
            <a:r>
              <a:rPr lang="zh-CN" altLang="en-US" b="1" dirty="0"/>
              <a:t>条款，但它的第二个条款不是</a:t>
            </a:r>
            <a:r>
              <a:rPr lang="zh-CN" altLang="en-US" dirty="0"/>
              <a:t>。</a:t>
            </a:r>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AC4801-EB4E-4EE7-80F1-002AED64649B}"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53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3B168F4-17C6-47C2-AE8C-DDBE9FA3B478}"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55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69346" name="Rectangle 2"/>
          <p:cNvSpPr>
            <a:spLocks noGrp="1" noChangeArrowheads="1"/>
          </p:cNvSpPr>
          <p:nvPr>
            <p:ph type="title"/>
          </p:nvPr>
        </p:nvSpPr>
        <p:spPr>
          <a:xfrm>
            <a:off x="1042988" y="277813"/>
            <a:ext cx="7129463" cy="8477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8.1.1 </a:t>
            </a:r>
            <a:r>
              <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非确定性算法</a:t>
            </a:r>
            <a:endPar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3558" name="Rectangle 3"/>
          <p:cNvSpPr>
            <a:spLocks noGrp="1"/>
          </p:cNvSpPr>
          <p:nvPr>
            <p:ph idx="1"/>
          </p:nvPr>
        </p:nvSpPr>
        <p:spPr>
          <a:xfrm>
            <a:off x="827088" y="1125538"/>
            <a:ext cx="7488237" cy="5029200"/>
          </a:xfrm>
        </p:spPr>
        <p:txBody>
          <a:bodyPr vert="horz" wrap="square" lIns="91440" tIns="45720" rIns="91440" bIns="45720" anchor="t" anchorCtr="0"/>
          <a:p>
            <a:pPr eaLnBrk="1" hangingPunct="1">
              <a:lnSpc>
                <a:spcPct val="90000"/>
              </a:lnSpc>
              <a:buClr>
                <a:schemeClr val="tx2"/>
              </a:buClr>
              <a:buFont typeface="Wingdings" panose="05000000000000000000" pitchFamily="2" charset="2"/>
              <a:buChar char="Ø"/>
            </a:pPr>
            <a:r>
              <a:rPr lang="zh-CN" altLang="en-US" sz="2400" b="1" dirty="0"/>
              <a:t>假定公式以转化为合取范式（</a:t>
            </a:r>
            <a:r>
              <a:rPr lang="en-US" altLang="zh-CN" sz="2400" b="1" dirty="0"/>
              <a:t>CNF</a:t>
            </a:r>
            <a:r>
              <a:rPr lang="zh-CN" altLang="en-US" sz="2400" b="1" dirty="0"/>
              <a:t>），</a:t>
            </a:r>
            <a:r>
              <a:rPr lang="en-US" altLang="zh-CN" sz="2400" b="1" dirty="0"/>
              <a:t>SAT</a:t>
            </a:r>
            <a:r>
              <a:rPr lang="zh-CN" altLang="en-US" sz="2400" b="1" dirty="0"/>
              <a:t>可满足性问题要求在有限的时间内判定命题逻辑是否可满足</a:t>
            </a:r>
            <a:r>
              <a:rPr lang="zh-CN" altLang="en-US" sz="2000" dirty="0"/>
              <a:t>。</a:t>
            </a:r>
            <a:endParaRPr lang="en-US" altLang="zh-CN" sz="2000" b="1" dirty="0"/>
          </a:p>
          <a:p>
            <a:pPr eaLnBrk="1" hangingPunct="1">
              <a:lnSpc>
                <a:spcPct val="90000"/>
              </a:lnSpc>
              <a:buClr>
                <a:schemeClr val="tx2"/>
              </a:buClr>
              <a:buFont typeface="Wingdings" panose="05000000000000000000" pitchFamily="2" charset="2"/>
              <a:buChar char="Ø"/>
            </a:pPr>
            <a:r>
              <a:rPr lang="zh-CN" altLang="en-US" sz="2600" b="1" dirty="0"/>
              <a:t>算法</a:t>
            </a:r>
            <a:r>
              <a:rPr lang="en-US" altLang="zh-CN" sz="2600" b="1" dirty="0"/>
              <a:t>8.4 </a:t>
            </a:r>
            <a:r>
              <a:rPr lang="zh-CN" altLang="en-US" sz="2600" b="1" dirty="0"/>
              <a:t>：判断可满足性的非确定性算法</a:t>
            </a:r>
            <a:endParaRPr lang="zh-CN" altLang="en-US" sz="2600" b="1" dirty="0"/>
          </a:p>
          <a:p>
            <a:pPr eaLnBrk="1" hangingPunct="1">
              <a:lnSpc>
                <a:spcPct val="90000"/>
              </a:lnSpc>
              <a:buClr>
                <a:schemeClr val="tx2"/>
              </a:buClr>
              <a:buNone/>
            </a:pPr>
            <a:r>
              <a:rPr lang="zh-CN" altLang="en-US" sz="2600" dirty="0">
                <a:solidFill>
                  <a:srgbClr val="2A15F3"/>
                </a:solidFill>
              </a:rPr>
              <a:t>     </a:t>
            </a:r>
            <a:r>
              <a:rPr lang="en-US" altLang="zh-CN" sz="2000" dirty="0">
                <a:solidFill>
                  <a:srgbClr val="2A15F3"/>
                </a:solidFill>
              </a:rPr>
              <a:t>void Eval (cnf E, int n)</a:t>
            </a:r>
            <a:endParaRPr lang="en-US" altLang="zh-CN" sz="2000" dirty="0">
              <a:solidFill>
                <a:srgbClr val="2A15F3"/>
              </a:solidFill>
            </a:endParaRPr>
          </a:p>
          <a:p>
            <a:pPr eaLnBrk="1" hangingPunct="1">
              <a:lnSpc>
                <a:spcPct val="90000"/>
              </a:lnSpc>
              <a:buClr>
                <a:schemeClr val="tx2"/>
              </a:buClr>
              <a:buNone/>
            </a:pPr>
            <a:r>
              <a:rPr lang="en-US" altLang="zh-CN" sz="2000" dirty="0">
                <a:solidFill>
                  <a:srgbClr val="2A15F3"/>
                </a:solidFill>
              </a:rPr>
              <a:t>     {</a:t>
            </a:r>
            <a:endParaRPr lang="en-US" altLang="zh-CN" sz="2000" dirty="0">
              <a:solidFill>
                <a:srgbClr val="2A15F3"/>
              </a:solidFill>
            </a:endParaRPr>
          </a:p>
          <a:p>
            <a:pPr eaLnBrk="1" hangingPunct="1">
              <a:lnSpc>
                <a:spcPct val="90000"/>
              </a:lnSpc>
              <a:buClr>
                <a:schemeClr val="tx2"/>
              </a:buClr>
              <a:buNone/>
            </a:pPr>
            <a:r>
              <a:rPr lang="en-US" altLang="zh-CN" sz="2000" dirty="0">
                <a:solidFill>
                  <a:srgbClr val="2A15F3"/>
                </a:solidFill>
              </a:rPr>
              <a:t>          int x[SIZE];</a:t>
            </a:r>
            <a:endParaRPr lang="en-US" altLang="zh-CN" sz="2000" dirty="0">
              <a:solidFill>
                <a:srgbClr val="2A15F3"/>
              </a:solidFill>
            </a:endParaRPr>
          </a:p>
          <a:p>
            <a:pPr eaLnBrk="1" hangingPunct="1">
              <a:lnSpc>
                <a:spcPct val="90000"/>
              </a:lnSpc>
              <a:buClr>
                <a:schemeClr val="tx2"/>
              </a:buClr>
              <a:buNone/>
            </a:pPr>
            <a:r>
              <a:rPr lang="en-US" altLang="zh-CN" sz="2000" dirty="0">
                <a:solidFill>
                  <a:srgbClr val="2A15F3"/>
                </a:solidFill>
              </a:rPr>
              <a:t>          for ( int i=1; i&lt;=n; i++)</a:t>
            </a:r>
            <a:endParaRPr lang="en-US" altLang="zh-CN" sz="2000" dirty="0">
              <a:solidFill>
                <a:srgbClr val="2A15F3"/>
              </a:solidFill>
            </a:endParaRPr>
          </a:p>
          <a:p>
            <a:pPr eaLnBrk="1" hangingPunct="1">
              <a:lnSpc>
                <a:spcPct val="90000"/>
              </a:lnSpc>
              <a:buClr>
                <a:schemeClr val="tx2"/>
              </a:buClr>
              <a:buNone/>
            </a:pPr>
            <a:r>
              <a:rPr lang="en-US" altLang="zh-CN" sz="2000" dirty="0">
                <a:solidFill>
                  <a:srgbClr val="2A15F3"/>
                </a:solidFill>
              </a:rPr>
              <a:t>              x[i] = Choice(0,1);</a:t>
            </a:r>
            <a:endParaRPr lang="en-US" altLang="zh-CN" sz="2000" dirty="0">
              <a:solidFill>
                <a:srgbClr val="2A15F3"/>
              </a:solidFill>
            </a:endParaRPr>
          </a:p>
          <a:p>
            <a:pPr eaLnBrk="1" hangingPunct="1">
              <a:lnSpc>
                <a:spcPct val="90000"/>
              </a:lnSpc>
              <a:buClr>
                <a:schemeClr val="tx2"/>
              </a:buClr>
              <a:buNone/>
            </a:pPr>
            <a:r>
              <a:rPr lang="en-US" altLang="zh-CN" sz="2000" dirty="0">
                <a:solidFill>
                  <a:srgbClr val="2A15F3"/>
                </a:solidFill>
              </a:rPr>
              <a:t>          if (E(x,n))  Success();</a:t>
            </a:r>
            <a:endParaRPr lang="en-US" altLang="zh-CN" sz="2000" dirty="0">
              <a:solidFill>
                <a:srgbClr val="2A15F3"/>
              </a:solidFill>
            </a:endParaRPr>
          </a:p>
          <a:p>
            <a:pPr eaLnBrk="1" hangingPunct="1">
              <a:lnSpc>
                <a:spcPct val="90000"/>
              </a:lnSpc>
              <a:buClr>
                <a:schemeClr val="tx2"/>
              </a:buClr>
              <a:buNone/>
            </a:pPr>
            <a:r>
              <a:rPr lang="en-US" altLang="zh-CN" sz="2000" dirty="0">
                <a:solidFill>
                  <a:srgbClr val="2A15F3"/>
                </a:solidFill>
              </a:rPr>
              <a:t>          else  Failure();</a:t>
            </a:r>
            <a:endParaRPr lang="en-US" altLang="zh-CN" sz="2000" dirty="0">
              <a:solidFill>
                <a:srgbClr val="2A15F3"/>
              </a:solidFill>
            </a:endParaRPr>
          </a:p>
          <a:p>
            <a:pPr eaLnBrk="1" hangingPunct="1">
              <a:lnSpc>
                <a:spcPct val="90000"/>
              </a:lnSpc>
              <a:buClr>
                <a:schemeClr val="tx2"/>
              </a:buClr>
              <a:buNone/>
            </a:pPr>
            <a:r>
              <a:rPr lang="en-US" altLang="zh-CN" sz="2000" dirty="0">
                <a:solidFill>
                  <a:srgbClr val="2A15F3"/>
                </a:solidFill>
              </a:rPr>
              <a:t>     }</a:t>
            </a:r>
            <a:endParaRPr lang="en-US" altLang="zh-CN" sz="2000" dirty="0">
              <a:solidFill>
                <a:srgbClr val="2A15F3"/>
              </a:solidFill>
            </a:endParaRPr>
          </a:p>
          <a:p>
            <a:pPr eaLnBrk="1" hangingPunct="1">
              <a:lnSpc>
                <a:spcPct val="90000"/>
              </a:lnSpc>
              <a:buClr>
                <a:schemeClr val="tx2"/>
              </a:buClr>
              <a:buNone/>
            </a:pPr>
            <a:endParaRPr lang="en-US" altLang="zh-CN" sz="2000" dirty="0">
              <a:solidFill>
                <a:srgbClr val="2A15F3"/>
              </a:solidFill>
            </a:endParaRPr>
          </a:p>
          <a:p>
            <a:pPr eaLnBrk="1" hangingPunct="1">
              <a:spcBef>
                <a:spcPct val="0"/>
              </a:spcBef>
              <a:buClr>
                <a:schemeClr val="tx2"/>
              </a:buClr>
              <a:buFont typeface="Wingdings" panose="05000000000000000000" pitchFamily="2" charset="2"/>
              <a:buChar char="Ø"/>
            </a:pPr>
            <a:r>
              <a:rPr lang="zh-CN" altLang="en-US" sz="2400" b="1" dirty="0">
                <a:latin typeface="楷体_GB2312" pitchFamily="49" charset="-122"/>
                <a:ea typeface="楷体_GB2312" pitchFamily="49" charset="-122"/>
              </a:rPr>
              <a:t>所需时间</a:t>
            </a:r>
            <a:r>
              <a:rPr lang="en-US" altLang="zh-CN" sz="2400" b="1" dirty="0">
                <a:latin typeface="楷体_GB2312" pitchFamily="49" charset="-122"/>
                <a:ea typeface="楷体_GB2312" pitchFamily="49" charset="-122"/>
              </a:rPr>
              <a:t>O(n)</a:t>
            </a:r>
            <a:r>
              <a:rPr lang="zh-CN" altLang="en-US" sz="2400" b="1" dirty="0">
                <a:latin typeface="楷体_GB2312" pitchFamily="49" charset="-122"/>
                <a:ea typeface="楷体_GB2312" pitchFamily="49" charset="-122"/>
              </a:rPr>
              <a:t>包括选择</a:t>
            </a:r>
            <a:r>
              <a:rPr lang="en-US" altLang="zh-CN" sz="2400" b="1" dirty="0">
                <a:latin typeface="楷体_GB2312" pitchFamily="49" charset="-122"/>
                <a:ea typeface="楷体_GB2312" pitchFamily="49" charset="-122"/>
              </a:rPr>
              <a:t>E</a:t>
            </a:r>
            <a:r>
              <a:rPr lang="zh-CN" altLang="en-US" sz="2400" b="1" dirty="0">
                <a:latin typeface="楷体_GB2312" pitchFamily="49" charset="-122"/>
                <a:ea typeface="楷体_GB2312" pitchFamily="49" charset="-122"/>
              </a:rPr>
              <a:t>的赋值所需时间和确定性的计算</a:t>
            </a:r>
            <a:r>
              <a:rPr lang="en-US" altLang="zh-CN" sz="2400" b="1" dirty="0">
                <a:latin typeface="楷体_GB2312" pitchFamily="49" charset="-122"/>
                <a:ea typeface="楷体_GB2312" pitchFamily="49" charset="-122"/>
              </a:rPr>
              <a:t>E</a:t>
            </a:r>
            <a:r>
              <a:rPr lang="zh-CN" altLang="en-US" sz="2400" b="1" dirty="0">
                <a:latin typeface="楷体_GB2312" pitchFamily="49" charset="-122"/>
                <a:ea typeface="楷体_GB2312" pitchFamily="49" charset="-122"/>
              </a:rPr>
              <a:t>所需时间。该时间与</a:t>
            </a:r>
            <a:r>
              <a:rPr lang="en-US" altLang="zh-CN" sz="2400" b="1" dirty="0">
                <a:latin typeface="楷体_GB2312" pitchFamily="49" charset="-122"/>
                <a:ea typeface="楷体_GB2312" pitchFamily="49" charset="-122"/>
              </a:rPr>
              <a:t>E</a:t>
            </a:r>
            <a:r>
              <a:rPr lang="zh-CN" altLang="en-US" sz="2400" b="1" dirty="0">
                <a:latin typeface="楷体_GB2312" pitchFamily="49" charset="-122"/>
                <a:ea typeface="楷体_GB2312" pitchFamily="49" charset="-122"/>
              </a:rPr>
              <a:t>的长度成正比。</a:t>
            </a:r>
            <a:endParaRPr lang="en-US" altLang="zh-CN" sz="2400" b="1" dirty="0">
              <a:latin typeface="楷体_GB2312" pitchFamily="49" charset="-122"/>
              <a:ea typeface="楷体_GB2312" pitchFamily="49" charset="-122"/>
            </a:endParaRPr>
          </a:p>
          <a:p>
            <a:pPr eaLnBrk="1" hangingPunct="1">
              <a:spcBef>
                <a:spcPct val="0"/>
              </a:spcBef>
              <a:buClr>
                <a:schemeClr val="tx2"/>
              </a:buClr>
              <a:buFont typeface="Wingdings" panose="05000000000000000000" pitchFamily="2" charset="2"/>
              <a:buChar char="Ø"/>
            </a:pPr>
            <a:endParaRPr lang="en-US" altLang="zh-CN" sz="2800" dirty="0">
              <a:solidFill>
                <a:srgbClr val="2A15F3"/>
              </a:solidFill>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p:txBody>
          <a:bodyPr vert="horz" wrap="square" lIns="91440" tIns="45720" rIns="91440" bIns="45720" anchor="t" anchorCtr="0"/>
          <a:p>
            <a:r>
              <a:rPr lang="zh-CN" altLang="en-US" dirty="0"/>
              <a:t>可满足性问题</a:t>
            </a:r>
            <a:endParaRPr lang="zh-CN" altLang="en-US" dirty="0"/>
          </a:p>
        </p:txBody>
      </p:sp>
      <p:sp>
        <p:nvSpPr>
          <p:cNvPr id="24579" name="内容占位符 2"/>
          <p:cNvSpPr>
            <a:spLocks noGrp="1"/>
          </p:cNvSpPr>
          <p:nvPr>
            <p:ph idx="1"/>
          </p:nvPr>
        </p:nvSpPr>
        <p:spPr/>
        <p:txBody>
          <a:bodyPr vert="horz" wrap="square" lIns="91440" tIns="45720" rIns="91440" bIns="45720" anchor="t" anchorCtr="0"/>
          <a:p>
            <a:r>
              <a:rPr lang="en-US" altLang="zh-CN" dirty="0"/>
              <a:t>SAT</a:t>
            </a:r>
            <a:r>
              <a:rPr lang="zh-CN" altLang="en-US" dirty="0"/>
              <a:t>特殊情形</a:t>
            </a:r>
            <a:endParaRPr lang="en-US" altLang="zh-CN" dirty="0"/>
          </a:p>
          <a:p>
            <a:pPr lvl="1"/>
            <a:r>
              <a:rPr lang="en-US" altLang="zh-CN" dirty="0"/>
              <a:t>2SAT</a:t>
            </a:r>
            <a:r>
              <a:rPr lang="zh-CN" altLang="en-US" dirty="0"/>
              <a:t>问题：要求每个子句最多只有两个文字</a:t>
            </a:r>
            <a:endParaRPr lang="en-US" altLang="zh-CN" dirty="0"/>
          </a:p>
          <a:p>
            <a:pPr lvl="1"/>
            <a:r>
              <a:rPr lang="en-US" altLang="zh-CN" dirty="0"/>
              <a:t>Horn</a:t>
            </a:r>
            <a:r>
              <a:rPr lang="zh-CN" altLang="en-US" dirty="0"/>
              <a:t>字句集的可满足问题</a:t>
            </a:r>
            <a:endParaRPr lang="en-US" altLang="zh-CN" dirty="0"/>
          </a:p>
          <a:p>
            <a:pPr lvl="1"/>
            <a:endParaRPr lang="en-US" altLang="zh-CN" dirty="0"/>
          </a:p>
          <a:p>
            <a:r>
              <a:rPr lang="zh-CN" altLang="en-US" dirty="0"/>
              <a:t>约束满足问题</a:t>
            </a:r>
            <a:r>
              <a:rPr lang="en-US" altLang="zh-CN" dirty="0"/>
              <a:t>(Constraint Satisfaction Problem, CSP)</a:t>
            </a:r>
            <a:endParaRPr lang="en-US" altLang="zh-CN" dirty="0"/>
          </a:p>
          <a:p>
            <a:pPr lvl="1"/>
            <a:r>
              <a:rPr lang="zh-CN" altLang="en-US" dirty="0"/>
              <a:t>给定有限变量以及每个变量的取值范围，找出所有变量的值，使得约束条件被满足</a:t>
            </a:r>
            <a:endParaRPr lang="en-US" altLang="zh-CN" dirty="0"/>
          </a:p>
          <a:p>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AC4801-EB4E-4EE7-80F1-002AED64649B}"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458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22101F-D6ED-4C41-8B20-326FF9CB505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17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7173" name="Rectangle 2"/>
          <p:cNvSpPr>
            <a:spLocks noGrp="1"/>
          </p:cNvSpPr>
          <p:nvPr>
            <p:ph type="title"/>
          </p:nvPr>
        </p:nvSpPr>
        <p:spPr/>
        <p:txBody>
          <a:bodyPr vert="horz" wrap="square" lIns="91440" tIns="45720" rIns="91440" bIns="45720" anchor="t" anchorCtr="0"/>
          <a:p>
            <a:pPr eaLnBrk="1" hangingPunct="1"/>
            <a:r>
              <a:rPr lang="zh-CN" altLang="en-US" dirty="0"/>
              <a:t>8.1	</a:t>
            </a:r>
            <a:r>
              <a:rPr lang="zh-CN" altLang="en-US" dirty="0">
                <a:ea typeface="楷体_GB2312" pitchFamily="49" charset="-122"/>
              </a:rPr>
              <a:t>基本概念</a:t>
            </a:r>
            <a:endParaRPr lang="en-US" altLang="zh-CN" dirty="0">
              <a:ea typeface="楷体_GB2312" pitchFamily="49" charset="-122"/>
            </a:endParaRPr>
          </a:p>
        </p:txBody>
      </p:sp>
      <p:sp>
        <p:nvSpPr>
          <p:cNvPr id="521221" name="Rectangle 5"/>
          <p:cNvSpPr>
            <a:spLocks noGrp="1" noRot="1" noChangeArrowheads="1"/>
          </p:cNvSpPr>
          <p:nvPr>
            <p:ph idx="1"/>
          </p:nvPr>
        </p:nvSpPr>
        <p:spPr>
          <a:xfrm>
            <a:off x="323850" y="1125538"/>
            <a:ext cx="8496300" cy="48958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楷体_GB2312" pitchFamily="49" charset="-122"/>
                <a:cs typeface="+mn-cs"/>
              </a:rPr>
              <a:t>如何区分一个问题是“难”是“易”？</a:t>
            </a:r>
            <a:endPar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楷体_GB2312" pitchFamily="49" charset="-122"/>
                <a:cs typeface="+mn-cs"/>
              </a:rPr>
              <a:t>         通常将可在多项式时间内解决的问题看作是“易”解问题，而将需要指数时间解决的问题看作是“难”解问题。</a:t>
            </a:r>
            <a:endParaRPr kumimoji="0" lang="en-US"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defRPr/>
            </a:pPr>
            <a:r>
              <a:rPr kumimoji="0" lang="zh-CN" altLang="en-US" sz="3000" b="1" i="0" u="none" strike="noStrike" kern="0" cap="none" spc="0" normalizeH="0" baseline="0" noProof="0" smtClean="0">
                <a:ln>
                  <a:noFill/>
                </a:ln>
                <a:solidFill>
                  <a:srgbClr val="990033"/>
                </a:solidFill>
                <a:effectLst>
                  <a:outerShdw blurRad="38100" dist="38100" dir="2700000" algn="tl">
                    <a:srgbClr val="C0C0C0"/>
                  </a:outerShdw>
                </a:effectLst>
                <a:uLnTx/>
                <a:uFillTx/>
                <a:latin typeface="+mn-lt"/>
                <a:ea typeface="+mn-ea"/>
                <a:cs typeface="+mn-cs"/>
              </a:rPr>
              <a:t>确定性算法</a:t>
            </a:r>
            <a:endParaRPr kumimoji="0" lang="zh-CN" altLang="en-US" sz="3000" b="1" i="0" u="none" strike="noStrike" kern="0" cap="none" spc="0" normalizeH="0" baseline="0" noProof="0" smtClean="0">
              <a:ln>
                <a:noFill/>
              </a:ln>
              <a:solidFill>
                <a:srgbClr val="990033"/>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0" i="0" u="none" strike="noStrike" kern="0" cap="none" spc="0" normalizeH="0" baseline="0" noProof="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smtClean="0">
                <a:ln>
                  <a:noFill/>
                </a:ln>
                <a:solidFill>
                  <a:schemeClr val="tx1"/>
                </a:solidFill>
                <a:effectLst/>
                <a:uLnTx/>
                <a:uFillTx/>
                <a:latin typeface="+mn-lt"/>
                <a:ea typeface="楷体_GB2312" pitchFamily="49" charset="-122"/>
                <a:cs typeface="+mn-cs"/>
              </a:rPr>
              <a:t>在算法中使用的每个操作的结果唯一确定，算法操作的结果也是唯一确定的。</a:t>
            </a:r>
            <a:endParaRPr kumimoji="0" lang="zh-CN" altLang="en-US" sz="2400" b="1" i="0" u="none" strike="noStrike" kern="0" cap="none" spc="0" normalizeH="0" baseline="0" noProof="0" smtClean="0">
              <a:ln>
                <a:noFill/>
              </a:ln>
              <a:solidFill>
                <a:schemeClr val="tx1"/>
              </a:solidFill>
              <a:effectLst/>
              <a:uLnTx/>
              <a:uFillTx/>
              <a:latin typeface="+mn-lt"/>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1" i="0" u="none" strike="noStrike" kern="0" cap="none" spc="0" normalizeH="0" baseline="0" noProof="0" smtClean="0">
                <a:ln>
                  <a:noFill/>
                </a:ln>
                <a:solidFill>
                  <a:srgbClr val="990033"/>
                </a:solidFill>
                <a:effectLst>
                  <a:outerShdw blurRad="38100" dist="38100" dir="2700000" algn="tl">
                    <a:srgbClr val="C0C0C0"/>
                  </a:outerShdw>
                </a:effectLst>
                <a:uLnTx/>
                <a:uFillTx/>
                <a:latin typeface="+mn-lt"/>
                <a:ea typeface="+mn-ea"/>
                <a:cs typeface="+mn-cs"/>
              </a:rPr>
              <a:t>非确定性算法</a:t>
            </a:r>
            <a:endParaRPr kumimoji="0" lang="zh-CN" altLang="en-US" sz="3000" b="1" i="0" u="none" strike="noStrike" kern="0" cap="none" spc="0" normalizeH="0" baseline="0" noProof="0" smtClean="0">
              <a:ln>
                <a:noFill/>
              </a:ln>
              <a:solidFill>
                <a:srgbClr val="990033"/>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mn-lt"/>
                <a:ea typeface="楷体_GB2312" pitchFamily="49" charset="-122"/>
                <a:cs typeface="+mn-cs"/>
              </a:rPr>
              <a:t>算</a:t>
            </a:r>
            <a:r>
              <a:rPr kumimoji="0" lang="zh-CN" altLang="en-US" sz="2400" b="1" i="0" u="none" strike="noStrike" kern="0" cap="none" spc="0" normalizeH="0" baseline="0" noProof="0" smtClean="0">
                <a:ln>
                  <a:noFill/>
                </a:ln>
                <a:solidFill>
                  <a:schemeClr val="tx1"/>
                </a:solidFill>
                <a:effectLst/>
                <a:uLnTx/>
                <a:uFillTx/>
                <a:latin typeface="+mn-lt"/>
                <a:ea typeface="楷体_GB2312" pitchFamily="49" charset="-122"/>
                <a:cs typeface="+mn-cs"/>
              </a:rPr>
              <a:t>法操作结果不唯一，而是来自可能值的集合</a:t>
            </a:r>
            <a:endParaRPr kumimoji="0" lang="zh-CN" altLang="en-US" sz="2400" b="1" i="0" u="none" strike="noStrike" kern="0" cap="none" spc="0" normalizeH="0" baseline="0" noProof="0" smtClean="0">
              <a:ln>
                <a:noFill/>
              </a:ln>
              <a:solidFill>
                <a:schemeClr val="tx1"/>
              </a:solidFill>
              <a:effectLst/>
              <a:uLnTx/>
              <a:uFillTx/>
              <a:latin typeface="+mn-lt"/>
              <a:ea typeface="楷体_GB2312" pitchFamily="49" charset="-122"/>
              <a:cs typeface="+mn-cs"/>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p:txBody>
          <a:bodyPr vert="horz" wrap="square" lIns="91440" tIns="45720" rIns="91440" bIns="45720" anchor="t" anchorCtr="0"/>
          <a:p>
            <a:endParaRPr lang="zh-CN" altLang="en-US" dirty="0"/>
          </a:p>
        </p:txBody>
      </p:sp>
      <p:sp>
        <p:nvSpPr>
          <p:cNvPr id="25603" name="内容占位符 2"/>
          <p:cNvSpPr>
            <a:spLocks noGrp="1"/>
          </p:cNvSpPr>
          <p:nvPr>
            <p:ph idx="1"/>
          </p:nvPr>
        </p:nvSpPr>
        <p:spPr/>
        <p:txBody>
          <a:bodyPr vert="horz" wrap="square" lIns="91440" tIns="45720" rIns="91440" bIns="45720" anchor="t" anchorCtr="0"/>
          <a:p>
            <a:r>
              <a:rPr lang="en-US" altLang="zh-CN" dirty="0"/>
              <a:t>n</a:t>
            </a:r>
            <a:r>
              <a:rPr lang="zh-CN" altLang="en-US" dirty="0"/>
              <a:t>皇后问题</a:t>
            </a:r>
            <a:endParaRPr lang="en-US" altLang="zh-CN" dirty="0"/>
          </a:p>
          <a:p>
            <a:r>
              <a:rPr lang="en-US" altLang="zh-CN" dirty="0"/>
              <a:t>CSP</a:t>
            </a:r>
            <a:r>
              <a:rPr lang="zh-CN" altLang="en-US" dirty="0"/>
              <a:t>表示，</a:t>
            </a:r>
            <a:r>
              <a:rPr lang="en-US" altLang="zh-CN" dirty="0"/>
              <a:t>x</a:t>
            </a:r>
            <a:r>
              <a:rPr lang="en-US" altLang="zh-CN" baseline="-25000" dirty="0"/>
              <a:t>i</a:t>
            </a:r>
            <a:r>
              <a:rPr lang="en-US" altLang="zh-CN" dirty="0"/>
              <a:t>=j</a:t>
            </a:r>
            <a:r>
              <a:rPr lang="zh-CN" altLang="en-US" dirty="0"/>
              <a:t>表示第</a:t>
            </a:r>
            <a:r>
              <a:rPr lang="en-US" altLang="zh-CN" dirty="0"/>
              <a:t>i</a:t>
            </a:r>
            <a:r>
              <a:rPr lang="zh-CN" altLang="en-US" dirty="0"/>
              <a:t>行</a:t>
            </a:r>
            <a:r>
              <a:rPr lang="en-US" altLang="zh-CN" dirty="0"/>
              <a:t>j</a:t>
            </a:r>
            <a:r>
              <a:rPr lang="zh-CN" altLang="en-US" dirty="0"/>
              <a:t>列有皇后，满足约束条件</a:t>
            </a:r>
            <a:r>
              <a:rPr lang="en-US" altLang="zh-CN" dirty="0"/>
              <a:t>x</a:t>
            </a:r>
            <a:r>
              <a:rPr lang="en-US" altLang="zh-CN" baseline="-25000" dirty="0"/>
              <a:t>i</a:t>
            </a:r>
            <a:r>
              <a:rPr lang="en-US" altLang="zh-CN" dirty="0">
                <a:latin typeface="宋体" panose="02010600030101010101" pitchFamily="2" charset="-122"/>
              </a:rPr>
              <a:t>≠</a:t>
            </a:r>
            <a:r>
              <a:rPr lang="en-US" altLang="zh-CN" dirty="0"/>
              <a:t>x</a:t>
            </a:r>
            <a:r>
              <a:rPr lang="en-US" altLang="zh-CN" baseline="-25000" dirty="0"/>
              <a:t>j</a:t>
            </a:r>
            <a:r>
              <a:rPr lang="zh-CN" altLang="en-US" dirty="0"/>
              <a:t>，</a:t>
            </a:r>
            <a:r>
              <a:rPr lang="en-US" altLang="zh-CN" sz="3200" dirty="0">
                <a:ea typeface="楷体_GB2312" pitchFamily="49" charset="-122"/>
                <a:sym typeface="Wingdings" panose="05000000000000000000" pitchFamily="2" charset="2"/>
              </a:rPr>
              <a:t>|i-j|</a:t>
            </a:r>
            <a:r>
              <a:rPr lang="en-US" altLang="zh-CN" sz="3200" b="1" dirty="0">
                <a:ea typeface="楷体_GB2312" pitchFamily="49" charset="-122"/>
                <a:sym typeface="Symbol" panose="05050102010706020507" pitchFamily="18" charset="2"/>
              </a:rPr>
              <a:t></a:t>
            </a:r>
            <a:r>
              <a:rPr lang="en-US" altLang="zh-CN" sz="3200" dirty="0">
                <a:ea typeface="楷体_GB2312" pitchFamily="49" charset="-122"/>
                <a:sym typeface="Wingdings" panose="05000000000000000000" pitchFamily="2" charset="2"/>
              </a:rPr>
              <a:t>|x</a:t>
            </a:r>
            <a:r>
              <a:rPr lang="en-US" altLang="zh-CN" sz="3200" baseline="-25000" dirty="0">
                <a:ea typeface="楷体_GB2312" pitchFamily="49" charset="-122"/>
                <a:sym typeface="Wingdings" panose="05000000000000000000" pitchFamily="2" charset="2"/>
              </a:rPr>
              <a:t>i</a:t>
            </a:r>
            <a:r>
              <a:rPr lang="en-US" altLang="zh-CN" sz="3200" dirty="0">
                <a:ea typeface="楷体_GB2312" pitchFamily="49" charset="-122"/>
                <a:sym typeface="Wingdings" panose="05000000000000000000" pitchFamily="2" charset="2"/>
              </a:rPr>
              <a:t>-x</a:t>
            </a:r>
            <a:r>
              <a:rPr lang="en-US" altLang="zh-CN" sz="3200" baseline="-25000" dirty="0">
                <a:ea typeface="楷体_GB2312" pitchFamily="49" charset="-122"/>
                <a:sym typeface="Wingdings" panose="05000000000000000000" pitchFamily="2" charset="2"/>
              </a:rPr>
              <a:t>j</a:t>
            </a:r>
            <a:r>
              <a:rPr lang="en-US" altLang="zh-CN" sz="3200" dirty="0">
                <a:ea typeface="楷体_GB2312" pitchFamily="49" charset="-122"/>
                <a:sym typeface="Wingdings" panose="05000000000000000000" pitchFamily="2" charset="2"/>
              </a:rPr>
              <a:t>|</a:t>
            </a:r>
            <a:endParaRPr lang="en-US" altLang="zh-CN" sz="3200" dirty="0">
              <a:ea typeface="楷体_GB2312" pitchFamily="49" charset="-122"/>
            </a:endParaRPr>
          </a:p>
          <a:p>
            <a:r>
              <a:rPr lang="en-US" altLang="zh-CN" dirty="0"/>
              <a:t>SAT</a:t>
            </a:r>
            <a:r>
              <a:rPr lang="zh-CN" altLang="en-US" dirty="0"/>
              <a:t>表示</a:t>
            </a:r>
            <a:r>
              <a:rPr lang="en-US" altLang="zh-CN" dirty="0"/>
              <a:t>p</a:t>
            </a:r>
            <a:r>
              <a:rPr lang="en-US" altLang="zh-CN" baseline="-25000" dirty="0"/>
              <a:t>ij</a:t>
            </a:r>
            <a:r>
              <a:rPr lang="en-US" altLang="zh-CN" dirty="0"/>
              <a:t>=TURE</a:t>
            </a:r>
            <a:r>
              <a:rPr lang="zh-CN" altLang="en-US" dirty="0"/>
              <a:t>表示皇后在第</a:t>
            </a:r>
            <a:r>
              <a:rPr lang="en-US" altLang="zh-CN" dirty="0"/>
              <a:t>i</a:t>
            </a:r>
            <a:r>
              <a:rPr lang="zh-CN" altLang="en-US" dirty="0"/>
              <a:t>行</a:t>
            </a:r>
            <a:r>
              <a:rPr lang="en-US" altLang="zh-CN" dirty="0"/>
              <a:t>j</a:t>
            </a:r>
            <a:r>
              <a:rPr lang="zh-CN" altLang="en-US" dirty="0"/>
              <a:t>列，则命题逻辑公式包括如下字句：</a:t>
            </a:r>
            <a:endParaRPr lang="en-US" altLang="zh-CN" dirty="0"/>
          </a:p>
          <a:p>
            <a:pPr lvl="1"/>
            <a:r>
              <a:rPr lang="zh-CN" altLang="en-US" dirty="0"/>
              <a:t>每行至少有一个皇后：对于任意</a:t>
            </a:r>
            <a:r>
              <a:rPr lang="en-US" altLang="zh-CN" dirty="0"/>
              <a:t>i</a:t>
            </a:r>
            <a:r>
              <a:rPr lang="zh-CN" altLang="en-US" dirty="0"/>
              <a:t>，</a:t>
            </a:r>
            <a:r>
              <a:rPr lang="en-US" altLang="zh-CN" dirty="0"/>
              <a:t>p</a:t>
            </a:r>
            <a:r>
              <a:rPr lang="en-US" altLang="zh-CN" baseline="-25000" dirty="0"/>
              <a:t>i1</a:t>
            </a:r>
            <a:r>
              <a:rPr lang="en-US" altLang="zh-CN" dirty="0"/>
              <a:t>V…Vp</a:t>
            </a:r>
            <a:r>
              <a:rPr lang="en-US" altLang="zh-CN" baseline="-25000" dirty="0"/>
              <a:t>in</a:t>
            </a:r>
            <a:r>
              <a:rPr lang="en-US" altLang="zh-CN" dirty="0"/>
              <a:t>=1</a:t>
            </a:r>
            <a:endParaRPr lang="en-US" altLang="zh-CN" dirty="0"/>
          </a:p>
          <a:p>
            <a:pPr lvl="1"/>
            <a:r>
              <a:rPr lang="zh-CN" altLang="en-US" dirty="0"/>
              <a:t>每行至多有一个皇后：对于任意</a:t>
            </a:r>
            <a:r>
              <a:rPr lang="en-US" altLang="zh-CN" dirty="0"/>
              <a:t>i</a:t>
            </a:r>
            <a:r>
              <a:rPr lang="zh-CN" altLang="en-US" dirty="0"/>
              <a:t>和</a:t>
            </a:r>
            <a:r>
              <a:rPr lang="en-US" altLang="zh-CN" dirty="0"/>
              <a:t>j</a:t>
            </a:r>
            <a:r>
              <a:rPr lang="zh-CN" altLang="en-US" dirty="0"/>
              <a:t>，</a:t>
            </a:r>
            <a:r>
              <a:rPr lang="en-US" altLang="zh-CN" dirty="0"/>
              <a:t>k</a:t>
            </a:r>
            <a:r>
              <a:rPr lang="zh-CN" altLang="en-US" dirty="0"/>
              <a:t>，</a:t>
            </a:r>
            <a:r>
              <a:rPr lang="en-US" altLang="zh-CN" b="1" dirty="0"/>
              <a:t> ¬</a:t>
            </a:r>
            <a:r>
              <a:rPr lang="en-US" altLang="zh-CN" dirty="0"/>
              <a:t>p</a:t>
            </a:r>
            <a:r>
              <a:rPr lang="en-US" altLang="zh-CN" baseline="-25000" dirty="0"/>
              <a:t>ij</a:t>
            </a:r>
            <a:r>
              <a:rPr lang="en-US" altLang="zh-CN" dirty="0"/>
              <a:t>V</a:t>
            </a:r>
            <a:r>
              <a:rPr lang="en-US" altLang="zh-CN" b="1" dirty="0"/>
              <a:t> ¬</a:t>
            </a:r>
            <a:r>
              <a:rPr lang="en-US" altLang="zh-CN" dirty="0"/>
              <a:t>p</a:t>
            </a:r>
            <a:r>
              <a:rPr lang="en-US" altLang="zh-CN" baseline="-25000" dirty="0"/>
              <a:t>ik</a:t>
            </a:r>
            <a:endParaRPr lang="en-US" altLang="zh-CN" dirty="0"/>
          </a:p>
          <a:p>
            <a:pPr lvl="1"/>
            <a:r>
              <a:rPr lang="zh-CN" altLang="en-US" dirty="0"/>
              <a:t>每列至多有一个皇后：</a:t>
            </a:r>
            <a:r>
              <a:rPr lang="en-US" altLang="zh-CN" b="1" dirty="0"/>
              <a:t> ¬</a:t>
            </a:r>
            <a:r>
              <a:rPr lang="en-US" altLang="zh-CN" dirty="0"/>
              <a:t>p</a:t>
            </a:r>
            <a:r>
              <a:rPr lang="en-US" altLang="zh-CN" baseline="-25000" dirty="0"/>
              <a:t>ij</a:t>
            </a:r>
            <a:r>
              <a:rPr lang="en-US" altLang="zh-CN" dirty="0"/>
              <a:t>V</a:t>
            </a:r>
            <a:r>
              <a:rPr lang="en-US" altLang="zh-CN" b="1" dirty="0"/>
              <a:t> ¬</a:t>
            </a:r>
            <a:r>
              <a:rPr lang="en-US" altLang="zh-CN" dirty="0"/>
              <a:t>p</a:t>
            </a:r>
            <a:r>
              <a:rPr lang="en-US" altLang="zh-CN" baseline="-25000" dirty="0"/>
              <a:t>kj</a:t>
            </a:r>
            <a:endParaRPr lang="en-US" altLang="zh-CN" baseline="-25000" dirty="0"/>
          </a:p>
          <a:p>
            <a:pPr lvl="1"/>
            <a:r>
              <a:rPr lang="zh-CN" altLang="en-US" dirty="0"/>
              <a:t>对角线最多有一个皇后</a:t>
            </a:r>
            <a:r>
              <a:rPr lang="en-US" altLang="zh-CN" dirty="0"/>
              <a:t>:</a:t>
            </a:r>
            <a:r>
              <a:rPr lang="en-US" altLang="zh-CN" b="1" dirty="0"/>
              <a:t>¬</a:t>
            </a:r>
            <a:r>
              <a:rPr lang="en-US" altLang="zh-CN" dirty="0"/>
              <a:t>p</a:t>
            </a:r>
            <a:r>
              <a:rPr lang="en-US" altLang="zh-CN" baseline="-25000" dirty="0"/>
              <a:t>ij</a:t>
            </a:r>
            <a:r>
              <a:rPr lang="en-US" altLang="zh-CN" dirty="0"/>
              <a:t>V</a:t>
            </a:r>
            <a:r>
              <a:rPr lang="en-US" altLang="zh-CN" b="1" dirty="0"/>
              <a:t> ¬</a:t>
            </a:r>
            <a:r>
              <a:rPr lang="en-US" altLang="zh-CN" dirty="0"/>
              <a:t>p</a:t>
            </a:r>
            <a:r>
              <a:rPr lang="en-US" altLang="zh-CN" baseline="-25000" dirty="0"/>
              <a:t>k(j+k-i)</a:t>
            </a:r>
            <a:r>
              <a:rPr lang="en-US" altLang="zh-CN" b="1" dirty="0"/>
              <a:t> ¬</a:t>
            </a:r>
            <a:r>
              <a:rPr lang="en-US" altLang="zh-CN" dirty="0"/>
              <a:t>p</a:t>
            </a:r>
            <a:r>
              <a:rPr lang="en-US" altLang="zh-CN" baseline="-25000" dirty="0"/>
              <a:t>ij</a:t>
            </a:r>
            <a:r>
              <a:rPr lang="en-US" altLang="zh-CN" dirty="0"/>
              <a:t>V</a:t>
            </a:r>
            <a:r>
              <a:rPr lang="en-US" altLang="zh-CN" b="1" dirty="0"/>
              <a:t> ¬</a:t>
            </a:r>
            <a:r>
              <a:rPr lang="en-US" altLang="zh-CN" dirty="0"/>
              <a:t>p</a:t>
            </a:r>
            <a:r>
              <a:rPr lang="en-US" altLang="zh-CN" baseline="-25000" dirty="0"/>
              <a:t>k(j+i-k)</a:t>
            </a:r>
            <a:endParaRPr lang="zh-CN" altLang="en-US" dirty="0"/>
          </a:p>
          <a:p>
            <a:pPr lvl="1"/>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AC4801-EB4E-4EE7-80F1-002AED64649B}"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j-lt"/>
                <a:ea typeface="宋体" panose="02010600030101010101" pitchFamily="2" charset="-122"/>
                <a:cs typeface="+mn-cs"/>
              </a:rPr>
              <a:t>《</a:t>
            </a:r>
            <a:r>
              <a:rPr kumimoji="0" lang="en-US" altLang="zh-CN" sz="1200" b="0" i="0" u="none" strike="noStrike" kern="1200" cap="none" spc="0" normalizeH="0" baseline="0" noProof="0" dirty="0" err="1"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2560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E2E9C13-8738-470A-8FD4-29B7ABFB2EC5}"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662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6629" name="Rectangle 2"/>
          <p:cNvSpPr>
            <a:spLocks noGrp="1"/>
          </p:cNvSpPr>
          <p:nvPr>
            <p:ph type="title"/>
          </p:nvPr>
        </p:nvSpPr>
        <p:spPr>
          <a:xfrm>
            <a:off x="1042988" y="333375"/>
            <a:ext cx="7129462" cy="847725"/>
          </a:xfrm>
        </p:spPr>
        <p:txBody>
          <a:bodyPr vert="horz" wrap="square" lIns="91440" tIns="45720" rIns="91440" bIns="45720" anchor="t" anchorCtr="0"/>
          <a:p>
            <a:pPr eaLnBrk="1" hangingPunct="1"/>
            <a:r>
              <a:rPr lang="zh-CN" altLang="en-US" sz="3800" dirty="0"/>
              <a:t>8.1.</a:t>
            </a:r>
            <a:r>
              <a:rPr lang="en-US" altLang="zh-CN" sz="3800" dirty="0"/>
              <a:t>2  </a:t>
            </a:r>
            <a:r>
              <a:rPr lang="zh-CN" altLang="en-US" sz="3800" dirty="0">
                <a:ea typeface="楷体_GB2312" pitchFamily="49" charset="-122"/>
              </a:rPr>
              <a:t>问题变换与计算复杂性归约</a:t>
            </a:r>
            <a:endParaRPr lang="zh-CN" altLang="en-US" sz="3800" dirty="0">
              <a:ea typeface="楷体_GB2312" pitchFamily="49" charset="-122"/>
            </a:endParaRPr>
          </a:p>
        </p:txBody>
      </p:sp>
      <p:sp>
        <p:nvSpPr>
          <p:cNvPr id="537603" name="Text Box 3"/>
          <p:cNvSpPr txBox="1"/>
          <p:nvPr/>
        </p:nvSpPr>
        <p:spPr>
          <a:xfrm>
            <a:off x="827088" y="1341438"/>
            <a:ext cx="7775575" cy="4108450"/>
          </a:xfrm>
          <a:prstGeom prst="rect">
            <a:avLst/>
          </a:prstGeom>
          <a:noFill/>
          <a:ln w="6350">
            <a:noFill/>
          </a:ln>
        </p:spPr>
        <p:txBody>
          <a:bodyPr>
            <a:spAutoFit/>
          </a:bodyPr>
          <a:p>
            <a:pPr algn="just" eaLnBrk="1" hangingPunct="1"/>
            <a:r>
              <a:rPr lang="zh-CN" altLang="en-US" sz="2400" dirty="0">
                <a:latin typeface="楷体_GB2312" pitchFamily="49" charset="-122"/>
                <a:ea typeface="楷体_GB2312" pitchFamily="49" charset="-122"/>
              </a:rPr>
              <a:t>假设有2个问题</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将</a:t>
            </a:r>
            <a:r>
              <a:rPr lang="zh-CN" altLang="en-US" sz="2400" b="1" dirty="0">
                <a:solidFill>
                  <a:srgbClr val="990033"/>
                </a:solidFill>
                <a:latin typeface="楷体_GB2312" pitchFamily="49" charset="-122"/>
                <a:ea typeface="楷体_GB2312" pitchFamily="49" charset="-122"/>
              </a:rPr>
              <a:t>问题</a:t>
            </a:r>
            <a:r>
              <a:rPr lang="en-US" altLang="zh-CN" sz="2400" b="1" dirty="0">
                <a:solidFill>
                  <a:srgbClr val="990033"/>
                </a:solidFill>
                <a:latin typeface="楷体_GB2312" pitchFamily="49" charset="-122"/>
                <a:ea typeface="楷体_GB2312" pitchFamily="49" charset="-122"/>
              </a:rPr>
              <a:t>A</a:t>
            </a:r>
            <a:r>
              <a:rPr lang="zh-CN" altLang="en-US" sz="2400" b="1" dirty="0">
                <a:solidFill>
                  <a:srgbClr val="990033"/>
                </a:solidFill>
                <a:latin typeface="楷体_GB2312" pitchFamily="49" charset="-122"/>
                <a:ea typeface="楷体_GB2312" pitchFamily="49" charset="-122"/>
              </a:rPr>
              <a:t>变换为问题</a:t>
            </a:r>
            <a:r>
              <a:rPr lang="en-US" altLang="zh-CN" sz="2400" b="1" dirty="0">
                <a:solidFill>
                  <a:srgbClr val="990033"/>
                </a:solidFill>
                <a:latin typeface="楷体_GB2312" pitchFamily="49" charset="-122"/>
                <a:ea typeface="楷体_GB2312" pitchFamily="49" charset="-122"/>
              </a:rPr>
              <a:t>B</a:t>
            </a:r>
            <a:r>
              <a:rPr lang="zh-CN" altLang="en-US" sz="2400" dirty="0">
                <a:latin typeface="楷体_GB2312" pitchFamily="49" charset="-122"/>
                <a:ea typeface="楷体_GB2312" pitchFamily="49" charset="-122"/>
              </a:rPr>
              <a:t>是指：</a:t>
            </a:r>
            <a:endParaRPr lang="zh-CN" altLang="en-US" sz="2400" dirty="0">
              <a:latin typeface="楷体_GB2312" pitchFamily="49" charset="-122"/>
              <a:ea typeface="楷体_GB2312" pitchFamily="49" charset="-122"/>
            </a:endParaRPr>
          </a:p>
          <a:p>
            <a:pPr algn="just" eaLnBrk="1" hangingPunct="1"/>
            <a:r>
              <a:rPr lang="zh-CN" altLang="en-US" sz="2400" dirty="0">
                <a:latin typeface="楷体_GB2312" pitchFamily="49" charset="-122"/>
                <a:ea typeface="楷体_GB2312" pitchFamily="49" charset="-122"/>
              </a:rPr>
              <a:t>   (1)将问题</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的输入变换为问题</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的适当输入。</a:t>
            </a:r>
            <a:endParaRPr lang="zh-CN" altLang="en-US" sz="2400" dirty="0">
              <a:latin typeface="楷体_GB2312" pitchFamily="49" charset="-122"/>
              <a:ea typeface="楷体_GB2312" pitchFamily="49" charset="-122"/>
            </a:endParaRPr>
          </a:p>
          <a:p>
            <a:pPr algn="just" eaLnBrk="1" hangingPunct="1"/>
            <a:r>
              <a:rPr lang="zh-CN" altLang="en-US" sz="2400" dirty="0">
                <a:latin typeface="楷体_GB2312" pitchFamily="49" charset="-122"/>
                <a:ea typeface="楷体_GB2312" pitchFamily="49" charset="-122"/>
              </a:rPr>
              <a:t>   (2)解出问题</a:t>
            </a:r>
            <a:r>
              <a:rPr lang="en-US" altLang="zh-CN" sz="2400" dirty="0">
                <a:latin typeface="楷体_GB2312" pitchFamily="49" charset="-122"/>
                <a:ea typeface="楷体_GB2312" pitchFamily="49" charset="-122"/>
              </a:rPr>
              <a:t>B。</a:t>
            </a:r>
            <a:endParaRPr lang="en-US" altLang="zh-CN" sz="2400" dirty="0">
              <a:latin typeface="楷体_GB2312" pitchFamily="49" charset="-122"/>
              <a:ea typeface="楷体_GB2312" pitchFamily="49" charset="-122"/>
            </a:endParaRPr>
          </a:p>
          <a:p>
            <a:pPr algn="just" eaLnBrk="1" hangingPunct="1"/>
            <a:r>
              <a:rPr lang="en-US" altLang="zh-CN" sz="2400" dirty="0">
                <a:latin typeface="楷体_GB2312" pitchFamily="49" charset="-122"/>
                <a:ea typeface="楷体_GB2312" pitchFamily="49" charset="-122"/>
              </a:rPr>
              <a:t>   (3)</a:t>
            </a:r>
            <a:r>
              <a:rPr lang="zh-CN" altLang="en-US" sz="2400" dirty="0">
                <a:latin typeface="楷体_GB2312" pitchFamily="49" charset="-122"/>
                <a:ea typeface="楷体_GB2312" pitchFamily="49" charset="-122"/>
              </a:rPr>
              <a:t>把问题</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的输出变换为问题</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的正确解。</a:t>
            </a:r>
            <a:endParaRPr lang="zh-CN" altLang="en-US" sz="2400" dirty="0">
              <a:latin typeface="楷体_GB2312" pitchFamily="49" charset="-122"/>
              <a:ea typeface="楷体_GB2312" pitchFamily="49" charset="-122"/>
            </a:endParaRPr>
          </a:p>
          <a:p>
            <a:pPr algn="just" eaLnBrk="1" hangingPunct="1">
              <a:spcBef>
                <a:spcPct val="50000"/>
              </a:spcBef>
            </a:pPr>
            <a:r>
              <a:rPr lang="zh-CN" altLang="en-US" sz="2400" dirty="0">
                <a:latin typeface="楷体_GB2312" pitchFamily="49" charset="-122"/>
                <a:ea typeface="楷体_GB2312" pitchFamily="49" charset="-122"/>
              </a:rPr>
              <a:t>    若用</a:t>
            </a:r>
            <a:r>
              <a:rPr lang="en-US" altLang="zh-CN" sz="2400" dirty="0">
                <a:latin typeface="楷体_GB2312" pitchFamily="49" charset="-122"/>
                <a:ea typeface="楷体_GB2312" pitchFamily="49" charset="-122"/>
              </a:rPr>
              <a:t>O(τ(n))</a:t>
            </a:r>
            <a:r>
              <a:rPr lang="zh-CN" altLang="en-US" sz="2400" dirty="0">
                <a:latin typeface="楷体_GB2312" pitchFamily="49" charset="-122"/>
                <a:ea typeface="楷体_GB2312" pitchFamily="49" charset="-122"/>
              </a:rPr>
              <a:t>时间能完成上述变换的第(1)步和第(3)步，则称问题</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是</a:t>
            </a:r>
            <a:r>
              <a:rPr lang="en-US" altLang="zh-CN" sz="2400" dirty="0">
                <a:latin typeface="楷体_GB2312" pitchFamily="49" charset="-122"/>
                <a:ea typeface="楷体_GB2312" pitchFamily="49" charset="-122"/>
              </a:rPr>
              <a:t>τ(n)</a:t>
            </a:r>
            <a:r>
              <a:rPr lang="zh-CN" altLang="en-US" sz="2400" dirty="0">
                <a:latin typeface="楷体_GB2312" pitchFamily="49" charset="-122"/>
                <a:ea typeface="楷体_GB2312" pitchFamily="49" charset="-122"/>
              </a:rPr>
              <a:t>时间可变换到问题</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且简记为</a:t>
            </a:r>
            <a:r>
              <a:rPr lang="en-US" altLang="zh-CN" sz="2400" b="1" dirty="0">
                <a:latin typeface="楷体_GB2312" pitchFamily="49" charset="-122"/>
                <a:ea typeface="楷体_GB2312" pitchFamily="49" charset="-122"/>
              </a:rPr>
              <a:t>A∝</a:t>
            </a:r>
            <a:r>
              <a:rPr lang="en-US" altLang="zh-CN" sz="2400" b="1" baseline="-30000" dirty="0">
                <a:latin typeface="楷体_GB2312" pitchFamily="49" charset="-122"/>
                <a:ea typeface="楷体_GB2312" pitchFamily="49" charset="-122"/>
              </a:rPr>
              <a:t>τ(n)</a:t>
            </a:r>
            <a:r>
              <a:rPr lang="en-US" altLang="zh-CN" sz="2400" b="1" dirty="0">
                <a:latin typeface="楷体_GB2312" pitchFamily="49" charset="-122"/>
                <a:ea typeface="楷体_GB2312" pitchFamily="49" charset="-122"/>
              </a:rPr>
              <a:t>B</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其中的</a:t>
            </a:r>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通常为问题</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的规模(大小)。</a:t>
            </a:r>
            <a:endParaRPr lang="zh-CN" altLang="en-US" sz="2400" dirty="0">
              <a:latin typeface="楷体_GB2312" pitchFamily="49" charset="-122"/>
              <a:ea typeface="楷体_GB2312" pitchFamily="49" charset="-122"/>
            </a:endParaRPr>
          </a:p>
          <a:p>
            <a:pPr eaLnBrk="1" hangingPunct="1">
              <a:spcBef>
                <a:spcPct val="50000"/>
              </a:spcBef>
            </a:pPr>
            <a:r>
              <a:rPr lang="zh-CN" altLang="en-US" sz="2400" dirty="0">
                <a:latin typeface="楷体_GB2312" pitchFamily="49" charset="-122"/>
                <a:ea typeface="楷体_GB2312" pitchFamily="49" charset="-122"/>
              </a:rPr>
              <a:t>    当</a:t>
            </a:r>
            <a:r>
              <a:rPr lang="en-US" altLang="zh-CN" sz="2400" dirty="0">
                <a:latin typeface="楷体_GB2312" pitchFamily="49" charset="-122"/>
                <a:ea typeface="楷体_GB2312" pitchFamily="49" charset="-122"/>
              </a:rPr>
              <a:t>τ(n)</a:t>
            </a:r>
            <a:r>
              <a:rPr lang="zh-CN" altLang="en-US" sz="2400" dirty="0">
                <a:latin typeface="楷体_GB2312" pitchFamily="49" charset="-122"/>
                <a:ea typeface="楷体_GB2312" pitchFamily="49" charset="-122"/>
              </a:rPr>
              <a:t>为</a:t>
            </a:r>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的多项式时，称问题</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可在多项式时间内变换为问题</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特别地，当</a:t>
            </a:r>
            <a:r>
              <a:rPr lang="en-US" altLang="zh-CN" sz="2400" dirty="0">
                <a:latin typeface="楷体_GB2312" pitchFamily="49" charset="-122"/>
                <a:ea typeface="楷体_GB2312" pitchFamily="49" charset="-122"/>
              </a:rPr>
              <a:t>τ(n)</a:t>
            </a:r>
            <a:r>
              <a:rPr lang="zh-CN" altLang="en-US" sz="2400" dirty="0">
                <a:latin typeface="楷体_GB2312" pitchFamily="49" charset="-122"/>
                <a:ea typeface="楷体_GB2312" pitchFamily="49" charset="-122"/>
              </a:rPr>
              <a:t>为</a:t>
            </a:r>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的线性函数时，称问题</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可线性地变换为问题</a:t>
            </a:r>
            <a:r>
              <a:rPr lang="en-US" altLang="zh-CN" sz="2400" dirty="0">
                <a:latin typeface="楷体_GB2312" pitchFamily="49" charset="-122"/>
                <a:ea typeface="楷体_GB2312" pitchFamily="49" charset="-122"/>
              </a:rPr>
              <a:t>B。 </a:t>
            </a:r>
            <a:endParaRPr lang="zh-CN" altLang="en-US" sz="2400" dirty="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7603"/>
                                        </p:tgtEl>
                                        <p:attrNameLst>
                                          <p:attrName>style.visibility</p:attrName>
                                        </p:attrNameLst>
                                      </p:cBhvr>
                                      <p:to>
                                        <p:strVal val="visible"/>
                                      </p:to>
                                    </p:set>
                                    <p:animEffect transition="in" filter="blinds(horizontal)">
                                      <p:cBhvr>
                                        <p:cTn id="7" dur="500"/>
                                        <p:tgtEl>
                                          <p:spTgt spid="537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2903B43-A50D-4535-8711-78169A1D0689}"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765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7653" name="Rectangle 2"/>
          <p:cNvSpPr>
            <a:spLocks noGrp="1"/>
          </p:cNvSpPr>
          <p:nvPr>
            <p:ph type="title"/>
          </p:nvPr>
        </p:nvSpPr>
        <p:spPr/>
        <p:txBody>
          <a:bodyPr vert="horz" wrap="square" lIns="91440" tIns="45720" rIns="91440" bIns="45720" anchor="t" anchorCtr="0"/>
          <a:p>
            <a:pPr eaLnBrk="1" hangingPunct="1"/>
            <a:r>
              <a:rPr lang="zh-CN" altLang="en-US" sz="3800" dirty="0"/>
              <a:t>8.1.</a:t>
            </a:r>
            <a:r>
              <a:rPr lang="en-US" altLang="zh-CN" sz="3800" dirty="0"/>
              <a:t>2  </a:t>
            </a:r>
            <a:r>
              <a:rPr lang="zh-CN" altLang="en-US" sz="3800" dirty="0">
                <a:ea typeface="楷体_GB2312" pitchFamily="49" charset="-122"/>
              </a:rPr>
              <a:t>问题变换与计算复杂性归约</a:t>
            </a:r>
            <a:endParaRPr lang="zh-CN" altLang="en-US" sz="3800" dirty="0">
              <a:ea typeface="楷体_GB2312" pitchFamily="49" charset="-122"/>
            </a:endParaRPr>
          </a:p>
        </p:txBody>
      </p:sp>
      <p:sp>
        <p:nvSpPr>
          <p:cNvPr id="538627" name="Text Box 3"/>
          <p:cNvSpPr txBox="1"/>
          <p:nvPr/>
        </p:nvSpPr>
        <p:spPr>
          <a:xfrm>
            <a:off x="468313" y="1989138"/>
            <a:ext cx="8380412" cy="1187450"/>
          </a:xfrm>
          <a:prstGeom prst="rect">
            <a:avLst/>
          </a:prstGeom>
          <a:noFill/>
          <a:ln w="6350">
            <a:noFill/>
          </a:ln>
        </p:spPr>
        <p:txBody>
          <a:bodyPr>
            <a:spAutoFit/>
          </a:bodyPr>
          <a:p>
            <a:pPr eaLnBrk="1" hangingPunct="1"/>
            <a:r>
              <a:rPr lang="zh-CN" altLang="en-US" sz="2400"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命题1(计算时间下界归约)</a:t>
            </a:r>
            <a:r>
              <a:rPr lang="zh-CN" altLang="en-US" sz="2400" dirty="0">
                <a:latin typeface="楷体_GB2312" pitchFamily="49" charset="-122"/>
                <a:ea typeface="楷体_GB2312" pitchFamily="49" charset="-122"/>
              </a:rPr>
              <a:t>：若已知问题</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的计算时间下界为</a:t>
            </a:r>
            <a:r>
              <a:rPr lang="en-US" altLang="zh-CN" sz="2400" dirty="0">
                <a:latin typeface="楷体_GB2312" pitchFamily="49" charset="-122"/>
                <a:ea typeface="楷体_GB2312" pitchFamily="49" charset="-122"/>
              </a:rPr>
              <a:t>T(n)，</a:t>
            </a:r>
            <a:r>
              <a:rPr lang="zh-CN" altLang="en-US" sz="2400" dirty="0">
                <a:latin typeface="楷体_GB2312" pitchFamily="49" charset="-122"/>
                <a:ea typeface="楷体_GB2312" pitchFamily="49" charset="-122"/>
              </a:rPr>
              <a:t>且问题</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是</a:t>
            </a:r>
            <a:r>
              <a:rPr lang="en-US" altLang="zh-CN" sz="2400" dirty="0">
                <a:latin typeface="楷体_GB2312" pitchFamily="49" charset="-122"/>
                <a:ea typeface="楷体_GB2312" pitchFamily="49" charset="-122"/>
              </a:rPr>
              <a:t>τ(n)</a:t>
            </a:r>
            <a:r>
              <a:rPr lang="zh-CN" altLang="en-US" sz="2400" dirty="0">
                <a:latin typeface="楷体_GB2312" pitchFamily="49" charset="-122"/>
                <a:ea typeface="楷体_GB2312" pitchFamily="49" charset="-122"/>
              </a:rPr>
              <a:t>可变换到问题</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即</a:t>
            </a:r>
            <a:r>
              <a:rPr lang="en-US" altLang="zh-CN" sz="2400" dirty="0">
                <a:latin typeface="楷体_GB2312" pitchFamily="49" charset="-122"/>
                <a:ea typeface="楷体_GB2312" pitchFamily="49" charset="-122"/>
              </a:rPr>
              <a:t>A∝</a:t>
            </a:r>
            <a:r>
              <a:rPr lang="en-US" altLang="zh-CN" sz="2400" baseline="-30000" dirty="0">
                <a:latin typeface="楷体_GB2312" pitchFamily="49" charset="-122"/>
                <a:ea typeface="楷体_GB2312" pitchFamily="49" charset="-122"/>
              </a:rPr>
              <a:t>τ(n)</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则</a:t>
            </a:r>
            <a:r>
              <a:rPr lang="en-US" altLang="zh-CN" sz="2400" dirty="0">
                <a:latin typeface="楷体_GB2312" pitchFamily="49" charset="-122"/>
                <a:ea typeface="楷体_GB2312" pitchFamily="49" charset="-122"/>
              </a:rPr>
              <a:t>T(n)-O(τ(n))</a:t>
            </a:r>
            <a:r>
              <a:rPr lang="zh-CN" altLang="en-US" sz="2400" dirty="0">
                <a:latin typeface="楷体_GB2312" pitchFamily="49" charset="-122"/>
                <a:ea typeface="楷体_GB2312" pitchFamily="49" charset="-122"/>
              </a:rPr>
              <a:t>为问题</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的一个计算时间下界。</a:t>
            </a:r>
            <a:endParaRPr lang="zh-CN" altLang="en-US" sz="2400" dirty="0">
              <a:latin typeface="楷体_GB2312" pitchFamily="49" charset="-122"/>
              <a:ea typeface="楷体_GB2312" pitchFamily="49" charset="-122"/>
            </a:endParaRPr>
          </a:p>
        </p:txBody>
      </p:sp>
      <p:sp>
        <p:nvSpPr>
          <p:cNvPr id="538628" name="Text Box 4"/>
          <p:cNvSpPr txBox="1"/>
          <p:nvPr/>
        </p:nvSpPr>
        <p:spPr>
          <a:xfrm>
            <a:off x="468313" y="3573463"/>
            <a:ext cx="8307387" cy="1187450"/>
          </a:xfrm>
          <a:prstGeom prst="rect">
            <a:avLst/>
          </a:prstGeom>
          <a:noFill/>
          <a:ln w="6350">
            <a:noFill/>
          </a:ln>
        </p:spPr>
        <p:txBody>
          <a:bodyPr>
            <a:spAutoFit/>
          </a:bodyPr>
          <a:p>
            <a:pPr eaLnBrk="1" hangingPunct="1"/>
            <a:r>
              <a:rPr lang="zh-CN" altLang="en-US" sz="2400"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命题2(计算时间上界归约)</a:t>
            </a:r>
            <a:r>
              <a:rPr lang="zh-CN" altLang="en-US" sz="2400" dirty="0">
                <a:latin typeface="楷体_GB2312" pitchFamily="49" charset="-122"/>
                <a:ea typeface="楷体_GB2312" pitchFamily="49" charset="-122"/>
              </a:rPr>
              <a:t>：若已知问题</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的计算时间上界为</a:t>
            </a:r>
            <a:r>
              <a:rPr lang="en-US" altLang="zh-CN" sz="2400" dirty="0">
                <a:latin typeface="楷体_GB2312" pitchFamily="49" charset="-122"/>
                <a:ea typeface="楷体_GB2312" pitchFamily="49" charset="-122"/>
              </a:rPr>
              <a:t>T(n)，</a:t>
            </a:r>
            <a:r>
              <a:rPr lang="zh-CN" altLang="en-US" sz="2400" dirty="0">
                <a:latin typeface="楷体_GB2312" pitchFamily="49" charset="-122"/>
                <a:ea typeface="楷体_GB2312" pitchFamily="49" charset="-122"/>
              </a:rPr>
              <a:t>且问题</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是</a:t>
            </a:r>
            <a:r>
              <a:rPr lang="en-US" altLang="zh-CN" sz="2400" dirty="0">
                <a:latin typeface="楷体_GB2312" pitchFamily="49" charset="-122"/>
                <a:ea typeface="楷体_GB2312" pitchFamily="49" charset="-122"/>
              </a:rPr>
              <a:t>τ(n)</a:t>
            </a:r>
            <a:r>
              <a:rPr lang="zh-CN" altLang="en-US" sz="2400" dirty="0">
                <a:latin typeface="楷体_GB2312" pitchFamily="49" charset="-122"/>
                <a:ea typeface="楷体_GB2312" pitchFamily="49" charset="-122"/>
              </a:rPr>
              <a:t>可变换到问题</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即</a:t>
            </a:r>
            <a:r>
              <a:rPr lang="en-US" altLang="zh-CN" sz="2400" dirty="0">
                <a:latin typeface="楷体_GB2312" pitchFamily="49" charset="-122"/>
                <a:ea typeface="楷体_GB2312" pitchFamily="49" charset="-122"/>
              </a:rPr>
              <a:t>A∝</a:t>
            </a:r>
            <a:r>
              <a:rPr lang="en-US" altLang="zh-CN" sz="2400" baseline="-30000" dirty="0">
                <a:latin typeface="楷体_GB2312" pitchFamily="49" charset="-122"/>
                <a:ea typeface="楷体_GB2312" pitchFamily="49" charset="-122"/>
              </a:rPr>
              <a:t>τ(n)</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则</a:t>
            </a:r>
            <a:r>
              <a:rPr lang="en-US" altLang="zh-CN" sz="2400" dirty="0">
                <a:latin typeface="楷体_GB2312" pitchFamily="49" charset="-122"/>
                <a:ea typeface="楷体_GB2312" pitchFamily="49" charset="-122"/>
              </a:rPr>
              <a:t>T(n)+O(τ(n))</a:t>
            </a:r>
            <a:r>
              <a:rPr lang="zh-CN" altLang="en-US" sz="2400" dirty="0">
                <a:latin typeface="楷体_GB2312" pitchFamily="49" charset="-122"/>
                <a:ea typeface="楷体_GB2312" pitchFamily="49" charset="-122"/>
              </a:rPr>
              <a:t>是问题</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的一个计算时间上界。 </a:t>
            </a:r>
            <a:endParaRPr lang="zh-CN" altLang="en-US" sz="2400" dirty="0">
              <a:latin typeface="楷体_GB2312" pitchFamily="49" charset="-122"/>
              <a:ea typeface="楷体_GB2312" pitchFamily="49" charset="-122"/>
            </a:endParaRPr>
          </a:p>
        </p:txBody>
      </p:sp>
      <p:sp>
        <p:nvSpPr>
          <p:cNvPr id="538629" name="Text Box 5"/>
          <p:cNvSpPr txBox="1"/>
          <p:nvPr/>
        </p:nvSpPr>
        <p:spPr>
          <a:xfrm>
            <a:off x="304800" y="1196975"/>
            <a:ext cx="8839200" cy="457200"/>
          </a:xfrm>
          <a:prstGeom prst="rect">
            <a:avLst/>
          </a:prstGeom>
          <a:noFill/>
          <a:ln w="6350">
            <a:noFill/>
          </a:ln>
        </p:spPr>
        <p:txBody>
          <a:bodyPr>
            <a:spAutoFit/>
          </a:bodyPr>
          <a:p>
            <a:pPr lvl="1" eaLnBrk="1" hangingPunct="1"/>
            <a:r>
              <a:rPr lang="zh-CN" altLang="en-US" sz="2400" dirty="0">
                <a:latin typeface="宋体" panose="02010600030101010101" pitchFamily="2" charset="-122"/>
                <a:ea typeface="楷体_GB2312" pitchFamily="49" charset="-122"/>
              </a:rPr>
              <a:t>	问题的变换与问题的计算复杂性归约的关系</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p:txBody>
      </p:sp>
      <p:sp>
        <p:nvSpPr>
          <p:cNvPr id="538630" name="Text Box 6"/>
          <p:cNvSpPr txBox="1"/>
          <p:nvPr/>
        </p:nvSpPr>
        <p:spPr>
          <a:xfrm>
            <a:off x="539750" y="5013325"/>
            <a:ext cx="7993063" cy="822325"/>
          </a:xfrm>
          <a:prstGeom prst="rect">
            <a:avLst/>
          </a:prstGeom>
          <a:noFill/>
          <a:ln w="6350">
            <a:noFill/>
          </a:ln>
        </p:spPr>
        <p:txBody>
          <a:bodyPr>
            <a:spAutoFit/>
          </a:bodyPr>
          <a:p>
            <a:pPr eaLnBrk="1" hangingPunct="1"/>
            <a:r>
              <a:rPr lang="zh-CN" altLang="en-US" sz="2400" dirty="0">
                <a:latin typeface="楷体_GB2312" pitchFamily="49" charset="-122"/>
                <a:ea typeface="楷体_GB2312" pitchFamily="49" charset="-122"/>
              </a:rPr>
              <a:t>    在命题1和命题2中，当</a:t>
            </a:r>
            <a:r>
              <a:rPr lang="en-US" altLang="zh-CN" sz="2400" dirty="0">
                <a:latin typeface="楷体_GB2312" pitchFamily="49" charset="-122"/>
                <a:ea typeface="楷体_GB2312" pitchFamily="49" charset="-122"/>
              </a:rPr>
              <a:t>τ(n)=o(T(n))</a:t>
            </a:r>
            <a:r>
              <a:rPr lang="zh-CN" altLang="en-US" sz="2400" dirty="0">
                <a:latin typeface="楷体_GB2312" pitchFamily="49" charset="-122"/>
                <a:ea typeface="楷体_GB2312" pitchFamily="49" charset="-122"/>
              </a:rPr>
              <a:t>时，问题</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的下界归约为问题</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的下界，问题</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的上界归约为问题</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的上界。 </a:t>
            </a:r>
            <a:endParaRPr lang="zh-CN" altLang="en-US" sz="2400" dirty="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8629"/>
                                        </p:tgtEl>
                                        <p:attrNameLst>
                                          <p:attrName>style.visibility</p:attrName>
                                        </p:attrNameLst>
                                      </p:cBhvr>
                                      <p:to>
                                        <p:strVal val="visible"/>
                                      </p:to>
                                    </p:set>
                                    <p:animEffect transition="in" filter="blinds(horizontal)">
                                      <p:cBhvr>
                                        <p:cTn id="7" dur="500"/>
                                        <p:tgtEl>
                                          <p:spTgt spid="5386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8627"/>
                                        </p:tgtEl>
                                        <p:attrNameLst>
                                          <p:attrName>style.visibility</p:attrName>
                                        </p:attrNameLst>
                                      </p:cBhvr>
                                      <p:to>
                                        <p:strVal val="visible"/>
                                      </p:to>
                                    </p:set>
                                    <p:animEffect transition="in" filter="blinds(horizontal)">
                                      <p:cBhvr>
                                        <p:cTn id="12" dur="500"/>
                                        <p:tgtEl>
                                          <p:spTgt spid="5386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8628"/>
                                        </p:tgtEl>
                                        <p:attrNameLst>
                                          <p:attrName>style.visibility</p:attrName>
                                        </p:attrNameLst>
                                      </p:cBhvr>
                                      <p:to>
                                        <p:strVal val="visible"/>
                                      </p:to>
                                    </p:set>
                                    <p:animEffect transition="in" filter="blinds(horizontal)">
                                      <p:cBhvr>
                                        <p:cTn id="17" dur="500"/>
                                        <p:tgtEl>
                                          <p:spTgt spid="5386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8630"/>
                                        </p:tgtEl>
                                        <p:attrNameLst>
                                          <p:attrName>style.visibility</p:attrName>
                                        </p:attrNameLst>
                                      </p:cBhvr>
                                      <p:to>
                                        <p:strVal val="visible"/>
                                      </p:to>
                                    </p:set>
                                    <p:animEffect transition="in" filter="blinds(horizontal)">
                                      <p:cBhvr>
                                        <p:cTn id="22" dur="500"/>
                                        <p:tgtEl>
                                          <p:spTgt spid="538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7" grpId="0"/>
      <p:bldP spid="538628" grpId="0"/>
      <p:bldP spid="538629" grpId="0"/>
      <p:bldP spid="5386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D2AF2AF-E017-4B0F-9C6A-5686C682FB54}"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867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8677" name="Rectangle 2"/>
          <p:cNvSpPr>
            <a:spLocks noGrp="1"/>
          </p:cNvSpPr>
          <p:nvPr>
            <p:ph type="title"/>
          </p:nvPr>
        </p:nvSpPr>
        <p:spPr>
          <a:xfrm>
            <a:off x="1116013" y="260350"/>
            <a:ext cx="7772400" cy="685800"/>
          </a:xfrm>
        </p:spPr>
        <p:txBody>
          <a:bodyPr vert="horz" wrap="square" lIns="91440" tIns="45720" rIns="91440" bIns="45720" anchor="t" anchorCtr="0"/>
          <a:p>
            <a:pPr eaLnBrk="1" hangingPunct="1"/>
            <a:r>
              <a:rPr lang="zh-CN" altLang="en-US" sz="3800" dirty="0"/>
              <a:t>8.1.</a:t>
            </a:r>
            <a:r>
              <a:rPr lang="en-US" altLang="zh-CN" sz="3800" dirty="0"/>
              <a:t>2  </a:t>
            </a:r>
            <a:r>
              <a:rPr lang="zh-CN" altLang="en-US" sz="3800" dirty="0">
                <a:ea typeface="楷体_GB2312" pitchFamily="49" charset="-122"/>
              </a:rPr>
              <a:t>问题变换与计算复杂性归约</a:t>
            </a:r>
            <a:endParaRPr lang="zh-CN" altLang="en-US" sz="3800" dirty="0">
              <a:ea typeface="楷体_GB2312" pitchFamily="49" charset="-122"/>
            </a:endParaRPr>
          </a:p>
        </p:txBody>
      </p:sp>
      <p:sp>
        <p:nvSpPr>
          <p:cNvPr id="539651" name="Text Box 3"/>
          <p:cNvSpPr txBox="1"/>
          <p:nvPr/>
        </p:nvSpPr>
        <p:spPr>
          <a:xfrm>
            <a:off x="250825" y="981075"/>
            <a:ext cx="8066088" cy="457200"/>
          </a:xfrm>
          <a:prstGeom prst="rect">
            <a:avLst/>
          </a:prstGeom>
          <a:noFill/>
          <a:ln w="6350">
            <a:noFill/>
          </a:ln>
        </p:spPr>
        <p:txBody>
          <a:bodyPr>
            <a:spAutoFit/>
          </a:bodyPr>
          <a:p>
            <a:pPr lvl="1" eaLnBrk="1" hangingPunct="1"/>
            <a:r>
              <a:rPr lang="zh-CN" altLang="en-US" sz="2400" dirty="0">
                <a:latin typeface="宋体" panose="02010600030101010101" pitchFamily="2" charset="-122"/>
                <a:ea typeface="楷体_GB2312" pitchFamily="49" charset="-122"/>
              </a:rPr>
              <a:t>通过问题变换获得问题的计算时间下界的例子</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p:txBody>
      </p:sp>
      <p:sp>
        <p:nvSpPr>
          <p:cNvPr id="28679" name="Text Box 5"/>
          <p:cNvSpPr txBox="1"/>
          <p:nvPr/>
        </p:nvSpPr>
        <p:spPr>
          <a:xfrm>
            <a:off x="539750" y="1484313"/>
            <a:ext cx="8064500" cy="1187450"/>
          </a:xfrm>
          <a:prstGeom prst="rect">
            <a:avLst/>
          </a:prstGeom>
          <a:noFill/>
          <a:ln w="6350">
            <a:noFill/>
          </a:ln>
        </p:spPr>
        <p:txBody>
          <a:bodyPr>
            <a:spAutoFit/>
          </a:bodyPr>
          <a:p>
            <a:pPr eaLnBrk="1" hangingPunct="1"/>
            <a:r>
              <a:rPr lang="zh-CN" altLang="en-US" sz="2400" dirty="0">
                <a:latin typeface="楷体_GB2312" pitchFamily="49" charset="-122"/>
                <a:ea typeface="楷体_GB2312" pitchFamily="49" charset="-122"/>
              </a:rPr>
              <a:t>   (1)判别函数问题：给定</a:t>
            </a:r>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个实数         ，计算其判别函数          。</a:t>
            </a:r>
            <a:endParaRPr lang="zh-CN" altLang="en-US"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graphicFrame>
        <p:nvGraphicFramePr>
          <p:cNvPr id="28680" name="Object 6"/>
          <p:cNvGraphicFramePr>
            <a:graphicFrameLocks noChangeAspect="1"/>
          </p:cNvGraphicFramePr>
          <p:nvPr/>
        </p:nvGraphicFramePr>
        <p:xfrm>
          <a:off x="5407025" y="1484313"/>
          <a:ext cx="1181100" cy="434975"/>
        </p:xfrm>
        <a:graphic>
          <a:graphicData uri="http://schemas.openxmlformats.org/presentationml/2006/ole">
            <mc:AlternateContent xmlns:mc="http://schemas.openxmlformats.org/markup-compatibility/2006">
              <mc:Choice xmlns:v="urn:schemas-microsoft-com:vml" Requires="v">
                <p:oleObj spid="_x0000_s3077" name="" r:id="rId1" imgW="711200" imgH="228600" progId="Equation.3">
                  <p:embed/>
                </p:oleObj>
              </mc:Choice>
              <mc:Fallback>
                <p:oleObj name="" r:id="rId1" imgW="711200" imgH="228600" progId="Equation.3">
                  <p:embed/>
                  <p:pic>
                    <p:nvPicPr>
                      <p:cNvPr id="0" name="图片 3076"/>
                      <p:cNvPicPr/>
                      <p:nvPr/>
                    </p:nvPicPr>
                    <p:blipFill>
                      <a:blip r:embed="rId2"/>
                      <a:stretch>
                        <a:fillRect/>
                      </a:stretch>
                    </p:blipFill>
                    <p:spPr>
                      <a:xfrm>
                        <a:off x="5407025" y="1484313"/>
                        <a:ext cx="1181100" cy="434975"/>
                      </a:xfrm>
                      <a:prstGeom prst="rect">
                        <a:avLst/>
                      </a:prstGeom>
                      <a:noFill/>
                      <a:ln w="38100">
                        <a:noFill/>
                        <a:miter/>
                      </a:ln>
                    </p:spPr>
                  </p:pic>
                </p:oleObj>
              </mc:Fallback>
            </mc:AlternateContent>
          </a:graphicData>
        </a:graphic>
      </p:graphicFrame>
      <p:graphicFrame>
        <p:nvGraphicFramePr>
          <p:cNvPr id="28681" name="Object 7"/>
          <p:cNvGraphicFramePr>
            <a:graphicFrameLocks noChangeAspect="1"/>
          </p:cNvGraphicFramePr>
          <p:nvPr/>
        </p:nvGraphicFramePr>
        <p:xfrm>
          <a:off x="1619250" y="1844675"/>
          <a:ext cx="1390650" cy="609600"/>
        </p:xfrm>
        <a:graphic>
          <a:graphicData uri="http://schemas.openxmlformats.org/presentationml/2006/ole">
            <mc:AlternateContent xmlns:mc="http://schemas.openxmlformats.org/markup-compatibility/2006">
              <mc:Choice xmlns:v="urn:schemas-microsoft-com:vml" Requires="v">
                <p:oleObj spid="_x0000_s3078" name="" r:id="rId3" imgW="774065" imgH="368300" progId="Equation.3">
                  <p:embed/>
                </p:oleObj>
              </mc:Choice>
              <mc:Fallback>
                <p:oleObj name="" r:id="rId3" imgW="774065" imgH="368300" progId="Equation.3">
                  <p:embed/>
                  <p:pic>
                    <p:nvPicPr>
                      <p:cNvPr id="0" name="图片 3077"/>
                      <p:cNvPicPr/>
                      <p:nvPr/>
                    </p:nvPicPr>
                    <p:blipFill>
                      <a:blip r:embed="rId4"/>
                      <a:stretch>
                        <a:fillRect/>
                      </a:stretch>
                    </p:blipFill>
                    <p:spPr>
                      <a:xfrm>
                        <a:off x="1619250" y="1844675"/>
                        <a:ext cx="1390650" cy="609600"/>
                      </a:xfrm>
                      <a:prstGeom prst="rect">
                        <a:avLst/>
                      </a:prstGeom>
                      <a:noFill/>
                      <a:ln w="38100">
                        <a:noFill/>
                        <a:miter/>
                      </a:ln>
                    </p:spPr>
                  </p:pic>
                </p:oleObj>
              </mc:Fallback>
            </mc:AlternateContent>
          </a:graphicData>
        </a:graphic>
      </p:graphicFrame>
      <p:grpSp>
        <p:nvGrpSpPr>
          <p:cNvPr id="2" name="Group 8"/>
          <p:cNvGrpSpPr/>
          <p:nvPr/>
        </p:nvGrpSpPr>
        <p:grpSpPr>
          <a:xfrm>
            <a:off x="304800" y="2420938"/>
            <a:ext cx="8839200" cy="1917700"/>
            <a:chOff x="96" y="1824"/>
            <a:chExt cx="5568" cy="1208"/>
          </a:xfrm>
        </p:grpSpPr>
        <p:sp>
          <p:nvSpPr>
            <p:cNvPr id="28687" name="Text Box 9"/>
            <p:cNvSpPr txBox="1"/>
            <p:nvPr/>
          </p:nvSpPr>
          <p:spPr>
            <a:xfrm>
              <a:off x="96" y="1824"/>
              <a:ext cx="5568" cy="1208"/>
            </a:xfrm>
            <a:prstGeom prst="rect">
              <a:avLst/>
            </a:prstGeom>
            <a:noFill/>
            <a:ln w="6350">
              <a:noFill/>
            </a:ln>
          </p:spPr>
          <p:txBody>
            <a:bodyPr>
              <a:spAutoFit/>
            </a:bodyPr>
            <a:p>
              <a:pPr eaLnBrk="1" hangingPunct="1"/>
              <a:r>
                <a:rPr lang="zh-CN" altLang="en-US" sz="2400" dirty="0">
                  <a:latin typeface="楷体_GB2312" pitchFamily="49" charset="-122"/>
                  <a:ea typeface="楷体_GB2312" pitchFamily="49" charset="-122"/>
                </a:rPr>
                <a:t>	元素惟一性问题可以在</a:t>
              </a:r>
              <a:r>
                <a:rPr lang="en-US" altLang="zh-CN" sz="2400" dirty="0">
                  <a:latin typeface="楷体_GB2312" pitchFamily="49" charset="-122"/>
                  <a:ea typeface="楷体_GB2312" pitchFamily="49" charset="-122"/>
                </a:rPr>
                <a:t>O(1)</a:t>
              </a:r>
              <a:r>
                <a:rPr lang="zh-CN" altLang="en-US" sz="2400" dirty="0">
                  <a:latin typeface="楷体_GB2312" pitchFamily="49" charset="-122"/>
                  <a:ea typeface="楷体_GB2312" pitchFamily="49" charset="-122"/>
                </a:rPr>
                <a:t>时间内变换为判别函数问题。任何一个计算判别函数的算法，计算出判别函数值后，再作一次测试，判断其值是否为0，即可得到元素惟一性问题的解。由命题1即知，元素惟一性问题的计算时间下界        也是判别函数问题的一个计算时间下界。</a:t>
              </a:r>
              <a:endParaRPr lang="zh-CN" altLang="en-US" sz="2400" dirty="0">
                <a:latin typeface="楷体_GB2312" pitchFamily="49" charset="-122"/>
                <a:ea typeface="楷体_GB2312" pitchFamily="49" charset="-122"/>
              </a:endParaRPr>
            </a:p>
          </p:txBody>
        </p:sp>
        <p:graphicFrame>
          <p:nvGraphicFramePr>
            <p:cNvPr id="28688" name="Object 10"/>
            <p:cNvGraphicFramePr>
              <a:graphicFrameLocks noChangeAspect="1"/>
            </p:cNvGraphicFramePr>
            <p:nvPr/>
          </p:nvGraphicFramePr>
          <p:xfrm>
            <a:off x="3744" y="2544"/>
            <a:ext cx="720" cy="254"/>
          </p:xfrm>
          <a:graphic>
            <a:graphicData uri="http://schemas.openxmlformats.org/presentationml/2006/ole">
              <mc:AlternateContent xmlns:mc="http://schemas.openxmlformats.org/markup-compatibility/2006">
                <mc:Choice xmlns:v="urn:schemas-microsoft-com:vml" Requires="v">
                  <p:oleObj spid="_x0000_s3076" name="" r:id="rId5" imgW="673100" imgH="203200" progId="Equation.3">
                    <p:embed/>
                  </p:oleObj>
                </mc:Choice>
                <mc:Fallback>
                  <p:oleObj name="" r:id="rId5" imgW="673100" imgH="203200" progId="Equation.3">
                    <p:embed/>
                    <p:pic>
                      <p:nvPicPr>
                        <p:cNvPr id="0" name="图片 3075"/>
                        <p:cNvPicPr/>
                        <p:nvPr/>
                      </p:nvPicPr>
                      <p:blipFill>
                        <a:blip r:embed="rId6"/>
                        <a:stretch>
                          <a:fillRect/>
                        </a:stretch>
                      </p:blipFill>
                      <p:spPr>
                        <a:xfrm>
                          <a:off x="3744" y="2544"/>
                          <a:ext cx="720" cy="254"/>
                        </a:xfrm>
                        <a:prstGeom prst="rect">
                          <a:avLst/>
                        </a:prstGeom>
                        <a:noFill/>
                        <a:ln w="38100">
                          <a:noFill/>
                          <a:miter/>
                        </a:ln>
                      </p:spPr>
                    </p:pic>
                  </p:oleObj>
                </mc:Fallback>
              </mc:AlternateContent>
            </a:graphicData>
          </a:graphic>
        </p:graphicFrame>
      </p:grpSp>
      <p:grpSp>
        <p:nvGrpSpPr>
          <p:cNvPr id="3" name="Group 11"/>
          <p:cNvGrpSpPr/>
          <p:nvPr/>
        </p:nvGrpSpPr>
        <p:grpSpPr>
          <a:xfrm>
            <a:off x="304800" y="4365625"/>
            <a:ext cx="8839200" cy="1917700"/>
            <a:chOff x="96" y="3072"/>
            <a:chExt cx="5568" cy="1208"/>
          </a:xfrm>
        </p:grpSpPr>
        <p:sp>
          <p:nvSpPr>
            <p:cNvPr id="28684" name="Text Box 12"/>
            <p:cNvSpPr txBox="1"/>
            <p:nvPr/>
          </p:nvSpPr>
          <p:spPr>
            <a:xfrm>
              <a:off x="96" y="3072"/>
              <a:ext cx="5568" cy="1208"/>
            </a:xfrm>
            <a:prstGeom prst="rect">
              <a:avLst/>
            </a:prstGeom>
            <a:noFill/>
            <a:ln w="6350">
              <a:noFill/>
            </a:ln>
          </p:spPr>
          <p:txBody>
            <a:bodyPr>
              <a:spAutoFit/>
            </a:bodyPr>
            <a:p>
              <a:pPr eaLnBrk="1" hangingPunct="1"/>
              <a:r>
                <a:rPr lang="zh-CN" altLang="en-US" sz="2400" dirty="0">
                  <a:latin typeface="楷体_GB2312" pitchFamily="49" charset="-122"/>
                  <a:ea typeface="楷体_GB2312" pitchFamily="49" charset="-122"/>
                </a:rPr>
                <a:t>	(2)最接近点对问题：给定平面上</a:t>
              </a:r>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个点，找出这</a:t>
              </a:r>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个点中距离最近的2个点。</a:t>
              </a:r>
              <a:endParaRPr lang="zh-CN" altLang="en-US"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	在元素惟一性问题中，将每一个实数  ，1≤</a:t>
              </a:r>
              <a:r>
                <a:rPr lang="en-US" altLang="zh-CN" sz="2400" dirty="0">
                  <a:latin typeface="楷体_GB2312" pitchFamily="49" charset="-122"/>
                  <a:ea typeface="楷体_GB2312" pitchFamily="49" charset="-122"/>
                </a:rPr>
                <a:t>i≤n，</a:t>
              </a:r>
              <a:r>
                <a:rPr lang="zh-CN" altLang="en-US" sz="2400" dirty="0">
                  <a:latin typeface="楷体_GB2312" pitchFamily="49" charset="-122"/>
                  <a:ea typeface="楷体_GB2312" pitchFamily="49" charset="-122"/>
                </a:rPr>
                <a:t>变换为平面上的点(  ，0)，1≤</a:t>
              </a:r>
              <a:r>
                <a:rPr lang="en-US" altLang="zh-CN" sz="2400" dirty="0">
                  <a:latin typeface="楷体_GB2312" pitchFamily="49" charset="-122"/>
                  <a:ea typeface="楷体_GB2312" pitchFamily="49" charset="-122"/>
                </a:rPr>
                <a:t>i≤n，</a:t>
              </a:r>
              <a:r>
                <a:rPr lang="zh-CN" altLang="en-US" sz="2400" dirty="0">
                  <a:latin typeface="楷体_GB2312" pitchFamily="49" charset="-122"/>
                  <a:ea typeface="楷体_GB2312" pitchFamily="49" charset="-122"/>
                </a:rPr>
                <a:t>则元素惟一性问题可以在线性时间内变换为最接近点对问题。 </a:t>
              </a:r>
              <a:endParaRPr lang="zh-CN" altLang="en-US" sz="2400" dirty="0">
                <a:latin typeface="楷体_GB2312" pitchFamily="49" charset="-122"/>
                <a:ea typeface="楷体_GB2312" pitchFamily="49" charset="-122"/>
              </a:endParaRPr>
            </a:p>
          </p:txBody>
        </p:sp>
        <p:graphicFrame>
          <p:nvGraphicFramePr>
            <p:cNvPr id="28685" name="Object 13"/>
            <p:cNvGraphicFramePr>
              <a:graphicFrameLocks noChangeAspect="1"/>
            </p:cNvGraphicFramePr>
            <p:nvPr/>
          </p:nvGraphicFramePr>
          <p:xfrm>
            <a:off x="3792" y="3504"/>
            <a:ext cx="224" cy="336"/>
          </p:xfrm>
          <a:graphic>
            <a:graphicData uri="http://schemas.openxmlformats.org/presentationml/2006/ole">
              <mc:AlternateContent xmlns:mc="http://schemas.openxmlformats.org/markup-compatibility/2006">
                <mc:Choice xmlns:v="urn:schemas-microsoft-com:vml" Requires="v">
                  <p:oleObj spid="_x0000_s3081" name="" r:id="rId7" imgW="152400" imgH="228600" progId="Equation.3">
                    <p:embed/>
                  </p:oleObj>
                </mc:Choice>
                <mc:Fallback>
                  <p:oleObj name="" r:id="rId7" imgW="152400" imgH="228600" progId="Equation.3">
                    <p:embed/>
                    <p:pic>
                      <p:nvPicPr>
                        <p:cNvPr id="0" name="图片 3080"/>
                        <p:cNvPicPr/>
                        <p:nvPr/>
                      </p:nvPicPr>
                      <p:blipFill>
                        <a:blip r:embed="rId8"/>
                        <a:stretch>
                          <a:fillRect/>
                        </a:stretch>
                      </p:blipFill>
                      <p:spPr>
                        <a:xfrm>
                          <a:off x="3792" y="3504"/>
                          <a:ext cx="224" cy="336"/>
                        </a:xfrm>
                        <a:prstGeom prst="rect">
                          <a:avLst/>
                        </a:prstGeom>
                        <a:noFill/>
                        <a:ln w="38100">
                          <a:noFill/>
                          <a:miter/>
                        </a:ln>
                      </p:spPr>
                    </p:pic>
                  </p:oleObj>
                </mc:Fallback>
              </mc:AlternateContent>
            </a:graphicData>
          </a:graphic>
        </p:graphicFrame>
        <p:graphicFrame>
          <p:nvGraphicFramePr>
            <p:cNvPr id="28686" name="Object 14"/>
            <p:cNvGraphicFramePr>
              <a:graphicFrameLocks noChangeAspect="1"/>
            </p:cNvGraphicFramePr>
            <p:nvPr/>
          </p:nvGraphicFramePr>
          <p:xfrm>
            <a:off x="1392" y="3744"/>
            <a:ext cx="224" cy="336"/>
          </p:xfrm>
          <a:graphic>
            <a:graphicData uri="http://schemas.openxmlformats.org/presentationml/2006/ole">
              <mc:AlternateContent xmlns:mc="http://schemas.openxmlformats.org/markup-compatibility/2006">
                <mc:Choice xmlns:v="urn:schemas-microsoft-com:vml" Requires="v">
                  <p:oleObj spid="_x0000_s3082" name="" r:id="rId9" imgW="152400" imgH="228600" progId="Equation.3">
                    <p:embed/>
                  </p:oleObj>
                </mc:Choice>
                <mc:Fallback>
                  <p:oleObj name="" r:id="rId9" imgW="152400" imgH="228600" progId="Equation.3">
                    <p:embed/>
                    <p:pic>
                      <p:nvPicPr>
                        <p:cNvPr id="0" name="图片 3081"/>
                        <p:cNvPicPr/>
                        <p:nvPr/>
                      </p:nvPicPr>
                      <p:blipFill>
                        <a:blip r:embed="rId8"/>
                        <a:stretch>
                          <a:fillRect/>
                        </a:stretch>
                      </p:blipFill>
                      <p:spPr>
                        <a:xfrm>
                          <a:off x="1392" y="3744"/>
                          <a:ext cx="224" cy="336"/>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9651"/>
                                        </p:tgtEl>
                                        <p:attrNameLst>
                                          <p:attrName>style.visibility</p:attrName>
                                        </p:attrNameLst>
                                      </p:cBhvr>
                                      <p:to>
                                        <p:strVal val="visible"/>
                                      </p:to>
                                    </p:set>
                                    <p:animEffect transition="in" filter="blinds(horizontal)">
                                      <p:cBhvr>
                                        <p:cTn id="7" dur="500"/>
                                        <p:tgtEl>
                                          <p:spTgt spid="5396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6A80AB-8DCD-455B-B067-2E0CFF5DE259}"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970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18818" name="Rectangle 2"/>
          <p:cNvSpPr>
            <a:spLocks noGrp="1" noChangeArrowheads="1"/>
          </p:cNvSpPr>
          <p:nvPr>
            <p:ph type="title"/>
          </p:nvPr>
        </p:nvSpPr>
        <p:spPr>
          <a:xfrm>
            <a:off x="1071563" y="285750"/>
            <a:ext cx="7286625" cy="5715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集合不相交问题</a:t>
            </a:r>
            <a:endParaRPr kumimoji="0" lang="zh-CN" altLang="en-US" sz="36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418821" name="Rectangle 5"/>
          <p:cNvSpPr>
            <a:spLocks noChangeArrowheads="1"/>
          </p:cNvSpPr>
          <p:nvPr/>
        </p:nvSpPr>
        <p:spPr bwMode="auto">
          <a:xfrm>
            <a:off x="685800" y="609600"/>
            <a:ext cx="7772400" cy="11430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200" b="0" i="0" u="none" strike="noStrike" kern="1200" cap="none" spc="0" normalizeH="0" baseline="0" noProof="0">
              <a:ln>
                <a:noFill/>
              </a:ln>
              <a:solidFill>
                <a:schemeClr val="tx2"/>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29703" name="Rectangle 2"/>
          <p:cNvSpPr/>
          <p:nvPr/>
        </p:nvSpPr>
        <p:spPr>
          <a:xfrm>
            <a:off x="0" y="0"/>
            <a:ext cx="9144000" cy="0"/>
          </a:xfrm>
          <a:prstGeom prst="rect">
            <a:avLst/>
          </a:prstGeom>
          <a:noFill/>
          <a:ln w="6350">
            <a:noFill/>
          </a:ln>
        </p:spPr>
        <p:txBody>
          <a:bodyPr wrap="none" anchor="ctr" anchorCtr="0">
            <a:spAutoFit/>
          </a:bodyPr>
          <a:p>
            <a:pPr algn="ctr" eaLnBrk="1" hangingPunct="1"/>
            <a:endParaRPr lang="zh-CN" altLang="en-US" dirty="0">
              <a:latin typeface="Arial" panose="020B0604020202020204" pitchFamily="34" charset="0"/>
            </a:endParaRPr>
          </a:p>
        </p:txBody>
      </p:sp>
      <p:sp>
        <p:nvSpPr>
          <p:cNvPr id="29704" name="Text Box 3"/>
          <p:cNvSpPr txBox="1"/>
          <p:nvPr/>
        </p:nvSpPr>
        <p:spPr>
          <a:xfrm>
            <a:off x="642938" y="1143000"/>
            <a:ext cx="8072437" cy="5275263"/>
          </a:xfrm>
          <a:prstGeom prst="rect">
            <a:avLst/>
          </a:prstGeom>
          <a:noFill/>
          <a:ln w="6350">
            <a:noFill/>
          </a:ln>
        </p:spPr>
        <p:txBody>
          <a:bodyPr>
            <a:spAutoFit/>
          </a:bodyPr>
          <a:p>
            <a:pPr indent="-457200" algn="just" eaLnBrk="1" hangingPunct="1">
              <a:lnSpc>
                <a:spcPct val="120000"/>
              </a:lnSpc>
              <a:spcBef>
                <a:spcPts val="1200"/>
              </a:spcBef>
              <a:buNone/>
            </a:pPr>
            <a:r>
              <a:rPr lang="zh-CN" altLang="en-US" sz="2400" dirty="0">
                <a:solidFill>
                  <a:srgbClr val="0000FF"/>
                </a:solidFill>
                <a:latin typeface="黑体" panose="02010609060101010101" pitchFamily="49" charset="-122"/>
                <a:ea typeface="黑体" panose="02010609060101010101" pitchFamily="49" charset="-122"/>
              </a:rPr>
              <a:t>问题描述</a:t>
            </a:r>
            <a:r>
              <a:rPr lang="zh-CN" altLang="en-US" sz="2400" dirty="0">
                <a:latin typeface="Times New Roman" panose="02020603050405020304" pitchFamily="18" charset="0"/>
                <a:ea typeface="华文楷体" panose="02010600040101010101" pitchFamily="2" charset="-122"/>
              </a:rPr>
              <a:t>：设</a:t>
            </a:r>
            <a:r>
              <a:rPr lang="en-US" altLang="zh-CN" sz="2400" dirty="0">
                <a:latin typeface="Times New Roman" panose="02020603050405020304" pitchFamily="18" charset="0"/>
                <a:ea typeface="华文楷体" panose="02010600040101010101" pitchFamily="2" charset="-122"/>
              </a:rPr>
              <a:t>S1</a:t>
            </a:r>
            <a:r>
              <a:rPr lang="zh-CN" altLang="en-US" sz="2400" dirty="0">
                <a:latin typeface="Times New Roman" panose="02020603050405020304" pitchFamily="18" charset="0"/>
                <a:ea typeface="华文楷体" panose="02010600040101010101" pitchFamily="2" charset="-122"/>
              </a:rPr>
              <a:t>和</a:t>
            </a:r>
            <a:r>
              <a:rPr lang="en-US" altLang="zh-CN" sz="2400" dirty="0">
                <a:latin typeface="Times New Roman" panose="02020603050405020304" pitchFamily="18" charset="0"/>
                <a:ea typeface="华文楷体" panose="02010600040101010101" pitchFamily="2" charset="-122"/>
              </a:rPr>
              <a:t>S2</a:t>
            </a:r>
            <a:r>
              <a:rPr lang="zh-CN" altLang="en-US" sz="2400" dirty="0">
                <a:latin typeface="Times New Roman" panose="02020603050405020304" pitchFamily="18" charset="0"/>
                <a:ea typeface="华文楷体" panose="02010600040101010101" pitchFamily="2" charset="-122"/>
              </a:rPr>
              <a:t>是包含</a:t>
            </a:r>
            <a:r>
              <a:rPr lang="en-US" altLang="zh-CN" sz="2400" dirty="0">
                <a:latin typeface="Times New Roman" panose="02020603050405020304" pitchFamily="18" charset="0"/>
                <a:ea typeface="华文楷体" panose="02010600040101010101" pitchFamily="2" charset="-122"/>
              </a:rPr>
              <a:t>n</a:t>
            </a:r>
            <a:r>
              <a:rPr lang="zh-CN" altLang="en-US" sz="2400" dirty="0">
                <a:latin typeface="Times New Roman" panose="02020603050405020304" pitchFamily="18" charset="0"/>
                <a:ea typeface="华文楷体" panose="02010600040101010101" pitchFamily="2" charset="-122"/>
              </a:rPr>
              <a:t>个元素的集合，判定两个集合是否相交，即</a:t>
            </a:r>
            <a:r>
              <a:rPr lang="en-US" altLang="zh-CN" sz="2400" dirty="0">
                <a:latin typeface="Times New Roman" panose="02020603050405020304" pitchFamily="18" charset="0"/>
                <a:ea typeface="华文楷体" panose="02010600040101010101" pitchFamily="2" charset="-122"/>
              </a:rPr>
              <a:t>S1∩S2=</a:t>
            </a:r>
            <a:r>
              <a:rPr lang="el-GR" altLang="zh-CN" sz="2400" dirty="0">
                <a:latin typeface="Times New Roman" panose="02020603050405020304" pitchFamily="18" charset="0"/>
                <a:ea typeface="华文楷体" panose="02010600040101010101" pitchFamily="2" charset="-122"/>
              </a:rPr>
              <a:t>Φ</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spcBef>
                <a:spcPts val="1200"/>
              </a:spcBef>
              <a:buNone/>
            </a:pPr>
            <a:r>
              <a:rPr lang="zh-CN" altLang="en-US" sz="2400" dirty="0">
                <a:latin typeface="Times New Roman" panose="02020603050405020304" pitchFamily="18" charset="0"/>
                <a:ea typeface="华文楷体" panose="02010600040101010101" pitchFamily="2" charset="-122"/>
              </a:rPr>
              <a:t>设：</a:t>
            </a:r>
            <a:r>
              <a:rPr lang="en-US" altLang="zh-CN" sz="2400" dirty="0">
                <a:latin typeface="Times New Roman" panose="02020603050405020304" pitchFamily="18" charset="0"/>
                <a:ea typeface="华文楷体" panose="02010600040101010101" pitchFamily="2" charset="-122"/>
              </a:rPr>
              <a:t>P1</a:t>
            </a:r>
            <a:r>
              <a:rPr lang="zh-CN" altLang="en-US" sz="2400" dirty="0">
                <a:latin typeface="Times New Roman" panose="02020603050405020304" pitchFamily="18" charset="0"/>
                <a:ea typeface="华文楷体" panose="02010600040101010101" pitchFamily="2" charset="-122"/>
              </a:rPr>
              <a:t>代表判定集合不相交问题；</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en-US" altLang="zh-CN" sz="2400" dirty="0">
                <a:latin typeface="Times New Roman" panose="02020603050405020304" pitchFamily="18" charset="0"/>
                <a:ea typeface="华文楷体" panose="02010600040101010101" pitchFamily="2" charset="-122"/>
              </a:rPr>
              <a:t>        P2</a:t>
            </a:r>
            <a:r>
              <a:rPr lang="zh-CN" altLang="en-US" sz="2400" dirty="0">
                <a:latin typeface="Times New Roman" panose="02020603050405020304" pitchFamily="18" charset="0"/>
                <a:ea typeface="华文楷体" panose="02010600040101010101" pitchFamily="2" charset="-122"/>
              </a:rPr>
              <a:t>代表排序问题。</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spcBef>
                <a:spcPts val="1200"/>
              </a:spcBef>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则很容易证明</a:t>
            </a:r>
            <a:r>
              <a:rPr lang="en-US" altLang="zh-CN" sz="2400" dirty="0">
                <a:latin typeface="Times New Roman" panose="02020603050405020304" pitchFamily="18" charset="0"/>
                <a:ea typeface="华文楷体" panose="02010600040101010101" pitchFamily="2" charset="-122"/>
              </a:rPr>
              <a:t>P1∝</a:t>
            </a:r>
            <a:r>
              <a:rPr lang="en-US" altLang="zh-CN" sz="2400" baseline="-25000" dirty="0">
                <a:latin typeface="Times New Roman" panose="02020603050405020304" pitchFamily="18" charset="0"/>
                <a:ea typeface="华文楷体" panose="02010600040101010101" pitchFamily="2" charset="-122"/>
              </a:rPr>
              <a:t>O(n)</a:t>
            </a:r>
            <a:r>
              <a:rPr lang="en-US" altLang="zh-CN" sz="2400" dirty="0">
                <a:latin typeface="Times New Roman" panose="02020603050405020304" pitchFamily="18" charset="0"/>
                <a:ea typeface="华文楷体" panose="02010600040101010101" pitchFamily="2" charset="-122"/>
              </a:rPr>
              <a:t>P2</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zh-CN" altLang="en-US" sz="2400" dirty="0">
                <a:latin typeface="Times New Roman" panose="02020603050405020304" pitchFamily="18" charset="0"/>
                <a:ea typeface="华文楷体" panose="02010600040101010101" pitchFamily="2" charset="-122"/>
              </a:rPr>
              <a:t>设</a:t>
            </a:r>
            <a:r>
              <a:rPr lang="en-US" altLang="zh-CN" sz="2400" dirty="0">
                <a:latin typeface="Times New Roman" panose="02020603050405020304" pitchFamily="18" charset="0"/>
                <a:ea typeface="华文楷体" panose="02010600040101010101" pitchFamily="2" charset="-122"/>
              </a:rPr>
              <a:t>P1</a:t>
            </a:r>
            <a:r>
              <a:rPr lang="zh-CN" altLang="en-US" sz="2400" dirty="0">
                <a:latin typeface="Times New Roman" panose="02020603050405020304" pitchFamily="18" charset="0"/>
                <a:ea typeface="华文楷体" panose="02010600040101010101" pitchFamily="2" charset="-122"/>
              </a:rPr>
              <a:t>的输入为：</a:t>
            </a:r>
            <a:r>
              <a:rPr lang="en-US" altLang="zh-CN" sz="2400" dirty="0">
                <a:latin typeface="Times New Roman" panose="02020603050405020304" pitchFamily="18" charset="0"/>
                <a:ea typeface="华文楷体" panose="02010600040101010101" pitchFamily="2" charset="-122"/>
              </a:rPr>
              <a:t>S1={</a:t>
            </a:r>
            <a:r>
              <a:rPr lang="en-US" altLang="zh-CN" sz="2400" i="1" dirty="0">
                <a:latin typeface="Times New Roman" panose="02020603050405020304" pitchFamily="18" charset="0"/>
                <a:ea typeface="华文楷体" panose="02010600040101010101" pitchFamily="2" charset="-122"/>
              </a:rPr>
              <a:t>a</a:t>
            </a:r>
            <a:r>
              <a:rPr lang="en-US" altLang="zh-CN" sz="2400" baseline="-250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a</a:t>
            </a:r>
            <a:r>
              <a:rPr lang="en-US" altLang="zh-CN" sz="2400" i="1" baseline="-25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a</a:t>
            </a:r>
            <a:r>
              <a:rPr lang="en-US" altLang="zh-CN" sz="2400" baseline="-25000"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 S1={</a:t>
            </a:r>
            <a:r>
              <a:rPr lang="en-US" altLang="zh-CN" sz="2400" i="1" dirty="0">
                <a:latin typeface="Times New Roman" panose="02020603050405020304" pitchFamily="18" charset="0"/>
                <a:ea typeface="华文楷体" panose="02010600040101010101" pitchFamily="2" charset="-122"/>
              </a:rPr>
              <a:t>b</a:t>
            </a:r>
            <a:r>
              <a:rPr lang="en-US" altLang="zh-CN" sz="2400" baseline="-250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b</a:t>
            </a:r>
            <a:r>
              <a:rPr lang="en-US" altLang="zh-CN" sz="2400" i="1" baseline="-25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b</a:t>
            </a:r>
            <a:r>
              <a:rPr lang="en-US" altLang="zh-CN" sz="2400" baseline="-25000"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1</a:t>
            </a:r>
            <a:r>
              <a:rPr lang="zh-CN" altLang="en-US" sz="2400" dirty="0">
                <a:latin typeface="Times New Roman" panose="02020603050405020304" pitchFamily="18" charset="0"/>
                <a:ea typeface="华文楷体" panose="02010600040101010101" pitchFamily="2" charset="-122"/>
              </a:rPr>
              <a:t>）构造</a:t>
            </a:r>
            <a:r>
              <a:rPr lang="en-US" altLang="zh-CN" sz="2400" dirty="0">
                <a:latin typeface="Times New Roman" panose="02020603050405020304" pitchFamily="18" charset="0"/>
                <a:ea typeface="华文楷体" panose="02010600040101010101" pitchFamily="2" charset="-122"/>
              </a:rPr>
              <a:t>P2</a:t>
            </a:r>
            <a:r>
              <a:rPr lang="zh-CN" altLang="en-US" sz="2400" dirty="0">
                <a:latin typeface="Times New Roman" panose="02020603050405020304" pitchFamily="18" charset="0"/>
                <a:ea typeface="华文楷体" panose="02010600040101010101" pitchFamily="2" charset="-122"/>
              </a:rPr>
              <a:t>的输入</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en-US" altLang="zh-CN" sz="2400" dirty="0">
                <a:latin typeface="Times New Roman" panose="02020603050405020304" pitchFamily="18" charset="0"/>
                <a:ea typeface="华文楷体" panose="02010600040101010101" pitchFamily="2" charset="-122"/>
              </a:rPr>
              <a:t>            X={(</a:t>
            </a:r>
            <a:r>
              <a:rPr lang="en-US" altLang="zh-CN" sz="2400" i="1" dirty="0">
                <a:latin typeface="Times New Roman" panose="02020603050405020304" pitchFamily="18" charset="0"/>
                <a:ea typeface="华文楷体" panose="02010600040101010101" pitchFamily="2" charset="-122"/>
              </a:rPr>
              <a:t>a</a:t>
            </a:r>
            <a:r>
              <a:rPr lang="en-US" altLang="zh-CN" sz="2400" baseline="-250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rPr>
              <a:t>,1),</a:t>
            </a:r>
            <a:r>
              <a:rPr lang="en-US" altLang="zh-CN" sz="2400" i="1" dirty="0">
                <a:latin typeface="Times New Roman" panose="02020603050405020304" pitchFamily="18" charset="0"/>
                <a:ea typeface="华文楷体" panose="02010600040101010101" pitchFamily="2" charset="-122"/>
              </a:rPr>
              <a:t> </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a</a:t>
            </a:r>
            <a:r>
              <a:rPr lang="en-US" altLang="zh-CN" sz="2400" i="1" baseline="-25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,1),…,(</a:t>
            </a:r>
            <a:r>
              <a:rPr lang="en-US" altLang="zh-CN" sz="2400" i="1" dirty="0">
                <a:latin typeface="Times New Roman" panose="02020603050405020304" pitchFamily="18" charset="0"/>
                <a:ea typeface="华文楷体" panose="02010600040101010101" pitchFamily="2" charset="-122"/>
              </a:rPr>
              <a:t>a</a:t>
            </a:r>
            <a:r>
              <a:rPr lang="en-US" altLang="zh-CN" sz="2400" i="1" baseline="-25000"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,1),(</a:t>
            </a:r>
            <a:r>
              <a:rPr lang="en-US" altLang="zh-CN" sz="2400" i="1" dirty="0">
                <a:latin typeface="Times New Roman" panose="02020603050405020304" pitchFamily="18" charset="0"/>
                <a:ea typeface="华文楷体" panose="02010600040101010101" pitchFamily="2" charset="-122"/>
              </a:rPr>
              <a:t>b</a:t>
            </a:r>
            <a:r>
              <a:rPr lang="en-US" altLang="zh-CN" sz="2400" baseline="-250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rPr>
              <a:t>,2),</a:t>
            </a:r>
            <a:r>
              <a:rPr lang="en-US" altLang="zh-CN" sz="2400" i="1" dirty="0">
                <a:latin typeface="Times New Roman" panose="02020603050405020304" pitchFamily="18" charset="0"/>
                <a:ea typeface="华文楷体" panose="02010600040101010101" pitchFamily="2" charset="-122"/>
              </a:rPr>
              <a:t> </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b</a:t>
            </a:r>
            <a:r>
              <a:rPr lang="en-US" altLang="zh-CN" sz="2400" i="1" baseline="-25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,2),…,(</a:t>
            </a:r>
            <a:r>
              <a:rPr lang="en-US" altLang="zh-CN" sz="2400" i="1" dirty="0">
                <a:latin typeface="Times New Roman" panose="02020603050405020304" pitchFamily="18" charset="0"/>
                <a:ea typeface="华文楷体" panose="02010600040101010101" pitchFamily="2" charset="-122"/>
              </a:rPr>
              <a:t>b</a:t>
            </a:r>
            <a:r>
              <a:rPr lang="en-US" altLang="zh-CN" sz="2400" i="1" baseline="-25000"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,2)}</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）对</a:t>
            </a:r>
            <a:r>
              <a:rPr lang="en-US" altLang="zh-CN" sz="2400" dirty="0">
                <a:latin typeface="Times New Roman" panose="02020603050405020304" pitchFamily="18" charset="0"/>
                <a:ea typeface="华文楷体" panose="02010600040101010101" pitchFamily="2" charset="-122"/>
              </a:rPr>
              <a:t>X</a:t>
            </a:r>
            <a:r>
              <a:rPr lang="zh-CN" altLang="en-US" sz="2400" dirty="0">
                <a:latin typeface="Times New Roman" panose="02020603050405020304" pitchFamily="18" charset="0"/>
                <a:ea typeface="华文楷体" panose="02010600040101010101" pitchFamily="2" charset="-122"/>
              </a:rPr>
              <a:t>安字典序排序，得到有序序列</a:t>
            </a:r>
            <a:r>
              <a:rPr lang="en-US" altLang="zh-CN" sz="2400" dirty="0">
                <a:latin typeface="Times New Roman" panose="02020603050405020304" pitchFamily="18" charset="0"/>
                <a:ea typeface="华文楷体" panose="02010600040101010101" pitchFamily="2" charset="-122"/>
              </a:rPr>
              <a:t>X’</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3</a:t>
            </a:r>
            <a:r>
              <a:rPr lang="zh-CN" altLang="en-US" sz="2400" dirty="0">
                <a:latin typeface="Times New Roman" panose="02020603050405020304" pitchFamily="18" charset="0"/>
                <a:ea typeface="华文楷体" panose="02010600040101010101" pitchFamily="2" charset="-122"/>
              </a:rPr>
              <a:t>）在</a:t>
            </a:r>
            <a:r>
              <a:rPr lang="en-US" altLang="zh-CN" sz="2400" dirty="0">
                <a:latin typeface="Times New Roman" panose="02020603050405020304" pitchFamily="18" charset="0"/>
                <a:ea typeface="华文楷体" panose="02010600040101010101" pitchFamily="2" charset="-122"/>
              </a:rPr>
              <a:t>X’</a:t>
            </a:r>
            <a:r>
              <a:rPr lang="zh-CN" altLang="en-US" sz="2400" dirty="0">
                <a:latin typeface="Times New Roman" panose="02020603050405020304" pitchFamily="18" charset="0"/>
                <a:ea typeface="华文楷体" panose="02010600040101010101" pitchFamily="2" charset="-122"/>
              </a:rPr>
              <a:t>中顺序检查是否存在连续的两个元素</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x</a:t>
            </a:r>
            <a:r>
              <a:rPr lang="en-US" altLang="zh-CN" sz="2400" dirty="0">
                <a:latin typeface="Times New Roman" panose="02020603050405020304" pitchFamily="18" charset="0"/>
                <a:ea typeface="华文楷体" panose="02010600040101010101" pitchFamily="2" charset="-122"/>
              </a:rPr>
              <a:t>,1)</a:t>
            </a:r>
            <a:r>
              <a:rPr lang="zh-CN" altLang="en-US" sz="2400" dirty="0">
                <a:latin typeface="Times New Roman" panose="02020603050405020304" pitchFamily="18" charset="0"/>
                <a:ea typeface="华文楷体" panose="02010600040101010101" pitchFamily="2" charset="-122"/>
              </a:rPr>
              <a:t>和</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y</a:t>
            </a:r>
            <a:r>
              <a:rPr lang="en-US" altLang="zh-CN" sz="24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zh-CN" altLang="en-US" sz="2400" dirty="0">
                <a:latin typeface="Times New Roman" panose="02020603050405020304" pitchFamily="18" charset="0"/>
                <a:ea typeface="华文楷体" panose="02010600040101010101" pitchFamily="2" charset="-122"/>
              </a:rPr>
              <a:t>            满足</a:t>
            </a:r>
            <a:r>
              <a:rPr lang="en-US" altLang="zh-CN" sz="2400" i="1" dirty="0">
                <a:latin typeface="Times New Roman" panose="02020603050405020304" pitchFamily="18" charset="0"/>
                <a:ea typeface="华文楷体" panose="02010600040101010101" pitchFamily="2" charset="-122"/>
              </a:rPr>
              <a:t>x</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y</a:t>
            </a:r>
            <a:r>
              <a:rPr lang="zh-CN" altLang="en-US" sz="2400" dirty="0">
                <a:latin typeface="Times New Roman" panose="02020603050405020304" pitchFamily="18" charset="0"/>
                <a:ea typeface="华文楷体" panose="02010600040101010101" pitchFamily="2" charset="-122"/>
              </a:rPr>
              <a:t>。</a:t>
            </a:r>
            <a:endParaRPr lang="zh-CN" altLang="en-US" sz="2400" dirty="0">
              <a:latin typeface="Times New Roman" panose="02020603050405020304" pitchFamily="18" charset="0"/>
              <a:ea typeface="华文楷体" panose="02010600040101010101" pitchFamily="2" charset="-122"/>
            </a:endParaRPr>
          </a:p>
        </p:txBody>
      </p:sp>
      <p:sp>
        <p:nvSpPr>
          <p:cNvPr id="29705" name="Rectangle 2"/>
          <p:cNvSpPr/>
          <p:nvPr/>
        </p:nvSpPr>
        <p:spPr>
          <a:xfrm>
            <a:off x="0" y="0"/>
            <a:ext cx="9144000" cy="0"/>
          </a:xfrm>
          <a:prstGeom prst="rect">
            <a:avLst/>
          </a:prstGeom>
          <a:noFill/>
          <a:ln w="6350">
            <a:noFill/>
          </a:ln>
        </p:spPr>
        <p:txBody>
          <a:bodyPr wrap="none" anchor="ctr" anchorCtr="0">
            <a:spAutoFit/>
          </a:bodyPr>
          <a:p>
            <a:pPr algn="ctr" eaLnBrk="1" hangingPunct="1"/>
            <a:endParaRPr lang="zh-CN" altLang="en-US" dirty="0">
              <a:latin typeface="Arial" panose="020B0604020202020204" pitchFamily="34" charset="0"/>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6A80AB-8DCD-455B-B067-2E0CFF5DE259}"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072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18818" name="Rectangle 2"/>
          <p:cNvSpPr>
            <a:spLocks noGrp="1" noChangeArrowheads="1"/>
          </p:cNvSpPr>
          <p:nvPr>
            <p:ph type="title"/>
          </p:nvPr>
        </p:nvSpPr>
        <p:spPr>
          <a:xfrm>
            <a:off x="1071563" y="285750"/>
            <a:ext cx="7286625" cy="5715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集合不相交问题</a:t>
            </a:r>
            <a:endParaRPr kumimoji="0" lang="zh-CN" altLang="en-US" sz="36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418821" name="Rectangle 5"/>
          <p:cNvSpPr>
            <a:spLocks noChangeArrowheads="1"/>
          </p:cNvSpPr>
          <p:nvPr/>
        </p:nvSpPr>
        <p:spPr bwMode="auto">
          <a:xfrm>
            <a:off x="685800" y="609600"/>
            <a:ext cx="7772400" cy="11430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200" b="0" i="0" u="none" strike="noStrike" kern="1200" cap="none" spc="0" normalizeH="0" baseline="0" noProof="0">
              <a:ln>
                <a:noFill/>
              </a:ln>
              <a:solidFill>
                <a:schemeClr val="tx2"/>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30727" name="Rectangle 2"/>
          <p:cNvSpPr/>
          <p:nvPr/>
        </p:nvSpPr>
        <p:spPr>
          <a:xfrm>
            <a:off x="0" y="0"/>
            <a:ext cx="9144000" cy="0"/>
          </a:xfrm>
          <a:prstGeom prst="rect">
            <a:avLst/>
          </a:prstGeom>
          <a:noFill/>
          <a:ln w="6350">
            <a:noFill/>
          </a:ln>
        </p:spPr>
        <p:txBody>
          <a:bodyPr wrap="none" anchor="ctr" anchorCtr="0">
            <a:spAutoFit/>
          </a:bodyPr>
          <a:p>
            <a:pPr algn="ctr" eaLnBrk="1" hangingPunct="1"/>
            <a:endParaRPr lang="zh-CN" altLang="en-US" dirty="0">
              <a:latin typeface="Arial" panose="020B0604020202020204" pitchFamily="34" charset="0"/>
            </a:endParaRPr>
          </a:p>
        </p:txBody>
      </p:sp>
      <p:sp>
        <p:nvSpPr>
          <p:cNvPr id="30728" name="Text Box 3"/>
          <p:cNvSpPr txBox="1"/>
          <p:nvPr/>
        </p:nvSpPr>
        <p:spPr>
          <a:xfrm>
            <a:off x="571500" y="928688"/>
            <a:ext cx="8143875" cy="5092700"/>
          </a:xfrm>
          <a:prstGeom prst="rect">
            <a:avLst/>
          </a:prstGeom>
          <a:noFill/>
          <a:ln w="6350">
            <a:noFill/>
          </a:ln>
        </p:spPr>
        <p:txBody>
          <a:bodyPr>
            <a:spAutoFit/>
          </a:bodyPr>
          <a:p>
            <a:pPr indent="-457200" algn="just" eaLnBrk="1" hangingPunct="1">
              <a:lnSpc>
                <a:spcPct val="120000"/>
              </a:lnSpc>
              <a:spcBef>
                <a:spcPts val="1200"/>
              </a:spcBef>
              <a:buNone/>
            </a:pPr>
            <a:r>
              <a:rPr lang="zh-CN" altLang="en-US" sz="2400" dirty="0">
                <a:latin typeface="Times New Roman" panose="02020603050405020304" pitchFamily="18" charset="0"/>
                <a:ea typeface="华文楷体" panose="02010600040101010101" pitchFamily="2" charset="-122"/>
              </a:rPr>
              <a:t>      已经知道排序问题的复杂度上界和下界都是</a:t>
            </a:r>
            <a:r>
              <a:rPr lang="el-GR" altLang="zh-CN" sz="2400" dirty="0">
                <a:latin typeface="Times New Roman" panose="02020603050405020304" pitchFamily="18" charset="0"/>
                <a:ea typeface="华文楷体" panose="02010600040101010101" pitchFamily="2" charset="-122"/>
              </a:rPr>
              <a:t>Θ</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log</a:t>
            </a:r>
            <a:r>
              <a:rPr lang="en-US" altLang="zh-CN" sz="2400" i="1"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。现在证明集合不相交问题的复杂度下界是</a:t>
            </a:r>
            <a:r>
              <a:rPr lang="el-GR" altLang="zh-CN" sz="2400" dirty="0">
                <a:latin typeface="Times New Roman" panose="02020603050405020304" pitchFamily="18" charset="0"/>
                <a:ea typeface="华文楷体" panose="02010600040101010101" pitchFamily="2" charset="-122"/>
              </a:rPr>
              <a:t>Ω</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n</a:t>
            </a:r>
            <a:r>
              <a:rPr lang="en-US" altLang="en-US" sz="2400" dirty="0">
                <a:latin typeface="Times New Roman" panose="02020603050405020304" pitchFamily="18" charset="0"/>
                <a:ea typeface="华文楷体" panose="02010600040101010101" pitchFamily="2" charset="-122"/>
              </a:rPr>
              <a:t>log</a:t>
            </a:r>
            <a:r>
              <a:rPr lang="en-US" altLang="en-US" sz="2400" i="1"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spcBef>
                <a:spcPts val="1200"/>
              </a:spcBef>
              <a:buNone/>
            </a:pPr>
            <a:r>
              <a:rPr lang="zh-CN" altLang="en-US" sz="2400" dirty="0">
                <a:latin typeface="Times New Roman" panose="02020603050405020304" pitchFamily="18" charset="0"/>
                <a:ea typeface="华文楷体" panose="02010600040101010101" pitchFamily="2" charset="-122"/>
              </a:rPr>
              <a:t>      构造下面排序算法：</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设排序算法的输入为</a:t>
            </a:r>
            <a:r>
              <a:rPr lang="en-US" altLang="zh-CN" sz="2400" dirty="0">
                <a:latin typeface="Times New Roman" panose="02020603050405020304" pitchFamily="18" charset="0"/>
                <a:ea typeface="华文楷体" panose="02010600040101010101" pitchFamily="2" charset="-122"/>
              </a:rPr>
              <a:t>X={</a:t>
            </a:r>
            <a:r>
              <a:rPr lang="en-US" altLang="zh-CN" sz="2400" i="1" dirty="0">
                <a:latin typeface="Times New Roman" panose="02020603050405020304" pitchFamily="18" charset="0"/>
                <a:ea typeface="华文楷体" panose="02010600040101010101" pitchFamily="2" charset="-122"/>
              </a:rPr>
              <a:t>x</a:t>
            </a:r>
            <a:r>
              <a:rPr lang="en-US" altLang="zh-CN" sz="2400" baseline="-250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x</a:t>
            </a:r>
            <a:r>
              <a:rPr lang="en-US" altLang="zh-CN" sz="2400" i="1" baseline="-25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x</a:t>
            </a:r>
            <a:r>
              <a:rPr lang="en-US" altLang="zh-CN" sz="2400" baseline="-25000"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1</a:t>
            </a:r>
            <a:r>
              <a:rPr lang="zh-CN" altLang="en-US" sz="2400" dirty="0">
                <a:latin typeface="Times New Roman" panose="02020603050405020304" pitchFamily="18" charset="0"/>
                <a:ea typeface="华文楷体" panose="02010600040101010101" pitchFamily="2" charset="-122"/>
              </a:rPr>
              <a:t>）构造集合不相交问题的输入：   时间</a:t>
            </a:r>
            <a:r>
              <a:rPr lang="en-US" altLang="zh-CN" sz="2400" dirty="0">
                <a:latin typeface="Times New Roman" panose="02020603050405020304" pitchFamily="18" charset="0"/>
                <a:ea typeface="华文楷体" panose="02010600040101010101" pitchFamily="2" charset="-122"/>
              </a:rPr>
              <a:t>O(n)</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en-US" altLang="zh-CN" sz="2400" dirty="0">
                <a:latin typeface="Times New Roman" panose="02020603050405020304" pitchFamily="18" charset="0"/>
                <a:ea typeface="华文楷体" panose="02010600040101010101" pitchFamily="2" charset="-122"/>
              </a:rPr>
              <a:t>          S1={(</a:t>
            </a:r>
            <a:r>
              <a:rPr lang="en-US" altLang="zh-CN" sz="2400" i="1" dirty="0">
                <a:latin typeface="Times New Roman" panose="02020603050405020304" pitchFamily="18" charset="0"/>
                <a:ea typeface="华文楷体" panose="02010600040101010101" pitchFamily="2" charset="-122"/>
              </a:rPr>
              <a:t>x</a:t>
            </a:r>
            <a:r>
              <a:rPr lang="en-US" altLang="zh-CN" sz="2400" baseline="-250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rPr>
              <a:t>,1),</a:t>
            </a:r>
            <a:r>
              <a:rPr lang="en-US" altLang="zh-CN" sz="2400" i="1" dirty="0">
                <a:latin typeface="Times New Roman" panose="02020603050405020304" pitchFamily="18" charset="0"/>
                <a:ea typeface="华文楷体" panose="02010600040101010101" pitchFamily="2" charset="-122"/>
              </a:rPr>
              <a:t> </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,1),…,(</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,1)}</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S2={(</a:t>
            </a:r>
            <a:r>
              <a:rPr lang="en-US" altLang="zh-CN" sz="2400" i="1" dirty="0">
                <a:latin typeface="Times New Roman" panose="02020603050405020304" pitchFamily="18" charset="0"/>
                <a:ea typeface="华文楷体" panose="02010600040101010101" pitchFamily="2" charset="-122"/>
              </a:rPr>
              <a:t>x</a:t>
            </a:r>
            <a:r>
              <a:rPr lang="en-US" altLang="zh-CN" sz="2400" baseline="-250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rPr>
              <a:t>,2),</a:t>
            </a:r>
            <a:r>
              <a:rPr lang="en-US" altLang="zh-CN" sz="2400" i="1" dirty="0">
                <a:latin typeface="Times New Roman" panose="02020603050405020304" pitchFamily="18" charset="0"/>
                <a:ea typeface="华文楷体" panose="02010600040101010101" pitchFamily="2" charset="-122"/>
              </a:rPr>
              <a:t> </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,2),…,(</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,2)}</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）求解</a:t>
            </a:r>
            <a:r>
              <a:rPr lang="en-US" altLang="zh-CN" sz="2400" dirty="0">
                <a:latin typeface="Times New Roman" panose="02020603050405020304" pitchFamily="18" charset="0"/>
                <a:ea typeface="华文楷体" panose="02010600040101010101" pitchFamily="2" charset="-122"/>
              </a:rPr>
              <a:t>P1</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S1∩S2=</a:t>
            </a:r>
            <a:r>
              <a:rPr lang="el-GR" altLang="zh-CN" sz="2400" dirty="0">
                <a:latin typeface="Times New Roman" panose="02020603050405020304" pitchFamily="18" charset="0"/>
                <a:ea typeface="华文楷体" panose="02010600040101010101" pitchFamily="2" charset="-122"/>
              </a:rPr>
              <a:t>Φ</a:t>
            </a:r>
            <a:r>
              <a:rPr lang="zh-CN" altLang="en-US" sz="2400" dirty="0">
                <a:latin typeface="Times New Roman" panose="02020603050405020304" pitchFamily="18" charset="0"/>
                <a:ea typeface="华文楷体" panose="02010600040101010101" pitchFamily="2" charset="-122"/>
              </a:rPr>
              <a:t>？）           设时间为</a:t>
            </a:r>
            <a:r>
              <a:rPr lang="en-US" altLang="zh-CN" sz="2400" dirty="0">
                <a:latin typeface="Times New Roman" panose="02020603050405020304" pitchFamily="18" charset="0"/>
                <a:ea typeface="华文楷体" panose="02010600040101010101" pitchFamily="2" charset="-122"/>
              </a:rPr>
              <a:t>T(n)</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en-US" altLang="zh-CN" sz="2400" dirty="0">
                <a:latin typeface="Times New Roman" panose="02020603050405020304" pitchFamily="18" charset="0"/>
                <a:ea typeface="华文楷体" panose="02010600040101010101" pitchFamily="2" charset="-122"/>
              </a:rPr>
              <a:t>          </a:t>
            </a:r>
            <a:r>
              <a:rPr lang="zh-CN" altLang="en-US" sz="2400" b="1" dirty="0">
                <a:latin typeface="Times New Roman" panose="02020603050405020304" pitchFamily="18" charset="0"/>
                <a:ea typeface="华文楷体" panose="02010600040101010101" pitchFamily="2" charset="-122"/>
              </a:rPr>
              <a:t>分析</a:t>
            </a:r>
            <a:r>
              <a:rPr lang="zh-CN" altLang="en-US" sz="2400" dirty="0">
                <a:latin typeface="Times New Roman" panose="02020603050405020304" pitchFamily="18" charset="0"/>
                <a:ea typeface="华文楷体" panose="02010600040101010101" pitchFamily="2" charset="-122"/>
              </a:rPr>
              <a:t>：设</a:t>
            </a:r>
            <a:r>
              <a:rPr lang="en-US" altLang="zh-CN" sz="2400" dirty="0">
                <a:latin typeface="Times New Roman" panose="02020603050405020304" pitchFamily="18" charset="0"/>
                <a:ea typeface="华文楷体" panose="02010600040101010101" pitchFamily="2" charset="-122"/>
              </a:rPr>
              <a:t>Y={</a:t>
            </a:r>
            <a:r>
              <a:rPr lang="en-US" altLang="zh-CN" sz="2400" i="1" dirty="0">
                <a:latin typeface="Times New Roman" panose="02020603050405020304" pitchFamily="18" charset="0"/>
                <a:ea typeface="华文楷体" panose="02010600040101010101" pitchFamily="2" charset="-122"/>
              </a:rPr>
              <a:t>y</a:t>
            </a:r>
            <a:r>
              <a:rPr lang="en-US" altLang="zh-CN" sz="2400" baseline="-250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y</a:t>
            </a:r>
            <a:r>
              <a:rPr lang="en-US" altLang="zh-CN" sz="2400" i="1" baseline="-25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y</a:t>
            </a:r>
            <a:r>
              <a:rPr lang="en-US" altLang="zh-CN" sz="2400" baseline="-25000"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是</a:t>
            </a:r>
            <a:r>
              <a:rPr lang="en-US" altLang="zh-CN" sz="2400" dirty="0">
                <a:latin typeface="Times New Roman" panose="02020603050405020304" pitchFamily="18" charset="0"/>
                <a:ea typeface="华文楷体" panose="02010600040101010101" pitchFamily="2" charset="-122"/>
              </a:rPr>
              <a:t>X</a:t>
            </a:r>
            <a:r>
              <a:rPr lang="zh-CN" altLang="en-US" sz="2400" dirty="0">
                <a:latin typeface="Times New Roman" panose="02020603050405020304" pitchFamily="18" charset="0"/>
                <a:ea typeface="华文楷体" panose="02010600040101010101" pitchFamily="2" charset="-122"/>
              </a:rPr>
              <a:t>的有序排列，则</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y</a:t>
            </a:r>
            <a:r>
              <a:rPr lang="en-US" altLang="zh-CN" sz="2400" i="1" baseline="-25000" dirty="0">
                <a:latin typeface="Times New Roman" panose="02020603050405020304" pitchFamily="18" charset="0"/>
                <a:ea typeface="华文楷体" panose="02010600040101010101" pitchFamily="2" charset="-122"/>
              </a:rPr>
              <a:t>i</a:t>
            </a:r>
            <a:r>
              <a:rPr lang="en-US" altLang="zh-CN" sz="24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sym typeface="Symbol" panose="05050102010706020507" pitchFamily="18" charset="2"/>
              </a:rPr>
              <a:t>S1</a:t>
            </a:r>
            <a:r>
              <a:rPr lang="zh-CN" altLang="en-US" sz="2400" dirty="0">
                <a:latin typeface="Times New Roman" panose="02020603050405020304" pitchFamily="18" charset="0"/>
                <a:ea typeface="华文楷体" panose="02010600040101010101" pitchFamily="2" charset="-122"/>
                <a:sym typeface="Symbol" panose="05050102010706020507" pitchFamily="18" charset="2"/>
              </a:rPr>
              <a:t>，</a:t>
            </a:r>
            <a:r>
              <a:rPr lang="en-US" altLang="zh-CN" sz="2400" dirty="0">
                <a:latin typeface="Times New Roman" panose="02020603050405020304" pitchFamily="18" charset="0"/>
                <a:ea typeface="华文楷体" panose="02010600040101010101" pitchFamily="2" charset="-122"/>
              </a:rPr>
              <a:t> (</a:t>
            </a:r>
            <a:r>
              <a:rPr lang="en-US" altLang="zh-CN" sz="2400" i="1" dirty="0">
                <a:latin typeface="Times New Roman" panose="02020603050405020304" pitchFamily="18" charset="0"/>
                <a:ea typeface="华文楷体" panose="02010600040101010101" pitchFamily="2" charset="-122"/>
              </a:rPr>
              <a:t>y</a:t>
            </a:r>
            <a:r>
              <a:rPr lang="en-US" altLang="zh-CN" sz="2400" i="1" baseline="-25000" dirty="0">
                <a:latin typeface="Times New Roman" panose="02020603050405020304" pitchFamily="18" charset="0"/>
                <a:ea typeface="华文楷体" panose="02010600040101010101" pitchFamily="2" charset="-122"/>
              </a:rPr>
              <a:t>i</a:t>
            </a:r>
            <a:r>
              <a:rPr lang="en-US" altLang="zh-CN" sz="24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sym typeface="Symbol" panose="05050102010706020507" pitchFamily="18" charset="2"/>
              </a:rPr>
              <a:t>S2</a:t>
            </a:r>
            <a:r>
              <a:rPr lang="zh-CN" altLang="en-US" sz="2400" dirty="0">
                <a:latin typeface="Times New Roman" panose="02020603050405020304" pitchFamily="18" charset="0"/>
                <a:ea typeface="华文楷体" panose="02010600040101010101" pitchFamily="2" charset="-122"/>
                <a:sym typeface="Symbol" panose="05050102010706020507" pitchFamily="18" charset="2"/>
              </a:rPr>
              <a:t>。任何</a:t>
            </a:r>
            <a:r>
              <a:rPr lang="zh-CN" altLang="en-US" sz="2400" dirty="0">
                <a:latin typeface="Times New Roman" panose="02020603050405020304" pitchFamily="18" charset="0"/>
                <a:ea typeface="华文楷体" panose="02010600040101010101" pitchFamily="2" charset="-122"/>
              </a:rPr>
              <a:t>求解</a:t>
            </a:r>
            <a:r>
              <a:rPr lang="en-US" altLang="zh-CN" sz="2400" dirty="0">
                <a:latin typeface="Times New Roman" panose="02020603050405020304" pitchFamily="18" charset="0"/>
                <a:ea typeface="华文楷体" panose="02010600040101010101" pitchFamily="2" charset="-122"/>
              </a:rPr>
              <a:t>P1</a:t>
            </a:r>
            <a:r>
              <a:rPr lang="zh-CN" altLang="en-US" sz="2400" dirty="0">
                <a:latin typeface="Times New Roman" panose="02020603050405020304" pitchFamily="18" charset="0"/>
                <a:ea typeface="华文楷体" panose="02010600040101010101" pitchFamily="2" charset="-122"/>
              </a:rPr>
              <a:t>的算法都需要比较</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y</a:t>
            </a:r>
            <a:r>
              <a:rPr lang="en-US" altLang="zh-CN" sz="2400" i="1" baseline="-25000" dirty="0">
                <a:latin typeface="Times New Roman" panose="02020603050405020304" pitchFamily="18" charset="0"/>
                <a:ea typeface="华文楷体" panose="02010600040101010101" pitchFamily="2" charset="-122"/>
              </a:rPr>
              <a:t>i</a:t>
            </a:r>
            <a:r>
              <a:rPr lang="en-US" altLang="zh-CN" sz="24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与</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y</a:t>
            </a:r>
            <a:r>
              <a:rPr lang="en-US" altLang="zh-CN" sz="2400" i="1" baseline="-25000" dirty="0">
                <a:latin typeface="Times New Roman" panose="02020603050405020304" pitchFamily="18" charset="0"/>
                <a:ea typeface="华文楷体" panose="02010600040101010101" pitchFamily="2" charset="-122"/>
              </a:rPr>
              <a:t>i+</a:t>
            </a:r>
            <a:r>
              <a:rPr lang="en-US" altLang="zh-CN" sz="2400" baseline="-250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rPr>
              <a:t>,1)</a:t>
            </a:r>
            <a:r>
              <a:rPr lang="zh-CN" altLang="en-US" sz="2400" dirty="0">
                <a:latin typeface="Times New Roman" panose="02020603050405020304" pitchFamily="18" charset="0"/>
                <a:ea typeface="华文楷体" panose="02010600040101010101" pitchFamily="2" charset="-122"/>
              </a:rPr>
              <a:t> 。可以在求解</a:t>
            </a:r>
            <a:r>
              <a:rPr lang="en-US" altLang="zh-CN" sz="2400" dirty="0">
                <a:latin typeface="Times New Roman" panose="02020603050405020304" pitchFamily="18" charset="0"/>
                <a:ea typeface="华文楷体" panose="02010600040101010101" pitchFamily="2" charset="-122"/>
              </a:rPr>
              <a:t>P1</a:t>
            </a:r>
            <a:r>
              <a:rPr lang="zh-CN" altLang="en-US" sz="2400" dirty="0">
                <a:latin typeface="Times New Roman" panose="02020603050405020304" pitchFamily="18" charset="0"/>
                <a:ea typeface="华文楷体" panose="02010600040101010101" pitchFamily="2" charset="-122"/>
              </a:rPr>
              <a:t>输出所比较的元素偶对（</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i</a:t>
            </a:r>
            <a:r>
              <a:rPr lang="en-US" altLang="zh-CN" sz="2400" dirty="0">
                <a:latin typeface="Times New Roman" panose="02020603050405020304" pitchFamily="18" charset="0"/>
                <a:ea typeface="华文楷体" panose="02010600040101010101" pitchFamily="2" charset="-122"/>
              </a:rPr>
              <a:t>,1),(</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j</a:t>
            </a:r>
            <a:r>
              <a:rPr lang="en-US" altLang="zh-CN" sz="24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）。这样的偶对</a:t>
            </a: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最多</a:t>
            </a:r>
            <a:r>
              <a:rPr lang="en-US" altLang="zh-CN" sz="2400" dirty="0">
                <a:latin typeface="Times New Roman" panose="02020603050405020304" pitchFamily="18" charset="0"/>
                <a:ea typeface="华文楷体" panose="02010600040101010101" pitchFamily="2" charset="-122"/>
              </a:rPr>
              <a:t>T(n)</a:t>
            </a:r>
            <a:r>
              <a:rPr lang="zh-CN" altLang="en-US" sz="2400" dirty="0">
                <a:latin typeface="Times New Roman" panose="02020603050405020304" pitchFamily="18" charset="0"/>
                <a:ea typeface="华文楷体" panose="02010600040101010101" pitchFamily="2" charset="-122"/>
              </a:rPr>
              <a:t>个。</a:t>
            </a:r>
            <a:endParaRPr lang="en-US" altLang="zh-CN" sz="2400" dirty="0">
              <a:latin typeface="Times New Roman" panose="02020603050405020304" pitchFamily="18" charset="0"/>
              <a:ea typeface="华文楷体" panose="02010600040101010101" pitchFamily="2" charset="-122"/>
            </a:endParaRPr>
          </a:p>
        </p:txBody>
      </p:sp>
      <p:sp>
        <p:nvSpPr>
          <p:cNvPr id="30729" name="Rectangle 2"/>
          <p:cNvSpPr/>
          <p:nvPr/>
        </p:nvSpPr>
        <p:spPr>
          <a:xfrm>
            <a:off x="0" y="0"/>
            <a:ext cx="9144000" cy="0"/>
          </a:xfrm>
          <a:prstGeom prst="rect">
            <a:avLst/>
          </a:prstGeom>
          <a:noFill/>
          <a:ln w="6350">
            <a:noFill/>
          </a:ln>
        </p:spPr>
        <p:txBody>
          <a:bodyPr wrap="none" anchor="ctr" anchorCtr="0">
            <a:spAutoFit/>
          </a:bodyPr>
          <a:p>
            <a:pPr algn="ctr" eaLnBrk="1" hangingPunct="1"/>
            <a:endParaRPr lang="zh-CN" altLang="en-US" dirty="0">
              <a:latin typeface="Arial" panose="020B0604020202020204" pitchFamily="34" charset="0"/>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6A80AB-8DCD-455B-B067-2E0CFF5DE259}"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174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18818" name="Rectangle 2"/>
          <p:cNvSpPr>
            <a:spLocks noGrp="1" noChangeArrowheads="1"/>
          </p:cNvSpPr>
          <p:nvPr>
            <p:ph type="title"/>
          </p:nvPr>
        </p:nvSpPr>
        <p:spPr>
          <a:xfrm>
            <a:off x="1071563" y="285750"/>
            <a:ext cx="7286625" cy="5715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集合不相交问题</a:t>
            </a:r>
            <a:endParaRPr kumimoji="0" lang="zh-CN" altLang="en-US" sz="36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418821" name="Rectangle 5"/>
          <p:cNvSpPr>
            <a:spLocks noChangeArrowheads="1"/>
          </p:cNvSpPr>
          <p:nvPr/>
        </p:nvSpPr>
        <p:spPr bwMode="auto">
          <a:xfrm>
            <a:off x="685800" y="609600"/>
            <a:ext cx="7772400" cy="11430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200" b="0" i="0" u="none" strike="noStrike" kern="1200" cap="none" spc="0" normalizeH="0" baseline="0" noProof="0">
              <a:ln>
                <a:noFill/>
              </a:ln>
              <a:solidFill>
                <a:schemeClr val="tx2"/>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31751" name="Rectangle 2"/>
          <p:cNvSpPr/>
          <p:nvPr/>
        </p:nvSpPr>
        <p:spPr>
          <a:xfrm>
            <a:off x="0" y="0"/>
            <a:ext cx="9144000" cy="0"/>
          </a:xfrm>
          <a:prstGeom prst="rect">
            <a:avLst/>
          </a:prstGeom>
          <a:noFill/>
          <a:ln w="6350">
            <a:noFill/>
          </a:ln>
        </p:spPr>
        <p:txBody>
          <a:bodyPr wrap="none" anchor="ctr" anchorCtr="0">
            <a:spAutoFit/>
          </a:bodyPr>
          <a:p>
            <a:pPr algn="ctr" eaLnBrk="1" hangingPunct="1"/>
            <a:endParaRPr lang="zh-CN" altLang="en-US" dirty="0">
              <a:latin typeface="Arial" panose="020B0604020202020204" pitchFamily="34" charset="0"/>
            </a:endParaRPr>
          </a:p>
        </p:txBody>
      </p:sp>
      <p:sp>
        <p:nvSpPr>
          <p:cNvPr id="31752" name="Text Box 3"/>
          <p:cNvSpPr txBox="1"/>
          <p:nvPr/>
        </p:nvSpPr>
        <p:spPr>
          <a:xfrm>
            <a:off x="571500" y="1022350"/>
            <a:ext cx="8143875" cy="5121275"/>
          </a:xfrm>
          <a:prstGeom prst="rect">
            <a:avLst/>
          </a:prstGeom>
          <a:noFill/>
          <a:ln w="6350">
            <a:noFill/>
          </a:ln>
        </p:spPr>
        <p:txBody>
          <a:bodyPr>
            <a:spAutoFit/>
          </a:bodyPr>
          <a:p>
            <a:pPr indent="-457200" algn="just" eaLnBrk="1" hangingPunct="1">
              <a:lnSpc>
                <a:spcPct val="120000"/>
              </a:lnSpc>
              <a:buNone/>
            </a:pP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3</a:t>
            </a:r>
            <a:r>
              <a:rPr lang="zh-CN" altLang="en-US" sz="2400" dirty="0">
                <a:latin typeface="Times New Roman" panose="02020603050405020304" pitchFamily="18" charset="0"/>
                <a:ea typeface="华文楷体" panose="02010600040101010101" pitchFamily="2" charset="-122"/>
              </a:rPr>
              <a:t>）构造</a:t>
            </a:r>
            <a:r>
              <a:rPr lang="en-US" altLang="zh-CN" sz="2400" dirty="0">
                <a:latin typeface="Times New Roman" panose="02020603050405020304" pitchFamily="18" charset="0"/>
                <a:ea typeface="华文楷体" panose="02010600040101010101" pitchFamily="2" charset="-122"/>
              </a:rPr>
              <a:t>X</a:t>
            </a:r>
            <a:r>
              <a:rPr lang="zh-CN" altLang="en-US" sz="2400" dirty="0">
                <a:latin typeface="Times New Roman" panose="02020603050405020304" pitchFamily="18" charset="0"/>
                <a:ea typeface="华文楷体" panose="02010600040101010101" pitchFamily="2" charset="-122"/>
              </a:rPr>
              <a:t>的有序排列：   时间</a:t>
            </a:r>
            <a:r>
              <a:rPr lang="en-US" altLang="zh-CN" sz="2400" dirty="0">
                <a:latin typeface="Times New Roman" panose="02020603050405020304" pitchFamily="18" charset="0"/>
                <a:ea typeface="华文楷体" panose="02010600040101010101" pitchFamily="2" charset="-122"/>
              </a:rPr>
              <a:t>O(n+T(n))</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zh-CN" altLang="en-US" sz="2400" dirty="0">
                <a:latin typeface="Times New Roman" panose="02020603050405020304" pitchFamily="18" charset="0"/>
                <a:ea typeface="华文楷体" panose="02010600040101010101" pitchFamily="2" charset="-122"/>
              </a:rPr>
              <a:t>          建立一个有向图</a:t>
            </a:r>
            <a:r>
              <a:rPr lang="en-US" altLang="zh-CN" sz="2400" dirty="0">
                <a:latin typeface="Times New Roman" panose="02020603050405020304" pitchFamily="18" charset="0"/>
                <a:ea typeface="华文楷体" panose="02010600040101010101" pitchFamily="2" charset="-122"/>
              </a:rPr>
              <a:t>G=(V,E)</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V={</a:t>
            </a:r>
            <a:r>
              <a:rPr lang="en-US" altLang="zh-CN" sz="2400" i="1" dirty="0">
                <a:latin typeface="Times New Roman" panose="02020603050405020304" pitchFamily="18" charset="0"/>
                <a:ea typeface="华文楷体" panose="02010600040101010101" pitchFamily="2" charset="-122"/>
              </a:rPr>
              <a:t>x</a:t>
            </a:r>
            <a:r>
              <a:rPr lang="en-US" altLang="zh-CN" sz="2400" baseline="-250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x</a:t>
            </a:r>
            <a:r>
              <a:rPr lang="en-US" altLang="zh-CN" sz="2400" i="1" baseline="-25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x</a:t>
            </a:r>
            <a:r>
              <a:rPr lang="en-US" altLang="zh-CN" sz="2400" baseline="-25000"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。对求解</a:t>
            </a:r>
            <a:r>
              <a:rPr lang="en-US" altLang="zh-CN" sz="2400" dirty="0">
                <a:latin typeface="Times New Roman" panose="02020603050405020304" pitchFamily="18" charset="0"/>
                <a:ea typeface="华文楷体" panose="02010600040101010101" pitchFamily="2" charset="-122"/>
              </a:rPr>
              <a:t>P1</a:t>
            </a:r>
            <a:r>
              <a:rPr lang="zh-CN" altLang="en-US" sz="2400" dirty="0">
                <a:latin typeface="Times New Roman" panose="02020603050405020304" pitchFamily="18" charset="0"/>
                <a:ea typeface="华文楷体" panose="02010600040101010101" pitchFamily="2" charset="-122"/>
              </a:rPr>
              <a:t>算法输出的偶对（</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i</a:t>
            </a:r>
            <a:r>
              <a:rPr lang="en-US" altLang="zh-CN" sz="2400" dirty="0">
                <a:latin typeface="Times New Roman" panose="02020603050405020304" pitchFamily="18" charset="0"/>
                <a:ea typeface="华文楷体" panose="02010600040101010101" pitchFamily="2" charset="-122"/>
              </a:rPr>
              <a:t>,1),(</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j</a:t>
            </a:r>
            <a:r>
              <a:rPr lang="en-US" altLang="zh-CN" sz="24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），判断对</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i</a:t>
            </a:r>
            <a:r>
              <a:rPr lang="zh-CN" altLang="en-US" sz="2400" dirty="0">
                <a:latin typeface="Times New Roman" panose="02020603050405020304" pitchFamily="18" charset="0"/>
                <a:ea typeface="华文楷体" panose="02010600040101010101" pitchFamily="2" charset="-122"/>
              </a:rPr>
              <a:t>和</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j</a:t>
            </a:r>
            <a:r>
              <a:rPr lang="zh-CN" altLang="en-US" sz="2400" dirty="0">
                <a:latin typeface="Times New Roman" panose="02020603050405020304" pitchFamily="18" charset="0"/>
                <a:ea typeface="华文楷体" panose="02010600040101010101" pitchFamily="2" charset="-122"/>
              </a:rPr>
              <a:t>进行比较。如果</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i</a:t>
            </a:r>
            <a:r>
              <a:rPr lang="en-US" altLang="zh-CN" sz="2400" dirty="0">
                <a:latin typeface="Times New Roman" panose="02020603050405020304" pitchFamily="18" charset="0"/>
                <a:ea typeface="华文楷体" panose="02010600040101010101" pitchFamily="2" charset="-122"/>
              </a:rPr>
              <a:t>&lt;</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j </a:t>
            </a:r>
            <a:r>
              <a:rPr lang="zh-CN" altLang="en-US" sz="2400" dirty="0">
                <a:latin typeface="Times New Roman" panose="02020603050405020304" pitchFamily="18" charset="0"/>
                <a:ea typeface="华文楷体" panose="02010600040101010101" pitchFamily="2" charset="-122"/>
              </a:rPr>
              <a:t>，则添加一个有向边</a:t>
            </a:r>
            <a:r>
              <a:rPr lang="en-US" altLang="zh-CN" sz="2400" dirty="0">
                <a:latin typeface="Times New Roman" panose="02020603050405020304" pitchFamily="18" charset="0"/>
                <a:ea typeface="华文楷体" panose="02010600040101010101" pitchFamily="2" charset="-122"/>
              </a:rPr>
              <a:t>&lt;</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i</a:t>
            </a:r>
            <a:r>
              <a:rPr lang="en-US" altLang="zh-CN" sz="2400" dirty="0">
                <a:latin typeface="Times New Roman" panose="02020603050405020304" pitchFamily="18" charset="0"/>
                <a:ea typeface="华文楷体" panose="02010600040101010101" pitchFamily="2" charset="-122"/>
              </a:rPr>
              <a:t>, </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j</a:t>
            </a:r>
            <a:r>
              <a:rPr lang="en-US" altLang="zh-CN" sz="2400" dirty="0">
                <a:latin typeface="Times New Roman" panose="02020603050405020304" pitchFamily="18" charset="0"/>
                <a:ea typeface="华文楷体" panose="02010600040101010101" pitchFamily="2" charset="-122"/>
              </a:rPr>
              <a:t>&gt;</a:t>
            </a:r>
            <a:r>
              <a:rPr lang="zh-CN" altLang="en-US" sz="2400" dirty="0">
                <a:latin typeface="Times New Roman" panose="02020603050405020304" pitchFamily="18" charset="0"/>
                <a:ea typeface="华文楷体" panose="02010600040101010101" pitchFamily="2" charset="-122"/>
              </a:rPr>
              <a:t>；否则添加</a:t>
            </a:r>
            <a:r>
              <a:rPr lang="en-US" altLang="zh-CN" sz="2400" dirty="0">
                <a:latin typeface="Times New Roman" panose="02020603050405020304" pitchFamily="18" charset="0"/>
                <a:ea typeface="华文楷体" panose="02010600040101010101" pitchFamily="2" charset="-122"/>
              </a:rPr>
              <a:t>&lt;</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j</a:t>
            </a:r>
            <a:r>
              <a:rPr lang="en-US" altLang="zh-CN" sz="2400" dirty="0">
                <a:latin typeface="Times New Roman" panose="02020603050405020304" pitchFamily="18" charset="0"/>
                <a:ea typeface="华文楷体" panose="02010600040101010101" pitchFamily="2" charset="-122"/>
              </a:rPr>
              <a:t>, </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i</a:t>
            </a:r>
            <a:r>
              <a:rPr lang="en-US" altLang="zh-CN" sz="2400" dirty="0">
                <a:latin typeface="Times New Roman" panose="02020603050405020304" pitchFamily="18" charset="0"/>
                <a:ea typeface="华文楷体" panose="02010600040101010101" pitchFamily="2" charset="-122"/>
              </a:rPr>
              <a:t>&gt;</a:t>
            </a:r>
            <a:r>
              <a:rPr lang="zh-CN" altLang="en-US" sz="2400" dirty="0">
                <a:latin typeface="Times New Roman" panose="02020603050405020304" pitchFamily="18" charset="0"/>
                <a:ea typeface="华文楷体" panose="02010600040101010101" pitchFamily="2" charset="-122"/>
              </a:rPr>
              <a:t>。建立图</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所需时间为</a:t>
            </a:r>
            <a:r>
              <a:rPr lang="en-US" altLang="zh-CN" sz="2400" dirty="0">
                <a:latin typeface="Times New Roman" panose="02020603050405020304" pitchFamily="18" charset="0"/>
                <a:ea typeface="华文楷体" panose="02010600040101010101" pitchFamily="2" charset="-122"/>
              </a:rPr>
              <a:t>n+T(n)</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在图的顶点</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x</a:t>
            </a:r>
            <a:r>
              <a:rPr lang="en-US" altLang="zh-CN" sz="2400" baseline="-250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x</a:t>
            </a:r>
            <a:r>
              <a:rPr lang="en-US" altLang="zh-CN" sz="2400" i="1" baseline="-25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x</a:t>
            </a:r>
            <a:r>
              <a:rPr lang="en-US" altLang="zh-CN" sz="2400" baseline="-25000"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找出最小元素</a:t>
            </a:r>
            <a:r>
              <a:rPr lang="en-US" altLang="zh-CN" sz="2400" i="1" dirty="0">
                <a:latin typeface="Times New Roman" panose="02020603050405020304" pitchFamily="18" charset="0"/>
                <a:ea typeface="华文楷体" panose="02010600040101010101" pitchFamily="2" charset="-122"/>
              </a:rPr>
              <a:t>y</a:t>
            </a:r>
            <a:r>
              <a:rPr lang="en-US" altLang="zh-CN" sz="2400" baseline="-25000" dirty="0">
                <a:latin typeface="Times New Roman" panose="02020603050405020304" pitchFamily="18" charset="0"/>
                <a:ea typeface="华文楷体" panose="02010600040101010101" pitchFamily="2" charset="-122"/>
              </a:rPr>
              <a:t>1</a:t>
            </a:r>
            <a:r>
              <a:rPr lang="zh-CN" altLang="en-US" sz="2400" dirty="0">
                <a:latin typeface="Times New Roman" panose="02020603050405020304" pitchFamily="18" charset="0"/>
                <a:ea typeface="华文楷体" panose="02010600040101010101" pitchFamily="2" charset="-122"/>
              </a:rPr>
              <a:t>，然后在</a:t>
            </a:r>
            <a:r>
              <a:rPr lang="en-US" altLang="zh-CN" sz="2400" i="1" dirty="0">
                <a:latin typeface="Times New Roman" panose="02020603050405020304" pitchFamily="18" charset="0"/>
                <a:ea typeface="华文楷体" panose="02010600040101010101" pitchFamily="2" charset="-122"/>
              </a:rPr>
              <a:t>y</a:t>
            </a:r>
            <a:r>
              <a:rPr lang="en-US" altLang="zh-CN" sz="2400" baseline="-25000" dirty="0">
                <a:latin typeface="Times New Roman" panose="02020603050405020304" pitchFamily="18" charset="0"/>
                <a:ea typeface="华文楷体" panose="02010600040101010101" pitchFamily="2" charset="-122"/>
              </a:rPr>
              <a:t>1</a:t>
            </a:r>
            <a:r>
              <a:rPr lang="zh-CN" altLang="en-US" sz="2400" dirty="0">
                <a:latin typeface="Times New Roman" panose="02020603050405020304" pitchFamily="18" charset="0"/>
                <a:ea typeface="华文楷体" panose="02010600040101010101" pitchFamily="2" charset="-122"/>
              </a:rPr>
              <a:t>的邻居顶点中找出最小元素</a:t>
            </a:r>
            <a:r>
              <a:rPr lang="en-US" altLang="zh-CN" sz="2400" i="1" dirty="0">
                <a:latin typeface="Times New Roman" panose="02020603050405020304" pitchFamily="18" charset="0"/>
                <a:ea typeface="华文楷体" panose="02010600040101010101" pitchFamily="2" charset="-122"/>
              </a:rPr>
              <a:t>y</a:t>
            </a:r>
            <a:r>
              <a:rPr lang="en-US" altLang="zh-CN" sz="2400" baseline="-250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，以此类推。所需时间为</a:t>
            </a:r>
            <a:r>
              <a:rPr lang="en-US" altLang="zh-CN" sz="2400" dirty="0">
                <a:latin typeface="Times New Roman" panose="02020603050405020304" pitchFamily="18" charset="0"/>
                <a:ea typeface="华文楷体" panose="02010600040101010101" pitchFamily="2" charset="-122"/>
              </a:rPr>
              <a:t>n+T(n)</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因此构造</a:t>
            </a:r>
            <a:r>
              <a:rPr lang="en-US" altLang="zh-CN" sz="2400" dirty="0">
                <a:latin typeface="Times New Roman" panose="02020603050405020304" pitchFamily="18" charset="0"/>
                <a:ea typeface="华文楷体" panose="02010600040101010101" pitchFamily="2" charset="-122"/>
              </a:rPr>
              <a:t>X</a:t>
            </a:r>
            <a:r>
              <a:rPr lang="zh-CN" altLang="en-US" sz="2400" dirty="0">
                <a:latin typeface="Times New Roman" panose="02020603050405020304" pitchFamily="18" charset="0"/>
                <a:ea typeface="华文楷体" panose="02010600040101010101" pitchFamily="2" charset="-122"/>
              </a:rPr>
              <a:t>的有序排列过程所需时间为</a:t>
            </a:r>
            <a:r>
              <a:rPr lang="en-US" altLang="zh-CN" sz="2400" dirty="0">
                <a:latin typeface="Times New Roman" panose="02020603050405020304" pitchFamily="18" charset="0"/>
                <a:ea typeface="华文楷体" panose="02010600040101010101" pitchFamily="2" charset="-122"/>
              </a:rPr>
              <a:t>2n+2T(n)</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spcBef>
                <a:spcPts val="1200"/>
              </a:spcBef>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综合上述三个步骤，这个排序算法的时间为</a:t>
            </a:r>
            <a:r>
              <a:rPr lang="en-US" altLang="zh-CN" sz="2400" dirty="0">
                <a:latin typeface="Times New Roman" panose="02020603050405020304" pitchFamily="18" charset="0"/>
                <a:ea typeface="华文楷体" panose="02010600040101010101" pitchFamily="2" charset="-122"/>
              </a:rPr>
              <a:t>3n+3T(n)</a:t>
            </a:r>
            <a:r>
              <a:rPr lang="zh-CN" altLang="en-US" sz="2400" dirty="0">
                <a:latin typeface="Times New Roman" panose="02020603050405020304" pitchFamily="18" charset="0"/>
                <a:ea typeface="华文楷体" panose="02010600040101010101" pitchFamily="2" charset="-122"/>
              </a:rPr>
              <a:t>。因为排序问题的下界为</a:t>
            </a:r>
            <a:r>
              <a:rPr lang="el-GR" altLang="zh-CN" sz="2400" dirty="0">
                <a:latin typeface="Times New Roman" panose="02020603050405020304" pitchFamily="18" charset="0"/>
                <a:ea typeface="华文楷体" panose="02010600040101010101" pitchFamily="2" charset="-122"/>
              </a:rPr>
              <a:t>Ω</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n</a:t>
            </a:r>
            <a:r>
              <a:rPr lang="en-US" altLang="en-US" sz="2400" dirty="0">
                <a:latin typeface="Times New Roman" panose="02020603050405020304" pitchFamily="18" charset="0"/>
                <a:ea typeface="华文楷体" panose="02010600040101010101" pitchFamily="2" charset="-122"/>
              </a:rPr>
              <a:t>log</a:t>
            </a:r>
            <a:r>
              <a:rPr lang="en-US" altLang="en-US" sz="2400" i="1"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，所以</a:t>
            </a:r>
            <a:r>
              <a:rPr lang="en-US" altLang="zh-CN" sz="2400" dirty="0">
                <a:latin typeface="Times New Roman" panose="02020603050405020304" pitchFamily="18" charset="0"/>
                <a:ea typeface="华文楷体" panose="02010600040101010101" pitchFamily="2" charset="-122"/>
              </a:rPr>
              <a:t>3n+3T(n)≥</a:t>
            </a:r>
            <a:r>
              <a:rPr lang="el-GR" altLang="zh-CN" sz="2400" dirty="0">
                <a:latin typeface="Times New Roman" panose="02020603050405020304" pitchFamily="18" charset="0"/>
                <a:ea typeface="华文楷体" panose="02010600040101010101" pitchFamily="2" charset="-122"/>
              </a:rPr>
              <a:t>Ω</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n</a:t>
            </a:r>
            <a:r>
              <a:rPr lang="en-US" altLang="en-US" sz="2400" dirty="0">
                <a:latin typeface="Times New Roman" panose="02020603050405020304" pitchFamily="18" charset="0"/>
                <a:ea typeface="华文楷体" panose="02010600040101010101" pitchFamily="2" charset="-122"/>
              </a:rPr>
              <a:t>log</a:t>
            </a:r>
            <a:r>
              <a:rPr lang="en-US" altLang="en-US" sz="2400" i="1"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，即，</a:t>
            </a:r>
            <a:r>
              <a:rPr lang="en-US" altLang="zh-CN" sz="2400" dirty="0">
                <a:latin typeface="Times New Roman" panose="02020603050405020304" pitchFamily="18" charset="0"/>
                <a:ea typeface="华文楷体" panose="02010600040101010101" pitchFamily="2" charset="-122"/>
              </a:rPr>
              <a:t> T(n)≥</a:t>
            </a:r>
            <a:r>
              <a:rPr lang="el-GR" altLang="zh-CN" sz="2400" dirty="0">
                <a:latin typeface="Times New Roman" panose="02020603050405020304" pitchFamily="18" charset="0"/>
                <a:ea typeface="华文楷体" panose="02010600040101010101" pitchFamily="2" charset="-122"/>
              </a:rPr>
              <a:t>Ω</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n</a:t>
            </a:r>
            <a:r>
              <a:rPr lang="en-US" altLang="en-US" sz="2400" dirty="0">
                <a:latin typeface="Times New Roman" panose="02020603050405020304" pitchFamily="18" charset="0"/>
                <a:ea typeface="华文楷体" panose="02010600040101010101" pitchFamily="2" charset="-122"/>
              </a:rPr>
              <a:t>log</a:t>
            </a:r>
            <a:r>
              <a:rPr lang="en-US" altLang="en-US" sz="2400" i="1"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。故集合不相交问题的下界为</a:t>
            </a:r>
            <a:r>
              <a:rPr lang="el-GR" altLang="zh-CN" sz="2400" dirty="0">
                <a:latin typeface="Times New Roman" panose="02020603050405020304" pitchFamily="18" charset="0"/>
                <a:ea typeface="华文楷体" panose="02010600040101010101" pitchFamily="2" charset="-122"/>
              </a:rPr>
              <a:t>Ω</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n</a:t>
            </a:r>
            <a:r>
              <a:rPr lang="en-US" altLang="en-US" sz="2400" dirty="0">
                <a:latin typeface="Times New Roman" panose="02020603050405020304" pitchFamily="18" charset="0"/>
                <a:ea typeface="华文楷体" panose="02010600040101010101" pitchFamily="2" charset="-122"/>
              </a:rPr>
              <a:t>log</a:t>
            </a:r>
            <a:r>
              <a:rPr lang="en-US" altLang="en-US" sz="2400" i="1"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p:txBody>
      </p:sp>
      <p:sp>
        <p:nvSpPr>
          <p:cNvPr id="31753" name="Rectangle 2"/>
          <p:cNvSpPr/>
          <p:nvPr/>
        </p:nvSpPr>
        <p:spPr>
          <a:xfrm>
            <a:off x="0" y="0"/>
            <a:ext cx="9144000" cy="0"/>
          </a:xfrm>
          <a:prstGeom prst="rect">
            <a:avLst/>
          </a:prstGeom>
          <a:noFill/>
          <a:ln w="6350">
            <a:noFill/>
          </a:ln>
        </p:spPr>
        <p:txBody>
          <a:bodyPr wrap="none" anchor="ctr" anchorCtr="0">
            <a:spAutoFit/>
          </a:bodyPr>
          <a:p>
            <a:pPr algn="ctr" eaLnBrk="1" hangingPunct="1"/>
            <a:endParaRPr lang="zh-CN" altLang="en-US" dirty="0">
              <a:latin typeface="Arial" panose="020B0604020202020204" pitchFamily="34" charset="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6A80AB-8DCD-455B-B067-2E0CFF5DE259}"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277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18818" name="Rectangle 2"/>
          <p:cNvSpPr>
            <a:spLocks noGrp="1" noChangeArrowheads="1"/>
          </p:cNvSpPr>
          <p:nvPr>
            <p:ph type="title"/>
          </p:nvPr>
        </p:nvSpPr>
        <p:spPr>
          <a:xfrm>
            <a:off x="1071563" y="285750"/>
            <a:ext cx="7286625" cy="5715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集合不相交问题</a:t>
            </a:r>
            <a:endParaRPr kumimoji="0" lang="zh-CN" altLang="en-US" sz="36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
        <p:nvSpPr>
          <p:cNvPr id="418821" name="Rectangle 5"/>
          <p:cNvSpPr>
            <a:spLocks noChangeArrowheads="1"/>
          </p:cNvSpPr>
          <p:nvPr/>
        </p:nvSpPr>
        <p:spPr bwMode="auto">
          <a:xfrm>
            <a:off x="685800" y="609600"/>
            <a:ext cx="7772400" cy="11430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200" b="0" i="0" u="none" strike="noStrike" kern="1200" cap="none" spc="0" normalizeH="0" baseline="0" noProof="0">
              <a:ln>
                <a:noFill/>
              </a:ln>
              <a:solidFill>
                <a:schemeClr val="tx2"/>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32775" name="Rectangle 2"/>
          <p:cNvSpPr/>
          <p:nvPr/>
        </p:nvSpPr>
        <p:spPr>
          <a:xfrm>
            <a:off x="0" y="0"/>
            <a:ext cx="9144000" cy="0"/>
          </a:xfrm>
          <a:prstGeom prst="rect">
            <a:avLst/>
          </a:prstGeom>
          <a:noFill/>
          <a:ln w="6350">
            <a:noFill/>
          </a:ln>
        </p:spPr>
        <p:txBody>
          <a:bodyPr wrap="none" anchor="ctr" anchorCtr="0">
            <a:spAutoFit/>
          </a:bodyPr>
          <a:p>
            <a:pPr algn="ctr" eaLnBrk="1" hangingPunct="1"/>
            <a:endParaRPr lang="zh-CN" altLang="en-US" dirty="0">
              <a:latin typeface="Arial" panose="020B0604020202020204" pitchFamily="34" charset="0"/>
            </a:endParaRPr>
          </a:p>
        </p:txBody>
      </p:sp>
      <p:sp>
        <p:nvSpPr>
          <p:cNvPr id="32776" name="Text Box 3"/>
          <p:cNvSpPr txBox="1"/>
          <p:nvPr/>
        </p:nvSpPr>
        <p:spPr>
          <a:xfrm>
            <a:off x="571500" y="1022350"/>
            <a:ext cx="8143875" cy="4071938"/>
          </a:xfrm>
          <a:prstGeom prst="rect">
            <a:avLst/>
          </a:prstGeom>
          <a:noFill/>
          <a:ln w="6350">
            <a:noFill/>
          </a:ln>
        </p:spPr>
        <p:txBody>
          <a:bodyPr>
            <a:spAutoFit/>
          </a:bodyPr>
          <a:p>
            <a:pPr indent="-457200" algn="just" eaLnBrk="1" hangingPunct="1">
              <a:lnSpc>
                <a:spcPct val="120000"/>
              </a:lnSpc>
              <a:spcBef>
                <a:spcPts val="600"/>
              </a:spcBef>
              <a:buNone/>
            </a:pPr>
            <a:r>
              <a:rPr lang="zh-CN" altLang="en-US" sz="2400" dirty="0">
                <a:latin typeface="Times New Roman" panose="02020603050405020304" pitchFamily="18" charset="0"/>
                <a:ea typeface="华文楷体" panose="02010600040101010101" pitchFamily="2" charset="-122"/>
              </a:rPr>
              <a:t>        根据集合不相交问题的下界，可以推导出很多有关集合问题的下界。如：</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spcBef>
                <a:spcPts val="600"/>
              </a:spcBef>
              <a:buNone/>
            </a:pPr>
            <a:r>
              <a:rPr lang="zh-CN" altLang="en-US" sz="2400" dirty="0">
                <a:latin typeface="Times New Roman" panose="02020603050405020304" pitchFamily="18" charset="0"/>
                <a:ea typeface="华文楷体" panose="02010600040101010101" pitchFamily="2" charset="-122"/>
              </a:rPr>
              <a:t>        （</a:t>
            </a:r>
            <a:r>
              <a:rPr lang="en-US" altLang="zh-CN" sz="2400" dirty="0">
                <a:latin typeface="Times New Roman" panose="02020603050405020304" pitchFamily="18" charset="0"/>
                <a:ea typeface="华文楷体" panose="02010600040101010101" pitchFamily="2" charset="-122"/>
              </a:rPr>
              <a:t>1</a:t>
            </a:r>
            <a:r>
              <a:rPr lang="zh-CN" altLang="en-US" sz="2400" dirty="0">
                <a:latin typeface="Times New Roman" panose="02020603050405020304" pitchFamily="18" charset="0"/>
                <a:ea typeface="华文楷体" panose="02010600040101010101" pitchFamily="2" charset="-122"/>
              </a:rPr>
              <a:t>）求两个集合的交集</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spcBef>
                <a:spcPts val="600"/>
              </a:spcBef>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）求两个集合的并集</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spcBef>
                <a:spcPts val="600"/>
              </a:spcBef>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3</a:t>
            </a:r>
            <a:r>
              <a:rPr lang="zh-CN" altLang="en-US" sz="2400" dirty="0">
                <a:latin typeface="Times New Roman" panose="02020603050405020304" pitchFamily="18" charset="0"/>
                <a:ea typeface="华文楷体" panose="02010600040101010101" pitchFamily="2" charset="-122"/>
              </a:rPr>
              <a:t>）求两个集合的差</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spcBef>
                <a:spcPts val="600"/>
              </a:spcBef>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4</a:t>
            </a:r>
            <a:r>
              <a:rPr lang="zh-CN" altLang="en-US" sz="2400" dirty="0">
                <a:latin typeface="Times New Roman" panose="02020603050405020304" pitchFamily="18" charset="0"/>
                <a:ea typeface="华文楷体" panose="02010600040101010101" pitchFamily="2" charset="-122"/>
              </a:rPr>
              <a:t>）判断两个集合是否相等</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spcBef>
                <a:spcPts val="600"/>
              </a:spcBef>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5</a:t>
            </a:r>
            <a:r>
              <a:rPr lang="zh-CN" altLang="en-US" sz="2400" dirty="0">
                <a:latin typeface="Times New Roman" panose="02020603050405020304" pitchFamily="18" charset="0"/>
                <a:ea typeface="华文楷体" panose="02010600040101010101" pitchFamily="2" charset="-122"/>
              </a:rPr>
              <a:t>）元素唯一性问题：</a:t>
            </a:r>
            <a:endParaRPr lang="en-US" altLang="zh-CN" sz="2400" dirty="0">
              <a:latin typeface="Times New Roman" panose="02020603050405020304" pitchFamily="18" charset="0"/>
              <a:ea typeface="华文楷体" panose="02010600040101010101" pitchFamily="2" charset="-122"/>
            </a:endParaRPr>
          </a:p>
          <a:p>
            <a:pPr indent="-457200" algn="just" eaLnBrk="1" hangingPunct="1">
              <a:lnSpc>
                <a:spcPct val="120000"/>
              </a:lnSpc>
              <a:spcBef>
                <a:spcPts val="600"/>
              </a:spcBef>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判定序列</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x</a:t>
            </a:r>
            <a:r>
              <a:rPr lang="en-US" altLang="zh-CN" sz="2400" baseline="-250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x</a:t>
            </a:r>
            <a:r>
              <a:rPr lang="en-US" altLang="zh-CN" sz="2400" i="1" baseline="-25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x</a:t>
            </a:r>
            <a:r>
              <a:rPr lang="en-US" altLang="zh-CN" sz="2400" baseline="-25000"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中元素互不相同</a:t>
            </a:r>
            <a:endParaRPr lang="en-US" altLang="zh-CN" sz="2400" dirty="0">
              <a:latin typeface="Times New Roman" panose="02020603050405020304" pitchFamily="18" charset="0"/>
              <a:ea typeface="华文楷体" panose="02010600040101010101" pitchFamily="2" charset="-122"/>
            </a:endParaRPr>
          </a:p>
        </p:txBody>
      </p:sp>
      <p:sp>
        <p:nvSpPr>
          <p:cNvPr id="32777" name="Rectangle 2"/>
          <p:cNvSpPr/>
          <p:nvPr/>
        </p:nvSpPr>
        <p:spPr>
          <a:xfrm>
            <a:off x="0" y="0"/>
            <a:ext cx="9144000" cy="0"/>
          </a:xfrm>
          <a:prstGeom prst="rect">
            <a:avLst/>
          </a:prstGeom>
          <a:noFill/>
          <a:ln w="6350">
            <a:noFill/>
          </a:ln>
        </p:spPr>
        <p:txBody>
          <a:bodyPr wrap="none" anchor="ctr" anchorCtr="0">
            <a:spAutoFit/>
          </a:bodyPr>
          <a:p>
            <a:pPr algn="ctr" eaLnBrk="1" hangingPunct="1"/>
            <a:endParaRPr lang="zh-CN" altLang="en-US" dirty="0">
              <a:latin typeface="Arial" panose="020B0604020202020204" pitchFamily="34" charset="0"/>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07EC631-9707-4954-A2A5-DF5CE5B7E08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379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3797" name="Rectangle 2"/>
          <p:cNvSpPr>
            <a:spLocks noGrp="1"/>
          </p:cNvSpPr>
          <p:nvPr>
            <p:ph type="title"/>
          </p:nvPr>
        </p:nvSpPr>
        <p:spPr>
          <a:xfrm>
            <a:off x="971550" y="260350"/>
            <a:ext cx="7772400" cy="1143000"/>
          </a:xfrm>
        </p:spPr>
        <p:txBody>
          <a:bodyPr vert="horz" wrap="square" lIns="91440" tIns="45720" rIns="91440" bIns="45720" anchor="t" anchorCtr="0"/>
          <a:p>
            <a:pPr eaLnBrk="1" hangingPunct="1"/>
            <a:r>
              <a:rPr lang="zh-CN" altLang="en-US" sz="4600" dirty="0"/>
              <a:t>8.2  </a:t>
            </a:r>
            <a:r>
              <a:rPr lang="en-US" altLang="zh-CN" sz="4600" dirty="0">
                <a:ea typeface="楷体_GB2312" pitchFamily="49" charset="-122"/>
              </a:rPr>
              <a:t>P</a:t>
            </a:r>
            <a:r>
              <a:rPr lang="zh-CN" altLang="en-US" sz="4600" dirty="0">
                <a:ea typeface="楷体_GB2312" pitchFamily="49" charset="-122"/>
              </a:rPr>
              <a:t>类与</a:t>
            </a:r>
            <a:r>
              <a:rPr lang="en-US" altLang="zh-CN" sz="4600" dirty="0">
                <a:ea typeface="楷体_GB2312" pitchFamily="49" charset="-122"/>
              </a:rPr>
              <a:t>NP</a:t>
            </a:r>
            <a:r>
              <a:rPr lang="zh-CN" altLang="en-US" sz="4600" dirty="0">
                <a:ea typeface="楷体_GB2312" pitchFamily="49" charset="-122"/>
              </a:rPr>
              <a:t>类问题</a:t>
            </a:r>
            <a:endParaRPr lang="zh-CN" altLang="en-US" sz="4600" dirty="0">
              <a:ea typeface="楷体_GB2312" pitchFamily="49" charset="-122"/>
            </a:endParaRPr>
          </a:p>
        </p:txBody>
      </p:sp>
      <p:sp>
        <p:nvSpPr>
          <p:cNvPr id="540676" name="Rectangle 4"/>
          <p:cNvSpPr>
            <a:spLocks noGrp="1" noChangeArrowheads="1"/>
          </p:cNvSpPr>
          <p:nvPr>
            <p:ph idx="1"/>
          </p:nvPr>
        </p:nvSpPr>
        <p:spPr>
          <a:xfrm>
            <a:off x="684213" y="1341438"/>
            <a:ext cx="7859713" cy="453072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2"/>
              </a:buClr>
              <a:buSzPct val="65000"/>
              <a:buFont typeface="Wingdings" panose="05000000000000000000" pitchFamily="2" charset="2"/>
              <a:buChar char="Ø"/>
              <a:defRPr/>
            </a:pPr>
            <a:r>
              <a:rPr kumimoji="0" lang="zh-CN" altLang="en-US" sz="3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多项式时间复杂度</a:t>
            </a:r>
            <a:endParaRPr kumimoji="0" lang="zh-CN" altLang="en-US" sz="3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50000"/>
              </a:spcBef>
              <a:spcAft>
                <a:spcPct val="0"/>
              </a:spcAft>
              <a:buClr>
                <a:srgbClr val="2A15F3"/>
              </a:buClr>
              <a:buSzPct val="80000"/>
              <a:buFont typeface="Wingdings" panose="05000000000000000000" pitchFamily="2" charset="2"/>
              <a:buChar char="l"/>
              <a:defRPr/>
            </a:pP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若算法</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A</a:t>
            </a: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在所有规模为</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n</a:t>
            </a: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的输入下计算时间均为</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O(p(n))</a:t>
            </a: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，其中</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p( )</a:t>
            </a: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是某个多项式，则称算法</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A</a:t>
            </a: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具有多项式时间复杂度</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65000"/>
              <a:buFont typeface="Wingdings" panose="05000000000000000000" pitchFamily="2" charset="2"/>
              <a:buChar char="Ø"/>
              <a:defRPr/>
            </a:pPr>
            <a:r>
              <a:rPr kumimoji="0" lang="en-US" altLang="zh-CN"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P</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与</a:t>
            </a:r>
            <a:r>
              <a:rPr kumimoji="0" lang="en-US" altLang="zh-CN"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NP</a:t>
            </a:r>
            <a:endParaRPr kumimoji="0" lang="en-US" altLang="zh-CN"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2A15F3"/>
              </a:buClr>
              <a:buSzPct val="80000"/>
              <a:buFont typeface="Wingdings" panose="05000000000000000000" pitchFamily="2" charset="2"/>
              <a:buChar char="l"/>
              <a:defRPr/>
            </a:pPr>
            <a:r>
              <a:rPr kumimoji="0" lang="en-US" altLang="zh-CN" sz="2800" b="0" i="0" u="none" strike="noStrike" kern="0" cap="none" spc="0" normalizeH="0" baseline="0" noProof="0" dirty="0" smtClean="0">
                <a:ln>
                  <a:noFill/>
                </a:ln>
                <a:solidFill>
                  <a:srgbClr val="2A15F3"/>
                </a:solidFill>
                <a:effectLst/>
                <a:uLnTx/>
                <a:uFillTx/>
                <a:latin typeface="Monotype Corsiva" panose="03010101010201010101" pitchFamily="66" charset="0"/>
                <a:ea typeface="+mn-ea"/>
                <a:cs typeface="+mn-cs"/>
              </a:rPr>
              <a:t>P</a:t>
            </a: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是在多项式时间内使用确定性算法可解得所有判定问题的集合，</a:t>
            </a:r>
            <a:r>
              <a:rPr kumimoji="0" lang="en-US" altLang="zh-CN" sz="2800" b="0" i="0" u="none" strike="noStrike" kern="0" cap="none" spc="0" normalizeH="0" baseline="0" noProof="0" dirty="0" smtClean="0">
                <a:ln>
                  <a:noFill/>
                </a:ln>
                <a:solidFill>
                  <a:srgbClr val="2A15F3"/>
                </a:solidFill>
                <a:effectLst/>
                <a:uLnTx/>
                <a:uFillTx/>
                <a:latin typeface="Monotype Corsiva" panose="03010101010201010101" pitchFamily="66" charset="0"/>
                <a:ea typeface="+mn-ea"/>
                <a:cs typeface="+mn-cs"/>
              </a:rPr>
              <a:t>NP</a:t>
            </a: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是在多项式时间内使用非确定性算法可解的所有判定问题的集合。</a:t>
            </a:r>
            <a:endParaRPr kumimoji="0" lang="en-US" altLang="zh-CN" sz="2800" b="0" i="0" u="none" strike="noStrike" kern="0" cap="none" spc="0" normalizeH="0" baseline="0" noProof="0" dirty="0" smtClean="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2A15F3"/>
              </a:buClr>
              <a:buSzPct val="80000"/>
              <a:buFont typeface="Wingdings" panose="05000000000000000000" pitchFamily="2" charset="2"/>
              <a:buChar char="l"/>
              <a:defRPr/>
            </a:pPr>
            <a:r>
              <a:rPr kumimoji="0" lang="zh-CN" altLang="en-US" sz="2800" b="0" i="0" u="none" strike="noStrike" kern="0" cap="none" spc="0" normalizeH="0" baseline="0" noProof="0" dirty="0">
                <a:ln>
                  <a:noFill/>
                </a:ln>
                <a:solidFill>
                  <a:srgbClr val="2A15F3"/>
                </a:solidFill>
                <a:effectLst/>
                <a:uLnTx/>
                <a:uFillTx/>
                <a:latin typeface="+mn-lt"/>
                <a:ea typeface="+mn-ea"/>
                <a:cs typeface="+mn-cs"/>
              </a:rPr>
              <a:t>设一个</a:t>
            </a: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非确定性算法在</a:t>
            </a:r>
            <a:r>
              <a:rPr kumimoji="0" lang="zh-CN" altLang="en-US" sz="2800" b="0" i="0" u="none" strike="noStrike" kern="0" cap="none" spc="0" normalizeH="0" baseline="0" noProof="0" dirty="0">
                <a:ln>
                  <a:noFill/>
                </a:ln>
                <a:solidFill>
                  <a:srgbClr val="2A15F3"/>
                </a:solidFill>
                <a:effectLst/>
                <a:uLnTx/>
                <a:uFillTx/>
                <a:latin typeface="+mn-lt"/>
                <a:ea typeface="+mn-ea"/>
                <a:cs typeface="+mn-cs"/>
              </a:rPr>
              <a:t>时间</a:t>
            </a:r>
            <a:r>
              <a:rPr kumimoji="0" lang="en-US" altLang="zh-CN" sz="2800" b="0" i="0" u="none" strike="noStrike" kern="0" cap="none" spc="0" normalizeH="0" baseline="0" noProof="0" dirty="0">
                <a:ln>
                  <a:noFill/>
                </a:ln>
                <a:solidFill>
                  <a:srgbClr val="2A15F3"/>
                </a:solidFill>
                <a:effectLst/>
                <a:uLnTx/>
                <a:uFillTx/>
                <a:latin typeface="+mn-lt"/>
                <a:ea typeface="+mn-ea"/>
                <a:cs typeface="+mn-cs"/>
              </a:rPr>
              <a:t>T(n)</a:t>
            </a:r>
            <a:r>
              <a:rPr kumimoji="0" lang="zh-CN" altLang="en-US" sz="2800" b="0" i="0" u="none" strike="noStrike" kern="0" cap="none" spc="0" normalizeH="0" baseline="0" noProof="0" dirty="0">
                <a:ln>
                  <a:noFill/>
                </a:ln>
                <a:solidFill>
                  <a:srgbClr val="2A15F3"/>
                </a:solidFill>
                <a:effectLst/>
                <a:uLnTx/>
                <a:uFillTx/>
                <a:latin typeface="+mn-lt"/>
                <a:ea typeface="+mn-ea"/>
                <a:cs typeface="+mn-cs"/>
              </a:rPr>
              <a:t>内</a:t>
            </a: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可以解决判定问题</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P0</a:t>
            </a: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a:t>
            </a:r>
            <a:r>
              <a:rPr kumimoji="0" lang="zh-CN" altLang="en-US" sz="2800" b="0" i="0" u="none" strike="noStrike" kern="0" cap="none" spc="0" normalizeH="0" baseline="0" noProof="0" dirty="0">
                <a:ln>
                  <a:noFill/>
                </a:ln>
                <a:solidFill>
                  <a:srgbClr val="2A15F3"/>
                </a:solidFill>
                <a:effectLst/>
                <a:uLnTx/>
                <a:uFillTx/>
                <a:latin typeface="+mn-lt"/>
                <a:ea typeface="+mn-ea"/>
                <a:cs typeface="+mn-cs"/>
              </a:rPr>
              <a:t>则存在一</a:t>
            </a: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个对应的确定性算法，</a:t>
            </a:r>
            <a:r>
              <a:rPr kumimoji="0" lang="zh-CN" altLang="en-US" sz="2800" b="0" i="0" u="none" strike="noStrike" kern="0" cap="none" spc="0" normalizeH="0" baseline="0" noProof="0" dirty="0">
                <a:ln>
                  <a:noFill/>
                </a:ln>
                <a:solidFill>
                  <a:srgbClr val="2A15F3"/>
                </a:solidFill>
                <a:effectLst/>
                <a:uLnTx/>
                <a:uFillTx/>
                <a:latin typeface="+mn-lt"/>
                <a:ea typeface="+mn-ea"/>
                <a:cs typeface="+mn-cs"/>
              </a:rPr>
              <a:t>它可在时间</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O(</a:t>
            </a:r>
            <a:r>
              <a:rPr kumimoji="0" lang="en-US" altLang="zh-CN" sz="2800" b="0" i="0" u="none" strike="noStrike" kern="0" cap="none" spc="0" normalizeH="0" baseline="0" noProof="0" dirty="0" err="1" smtClean="0">
                <a:ln>
                  <a:noFill/>
                </a:ln>
                <a:solidFill>
                  <a:srgbClr val="2A15F3"/>
                </a:solidFill>
                <a:effectLst/>
                <a:uLnTx/>
                <a:uFillTx/>
                <a:latin typeface="+mn-lt"/>
                <a:ea typeface="+mn-ea"/>
                <a:cs typeface="+mn-cs"/>
              </a:rPr>
              <a:t>c</a:t>
            </a:r>
            <a:r>
              <a:rPr kumimoji="0" lang="en-US" altLang="zh-CN" sz="2800" b="0" i="0" u="none" strike="noStrike" kern="0" cap="none" spc="0" normalizeH="0" baseline="30000" noProof="0" dirty="0" err="1" smtClean="0">
                <a:ln>
                  <a:noFill/>
                </a:ln>
                <a:solidFill>
                  <a:srgbClr val="2A15F3"/>
                </a:solidFill>
                <a:effectLst/>
                <a:uLnTx/>
                <a:uFillTx/>
                <a:latin typeface="+mn-lt"/>
                <a:ea typeface="+mn-ea"/>
                <a:cs typeface="+mn-cs"/>
              </a:rPr>
              <a:t>T</a:t>
            </a:r>
            <a:r>
              <a:rPr kumimoji="0" lang="en-US" altLang="zh-CN" sz="2800" b="0" i="0" u="none" strike="noStrike" kern="0" cap="none" spc="0" normalizeH="0" baseline="30000" noProof="0" dirty="0" smtClean="0">
                <a:ln>
                  <a:noFill/>
                </a:ln>
                <a:solidFill>
                  <a:srgbClr val="2A15F3"/>
                </a:solidFill>
                <a:effectLst/>
                <a:uLnTx/>
                <a:uFillTx/>
                <a:latin typeface="+mn-lt"/>
                <a:ea typeface="+mn-ea"/>
                <a:cs typeface="+mn-cs"/>
              </a:rPr>
              <a:t>(n)</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a:t>
            </a:r>
            <a:r>
              <a:rPr kumimoji="0" lang="zh-CN" altLang="en-US" sz="2800" b="0" i="0" u="none" strike="noStrike" kern="0" cap="none" spc="0" normalizeH="0" baseline="0" noProof="0" dirty="0" smtClean="0">
                <a:ln>
                  <a:noFill/>
                </a:ln>
                <a:solidFill>
                  <a:srgbClr val="2A15F3"/>
                </a:solidFill>
                <a:effectLst/>
                <a:uLnTx/>
                <a:uFillTx/>
                <a:latin typeface="+mn-lt"/>
                <a:ea typeface="+mn-ea"/>
                <a:cs typeface="+mn-cs"/>
              </a:rPr>
              <a:t>内解决</a:t>
            </a:r>
            <a:r>
              <a:rPr kumimoji="0" lang="en-US" altLang="zh-CN" sz="2800" b="0" i="0" u="none" strike="noStrike" kern="0" cap="none" spc="0" normalizeH="0" baseline="0" noProof="0" dirty="0" smtClean="0">
                <a:ln>
                  <a:noFill/>
                </a:ln>
                <a:solidFill>
                  <a:srgbClr val="2A15F3"/>
                </a:solidFill>
                <a:effectLst/>
                <a:uLnTx/>
                <a:uFillTx/>
                <a:latin typeface="+mn-lt"/>
                <a:ea typeface="+mn-ea"/>
                <a:cs typeface="+mn-cs"/>
              </a:rPr>
              <a:t>P0</a:t>
            </a:r>
            <a:r>
              <a:rPr kumimoji="0" lang="zh-CN" altLang="en-US" sz="2800" b="0" i="0" u="none" strike="noStrike" kern="0" cap="none" spc="0" normalizeH="0" baseline="0" noProof="0" dirty="0">
                <a:ln>
                  <a:noFill/>
                </a:ln>
                <a:solidFill>
                  <a:srgbClr val="2A15F3"/>
                </a:solidFill>
                <a:effectLst/>
                <a:uLnTx/>
                <a:uFillTx/>
                <a:latin typeface="+mn-lt"/>
                <a:ea typeface="+mn-ea"/>
                <a:cs typeface="+mn-cs"/>
              </a:rPr>
              <a:t>，其中</a:t>
            </a:r>
            <a:r>
              <a:rPr kumimoji="0" lang="en-US" altLang="zh-CN" sz="2800" b="0" i="0" u="none" strike="noStrike" kern="0" cap="none" spc="0" normalizeH="0" baseline="0" noProof="0" dirty="0">
                <a:ln>
                  <a:noFill/>
                </a:ln>
                <a:solidFill>
                  <a:srgbClr val="2A15F3"/>
                </a:solidFill>
                <a:effectLst/>
                <a:uLnTx/>
                <a:uFillTx/>
                <a:latin typeface="+mn-lt"/>
                <a:ea typeface="+mn-ea"/>
                <a:cs typeface="+mn-cs"/>
              </a:rPr>
              <a:t>c</a:t>
            </a:r>
            <a:r>
              <a:rPr kumimoji="0" lang="zh-CN" altLang="en-US" sz="2800" b="0" i="0" u="none" strike="noStrike" kern="0" cap="none" spc="0" normalizeH="0" baseline="0" noProof="0" dirty="0">
                <a:ln>
                  <a:noFill/>
                </a:ln>
                <a:solidFill>
                  <a:srgbClr val="2A15F3"/>
                </a:solidFill>
                <a:effectLst/>
                <a:uLnTx/>
                <a:uFillTx/>
                <a:latin typeface="+mn-lt"/>
                <a:ea typeface="+mn-ea"/>
                <a:cs typeface="+mn-cs"/>
              </a:rPr>
              <a:t>是一个常数。</a:t>
            </a:r>
            <a:endParaRPr kumimoji="0" lang="zh-CN" altLang="en-US" sz="2800" b="0" i="0" u="none" strike="noStrike" kern="0" cap="none" spc="0" normalizeH="0" baseline="0" noProof="0" dirty="0">
              <a:ln>
                <a:noFill/>
              </a:ln>
              <a:solidFill>
                <a:srgbClr val="2A15F3"/>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CE76797-1E20-424E-93AA-FA8D9D86A8AA}"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1"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482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4821" name="Rectangle 2"/>
          <p:cNvSpPr>
            <a:spLocks noGrp="1"/>
          </p:cNvSpPr>
          <p:nvPr>
            <p:ph type="title"/>
          </p:nvPr>
        </p:nvSpPr>
        <p:spPr/>
        <p:txBody>
          <a:bodyPr vert="horz" wrap="square" lIns="91440" tIns="45720" rIns="91440" bIns="45720" anchor="t" anchorCtr="0"/>
          <a:p>
            <a:pPr eaLnBrk="1" hangingPunct="1"/>
            <a:r>
              <a:rPr lang="zh-CN" altLang="en-US" sz="4600" dirty="0"/>
              <a:t>8.2  </a:t>
            </a:r>
            <a:r>
              <a:rPr lang="en-US" altLang="zh-CN" sz="4600" dirty="0">
                <a:ea typeface="楷体_GB2312" pitchFamily="49" charset="-122"/>
              </a:rPr>
              <a:t>P</a:t>
            </a:r>
            <a:r>
              <a:rPr lang="zh-CN" altLang="en-US" sz="4600" dirty="0">
                <a:ea typeface="楷体_GB2312" pitchFamily="49" charset="-122"/>
              </a:rPr>
              <a:t>类与</a:t>
            </a:r>
            <a:r>
              <a:rPr lang="en-US" altLang="zh-CN" sz="4600" dirty="0">
                <a:ea typeface="楷体_GB2312" pitchFamily="49" charset="-122"/>
              </a:rPr>
              <a:t>NP</a:t>
            </a:r>
            <a:r>
              <a:rPr lang="zh-CN" altLang="en-US" sz="4600" dirty="0">
                <a:ea typeface="楷体_GB2312" pitchFamily="49" charset="-122"/>
              </a:rPr>
              <a:t>类问题</a:t>
            </a:r>
            <a:endParaRPr lang="zh-CN" altLang="en-US" sz="4600" dirty="0">
              <a:ea typeface="楷体_GB2312" pitchFamily="49" charset="-122"/>
            </a:endParaRPr>
          </a:p>
        </p:txBody>
      </p:sp>
      <p:sp>
        <p:nvSpPr>
          <p:cNvPr id="572419" name="Rectangle 3"/>
          <p:cNvSpPr>
            <a:spLocks noGrp="1" noChangeArrowheads="1"/>
          </p:cNvSpPr>
          <p:nvPr>
            <p:ph idx="1"/>
          </p:nvPr>
        </p:nvSpPr>
        <p:spPr>
          <a:xfrm>
            <a:off x="684213" y="1268413"/>
            <a:ext cx="7343775" cy="64928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50000"/>
              </a:spcBef>
              <a:spcAft>
                <a:spcPct val="0"/>
              </a:spcAft>
              <a:buClr>
                <a:schemeClr val="tx2"/>
              </a:buClr>
              <a:buSzPct val="80000"/>
              <a:buFont typeface="Wingdings" panose="05000000000000000000" pitchFamily="2" charset="2"/>
              <a:buChar char="Ø"/>
              <a:defRPr/>
            </a:pPr>
            <a:r>
              <a:rPr kumimoji="0" lang="en-US" altLang="zh-CN" sz="39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P</a:t>
            </a:r>
            <a:r>
              <a:rPr kumimoji="0" lang="zh-CN" altLang="en-US" sz="39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和</a:t>
            </a:r>
            <a:r>
              <a:rPr kumimoji="0" lang="en-US" altLang="zh-CN" sz="39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NP</a:t>
            </a:r>
            <a:r>
              <a:rPr kumimoji="0" lang="zh-CN" altLang="en-US" sz="39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的关系：</a:t>
            </a:r>
            <a:r>
              <a:rPr kumimoji="0" lang="en-US" altLang="zh-CN" sz="39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P </a:t>
            </a:r>
            <a:r>
              <a:rPr kumimoji="0" lang="en-US" altLang="zh-CN" sz="3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Batang" pitchFamily="18" charset="-127"/>
                <a:ea typeface="Batang" pitchFamily="18" charset="-127"/>
                <a:cs typeface="+mn-cs"/>
              </a:rPr>
              <a:t>⊆</a:t>
            </a:r>
            <a:r>
              <a:rPr kumimoji="0" lang="en-US" altLang="zh-CN" sz="39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 NP</a:t>
            </a:r>
            <a:endParaRPr kumimoji="0" lang="en-US" altLang="zh-CN" sz="39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grpSp>
        <p:nvGrpSpPr>
          <p:cNvPr id="34823" name="Group 13"/>
          <p:cNvGrpSpPr/>
          <p:nvPr/>
        </p:nvGrpSpPr>
        <p:grpSpPr>
          <a:xfrm>
            <a:off x="1116013" y="2136775"/>
            <a:ext cx="2898775" cy="2657475"/>
            <a:chOff x="1749" y="1438"/>
            <a:chExt cx="1826" cy="1674"/>
          </a:xfrm>
        </p:grpSpPr>
        <p:sp>
          <p:nvSpPr>
            <p:cNvPr id="34826" name="Oval 8"/>
            <p:cNvSpPr/>
            <p:nvPr/>
          </p:nvSpPr>
          <p:spPr>
            <a:xfrm>
              <a:off x="1749" y="1438"/>
              <a:ext cx="1826" cy="1674"/>
            </a:xfrm>
            <a:prstGeom prst="ellipse">
              <a:avLst/>
            </a:prstGeom>
            <a:noFill/>
            <a:ln w="9525"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ndParaRPr>
            </a:p>
          </p:txBody>
        </p:sp>
        <p:sp>
          <p:nvSpPr>
            <p:cNvPr id="34827" name="Oval 9"/>
            <p:cNvSpPr/>
            <p:nvPr/>
          </p:nvSpPr>
          <p:spPr>
            <a:xfrm>
              <a:off x="1958" y="2100"/>
              <a:ext cx="773" cy="733"/>
            </a:xfrm>
            <a:prstGeom prst="ellipse">
              <a:avLst/>
            </a:prstGeom>
            <a:solidFill>
              <a:srgbClr val="DDDDDD"/>
            </a:solidFill>
            <a:ln w="9525"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ndParaRPr>
            </a:p>
          </p:txBody>
        </p:sp>
        <p:sp>
          <p:nvSpPr>
            <p:cNvPr id="34828" name="Text Box 10"/>
            <p:cNvSpPr txBox="1"/>
            <p:nvPr/>
          </p:nvSpPr>
          <p:spPr>
            <a:xfrm>
              <a:off x="2795" y="2100"/>
              <a:ext cx="491" cy="404"/>
            </a:xfrm>
            <a:prstGeom prst="rect">
              <a:avLst/>
            </a:prstGeom>
            <a:noFill/>
            <a:ln w="9525">
              <a:noFill/>
            </a:ln>
          </p:spPr>
          <p:txBody>
            <a:bodyPr>
              <a:spAutoFit/>
            </a:bodyPr>
            <a:p>
              <a:pPr marL="342900" indent="-342900" eaLnBrk="1" hangingPunct="1">
                <a:spcBef>
                  <a:spcPct val="50000"/>
                </a:spcBef>
                <a:buClr>
                  <a:srgbClr val="2A15F3"/>
                </a:buClr>
                <a:buSzPct val="80000"/>
              </a:pPr>
              <a:r>
                <a:rPr lang="en-US" altLang="zh-CN" sz="3600" b="1" dirty="0">
                  <a:solidFill>
                    <a:srgbClr val="2A15F3"/>
                  </a:solidFill>
                  <a:latin typeface="Monotype Corsiva" panose="03010101010201010101" pitchFamily="66" charset="0"/>
                </a:rPr>
                <a:t>NP</a:t>
              </a:r>
              <a:endParaRPr lang="en-US" altLang="zh-CN" sz="3600" b="1" dirty="0">
                <a:solidFill>
                  <a:srgbClr val="2A15F3"/>
                </a:solidFill>
                <a:latin typeface="Monotype Corsiva" panose="03010101010201010101" pitchFamily="66" charset="0"/>
              </a:endParaRPr>
            </a:p>
          </p:txBody>
        </p:sp>
        <p:sp>
          <p:nvSpPr>
            <p:cNvPr id="34829" name="Text Box 11"/>
            <p:cNvSpPr txBox="1"/>
            <p:nvPr/>
          </p:nvSpPr>
          <p:spPr>
            <a:xfrm>
              <a:off x="2202" y="2310"/>
              <a:ext cx="281" cy="404"/>
            </a:xfrm>
            <a:prstGeom prst="rect">
              <a:avLst/>
            </a:prstGeom>
            <a:noFill/>
            <a:ln w="9525">
              <a:noFill/>
            </a:ln>
          </p:spPr>
          <p:txBody>
            <a:bodyPr>
              <a:spAutoFit/>
            </a:bodyPr>
            <a:p>
              <a:pPr marL="342900" indent="-342900" eaLnBrk="1" hangingPunct="1">
                <a:spcBef>
                  <a:spcPct val="50000"/>
                </a:spcBef>
                <a:buClr>
                  <a:srgbClr val="2A15F3"/>
                </a:buClr>
                <a:buSzPct val="80000"/>
              </a:pPr>
              <a:r>
                <a:rPr lang="en-US" altLang="zh-CN" sz="3600" b="1" dirty="0">
                  <a:solidFill>
                    <a:srgbClr val="2A15F3"/>
                  </a:solidFill>
                  <a:latin typeface="Monotype Corsiva" panose="03010101010201010101" pitchFamily="66" charset="0"/>
                </a:rPr>
                <a:t>P</a:t>
              </a:r>
              <a:endParaRPr lang="en-US" altLang="zh-CN" sz="3600" b="1" dirty="0">
                <a:solidFill>
                  <a:srgbClr val="2A15F3"/>
                </a:solidFill>
                <a:latin typeface="Monotype Corsiva" panose="03010101010201010101" pitchFamily="66" charset="0"/>
              </a:endParaRPr>
            </a:p>
          </p:txBody>
        </p:sp>
      </p:grpSp>
      <p:sp>
        <p:nvSpPr>
          <p:cNvPr id="572428" name="Rectangle 12"/>
          <p:cNvSpPr>
            <a:spLocks noRot="1" noChangeArrowheads="1"/>
          </p:cNvSpPr>
          <p:nvPr/>
        </p:nvSpPr>
        <p:spPr bwMode="auto">
          <a:xfrm>
            <a:off x="971550" y="5229225"/>
            <a:ext cx="6769100" cy="576263"/>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Ø"/>
              <a:defRPr/>
            </a:pPr>
            <a:r>
              <a:rPr kumimoji="0" lang="en-US" altLang="zh-CN" sz="3400" b="1" i="0" u="none" strike="noStrike" kern="1200" cap="none" spc="0" normalizeH="0" baseline="0" noProof="0">
                <a:ln>
                  <a:noFill/>
                </a:ln>
                <a:solidFill>
                  <a:schemeClr val="tx1"/>
                </a:solidFill>
                <a:effectLst>
                  <a:outerShdw blurRad="38100" dist="38100" dir="2700000" algn="tl">
                    <a:srgbClr val="C0C0C0"/>
                  </a:outerShdw>
                </a:effectLst>
                <a:uLnTx/>
                <a:uFillTx/>
                <a:latin typeface="Monotype Corsiva" panose="03010101010201010101" pitchFamily="66" charset="0"/>
                <a:ea typeface="宋体" panose="02010600030101010101" pitchFamily="2" charset="-122"/>
                <a:cs typeface="+mn-cs"/>
              </a:rPr>
              <a:t>P=NP </a:t>
            </a:r>
            <a:r>
              <a:rPr kumimoji="0" lang="zh-CN" altLang="en-US" sz="3400" b="1" i="0" u="none" strike="noStrike" kern="1200" cap="none" spc="0" normalizeH="0" baseline="0" noProof="0">
                <a:ln>
                  <a:noFill/>
                </a:ln>
                <a:solidFill>
                  <a:schemeClr val="tx1"/>
                </a:solidFill>
                <a:effectLst>
                  <a:outerShdw blurRad="38100" dist="38100" dir="2700000" algn="tl">
                    <a:srgbClr val="C0C0C0"/>
                  </a:outerShdw>
                </a:effectLst>
                <a:uLnTx/>
                <a:uFillTx/>
                <a:latin typeface="Monotype Corsiva" panose="03010101010201010101" pitchFamily="66" charset="0"/>
                <a:ea typeface="宋体" panose="02010600030101010101" pitchFamily="2" charset="-122"/>
                <a:cs typeface="+mn-cs"/>
              </a:rPr>
              <a:t>或者</a:t>
            </a:r>
            <a:r>
              <a:rPr kumimoji="0" lang="en-US" altLang="zh-CN" sz="3400" b="1" i="0" u="none" strike="noStrike" kern="1200" cap="none" spc="0" normalizeH="0" baseline="0" noProof="0">
                <a:ln>
                  <a:noFill/>
                </a:ln>
                <a:solidFill>
                  <a:schemeClr val="tx1"/>
                </a:solidFill>
                <a:effectLst>
                  <a:outerShdw blurRad="38100" dist="38100" dir="2700000" algn="tl">
                    <a:srgbClr val="C0C0C0"/>
                  </a:outerShdw>
                </a:effectLst>
                <a:uLnTx/>
                <a:uFillTx/>
                <a:latin typeface="Monotype Corsiva" panose="03010101010201010101" pitchFamily="66" charset="0"/>
                <a:ea typeface="宋体" panose="02010600030101010101" pitchFamily="2" charset="-122"/>
                <a:cs typeface="+mn-cs"/>
              </a:rPr>
              <a:t>P</a:t>
            </a:r>
            <a:r>
              <a:rPr kumimoji="0" lang="en-US" altLang="en-US" sz="3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0" lang="en-US" altLang="zh-CN" sz="3400" b="1" i="0" u="none" strike="noStrike" kern="1200" cap="none" spc="0" normalizeH="0" baseline="0" noProof="0">
                <a:ln>
                  <a:noFill/>
                </a:ln>
                <a:solidFill>
                  <a:schemeClr val="tx1"/>
                </a:solidFill>
                <a:effectLst>
                  <a:outerShdw blurRad="38100" dist="38100" dir="2700000" algn="tl">
                    <a:srgbClr val="C0C0C0"/>
                  </a:outerShdw>
                </a:effectLst>
                <a:uLnTx/>
                <a:uFillTx/>
                <a:latin typeface="Monotype Corsiva" panose="03010101010201010101" pitchFamily="66" charset="0"/>
                <a:ea typeface="宋体" panose="02010600030101010101" pitchFamily="2" charset="-122"/>
                <a:cs typeface="+mn-cs"/>
              </a:rPr>
              <a:t>NP </a:t>
            </a:r>
            <a:r>
              <a:rPr kumimoji="0" lang="zh-CN" altLang="en-US" sz="3400" b="1" i="0" u="none" strike="noStrike" kern="1200" cap="none" spc="0" normalizeH="0" baseline="0" noProof="0">
                <a:ln>
                  <a:noFill/>
                </a:ln>
                <a:solidFill>
                  <a:schemeClr val="tx1"/>
                </a:solidFill>
                <a:effectLst>
                  <a:outerShdw blurRad="38100" dist="38100" dir="2700000" algn="tl">
                    <a:srgbClr val="C0C0C0"/>
                  </a:outerShdw>
                </a:effectLst>
                <a:uLnTx/>
                <a:uFillTx/>
                <a:latin typeface="Monotype Corsiva" panose="03010101010201010101" pitchFamily="66" charset="0"/>
                <a:ea typeface="宋体" panose="02010600030101010101" pitchFamily="2" charset="-122"/>
                <a:cs typeface="+mn-cs"/>
              </a:rPr>
              <a:t>？</a:t>
            </a:r>
            <a:endParaRPr kumimoji="0" lang="zh-CN" altLang="en-US" sz="3400" b="1" i="0" u="none" strike="noStrike" kern="1200" cap="none" spc="0" normalizeH="0" baseline="0" noProof="0">
              <a:ln>
                <a:noFill/>
              </a:ln>
              <a:solidFill>
                <a:schemeClr val="tx1"/>
              </a:solidFill>
              <a:effectLst>
                <a:outerShdw blurRad="38100" dist="38100" dir="2700000" algn="tl">
                  <a:srgbClr val="C0C0C0"/>
                </a:outerShdw>
              </a:effectLst>
              <a:uLnTx/>
              <a:uFillTx/>
              <a:latin typeface="Monotype Corsiva" panose="03010101010201010101" pitchFamily="66" charset="0"/>
              <a:ea typeface="宋体" panose="02010600030101010101" pitchFamily="2" charset="-122"/>
              <a:cs typeface="+mn-cs"/>
            </a:endParaRPr>
          </a:p>
        </p:txBody>
      </p:sp>
      <p:sp>
        <p:nvSpPr>
          <p:cNvPr id="34825" name="矩形 1"/>
          <p:cNvSpPr/>
          <p:nvPr/>
        </p:nvSpPr>
        <p:spPr>
          <a:xfrm>
            <a:off x="4211638" y="2078038"/>
            <a:ext cx="4752975" cy="3416300"/>
          </a:xfrm>
          <a:prstGeom prst="rect">
            <a:avLst/>
          </a:prstGeom>
          <a:noFill/>
          <a:ln w="9525">
            <a:noFill/>
          </a:ln>
        </p:spPr>
        <p:txBody>
          <a:bodyPr>
            <a:spAutoFit/>
          </a:bodyPr>
          <a:p>
            <a:r>
              <a:rPr lang="en-US" altLang="zh-CN" dirty="0">
                <a:latin typeface="Arial" panose="020B0604020202020204" pitchFamily="34" charset="0"/>
              </a:rPr>
              <a:t>P/NP</a:t>
            </a:r>
            <a:r>
              <a:rPr lang="zh-CN" altLang="en-US" dirty="0">
                <a:latin typeface="Arial" panose="020B0604020202020204" pitchFamily="34" charset="0"/>
              </a:rPr>
              <a:t>问题（</a:t>
            </a:r>
            <a:r>
              <a:rPr lang="en-US" altLang="zh-CN" dirty="0">
                <a:latin typeface="Arial" panose="020B0604020202020204" pitchFamily="34" charset="0"/>
              </a:rPr>
              <a:t>P versus NP</a:t>
            </a:r>
            <a:r>
              <a:rPr lang="zh-CN" altLang="en-US" dirty="0">
                <a:latin typeface="Arial" panose="020B0604020202020204" pitchFamily="34" charset="0"/>
              </a:rPr>
              <a:t>）</a:t>
            </a:r>
            <a:endParaRPr lang="zh-CN" altLang="en-US" dirty="0">
              <a:latin typeface="Arial" panose="020B0604020202020204" pitchFamily="34" charset="0"/>
            </a:endParaRPr>
          </a:p>
          <a:p>
            <a:r>
              <a:rPr lang="zh-CN" altLang="en-US" dirty="0">
                <a:latin typeface="Arial" panose="020B0604020202020204" pitchFamily="34" charset="0"/>
              </a:rPr>
              <a:t>霍奇猜想（</a:t>
            </a:r>
            <a:r>
              <a:rPr lang="en-US" altLang="zh-CN" dirty="0">
                <a:latin typeface="Arial" panose="020B0604020202020204" pitchFamily="34" charset="0"/>
              </a:rPr>
              <a:t>The Hodge Conjecture</a:t>
            </a:r>
            <a:r>
              <a:rPr lang="zh-CN" altLang="en-US" dirty="0">
                <a:latin typeface="Arial" panose="020B0604020202020204" pitchFamily="34" charset="0"/>
              </a:rPr>
              <a:t>）</a:t>
            </a:r>
            <a:endParaRPr lang="zh-CN" altLang="en-US" dirty="0">
              <a:latin typeface="Arial" panose="020B0604020202020204" pitchFamily="34" charset="0"/>
            </a:endParaRPr>
          </a:p>
          <a:p>
            <a:r>
              <a:rPr lang="zh-CN" altLang="en-US" dirty="0">
                <a:latin typeface="Arial" panose="020B0604020202020204" pitchFamily="34" charset="0"/>
              </a:rPr>
              <a:t>庞加莱猜想（</a:t>
            </a:r>
            <a:r>
              <a:rPr lang="en-US" altLang="zh-CN" dirty="0">
                <a:latin typeface="Arial" panose="020B0604020202020204" pitchFamily="34" charset="0"/>
              </a:rPr>
              <a:t>The Poincaré Conjecture</a:t>
            </a:r>
            <a:r>
              <a:rPr lang="zh-CN" altLang="en-US" dirty="0">
                <a:latin typeface="Arial" panose="020B0604020202020204" pitchFamily="34" charset="0"/>
              </a:rPr>
              <a:t>）</a:t>
            </a:r>
            <a:endParaRPr lang="zh-CN" altLang="en-US" dirty="0">
              <a:latin typeface="Arial" panose="020B0604020202020204" pitchFamily="34" charset="0"/>
            </a:endParaRPr>
          </a:p>
          <a:p>
            <a:r>
              <a:rPr lang="zh-CN" altLang="en-US" dirty="0">
                <a:latin typeface="Arial" panose="020B0604020202020204" pitchFamily="34" charset="0"/>
              </a:rPr>
              <a:t>黎曼猜想（</a:t>
            </a:r>
            <a:r>
              <a:rPr lang="en-US" altLang="zh-CN" dirty="0">
                <a:latin typeface="Arial" panose="020B0604020202020204" pitchFamily="34" charset="0"/>
              </a:rPr>
              <a:t>The Riemann Hypothesis</a:t>
            </a:r>
            <a:r>
              <a:rPr lang="zh-CN" altLang="en-US" dirty="0">
                <a:latin typeface="Arial" panose="020B0604020202020204" pitchFamily="34" charset="0"/>
              </a:rPr>
              <a:t>）</a:t>
            </a:r>
            <a:endParaRPr lang="zh-CN" altLang="en-US" dirty="0">
              <a:latin typeface="Arial" panose="020B0604020202020204" pitchFamily="34" charset="0"/>
            </a:endParaRPr>
          </a:p>
          <a:p>
            <a:r>
              <a:rPr lang="zh-CN" altLang="en-US" dirty="0">
                <a:latin typeface="Arial" panose="020B0604020202020204" pitchFamily="34" charset="0"/>
              </a:rPr>
              <a:t>杨</a:t>
            </a:r>
            <a:r>
              <a:rPr lang="en-US" altLang="zh-CN" dirty="0">
                <a:latin typeface="Arial" panose="020B0604020202020204" pitchFamily="34" charset="0"/>
              </a:rPr>
              <a:t>-</a:t>
            </a:r>
            <a:r>
              <a:rPr lang="zh-CN" altLang="en-US" dirty="0">
                <a:latin typeface="Arial" panose="020B0604020202020204" pitchFamily="34" charset="0"/>
              </a:rPr>
              <a:t>米尔斯存在性与质量间隙（</a:t>
            </a:r>
            <a:r>
              <a:rPr lang="en-US" altLang="zh-CN" dirty="0">
                <a:latin typeface="Arial" panose="020B0604020202020204" pitchFamily="34" charset="0"/>
              </a:rPr>
              <a:t>Yang-Mills Existence and Mass Gap</a:t>
            </a:r>
            <a:r>
              <a:rPr lang="zh-CN" altLang="en-US" dirty="0">
                <a:latin typeface="Arial" panose="020B0604020202020204" pitchFamily="34" charset="0"/>
              </a:rPr>
              <a:t>）</a:t>
            </a:r>
            <a:endParaRPr lang="zh-CN" altLang="en-US" dirty="0">
              <a:latin typeface="Arial" panose="020B0604020202020204" pitchFamily="34" charset="0"/>
            </a:endParaRPr>
          </a:p>
          <a:p>
            <a:r>
              <a:rPr lang="zh-CN" altLang="en-US" dirty="0">
                <a:latin typeface="Arial" panose="020B0604020202020204" pitchFamily="34" charset="0"/>
              </a:rPr>
              <a:t>纳维</a:t>
            </a:r>
            <a:r>
              <a:rPr lang="en-US" altLang="zh-CN" dirty="0">
                <a:latin typeface="Arial" panose="020B0604020202020204" pitchFamily="34" charset="0"/>
              </a:rPr>
              <a:t>-</a:t>
            </a:r>
            <a:r>
              <a:rPr lang="zh-CN" altLang="en-US" dirty="0">
                <a:latin typeface="Arial" panose="020B0604020202020204" pitchFamily="34" charset="0"/>
              </a:rPr>
              <a:t>斯托克斯存在性与光滑性（</a:t>
            </a:r>
            <a:r>
              <a:rPr lang="en-US" altLang="zh-CN" dirty="0">
                <a:latin typeface="Arial" panose="020B0604020202020204" pitchFamily="34" charset="0"/>
              </a:rPr>
              <a:t>Navier-Stokes existence and smoothness)</a:t>
            </a:r>
            <a:endParaRPr lang="en-US" altLang="zh-CN" dirty="0">
              <a:latin typeface="Arial" panose="020B0604020202020204" pitchFamily="34" charset="0"/>
            </a:endParaRPr>
          </a:p>
          <a:p>
            <a:r>
              <a:rPr lang="zh-CN" altLang="en-US" dirty="0">
                <a:latin typeface="Arial" panose="020B0604020202020204" pitchFamily="34" charset="0"/>
              </a:rPr>
              <a:t>贝赫和斯维讷通</a:t>
            </a:r>
            <a:r>
              <a:rPr lang="en-US" altLang="zh-CN" dirty="0">
                <a:latin typeface="Arial" panose="020B0604020202020204" pitchFamily="34" charset="0"/>
              </a:rPr>
              <a:t>-</a:t>
            </a:r>
            <a:r>
              <a:rPr lang="zh-CN" altLang="en-US" dirty="0">
                <a:latin typeface="Arial" panose="020B0604020202020204" pitchFamily="34" charset="0"/>
              </a:rPr>
              <a:t>戴尔猜想（</a:t>
            </a:r>
            <a:r>
              <a:rPr lang="en-US" altLang="zh-CN" dirty="0">
                <a:latin typeface="Arial" panose="020B0604020202020204" pitchFamily="34" charset="0"/>
              </a:rPr>
              <a:t>The Birch and Swinnerton-Dyer Conjecture</a:t>
            </a:r>
            <a:r>
              <a:rPr lang="zh-CN" altLang="en-US" dirty="0">
                <a:latin typeface="Arial" panose="020B0604020202020204" pitchFamily="34" charset="0"/>
              </a:rPr>
              <a:t>）</a:t>
            </a:r>
            <a:endParaRPr lang="zh-CN" altLang="en-US" dirty="0">
              <a:latin typeface="Arial" panose="020B0604020202020204" pitchFamily="34" charset="0"/>
            </a:endParaRPr>
          </a:p>
          <a:p>
            <a:br>
              <a:rPr lang="en-US" altLang="zh-CN" dirty="0">
                <a:latin typeface="Arial" panose="020B0604020202020204" pitchFamily="34" charset="0"/>
              </a:rPr>
            </a:br>
            <a:endParaRPr lang="zh-CN" altLang="en-US" dirty="0">
              <a:latin typeface="Arial" panose="020B0604020202020204" pitchFamily="34" charset="0"/>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p:txBody>
          <a:bodyPr vert="horz" wrap="square" lIns="91440" tIns="45720" rIns="91440" bIns="45720" anchor="t" anchorCtr="0"/>
          <a:p>
            <a:r>
              <a:rPr lang="zh-CN" altLang="en-US" dirty="0"/>
              <a:t>8.1	</a:t>
            </a:r>
            <a:r>
              <a:rPr lang="zh-CN" altLang="en-US" dirty="0">
                <a:ea typeface="楷体_GB2312" pitchFamily="49" charset="-122"/>
              </a:rPr>
              <a:t>基本概念</a:t>
            </a:r>
            <a:endParaRPr lang="zh-CN" altLang="en-US" dirty="0"/>
          </a:p>
        </p:txBody>
      </p:sp>
      <p:sp>
        <p:nvSpPr>
          <p:cNvPr id="8195" name="内容占位符 2"/>
          <p:cNvSpPr>
            <a:spLocks noGrp="1"/>
          </p:cNvSpPr>
          <p:nvPr>
            <p:ph idx="1"/>
          </p:nvPr>
        </p:nvSpPr>
        <p:spPr/>
        <p:txBody>
          <a:bodyPr vert="horz" wrap="square" lIns="91440" tIns="45720" rIns="91440" bIns="45720" anchor="t" anchorCtr="0"/>
          <a:p>
            <a:r>
              <a:rPr lang="zh-CN" altLang="en-US" dirty="0"/>
              <a:t>图灵机</a:t>
            </a:r>
            <a:endParaRPr lang="en-US" altLang="zh-CN" dirty="0"/>
          </a:p>
          <a:p>
            <a:pPr lvl="2"/>
            <a:r>
              <a:rPr lang="zh-CN" altLang="en-US" dirty="0"/>
              <a:t>一条无限长的纸带 </a:t>
            </a:r>
            <a:r>
              <a:rPr lang="en-US" altLang="zh-CN" dirty="0"/>
              <a:t>TAPE</a:t>
            </a:r>
            <a:r>
              <a:rPr lang="zh-CN" altLang="en-US" dirty="0"/>
              <a:t>。纸带被划分为一个接一个的小格子，每个格子上包含一个来自有限字母表的符号，字母表中有一个特殊的符号 表示空白。纸带上的格子从左到右依此被编号为 </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 </a:t>
            </a:r>
            <a:r>
              <a:rPr lang="zh-CN" altLang="en-US" dirty="0"/>
              <a:t>，纸带的右端可以无限伸展</a:t>
            </a:r>
            <a:endParaRPr lang="zh-CN" altLang="en-US" dirty="0"/>
          </a:p>
          <a:p>
            <a:pPr lvl="2"/>
            <a:r>
              <a:rPr lang="zh-CN" altLang="en-US" dirty="0"/>
              <a:t>一个读写头 </a:t>
            </a:r>
            <a:r>
              <a:rPr lang="en-US" altLang="zh-CN" dirty="0"/>
              <a:t>HEAD</a:t>
            </a:r>
            <a:r>
              <a:rPr lang="zh-CN" altLang="en-US" dirty="0"/>
              <a:t>。该读写头可以在纸带上左右移动，它能读出当前所指的格子上的符号，并能改变当前格子上的符号</a:t>
            </a:r>
            <a:endParaRPr lang="zh-CN" altLang="en-US" dirty="0"/>
          </a:p>
          <a:p>
            <a:pPr lvl="2"/>
            <a:r>
              <a:rPr lang="zh-CN" altLang="en-US" dirty="0"/>
              <a:t>一套控制规则 </a:t>
            </a:r>
            <a:r>
              <a:rPr lang="en-US" altLang="zh-CN" dirty="0"/>
              <a:t>TABLE</a:t>
            </a:r>
            <a:r>
              <a:rPr lang="zh-CN" altLang="en-US" dirty="0"/>
              <a:t>（程序、状态转移函数）。它根据当前机器所处的状态以及当前读写头所指的格子上的符号来确定读写头下一步的动作，并改变状态寄存器的值，令机器进入一个新的状态</a:t>
            </a:r>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AC4801-EB4E-4EE7-80F1-002AED64649B}"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19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8199" name="Picture 2" descr="图灵机"/>
          <p:cNvPicPr>
            <a:picLocks noChangeAspect="1"/>
          </p:cNvPicPr>
          <p:nvPr/>
        </p:nvPicPr>
        <p:blipFill>
          <a:blip r:embed="rId1"/>
          <a:stretch>
            <a:fillRect/>
          </a:stretch>
        </p:blipFill>
        <p:spPr>
          <a:xfrm>
            <a:off x="4932045" y="764540"/>
            <a:ext cx="2896870" cy="1250950"/>
          </a:xfrm>
          <a:prstGeom prst="rect">
            <a:avLst/>
          </a:prstGeom>
          <a:noFill/>
          <a:ln w="9525">
            <a:noFill/>
          </a:ln>
        </p:spPr>
      </p:pic>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p:txBody>
          <a:bodyPr vert="horz" wrap="square" lIns="91440" tIns="45720" rIns="91440" bIns="45720" anchor="t" anchorCtr="0"/>
          <a:p>
            <a:r>
              <a:rPr lang="en-US" altLang="zh-CN" sz="4400" dirty="0">
                <a:ea typeface="楷体_GB2312" pitchFamily="49" charset="-122"/>
              </a:rPr>
              <a:t>P</a:t>
            </a:r>
            <a:r>
              <a:rPr lang="zh-CN" altLang="en-US" sz="4400" dirty="0">
                <a:ea typeface="楷体_GB2312" pitchFamily="49" charset="-122"/>
              </a:rPr>
              <a:t>类与</a:t>
            </a:r>
            <a:r>
              <a:rPr lang="en-US" altLang="zh-CN" sz="4400" dirty="0">
                <a:ea typeface="楷体_GB2312" pitchFamily="49" charset="-122"/>
              </a:rPr>
              <a:t>NP</a:t>
            </a:r>
            <a:r>
              <a:rPr lang="zh-CN" altLang="en-US" sz="4400" dirty="0">
                <a:ea typeface="楷体_GB2312" pitchFamily="49" charset="-122"/>
              </a:rPr>
              <a:t>类问题</a:t>
            </a:r>
            <a:endParaRPr lang="zh-CN" altLang="en-US" dirty="0"/>
          </a:p>
        </p:txBody>
      </p:sp>
      <p:sp>
        <p:nvSpPr>
          <p:cNvPr id="31747" name="内容占位符 2"/>
          <p:cNvSpPr>
            <a:spLocks noGrp="1"/>
          </p:cNvSpPr>
          <p:nvPr>
            <p:ph idx="1"/>
          </p:nvPr>
        </p:nvSpPr>
        <p:spPr>
          <a:xfrm>
            <a:off x="395288" y="1196975"/>
            <a:ext cx="8229600" cy="4530725"/>
          </a:xfrm>
        </p:spPr>
        <p:txBody>
          <a:bodyPr vert="horz" wrap="square" lIns="91440" tIns="45720" rIns="91440" bIns="45720" numCol="1" anchor="t" anchorCtr="0" compatLnSpc="1"/>
          <a:lstStyle/>
          <a:p>
            <a:pPr marL="342900" marR="0" lvl="1"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2600" b="1" i="0" u="none" strike="noStrike" kern="0" cap="none" spc="0" normalizeH="0" baseline="0" noProof="0" dirty="0" smtClean="0">
                <a:ln>
                  <a:noFill/>
                </a:ln>
                <a:solidFill>
                  <a:schemeClr val="tx1"/>
                </a:solidFill>
                <a:effectLst/>
                <a:uLnTx/>
                <a:uFillTx/>
                <a:latin typeface="+mn-lt"/>
                <a:ea typeface="+mn-ea"/>
              </a:rPr>
              <a:t>P </a:t>
            </a:r>
            <a:r>
              <a:rPr kumimoji="0" lang="zh-CN" altLang="en-US" sz="2600" b="1" i="0" u="none" strike="noStrike" kern="0" cap="none" spc="0" normalizeH="0" baseline="0" noProof="0" dirty="0" smtClean="0">
                <a:ln>
                  <a:noFill/>
                </a:ln>
                <a:solidFill>
                  <a:schemeClr val="tx1"/>
                </a:solidFill>
                <a:effectLst/>
                <a:uLnTx/>
                <a:uFillTx/>
                <a:latin typeface="+mn-lt"/>
                <a:ea typeface="+mn-ea"/>
              </a:rPr>
              <a:t>问题</a:t>
            </a:r>
            <a:r>
              <a:rPr kumimoji="0" lang="en-US" altLang="zh-CN" sz="2600" b="1" i="0" u="none" strike="noStrike" kern="0" cap="none" spc="0" normalizeH="0" baseline="0" noProof="0" dirty="0" smtClean="0">
                <a:ln>
                  <a:noFill/>
                </a:ln>
                <a:solidFill>
                  <a:schemeClr val="tx1"/>
                </a:solidFill>
                <a:effectLst/>
                <a:uLnTx/>
                <a:uFillTx/>
                <a:latin typeface="+mn-lt"/>
                <a:ea typeface="+mn-ea"/>
              </a:rPr>
              <a:t>(easy to find), NP </a:t>
            </a:r>
            <a:r>
              <a:rPr kumimoji="0" lang="zh-CN" altLang="en-US" sz="2600" b="1" i="0" u="none" strike="noStrike" kern="0" cap="none" spc="0" normalizeH="0" baseline="0" noProof="0" dirty="0" smtClean="0">
                <a:ln>
                  <a:noFill/>
                </a:ln>
                <a:solidFill>
                  <a:schemeClr val="tx1"/>
                </a:solidFill>
                <a:effectLst/>
                <a:uLnTx/>
                <a:uFillTx/>
                <a:latin typeface="+mn-lt"/>
                <a:ea typeface="+mn-ea"/>
              </a:rPr>
              <a:t>问题</a:t>
            </a:r>
            <a:r>
              <a:rPr kumimoji="0" lang="en-US" altLang="zh-CN" sz="2600" b="1" i="0" u="none" strike="noStrike" kern="0" cap="none" spc="0" normalizeH="0" baseline="0" noProof="0" smtClean="0">
                <a:ln>
                  <a:noFill/>
                </a:ln>
                <a:solidFill>
                  <a:schemeClr val="tx1"/>
                </a:solidFill>
                <a:effectLst/>
                <a:uLnTx/>
                <a:uFillTx/>
                <a:latin typeface="+mn-lt"/>
                <a:ea typeface="+mn-ea"/>
              </a:rPr>
              <a:t>(easy </a:t>
            </a:r>
            <a:r>
              <a:rPr kumimoji="0" lang="en-US" altLang="zh-CN" sz="2600" b="1" i="0" u="none" strike="noStrike" kern="0" cap="none" spc="0" normalizeH="0" baseline="0" noProof="0" dirty="0" smtClean="0">
                <a:ln>
                  <a:noFill/>
                </a:ln>
                <a:solidFill>
                  <a:schemeClr val="tx1"/>
                </a:solidFill>
                <a:effectLst/>
                <a:uLnTx/>
                <a:uFillTx/>
                <a:latin typeface="+mn-lt"/>
                <a:ea typeface="+mn-ea"/>
              </a:rPr>
              <a:t>to check)</a:t>
            </a:r>
            <a:endParaRPr kumimoji="0" lang="zh-CN" altLang="en-US" sz="2600" b="0" i="0" u="none" strike="noStrike" kern="0" cap="none" spc="0" normalizeH="0" baseline="0" noProof="0" dirty="0" smtClean="0">
              <a:ln>
                <a:noFill/>
              </a:ln>
              <a:solidFill>
                <a:schemeClr val="tx1"/>
              </a:solidFill>
              <a:effectLst/>
              <a:uLnTx/>
              <a:uFillTx/>
              <a:latin typeface="+mn-lt"/>
              <a:ea typeface="+mn-ea"/>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600" b="0" i="0" u="none" strike="noStrike" kern="0" cap="none" spc="0" normalizeH="0" baseline="0" noProof="0" dirty="0" smtClean="0">
                <a:ln>
                  <a:noFill/>
                </a:ln>
                <a:solidFill>
                  <a:schemeClr val="tx1"/>
                </a:solidFill>
                <a:effectLst/>
                <a:uLnTx/>
                <a:uFillTx/>
                <a:latin typeface="+mn-lt"/>
                <a:ea typeface="+mn-ea"/>
              </a:rPr>
              <a:t>假设你正在为</a:t>
            </a:r>
            <a:r>
              <a:rPr kumimoji="0" lang="en-US" altLang="zh-CN" sz="2600" b="0" i="0" u="none" strike="noStrike" kern="0" cap="none" spc="0" normalizeH="0" baseline="0" noProof="0" dirty="0" smtClean="0">
                <a:ln>
                  <a:noFill/>
                </a:ln>
                <a:solidFill>
                  <a:schemeClr val="tx1"/>
                </a:solidFill>
                <a:effectLst/>
                <a:uLnTx/>
                <a:uFillTx/>
                <a:latin typeface="+mn-lt"/>
                <a:ea typeface="+mn-ea"/>
              </a:rPr>
              <a:t>400</a:t>
            </a:r>
            <a:r>
              <a:rPr kumimoji="0" lang="zh-CN" altLang="en-US" sz="2600" b="0" i="0" u="none" strike="noStrike" kern="0" cap="none" spc="0" normalizeH="0" baseline="0" noProof="0" dirty="0" smtClean="0">
                <a:ln>
                  <a:noFill/>
                </a:ln>
                <a:solidFill>
                  <a:schemeClr val="tx1"/>
                </a:solidFill>
                <a:effectLst/>
                <a:uLnTx/>
                <a:uFillTx/>
                <a:latin typeface="+mn-lt"/>
                <a:ea typeface="+mn-ea"/>
              </a:rPr>
              <a:t>名大学生组织住宿，但是空间有限只有</a:t>
            </a:r>
            <a:r>
              <a:rPr kumimoji="0" lang="en-US" altLang="zh-CN" sz="2600" b="0" i="0" u="none" strike="noStrike" kern="0" cap="none" spc="0" normalizeH="0" baseline="0" noProof="0" dirty="0" smtClean="0">
                <a:ln>
                  <a:noFill/>
                </a:ln>
                <a:solidFill>
                  <a:schemeClr val="tx1"/>
                </a:solidFill>
                <a:effectLst/>
                <a:uLnTx/>
                <a:uFillTx/>
                <a:latin typeface="+mn-lt"/>
                <a:ea typeface="+mn-ea"/>
              </a:rPr>
              <a:t>100</a:t>
            </a:r>
            <a:r>
              <a:rPr kumimoji="0" lang="zh-CN" altLang="en-US" sz="2600" b="0" i="0" u="none" strike="noStrike" kern="0" cap="none" spc="0" normalizeH="0" baseline="0" noProof="0" dirty="0" smtClean="0">
                <a:ln>
                  <a:noFill/>
                </a:ln>
                <a:solidFill>
                  <a:schemeClr val="tx1"/>
                </a:solidFill>
                <a:effectLst/>
                <a:uLnTx/>
                <a:uFillTx/>
                <a:latin typeface="+mn-lt"/>
                <a:ea typeface="+mn-ea"/>
              </a:rPr>
              <a:t>名学生能在宿舍里找到位置。更复杂的是还给了你一份不相容学生的名单，并要求在你的最终选择中不要出现这份名单中的任何一对</a:t>
            </a:r>
            <a:endParaRPr kumimoji="0" lang="en-GB" altLang="zh-CN" sz="2600" b="0" i="0" u="none" strike="noStrike" kern="0" cap="none" spc="0" normalizeH="0" baseline="0" noProof="0" dirty="0" smtClean="0">
              <a:ln>
                <a:noFill/>
              </a:ln>
              <a:solidFill>
                <a:schemeClr val="tx1"/>
              </a:solidFill>
              <a:effectLst/>
              <a:uLnTx/>
              <a:uFillTx/>
              <a:latin typeface="+mn-lt"/>
              <a:ea typeface="+mn-ea"/>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600" b="0" i="0" u="none" strike="noStrike" kern="0" cap="none" spc="0" normalizeH="0" baseline="0" noProof="0" dirty="0" smtClean="0">
                <a:ln>
                  <a:noFill/>
                </a:ln>
                <a:solidFill>
                  <a:schemeClr val="tx1"/>
                </a:solidFill>
                <a:effectLst/>
                <a:uLnTx/>
                <a:uFillTx/>
                <a:latin typeface="+mn-lt"/>
                <a:ea typeface="+mn-ea"/>
              </a:rPr>
              <a:t>斯蒂芬</a:t>
            </a:r>
            <a:r>
              <a:rPr kumimoji="0" lang="en-US" altLang="zh-CN" sz="2600" b="0" i="0" u="none" strike="noStrike" kern="0" cap="none" spc="0" normalizeH="0" baseline="0" noProof="0" dirty="0" smtClean="0">
                <a:ln>
                  <a:noFill/>
                </a:ln>
                <a:solidFill>
                  <a:schemeClr val="tx1"/>
                </a:solidFill>
                <a:effectLst/>
                <a:uLnTx/>
                <a:uFillTx/>
                <a:latin typeface="+mn-lt"/>
                <a:ea typeface="+mn-ea"/>
              </a:rPr>
              <a:t>·</a:t>
            </a:r>
            <a:r>
              <a:rPr kumimoji="0" lang="zh-CN" altLang="en-US" sz="2600" b="0" i="0" u="none" strike="noStrike" kern="0" cap="none" spc="0" normalizeH="0" baseline="0" noProof="0" dirty="0" smtClean="0">
                <a:ln>
                  <a:noFill/>
                </a:ln>
                <a:solidFill>
                  <a:schemeClr val="tx1"/>
                </a:solidFill>
                <a:effectLst/>
                <a:uLnTx/>
                <a:uFillTx/>
                <a:latin typeface="+mn-lt"/>
                <a:ea typeface="+mn-ea"/>
              </a:rPr>
              <a:t>库克和列昂尼德</a:t>
            </a:r>
            <a:r>
              <a:rPr kumimoji="0" lang="en-US" altLang="zh-CN" sz="2600" b="0" i="0" u="none" strike="noStrike" kern="0" cap="none" spc="0" normalizeH="0" baseline="0" noProof="0" dirty="0" smtClean="0">
                <a:ln>
                  <a:noFill/>
                </a:ln>
                <a:solidFill>
                  <a:schemeClr val="tx1"/>
                </a:solidFill>
                <a:effectLst/>
                <a:uLnTx/>
                <a:uFillTx/>
                <a:latin typeface="+mn-lt"/>
                <a:ea typeface="+mn-ea"/>
              </a:rPr>
              <a:t>·</a:t>
            </a:r>
            <a:r>
              <a:rPr kumimoji="0" lang="zh-CN" altLang="en-US" sz="2600" b="0" i="0" u="none" strike="noStrike" kern="0" cap="none" spc="0" normalizeH="0" baseline="0" noProof="0" dirty="0" smtClean="0">
                <a:ln>
                  <a:noFill/>
                </a:ln>
                <a:solidFill>
                  <a:schemeClr val="tx1"/>
                </a:solidFill>
                <a:effectLst/>
                <a:uLnTx/>
                <a:uFillTx/>
                <a:latin typeface="+mn-lt"/>
                <a:ea typeface="+mn-ea"/>
              </a:rPr>
              <a:t>莱文在</a:t>
            </a:r>
            <a:r>
              <a:rPr kumimoji="0" lang="en-US" altLang="zh-CN" sz="2600" b="0" i="0" u="none" strike="noStrike" kern="0" cap="none" spc="0" normalizeH="0" baseline="0" noProof="0" dirty="0" smtClean="0">
                <a:ln>
                  <a:noFill/>
                </a:ln>
                <a:solidFill>
                  <a:schemeClr val="tx1"/>
                </a:solidFill>
                <a:effectLst/>
                <a:uLnTx/>
                <a:uFillTx/>
                <a:latin typeface="+mn-lt"/>
                <a:ea typeface="+mn-ea"/>
              </a:rPr>
              <a:t>1971</a:t>
            </a:r>
            <a:r>
              <a:rPr kumimoji="0" lang="zh-CN" altLang="en-US" sz="2600" b="0" i="0" u="none" strike="noStrike" kern="0" cap="none" spc="0" normalizeH="0" baseline="0" noProof="0" dirty="0" smtClean="0">
                <a:ln>
                  <a:noFill/>
                </a:ln>
                <a:solidFill>
                  <a:schemeClr val="tx1"/>
                </a:solidFill>
                <a:effectLst/>
                <a:uLnTx/>
                <a:uFillTx/>
                <a:latin typeface="+mn-lt"/>
                <a:ea typeface="+mn-ea"/>
              </a:rPr>
              <a:t>年独立地提出了</a:t>
            </a:r>
            <a:r>
              <a:rPr kumimoji="0" lang="en-US" altLang="zh-CN" sz="2600" b="0" i="0" u="none" strike="noStrike" kern="0" cap="none" spc="0" normalizeH="0" baseline="0" noProof="0" dirty="0" smtClean="0">
                <a:ln>
                  <a:noFill/>
                </a:ln>
                <a:solidFill>
                  <a:schemeClr val="tx1"/>
                </a:solidFill>
                <a:effectLst/>
                <a:uLnTx/>
                <a:uFillTx/>
                <a:latin typeface="+mn-lt"/>
                <a:ea typeface="+mn-ea"/>
              </a:rPr>
              <a:t>P(</a:t>
            </a:r>
            <a:r>
              <a:rPr kumimoji="0" lang="zh-CN" altLang="en-US" sz="2600" b="0" i="0" u="none" strike="noStrike" kern="0" cap="none" spc="0" normalizeH="0" baseline="0" noProof="0" dirty="0" smtClean="0">
                <a:ln>
                  <a:noFill/>
                </a:ln>
                <a:solidFill>
                  <a:schemeClr val="tx1"/>
                </a:solidFill>
                <a:effectLst/>
                <a:uLnTx/>
                <a:uFillTx/>
                <a:latin typeface="+mn-lt"/>
                <a:ea typeface="+mn-ea"/>
              </a:rPr>
              <a:t>即容易找到</a:t>
            </a:r>
            <a:r>
              <a:rPr kumimoji="0" lang="en-US" altLang="zh-CN" sz="2600" b="0" i="0" u="none" strike="noStrike" kern="0" cap="none" spc="0" normalizeH="0" baseline="0" noProof="0" dirty="0" smtClean="0">
                <a:ln>
                  <a:noFill/>
                </a:ln>
                <a:solidFill>
                  <a:schemeClr val="tx1"/>
                </a:solidFill>
                <a:effectLst/>
                <a:uLnTx/>
                <a:uFillTx/>
                <a:latin typeface="+mn-lt"/>
                <a:ea typeface="+mn-ea"/>
              </a:rPr>
              <a:t>)</a:t>
            </a:r>
            <a:r>
              <a:rPr kumimoji="0" lang="zh-CN" altLang="en-US" sz="2600" b="0" i="0" u="none" strike="noStrike" kern="0" cap="none" spc="0" normalizeH="0" baseline="0" noProof="0" dirty="0" smtClean="0">
                <a:ln>
                  <a:noFill/>
                </a:ln>
                <a:solidFill>
                  <a:schemeClr val="tx1"/>
                </a:solidFill>
                <a:effectLst/>
                <a:uLnTx/>
                <a:uFillTx/>
                <a:latin typeface="+mn-lt"/>
                <a:ea typeface="+mn-ea"/>
              </a:rPr>
              <a:t>和</a:t>
            </a:r>
            <a:r>
              <a:rPr kumimoji="0" lang="en-US" altLang="zh-CN" sz="2600" b="0" i="0" u="none" strike="noStrike" kern="0" cap="none" spc="0" normalizeH="0" baseline="0" noProof="0" dirty="0" smtClean="0">
                <a:ln>
                  <a:noFill/>
                </a:ln>
                <a:solidFill>
                  <a:schemeClr val="tx1"/>
                </a:solidFill>
                <a:effectLst/>
                <a:uLnTx/>
                <a:uFillTx/>
                <a:latin typeface="+mn-lt"/>
                <a:ea typeface="+mn-ea"/>
              </a:rPr>
              <a:t>NP(</a:t>
            </a:r>
            <a:r>
              <a:rPr kumimoji="0" lang="zh-CN" altLang="en-US" sz="2600" b="0" i="0" u="none" strike="noStrike" kern="0" cap="none" spc="0" normalizeH="0" baseline="0" noProof="0" dirty="0" smtClean="0">
                <a:ln>
                  <a:noFill/>
                </a:ln>
                <a:solidFill>
                  <a:schemeClr val="tx1"/>
                </a:solidFill>
                <a:effectLst/>
                <a:uLnTx/>
                <a:uFillTx/>
                <a:latin typeface="+mn-lt"/>
                <a:ea typeface="+mn-ea"/>
              </a:rPr>
              <a:t>即容易检查</a:t>
            </a:r>
            <a:r>
              <a:rPr kumimoji="0" lang="en-US" altLang="zh-CN" sz="2600" b="0" i="0" u="none" strike="noStrike" kern="0" cap="none" spc="0" normalizeH="0" baseline="0" noProof="0" dirty="0" smtClean="0">
                <a:ln>
                  <a:noFill/>
                </a:ln>
                <a:solidFill>
                  <a:schemeClr val="tx1"/>
                </a:solidFill>
                <a:effectLst/>
                <a:uLnTx/>
                <a:uFillTx/>
                <a:latin typeface="+mn-lt"/>
                <a:ea typeface="+mn-ea"/>
              </a:rPr>
              <a:t>)</a:t>
            </a:r>
            <a:r>
              <a:rPr kumimoji="0" lang="zh-CN" altLang="en-US" sz="2600" b="0" i="0" u="none" strike="noStrike" kern="0" cap="none" spc="0" normalizeH="0" baseline="0" noProof="0" dirty="0" smtClean="0">
                <a:ln>
                  <a:noFill/>
                </a:ln>
                <a:solidFill>
                  <a:schemeClr val="tx1"/>
                </a:solidFill>
                <a:effectLst/>
                <a:uLnTx/>
                <a:uFillTx/>
                <a:latin typeface="+mn-lt"/>
                <a:ea typeface="+mn-ea"/>
              </a:rPr>
              <a:t>问题。</a:t>
            </a:r>
            <a:endParaRPr kumimoji="0" lang="en-GB" altLang="zh-CN" sz="2600" b="0" i="0" u="none" strike="noStrike" kern="0" cap="none" spc="0" normalizeH="0" baseline="0" noProof="0" dirty="0" smtClean="0">
              <a:ln>
                <a:noFill/>
              </a:ln>
              <a:solidFill>
                <a:schemeClr val="tx1"/>
              </a:solidFill>
              <a:effectLst/>
              <a:uLnTx/>
              <a:uFillTx/>
              <a:latin typeface="+mn-lt"/>
              <a:ea typeface="+mn-ea"/>
            </a:endParaRPr>
          </a:p>
          <a:p>
            <a:pPr marL="1022350" marR="0" lvl="2" indent="-351155"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计算</a:t>
            </a:r>
            <a:r>
              <a:rPr kumimoji="0" lang="en-US" altLang="zh-CN" sz="2200" b="1" i="0" u="none" strike="noStrike" kern="0" cap="none" spc="0" normalizeH="0" baseline="0" noProof="0" dirty="0" smtClean="0">
                <a:ln>
                  <a:noFill/>
                </a:ln>
                <a:solidFill>
                  <a:schemeClr val="tx1"/>
                </a:solidFill>
                <a:effectLst/>
                <a:uLnTx/>
                <a:uFillTx/>
                <a:latin typeface="+mn-lt"/>
                <a:ea typeface="+mn-ea"/>
              </a:rPr>
              <a:t>1-1000</a:t>
            </a:r>
            <a:r>
              <a:rPr kumimoji="0" lang="zh-CN" altLang="en-US" sz="2200" b="1" i="0" u="none" strike="noStrike" kern="0" cap="none" spc="0" normalizeH="0" baseline="0" noProof="0" dirty="0" smtClean="0">
                <a:ln>
                  <a:noFill/>
                </a:ln>
                <a:solidFill>
                  <a:schemeClr val="tx1"/>
                </a:solidFill>
                <a:effectLst/>
                <a:uLnTx/>
                <a:uFillTx/>
                <a:latin typeface="+mn-lt"/>
                <a:ea typeface="+mn-ea"/>
              </a:rPr>
              <a:t>的连续整数之和 </a:t>
            </a:r>
            <a:r>
              <a:rPr kumimoji="0" lang="en-GB" altLang="zh-CN" sz="2200" b="1" i="0" u="none" strike="noStrike" kern="0" cap="none" spc="0" normalizeH="0" baseline="0" noProof="0" dirty="0" err="1" smtClean="0">
                <a:ln>
                  <a:noFill/>
                </a:ln>
                <a:solidFill>
                  <a:schemeClr val="tx1"/>
                </a:solidFill>
                <a:effectLst/>
                <a:uLnTx/>
                <a:uFillTx/>
                <a:latin typeface="+mn-lt"/>
                <a:ea typeface="+mn-ea"/>
              </a:rPr>
              <a:t>vs</a:t>
            </a:r>
            <a:r>
              <a:rPr kumimoji="0" lang="zh-CN" altLang="en-US" sz="2200" b="1" i="0" u="none" strike="noStrike" kern="0" cap="none" spc="0" normalizeH="0" baseline="0" noProof="0" dirty="0" smtClean="0">
                <a:ln>
                  <a:noFill/>
                </a:ln>
                <a:solidFill>
                  <a:schemeClr val="tx1"/>
                </a:solidFill>
                <a:effectLst/>
                <a:uLnTx/>
                <a:uFillTx/>
                <a:latin typeface="+mn-lt"/>
                <a:ea typeface="+mn-ea"/>
              </a:rPr>
              <a:t>计算地球上所有原子个数之和</a:t>
            </a:r>
            <a:endParaRPr kumimoji="0" lang="en-GB" altLang="zh-CN" sz="2200" b="1" i="0" u="none" strike="noStrike" kern="0" cap="none" spc="0" normalizeH="0" baseline="0" noProof="0" dirty="0" smtClean="0">
              <a:ln>
                <a:noFill/>
              </a:ln>
              <a:solidFill>
                <a:schemeClr val="tx1"/>
              </a:solidFill>
              <a:effectLst/>
              <a:uLnTx/>
              <a:uFillTx/>
              <a:latin typeface="+mn-lt"/>
              <a:ea typeface="+mn-ea"/>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r>
              <a:rPr kumimoji="0" lang="en-US" altLang="zh-CN" sz="2600" b="0" i="0" u="none" strike="noStrike" kern="0" cap="none" spc="0" normalizeH="0" baseline="0" noProof="0" dirty="0" smtClean="0">
                <a:ln>
                  <a:noFill/>
                </a:ln>
                <a:solidFill>
                  <a:schemeClr val="tx1"/>
                </a:solidFill>
                <a:effectLst/>
                <a:uLnTx/>
                <a:uFillTx/>
                <a:latin typeface="+mn-lt"/>
                <a:ea typeface="+mn-ea"/>
              </a:rPr>
              <a:t>P</a:t>
            </a:r>
            <a:r>
              <a:rPr kumimoji="0" lang="zh-CN" altLang="en-US" sz="2600" b="0" i="0" u="none" strike="noStrike" kern="0" cap="none" spc="0" normalizeH="0" baseline="0" noProof="0" dirty="0" smtClean="0">
                <a:ln>
                  <a:noFill/>
                </a:ln>
                <a:solidFill>
                  <a:schemeClr val="tx1"/>
                </a:solidFill>
                <a:effectLst/>
                <a:uLnTx/>
                <a:uFillTx/>
                <a:latin typeface="+mn-lt"/>
                <a:ea typeface="+mn-ea"/>
              </a:rPr>
              <a:t>类问题是可以在多项式时间内解决并验证的一类问题，</a:t>
            </a:r>
            <a:r>
              <a:rPr kumimoji="0" lang="en-US" altLang="zh-CN" sz="2600" b="0" i="0" u="none" strike="noStrike" kern="0" cap="none" spc="0" normalizeH="0" baseline="0" noProof="0" dirty="0" smtClean="0">
                <a:ln>
                  <a:noFill/>
                </a:ln>
                <a:solidFill>
                  <a:schemeClr val="tx1"/>
                </a:solidFill>
                <a:effectLst/>
                <a:uLnTx/>
                <a:uFillTx/>
                <a:latin typeface="+mn-lt"/>
                <a:ea typeface="+mn-ea"/>
              </a:rPr>
              <a:t>NP</a:t>
            </a:r>
            <a:r>
              <a:rPr kumimoji="0" lang="zh-CN" altLang="en-US" sz="2600" b="0" i="0" u="none" strike="noStrike" kern="0" cap="none" spc="0" normalizeH="0" baseline="0" noProof="0" dirty="0" smtClean="0">
                <a:ln>
                  <a:noFill/>
                </a:ln>
                <a:solidFill>
                  <a:schemeClr val="tx1"/>
                </a:solidFill>
                <a:effectLst/>
                <a:uLnTx/>
                <a:uFillTx/>
                <a:latin typeface="+mn-lt"/>
                <a:ea typeface="+mn-ea"/>
              </a:rPr>
              <a:t>类问题是可以多项式时间验证但是不确定能否在多项式时间内解决的一类问题。</a:t>
            </a:r>
            <a:br>
              <a:rPr kumimoji="0" lang="zh-CN" altLang="en-US" sz="2600" b="0" i="0" u="none" strike="noStrike" kern="0" cap="none" spc="0" normalizeH="0" baseline="0" noProof="0" dirty="0" smtClean="0">
                <a:ln>
                  <a:noFill/>
                </a:ln>
                <a:solidFill>
                  <a:schemeClr val="tx1"/>
                </a:solidFill>
                <a:effectLst/>
                <a:uLnTx/>
                <a:uFillTx/>
                <a:latin typeface="+mn-lt"/>
                <a:ea typeface="+mn-ea"/>
              </a:rPr>
            </a:br>
            <a:br>
              <a:rPr kumimoji="0" lang="zh-CN" altLang="en-US" sz="2600" b="0" i="0" u="none" strike="noStrike" kern="0" cap="none" spc="0" normalizeH="0" baseline="0" noProof="0" dirty="0" smtClean="0">
                <a:ln>
                  <a:noFill/>
                </a:ln>
                <a:solidFill>
                  <a:schemeClr val="tx1"/>
                </a:solidFill>
                <a:effectLst/>
                <a:uLnTx/>
                <a:uFillTx/>
                <a:latin typeface="+mn-lt"/>
                <a:ea typeface="+mn-ea"/>
              </a:rPr>
            </a:br>
            <a:endParaRPr kumimoji="0" lang="zh-CN" altLang="en-US" sz="2600" b="0" i="0" u="none" strike="noStrike" kern="0" cap="none" spc="0" normalizeH="0" baseline="0" noProof="0" dirty="0" smtClean="0">
              <a:ln>
                <a:noFill/>
              </a:ln>
              <a:solidFill>
                <a:schemeClr val="tx1"/>
              </a:solidFill>
              <a:effectLst/>
              <a:uLnTx/>
              <a:uFillTx/>
              <a:latin typeface="+mn-lt"/>
              <a:ea typeface="+mn-ea"/>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5F8B74D-6F36-4099-BFA8-F330014FAFE0}"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584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p:txBody>
          <a:bodyPr vert="horz" wrap="square" lIns="91440" tIns="45720" rIns="91440" bIns="45720" anchor="t" anchorCtr="0"/>
          <a:p>
            <a:r>
              <a:rPr lang="en-US" altLang="zh-CN" sz="4000" dirty="0">
                <a:ea typeface="楷体_GB2312" pitchFamily="49" charset="-122"/>
              </a:rPr>
              <a:t>P</a:t>
            </a:r>
            <a:r>
              <a:rPr lang="zh-CN" altLang="en-US" sz="4000" dirty="0">
                <a:ea typeface="楷体_GB2312" pitchFamily="49" charset="-122"/>
              </a:rPr>
              <a:t>类与</a:t>
            </a:r>
            <a:r>
              <a:rPr lang="en-US" altLang="zh-CN" sz="4000" dirty="0">
                <a:ea typeface="楷体_GB2312" pitchFamily="49" charset="-122"/>
              </a:rPr>
              <a:t>NP</a:t>
            </a:r>
            <a:r>
              <a:rPr lang="zh-CN" altLang="en-US" sz="4000" dirty="0">
                <a:ea typeface="楷体_GB2312" pitchFamily="49" charset="-122"/>
              </a:rPr>
              <a:t>类问题</a:t>
            </a:r>
            <a:endParaRPr lang="zh-CN" altLang="en-US" dirty="0"/>
          </a:p>
        </p:txBody>
      </p:sp>
      <p:sp>
        <p:nvSpPr>
          <p:cNvPr id="36867" name="内容占位符 2"/>
          <p:cNvSpPr>
            <a:spLocks noGrp="1"/>
          </p:cNvSpPr>
          <p:nvPr>
            <p:ph idx="1"/>
          </p:nvPr>
        </p:nvSpPr>
        <p:spPr/>
        <p:txBody>
          <a:bodyPr vert="horz" wrap="square" lIns="91440" tIns="45720" rIns="91440" bIns="45720" anchor="t" anchorCtr="0"/>
          <a:p>
            <a:r>
              <a:rPr lang="en-GB" altLang="zh-CN" dirty="0"/>
              <a:t>NP(</a:t>
            </a:r>
            <a:r>
              <a:rPr lang="en-US" altLang="zh-CN" dirty="0"/>
              <a:t>non-deterministic Polynomial time</a:t>
            </a:r>
            <a:r>
              <a:rPr lang="en-GB" altLang="zh-CN" dirty="0"/>
              <a:t>)</a:t>
            </a:r>
            <a:endParaRPr lang="en-GB" altLang="zh-CN" dirty="0"/>
          </a:p>
          <a:p>
            <a:pPr lvl="1"/>
            <a:r>
              <a:rPr lang="zh-CN" altLang="en-US" dirty="0"/>
              <a:t>最大团问题</a:t>
            </a:r>
            <a:endParaRPr lang="en-US" altLang="zh-CN" dirty="0"/>
          </a:p>
          <a:p>
            <a:pPr lvl="1"/>
            <a:endParaRPr lang="en-US" altLang="zh-CN" dirty="0"/>
          </a:p>
          <a:p>
            <a:pPr lvl="1"/>
            <a:endParaRPr lang="en-US" altLang="zh-CN" dirty="0"/>
          </a:p>
          <a:p>
            <a:pPr lvl="1"/>
            <a:endParaRPr lang="en-US" altLang="zh-CN" dirty="0"/>
          </a:p>
          <a:p>
            <a:pPr lvl="1"/>
            <a:r>
              <a:rPr lang="zh-CN" altLang="en-US" dirty="0"/>
              <a:t>旅行售货员问题</a:t>
            </a:r>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5F8B74D-6F36-4099-BFA8-F330014FAFE0}"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687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6871" name="Picture 2" descr="https://pic4.zhimg.com/80/v2-148bceb9094c02459ff4d4cb10d46c9f_720w.jpg"/>
          <p:cNvPicPr>
            <a:picLocks noChangeAspect="1"/>
          </p:cNvPicPr>
          <p:nvPr/>
        </p:nvPicPr>
        <p:blipFill>
          <a:blip r:embed="rId1"/>
          <a:stretch>
            <a:fillRect/>
          </a:stretch>
        </p:blipFill>
        <p:spPr>
          <a:xfrm>
            <a:off x="5508625" y="2132013"/>
            <a:ext cx="2970213" cy="2949575"/>
          </a:xfrm>
          <a:prstGeom prst="rect">
            <a:avLst/>
          </a:prstGeom>
          <a:noFill/>
          <a:ln w="9525">
            <a:noFill/>
          </a:ln>
        </p:spPr>
      </p:pic>
      <p:grpSp>
        <p:nvGrpSpPr>
          <p:cNvPr id="36872" name="Group 6"/>
          <p:cNvGrpSpPr/>
          <p:nvPr/>
        </p:nvGrpSpPr>
        <p:grpSpPr>
          <a:xfrm>
            <a:off x="1558925" y="2674938"/>
            <a:ext cx="2120900" cy="1258887"/>
            <a:chOff x="1248" y="3306"/>
            <a:chExt cx="1332" cy="705"/>
          </a:xfrm>
        </p:grpSpPr>
        <p:sp>
          <p:nvSpPr>
            <p:cNvPr id="36875" name="Oval 7"/>
            <p:cNvSpPr/>
            <p:nvPr/>
          </p:nvSpPr>
          <p:spPr>
            <a:xfrm>
              <a:off x="1260" y="3306"/>
              <a:ext cx="198" cy="204"/>
            </a:xfrm>
            <a:prstGeom prst="ellipse">
              <a:avLst/>
            </a:prstGeom>
            <a:solidFill>
              <a:srgbClr val="99CC00"/>
            </a:solidFill>
            <a:ln w="12700" cap="flat" cmpd="sng">
              <a:solidFill>
                <a:schemeClr val="tx1"/>
              </a:solidFill>
              <a:prstDash val="solid"/>
              <a:headEnd type="none" w="med" len="med"/>
              <a:tailEnd type="none" w="med" len="med"/>
            </a:ln>
          </p:spPr>
          <p:txBody>
            <a:bodyPr wrap="none" anchor="ctr" anchorCtr="0">
              <a:spAutoFit/>
            </a:bodyPr>
            <a:p>
              <a:pPr algn="ctr" eaLnBrk="1" hangingPunct="1"/>
              <a:r>
                <a:rPr lang="en-US" altLang="zh-CN" sz="1200" b="1" dirty="0">
                  <a:latin typeface="Arial" panose="020B0604020202020204" pitchFamily="34" charset="0"/>
                  <a:ea typeface="楷体_GB2312" pitchFamily="49" charset="-122"/>
                </a:rPr>
                <a:t>1</a:t>
              </a:r>
              <a:endParaRPr lang="en-US" altLang="zh-CN" sz="1200" b="1" dirty="0">
                <a:latin typeface="Arial" panose="020B0604020202020204" pitchFamily="34" charset="0"/>
                <a:ea typeface="楷体_GB2312" pitchFamily="49" charset="-122"/>
              </a:endParaRPr>
            </a:p>
          </p:txBody>
        </p:sp>
        <p:sp>
          <p:nvSpPr>
            <p:cNvPr id="36876" name="Oval 8"/>
            <p:cNvSpPr/>
            <p:nvPr/>
          </p:nvSpPr>
          <p:spPr>
            <a:xfrm>
              <a:off x="1882" y="3307"/>
              <a:ext cx="199" cy="204"/>
            </a:xfrm>
            <a:prstGeom prst="ellipse">
              <a:avLst/>
            </a:prstGeom>
            <a:solidFill>
              <a:srgbClr val="99CC00"/>
            </a:solidFill>
            <a:ln w="12700" cap="flat" cmpd="sng">
              <a:solidFill>
                <a:schemeClr val="tx1"/>
              </a:solidFill>
              <a:prstDash val="solid"/>
              <a:headEnd type="none" w="med" len="med"/>
              <a:tailEnd type="none" w="med" len="med"/>
            </a:ln>
          </p:spPr>
          <p:txBody>
            <a:bodyPr anchor="ctr" anchorCtr="0">
              <a:spAutoFit/>
            </a:bodyPr>
            <a:p>
              <a:pPr algn="ctr" eaLnBrk="1" hangingPunct="1"/>
              <a:r>
                <a:rPr lang="en-US" altLang="zh-CN" sz="1200" b="1" dirty="0">
                  <a:latin typeface="Arial" panose="020B0604020202020204" pitchFamily="34" charset="0"/>
                  <a:ea typeface="楷体_GB2312" pitchFamily="49" charset="-122"/>
                </a:rPr>
                <a:t>2</a:t>
              </a:r>
              <a:endParaRPr lang="en-US" altLang="zh-CN" sz="1200" b="1" dirty="0">
                <a:latin typeface="Arial" panose="020B0604020202020204" pitchFamily="34" charset="0"/>
                <a:ea typeface="楷体_GB2312" pitchFamily="49" charset="-122"/>
              </a:endParaRPr>
            </a:p>
          </p:txBody>
        </p:sp>
        <p:sp>
          <p:nvSpPr>
            <p:cNvPr id="36877" name="Oval 9"/>
            <p:cNvSpPr/>
            <p:nvPr/>
          </p:nvSpPr>
          <p:spPr>
            <a:xfrm>
              <a:off x="1248" y="3807"/>
              <a:ext cx="198" cy="204"/>
            </a:xfrm>
            <a:prstGeom prst="ellipse">
              <a:avLst/>
            </a:prstGeom>
            <a:solidFill>
              <a:srgbClr val="FFCC00"/>
            </a:solidFill>
            <a:ln w="12700" cap="flat" cmpd="sng">
              <a:solidFill>
                <a:schemeClr val="tx1"/>
              </a:solidFill>
              <a:prstDash val="solid"/>
              <a:headEnd type="none" w="med" len="med"/>
              <a:tailEnd type="none" w="med" len="med"/>
            </a:ln>
          </p:spPr>
          <p:txBody>
            <a:bodyPr wrap="none" anchor="ctr" anchorCtr="0">
              <a:spAutoFit/>
            </a:bodyPr>
            <a:p>
              <a:pPr algn="ctr" eaLnBrk="1" hangingPunct="1"/>
              <a:r>
                <a:rPr lang="en-US" altLang="zh-CN" sz="1200" b="1" dirty="0">
                  <a:latin typeface="Arial" panose="020B0604020202020204" pitchFamily="34" charset="0"/>
                  <a:ea typeface="楷体_GB2312" pitchFamily="49" charset="-122"/>
                </a:rPr>
                <a:t>4</a:t>
              </a:r>
              <a:endParaRPr lang="en-US" altLang="zh-CN" sz="1200" b="1" dirty="0">
                <a:latin typeface="Arial" panose="020B0604020202020204" pitchFamily="34" charset="0"/>
                <a:ea typeface="楷体_GB2312" pitchFamily="49" charset="-122"/>
              </a:endParaRPr>
            </a:p>
          </p:txBody>
        </p:sp>
        <p:sp>
          <p:nvSpPr>
            <p:cNvPr id="36878" name="Oval 10"/>
            <p:cNvSpPr/>
            <p:nvPr/>
          </p:nvSpPr>
          <p:spPr>
            <a:xfrm>
              <a:off x="1882" y="3807"/>
              <a:ext cx="199" cy="204"/>
            </a:xfrm>
            <a:prstGeom prst="ellipse">
              <a:avLst/>
            </a:prstGeom>
            <a:solidFill>
              <a:srgbClr val="99CC00"/>
            </a:solidFill>
            <a:ln w="12700" cap="flat" cmpd="sng">
              <a:solidFill>
                <a:schemeClr val="tx1"/>
              </a:solidFill>
              <a:prstDash val="solid"/>
              <a:headEnd type="none" w="med" len="med"/>
              <a:tailEnd type="none" w="med" len="med"/>
            </a:ln>
          </p:spPr>
          <p:txBody>
            <a:bodyPr wrap="none" anchor="ctr" anchorCtr="0">
              <a:spAutoFit/>
            </a:bodyPr>
            <a:p>
              <a:pPr algn="ctr" eaLnBrk="1" hangingPunct="1"/>
              <a:r>
                <a:rPr lang="en-US" altLang="zh-CN" sz="1200" b="1" dirty="0">
                  <a:latin typeface="Arial" panose="020B0604020202020204" pitchFamily="34" charset="0"/>
                  <a:ea typeface="楷体_GB2312" pitchFamily="49" charset="-122"/>
                </a:rPr>
                <a:t>5</a:t>
              </a:r>
              <a:endParaRPr lang="en-US" altLang="zh-CN" sz="1200" b="1" dirty="0">
                <a:latin typeface="Arial" panose="020B0604020202020204" pitchFamily="34" charset="0"/>
                <a:ea typeface="楷体_GB2312" pitchFamily="49" charset="-122"/>
              </a:endParaRPr>
            </a:p>
          </p:txBody>
        </p:sp>
        <p:sp>
          <p:nvSpPr>
            <p:cNvPr id="36879" name="Oval 11"/>
            <p:cNvSpPr/>
            <p:nvPr/>
          </p:nvSpPr>
          <p:spPr>
            <a:xfrm>
              <a:off x="2382" y="3534"/>
              <a:ext cx="198" cy="203"/>
            </a:xfrm>
            <a:prstGeom prst="ellipse">
              <a:avLst/>
            </a:prstGeom>
            <a:solidFill>
              <a:srgbClr val="FFCC00"/>
            </a:solidFill>
            <a:ln w="12700" cap="flat" cmpd="sng">
              <a:solidFill>
                <a:schemeClr val="tx1"/>
              </a:solidFill>
              <a:prstDash val="solid"/>
              <a:headEnd type="none" w="med" len="med"/>
              <a:tailEnd type="none" w="med" len="med"/>
            </a:ln>
          </p:spPr>
          <p:txBody>
            <a:bodyPr wrap="none" anchor="ctr" anchorCtr="0">
              <a:spAutoFit/>
            </a:bodyPr>
            <a:p>
              <a:pPr algn="ctr" eaLnBrk="1" hangingPunct="1"/>
              <a:r>
                <a:rPr lang="en-US" altLang="zh-CN" sz="1200" b="1" dirty="0">
                  <a:latin typeface="Arial" panose="020B0604020202020204" pitchFamily="34" charset="0"/>
                  <a:ea typeface="楷体_GB2312" pitchFamily="49" charset="-122"/>
                </a:rPr>
                <a:t>3</a:t>
              </a:r>
              <a:endParaRPr lang="en-US" altLang="zh-CN" sz="1200" b="1" dirty="0">
                <a:latin typeface="Arial" panose="020B0604020202020204" pitchFamily="34" charset="0"/>
                <a:ea typeface="楷体_GB2312" pitchFamily="49" charset="-122"/>
              </a:endParaRPr>
            </a:p>
          </p:txBody>
        </p:sp>
        <p:cxnSp>
          <p:nvCxnSpPr>
            <p:cNvPr id="36880" name="AutoShape 12"/>
            <p:cNvCxnSpPr>
              <a:stCxn id="36875" idx="6"/>
              <a:endCxn id="36876" idx="2"/>
            </p:cNvCxnSpPr>
            <p:nvPr/>
          </p:nvCxnSpPr>
          <p:spPr>
            <a:xfrm>
              <a:off x="1459" y="3409"/>
              <a:ext cx="423" cy="1"/>
            </a:xfrm>
            <a:prstGeom prst="straightConnector1">
              <a:avLst/>
            </a:prstGeom>
            <a:ln w="50800" cap="flat" cmpd="sng">
              <a:solidFill>
                <a:srgbClr val="FF6600"/>
              </a:solidFill>
              <a:prstDash val="solid"/>
              <a:headEnd type="none" w="med" len="med"/>
              <a:tailEnd type="none" w="med" len="med"/>
            </a:ln>
          </p:spPr>
        </p:cxnSp>
        <p:cxnSp>
          <p:nvCxnSpPr>
            <p:cNvPr id="36881" name="AutoShape 13"/>
            <p:cNvCxnSpPr>
              <a:stCxn id="36875" idx="4"/>
              <a:endCxn id="36877" idx="0"/>
            </p:cNvCxnSpPr>
            <p:nvPr/>
          </p:nvCxnSpPr>
          <p:spPr>
            <a:xfrm flipH="1">
              <a:off x="1347" y="3523"/>
              <a:ext cx="13" cy="271"/>
            </a:xfrm>
            <a:prstGeom prst="straightConnector1">
              <a:avLst/>
            </a:prstGeom>
            <a:ln w="12700" cap="flat" cmpd="sng">
              <a:solidFill>
                <a:schemeClr val="tx1"/>
              </a:solidFill>
              <a:prstDash val="solid"/>
              <a:headEnd type="none" w="med" len="med"/>
              <a:tailEnd type="none" w="med" len="med"/>
            </a:ln>
          </p:spPr>
        </p:cxnSp>
        <p:cxnSp>
          <p:nvCxnSpPr>
            <p:cNvPr id="36882" name="AutoShape 14"/>
            <p:cNvCxnSpPr>
              <a:stCxn id="36877" idx="6"/>
              <a:endCxn id="36878" idx="2"/>
            </p:cNvCxnSpPr>
            <p:nvPr/>
          </p:nvCxnSpPr>
          <p:spPr>
            <a:xfrm>
              <a:off x="1446" y="3909"/>
              <a:ext cx="436" cy="0"/>
            </a:xfrm>
            <a:prstGeom prst="straightConnector1">
              <a:avLst/>
            </a:prstGeom>
            <a:ln w="12700" cap="flat" cmpd="sng">
              <a:solidFill>
                <a:schemeClr val="tx1"/>
              </a:solidFill>
              <a:prstDash val="solid"/>
              <a:headEnd type="none" w="med" len="med"/>
              <a:tailEnd type="none" w="med" len="med"/>
            </a:ln>
          </p:spPr>
        </p:cxnSp>
        <p:cxnSp>
          <p:nvCxnSpPr>
            <p:cNvPr id="36883" name="AutoShape 15"/>
            <p:cNvCxnSpPr>
              <a:stCxn id="36878" idx="0"/>
              <a:endCxn id="36876" idx="4"/>
            </p:cNvCxnSpPr>
            <p:nvPr/>
          </p:nvCxnSpPr>
          <p:spPr>
            <a:xfrm flipV="1">
              <a:off x="1982" y="3524"/>
              <a:ext cx="0" cy="270"/>
            </a:xfrm>
            <a:prstGeom prst="straightConnector1">
              <a:avLst/>
            </a:prstGeom>
            <a:ln w="50800" cap="flat" cmpd="sng">
              <a:solidFill>
                <a:srgbClr val="FF6600"/>
              </a:solidFill>
              <a:prstDash val="solid"/>
              <a:headEnd type="none" w="med" len="med"/>
              <a:tailEnd type="none" w="med" len="med"/>
            </a:ln>
          </p:spPr>
        </p:cxnSp>
        <p:cxnSp>
          <p:nvCxnSpPr>
            <p:cNvPr id="36884" name="AutoShape 16"/>
            <p:cNvCxnSpPr>
              <a:stCxn id="36875" idx="5"/>
              <a:endCxn id="36878" idx="1"/>
            </p:cNvCxnSpPr>
            <p:nvPr/>
          </p:nvCxnSpPr>
          <p:spPr>
            <a:xfrm>
              <a:off x="1430" y="3489"/>
              <a:ext cx="481" cy="339"/>
            </a:xfrm>
            <a:prstGeom prst="straightConnector1">
              <a:avLst/>
            </a:prstGeom>
            <a:ln w="50800" cap="flat" cmpd="sng">
              <a:solidFill>
                <a:srgbClr val="FF6600"/>
              </a:solidFill>
              <a:prstDash val="solid"/>
              <a:headEnd type="none" w="med" len="med"/>
              <a:tailEnd type="none" w="med" len="med"/>
            </a:ln>
          </p:spPr>
        </p:cxnSp>
        <p:cxnSp>
          <p:nvCxnSpPr>
            <p:cNvPr id="36885" name="AutoShape 17"/>
            <p:cNvCxnSpPr>
              <a:stCxn id="36879" idx="1"/>
              <a:endCxn id="36876" idx="6"/>
            </p:cNvCxnSpPr>
            <p:nvPr/>
          </p:nvCxnSpPr>
          <p:spPr>
            <a:xfrm flipH="1" flipV="1">
              <a:off x="2081" y="3410"/>
              <a:ext cx="329" cy="146"/>
            </a:xfrm>
            <a:prstGeom prst="straightConnector1">
              <a:avLst/>
            </a:prstGeom>
            <a:ln w="12700" cap="flat" cmpd="sng">
              <a:solidFill>
                <a:schemeClr val="tx1"/>
              </a:solidFill>
              <a:prstDash val="solid"/>
              <a:headEnd type="none" w="med" len="med"/>
              <a:tailEnd type="none" w="med" len="med"/>
            </a:ln>
          </p:spPr>
        </p:cxnSp>
        <p:cxnSp>
          <p:nvCxnSpPr>
            <p:cNvPr id="36886" name="AutoShape 18"/>
            <p:cNvCxnSpPr>
              <a:stCxn id="36878" idx="6"/>
              <a:endCxn id="36879" idx="3"/>
            </p:cNvCxnSpPr>
            <p:nvPr/>
          </p:nvCxnSpPr>
          <p:spPr>
            <a:xfrm flipV="1">
              <a:off x="2081" y="3717"/>
              <a:ext cx="329" cy="192"/>
            </a:xfrm>
            <a:prstGeom prst="straightConnector1">
              <a:avLst/>
            </a:prstGeom>
            <a:ln w="12700" cap="flat" cmpd="sng">
              <a:solidFill>
                <a:schemeClr val="tx1"/>
              </a:solidFill>
              <a:prstDash val="solid"/>
              <a:headEnd type="none" w="med" len="med"/>
              <a:tailEnd type="none" w="med" len="med"/>
            </a:ln>
          </p:spPr>
        </p:cxnSp>
      </p:grpSp>
      <p:pic>
        <p:nvPicPr>
          <p:cNvPr id="36873" name="图片 7"/>
          <p:cNvPicPr>
            <a:picLocks noChangeAspect="1"/>
          </p:cNvPicPr>
          <p:nvPr/>
        </p:nvPicPr>
        <p:blipFill>
          <a:blip r:embed="rId2"/>
          <a:stretch>
            <a:fillRect/>
          </a:stretch>
        </p:blipFill>
        <p:spPr>
          <a:xfrm>
            <a:off x="1314450" y="4581525"/>
            <a:ext cx="2095500" cy="1522413"/>
          </a:xfrm>
          <a:prstGeom prst="rect">
            <a:avLst/>
          </a:prstGeom>
          <a:noFill/>
          <a:ln w="9525">
            <a:noFill/>
          </a:ln>
        </p:spPr>
      </p:pic>
      <p:sp>
        <p:nvSpPr>
          <p:cNvPr id="36874" name="矩形 6"/>
          <p:cNvSpPr/>
          <p:nvPr/>
        </p:nvSpPr>
        <p:spPr>
          <a:xfrm>
            <a:off x="3873500" y="5516563"/>
            <a:ext cx="4572000" cy="647700"/>
          </a:xfrm>
          <a:prstGeom prst="rect">
            <a:avLst/>
          </a:prstGeom>
          <a:noFill/>
          <a:ln w="9525">
            <a:noFill/>
          </a:ln>
        </p:spPr>
        <p:txBody>
          <a:bodyPr>
            <a:spAutoFit/>
          </a:bodyPr>
          <a:p>
            <a:r>
              <a:rPr lang="en-US" altLang="zh-CN" b="1" dirty="0">
                <a:latin typeface="Arial" panose="020B0604020202020204" pitchFamily="34" charset="0"/>
              </a:rPr>
              <a:t>P=NP: </a:t>
            </a:r>
            <a:r>
              <a:rPr lang="zh-CN" altLang="en-US" b="1" dirty="0">
                <a:latin typeface="Arial" panose="020B0604020202020204" pitchFamily="34" charset="0"/>
              </a:rPr>
              <a:t>是否所有</a:t>
            </a:r>
            <a:r>
              <a:rPr lang="en-US" altLang="zh-CN" b="1" dirty="0">
                <a:latin typeface="Arial" panose="020B0604020202020204" pitchFamily="34" charset="0"/>
              </a:rPr>
              <a:t>NP</a:t>
            </a:r>
            <a:r>
              <a:rPr lang="zh-CN" altLang="en-US" b="1" dirty="0">
                <a:latin typeface="Arial" panose="020B0604020202020204" pitchFamily="34" charset="0"/>
              </a:rPr>
              <a:t>类问题都可以在多项式时间内解决并验证，也就是转化为</a:t>
            </a:r>
            <a:r>
              <a:rPr lang="en-US" altLang="zh-CN" b="1" dirty="0">
                <a:latin typeface="Arial" panose="020B0604020202020204" pitchFamily="34" charset="0"/>
              </a:rPr>
              <a:t>P</a:t>
            </a:r>
            <a:r>
              <a:rPr lang="zh-CN" altLang="en-US" b="1" dirty="0">
                <a:latin typeface="Arial" panose="020B0604020202020204" pitchFamily="34" charset="0"/>
              </a:rPr>
              <a:t>类问题</a:t>
            </a:r>
            <a:endParaRPr lang="zh-CN" altLang="en-US" dirty="0">
              <a:latin typeface="Arial" panose="020B0604020202020204" pitchFamily="34" charset="0"/>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8D0980D-8172-4C07-92C2-8C3DA3A2A0F7}"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789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7893" name="Rectangle 2"/>
          <p:cNvSpPr>
            <a:spLocks noGrp="1"/>
          </p:cNvSpPr>
          <p:nvPr>
            <p:ph type="title"/>
          </p:nvPr>
        </p:nvSpPr>
        <p:spPr>
          <a:xfrm>
            <a:off x="685800" y="1066800"/>
            <a:ext cx="7772400" cy="1143000"/>
          </a:xfrm>
        </p:spPr>
        <p:txBody>
          <a:bodyPr vert="horz" wrap="square" lIns="91440" tIns="45720" rIns="91440" bIns="45720" anchor="t" anchorCtr="0"/>
          <a:p>
            <a:pPr eaLnBrk="1" hangingPunct="1"/>
            <a:r>
              <a:rPr lang="zh-CN" altLang="en-US" dirty="0"/>
              <a:t>8.3	</a:t>
            </a:r>
            <a:r>
              <a:rPr lang="en-US" altLang="zh-CN" dirty="0">
                <a:ea typeface="楷体_GB2312" pitchFamily="49" charset="-122"/>
              </a:rPr>
              <a:t>NP</a:t>
            </a:r>
            <a:r>
              <a:rPr lang="zh-CN" altLang="en-US" dirty="0">
                <a:ea typeface="楷体_GB2312" pitchFamily="49" charset="-122"/>
              </a:rPr>
              <a:t>完全问题</a:t>
            </a:r>
            <a:endParaRPr lang="zh-CN" altLang="en-US" dirty="0">
              <a:ea typeface="楷体_GB2312" pitchFamily="49" charset="-122"/>
            </a:endParaRPr>
          </a:p>
        </p:txBody>
      </p:sp>
      <p:sp>
        <p:nvSpPr>
          <p:cNvPr id="546819" name="Rectangle 3"/>
          <p:cNvSpPr>
            <a:spLocks noGrp="1"/>
          </p:cNvSpPr>
          <p:nvPr>
            <p:ph idx="1"/>
          </p:nvPr>
        </p:nvSpPr>
        <p:spPr>
          <a:xfrm>
            <a:off x="457200" y="2774950"/>
            <a:ext cx="8229600" cy="2768600"/>
          </a:xfrm>
        </p:spPr>
        <p:txBody>
          <a:bodyPr vert="horz" wrap="square" lIns="91440" tIns="45720" rIns="91440" bIns="45720" anchor="t" anchorCtr="0"/>
          <a:p>
            <a:pPr eaLnBrk="1" hangingPunct="1"/>
            <a:r>
              <a:rPr lang="zh-CN" altLang="en-US" dirty="0"/>
              <a:t>8.3.1  </a:t>
            </a:r>
            <a:r>
              <a:rPr lang="zh-CN" altLang="en-US" dirty="0">
                <a:latin typeface="楷体_GB2312" pitchFamily="49" charset="-122"/>
                <a:ea typeface="楷体_GB2312" pitchFamily="49" charset="-122"/>
              </a:rPr>
              <a:t>多项式时间变换</a:t>
            </a:r>
            <a:endParaRPr lang="zh-CN" altLang="en-US" dirty="0">
              <a:latin typeface="楷体_GB2312" pitchFamily="49" charset="-122"/>
              <a:ea typeface="楷体_GB2312" pitchFamily="49" charset="-122"/>
            </a:endParaRPr>
          </a:p>
          <a:p>
            <a:pPr eaLnBrk="1" hangingPunct="1">
              <a:buNone/>
            </a:pPr>
            <a:endParaRPr lang="en-US" altLang="zh-CN" dirty="0">
              <a:latin typeface="楷体_GB2312" pitchFamily="49" charset="-122"/>
              <a:ea typeface="楷体_GB2312" pitchFamily="49" charset="-122"/>
            </a:endParaRPr>
          </a:p>
          <a:p>
            <a:pPr eaLnBrk="1" hangingPunct="1"/>
            <a:r>
              <a:rPr lang="zh-CN" altLang="en-US" dirty="0"/>
              <a:t>8.3.2  </a:t>
            </a:r>
            <a:r>
              <a:rPr lang="en-US" altLang="zh-CN" dirty="0">
                <a:latin typeface="楷体_GB2312" pitchFamily="49" charset="-122"/>
                <a:ea typeface="楷体_GB2312" pitchFamily="49" charset="-122"/>
              </a:rPr>
              <a:t>Cook</a:t>
            </a:r>
            <a:r>
              <a:rPr lang="zh-CN" altLang="en-US" dirty="0">
                <a:latin typeface="楷体_GB2312" pitchFamily="49" charset="-122"/>
                <a:ea typeface="楷体_GB2312" pitchFamily="49" charset="-122"/>
              </a:rPr>
              <a:t>定理</a:t>
            </a:r>
            <a:endParaRPr lang="zh-CN" altLang="en-US" dirty="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19">
                                            <p:txEl>
                                              <p:charRg st="0" end="15"/>
                                            </p:txEl>
                                          </p:spTgt>
                                        </p:tgtEl>
                                        <p:attrNameLst>
                                          <p:attrName>style.visibility</p:attrName>
                                        </p:attrNameLst>
                                      </p:cBhvr>
                                      <p:to>
                                        <p:strVal val="visible"/>
                                      </p:to>
                                    </p:set>
                                    <p:animEffect transition="in" filter="blinds(horizontal)">
                                      <p:cBhvr>
                                        <p:cTn id="7" dur="500"/>
                                        <p:tgtEl>
                                          <p:spTgt spid="546819">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6819">
                                            <p:txEl>
                                              <p:charRg st="16" end="30"/>
                                            </p:txEl>
                                          </p:spTgt>
                                        </p:tgtEl>
                                        <p:attrNameLst>
                                          <p:attrName>style.visibility</p:attrName>
                                        </p:attrNameLst>
                                      </p:cBhvr>
                                      <p:to>
                                        <p:strVal val="visible"/>
                                      </p:to>
                                    </p:set>
                                    <p:animEffect transition="in" filter="blinds(horizontal)">
                                      <p:cBhvr>
                                        <p:cTn id="12" dur="500"/>
                                        <p:tgtEl>
                                          <p:spTgt spid="546819">
                                            <p:txEl>
                                              <p:charRg st="16"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AB56328-C5A9-4087-898E-778568A72338}"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891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8917" name="Rectangle 2"/>
          <p:cNvSpPr>
            <a:spLocks noGrp="1"/>
          </p:cNvSpPr>
          <p:nvPr>
            <p:ph type="title"/>
          </p:nvPr>
        </p:nvSpPr>
        <p:spPr/>
        <p:txBody>
          <a:bodyPr vert="horz" wrap="square" lIns="91440" tIns="45720" rIns="91440" bIns="45720" anchor="t" anchorCtr="0"/>
          <a:p>
            <a:pPr eaLnBrk="1" hangingPunct="1"/>
            <a:r>
              <a:rPr lang="zh-CN" altLang="en-US" dirty="0"/>
              <a:t>8.3.1  </a:t>
            </a:r>
            <a:r>
              <a:rPr lang="zh-CN" altLang="en-US" dirty="0">
                <a:latin typeface="楷体_GB2312" pitchFamily="49" charset="-122"/>
                <a:ea typeface="楷体_GB2312" pitchFamily="49" charset="-122"/>
              </a:rPr>
              <a:t>多项式时间变换</a:t>
            </a:r>
            <a:endParaRPr lang="zh-CN" altLang="en-US" dirty="0">
              <a:latin typeface="楷体_GB2312" pitchFamily="49" charset="-122"/>
              <a:ea typeface="楷体_GB2312" pitchFamily="49" charset="-122"/>
            </a:endParaRPr>
          </a:p>
        </p:txBody>
      </p:sp>
      <p:sp>
        <p:nvSpPr>
          <p:cNvPr id="547843" name="Text Box 3"/>
          <p:cNvSpPr txBox="1"/>
          <p:nvPr/>
        </p:nvSpPr>
        <p:spPr>
          <a:xfrm>
            <a:off x="468313" y="3357563"/>
            <a:ext cx="8135937" cy="2647950"/>
          </a:xfrm>
          <a:prstGeom prst="rect">
            <a:avLst/>
          </a:prstGeom>
          <a:noFill/>
          <a:ln w="6350">
            <a:noFill/>
          </a:ln>
        </p:spPr>
        <p:txBody>
          <a:bodyPr>
            <a:spAutoFit/>
          </a:bodyPr>
          <a:p>
            <a:pPr eaLnBrk="1" hangingPunct="1"/>
            <a:r>
              <a:rPr lang="zh-CN" altLang="en-US" sz="2400"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定义：</a:t>
            </a:r>
            <a:r>
              <a:rPr lang="zh-CN" altLang="en-US" sz="2400" dirty="0">
                <a:latin typeface="楷体_GB2312" pitchFamily="49" charset="-122"/>
                <a:ea typeface="楷体_GB2312" pitchFamily="49" charset="-122"/>
              </a:rPr>
              <a:t>问题</a:t>
            </a:r>
            <a:r>
              <a:rPr lang="en-US" altLang="zh-CN" sz="2400" dirty="0">
                <a:latin typeface="楷体_GB2312" pitchFamily="49" charset="-122"/>
                <a:ea typeface="楷体_GB2312" pitchFamily="49" charset="-122"/>
              </a:rPr>
              <a:t>L</a:t>
            </a:r>
            <a:r>
              <a:rPr lang="zh-CN" altLang="en-US" sz="2400" dirty="0">
                <a:latin typeface="楷体_GB2312" pitchFamily="49" charset="-122"/>
                <a:ea typeface="楷体_GB2312" pitchFamily="49" charset="-122"/>
              </a:rPr>
              <a:t>是</a:t>
            </a:r>
            <a:r>
              <a:rPr lang="en-US" altLang="zh-CN" sz="2400" b="1" dirty="0">
                <a:solidFill>
                  <a:srgbClr val="0066FF"/>
                </a:solidFill>
                <a:latin typeface="楷体_GB2312" pitchFamily="49" charset="-122"/>
                <a:ea typeface="楷体_GB2312" pitchFamily="49" charset="-122"/>
              </a:rPr>
              <a:t>NP</a:t>
            </a:r>
            <a:r>
              <a:rPr lang="zh-CN" altLang="en-US" sz="2400" b="1" dirty="0">
                <a:solidFill>
                  <a:srgbClr val="0066FF"/>
                </a:solidFill>
                <a:latin typeface="楷体_GB2312" pitchFamily="49" charset="-122"/>
                <a:ea typeface="楷体_GB2312" pitchFamily="49" charset="-122"/>
              </a:rPr>
              <a:t>完全</a:t>
            </a:r>
            <a:r>
              <a:rPr lang="zh-CN" altLang="en-US" sz="2400" dirty="0">
                <a:latin typeface="楷体_GB2312" pitchFamily="49" charset="-122"/>
                <a:ea typeface="楷体_GB2312" pitchFamily="49" charset="-122"/>
              </a:rPr>
              <a:t>的当且仅当</a:t>
            </a:r>
            <a:endParaRPr lang="zh-CN" altLang="en-US" sz="2400" dirty="0">
              <a:latin typeface="楷体_GB2312" pitchFamily="49" charset="-122"/>
              <a:ea typeface="楷体_GB2312" pitchFamily="49" charset="-122"/>
            </a:endParaRPr>
          </a:p>
          <a:p>
            <a:pPr algn="just" eaLnBrk="1" hangingPunct="1"/>
            <a:r>
              <a:rPr lang="zh-CN" altLang="en-US" sz="2400" dirty="0">
                <a:latin typeface="楷体_GB2312" pitchFamily="49" charset="-122"/>
                <a:ea typeface="楷体_GB2312" pitchFamily="49" charset="-122"/>
              </a:rPr>
              <a:t>  (1)</a:t>
            </a:r>
            <a:r>
              <a:rPr lang="en-US" altLang="zh-CN" sz="2400" dirty="0">
                <a:latin typeface="楷体_GB2312" pitchFamily="49" charset="-122"/>
                <a:ea typeface="楷体_GB2312" pitchFamily="49" charset="-122"/>
              </a:rPr>
              <a:t>L∈NP；</a:t>
            </a:r>
            <a:endParaRPr lang="en-US" altLang="zh-CN" sz="2400" dirty="0">
              <a:latin typeface="楷体_GB2312" pitchFamily="49" charset="-122"/>
              <a:ea typeface="楷体_GB2312" pitchFamily="49" charset="-122"/>
            </a:endParaRPr>
          </a:p>
          <a:p>
            <a:pPr algn="just" eaLnBrk="1" hangingPunct="1"/>
            <a:r>
              <a:rPr lang="en-US" altLang="zh-CN" sz="2400" dirty="0">
                <a:latin typeface="楷体_GB2312" pitchFamily="49" charset="-122"/>
                <a:ea typeface="楷体_GB2312" pitchFamily="49" charset="-122"/>
              </a:rPr>
              <a:t>  (2)</a:t>
            </a:r>
            <a:r>
              <a:rPr lang="zh-CN" altLang="en-US" sz="2400" dirty="0">
                <a:latin typeface="楷体_GB2312" pitchFamily="49" charset="-122"/>
                <a:ea typeface="楷体_GB2312" pitchFamily="49" charset="-122"/>
              </a:rPr>
              <a:t>对于所有</a:t>
            </a:r>
            <a:r>
              <a:rPr lang="en-US" altLang="zh-CN" sz="2400" dirty="0">
                <a:latin typeface="楷体_GB2312" pitchFamily="49" charset="-122"/>
                <a:ea typeface="楷体_GB2312" pitchFamily="49" charset="-122"/>
              </a:rPr>
              <a:t>L</a:t>
            </a:r>
            <a:r>
              <a:rPr lang="en-US" altLang="zh-CN" sz="2400" dirty="0">
                <a:latin typeface="Times New Roman" panose="02020603050405020304" pitchFamily="18" charset="0"/>
                <a:ea typeface="楷体_GB2312" pitchFamily="49" charset="-122"/>
              </a:rPr>
              <a:t>’</a:t>
            </a:r>
            <a:r>
              <a:rPr lang="en-US" altLang="zh-CN" sz="2400" dirty="0">
                <a:latin typeface="楷体_GB2312" pitchFamily="49" charset="-122"/>
                <a:ea typeface="楷体_GB2312" pitchFamily="49" charset="-122"/>
              </a:rPr>
              <a:t>∈NP</a:t>
            </a:r>
            <a:r>
              <a:rPr lang="zh-CN" altLang="en-US" sz="2400" dirty="0">
                <a:latin typeface="楷体_GB2312" pitchFamily="49" charset="-122"/>
                <a:ea typeface="楷体_GB2312" pitchFamily="49" charset="-122"/>
              </a:rPr>
              <a:t>有</a:t>
            </a:r>
            <a:r>
              <a:rPr lang="en-US" altLang="zh-CN" sz="2400" dirty="0">
                <a:latin typeface="楷体_GB2312" pitchFamily="49" charset="-122"/>
                <a:ea typeface="楷体_GB2312" pitchFamily="49" charset="-122"/>
              </a:rPr>
              <a:t>L</a:t>
            </a:r>
            <a:r>
              <a:rPr lang="en-US" altLang="zh-CN" sz="2400" dirty="0">
                <a:latin typeface="Times New Roman" panose="02020603050405020304" pitchFamily="18" charset="0"/>
                <a:ea typeface="楷体_GB2312" pitchFamily="49" charset="-122"/>
              </a:rPr>
              <a:t>’</a:t>
            </a:r>
            <a:r>
              <a:rPr lang="en-US" altLang="zh-CN" sz="2400" dirty="0">
                <a:latin typeface="楷体_GB2312" pitchFamily="49" charset="-122"/>
                <a:ea typeface="楷体_GB2312" pitchFamily="49" charset="-122"/>
              </a:rPr>
              <a:t> ∝</a:t>
            </a:r>
            <a:r>
              <a:rPr lang="en-US" altLang="zh-CN" sz="2400" baseline="-30000" dirty="0">
                <a:latin typeface="楷体_GB2312" pitchFamily="49" charset="-122"/>
                <a:ea typeface="楷体_GB2312" pitchFamily="49" charset="-122"/>
              </a:rPr>
              <a:t>p</a:t>
            </a:r>
            <a:r>
              <a:rPr lang="en-US" altLang="zh-CN" sz="2400" dirty="0">
                <a:latin typeface="楷体_GB2312" pitchFamily="49" charset="-122"/>
                <a:ea typeface="楷体_GB2312" pitchFamily="49" charset="-122"/>
              </a:rPr>
              <a:t> L。</a:t>
            </a:r>
            <a:endParaRPr lang="en-US" altLang="zh-CN" sz="2400" dirty="0">
              <a:latin typeface="楷体_GB2312" pitchFamily="49" charset="-122"/>
              <a:ea typeface="楷体_GB2312" pitchFamily="49" charset="-122"/>
            </a:endParaRPr>
          </a:p>
          <a:p>
            <a:pPr algn="just" eaLnBrk="1" hangingPunct="1"/>
            <a:endParaRPr lang="en-US" altLang="zh-CN"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    如果有一个问题</a:t>
            </a:r>
            <a:r>
              <a:rPr lang="en-US" altLang="zh-CN" sz="2400" dirty="0">
                <a:latin typeface="楷体_GB2312" pitchFamily="49" charset="-122"/>
                <a:ea typeface="楷体_GB2312" pitchFamily="49" charset="-122"/>
              </a:rPr>
              <a:t>L</a:t>
            </a:r>
            <a:r>
              <a:rPr lang="zh-CN" altLang="en-US" sz="2400" dirty="0">
                <a:latin typeface="楷体_GB2312" pitchFamily="49" charset="-122"/>
                <a:ea typeface="楷体_GB2312" pitchFamily="49" charset="-122"/>
              </a:rPr>
              <a:t>满足上述性质(2)，但不一定满足性质(1)，则称该问题是</a:t>
            </a:r>
            <a:r>
              <a:rPr lang="en-US" altLang="zh-CN" sz="2400" b="1" dirty="0">
                <a:solidFill>
                  <a:srgbClr val="0066FF"/>
                </a:solidFill>
                <a:latin typeface="楷体_GB2312" pitchFamily="49" charset="-122"/>
                <a:ea typeface="楷体_GB2312" pitchFamily="49" charset="-122"/>
              </a:rPr>
              <a:t>NP</a:t>
            </a:r>
            <a:r>
              <a:rPr lang="zh-CN" altLang="en-US" sz="2400" b="1" dirty="0">
                <a:solidFill>
                  <a:srgbClr val="0066FF"/>
                </a:solidFill>
                <a:latin typeface="楷体_GB2312" pitchFamily="49" charset="-122"/>
                <a:ea typeface="楷体_GB2312" pitchFamily="49" charset="-122"/>
              </a:rPr>
              <a:t>难</a:t>
            </a:r>
            <a:r>
              <a:rPr lang="zh-CN" altLang="en-US" sz="2400" dirty="0">
                <a:latin typeface="楷体_GB2312" pitchFamily="49" charset="-122"/>
                <a:ea typeface="楷体_GB2312" pitchFamily="49" charset="-122"/>
              </a:rPr>
              <a:t>的。所有</a:t>
            </a:r>
            <a:r>
              <a:rPr lang="en-US" altLang="zh-CN" sz="2400" dirty="0">
                <a:latin typeface="楷体_GB2312" pitchFamily="49" charset="-122"/>
                <a:ea typeface="楷体_GB2312" pitchFamily="49" charset="-122"/>
              </a:rPr>
              <a:t>NP</a:t>
            </a:r>
            <a:r>
              <a:rPr lang="zh-CN" altLang="en-US" sz="2400" dirty="0">
                <a:latin typeface="楷体_GB2312" pitchFamily="49" charset="-122"/>
                <a:ea typeface="楷体_GB2312" pitchFamily="49" charset="-122"/>
              </a:rPr>
              <a:t>完全问题构成的问题类称为</a:t>
            </a:r>
            <a:r>
              <a:rPr lang="en-US" altLang="zh-CN" sz="2400" b="1" dirty="0">
                <a:solidFill>
                  <a:srgbClr val="0066FF"/>
                </a:solidFill>
                <a:latin typeface="楷体_GB2312" pitchFamily="49" charset="-122"/>
                <a:ea typeface="楷体_GB2312" pitchFamily="49" charset="-122"/>
              </a:rPr>
              <a:t>NP</a:t>
            </a:r>
            <a:r>
              <a:rPr lang="zh-CN" altLang="en-US" sz="2400" b="1" dirty="0">
                <a:solidFill>
                  <a:srgbClr val="0066FF"/>
                </a:solidFill>
                <a:latin typeface="楷体_GB2312" pitchFamily="49" charset="-122"/>
                <a:ea typeface="楷体_GB2312" pitchFamily="49" charset="-122"/>
              </a:rPr>
              <a:t>完全问题类</a:t>
            </a:r>
            <a:r>
              <a:rPr lang="zh-CN" altLang="en-US" sz="2400" dirty="0">
                <a:latin typeface="楷体_GB2312" pitchFamily="49" charset="-122"/>
                <a:ea typeface="楷体_GB2312" pitchFamily="49" charset="-122"/>
              </a:rPr>
              <a:t>，记为</a:t>
            </a:r>
            <a:r>
              <a:rPr lang="en-US" altLang="zh-CN" sz="2400" b="1" dirty="0">
                <a:latin typeface="楷体_GB2312" pitchFamily="49" charset="-122"/>
                <a:ea typeface="楷体_GB2312" pitchFamily="49" charset="-122"/>
              </a:rPr>
              <a:t>NPC</a:t>
            </a:r>
            <a:r>
              <a:rPr lang="en-US" altLang="zh-CN"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sp>
        <p:nvSpPr>
          <p:cNvPr id="38919" name="Text Box 5"/>
          <p:cNvSpPr txBox="1"/>
          <p:nvPr/>
        </p:nvSpPr>
        <p:spPr>
          <a:xfrm>
            <a:off x="611188" y="1268413"/>
            <a:ext cx="8228012" cy="1938337"/>
          </a:xfrm>
          <a:prstGeom prst="rect">
            <a:avLst/>
          </a:prstGeom>
          <a:noFill/>
          <a:ln w="6350">
            <a:noFill/>
          </a:ln>
        </p:spPr>
        <p:txBody>
          <a:bodyPr>
            <a:spAutoFit/>
          </a:bodyPr>
          <a:p>
            <a:pPr eaLnBrk="1" hangingPunct="1"/>
            <a:r>
              <a:rPr lang="zh-CN" altLang="en-US" sz="2400" dirty="0">
                <a:latin typeface="楷体_GB2312" pitchFamily="49" charset="-122"/>
                <a:ea typeface="楷体_GB2312" pitchFamily="49" charset="-122"/>
              </a:rPr>
              <a:t>    设</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Y</a:t>
            </a:r>
            <a:r>
              <a:rPr lang="zh-CN" altLang="en-US" sz="2400" dirty="0">
                <a:latin typeface="楷体_GB2312" pitchFamily="49" charset="-122"/>
                <a:ea typeface="楷体_GB2312" pitchFamily="49" charset="-122"/>
              </a:rPr>
              <a:t>是两个分别定义在实例集</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J</a:t>
            </a:r>
            <a:r>
              <a:rPr lang="zh-CN" altLang="en-US" sz="2400" dirty="0">
                <a:latin typeface="楷体_GB2312" pitchFamily="49" charset="-122"/>
                <a:ea typeface="楷体_GB2312" pitchFamily="49" charset="-122"/>
              </a:rPr>
              <a:t>上的判定问题。所谓问题</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能在</a:t>
            </a:r>
            <a:r>
              <a:rPr lang="zh-CN" altLang="en-US" sz="2400" b="1" dirty="0">
                <a:solidFill>
                  <a:srgbClr val="0066FF"/>
                </a:solidFill>
                <a:latin typeface="楷体_GB2312" pitchFamily="49" charset="-122"/>
                <a:ea typeface="楷体_GB2312" pitchFamily="49" charset="-122"/>
              </a:rPr>
              <a:t>多项式时间内变换</a:t>
            </a:r>
            <a:r>
              <a:rPr lang="zh-CN" altLang="en-US" sz="2400" dirty="0">
                <a:latin typeface="楷体_GB2312" pitchFamily="49" charset="-122"/>
                <a:ea typeface="楷体_GB2312" pitchFamily="49" charset="-122"/>
              </a:rPr>
              <a:t>为问题</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简记为</a:t>
            </a:r>
            <a:r>
              <a:rPr lang="en-US" altLang="zh-CN" sz="2400" dirty="0">
                <a:latin typeface="楷体_GB2312" pitchFamily="49" charset="-122"/>
                <a:ea typeface="楷体_GB2312" pitchFamily="49" charset="-122"/>
              </a:rPr>
              <a:t>X∝</a:t>
            </a:r>
            <a:r>
              <a:rPr lang="en-US" altLang="zh-CN" sz="2400" baseline="-30000" dirty="0">
                <a:latin typeface="楷体_GB2312" pitchFamily="49" charset="-122"/>
                <a:ea typeface="楷体_GB2312" pitchFamily="49" charset="-122"/>
              </a:rPr>
              <a:t>p</a:t>
            </a:r>
            <a:r>
              <a:rPr lang="en-US" altLang="zh-CN" sz="2400" dirty="0">
                <a:latin typeface="楷体_GB2312" pitchFamily="49" charset="-122"/>
                <a:ea typeface="楷体_GB2312" pitchFamily="49" charset="-122"/>
              </a:rPr>
              <a:t>Y)</a:t>
            </a:r>
            <a:r>
              <a:rPr lang="zh-CN" altLang="en-US" sz="2400" dirty="0">
                <a:latin typeface="楷体_GB2312" pitchFamily="49" charset="-122"/>
                <a:ea typeface="楷体_GB2312" pitchFamily="49" charset="-122"/>
              </a:rPr>
              <a:t>是指存在映射</a:t>
            </a:r>
            <a:r>
              <a:rPr lang="en-US" altLang="zh-CN" sz="2400" dirty="0">
                <a:latin typeface="楷体_GB2312" pitchFamily="49" charset="-122"/>
                <a:ea typeface="楷体_GB2312" pitchFamily="49" charset="-122"/>
              </a:rPr>
              <a:t>f:I</a:t>
            </a:r>
            <a:r>
              <a:rPr lang="en-US"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J，</a:t>
            </a:r>
            <a:r>
              <a:rPr lang="zh-CN" altLang="en-US" sz="2400" dirty="0">
                <a:latin typeface="楷体_GB2312" pitchFamily="49" charset="-122"/>
                <a:ea typeface="楷体_GB2312" pitchFamily="49" charset="-122"/>
              </a:rPr>
              <a:t>且</a:t>
            </a:r>
            <a:r>
              <a:rPr lang="en-US" altLang="zh-CN" sz="2400" dirty="0">
                <a:latin typeface="楷体_GB2312" pitchFamily="49" charset="-122"/>
                <a:ea typeface="楷体_GB2312" pitchFamily="49" charset="-122"/>
              </a:rPr>
              <a:t>f</a:t>
            </a:r>
            <a:r>
              <a:rPr lang="zh-CN" altLang="en-US" sz="2400" dirty="0">
                <a:latin typeface="楷体_GB2312" pitchFamily="49" charset="-122"/>
                <a:ea typeface="楷体_GB2312" pitchFamily="49" charset="-122"/>
              </a:rPr>
              <a:t>满足： </a:t>
            </a:r>
            <a:endParaRPr lang="zh-CN" altLang="en-US"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    (1)</a:t>
            </a:r>
            <a:r>
              <a:rPr lang="en-US" altLang="zh-CN" sz="2400" dirty="0">
                <a:latin typeface="楷体_GB2312" pitchFamily="49" charset="-122"/>
                <a:ea typeface="楷体_GB2312" pitchFamily="49" charset="-122"/>
              </a:rPr>
              <a:t>f</a:t>
            </a:r>
            <a:r>
              <a:rPr lang="zh-CN" altLang="en-US" sz="2400" dirty="0">
                <a:latin typeface="楷体_GB2312" pitchFamily="49" charset="-122"/>
                <a:ea typeface="楷体_GB2312" pitchFamily="49" charset="-122"/>
              </a:rPr>
              <a:t>是在多项式时间内可计算的函数；</a:t>
            </a:r>
            <a:endParaRPr lang="zh-CN" altLang="en-US"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    (2)对于所有</a:t>
            </a:r>
            <a:r>
              <a:rPr lang="en-US" altLang="zh-CN" sz="2400" dirty="0">
                <a:latin typeface="楷体_GB2312" pitchFamily="49" charset="-122"/>
                <a:ea typeface="楷体_GB2312" pitchFamily="49" charset="-122"/>
              </a:rPr>
              <a:t>X∈I</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x∈X，</a:t>
            </a:r>
            <a:r>
              <a:rPr lang="zh-CN" altLang="en-US" sz="2400" dirty="0">
                <a:latin typeface="楷体_GB2312" pitchFamily="49" charset="-122"/>
                <a:ea typeface="楷体_GB2312" pitchFamily="49" charset="-122"/>
              </a:rPr>
              <a:t>当且仅当</a:t>
            </a:r>
            <a:r>
              <a:rPr lang="en-US" altLang="zh-CN" sz="2400" dirty="0">
                <a:latin typeface="楷体_GB2312" pitchFamily="49" charset="-122"/>
                <a:ea typeface="楷体_GB2312" pitchFamily="49" charset="-122"/>
              </a:rPr>
              <a:t>f(x)∈Y。 </a:t>
            </a:r>
            <a:endParaRPr lang="zh-CN" altLang="en-US" sz="2400" dirty="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43"/>
                                        </p:tgtEl>
                                        <p:attrNameLst>
                                          <p:attrName>style.visibility</p:attrName>
                                        </p:attrNameLst>
                                      </p:cBhvr>
                                      <p:to>
                                        <p:strVal val="visible"/>
                                      </p:to>
                                    </p:set>
                                    <p:animEffect transition="in" filter="blinds(horizontal)">
                                      <p:cBhvr>
                                        <p:cTn id="7" dur="500"/>
                                        <p:tgtEl>
                                          <p:spTgt spid="547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EDE337D-AD34-43ED-8D47-150E42706C94}"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7"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994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73442" name="Rectangle 2"/>
          <p:cNvSpPr>
            <a:spLocks noGrp="1" noChangeArrowheads="1"/>
          </p:cNvSpPr>
          <p:nvPr>
            <p:ph type="title"/>
          </p:nvPr>
        </p:nvSpPr>
        <p:spPr>
          <a:xfrm>
            <a:off x="1331913" y="333375"/>
            <a:ext cx="7129463" cy="8477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onotype Corsiva" panose="03010101010201010101" pitchFamily="66" charset="0"/>
                <a:ea typeface="+mj-ea"/>
                <a:cs typeface="+mj-cs"/>
              </a:rPr>
              <a:t>NP</a:t>
            </a:r>
            <a:r>
              <a:rPr kumimoji="0" lang="zh-CN" altLang="en-US" sz="4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难和</a:t>
            </a:r>
            <a:r>
              <a:rPr kumimoji="0" lang="en-US" altLang="zh-CN" sz="4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onotype Corsiva" panose="03010101010201010101" pitchFamily="66" charset="0"/>
                <a:ea typeface="+mj-ea"/>
                <a:cs typeface="+mj-cs"/>
              </a:rPr>
              <a:t>NP</a:t>
            </a:r>
            <a:r>
              <a:rPr kumimoji="0" lang="zh-CN" altLang="en-US" sz="4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完全类</a:t>
            </a:r>
            <a:endParaRPr kumimoji="0" lang="zh-CN" altLang="en-US" sz="4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573443" name="Rectangle 3"/>
          <p:cNvSpPr>
            <a:spLocks noGrp="1" noChangeArrowheads="1"/>
          </p:cNvSpPr>
          <p:nvPr>
            <p:ph idx="1"/>
          </p:nvPr>
        </p:nvSpPr>
        <p:spPr>
          <a:xfrm>
            <a:off x="611188" y="1484313"/>
            <a:ext cx="8229600" cy="8207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Ø"/>
              <a:defRPr/>
            </a:pPr>
            <a:r>
              <a:rPr kumimoji="0" lang="en-US" altLang="zh-CN"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P</a:t>
            </a: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a:t>
            </a:r>
            <a:r>
              <a:rPr kumimoji="0" lang="en-US" altLang="zh-CN"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NP</a:t>
            </a: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a:t>
            </a:r>
            <a:r>
              <a:rPr kumimoji="0" lang="en-US" altLang="zh-CN"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NP</a:t>
            </a: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完全和</a:t>
            </a:r>
            <a:r>
              <a:rPr kumimoji="0" lang="en-US" altLang="zh-CN"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NP</a:t>
            </a: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rPr>
              <a:t>难问题的关系</a:t>
            </a:r>
            <a:endPar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onotype Corsiva" panose="03010101010201010101" pitchFamily="66"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grpSp>
        <p:nvGrpSpPr>
          <p:cNvPr id="39943" name="Group 16"/>
          <p:cNvGrpSpPr/>
          <p:nvPr/>
        </p:nvGrpSpPr>
        <p:grpSpPr>
          <a:xfrm>
            <a:off x="1403350" y="2276475"/>
            <a:ext cx="7086600" cy="3795713"/>
            <a:chOff x="624" y="1728"/>
            <a:chExt cx="4464" cy="2391"/>
          </a:xfrm>
        </p:grpSpPr>
        <p:sp>
          <p:nvSpPr>
            <p:cNvPr id="39945" name="Oval 5"/>
            <p:cNvSpPr/>
            <p:nvPr/>
          </p:nvSpPr>
          <p:spPr>
            <a:xfrm>
              <a:off x="2256" y="2016"/>
              <a:ext cx="1248" cy="1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ndParaRPr>
            </a:p>
          </p:txBody>
        </p:sp>
        <p:sp>
          <p:nvSpPr>
            <p:cNvPr id="39946" name="Oval 6"/>
            <p:cNvSpPr/>
            <p:nvPr/>
          </p:nvSpPr>
          <p:spPr>
            <a:xfrm>
              <a:off x="1440" y="2064"/>
              <a:ext cx="1248" cy="1200"/>
            </a:xfrm>
            <a:prstGeom prst="ellipse">
              <a:avLst/>
            </a:prstGeom>
            <a:solidFill>
              <a:srgbClr val="DDDDDD">
                <a:alpha val="49019"/>
              </a:srgbClr>
            </a:solidFill>
            <a:ln w="9525"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ndParaRPr>
            </a:p>
          </p:txBody>
        </p:sp>
        <p:sp>
          <p:nvSpPr>
            <p:cNvPr id="39947" name="Oval 7" descr="80%"/>
            <p:cNvSpPr/>
            <p:nvPr/>
          </p:nvSpPr>
          <p:spPr>
            <a:xfrm>
              <a:off x="1632" y="2784"/>
              <a:ext cx="432" cy="384"/>
            </a:xfrm>
            <a:prstGeom prst="ellipse">
              <a:avLst/>
            </a:prstGeom>
            <a:blipFill rotWithShape="0">
              <a:blip r:embed="rId1"/>
            </a:blipFill>
            <a:ln w="9525"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ndParaRPr>
            </a:p>
          </p:txBody>
        </p:sp>
        <p:sp>
          <p:nvSpPr>
            <p:cNvPr id="39948" name="Text Box 8"/>
            <p:cNvSpPr txBox="1"/>
            <p:nvPr/>
          </p:nvSpPr>
          <p:spPr>
            <a:xfrm>
              <a:off x="672" y="3360"/>
              <a:ext cx="384" cy="327"/>
            </a:xfrm>
            <a:prstGeom prst="rect">
              <a:avLst/>
            </a:prstGeom>
            <a:noFill/>
            <a:ln w="9525">
              <a:noFill/>
            </a:ln>
          </p:spPr>
          <p:txBody>
            <a:bodyPr>
              <a:spAutoFit/>
            </a:bodyPr>
            <a:p>
              <a:pPr marL="342900" indent="-342900" eaLnBrk="1" hangingPunct="1">
                <a:spcBef>
                  <a:spcPct val="50000"/>
                </a:spcBef>
                <a:buClr>
                  <a:srgbClr val="2A15F3"/>
                </a:buClr>
                <a:buSzPct val="80000"/>
              </a:pPr>
              <a:r>
                <a:rPr lang="en-US" altLang="zh-CN" sz="2800" dirty="0">
                  <a:solidFill>
                    <a:srgbClr val="2A15F3"/>
                  </a:solidFill>
                  <a:latin typeface="Monotype Corsiva" panose="03010101010201010101" pitchFamily="66" charset="0"/>
                </a:rPr>
                <a:t>P</a:t>
              </a:r>
              <a:endParaRPr lang="en-US" altLang="zh-CN" sz="2800" dirty="0">
                <a:solidFill>
                  <a:srgbClr val="2A15F3"/>
                </a:solidFill>
                <a:latin typeface="Monotype Corsiva" panose="03010101010201010101" pitchFamily="66" charset="0"/>
              </a:endParaRPr>
            </a:p>
          </p:txBody>
        </p:sp>
        <p:sp>
          <p:nvSpPr>
            <p:cNvPr id="39949" name="Text Box 9"/>
            <p:cNvSpPr txBox="1"/>
            <p:nvPr/>
          </p:nvSpPr>
          <p:spPr>
            <a:xfrm>
              <a:off x="624" y="1872"/>
              <a:ext cx="432" cy="327"/>
            </a:xfrm>
            <a:prstGeom prst="rect">
              <a:avLst/>
            </a:prstGeom>
            <a:noFill/>
            <a:ln w="9525">
              <a:noFill/>
            </a:ln>
          </p:spPr>
          <p:txBody>
            <a:bodyPr>
              <a:spAutoFit/>
            </a:bodyPr>
            <a:p>
              <a:pPr marL="342900" indent="-342900" eaLnBrk="1" hangingPunct="1">
                <a:spcBef>
                  <a:spcPct val="50000"/>
                </a:spcBef>
                <a:buClr>
                  <a:srgbClr val="2A15F3"/>
                </a:buClr>
                <a:buSzPct val="80000"/>
              </a:pPr>
              <a:r>
                <a:rPr lang="en-US" altLang="zh-CN" sz="2800" dirty="0">
                  <a:solidFill>
                    <a:srgbClr val="2A15F3"/>
                  </a:solidFill>
                  <a:latin typeface="Monotype Corsiva" panose="03010101010201010101" pitchFamily="66" charset="0"/>
                </a:rPr>
                <a:t>NP</a:t>
              </a:r>
              <a:endParaRPr lang="en-US" altLang="zh-CN" sz="2800" dirty="0">
                <a:solidFill>
                  <a:srgbClr val="2A15F3"/>
                </a:solidFill>
                <a:latin typeface="Monotype Corsiva" panose="03010101010201010101" pitchFamily="66" charset="0"/>
              </a:endParaRPr>
            </a:p>
          </p:txBody>
        </p:sp>
        <p:sp>
          <p:nvSpPr>
            <p:cNvPr id="39950" name="Text Box 10"/>
            <p:cNvSpPr txBox="1"/>
            <p:nvPr/>
          </p:nvSpPr>
          <p:spPr>
            <a:xfrm>
              <a:off x="2352" y="3792"/>
              <a:ext cx="1104" cy="327"/>
            </a:xfrm>
            <a:prstGeom prst="rect">
              <a:avLst/>
            </a:prstGeom>
            <a:noFill/>
            <a:ln w="9525">
              <a:noFill/>
            </a:ln>
          </p:spPr>
          <p:txBody>
            <a:bodyPr>
              <a:spAutoFit/>
            </a:bodyPr>
            <a:p>
              <a:pPr marL="342900" indent="-342900" eaLnBrk="1" hangingPunct="1">
                <a:spcBef>
                  <a:spcPct val="50000"/>
                </a:spcBef>
                <a:buClr>
                  <a:srgbClr val="2A15F3"/>
                </a:buClr>
                <a:buSzPct val="80000"/>
              </a:pPr>
              <a:r>
                <a:rPr lang="en-US" altLang="zh-CN" sz="2800" dirty="0">
                  <a:solidFill>
                    <a:srgbClr val="2A15F3"/>
                  </a:solidFill>
                  <a:latin typeface="Monotype Corsiva" panose="03010101010201010101" pitchFamily="66" charset="0"/>
                </a:rPr>
                <a:t>NP</a:t>
              </a:r>
              <a:r>
                <a:rPr lang="zh-CN" altLang="en-US" sz="2800" dirty="0">
                  <a:solidFill>
                    <a:srgbClr val="2A15F3"/>
                  </a:solidFill>
                  <a:latin typeface="Monotype Corsiva" panose="03010101010201010101" pitchFamily="66" charset="0"/>
                </a:rPr>
                <a:t>完全</a:t>
              </a:r>
              <a:endParaRPr lang="zh-CN" altLang="en-US" sz="2800" dirty="0">
                <a:solidFill>
                  <a:srgbClr val="2A15F3"/>
                </a:solidFill>
                <a:latin typeface="Monotype Corsiva" panose="03010101010201010101" pitchFamily="66" charset="0"/>
              </a:endParaRPr>
            </a:p>
          </p:txBody>
        </p:sp>
        <p:sp>
          <p:nvSpPr>
            <p:cNvPr id="39951" name="Text Box 11"/>
            <p:cNvSpPr txBox="1"/>
            <p:nvPr/>
          </p:nvSpPr>
          <p:spPr>
            <a:xfrm>
              <a:off x="3888" y="1728"/>
              <a:ext cx="1200" cy="327"/>
            </a:xfrm>
            <a:prstGeom prst="rect">
              <a:avLst/>
            </a:prstGeom>
            <a:noFill/>
            <a:ln w="9525">
              <a:noFill/>
            </a:ln>
          </p:spPr>
          <p:txBody>
            <a:bodyPr>
              <a:spAutoFit/>
            </a:bodyPr>
            <a:p>
              <a:pPr marL="342900" indent="-342900" eaLnBrk="1" hangingPunct="1">
                <a:spcBef>
                  <a:spcPct val="50000"/>
                </a:spcBef>
                <a:buClr>
                  <a:srgbClr val="2A15F3"/>
                </a:buClr>
                <a:buSzPct val="80000"/>
              </a:pPr>
              <a:r>
                <a:rPr lang="en-US" altLang="zh-CN" sz="2800" dirty="0">
                  <a:solidFill>
                    <a:srgbClr val="2A15F3"/>
                  </a:solidFill>
                  <a:latin typeface="Monotype Corsiva" panose="03010101010201010101" pitchFamily="66" charset="0"/>
                </a:rPr>
                <a:t>NP</a:t>
              </a:r>
              <a:r>
                <a:rPr lang="zh-CN" altLang="en-US" sz="2800" dirty="0">
                  <a:solidFill>
                    <a:srgbClr val="2A15F3"/>
                  </a:solidFill>
                  <a:latin typeface="Monotype Corsiva" panose="03010101010201010101" pitchFamily="66" charset="0"/>
                </a:rPr>
                <a:t>难</a:t>
              </a:r>
              <a:endParaRPr lang="zh-CN" altLang="en-US" sz="2800" dirty="0">
                <a:solidFill>
                  <a:srgbClr val="2A15F3"/>
                </a:solidFill>
                <a:latin typeface="Monotype Corsiva" panose="03010101010201010101" pitchFamily="66" charset="0"/>
              </a:endParaRPr>
            </a:p>
          </p:txBody>
        </p:sp>
        <p:sp>
          <p:nvSpPr>
            <p:cNvPr id="39952" name="Line 12"/>
            <p:cNvSpPr/>
            <p:nvPr/>
          </p:nvSpPr>
          <p:spPr>
            <a:xfrm flipV="1">
              <a:off x="960" y="3072"/>
              <a:ext cx="720" cy="432"/>
            </a:xfrm>
            <a:prstGeom prst="line">
              <a:avLst/>
            </a:prstGeom>
            <a:ln w="9525" cap="flat" cmpd="sng">
              <a:solidFill>
                <a:schemeClr val="tx1"/>
              </a:solidFill>
              <a:prstDash val="solid"/>
              <a:headEnd type="none" w="med" len="med"/>
              <a:tailEnd type="triangle" w="med" len="med"/>
            </a:ln>
          </p:spPr>
        </p:sp>
        <p:sp>
          <p:nvSpPr>
            <p:cNvPr id="39953" name="Line 13"/>
            <p:cNvSpPr/>
            <p:nvPr/>
          </p:nvSpPr>
          <p:spPr>
            <a:xfrm>
              <a:off x="960" y="2112"/>
              <a:ext cx="528" cy="384"/>
            </a:xfrm>
            <a:prstGeom prst="line">
              <a:avLst/>
            </a:prstGeom>
            <a:ln w="9525" cap="flat" cmpd="sng">
              <a:solidFill>
                <a:schemeClr val="tx1"/>
              </a:solidFill>
              <a:prstDash val="solid"/>
              <a:headEnd type="none" w="med" len="med"/>
              <a:tailEnd type="triangle" w="med" len="med"/>
            </a:ln>
          </p:spPr>
        </p:sp>
        <p:sp>
          <p:nvSpPr>
            <p:cNvPr id="39954" name="Line 14"/>
            <p:cNvSpPr/>
            <p:nvPr/>
          </p:nvSpPr>
          <p:spPr>
            <a:xfrm flipH="1" flipV="1">
              <a:off x="2448" y="2928"/>
              <a:ext cx="192" cy="864"/>
            </a:xfrm>
            <a:prstGeom prst="line">
              <a:avLst/>
            </a:prstGeom>
            <a:ln w="9525" cap="flat" cmpd="sng">
              <a:solidFill>
                <a:schemeClr val="tx1"/>
              </a:solidFill>
              <a:prstDash val="solid"/>
              <a:headEnd type="none" w="med" len="med"/>
              <a:tailEnd type="triangle" w="med" len="med"/>
            </a:ln>
          </p:spPr>
        </p:sp>
        <p:sp>
          <p:nvSpPr>
            <p:cNvPr id="39955" name="Line 15"/>
            <p:cNvSpPr/>
            <p:nvPr/>
          </p:nvSpPr>
          <p:spPr>
            <a:xfrm flipH="1">
              <a:off x="3360" y="2016"/>
              <a:ext cx="864" cy="480"/>
            </a:xfrm>
            <a:prstGeom prst="line">
              <a:avLst/>
            </a:prstGeom>
            <a:ln w="9525" cap="flat" cmpd="sng">
              <a:solidFill>
                <a:schemeClr val="tx1"/>
              </a:solidFill>
              <a:prstDash val="solid"/>
              <a:headEnd type="none" w="med" len="med"/>
              <a:tailEnd type="triangle" w="med" len="med"/>
            </a:ln>
          </p:spPr>
        </p:sp>
      </p:grpSp>
      <p:pic>
        <p:nvPicPr>
          <p:cNvPr id="39944" name="Picture 8"/>
          <p:cNvPicPr>
            <a:picLocks noChangeAspect="1"/>
          </p:cNvPicPr>
          <p:nvPr/>
        </p:nvPicPr>
        <p:blipFill>
          <a:blip r:embed="rId2"/>
          <a:stretch>
            <a:fillRect/>
          </a:stretch>
        </p:blipFill>
        <p:spPr>
          <a:xfrm>
            <a:off x="6659563" y="3762375"/>
            <a:ext cx="2247900" cy="2409825"/>
          </a:xfrm>
          <a:prstGeom prst="rect">
            <a:avLst/>
          </a:prstGeom>
          <a:noFill/>
          <a:ln w="6350">
            <a:noFill/>
          </a:ln>
        </p:spPr>
      </p:pic>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B9A322D-C04E-403F-A22E-456C8681C6D8}"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096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48873" name="AutoShape 9"/>
          <p:cNvSpPr/>
          <p:nvPr/>
        </p:nvSpPr>
        <p:spPr>
          <a:xfrm>
            <a:off x="4716463" y="1196975"/>
            <a:ext cx="4103687" cy="2087563"/>
          </a:xfrm>
          <a:prstGeom prst="wedgeRoundRectCallout">
            <a:avLst>
              <a:gd name="adj1" fmla="val -43963"/>
              <a:gd name="adj2" fmla="val 77833"/>
              <a:gd name="adj3" fmla="val 16667"/>
            </a:avLst>
          </a:prstGeom>
          <a:solidFill>
            <a:srgbClr val="DDDDDD"/>
          </a:solidFill>
          <a:ln w="6350" cap="flat" cmpd="sng">
            <a:solidFill>
              <a:schemeClr val="hlink"/>
            </a:solidFill>
            <a:prstDash val="solid"/>
            <a:miter/>
            <a:headEnd type="none" w="med" len="med"/>
            <a:tailEnd type="none" w="med" len="med"/>
          </a:ln>
        </p:spPr>
        <p:txBody>
          <a:bodyPr anchor="ctr" anchorCtr="0"/>
          <a:p>
            <a:pPr eaLnBrk="1" hangingPunct="1"/>
            <a:r>
              <a:rPr lang="zh-CN" altLang="en-US" sz="2000" b="1" dirty="0">
                <a:solidFill>
                  <a:schemeClr val="accent2"/>
                </a:solidFill>
                <a:latin typeface="宋体" panose="02010600030101010101" pitchFamily="2" charset="-122"/>
              </a:rPr>
              <a:t>定理8-</a:t>
            </a:r>
            <a:r>
              <a:rPr lang="en-US" altLang="zh-CN" sz="2000" b="1" dirty="0">
                <a:solidFill>
                  <a:schemeClr val="accent2"/>
                </a:solidFill>
                <a:latin typeface="宋体" panose="02010600030101010101" pitchFamily="2" charset="-122"/>
              </a:rPr>
              <a:t>2</a:t>
            </a:r>
            <a:r>
              <a:rPr lang="zh-CN" altLang="en-US" sz="2000" b="1" dirty="0">
                <a:solidFill>
                  <a:schemeClr val="accent2"/>
                </a:solidFill>
                <a:latin typeface="宋体" panose="02010600030101010101" pitchFamily="2" charset="-122"/>
              </a:rPr>
              <a:t>的(</a:t>
            </a:r>
            <a:r>
              <a:rPr lang="en-US" altLang="zh-CN" sz="2000" b="1" dirty="0">
                <a:solidFill>
                  <a:schemeClr val="accent2"/>
                </a:solidFill>
                <a:latin typeface="宋体" panose="02010600030101010101" pitchFamily="2" charset="-122"/>
              </a:rPr>
              <a:t>1)</a:t>
            </a:r>
            <a:r>
              <a:rPr lang="zh-CN" altLang="en-US" sz="2000" b="1" dirty="0">
                <a:solidFill>
                  <a:schemeClr val="accent2"/>
                </a:solidFill>
                <a:latin typeface="宋体" panose="02010600030101010101" pitchFamily="2" charset="-122"/>
              </a:rPr>
              <a:t>可知：如果任一</a:t>
            </a:r>
            <a:r>
              <a:rPr lang="en-US" altLang="zh-CN" sz="2000" b="1" dirty="0">
                <a:solidFill>
                  <a:schemeClr val="accent2"/>
                </a:solidFill>
                <a:latin typeface="宋体" panose="02010600030101010101" pitchFamily="2" charset="-122"/>
              </a:rPr>
              <a:t>NPC</a:t>
            </a:r>
            <a:r>
              <a:rPr lang="zh-CN" altLang="en-US" sz="2000" b="1" dirty="0">
                <a:solidFill>
                  <a:schemeClr val="accent2"/>
                </a:solidFill>
                <a:latin typeface="宋体" panose="02010600030101010101" pitchFamily="2" charset="-122"/>
              </a:rPr>
              <a:t>问题可在</a:t>
            </a:r>
            <a:r>
              <a:rPr lang="en-US" altLang="zh-CN" sz="2000" b="1" dirty="0">
                <a:solidFill>
                  <a:schemeClr val="accent2"/>
                </a:solidFill>
                <a:latin typeface="宋体" panose="02010600030101010101" pitchFamily="2" charset="-122"/>
              </a:rPr>
              <a:t>P</a:t>
            </a:r>
            <a:r>
              <a:rPr lang="zh-CN" altLang="en-US" sz="2000" b="1" dirty="0">
                <a:solidFill>
                  <a:schemeClr val="accent2"/>
                </a:solidFill>
                <a:latin typeface="宋体" panose="02010600030101010101" pitchFamily="2" charset="-122"/>
              </a:rPr>
              <a:t>时间内求解，则</a:t>
            </a:r>
            <a:r>
              <a:rPr lang="zh-CN" altLang="en-US" b="1" dirty="0">
                <a:solidFill>
                  <a:schemeClr val="accent2"/>
                </a:solidFill>
                <a:latin typeface="Arial" panose="020B0604020202020204" pitchFamily="34" charset="0"/>
              </a:rPr>
              <a:t>所有</a:t>
            </a:r>
            <a:r>
              <a:rPr lang="en-US" altLang="zh-CN" b="1" dirty="0">
                <a:solidFill>
                  <a:schemeClr val="accent2"/>
                </a:solidFill>
                <a:latin typeface="Arial" panose="020B0604020202020204" pitchFamily="34" charset="0"/>
              </a:rPr>
              <a:t>NPC</a:t>
            </a:r>
            <a:r>
              <a:rPr lang="zh-CN" altLang="en-US" b="1" dirty="0">
                <a:solidFill>
                  <a:schemeClr val="accent2"/>
                </a:solidFill>
                <a:latin typeface="Arial" panose="020B0604020202020204" pitchFamily="34" charset="0"/>
              </a:rPr>
              <a:t>问题可在</a:t>
            </a:r>
            <a:r>
              <a:rPr lang="en-US" altLang="zh-CN" b="1" dirty="0">
                <a:solidFill>
                  <a:schemeClr val="accent2"/>
                </a:solidFill>
                <a:latin typeface="Arial" panose="020B0604020202020204" pitchFamily="34" charset="0"/>
              </a:rPr>
              <a:t>P</a:t>
            </a:r>
            <a:r>
              <a:rPr lang="zh-CN" altLang="en-US" b="1" dirty="0">
                <a:solidFill>
                  <a:schemeClr val="accent2"/>
                </a:solidFill>
                <a:latin typeface="Arial" panose="020B0604020202020204" pitchFamily="34" charset="0"/>
              </a:rPr>
              <a:t>时间内求解。反之，若</a:t>
            </a:r>
            <a:r>
              <a:rPr lang="en-US" altLang="zh-CN" b="1" dirty="0">
                <a:solidFill>
                  <a:schemeClr val="accent2"/>
                </a:solidFill>
                <a:latin typeface="Arial" panose="020B0604020202020204" pitchFamily="34" charset="0"/>
              </a:rPr>
              <a:t>P</a:t>
            </a:r>
            <a:r>
              <a:rPr lang="en-US" altLang="en-US" b="1" dirty="0">
                <a:solidFill>
                  <a:schemeClr val="accent2"/>
                </a:solidFill>
                <a:latin typeface="Arial" panose="020B0604020202020204" pitchFamily="34" charset="0"/>
              </a:rPr>
              <a:t>≠</a:t>
            </a:r>
            <a:r>
              <a:rPr lang="en-US" altLang="zh-CN" b="1" dirty="0">
                <a:solidFill>
                  <a:schemeClr val="accent2"/>
                </a:solidFill>
                <a:latin typeface="Arial" panose="020B0604020202020204" pitchFamily="34" charset="0"/>
              </a:rPr>
              <a:t>NP</a:t>
            </a:r>
            <a:r>
              <a:rPr lang="zh-CN" altLang="en-US" b="1" dirty="0">
                <a:solidFill>
                  <a:schemeClr val="accent2"/>
                </a:solidFill>
                <a:latin typeface="Arial" panose="020B0604020202020204" pitchFamily="34" charset="0"/>
              </a:rPr>
              <a:t>，则所有</a:t>
            </a:r>
            <a:r>
              <a:rPr lang="en-US" altLang="zh-CN" b="1" dirty="0">
                <a:solidFill>
                  <a:schemeClr val="accent2"/>
                </a:solidFill>
                <a:latin typeface="Arial" panose="020B0604020202020204" pitchFamily="34" charset="0"/>
              </a:rPr>
              <a:t>NPC</a:t>
            </a:r>
            <a:r>
              <a:rPr lang="zh-CN" altLang="en-US" b="1" dirty="0">
                <a:solidFill>
                  <a:schemeClr val="accent2"/>
                </a:solidFill>
                <a:latin typeface="Arial" panose="020B0604020202020204" pitchFamily="34" charset="0"/>
              </a:rPr>
              <a:t>问题不可在</a:t>
            </a:r>
            <a:r>
              <a:rPr lang="en-US" altLang="zh-CN" b="1" dirty="0">
                <a:solidFill>
                  <a:schemeClr val="accent2"/>
                </a:solidFill>
                <a:latin typeface="Arial" panose="020B0604020202020204" pitchFamily="34" charset="0"/>
              </a:rPr>
              <a:t>P</a:t>
            </a:r>
            <a:r>
              <a:rPr lang="zh-CN" altLang="en-US" b="1" dirty="0">
                <a:solidFill>
                  <a:schemeClr val="accent2"/>
                </a:solidFill>
                <a:latin typeface="Arial" panose="020B0604020202020204" pitchFamily="34" charset="0"/>
              </a:rPr>
              <a:t>时间内求解。</a:t>
            </a:r>
            <a:endParaRPr lang="zh-CN" altLang="en-US" b="1" dirty="0">
              <a:solidFill>
                <a:schemeClr val="accent2"/>
              </a:solidFill>
              <a:latin typeface="Arial" panose="020B0604020202020204" pitchFamily="34" charset="0"/>
            </a:endParaRPr>
          </a:p>
        </p:txBody>
      </p:sp>
      <p:sp>
        <p:nvSpPr>
          <p:cNvPr id="40966" name="Rectangle 2"/>
          <p:cNvSpPr>
            <a:spLocks noGrp="1"/>
          </p:cNvSpPr>
          <p:nvPr>
            <p:ph type="title"/>
          </p:nvPr>
        </p:nvSpPr>
        <p:spPr>
          <a:xfrm>
            <a:off x="1258888" y="404813"/>
            <a:ext cx="7129462" cy="847725"/>
          </a:xfrm>
        </p:spPr>
        <p:txBody>
          <a:bodyPr vert="horz" wrap="square" lIns="91440" tIns="45720" rIns="91440" bIns="45720" anchor="t" anchorCtr="0"/>
          <a:p>
            <a:pPr eaLnBrk="1" hangingPunct="1"/>
            <a:r>
              <a:rPr lang="zh-CN" altLang="en-US" dirty="0"/>
              <a:t>8.3.1  </a:t>
            </a:r>
            <a:r>
              <a:rPr lang="zh-CN" altLang="en-US" dirty="0">
                <a:latin typeface="楷体_GB2312" pitchFamily="49" charset="-122"/>
                <a:ea typeface="楷体_GB2312" pitchFamily="49" charset="-122"/>
              </a:rPr>
              <a:t>多项式时间变换</a:t>
            </a:r>
            <a:endParaRPr lang="zh-CN" altLang="en-US" dirty="0">
              <a:latin typeface="楷体_GB2312" pitchFamily="49" charset="-122"/>
              <a:ea typeface="楷体_GB2312" pitchFamily="49" charset="-122"/>
            </a:endParaRPr>
          </a:p>
        </p:txBody>
      </p:sp>
      <p:sp>
        <p:nvSpPr>
          <p:cNvPr id="40967" name="Text Box 4"/>
          <p:cNvSpPr txBox="1"/>
          <p:nvPr/>
        </p:nvSpPr>
        <p:spPr>
          <a:xfrm>
            <a:off x="395288" y="3141663"/>
            <a:ext cx="8307387" cy="1373187"/>
          </a:xfrm>
          <a:prstGeom prst="rect">
            <a:avLst/>
          </a:prstGeom>
          <a:noFill/>
          <a:ln w="6350">
            <a:noFill/>
          </a:ln>
        </p:spPr>
        <p:txBody>
          <a:bodyPr>
            <a:spAutoFit/>
          </a:bodyPr>
          <a:p>
            <a:pPr eaLnBrk="1" hangingPunct="1"/>
            <a:r>
              <a:rPr lang="zh-CN" altLang="en-US" sz="2800" b="1" dirty="0">
                <a:latin typeface="楷体_GB2312" pitchFamily="49" charset="-122"/>
                <a:ea typeface="楷体_GB2312" pitchFamily="49" charset="-122"/>
              </a:rPr>
              <a:t>定理8-</a:t>
            </a:r>
            <a:r>
              <a:rPr lang="en-US" altLang="zh-CN" sz="2800" b="1"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：设</a:t>
            </a:r>
            <a:r>
              <a:rPr lang="en-US" altLang="zh-CN" sz="2800" dirty="0">
                <a:latin typeface="楷体_GB2312" pitchFamily="49" charset="-122"/>
                <a:ea typeface="楷体_GB2312" pitchFamily="49" charset="-122"/>
              </a:rPr>
              <a:t>L</a:t>
            </a:r>
            <a:r>
              <a:rPr lang="zh-CN" altLang="en-US" sz="2800" dirty="0">
                <a:latin typeface="楷体_GB2312" pitchFamily="49" charset="-122"/>
                <a:ea typeface="楷体_GB2312" pitchFamily="49" charset="-122"/>
              </a:rPr>
              <a:t>是</a:t>
            </a:r>
            <a:r>
              <a:rPr lang="en-US" altLang="zh-CN" sz="2800" dirty="0">
                <a:latin typeface="楷体_GB2312" pitchFamily="49" charset="-122"/>
                <a:ea typeface="楷体_GB2312" pitchFamily="49" charset="-122"/>
              </a:rPr>
              <a:t>NP</a:t>
            </a:r>
            <a:r>
              <a:rPr lang="zh-CN" altLang="en-US" sz="2800" dirty="0">
                <a:latin typeface="楷体_GB2312" pitchFamily="49" charset="-122"/>
                <a:ea typeface="楷体_GB2312" pitchFamily="49" charset="-122"/>
              </a:rPr>
              <a:t>完全的，则</a:t>
            </a:r>
            <a:endParaRPr lang="zh-CN" altLang="en-US" sz="2800" dirty="0">
              <a:latin typeface="楷体_GB2312" pitchFamily="49" charset="-122"/>
              <a:ea typeface="楷体_GB2312" pitchFamily="49" charset="-122"/>
            </a:endParaRPr>
          </a:p>
          <a:p>
            <a:pPr eaLnBrk="1" hangingPunct="1"/>
            <a:r>
              <a:rPr lang="en-US" altLang="zh-CN" sz="2800" dirty="0">
                <a:latin typeface="楷体_GB2312" pitchFamily="49" charset="-122"/>
                <a:ea typeface="楷体_GB2312" pitchFamily="49" charset="-122"/>
              </a:rPr>
              <a:t>    (1)L∈P</a:t>
            </a:r>
            <a:r>
              <a:rPr lang="zh-CN" altLang="en-US" sz="2800" dirty="0">
                <a:latin typeface="楷体_GB2312" pitchFamily="49" charset="-122"/>
                <a:ea typeface="楷体_GB2312" pitchFamily="49" charset="-122"/>
              </a:rPr>
              <a:t>当且仅当</a:t>
            </a:r>
            <a:r>
              <a:rPr lang="en-US" altLang="zh-CN" sz="2800" dirty="0">
                <a:latin typeface="楷体_GB2312" pitchFamily="49" charset="-122"/>
                <a:ea typeface="楷体_GB2312" pitchFamily="49" charset="-122"/>
              </a:rPr>
              <a:t>P＝NP；</a:t>
            </a:r>
            <a:endParaRPr lang="en-US" altLang="zh-CN" sz="2800" dirty="0">
              <a:latin typeface="楷体_GB2312" pitchFamily="49" charset="-122"/>
              <a:ea typeface="楷体_GB2312" pitchFamily="49" charset="-122"/>
            </a:endParaRPr>
          </a:p>
          <a:p>
            <a:pPr eaLnBrk="1" hangingPunct="1"/>
            <a:r>
              <a:rPr lang="en-US" altLang="zh-CN" sz="2800" dirty="0">
                <a:latin typeface="楷体_GB2312" pitchFamily="49" charset="-122"/>
                <a:ea typeface="楷体_GB2312" pitchFamily="49" charset="-122"/>
              </a:rPr>
              <a:t>    (2)</a:t>
            </a:r>
            <a:r>
              <a:rPr lang="zh-CN" altLang="en-US" sz="2800" dirty="0">
                <a:latin typeface="楷体_GB2312" pitchFamily="49" charset="-122"/>
                <a:ea typeface="楷体_GB2312" pitchFamily="49" charset="-122"/>
              </a:rPr>
              <a:t>若</a:t>
            </a:r>
            <a:r>
              <a:rPr lang="en-US" altLang="zh-CN" sz="2800" dirty="0">
                <a:latin typeface="楷体_GB2312" pitchFamily="49" charset="-122"/>
                <a:ea typeface="楷体_GB2312" pitchFamily="49" charset="-122"/>
              </a:rPr>
              <a:t>L∝</a:t>
            </a:r>
            <a:r>
              <a:rPr lang="en-US" altLang="zh-CN" sz="2800" baseline="-30000" dirty="0">
                <a:latin typeface="楷体_GB2312" pitchFamily="49" charset="-122"/>
                <a:ea typeface="楷体_GB2312" pitchFamily="49" charset="-122"/>
              </a:rPr>
              <a:t>p</a:t>
            </a:r>
            <a:r>
              <a:rPr lang="en-US" altLang="zh-CN" sz="2800" dirty="0">
                <a:latin typeface="楷体_GB2312" pitchFamily="49" charset="-122"/>
                <a:ea typeface="楷体_GB2312" pitchFamily="49" charset="-122"/>
              </a:rPr>
              <a:t>L</a:t>
            </a:r>
            <a:r>
              <a:rPr lang="en-US" altLang="zh-CN" sz="2800" baseline="-300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，且</a:t>
            </a:r>
            <a:r>
              <a:rPr lang="en-US" altLang="zh-CN" sz="2800" dirty="0">
                <a:latin typeface="楷体_GB2312" pitchFamily="49" charset="-122"/>
                <a:ea typeface="楷体_GB2312" pitchFamily="49" charset="-122"/>
              </a:rPr>
              <a:t>L</a:t>
            </a:r>
            <a:r>
              <a:rPr lang="en-US" altLang="zh-CN" sz="2800" baseline="-250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NP，</a:t>
            </a:r>
            <a:r>
              <a:rPr lang="zh-CN" altLang="en-US" sz="2800" dirty="0">
                <a:latin typeface="楷体_GB2312" pitchFamily="49" charset="-122"/>
                <a:ea typeface="楷体_GB2312" pitchFamily="49" charset="-122"/>
              </a:rPr>
              <a:t>则</a:t>
            </a:r>
            <a:r>
              <a:rPr lang="en-US" altLang="zh-CN" sz="2800" dirty="0">
                <a:latin typeface="楷体_GB2312" pitchFamily="49" charset="-122"/>
                <a:ea typeface="楷体_GB2312" pitchFamily="49" charset="-122"/>
              </a:rPr>
              <a:t>L</a:t>
            </a:r>
            <a:r>
              <a:rPr lang="en-US" altLang="zh-CN" sz="2800" baseline="-250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是</a:t>
            </a:r>
            <a:r>
              <a:rPr lang="en-US" altLang="zh-CN" sz="2800" dirty="0">
                <a:latin typeface="楷体_GB2312" pitchFamily="49" charset="-122"/>
                <a:ea typeface="楷体_GB2312" pitchFamily="49" charset="-122"/>
              </a:rPr>
              <a:t>NP</a:t>
            </a:r>
            <a:r>
              <a:rPr lang="zh-CN" altLang="en-US" sz="2800" dirty="0">
                <a:latin typeface="楷体_GB2312" pitchFamily="49" charset="-122"/>
                <a:ea typeface="楷体_GB2312" pitchFamily="49" charset="-122"/>
              </a:rPr>
              <a:t>完全的。</a:t>
            </a:r>
            <a:r>
              <a:rPr lang="en-US" altLang="zh-CN"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p:txBody>
      </p:sp>
      <p:sp>
        <p:nvSpPr>
          <p:cNvPr id="548872" name="AutoShape 8"/>
          <p:cNvSpPr/>
          <p:nvPr/>
        </p:nvSpPr>
        <p:spPr>
          <a:xfrm>
            <a:off x="4643438" y="4652963"/>
            <a:ext cx="3744912" cy="1471612"/>
          </a:xfrm>
          <a:prstGeom prst="wedgeRoundRectCallout">
            <a:avLst>
              <a:gd name="adj1" fmla="val -109560"/>
              <a:gd name="adj2" fmla="val -58630"/>
              <a:gd name="adj3" fmla="val 16667"/>
            </a:avLst>
          </a:prstGeom>
          <a:solidFill>
            <a:srgbClr val="DDDDDD"/>
          </a:solidFill>
          <a:ln w="6350" cap="flat" cmpd="sng">
            <a:solidFill>
              <a:schemeClr val="hlink"/>
            </a:solidFill>
            <a:prstDash val="solid"/>
            <a:miter/>
            <a:headEnd type="none" w="med" len="med"/>
            <a:tailEnd type="none" w="med" len="med"/>
          </a:ln>
        </p:spPr>
        <p:txBody>
          <a:bodyPr anchor="ctr" anchorCtr="0"/>
          <a:p>
            <a:pPr algn="ctr" eaLnBrk="1" hangingPunct="1"/>
            <a:r>
              <a:rPr lang="zh-CN" altLang="en-US" sz="2000" b="1" dirty="0">
                <a:solidFill>
                  <a:schemeClr val="accent2"/>
                </a:solidFill>
                <a:latin typeface="宋体" panose="02010600030101010101" pitchFamily="2" charset="-122"/>
              </a:rPr>
              <a:t>定理8-</a:t>
            </a:r>
            <a:r>
              <a:rPr lang="en-US" altLang="zh-CN" sz="2000" b="1" dirty="0">
                <a:solidFill>
                  <a:schemeClr val="accent2"/>
                </a:solidFill>
                <a:latin typeface="宋体" panose="02010600030101010101" pitchFamily="2" charset="-122"/>
              </a:rPr>
              <a:t>2</a:t>
            </a:r>
            <a:r>
              <a:rPr lang="zh-CN" altLang="en-US" sz="2000" b="1" dirty="0">
                <a:solidFill>
                  <a:schemeClr val="accent2"/>
                </a:solidFill>
                <a:latin typeface="宋体" panose="02010600030101010101" pitchFamily="2" charset="-122"/>
              </a:rPr>
              <a:t>的(2)可用来证明问题的</a:t>
            </a:r>
            <a:r>
              <a:rPr lang="en-US" altLang="zh-CN" sz="2000" b="1" dirty="0">
                <a:solidFill>
                  <a:schemeClr val="accent2"/>
                </a:solidFill>
                <a:latin typeface="宋体" panose="02010600030101010101" pitchFamily="2" charset="-122"/>
              </a:rPr>
              <a:t>NP</a:t>
            </a:r>
            <a:r>
              <a:rPr lang="zh-CN" altLang="en-US" sz="2000" b="1" dirty="0">
                <a:solidFill>
                  <a:schemeClr val="accent2"/>
                </a:solidFill>
                <a:latin typeface="宋体" panose="02010600030101010101" pitchFamily="2" charset="-122"/>
              </a:rPr>
              <a:t>完全性。但前提是：要有第一个</a:t>
            </a:r>
            <a:r>
              <a:rPr lang="en-US" altLang="zh-CN" sz="2000" b="1" dirty="0">
                <a:solidFill>
                  <a:schemeClr val="accent2"/>
                </a:solidFill>
                <a:latin typeface="宋体" panose="02010600030101010101" pitchFamily="2" charset="-122"/>
              </a:rPr>
              <a:t>NP</a:t>
            </a:r>
            <a:r>
              <a:rPr lang="zh-CN" altLang="en-US" sz="2000" b="1" dirty="0">
                <a:solidFill>
                  <a:schemeClr val="accent2"/>
                </a:solidFill>
                <a:latin typeface="宋体" panose="02010600030101010101" pitchFamily="2" charset="-122"/>
              </a:rPr>
              <a:t>完全问题</a:t>
            </a:r>
            <a:r>
              <a:rPr lang="en-US" altLang="zh-CN" sz="2000" b="1" dirty="0">
                <a:solidFill>
                  <a:schemeClr val="accent2"/>
                </a:solidFill>
                <a:latin typeface="宋体" panose="02010600030101010101" pitchFamily="2" charset="-122"/>
              </a:rPr>
              <a:t>L。</a:t>
            </a:r>
            <a:endParaRPr lang="en-US" altLang="zh-CN" sz="2000" b="1" dirty="0">
              <a:solidFill>
                <a:schemeClr val="accent2"/>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8873"/>
                                        </p:tgtEl>
                                        <p:attrNameLst>
                                          <p:attrName>style.visibility</p:attrName>
                                        </p:attrNameLst>
                                      </p:cBhvr>
                                      <p:to>
                                        <p:strVal val="visible"/>
                                      </p:to>
                                    </p:set>
                                    <p:anim calcmode="lin" valueType="num">
                                      <p:cBhvr additive="base">
                                        <p:cTn id="7" dur="500" fill="hold"/>
                                        <p:tgtEl>
                                          <p:spTgt spid="548873"/>
                                        </p:tgtEl>
                                        <p:attrNameLst>
                                          <p:attrName>ppt_x</p:attrName>
                                        </p:attrNameLst>
                                      </p:cBhvr>
                                      <p:tavLst>
                                        <p:tav tm="0">
                                          <p:val>
                                            <p:strVal val="#ppt_x"/>
                                          </p:val>
                                        </p:tav>
                                        <p:tav tm="100000">
                                          <p:val>
                                            <p:strVal val="#ppt_x"/>
                                          </p:val>
                                        </p:tav>
                                      </p:tavLst>
                                    </p:anim>
                                    <p:anim calcmode="lin" valueType="num">
                                      <p:cBhvr additive="base">
                                        <p:cTn id="8" dur="500" fill="hold"/>
                                        <p:tgtEl>
                                          <p:spTgt spid="5488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8872"/>
                                        </p:tgtEl>
                                        <p:attrNameLst>
                                          <p:attrName>style.visibility</p:attrName>
                                        </p:attrNameLst>
                                      </p:cBhvr>
                                      <p:to>
                                        <p:strVal val="visible"/>
                                      </p:to>
                                    </p:set>
                                    <p:anim calcmode="lin" valueType="num">
                                      <p:cBhvr additive="base">
                                        <p:cTn id="13" dur="500" fill="hold"/>
                                        <p:tgtEl>
                                          <p:spTgt spid="548872"/>
                                        </p:tgtEl>
                                        <p:attrNameLst>
                                          <p:attrName>ppt_x</p:attrName>
                                        </p:attrNameLst>
                                      </p:cBhvr>
                                      <p:tavLst>
                                        <p:tav tm="0">
                                          <p:val>
                                            <p:strVal val="#ppt_x"/>
                                          </p:val>
                                        </p:tav>
                                        <p:tav tm="100000">
                                          <p:val>
                                            <p:strVal val="#ppt_x"/>
                                          </p:val>
                                        </p:tav>
                                      </p:tavLst>
                                    </p:anim>
                                    <p:anim calcmode="lin" valueType="num">
                                      <p:cBhvr additive="base">
                                        <p:cTn id="14" dur="500" fill="hold"/>
                                        <p:tgtEl>
                                          <p:spTgt spid="5488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73" grpId="0" animBg="1"/>
      <p:bldP spid="54887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8B3DB2A-5344-4256-8CA4-484392F74224}"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198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1989" name="Rectangle 2"/>
          <p:cNvSpPr>
            <a:spLocks noGrp="1"/>
          </p:cNvSpPr>
          <p:nvPr>
            <p:ph type="title"/>
          </p:nvPr>
        </p:nvSpPr>
        <p:spPr/>
        <p:txBody>
          <a:bodyPr vert="horz" wrap="square" lIns="91440" tIns="45720" rIns="91440" bIns="45720" anchor="t" anchorCtr="0"/>
          <a:p>
            <a:pPr eaLnBrk="1" hangingPunct="1"/>
            <a:r>
              <a:rPr lang="zh-CN" altLang="en-US" dirty="0"/>
              <a:t>8.3.2  </a:t>
            </a:r>
            <a:r>
              <a:rPr lang="en-US" altLang="zh-CN" dirty="0">
                <a:latin typeface="楷体_GB2312" pitchFamily="49" charset="-122"/>
                <a:ea typeface="楷体_GB2312" pitchFamily="49" charset="-122"/>
              </a:rPr>
              <a:t>Cook</a:t>
            </a:r>
            <a:r>
              <a:rPr lang="zh-CN" altLang="en-US" dirty="0">
                <a:latin typeface="楷体_GB2312" pitchFamily="49" charset="-122"/>
                <a:ea typeface="楷体_GB2312" pitchFamily="49" charset="-122"/>
              </a:rPr>
              <a:t>定理</a:t>
            </a:r>
            <a:endParaRPr lang="zh-CN" altLang="en-US" dirty="0">
              <a:latin typeface="楷体_GB2312" pitchFamily="49" charset="-122"/>
              <a:ea typeface="楷体_GB2312" pitchFamily="49" charset="-122"/>
            </a:endParaRPr>
          </a:p>
        </p:txBody>
      </p:sp>
      <p:sp>
        <p:nvSpPr>
          <p:cNvPr id="549891" name="Text Box 3"/>
          <p:cNvSpPr txBox="1"/>
          <p:nvPr/>
        </p:nvSpPr>
        <p:spPr>
          <a:xfrm>
            <a:off x="468313" y="1341438"/>
            <a:ext cx="8307387" cy="822325"/>
          </a:xfrm>
          <a:prstGeom prst="rect">
            <a:avLst/>
          </a:prstGeom>
          <a:noFill/>
          <a:ln w="6350">
            <a:noFill/>
          </a:ln>
        </p:spPr>
        <p:txBody>
          <a:bodyPr>
            <a:spAutoFit/>
          </a:bodyPr>
          <a:p>
            <a:pPr eaLnBrk="1" hangingPunct="1"/>
            <a:r>
              <a:rPr lang="zh-CN" altLang="en-US" sz="2400" b="1" dirty="0">
                <a:latin typeface="宋体" panose="02010600030101010101" pitchFamily="2" charset="-122"/>
              </a:rPr>
              <a:t>    </a:t>
            </a:r>
            <a:r>
              <a:rPr lang="zh-CN" altLang="en-US" sz="2400" b="1" dirty="0">
                <a:latin typeface="楷体_GB2312" pitchFamily="49" charset="-122"/>
                <a:ea typeface="楷体_GB2312" pitchFamily="49" charset="-122"/>
              </a:rPr>
              <a:t>定理8-7(</a:t>
            </a:r>
            <a:r>
              <a:rPr lang="en-US" altLang="zh-CN" sz="2400" b="1" dirty="0">
                <a:latin typeface="楷体_GB2312" pitchFamily="49" charset="-122"/>
                <a:ea typeface="楷体_GB2312" pitchFamily="49" charset="-122"/>
              </a:rPr>
              <a:t>Cook</a:t>
            </a:r>
            <a:r>
              <a:rPr lang="zh-CN" altLang="en-US" sz="2400" b="1" dirty="0">
                <a:latin typeface="楷体_GB2312" pitchFamily="49" charset="-122"/>
                <a:ea typeface="楷体_GB2312" pitchFamily="49" charset="-122"/>
              </a:rPr>
              <a:t>定理)：</a:t>
            </a:r>
            <a:r>
              <a:rPr lang="zh-CN" altLang="en-US" sz="2400" dirty="0">
                <a:latin typeface="楷体_GB2312" pitchFamily="49" charset="-122"/>
                <a:ea typeface="楷体_GB2312" pitchFamily="49" charset="-122"/>
              </a:rPr>
              <a:t>布尔表达式的可满足性问题</a:t>
            </a:r>
            <a:r>
              <a:rPr lang="en-US" altLang="zh-CN" sz="2400" dirty="0">
                <a:latin typeface="楷体_GB2312" pitchFamily="49" charset="-122"/>
                <a:ea typeface="楷体_GB2312" pitchFamily="49" charset="-122"/>
              </a:rPr>
              <a:t>SAT</a:t>
            </a:r>
            <a:r>
              <a:rPr lang="zh-CN" altLang="en-US" sz="2400" dirty="0">
                <a:latin typeface="楷体_GB2312" pitchFamily="49" charset="-122"/>
                <a:ea typeface="楷体_GB2312" pitchFamily="49" charset="-122"/>
              </a:rPr>
              <a:t>是</a:t>
            </a:r>
            <a:r>
              <a:rPr lang="en-US" altLang="zh-CN" sz="2400" dirty="0">
                <a:latin typeface="楷体_GB2312" pitchFamily="49" charset="-122"/>
                <a:ea typeface="楷体_GB2312" pitchFamily="49" charset="-122"/>
              </a:rPr>
              <a:t>NP</a:t>
            </a:r>
            <a:r>
              <a:rPr lang="zh-CN" altLang="en-US" sz="2400" dirty="0">
                <a:latin typeface="楷体_GB2312" pitchFamily="49" charset="-122"/>
                <a:ea typeface="楷体_GB2312" pitchFamily="49" charset="-122"/>
              </a:rPr>
              <a:t>完全的。 </a:t>
            </a:r>
            <a:endParaRPr lang="zh-CN" altLang="en-US" sz="2400" dirty="0">
              <a:latin typeface="楷体_GB2312" pitchFamily="49" charset="-122"/>
              <a:ea typeface="楷体_GB2312" pitchFamily="49" charset="-122"/>
            </a:endParaRPr>
          </a:p>
        </p:txBody>
      </p:sp>
      <p:grpSp>
        <p:nvGrpSpPr>
          <p:cNvPr id="2" name="Group 4"/>
          <p:cNvGrpSpPr/>
          <p:nvPr/>
        </p:nvGrpSpPr>
        <p:grpSpPr>
          <a:xfrm>
            <a:off x="304800" y="2492375"/>
            <a:ext cx="8839200" cy="1552575"/>
            <a:chOff x="96" y="1748"/>
            <a:chExt cx="5568" cy="978"/>
          </a:xfrm>
        </p:grpSpPr>
        <p:sp>
          <p:nvSpPr>
            <p:cNvPr id="41999" name="Text Box 5"/>
            <p:cNvSpPr txBox="1"/>
            <p:nvPr/>
          </p:nvSpPr>
          <p:spPr>
            <a:xfrm>
              <a:off x="96" y="1748"/>
              <a:ext cx="5568" cy="978"/>
            </a:xfrm>
            <a:prstGeom prst="rect">
              <a:avLst/>
            </a:prstGeom>
            <a:noFill/>
            <a:ln w="6350">
              <a:noFill/>
            </a:ln>
          </p:spPr>
          <p:txBody>
            <a:bodyPr>
              <a:spAutoFit/>
            </a:bodyPr>
            <a:p>
              <a:pPr eaLnBrk="1" hangingPunct="1"/>
              <a:r>
                <a:rPr lang="zh-CN" altLang="en-US" sz="2400" dirty="0">
                  <a:latin typeface="楷体_GB2312" pitchFamily="49" charset="-122"/>
                  <a:ea typeface="楷体_GB2312" pitchFamily="49" charset="-122"/>
                </a:rPr>
                <a:t>证明：</a:t>
              </a:r>
              <a:r>
                <a:rPr lang="en-US" altLang="zh-CN" sz="2400" dirty="0">
                  <a:latin typeface="楷体_GB2312" pitchFamily="49" charset="-122"/>
                  <a:ea typeface="楷体_GB2312" pitchFamily="49" charset="-122"/>
                </a:rPr>
                <a:t>SAT</a:t>
              </a:r>
              <a:r>
                <a:rPr lang="zh-CN" altLang="en-US" sz="2400" dirty="0">
                  <a:latin typeface="楷体_GB2312" pitchFamily="49" charset="-122"/>
                  <a:ea typeface="楷体_GB2312" pitchFamily="49" charset="-122"/>
                </a:rPr>
                <a:t>的一个实例是</a:t>
              </a:r>
              <a:r>
                <a:rPr lang="en-US" altLang="zh-CN" sz="2400" dirty="0">
                  <a:latin typeface="楷体_GB2312" pitchFamily="49" charset="-122"/>
                  <a:ea typeface="楷体_GB2312" pitchFamily="49" charset="-122"/>
                </a:rPr>
                <a:t>k</a:t>
              </a:r>
              <a:r>
                <a:rPr lang="zh-CN" altLang="en-US" sz="2400" dirty="0">
                  <a:latin typeface="楷体_GB2312" pitchFamily="49" charset="-122"/>
                  <a:ea typeface="楷体_GB2312" pitchFamily="49" charset="-122"/>
                </a:rPr>
                <a:t>个布尔变量  ，</a:t>
              </a:r>
              <a:r>
                <a:rPr lang="zh-CN" altLang="en-US"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  的</a:t>
              </a:r>
              <a:r>
                <a:rPr lang="en-US" altLang="zh-CN" sz="2400" dirty="0">
                  <a:latin typeface="楷体_GB2312" pitchFamily="49" charset="-122"/>
                  <a:ea typeface="楷体_GB2312" pitchFamily="49" charset="-122"/>
                </a:rPr>
                <a:t>m</a:t>
              </a:r>
              <a:r>
                <a:rPr lang="zh-CN" altLang="en-US" sz="2400" dirty="0">
                  <a:latin typeface="楷体_GB2312" pitchFamily="49" charset="-122"/>
                  <a:ea typeface="楷体_GB2312" pitchFamily="49" charset="-122"/>
                </a:rPr>
                <a:t>个布尔表达式  ，</a:t>
              </a:r>
              <a:r>
                <a:rPr lang="zh-CN" altLang="en-US"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  若存在各布尔变量  (1≤</a:t>
              </a:r>
              <a:r>
                <a:rPr lang="en-US" altLang="zh-CN" sz="2400" dirty="0">
                  <a:latin typeface="楷体_GB2312" pitchFamily="49" charset="-122"/>
                  <a:ea typeface="楷体_GB2312" pitchFamily="49" charset="-122"/>
                </a:rPr>
                <a:t>i≤k)</a:t>
              </a:r>
              <a:r>
                <a:rPr lang="zh-CN" altLang="en-US" sz="2400" dirty="0">
                  <a:latin typeface="楷体_GB2312" pitchFamily="49" charset="-122"/>
                  <a:ea typeface="楷体_GB2312" pitchFamily="49" charset="-122"/>
                </a:rPr>
                <a:t>的0，1赋值，使每个布尔表达式  (1≤</a:t>
              </a:r>
              <a:r>
                <a:rPr lang="en-US" altLang="zh-CN" sz="2400" dirty="0">
                  <a:latin typeface="楷体_GB2312" pitchFamily="49" charset="-122"/>
                  <a:ea typeface="楷体_GB2312" pitchFamily="49" charset="-122"/>
                </a:rPr>
                <a:t>i≤m)</a:t>
              </a:r>
              <a:r>
                <a:rPr lang="zh-CN" altLang="en-US" sz="2400" dirty="0">
                  <a:latin typeface="楷体_GB2312" pitchFamily="49" charset="-122"/>
                  <a:ea typeface="楷体_GB2312" pitchFamily="49" charset="-122"/>
                </a:rPr>
                <a:t>都取值1，则称布尔表达式     </a:t>
              </a:r>
              <a:r>
                <a:rPr lang="zh-CN" altLang="en-US" sz="2400" dirty="0">
                  <a:latin typeface="Times New Roman" panose="02020603050405020304" pitchFamily="18" charset="0"/>
                  <a:ea typeface="楷体_GB2312" pitchFamily="49" charset="-122"/>
                </a:rPr>
                <a:t>…</a:t>
              </a:r>
              <a:endParaRPr lang="zh-CN" altLang="en-US"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是可满足的。</a:t>
              </a:r>
              <a:r>
                <a:rPr lang="zh-CN" altLang="en-US" sz="2400" dirty="0">
                  <a:latin typeface="宋体" panose="02010600030101010101" pitchFamily="2" charset="-122"/>
                </a:rPr>
                <a:t> </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graphicFrame>
          <p:nvGraphicFramePr>
            <p:cNvPr id="42000" name="Object 6"/>
            <p:cNvGraphicFramePr>
              <a:graphicFrameLocks noChangeAspect="1"/>
            </p:cNvGraphicFramePr>
            <p:nvPr/>
          </p:nvGraphicFramePr>
          <p:xfrm>
            <a:off x="3216" y="1776"/>
            <a:ext cx="177" cy="240"/>
          </p:xfrm>
          <a:graphic>
            <a:graphicData uri="http://schemas.openxmlformats.org/presentationml/2006/ole">
              <mc:AlternateContent xmlns:mc="http://schemas.openxmlformats.org/markup-compatibility/2006">
                <mc:Choice xmlns:v="urn:schemas-microsoft-com:vml" Requires="v">
                  <p:oleObj spid="_x0000_s3096" name="" r:id="rId1" imgW="165100" imgH="215900" progId="Equation.3">
                    <p:embed/>
                  </p:oleObj>
                </mc:Choice>
                <mc:Fallback>
                  <p:oleObj name="" r:id="rId1" imgW="165100" imgH="215900" progId="Equation.3">
                    <p:embed/>
                    <p:pic>
                      <p:nvPicPr>
                        <p:cNvPr id="0" name="图片 3095"/>
                        <p:cNvPicPr/>
                        <p:nvPr/>
                      </p:nvPicPr>
                      <p:blipFill>
                        <a:blip r:embed="rId2"/>
                        <a:stretch>
                          <a:fillRect/>
                        </a:stretch>
                      </p:blipFill>
                      <p:spPr>
                        <a:xfrm>
                          <a:off x="3216" y="1776"/>
                          <a:ext cx="177" cy="240"/>
                        </a:xfrm>
                        <a:prstGeom prst="rect">
                          <a:avLst/>
                        </a:prstGeom>
                        <a:noFill/>
                        <a:ln w="38100">
                          <a:noFill/>
                          <a:miter/>
                        </a:ln>
                      </p:spPr>
                    </p:pic>
                  </p:oleObj>
                </mc:Fallback>
              </mc:AlternateContent>
            </a:graphicData>
          </a:graphic>
        </p:graphicFrame>
        <p:graphicFrame>
          <p:nvGraphicFramePr>
            <p:cNvPr id="42001" name="Object 7"/>
            <p:cNvGraphicFramePr>
              <a:graphicFrameLocks noChangeAspect="1"/>
            </p:cNvGraphicFramePr>
            <p:nvPr/>
          </p:nvGraphicFramePr>
          <p:xfrm>
            <a:off x="3938" y="1776"/>
            <a:ext cx="190" cy="240"/>
          </p:xfrm>
          <a:graphic>
            <a:graphicData uri="http://schemas.openxmlformats.org/presentationml/2006/ole">
              <mc:AlternateContent xmlns:mc="http://schemas.openxmlformats.org/markup-compatibility/2006">
                <mc:Choice xmlns:v="urn:schemas-microsoft-com:vml" Requires="v">
                  <p:oleObj spid="_x0000_s3099" name="" r:id="rId3" imgW="177800" imgH="228600" progId="Equation.3">
                    <p:embed/>
                  </p:oleObj>
                </mc:Choice>
                <mc:Fallback>
                  <p:oleObj name="" r:id="rId3" imgW="177800" imgH="228600" progId="Equation.3">
                    <p:embed/>
                    <p:pic>
                      <p:nvPicPr>
                        <p:cNvPr id="0" name="图片 3098"/>
                        <p:cNvPicPr/>
                        <p:nvPr/>
                      </p:nvPicPr>
                      <p:blipFill>
                        <a:blip r:embed="rId4"/>
                        <a:stretch>
                          <a:fillRect/>
                        </a:stretch>
                      </p:blipFill>
                      <p:spPr>
                        <a:xfrm>
                          <a:off x="3938" y="1776"/>
                          <a:ext cx="190" cy="240"/>
                        </a:xfrm>
                        <a:prstGeom prst="rect">
                          <a:avLst/>
                        </a:prstGeom>
                        <a:noFill/>
                        <a:ln w="38100">
                          <a:noFill/>
                          <a:miter/>
                        </a:ln>
                      </p:spPr>
                    </p:pic>
                  </p:oleObj>
                </mc:Fallback>
              </mc:AlternateContent>
            </a:graphicData>
          </a:graphic>
        </p:graphicFrame>
        <p:graphicFrame>
          <p:nvGraphicFramePr>
            <p:cNvPr id="42002" name="Object 8"/>
            <p:cNvGraphicFramePr>
              <a:graphicFrameLocks noChangeAspect="1"/>
            </p:cNvGraphicFramePr>
            <p:nvPr/>
          </p:nvGraphicFramePr>
          <p:xfrm>
            <a:off x="336" y="2016"/>
            <a:ext cx="198" cy="240"/>
          </p:xfrm>
          <a:graphic>
            <a:graphicData uri="http://schemas.openxmlformats.org/presentationml/2006/ole">
              <mc:AlternateContent xmlns:mc="http://schemas.openxmlformats.org/markup-compatibility/2006">
                <mc:Choice xmlns:v="urn:schemas-microsoft-com:vml" Requires="v">
                  <p:oleObj spid="_x0000_s3100" name="" r:id="rId5" imgW="177800" imgH="215900" progId="Equation.3">
                    <p:embed/>
                  </p:oleObj>
                </mc:Choice>
                <mc:Fallback>
                  <p:oleObj name="" r:id="rId5" imgW="177800" imgH="215900" progId="Equation.3">
                    <p:embed/>
                    <p:pic>
                      <p:nvPicPr>
                        <p:cNvPr id="0" name="图片 3099"/>
                        <p:cNvPicPr/>
                        <p:nvPr/>
                      </p:nvPicPr>
                      <p:blipFill>
                        <a:blip r:embed="rId6"/>
                        <a:stretch>
                          <a:fillRect/>
                        </a:stretch>
                      </p:blipFill>
                      <p:spPr>
                        <a:xfrm>
                          <a:off x="336" y="2016"/>
                          <a:ext cx="198" cy="240"/>
                        </a:xfrm>
                        <a:prstGeom prst="rect">
                          <a:avLst/>
                        </a:prstGeom>
                        <a:noFill/>
                        <a:ln w="38100">
                          <a:noFill/>
                          <a:miter/>
                        </a:ln>
                      </p:spPr>
                    </p:pic>
                  </p:oleObj>
                </mc:Fallback>
              </mc:AlternateContent>
            </a:graphicData>
          </a:graphic>
        </p:graphicFrame>
        <p:graphicFrame>
          <p:nvGraphicFramePr>
            <p:cNvPr id="42003" name="Object 9"/>
            <p:cNvGraphicFramePr>
              <a:graphicFrameLocks noChangeAspect="1"/>
            </p:cNvGraphicFramePr>
            <p:nvPr/>
          </p:nvGraphicFramePr>
          <p:xfrm>
            <a:off x="1008" y="2040"/>
            <a:ext cx="230" cy="240"/>
          </p:xfrm>
          <a:graphic>
            <a:graphicData uri="http://schemas.openxmlformats.org/presentationml/2006/ole">
              <mc:AlternateContent xmlns:mc="http://schemas.openxmlformats.org/markup-compatibility/2006">
                <mc:Choice xmlns:v="urn:schemas-microsoft-com:vml" Requires="v">
                  <p:oleObj spid="_x0000_s3094" name="" r:id="rId7" imgW="215900" imgH="228600" progId="Equation.3">
                    <p:embed/>
                  </p:oleObj>
                </mc:Choice>
                <mc:Fallback>
                  <p:oleObj name="" r:id="rId7" imgW="215900" imgH="228600" progId="Equation.3">
                    <p:embed/>
                    <p:pic>
                      <p:nvPicPr>
                        <p:cNvPr id="0" name="图片 3093"/>
                        <p:cNvPicPr/>
                        <p:nvPr/>
                      </p:nvPicPr>
                      <p:blipFill>
                        <a:blip r:embed="rId8"/>
                        <a:stretch>
                          <a:fillRect/>
                        </a:stretch>
                      </p:blipFill>
                      <p:spPr>
                        <a:xfrm>
                          <a:off x="1008" y="2040"/>
                          <a:ext cx="230" cy="240"/>
                        </a:xfrm>
                        <a:prstGeom prst="rect">
                          <a:avLst/>
                        </a:prstGeom>
                        <a:noFill/>
                        <a:ln w="38100">
                          <a:noFill/>
                          <a:miter/>
                        </a:ln>
                      </p:spPr>
                    </p:pic>
                  </p:oleObj>
                </mc:Fallback>
              </mc:AlternateContent>
            </a:graphicData>
          </a:graphic>
        </p:graphicFrame>
        <p:graphicFrame>
          <p:nvGraphicFramePr>
            <p:cNvPr id="42004" name="Object 10"/>
            <p:cNvGraphicFramePr>
              <a:graphicFrameLocks noChangeAspect="1"/>
            </p:cNvGraphicFramePr>
            <p:nvPr/>
          </p:nvGraphicFramePr>
          <p:xfrm>
            <a:off x="2832" y="1968"/>
            <a:ext cx="192" cy="288"/>
          </p:xfrm>
          <a:graphic>
            <a:graphicData uri="http://schemas.openxmlformats.org/presentationml/2006/ole">
              <mc:AlternateContent xmlns:mc="http://schemas.openxmlformats.org/markup-compatibility/2006">
                <mc:Choice xmlns:v="urn:schemas-microsoft-com:vml" Requires="v">
                  <p:oleObj spid="_x0000_s3095" name="" r:id="rId9" imgW="152400" imgH="228600" progId="Equation.3">
                    <p:embed/>
                  </p:oleObj>
                </mc:Choice>
                <mc:Fallback>
                  <p:oleObj name="" r:id="rId9" imgW="152400" imgH="228600" progId="Equation.3">
                    <p:embed/>
                    <p:pic>
                      <p:nvPicPr>
                        <p:cNvPr id="0" name="图片 3094"/>
                        <p:cNvPicPr/>
                        <p:nvPr/>
                      </p:nvPicPr>
                      <p:blipFill>
                        <a:blip r:embed="rId10"/>
                        <a:stretch>
                          <a:fillRect/>
                        </a:stretch>
                      </p:blipFill>
                      <p:spPr>
                        <a:xfrm>
                          <a:off x="2832" y="1968"/>
                          <a:ext cx="192" cy="288"/>
                        </a:xfrm>
                        <a:prstGeom prst="rect">
                          <a:avLst/>
                        </a:prstGeom>
                        <a:noFill/>
                        <a:ln w="38100">
                          <a:noFill/>
                          <a:miter/>
                        </a:ln>
                      </p:spPr>
                    </p:pic>
                  </p:oleObj>
                </mc:Fallback>
              </mc:AlternateContent>
            </a:graphicData>
          </a:graphic>
        </p:graphicFrame>
        <p:graphicFrame>
          <p:nvGraphicFramePr>
            <p:cNvPr id="42005" name="Object 11"/>
            <p:cNvGraphicFramePr>
              <a:graphicFrameLocks noChangeAspect="1"/>
            </p:cNvGraphicFramePr>
            <p:nvPr/>
          </p:nvGraphicFramePr>
          <p:xfrm>
            <a:off x="4602" y="2232"/>
            <a:ext cx="198" cy="240"/>
          </p:xfrm>
          <a:graphic>
            <a:graphicData uri="http://schemas.openxmlformats.org/presentationml/2006/ole">
              <mc:AlternateContent xmlns:mc="http://schemas.openxmlformats.org/markup-compatibility/2006">
                <mc:Choice xmlns:v="urn:schemas-microsoft-com:vml" Requires="v">
                  <p:oleObj spid="_x0000_s3101" name="" r:id="rId11" imgW="177800" imgH="215900" progId="Equation.3">
                    <p:embed/>
                  </p:oleObj>
                </mc:Choice>
                <mc:Fallback>
                  <p:oleObj name="" r:id="rId11" imgW="177800" imgH="215900" progId="Equation.3">
                    <p:embed/>
                    <p:pic>
                      <p:nvPicPr>
                        <p:cNvPr id="0" name="图片 3100"/>
                        <p:cNvPicPr/>
                        <p:nvPr/>
                      </p:nvPicPr>
                      <p:blipFill>
                        <a:blip r:embed="rId6"/>
                        <a:stretch>
                          <a:fillRect/>
                        </a:stretch>
                      </p:blipFill>
                      <p:spPr>
                        <a:xfrm>
                          <a:off x="4602" y="2232"/>
                          <a:ext cx="198" cy="240"/>
                        </a:xfrm>
                        <a:prstGeom prst="rect">
                          <a:avLst/>
                        </a:prstGeom>
                        <a:noFill/>
                        <a:ln w="38100">
                          <a:noFill/>
                          <a:miter/>
                        </a:ln>
                      </p:spPr>
                    </p:pic>
                  </p:oleObj>
                </mc:Fallback>
              </mc:AlternateContent>
            </a:graphicData>
          </a:graphic>
        </p:graphicFrame>
        <p:graphicFrame>
          <p:nvGraphicFramePr>
            <p:cNvPr id="42006" name="Object 12"/>
            <p:cNvGraphicFramePr>
              <a:graphicFrameLocks noChangeAspect="1"/>
            </p:cNvGraphicFramePr>
            <p:nvPr/>
          </p:nvGraphicFramePr>
          <p:xfrm>
            <a:off x="4821" y="2244"/>
            <a:ext cx="219" cy="240"/>
          </p:xfrm>
          <a:graphic>
            <a:graphicData uri="http://schemas.openxmlformats.org/presentationml/2006/ole">
              <mc:AlternateContent xmlns:mc="http://schemas.openxmlformats.org/markup-compatibility/2006">
                <mc:Choice xmlns:v="urn:schemas-microsoft-com:vml" Requires="v">
                  <p:oleObj spid="_x0000_s3085" name="" r:id="rId12" imgW="203200" imgH="215900" progId="Equation.3">
                    <p:embed/>
                  </p:oleObj>
                </mc:Choice>
                <mc:Fallback>
                  <p:oleObj name="" r:id="rId12" imgW="203200" imgH="215900" progId="Equation.3">
                    <p:embed/>
                    <p:pic>
                      <p:nvPicPr>
                        <p:cNvPr id="0" name="图片 3084"/>
                        <p:cNvPicPr/>
                        <p:nvPr/>
                      </p:nvPicPr>
                      <p:blipFill>
                        <a:blip r:embed="rId13"/>
                        <a:stretch>
                          <a:fillRect/>
                        </a:stretch>
                      </p:blipFill>
                      <p:spPr>
                        <a:xfrm>
                          <a:off x="4821" y="2244"/>
                          <a:ext cx="219" cy="240"/>
                        </a:xfrm>
                        <a:prstGeom prst="rect">
                          <a:avLst/>
                        </a:prstGeom>
                        <a:noFill/>
                        <a:ln w="38100">
                          <a:noFill/>
                          <a:miter/>
                        </a:ln>
                      </p:spPr>
                    </p:pic>
                  </p:oleObj>
                </mc:Fallback>
              </mc:AlternateContent>
            </a:graphicData>
          </a:graphic>
        </p:graphicFrame>
        <p:graphicFrame>
          <p:nvGraphicFramePr>
            <p:cNvPr id="42007" name="Object 13"/>
            <p:cNvGraphicFramePr>
              <a:graphicFrameLocks noChangeAspect="1"/>
            </p:cNvGraphicFramePr>
            <p:nvPr/>
          </p:nvGraphicFramePr>
          <p:xfrm>
            <a:off x="5280" y="2256"/>
            <a:ext cx="230" cy="240"/>
          </p:xfrm>
          <a:graphic>
            <a:graphicData uri="http://schemas.openxmlformats.org/presentationml/2006/ole">
              <mc:AlternateContent xmlns:mc="http://schemas.openxmlformats.org/markup-compatibility/2006">
                <mc:Choice xmlns:v="urn:schemas-microsoft-com:vml" Requires="v">
                  <p:oleObj spid="_x0000_s3092" name="" r:id="rId14" imgW="215900" imgH="228600" progId="Equation.3">
                    <p:embed/>
                  </p:oleObj>
                </mc:Choice>
                <mc:Fallback>
                  <p:oleObj name="" r:id="rId14" imgW="215900" imgH="228600" progId="Equation.3">
                    <p:embed/>
                    <p:pic>
                      <p:nvPicPr>
                        <p:cNvPr id="0" name="图片 3091"/>
                        <p:cNvPicPr/>
                        <p:nvPr/>
                      </p:nvPicPr>
                      <p:blipFill>
                        <a:blip r:embed="rId8"/>
                        <a:stretch>
                          <a:fillRect/>
                        </a:stretch>
                      </p:blipFill>
                      <p:spPr>
                        <a:xfrm>
                          <a:off x="5280" y="2256"/>
                          <a:ext cx="230" cy="240"/>
                        </a:xfrm>
                        <a:prstGeom prst="rect">
                          <a:avLst/>
                        </a:prstGeom>
                        <a:noFill/>
                        <a:ln w="38100">
                          <a:noFill/>
                          <a:miter/>
                        </a:ln>
                      </p:spPr>
                    </p:pic>
                  </p:oleObj>
                </mc:Fallback>
              </mc:AlternateContent>
            </a:graphicData>
          </a:graphic>
        </p:graphicFrame>
        <p:graphicFrame>
          <p:nvGraphicFramePr>
            <p:cNvPr id="42008" name="Object 14"/>
            <p:cNvGraphicFramePr>
              <a:graphicFrameLocks noChangeAspect="1"/>
            </p:cNvGraphicFramePr>
            <p:nvPr/>
          </p:nvGraphicFramePr>
          <p:xfrm>
            <a:off x="1296" y="2256"/>
            <a:ext cx="190" cy="240"/>
          </p:xfrm>
          <a:graphic>
            <a:graphicData uri="http://schemas.openxmlformats.org/presentationml/2006/ole">
              <mc:AlternateContent xmlns:mc="http://schemas.openxmlformats.org/markup-compatibility/2006">
                <mc:Choice xmlns:v="urn:schemas-microsoft-com:vml" Requires="v">
                  <p:oleObj spid="_x0000_s3086" name="" r:id="rId15" imgW="177800" imgH="228600" progId="Equation.3">
                    <p:embed/>
                  </p:oleObj>
                </mc:Choice>
                <mc:Fallback>
                  <p:oleObj name="" r:id="rId15" imgW="177800" imgH="228600" progId="Equation.3">
                    <p:embed/>
                    <p:pic>
                      <p:nvPicPr>
                        <p:cNvPr id="0" name="图片 3085"/>
                        <p:cNvPicPr/>
                        <p:nvPr/>
                      </p:nvPicPr>
                      <p:blipFill>
                        <a:blip r:embed="rId16"/>
                        <a:stretch>
                          <a:fillRect/>
                        </a:stretch>
                      </p:blipFill>
                      <p:spPr>
                        <a:xfrm>
                          <a:off x="1296" y="2256"/>
                          <a:ext cx="190" cy="240"/>
                        </a:xfrm>
                        <a:prstGeom prst="rect">
                          <a:avLst/>
                        </a:prstGeom>
                        <a:noFill/>
                        <a:ln w="38100">
                          <a:noFill/>
                          <a:miter/>
                        </a:ln>
                      </p:spPr>
                    </p:pic>
                  </p:oleObj>
                </mc:Fallback>
              </mc:AlternateContent>
            </a:graphicData>
          </a:graphic>
        </p:graphicFrame>
      </p:grpSp>
      <p:grpSp>
        <p:nvGrpSpPr>
          <p:cNvPr id="3" name="Group 15"/>
          <p:cNvGrpSpPr/>
          <p:nvPr/>
        </p:nvGrpSpPr>
        <p:grpSpPr>
          <a:xfrm>
            <a:off x="304800" y="4221163"/>
            <a:ext cx="8839200" cy="1917700"/>
            <a:chOff x="96" y="2910"/>
            <a:chExt cx="5568" cy="1208"/>
          </a:xfrm>
        </p:grpSpPr>
        <p:sp>
          <p:nvSpPr>
            <p:cNvPr id="41993" name="Text Box 16"/>
            <p:cNvSpPr txBox="1"/>
            <p:nvPr/>
          </p:nvSpPr>
          <p:spPr>
            <a:xfrm>
              <a:off x="96" y="2910"/>
              <a:ext cx="5568" cy="1208"/>
            </a:xfrm>
            <a:prstGeom prst="rect">
              <a:avLst/>
            </a:prstGeom>
            <a:noFill/>
            <a:ln w="6350">
              <a:noFill/>
            </a:ln>
          </p:spPr>
          <p:txBody>
            <a:bodyPr>
              <a:spAutoFit/>
            </a:bodyPr>
            <a:p>
              <a:pPr algn="just" eaLnBrk="1" hangingPunct="1"/>
              <a:r>
                <a:rPr lang="en-US" altLang="zh-CN" sz="2400" dirty="0">
                  <a:latin typeface="楷体_GB2312" pitchFamily="49" charset="-122"/>
                </a:rPr>
                <a:t>    </a:t>
              </a:r>
              <a:r>
                <a:rPr lang="en-US" altLang="zh-CN" sz="2400" dirty="0">
                  <a:latin typeface="楷体_GB2312" pitchFamily="49" charset="-122"/>
                  <a:ea typeface="楷体_GB2312" pitchFamily="49" charset="-122"/>
                </a:rPr>
                <a:t>SAT∈NP</a:t>
              </a:r>
              <a:r>
                <a:rPr lang="zh-CN" altLang="en-US" sz="2400" dirty="0">
                  <a:latin typeface="楷体_GB2312" pitchFamily="49" charset="-122"/>
                  <a:ea typeface="楷体_GB2312" pitchFamily="49" charset="-122"/>
                </a:rPr>
                <a:t>是很明显的。对于任给的布尔变量  ，</a:t>
              </a:r>
              <a:r>
                <a:rPr lang="zh-CN" altLang="en-US"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  的0，1赋值，容易在多项式时间内验证相应的      </a:t>
              </a:r>
              <a:r>
                <a:rPr lang="zh-CN" altLang="en-US"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    的取值是</a:t>
              </a:r>
              <a:endParaRPr lang="zh-CN" altLang="en-US" sz="2400" dirty="0">
                <a:latin typeface="楷体_GB2312" pitchFamily="49" charset="-122"/>
                <a:ea typeface="楷体_GB2312" pitchFamily="49" charset="-122"/>
              </a:endParaRPr>
            </a:p>
            <a:p>
              <a:pPr algn="just" eaLnBrk="1" hangingPunct="1"/>
              <a:r>
                <a:rPr lang="zh-CN" altLang="en-US" sz="2400" dirty="0">
                  <a:latin typeface="楷体_GB2312" pitchFamily="49" charset="-122"/>
                  <a:ea typeface="楷体_GB2312" pitchFamily="49" charset="-122"/>
                </a:rPr>
                <a:t>否为1。因此，</a:t>
              </a:r>
              <a:r>
                <a:rPr lang="en-US" altLang="zh-CN" sz="2400" dirty="0">
                  <a:latin typeface="楷体_GB2312" pitchFamily="49" charset="-122"/>
                  <a:ea typeface="楷体_GB2312" pitchFamily="49" charset="-122"/>
                </a:rPr>
                <a:t>SAT∈NP。</a:t>
              </a:r>
              <a:endParaRPr lang="en-US" altLang="zh-CN" sz="2400" dirty="0">
                <a:latin typeface="楷体_GB2312" pitchFamily="49" charset="-122"/>
                <a:ea typeface="楷体_GB2312" pitchFamily="49" charset="-122"/>
              </a:endParaRPr>
            </a:p>
            <a:p>
              <a:pPr algn="just" eaLnBrk="1" hangingPunct="1"/>
              <a:r>
                <a:rPr lang="zh-CN" altLang="en-US" sz="2400" dirty="0">
                  <a:latin typeface="楷体_GB2312" pitchFamily="49" charset="-122"/>
                  <a:ea typeface="楷体_GB2312" pitchFamily="49" charset="-122"/>
                </a:rPr>
                <a:t>    现在只要证明对任意的</a:t>
              </a:r>
              <a:r>
                <a:rPr lang="en-US" altLang="zh-CN" sz="2400" dirty="0">
                  <a:latin typeface="楷体_GB2312" pitchFamily="49" charset="-122"/>
                  <a:ea typeface="楷体_GB2312" pitchFamily="49" charset="-122"/>
                </a:rPr>
                <a:t>L∈NP</a:t>
              </a:r>
              <a:r>
                <a:rPr lang="zh-CN" altLang="en-US" sz="2400" dirty="0">
                  <a:latin typeface="楷体_GB2312" pitchFamily="49" charset="-122"/>
                  <a:ea typeface="楷体_GB2312" pitchFamily="49" charset="-122"/>
                </a:rPr>
                <a:t>有</a:t>
              </a:r>
              <a:r>
                <a:rPr lang="en-US" altLang="zh-CN" sz="2400" dirty="0">
                  <a:latin typeface="楷体_GB2312" pitchFamily="49" charset="-122"/>
                  <a:ea typeface="楷体_GB2312" pitchFamily="49" charset="-122"/>
                </a:rPr>
                <a:t>L∝</a:t>
              </a:r>
              <a:r>
                <a:rPr lang="en-US" altLang="zh-CN" sz="2400" baseline="-30000" dirty="0">
                  <a:latin typeface="楷体_GB2312" pitchFamily="49" charset="-122"/>
                  <a:ea typeface="楷体_GB2312" pitchFamily="49" charset="-122"/>
                </a:rPr>
                <a:t>p</a:t>
              </a:r>
              <a:r>
                <a:rPr lang="en-US" altLang="zh-CN" sz="2400" dirty="0">
                  <a:latin typeface="楷体_GB2312" pitchFamily="49" charset="-122"/>
                  <a:ea typeface="楷体_GB2312" pitchFamily="49" charset="-122"/>
                </a:rPr>
                <a:t>SAT</a:t>
              </a:r>
              <a:r>
                <a:rPr lang="zh-CN" altLang="en-US" sz="2400" dirty="0">
                  <a:latin typeface="楷体_GB2312" pitchFamily="49" charset="-122"/>
                  <a:ea typeface="楷体_GB2312" pitchFamily="49" charset="-122"/>
                </a:rPr>
                <a:t>即可。</a:t>
              </a:r>
              <a:endParaRPr lang="zh-CN" altLang="en-US" sz="2400" dirty="0">
                <a:latin typeface="楷体_GB2312" pitchFamily="49" charset="-122"/>
                <a:ea typeface="楷体_GB2312" pitchFamily="49" charset="-122"/>
              </a:endParaRPr>
            </a:p>
            <a:p>
              <a:pPr algn="just" eaLnBrk="1" hangingPunct="1"/>
              <a:r>
                <a:rPr lang="zh-CN" altLang="en-US" sz="2400" dirty="0">
                  <a:latin typeface="楷体_GB2312" pitchFamily="49" charset="-122"/>
                  <a:ea typeface="楷体_GB2312" pitchFamily="49" charset="-122"/>
                </a:rPr>
                <a:t>	（详细证明见书本</a:t>
              </a:r>
              <a:r>
                <a:rPr lang="en-US" altLang="zh-CN" sz="2400" dirty="0">
                  <a:latin typeface="楷体_GB2312" pitchFamily="49" charset="-122"/>
                  <a:ea typeface="楷体_GB2312" pitchFamily="49" charset="-122"/>
                </a:rPr>
                <a:t>P</a:t>
              </a:r>
              <a:r>
                <a:rPr lang="en-US" altLang="zh-CN" sz="1600" dirty="0">
                  <a:latin typeface="楷体_GB2312" pitchFamily="49" charset="-122"/>
                  <a:ea typeface="楷体_GB2312" pitchFamily="49" charset="-122"/>
                </a:rPr>
                <a:t>307～310</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p:txBody>
        </p:sp>
        <p:graphicFrame>
          <p:nvGraphicFramePr>
            <p:cNvPr id="41994" name="Object 17"/>
            <p:cNvGraphicFramePr>
              <a:graphicFrameLocks noChangeAspect="1"/>
            </p:cNvGraphicFramePr>
            <p:nvPr/>
          </p:nvGraphicFramePr>
          <p:xfrm>
            <a:off x="4176" y="2928"/>
            <a:ext cx="177" cy="240"/>
          </p:xfrm>
          <a:graphic>
            <a:graphicData uri="http://schemas.openxmlformats.org/presentationml/2006/ole">
              <mc:AlternateContent xmlns:mc="http://schemas.openxmlformats.org/markup-compatibility/2006">
                <mc:Choice xmlns:v="urn:schemas-microsoft-com:vml" Requires="v">
                  <p:oleObj spid="_x0000_s3088" name="" r:id="rId17" imgW="165100" imgH="215900" progId="Equation.3">
                    <p:embed/>
                  </p:oleObj>
                </mc:Choice>
                <mc:Fallback>
                  <p:oleObj name="" r:id="rId17" imgW="165100" imgH="215900" progId="Equation.3">
                    <p:embed/>
                    <p:pic>
                      <p:nvPicPr>
                        <p:cNvPr id="0" name="图片 3087"/>
                        <p:cNvPicPr/>
                        <p:nvPr/>
                      </p:nvPicPr>
                      <p:blipFill>
                        <a:blip r:embed="rId2"/>
                        <a:stretch>
                          <a:fillRect/>
                        </a:stretch>
                      </p:blipFill>
                      <p:spPr>
                        <a:xfrm>
                          <a:off x="4176" y="2928"/>
                          <a:ext cx="177" cy="240"/>
                        </a:xfrm>
                        <a:prstGeom prst="rect">
                          <a:avLst/>
                        </a:prstGeom>
                        <a:noFill/>
                        <a:ln w="38100">
                          <a:noFill/>
                          <a:miter/>
                        </a:ln>
                      </p:spPr>
                    </p:pic>
                  </p:oleObj>
                </mc:Fallback>
              </mc:AlternateContent>
            </a:graphicData>
          </a:graphic>
        </p:graphicFrame>
        <p:graphicFrame>
          <p:nvGraphicFramePr>
            <p:cNvPr id="41995" name="Object 18"/>
            <p:cNvGraphicFramePr>
              <a:graphicFrameLocks noChangeAspect="1"/>
            </p:cNvGraphicFramePr>
            <p:nvPr/>
          </p:nvGraphicFramePr>
          <p:xfrm>
            <a:off x="4898" y="2928"/>
            <a:ext cx="190" cy="240"/>
          </p:xfrm>
          <a:graphic>
            <a:graphicData uri="http://schemas.openxmlformats.org/presentationml/2006/ole">
              <mc:AlternateContent xmlns:mc="http://schemas.openxmlformats.org/markup-compatibility/2006">
                <mc:Choice xmlns:v="urn:schemas-microsoft-com:vml" Requires="v">
                  <p:oleObj spid="_x0000_s3090" name="" r:id="rId18" imgW="177800" imgH="228600" progId="Equation.3">
                    <p:embed/>
                  </p:oleObj>
                </mc:Choice>
                <mc:Fallback>
                  <p:oleObj name="" r:id="rId18" imgW="177800" imgH="228600" progId="Equation.3">
                    <p:embed/>
                    <p:pic>
                      <p:nvPicPr>
                        <p:cNvPr id="0" name="图片 3089"/>
                        <p:cNvPicPr/>
                        <p:nvPr/>
                      </p:nvPicPr>
                      <p:blipFill>
                        <a:blip r:embed="rId4"/>
                        <a:stretch>
                          <a:fillRect/>
                        </a:stretch>
                      </p:blipFill>
                      <p:spPr>
                        <a:xfrm>
                          <a:off x="4898" y="2928"/>
                          <a:ext cx="190" cy="240"/>
                        </a:xfrm>
                        <a:prstGeom prst="rect">
                          <a:avLst/>
                        </a:prstGeom>
                        <a:noFill/>
                        <a:ln w="38100">
                          <a:noFill/>
                          <a:miter/>
                        </a:ln>
                      </p:spPr>
                    </p:pic>
                  </p:oleObj>
                </mc:Fallback>
              </mc:AlternateContent>
            </a:graphicData>
          </a:graphic>
        </p:graphicFrame>
        <p:graphicFrame>
          <p:nvGraphicFramePr>
            <p:cNvPr id="41996" name="Object 19"/>
            <p:cNvGraphicFramePr>
              <a:graphicFrameLocks noChangeAspect="1"/>
            </p:cNvGraphicFramePr>
            <p:nvPr/>
          </p:nvGraphicFramePr>
          <p:xfrm>
            <a:off x="3532" y="3168"/>
            <a:ext cx="198" cy="240"/>
          </p:xfrm>
          <a:graphic>
            <a:graphicData uri="http://schemas.openxmlformats.org/presentationml/2006/ole">
              <mc:AlternateContent xmlns:mc="http://schemas.openxmlformats.org/markup-compatibility/2006">
                <mc:Choice xmlns:v="urn:schemas-microsoft-com:vml" Requires="v">
                  <p:oleObj spid="_x0000_s3091" name="" r:id="rId19" imgW="177800" imgH="215900" progId="Equation.3">
                    <p:embed/>
                  </p:oleObj>
                </mc:Choice>
                <mc:Fallback>
                  <p:oleObj name="" r:id="rId19" imgW="177800" imgH="215900" progId="Equation.3">
                    <p:embed/>
                    <p:pic>
                      <p:nvPicPr>
                        <p:cNvPr id="0" name="图片 3090"/>
                        <p:cNvPicPr/>
                        <p:nvPr/>
                      </p:nvPicPr>
                      <p:blipFill>
                        <a:blip r:embed="rId6"/>
                        <a:stretch>
                          <a:fillRect/>
                        </a:stretch>
                      </p:blipFill>
                      <p:spPr>
                        <a:xfrm>
                          <a:off x="3532" y="3168"/>
                          <a:ext cx="198" cy="240"/>
                        </a:xfrm>
                        <a:prstGeom prst="rect">
                          <a:avLst/>
                        </a:prstGeom>
                        <a:noFill/>
                        <a:ln w="38100">
                          <a:noFill/>
                          <a:miter/>
                        </a:ln>
                      </p:spPr>
                    </p:pic>
                  </p:oleObj>
                </mc:Fallback>
              </mc:AlternateContent>
            </a:graphicData>
          </a:graphic>
        </p:graphicFrame>
        <p:graphicFrame>
          <p:nvGraphicFramePr>
            <p:cNvPr id="41997" name="Object 20"/>
            <p:cNvGraphicFramePr>
              <a:graphicFrameLocks noChangeAspect="1"/>
            </p:cNvGraphicFramePr>
            <p:nvPr/>
          </p:nvGraphicFramePr>
          <p:xfrm>
            <a:off x="3751" y="3180"/>
            <a:ext cx="219" cy="240"/>
          </p:xfrm>
          <a:graphic>
            <a:graphicData uri="http://schemas.openxmlformats.org/presentationml/2006/ole">
              <mc:AlternateContent xmlns:mc="http://schemas.openxmlformats.org/markup-compatibility/2006">
                <mc:Choice xmlns:v="urn:schemas-microsoft-com:vml" Requires="v">
                  <p:oleObj spid="_x0000_s3098" name="" r:id="rId20" imgW="203200" imgH="215900" progId="Equation.3">
                    <p:embed/>
                  </p:oleObj>
                </mc:Choice>
                <mc:Fallback>
                  <p:oleObj name="" r:id="rId20" imgW="203200" imgH="215900" progId="Equation.3">
                    <p:embed/>
                    <p:pic>
                      <p:nvPicPr>
                        <p:cNvPr id="0" name="图片 3097"/>
                        <p:cNvPicPr/>
                        <p:nvPr/>
                      </p:nvPicPr>
                      <p:blipFill>
                        <a:blip r:embed="rId13"/>
                        <a:stretch>
                          <a:fillRect/>
                        </a:stretch>
                      </p:blipFill>
                      <p:spPr>
                        <a:xfrm>
                          <a:off x="3751" y="3180"/>
                          <a:ext cx="219" cy="240"/>
                        </a:xfrm>
                        <a:prstGeom prst="rect">
                          <a:avLst/>
                        </a:prstGeom>
                        <a:noFill/>
                        <a:ln w="38100">
                          <a:noFill/>
                          <a:miter/>
                        </a:ln>
                      </p:spPr>
                    </p:pic>
                  </p:oleObj>
                </mc:Fallback>
              </mc:AlternateContent>
            </a:graphicData>
          </a:graphic>
        </p:graphicFrame>
        <p:graphicFrame>
          <p:nvGraphicFramePr>
            <p:cNvPr id="41998" name="Object 21"/>
            <p:cNvGraphicFramePr>
              <a:graphicFrameLocks noChangeAspect="1"/>
            </p:cNvGraphicFramePr>
            <p:nvPr/>
          </p:nvGraphicFramePr>
          <p:xfrm>
            <a:off x="4330" y="3192"/>
            <a:ext cx="230" cy="240"/>
          </p:xfrm>
          <a:graphic>
            <a:graphicData uri="http://schemas.openxmlformats.org/presentationml/2006/ole">
              <mc:AlternateContent xmlns:mc="http://schemas.openxmlformats.org/markup-compatibility/2006">
                <mc:Choice xmlns:v="urn:schemas-microsoft-com:vml" Requires="v">
                  <p:oleObj spid="_x0000_s3089" name="" r:id="rId21" imgW="215900" imgH="228600" progId="Equation.3">
                    <p:embed/>
                  </p:oleObj>
                </mc:Choice>
                <mc:Fallback>
                  <p:oleObj name="" r:id="rId21" imgW="215900" imgH="228600" progId="Equation.3">
                    <p:embed/>
                    <p:pic>
                      <p:nvPicPr>
                        <p:cNvPr id="0" name="图片 3088"/>
                        <p:cNvPicPr/>
                        <p:nvPr/>
                      </p:nvPicPr>
                      <p:blipFill>
                        <a:blip r:embed="rId8"/>
                        <a:stretch>
                          <a:fillRect/>
                        </a:stretch>
                      </p:blipFill>
                      <p:spPr>
                        <a:xfrm>
                          <a:off x="4330" y="3192"/>
                          <a:ext cx="230" cy="240"/>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9891"/>
                                        </p:tgtEl>
                                        <p:attrNameLst>
                                          <p:attrName>style.visibility</p:attrName>
                                        </p:attrNameLst>
                                      </p:cBhvr>
                                      <p:to>
                                        <p:strVal val="visible"/>
                                      </p:to>
                                    </p:set>
                                    <p:animEffect transition="in" filter="blinds(horizontal)">
                                      <p:cBhvr>
                                        <p:cTn id="7" dur="500"/>
                                        <p:tgtEl>
                                          <p:spTgt spid="5498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a:spLocks noGrp="1"/>
          </p:cNvSpPr>
          <p:nvPr>
            <p:ph type="title"/>
          </p:nvPr>
        </p:nvSpPr>
        <p:spPr/>
        <p:txBody>
          <a:bodyPr vert="horz" wrap="square" lIns="91440" tIns="45720" rIns="91440" bIns="45720" anchor="t" anchorCtr="0"/>
          <a:p>
            <a:r>
              <a:rPr lang="en-US" altLang="zh-CN" dirty="0"/>
              <a:t>Cook</a:t>
            </a:r>
            <a:r>
              <a:rPr lang="zh-CN" altLang="en-US" dirty="0"/>
              <a:t>定理</a:t>
            </a:r>
            <a:endParaRPr lang="zh-CN" altLang="en-US" dirty="0"/>
          </a:p>
        </p:txBody>
      </p:sp>
      <p:sp>
        <p:nvSpPr>
          <p:cNvPr id="43011" name="内容占位符 2"/>
          <p:cNvSpPr>
            <a:spLocks noGrp="1"/>
          </p:cNvSpPr>
          <p:nvPr>
            <p:ph idx="1"/>
          </p:nvPr>
        </p:nvSpPr>
        <p:spPr/>
        <p:txBody>
          <a:bodyPr vert="horz" wrap="square" lIns="91440" tIns="45720" rIns="91440" bIns="45720" anchor="t" anchorCtr="0"/>
          <a:p>
            <a:r>
              <a:rPr lang="zh-CN" altLang="en-US" dirty="0"/>
              <a:t>证明思路</a:t>
            </a:r>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5F8B74D-6F36-4099-BFA8-F330014FAFE0}"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301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43015" name="Picture 2"/>
          <p:cNvPicPr>
            <a:picLocks noChangeAspect="1"/>
          </p:cNvPicPr>
          <p:nvPr/>
        </p:nvPicPr>
        <p:blipFill>
          <a:blip r:embed="rId1"/>
          <a:stretch>
            <a:fillRect/>
          </a:stretch>
        </p:blipFill>
        <p:spPr>
          <a:xfrm>
            <a:off x="928688" y="2565400"/>
            <a:ext cx="7286625" cy="3714750"/>
          </a:xfrm>
          <a:prstGeom prst="rect">
            <a:avLst/>
          </a:prstGeom>
          <a:noFill/>
          <a:ln w="6350">
            <a:noFill/>
          </a:ln>
        </p:spPr>
      </p:pic>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
          <p:cNvSpPr>
            <a:spLocks noGrp="1"/>
          </p:cNvSpPr>
          <p:nvPr>
            <p:ph type="title"/>
          </p:nvPr>
        </p:nvSpPr>
        <p:spPr/>
        <p:txBody>
          <a:bodyPr vert="horz" wrap="square" lIns="91440" tIns="45720" rIns="91440" bIns="45720" anchor="t" anchorCtr="0"/>
          <a:p>
            <a:r>
              <a:rPr lang="en-US" altLang="zh-CN" dirty="0"/>
              <a:t>Cook</a:t>
            </a:r>
            <a:r>
              <a:rPr lang="zh-CN" altLang="en-US" dirty="0"/>
              <a:t>定理</a:t>
            </a:r>
            <a:endParaRPr lang="zh-CN" altLang="en-US" dirty="0"/>
          </a:p>
        </p:txBody>
      </p:sp>
      <p:sp>
        <p:nvSpPr>
          <p:cNvPr id="44035" name="内容占位符 2"/>
          <p:cNvSpPr>
            <a:spLocks noGrp="1"/>
          </p:cNvSpPr>
          <p:nvPr>
            <p:ph idx="1"/>
          </p:nvPr>
        </p:nvSpPr>
        <p:spPr/>
        <p:txBody>
          <a:bodyPr vert="horz" wrap="square" lIns="91440" tIns="45720" rIns="91440" bIns="45720" anchor="t" anchorCtr="0"/>
          <a:p>
            <a:r>
              <a:rPr lang="en-US" altLang="zh-CN" sz="3200" dirty="0">
                <a:latin typeface="楷体_GB2312" pitchFamily="49" charset="-122"/>
                <a:ea typeface="楷体_GB2312" pitchFamily="49" charset="-122"/>
              </a:rPr>
              <a:t>L∈NP</a:t>
            </a:r>
            <a:r>
              <a:rPr lang="zh-CN" altLang="en-US" sz="3200" dirty="0">
                <a:latin typeface="楷体_GB2312" pitchFamily="49" charset="-122"/>
                <a:ea typeface="楷体_GB2312" pitchFamily="49" charset="-122"/>
              </a:rPr>
              <a:t>，设</a:t>
            </a:r>
            <a:r>
              <a:rPr lang="en-US" altLang="zh-CN" sz="3200" dirty="0">
                <a:latin typeface="楷体_GB2312" pitchFamily="49" charset="-122"/>
                <a:ea typeface="楷体_GB2312" pitchFamily="49" charset="-122"/>
              </a:rPr>
              <a:t>M</a:t>
            </a:r>
            <a:r>
              <a:rPr lang="zh-CN" altLang="en-US" sz="3200" dirty="0">
                <a:latin typeface="楷体_GB2312" pitchFamily="49" charset="-122"/>
                <a:ea typeface="楷体_GB2312" pitchFamily="49" charset="-122"/>
              </a:rPr>
              <a:t>是一台能在多项式时间内识别</a:t>
            </a:r>
            <a:r>
              <a:rPr lang="en-US" altLang="zh-CN" sz="3200" dirty="0">
                <a:latin typeface="楷体_GB2312" pitchFamily="49" charset="-122"/>
                <a:ea typeface="楷体_GB2312" pitchFamily="49" charset="-122"/>
              </a:rPr>
              <a:t>L</a:t>
            </a:r>
            <a:r>
              <a:rPr lang="zh-CN" altLang="en-US" sz="3200" dirty="0">
                <a:latin typeface="楷体_GB2312" pitchFamily="49" charset="-122"/>
                <a:ea typeface="楷体_GB2312" pitchFamily="49" charset="-122"/>
              </a:rPr>
              <a:t>的非确定性图灵机，</a:t>
            </a:r>
            <a:r>
              <a:rPr lang="en-US" altLang="zh-CN" sz="3200" dirty="0">
                <a:latin typeface="楷体_GB2312" pitchFamily="49" charset="-122"/>
                <a:ea typeface="楷体_GB2312" pitchFamily="49" charset="-122"/>
              </a:rPr>
              <a:t>W</a:t>
            </a:r>
            <a:r>
              <a:rPr lang="zh-CN" altLang="en-US" sz="3200" dirty="0">
                <a:latin typeface="楷体_GB2312" pitchFamily="49" charset="-122"/>
                <a:ea typeface="楷体_GB2312" pitchFamily="49" charset="-122"/>
              </a:rPr>
              <a:t>是对</a:t>
            </a:r>
            <a:r>
              <a:rPr lang="en-US" altLang="zh-CN" sz="3200" dirty="0">
                <a:latin typeface="楷体_GB2312" pitchFamily="49" charset="-122"/>
                <a:ea typeface="楷体_GB2312" pitchFamily="49" charset="-122"/>
              </a:rPr>
              <a:t>M</a:t>
            </a:r>
            <a:r>
              <a:rPr lang="zh-CN" altLang="en-US" sz="3200" dirty="0">
                <a:latin typeface="楷体_GB2312" pitchFamily="49" charset="-122"/>
                <a:ea typeface="楷体_GB2312" pitchFamily="49" charset="-122"/>
              </a:rPr>
              <a:t>的一个输入</a:t>
            </a:r>
            <a:endParaRPr lang="en-US" altLang="zh-CN" sz="3200" dirty="0">
              <a:latin typeface="楷体_GB2312" pitchFamily="49" charset="-122"/>
              <a:ea typeface="楷体_GB2312" pitchFamily="49" charset="-122"/>
            </a:endParaRPr>
          </a:p>
          <a:p>
            <a:r>
              <a:rPr lang="zh-CN" altLang="en-US" sz="3200" dirty="0">
                <a:latin typeface="楷体_GB2312" pitchFamily="49" charset="-122"/>
                <a:ea typeface="楷体_GB2312" pitchFamily="49" charset="-122"/>
              </a:rPr>
              <a:t>由</a:t>
            </a:r>
            <a:r>
              <a:rPr lang="en-US" altLang="zh-CN" sz="3200" dirty="0">
                <a:latin typeface="楷体_GB2312" pitchFamily="49" charset="-122"/>
                <a:ea typeface="楷体_GB2312" pitchFamily="49" charset="-122"/>
              </a:rPr>
              <a:t>M</a:t>
            </a:r>
            <a:r>
              <a:rPr lang="zh-CN" altLang="en-US" sz="3200" dirty="0">
                <a:latin typeface="楷体_GB2312" pitchFamily="49" charset="-122"/>
                <a:ea typeface="楷体_GB2312" pitchFamily="49" charset="-122"/>
              </a:rPr>
              <a:t>和</a:t>
            </a:r>
            <a:r>
              <a:rPr lang="en-US" altLang="zh-CN" sz="3200" dirty="0">
                <a:latin typeface="楷体_GB2312" pitchFamily="49" charset="-122"/>
                <a:ea typeface="楷体_GB2312" pitchFamily="49" charset="-122"/>
              </a:rPr>
              <a:t>W</a:t>
            </a:r>
            <a:r>
              <a:rPr lang="zh-CN" altLang="en-US" sz="3200" dirty="0">
                <a:latin typeface="楷体_GB2312" pitchFamily="49" charset="-122"/>
                <a:ea typeface="楷体_GB2312" pitchFamily="49" charset="-122"/>
              </a:rPr>
              <a:t>能在</a:t>
            </a:r>
            <a:r>
              <a:rPr lang="zh-CN" altLang="en-US" sz="3200" dirty="0">
                <a:solidFill>
                  <a:srgbClr val="FF0000"/>
                </a:solidFill>
                <a:latin typeface="楷体_GB2312" pitchFamily="49" charset="-122"/>
                <a:ea typeface="楷体_GB2312" pitchFamily="49" charset="-122"/>
              </a:rPr>
              <a:t>多项式时间内构造</a:t>
            </a:r>
            <a:r>
              <a:rPr lang="zh-CN" altLang="en-US" sz="3200" dirty="0">
                <a:latin typeface="楷体_GB2312" pitchFamily="49" charset="-122"/>
                <a:ea typeface="楷体_GB2312" pitchFamily="49" charset="-122"/>
              </a:rPr>
              <a:t>一个布尔表达式</a:t>
            </a:r>
            <a:r>
              <a:rPr lang="en-US" altLang="zh-CN" sz="3200" dirty="0">
                <a:latin typeface="楷体_GB2312" pitchFamily="49" charset="-122"/>
                <a:ea typeface="楷体_GB2312" pitchFamily="49" charset="-122"/>
              </a:rPr>
              <a:t>W</a:t>
            </a:r>
            <a:r>
              <a:rPr lang="en-US" altLang="zh-CN" sz="3200" baseline="-25000" dirty="0">
                <a:latin typeface="楷体_GB2312" pitchFamily="49" charset="-122"/>
                <a:ea typeface="楷体_GB2312" pitchFamily="49" charset="-122"/>
              </a:rPr>
              <a:t>0</a:t>
            </a:r>
            <a:endParaRPr lang="en-US" altLang="zh-CN" sz="3200" baseline="-25000" dirty="0">
              <a:latin typeface="楷体_GB2312" pitchFamily="49" charset="-122"/>
              <a:ea typeface="楷体_GB2312" pitchFamily="49" charset="-122"/>
            </a:endParaRPr>
          </a:p>
          <a:p>
            <a:r>
              <a:rPr lang="zh-CN" altLang="en-US" sz="3200" dirty="0">
                <a:latin typeface="楷体_GB2312" pitchFamily="49" charset="-122"/>
                <a:ea typeface="楷体_GB2312" pitchFamily="49" charset="-122"/>
              </a:rPr>
              <a:t>模拟由</a:t>
            </a:r>
            <a:r>
              <a:rPr lang="en-US" altLang="zh-CN" sz="3200" dirty="0">
                <a:latin typeface="楷体_GB2312" pitchFamily="49" charset="-122"/>
                <a:ea typeface="楷体_GB2312" pitchFamily="49" charset="-122"/>
              </a:rPr>
              <a:t>M</a:t>
            </a:r>
            <a:r>
              <a:rPr lang="zh-CN" altLang="en-US" sz="3200" dirty="0">
                <a:latin typeface="楷体_GB2312" pitchFamily="49" charset="-122"/>
                <a:ea typeface="楷体_GB2312" pitchFamily="49" charset="-122"/>
              </a:rPr>
              <a:t>接受</a:t>
            </a:r>
            <a:r>
              <a:rPr lang="en-US" altLang="zh-CN" sz="3200" dirty="0">
                <a:latin typeface="楷体_GB2312" pitchFamily="49" charset="-122"/>
                <a:ea typeface="楷体_GB2312" pitchFamily="49" charset="-122"/>
              </a:rPr>
              <a:t>W</a:t>
            </a:r>
            <a:r>
              <a:rPr lang="zh-CN" altLang="en-US" sz="3200" dirty="0">
                <a:latin typeface="楷体_GB2312" pitchFamily="49" charset="-122"/>
                <a:ea typeface="楷体_GB2312" pitchFamily="49" charset="-122"/>
              </a:rPr>
              <a:t>的所有瞬像序列</a:t>
            </a:r>
            <a:endParaRPr lang="en-US" altLang="zh-CN" sz="3200" dirty="0">
              <a:latin typeface="楷体_GB2312" pitchFamily="49" charset="-122"/>
              <a:ea typeface="楷体_GB2312" pitchFamily="49" charset="-122"/>
            </a:endParaRPr>
          </a:p>
          <a:p>
            <a:r>
              <a:rPr lang="zh-CN" altLang="en-US" sz="3200" dirty="0">
                <a:latin typeface="楷体_GB2312" pitchFamily="49" charset="-122"/>
                <a:ea typeface="楷体_GB2312" pitchFamily="49" charset="-122"/>
              </a:rPr>
              <a:t>使得</a:t>
            </a:r>
            <a:r>
              <a:rPr lang="en-US" altLang="zh-CN" sz="3200" dirty="0">
                <a:latin typeface="楷体_GB2312" pitchFamily="49" charset="-122"/>
                <a:ea typeface="楷体_GB2312" pitchFamily="49" charset="-122"/>
              </a:rPr>
              <a:t>W</a:t>
            </a:r>
            <a:r>
              <a:rPr lang="en-US" altLang="zh-CN" sz="3200" baseline="-25000" dirty="0">
                <a:latin typeface="楷体_GB2312" pitchFamily="49" charset="-122"/>
                <a:ea typeface="楷体_GB2312" pitchFamily="49" charset="-122"/>
              </a:rPr>
              <a:t>0</a:t>
            </a:r>
            <a:r>
              <a:rPr lang="zh-CN" altLang="en-US" sz="3200" dirty="0">
                <a:latin typeface="楷体_GB2312" pitchFamily="49" charset="-122"/>
                <a:ea typeface="楷体_GB2312" pitchFamily="49" charset="-122"/>
              </a:rPr>
              <a:t>是可满足的当且仅当</a:t>
            </a:r>
            <a:r>
              <a:rPr lang="en-US" altLang="zh-CN" sz="3200" dirty="0">
                <a:latin typeface="楷体_GB2312" pitchFamily="49" charset="-122"/>
                <a:ea typeface="楷体_GB2312" pitchFamily="49" charset="-122"/>
              </a:rPr>
              <a:t>M</a:t>
            </a:r>
            <a:r>
              <a:rPr lang="zh-CN" altLang="en-US" sz="3200" dirty="0">
                <a:latin typeface="楷体_GB2312" pitchFamily="49" charset="-122"/>
                <a:ea typeface="楷体_GB2312" pitchFamily="49" charset="-122"/>
              </a:rPr>
              <a:t>接受</a:t>
            </a:r>
            <a:r>
              <a:rPr lang="en-US" altLang="zh-CN" sz="3200" dirty="0">
                <a:latin typeface="楷体_GB2312" pitchFamily="49" charset="-122"/>
                <a:ea typeface="楷体_GB2312" pitchFamily="49" charset="-122"/>
              </a:rPr>
              <a:t>W</a:t>
            </a:r>
            <a:endParaRPr lang="zh-CN" altLang="en-US" sz="3200" dirty="0">
              <a:latin typeface="楷体_GB2312" pitchFamily="49" charset="-122"/>
              <a:ea typeface="楷体_GB2312" pitchFamily="49" charset="-122"/>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5F8B74D-6F36-4099-BFA8-F330014FAFE0}"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403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p:nvPr>
        </p:nvSpPr>
        <p:spPr/>
        <p:txBody>
          <a:bodyPr vert="horz" wrap="square" lIns="91440" tIns="45720" rIns="91440" bIns="45720" anchor="t" anchorCtr="0"/>
          <a:p>
            <a:r>
              <a:rPr lang="en-US" altLang="zh-CN" dirty="0"/>
              <a:t>Cook </a:t>
            </a:r>
            <a:r>
              <a:rPr lang="zh-CN" altLang="en-US" dirty="0"/>
              <a:t>定理</a:t>
            </a:r>
            <a:endParaRPr lang="zh-CN" altLang="en-US" dirty="0"/>
          </a:p>
        </p:txBody>
      </p:sp>
      <p:sp>
        <p:nvSpPr>
          <p:cNvPr id="45059" name="内容占位符 2"/>
          <p:cNvSpPr>
            <a:spLocks noGrp="1"/>
          </p:cNvSpPr>
          <p:nvPr>
            <p:ph idx="1"/>
          </p:nvPr>
        </p:nvSpPr>
        <p:spPr/>
        <p:txBody>
          <a:bodyPr vert="horz" wrap="square" lIns="91440" tIns="45720" rIns="91440" bIns="45720" anchor="t" anchorCtr="0"/>
          <a:p>
            <a:r>
              <a:rPr lang="zh-CN" altLang="en-US" dirty="0"/>
              <a:t>设</a:t>
            </a:r>
            <a:r>
              <a:rPr lang="en-US" altLang="zh-CN" dirty="0"/>
              <a:t>M</a:t>
            </a:r>
            <a:r>
              <a:rPr lang="zh-CN" altLang="en-US" dirty="0"/>
              <a:t>为一台单带</a:t>
            </a:r>
            <a:r>
              <a:rPr lang="en-US" altLang="zh-CN" dirty="0"/>
              <a:t>NDTM</a:t>
            </a:r>
            <a:endParaRPr lang="en-US" altLang="zh-CN" dirty="0"/>
          </a:p>
          <a:p>
            <a:r>
              <a:rPr lang="en-US" altLang="zh-CN" dirty="0"/>
              <a:t>s</a:t>
            </a:r>
            <a:r>
              <a:rPr lang="zh-CN" altLang="en-US" dirty="0"/>
              <a:t>个状态</a:t>
            </a:r>
            <a:r>
              <a:rPr lang="en-US" altLang="zh-CN" dirty="0"/>
              <a:t>q</a:t>
            </a:r>
            <a:r>
              <a:rPr lang="en-US" altLang="zh-CN" baseline="-25000" dirty="0"/>
              <a:t>0</a:t>
            </a:r>
            <a:r>
              <a:rPr lang="en-US" altLang="zh-CN" dirty="0"/>
              <a:t>,…,q</a:t>
            </a:r>
            <a:r>
              <a:rPr lang="en-US" altLang="zh-CN" baseline="-25000" dirty="0"/>
              <a:t>s-1</a:t>
            </a:r>
            <a:endParaRPr lang="en-US" altLang="zh-CN" dirty="0"/>
          </a:p>
          <a:p>
            <a:r>
              <a:rPr lang="en-US" altLang="zh-CN" dirty="0"/>
              <a:t>m</a:t>
            </a:r>
            <a:r>
              <a:rPr lang="zh-CN" altLang="en-US" dirty="0"/>
              <a:t>个带符号</a:t>
            </a:r>
            <a:r>
              <a:rPr lang="en-US" altLang="zh-CN" dirty="0"/>
              <a:t>x</a:t>
            </a:r>
            <a:r>
              <a:rPr lang="en-US" altLang="zh-CN" baseline="-25000" dirty="0"/>
              <a:t>1</a:t>
            </a:r>
            <a:r>
              <a:rPr lang="en-US" altLang="zh-CN" dirty="0"/>
              <a:t>,…,x</a:t>
            </a:r>
            <a:r>
              <a:rPr lang="en-US" altLang="zh-CN" baseline="-25000" dirty="0"/>
              <a:t>m</a:t>
            </a:r>
            <a:endParaRPr lang="en-US" altLang="zh-CN" baseline="-25000" dirty="0"/>
          </a:p>
          <a:p>
            <a:r>
              <a:rPr lang="zh-CN" altLang="en-US" dirty="0"/>
              <a:t>多项式时间</a:t>
            </a:r>
            <a:r>
              <a:rPr lang="en-US" altLang="zh-CN" dirty="0"/>
              <a:t>p(n)</a:t>
            </a:r>
            <a:r>
              <a:rPr lang="zh-CN" altLang="en-US" dirty="0"/>
              <a:t>内</a:t>
            </a:r>
            <a:r>
              <a:rPr lang="en-US" altLang="zh-CN" dirty="0"/>
              <a:t>M</a:t>
            </a:r>
            <a:r>
              <a:rPr lang="zh-CN" altLang="en-US" dirty="0"/>
              <a:t>识别</a:t>
            </a:r>
            <a:r>
              <a:rPr lang="en-US" altLang="zh-CN" dirty="0"/>
              <a:t>L</a:t>
            </a:r>
            <a:endParaRPr lang="en-US" altLang="zh-CN" dirty="0"/>
          </a:p>
          <a:p>
            <a:r>
              <a:rPr lang="zh-CN" altLang="en-US" dirty="0"/>
              <a:t>设</a:t>
            </a:r>
            <a:r>
              <a:rPr lang="en-US" altLang="zh-CN" dirty="0"/>
              <a:t>W</a:t>
            </a:r>
            <a:r>
              <a:rPr lang="zh-CN" altLang="en-US" dirty="0"/>
              <a:t>是</a:t>
            </a:r>
            <a:r>
              <a:rPr lang="en-US" altLang="zh-CN" dirty="0"/>
              <a:t>M</a:t>
            </a:r>
            <a:r>
              <a:rPr lang="zh-CN" altLang="en-US" dirty="0"/>
              <a:t>的一个长度为</a:t>
            </a:r>
            <a:r>
              <a:rPr lang="en-US" altLang="zh-CN" dirty="0"/>
              <a:t>n</a:t>
            </a:r>
            <a:r>
              <a:rPr lang="zh-CN" altLang="en-US" dirty="0"/>
              <a:t>的输入，若</a:t>
            </a:r>
            <a:r>
              <a:rPr lang="en-US" altLang="zh-CN" dirty="0"/>
              <a:t>M</a:t>
            </a:r>
            <a:r>
              <a:rPr lang="zh-CN" altLang="en-US" dirty="0"/>
              <a:t>接受</a:t>
            </a:r>
            <a:r>
              <a:rPr lang="en-US" altLang="zh-CN" dirty="0"/>
              <a:t>W</a:t>
            </a:r>
            <a:r>
              <a:rPr lang="zh-CN" altLang="en-US" dirty="0"/>
              <a:t>，只需不超过</a:t>
            </a:r>
            <a:r>
              <a:rPr lang="en-US" altLang="zh-CN" dirty="0"/>
              <a:t>p(n)</a:t>
            </a:r>
            <a:r>
              <a:rPr lang="zh-CN" altLang="en-US" dirty="0"/>
              <a:t>次移动</a:t>
            </a:r>
            <a:endParaRPr lang="en-US" altLang="zh-CN" dirty="0"/>
          </a:p>
          <a:p>
            <a:r>
              <a:rPr lang="zh-CN" altLang="en-US" dirty="0"/>
              <a:t>对于</a:t>
            </a:r>
            <a:r>
              <a:rPr lang="en-US" altLang="zh-CN" dirty="0"/>
              <a:t>W</a:t>
            </a:r>
            <a:r>
              <a:rPr lang="zh-CN" altLang="en-US" dirty="0"/>
              <a:t>，存在</a:t>
            </a:r>
            <a:r>
              <a:rPr lang="en-US" altLang="zh-CN" dirty="0"/>
              <a:t>M</a:t>
            </a:r>
            <a:r>
              <a:rPr lang="zh-CN" altLang="en-US" dirty="0"/>
              <a:t>的一个瞬像序列</a:t>
            </a:r>
            <a:r>
              <a:rPr lang="en-US" altLang="zh-CN" dirty="0"/>
              <a:t>Q</a:t>
            </a:r>
            <a:r>
              <a:rPr lang="en-US" altLang="zh-CN" baseline="-25000" dirty="0"/>
              <a:t>0</a:t>
            </a:r>
            <a:r>
              <a:rPr lang="en-US" altLang="zh-CN" dirty="0"/>
              <a:t>,…,Q</a:t>
            </a:r>
            <a:r>
              <a:rPr lang="en-US" altLang="zh-CN" baseline="-25000" dirty="0"/>
              <a:t>r</a:t>
            </a:r>
            <a:r>
              <a:rPr lang="en-US" altLang="zh-CN" dirty="0"/>
              <a:t>,Q</a:t>
            </a:r>
            <a:r>
              <a:rPr lang="en-US" altLang="zh-CN" baseline="-25000" dirty="0"/>
              <a:t>0</a:t>
            </a:r>
            <a:r>
              <a:rPr lang="zh-CN" altLang="en-US" dirty="0"/>
              <a:t>为初始瞬像，</a:t>
            </a:r>
            <a:r>
              <a:rPr lang="en-US" altLang="zh-CN" dirty="0"/>
              <a:t>Q</a:t>
            </a:r>
            <a:r>
              <a:rPr lang="en-US" altLang="zh-CN" baseline="-25000" dirty="0"/>
              <a:t>r</a:t>
            </a:r>
            <a:r>
              <a:rPr lang="zh-CN" altLang="en-US" dirty="0"/>
              <a:t>为接受瞬像，</a:t>
            </a:r>
            <a:r>
              <a:rPr lang="en-US" altLang="zh-CN" dirty="0"/>
              <a:t>r</a:t>
            </a:r>
            <a:r>
              <a:rPr lang="en-US" altLang="zh-CN" dirty="0">
                <a:latin typeface="宋体" panose="02010600030101010101" pitchFamily="2" charset="-122"/>
              </a:rPr>
              <a:t>≤p(n)</a:t>
            </a:r>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5F8B74D-6F36-4099-BFA8-F330014FAFE0}"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506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p:txBody>
          <a:bodyPr vert="horz" wrap="square" lIns="91440" tIns="45720" rIns="91440" bIns="45720" anchor="t" anchorCtr="0"/>
          <a:p>
            <a:r>
              <a:rPr lang="zh-CN" altLang="en-US" dirty="0"/>
              <a:t>图灵机</a:t>
            </a:r>
            <a:endParaRPr lang="zh-CN" altLang="en-US" dirty="0"/>
          </a:p>
        </p:txBody>
      </p:sp>
      <p:sp>
        <p:nvSpPr>
          <p:cNvPr id="9219" name="内容占位符 2"/>
          <p:cNvSpPr>
            <a:spLocks noGrp="1"/>
          </p:cNvSpPr>
          <p:nvPr>
            <p:ph idx="1"/>
          </p:nvPr>
        </p:nvSpPr>
        <p:spPr/>
        <p:txBody>
          <a:bodyPr vert="horz" wrap="square" lIns="91440" tIns="45720" rIns="91440" bIns="45720" anchor="t" anchorCtr="0"/>
          <a:p>
            <a:r>
              <a:rPr lang="zh-CN" altLang="en-US" dirty="0"/>
              <a:t>图灵机 </a:t>
            </a:r>
            <a:r>
              <a:rPr lang="en-US" altLang="zh-CN" dirty="0"/>
              <a:t>M = (Q</a:t>
            </a:r>
            <a:r>
              <a:rPr lang="zh-CN" altLang="en-US" dirty="0"/>
              <a:t>，</a:t>
            </a:r>
            <a:r>
              <a:rPr lang="en-US" altLang="zh-CN" dirty="0"/>
              <a:t>Σ</a:t>
            </a:r>
            <a:r>
              <a:rPr lang="zh-CN" altLang="en-US" dirty="0"/>
              <a:t>，</a:t>
            </a:r>
            <a:r>
              <a:rPr lang="en-US" altLang="zh-CN" dirty="0"/>
              <a:t>Γ</a:t>
            </a:r>
            <a:r>
              <a:rPr lang="zh-CN" altLang="en-US" dirty="0"/>
              <a:t>，</a:t>
            </a:r>
            <a:r>
              <a:rPr lang="en-US" altLang="zh-CN" dirty="0"/>
              <a:t>δ</a:t>
            </a:r>
            <a:r>
              <a:rPr lang="zh-CN" altLang="en-US" dirty="0"/>
              <a:t>，</a:t>
            </a:r>
            <a:r>
              <a:rPr lang="en-US" altLang="zh-CN" dirty="0"/>
              <a:t>q0</a:t>
            </a:r>
            <a:r>
              <a:rPr lang="zh-CN" altLang="en-US" dirty="0"/>
              <a:t>，</a:t>
            </a:r>
            <a:r>
              <a:rPr lang="en-US" altLang="zh-CN" dirty="0"/>
              <a:t>qaccept</a:t>
            </a:r>
            <a:r>
              <a:rPr lang="zh-CN" altLang="en-US" dirty="0"/>
              <a:t>，</a:t>
            </a:r>
            <a:r>
              <a:rPr lang="en-US" altLang="zh-CN" dirty="0"/>
              <a:t>qreject) </a:t>
            </a:r>
            <a:r>
              <a:rPr lang="zh-CN" altLang="en-US" dirty="0"/>
              <a:t>将以如下方式运作：</a:t>
            </a:r>
            <a:endParaRPr lang="zh-CN" altLang="en-US" dirty="0"/>
          </a:p>
          <a:p>
            <a:pPr lvl="1"/>
            <a:r>
              <a:rPr lang="zh-CN" altLang="en-US" sz="1600" dirty="0"/>
              <a:t>开始的时候将输入符号串 从左到右依此填在纸带的格子上， 其他格子保持空白（即填以空白符）。</a:t>
            </a:r>
            <a:r>
              <a:rPr lang="en-US" altLang="zh-CN" sz="1600" dirty="0"/>
              <a:t>M </a:t>
            </a:r>
            <a:r>
              <a:rPr lang="zh-CN" altLang="en-US" sz="1600" dirty="0"/>
              <a:t>的读写头指向第 </a:t>
            </a:r>
            <a:r>
              <a:rPr lang="en-US" altLang="zh-CN" sz="1600" dirty="0"/>
              <a:t>0 </a:t>
            </a:r>
            <a:r>
              <a:rPr lang="zh-CN" altLang="en-US" sz="1600" dirty="0"/>
              <a:t>号格子， </a:t>
            </a:r>
            <a:r>
              <a:rPr lang="en-US" altLang="zh-CN" sz="1600" dirty="0"/>
              <a:t>M </a:t>
            </a:r>
            <a:r>
              <a:rPr lang="zh-CN" altLang="en-US" sz="1600" dirty="0"/>
              <a:t>处于状态 </a:t>
            </a:r>
            <a:r>
              <a:rPr lang="en-US" altLang="zh-CN" sz="1600" dirty="0"/>
              <a:t>q0</a:t>
            </a:r>
            <a:r>
              <a:rPr lang="zh-CN" altLang="en-US" sz="1600" dirty="0"/>
              <a:t>。机器开始运行后，按照转移函数 </a:t>
            </a:r>
            <a:r>
              <a:rPr lang="en-US" altLang="zh-CN" sz="1600" dirty="0"/>
              <a:t>δ </a:t>
            </a:r>
            <a:r>
              <a:rPr lang="zh-CN" altLang="en-US" sz="1600" dirty="0"/>
              <a:t>所描述的规则进行计算。例如，若当前机器的状态为 </a:t>
            </a:r>
            <a:r>
              <a:rPr lang="en-US" altLang="zh-CN" sz="1600" dirty="0"/>
              <a:t>q</a:t>
            </a:r>
            <a:r>
              <a:rPr lang="zh-CN" altLang="en-US" sz="1600" dirty="0"/>
              <a:t>，读写头所指的格子中的符号为 </a:t>
            </a:r>
            <a:r>
              <a:rPr lang="en-US" altLang="zh-CN" sz="1600" dirty="0"/>
              <a:t>x</a:t>
            </a:r>
            <a:r>
              <a:rPr lang="zh-CN" altLang="en-US" sz="1600" dirty="0"/>
              <a:t>，设 </a:t>
            </a:r>
            <a:r>
              <a:rPr lang="en-US" altLang="zh-CN" sz="1600" dirty="0"/>
              <a:t>δ</a:t>
            </a:r>
            <a:r>
              <a:rPr lang="zh-CN" altLang="en-US" sz="1600" dirty="0"/>
              <a:t>（</a:t>
            </a:r>
            <a:r>
              <a:rPr lang="en-US" altLang="zh-CN" sz="1600" dirty="0"/>
              <a:t>q</a:t>
            </a:r>
            <a:r>
              <a:rPr lang="zh-CN" altLang="en-US" sz="1600" dirty="0"/>
              <a:t>，</a:t>
            </a:r>
            <a:r>
              <a:rPr lang="en-US" altLang="zh-CN" sz="1600" dirty="0"/>
              <a:t>x</a:t>
            </a:r>
            <a:r>
              <a:rPr lang="zh-CN" altLang="en-US" sz="1600" dirty="0"/>
              <a:t>）</a:t>
            </a:r>
            <a:r>
              <a:rPr lang="en-US" altLang="zh-CN" sz="1600" dirty="0"/>
              <a:t>= </a:t>
            </a:r>
            <a:r>
              <a:rPr lang="zh-CN" altLang="en-US" sz="1600" dirty="0"/>
              <a:t>（</a:t>
            </a:r>
            <a:r>
              <a:rPr lang="en-US" altLang="zh-CN" sz="1600" dirty="0"/>
              <a:t>q'</a:t>
            </a:r>
            <a:r>
              <a:rPr lang="zh-CN" altLang="en-US" sz="1600" dirty="0"/>
              <a:t>，</a:t>
            </a:r>
            <a:r>
              <a:rPr lang="en-US" altLang="zh-CN" sz="1600" dirty="0"/>
              <a:t>x'</a:t>
            </a:r>
            <a:r>
              <a:rPr lang="zh-CN" altLang="en-US" sz="1600" dirty="0"/>
              <a:t>，</a:t>
            </a:r>
            <a:r>
              <a:rPr lang="en-US" altLang="zh-CN" sz="1600" dirty="0"/>
              <a:t>L</a:t>
            </a:r>
            <a:r>
              <a:rPr lang="zh-CN" altLang="en-US" sz="1600" dirty="0"/>
              <a:t>）， 则机器进入新状态 </a:t>
            </a:r>
            <a:r>
              <a:rPr lang="en-US" altLang="zh-CN" sz="1600" dirty="0"/>
              <a:t>q'</a:t>
            </a:r>
            <a:r>
              <a:rPr lang="zh-CN" altLang="en-US" sz="1600" dirty="0"/>
              <a:t>， 将读写头所指的格子中的符号改为 </a:t>
            </a:r>
            <a:r>
              <a:rPr lang="en-US" altLang="zh-CN" sz="1600" dirty="0"/>
              <a:t>x'</a:t>
            </a:r>
            <a:r>
              <a:rPr lang="zh-CN" altLang="en-US" sz="1600" dirty="0"/>
              <a:t>， 然后将读写头向左移动一个格子。若在某一时刻，读写头所指的是第 </a:t>
            </a:r>
            <a:r>
              <a:rPr lang="en-US" altLang="zh-CN" sz="1600" dirty="0"/>
              <a:t>0 </a:t>
            </a:r>
            <a:r>
              <a:rPr lang="zh-CN" altLang="en-US" sz="1600" dirty="0"/>
              <a:t>号格子， 但根据转移函数它下一步将继续向左移，这时它停在原地不动。换句话说，读写头始终不移出纸带的左边界。若在某个时刻 </a:t>
            </a:r>
            <a:r>
              <a:rPr lang="en-US" altLang="zh-CN" sz="1600" dirty="0"/>
              <a:t>M </a:t>
            </a:r>
            <a:r>
              <a:rPr lang="zh-CN" altLang="en-US" sz="1600" dirty="0"/>
              <a:t>根据转移函数进入了状态 </a:t>
            </a:r>
            <a:r>
              <a:rPr lang="en-US" altLang="zh-CN" sz="1600" dirty="0"/>
              <a:t>qaccept</a:t>
            </a:r>
            <a:r>
              <a:rPr lang="zh-CN" altLang="en-US" sz="1600" dirty="0"/>
              <a:t>， 则它立刻停机并接受输入的字符串； 若在某个时刻 </a:t>
            </a:r>
            <a:r>
              <a:rPr lang="en-US" altLang="zh-CN" sz="1600" dirty="0"/>
              <a:t>M </a:t>
            </a:r>
            <a:r>
              <a:rPr lang="zh-CN" altLang="en-US" sz="1600" dirty="0"/>
              <a:t>根据转移函数进入了状态 </a:t>
            </a:r>
            <a:r>
              <a:rPr lang="en-US" altLang="zh-CN" sz="1600" dirty="0"/>
              <a:t>qreject</a:t>
            </a:r>
            <a:r>
              <a:rPr lang="zh-CN" altLang="en-US" sz="1600" dirty="0"/>
              <a:t>， 则它立刻停机并拒绝输入的字符串。</a:t>
            </a:r>
            <a:endParaRPr lang="zh-CN" altLang="en-US" sz="1600" dirty="0"/>
          </a:p>
          <a:p>
            <a:pPr lvl="1"/>
            <a:r>
              <a:rPr lang="zh-CN" altLang="en-US" sz="1600" dirty="0"/>
              <a:t>注意，转移函数 </a:t>
            </a:r>
            <a:r>
              <a:rPr lang="en-US" altLang="zh-CN" sz="1600" dirty="0"/>
              <a:t>δ </a:t>
            </a:r>
            <a:r>
              <a:rPr lang="zh-CN" altLang="en-US" sz="1600" dirty="0"/>
              <a:t>是一个部分函数， 换句话说对于某些 </a:t>
            </a:r>
            <a:r>
              <a:rPr lang="en-US" altLang="zh-CN" sz="1600" dirty="0"/>
              <a:t>q</a:t>
            </a:r>
            <a:r>
              <a:rPr lang="zh-CN" altLang="en-US" sz="1600" dirty="0"/>
              <a:t>，</a:t>
            </a:r>
            <a:r>
              <a:rPr lang="en-US" altLang="zh-CN" sz="1600" dirty="0"/>
              <a:t>x</a:t>
            </a:r>
            <a:r>
              <a:rPr lang="zh-CN" altLang="en-US" sz="1600" dirty="0"/>
              <a:t>， </a:t>
            </a:r>
            <a:r>
              <a:rPr lang="en-US" altLang="zh-CN" sz="1600" dirty="0"/>
              <a:t>δ</a:t>
            </a:r>
            <a:r>
              <a:rPr lang="zh-CN" altLang="en-US" sz="1600" dirty="0"/>
              <a:t>（</a:t>
            </a:r>
            <a:r>
              <a:rPr lang="en-US" altLang="zh-CN" sz="1600" dirty="0"/>
              <a:t>q</a:t>
            </a:r>
            <a:r>
              <a:rPr lang="zh-CN" altLang="en-US" sz="1600" dirty="0"/>
              <a:t>，</a:t>
            </a:r>
            <a:r>
              <a:rPr lang="en-US" altLang="zh-CN" sz="1600" dirty="0"/>
              <a:t>x</a:t>
            </a:r>
            <a:r>
              <a:rPr lang="zh-CN" altLang="en-US" sz="1600" dirty="0"/>
              <a:t>）可能没有定义， 如果在运行中遇到下一个操作没有定义的情况， 机器将立刻停机</a:t>
            </a:r>
            <a:endParaRPr lang="zh-CN" altLang="en-US" sz="1600" dirty="0"/>
          </a:p>
          <a:p>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AC4801-EB4E-4EE7-80F1-002AED64649B}"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j-lt"/>
                <a:ea typeface="宋体" panose="02010600030101010101" pitchFamily="2" charset="-122"/>
                <a:cs typeface="+mn-cs"/>
              </a:rPr>
              <a:t>《</a:t>
            </a:r>
            <a:r>
              <a:rPr kumimoji="0" lang="en-US" altLang="zh-CN" sz="1200" b="0" i="0" u="none" strike="noStrike" kern="1200" cap="none" spc="0" normalizeH="0" baseline="0" noProof="0" dirty="0" err="1"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922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en-US" altLang="zh-CN"/>
              <a:t>Cook</a:t>
            </a:r>
            <a:r>
              <a:rPr lang="zh-CN" altLang="en-US"/>
              <a:t>定理</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pic>
        <p:nvPicPr>
          <p:cNvPr id="5" name="内容占位符 4"/>
          <p:cNvPicPr>
            <a:picLocks noChangeAspect="1"/>
          </p:cNvPicPr>
          <p:nvPr>
            <p:ph idx="1"/>
          </p:nvPr>
        </p:nvPicPr>
        <p:blipFill>
          <a:blip r:embed="rId2"/>
          <a:stretch>
            <a:fillRect/>
          </a:stretch>
        </p:blipFill>
        <p:spPr>
          <a:xfrm>
            <a:off x="323850" y="1341120"/>
            <a:ext cx="8229600" cy="1830070"/>
          </a:xfrm>
          <a:prstGeom prst="rect">
            <a:avLst/>
          </a:prstGeom>
        </p:spPr>
      </p:pic>
      <p:pic>
        <p:nvPicPr>
          <p:cNvPr id="6" name="图片 5"/>
          <p:cNvPicPr>
            <a:picLocks noChangeAspect="1"/>
          </p:cNvPicPr>
          <p:nvPr/>
        </p:nvPicPr>
        <p:blipFill>
          <a:blip r:embed="rId3"/>
          <a:stretch>
            <a:fillRect/>
          </a:stretch>
        </p:blipFill>
        <p:spPr>
          <a:xfrm>
            <a:off x="539750" y="3171190"/>
            <a:ext cx="8199120" cy="1071245"/>
          </a:xfrm>
          <a:prstGeom prst="rect">
            <a:avLst/>
          </a:prstGeom>
        </p:spPr>
      </p:pic>
      <p:pic>
        <p:nvPicPr>
          <p:cNvPr id="7" name="图片 6"/>
          <p:cNvPicPr>
            <a:picLocks noChangeAspect="1"/>
          </p:cNvPicPr>
          <p:nvPr/>
        </p:nvPicPr>
        <p:blipFill>
          <a:blip r:embed="rId4"/>
          <a:stretch>
            <a:fillRect/>
          </a:stretch>
        </p:blipFill>
        <p:spPr>
          <a:xfrm>
            <a:off x="457200" y="4437380"/>
            <a:ext cx="8326755" cy="1898015"/>
          </a:xfrm>
          <a:prstGeom prst="rect">
            <a:avLst/>
          </a:prstGeom>
        </p:spPr>
      </p:pic>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Cook</a:t>
            </a:r>
            <a:r>
              <a:rPr lang="zh-CN" altLang="en-US"/>
              <a:t>定理</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395605" y="1407795"/>
            <a:ext cx="8229600" cy="1638300"/>
          </a:xfrm>
          <a:prstGeom prst="rect">
            <a:avLst/>
          </a:prstGeom>
        </p:spPr>
      </p:pic>
      <p:pic>
        <p:nvPicPr>
          <p:cNvPr id="6" name="图片 5"/>
          <p:cNvPicPr>
            <a:picLocks noChangeAspect="1"/>
          </p:cNvPicPr>
          <p:nvPr/>
        </p:nvPicPr>
        <p:blipFill>
          <a:blip r:embed="rId2"/>
          <a:stretch>
            <a:fillRect/>
          </a:stretch>
        </p:blipFill>
        <p:spPr>
          <a:xfrm>
            <a:off x="467360" y="3861435"/>
            <a:ext cx="7912735" cy="1670050"/>
          </a:xfrm>
          <a:prstGeom prst="rect">
            <a:avLst/>
          </a:prstGeom>
        </p:spPr>
      </p:pic>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Cook</a:t>
            </a:r>
            <a:r>
              <a:rPr lang="zh-CN" altLang="en-US"/>
              <a:t>定理</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395605" y="1196975"/>
            <a:ext cx="7545705" cy="980440"/>
          </a:xfrm>
          <a:prstGeom prst="rect">
            <a:avLst/>
          </a:prstGeom>
        </p:spPr>
      </p:pic>
      <p:pic>
        <p:nvPicPr>
          <p:cNvPr id="7" name="图片 6"/>
          <p:cNvPicPr>
            <a:picLocks noChangeAspect="1"/>
          </p:cNvPicPr>
          <p:nvPr/>
        </p:nvPicPr>
        <p:blipFill>
          <a:blip r:embed="rId2"/>
          <a:stretch>
            <a:fillRect/>
          </a:stretch>
        </p:blipFill>
        <p:spPr>
          <a:xfrm>
            <a:off x="457200" y="2348865"/>
            <a:ext cx="7221855" cy="899795"/>
          </a:xfrm>
          <a:prstGeom prst="rect">
            <a:avLst/>
          </a:prstGeom>
        </p:spPr>
      </p:pic>
      <p:pic>
        <p:nvPicPr>
          <p:cNvPr id="8" name="图片 7"/>
          <p:cNvPicPr>
            <a:picLocks noChangeAspect="1"/>
          </p:cNvPicPr>
          <p:nvPr/>
        </p:nvPicPr>
        <p:blipFill>
          <a:blip r:embed="rId3"/>
          <a:stretch>
            <a:fillRect/>
          </a:stretch>
        </p:blipFill>
        <p:spPr>
          <a:xfrm>
            <a:off x="35560" y="3372485"/>
            <a:ext cx="8720455" cy="3280410"/>
          </a:xfrm>
          <a:prstGeom prst="rect">
            <a:avLst/>
          </a:prstGeom>
        </p:spPr>
      </p:pic>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Cook</a:t>
            </a:r>
            <a:r>
              <a:rPr lang="zh-CN" altLang="en-US"/>
              <a:t>定理</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0B694BD-AFC4-421D-AF5A-E7793DA0D731}"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323850" y="1845310"/>
            <a:ext cx="8229600" cy="1138555"/>
          </a:xfrm>
          <a:prstGeom prst="rect">
            <a:avLst/>
          </a:prstGeom>
        </p:spPr>
      </p:pic>
      <p:pic>
        <p:nvPicPr>
          <p:cNvPr id="6" name="图片 5"/>
          <p:cNvPicPr>
            <a:picLocks noChangeAspect="1"/>
          </p:cNvPicPr>
          <p:nvPr/>
        </p:nvPicPr>
        <p:blipFill>
          <a:blip r:embed="rId2"/>
          <a:stretch>
            <a:fillRect/>
          </a:stretch>
        </p:blipFill>
        <p:spPr>
          <a:xfrm>
            <a:off x="179705" y="3213100"/>
            <a:ext cx="8733790" cy="933450"/>
          </a:xfrm>
          <a:prstGeom prst="rect">
            <a:avLst/>
          </a:prstGeom>
        </p:spPr>
      </p:pic>
      <p:sp>
        <p:nvSpPr>
          <p:cNvPr id="7" name="矩形 6"/>
          <p:cNvSpPr/>
          <p:nvPr/>
        </p:nvSpPr>
        <p:spPr>
          <a:xfrm>
            <a:off x="2339340" y="4941570"/>
            <a:ext cx="2145665" cy="603250"/>
          </a:xfrm>
          <a:prstGeom prst="rect">
            <a:avLst/>
          </a:prstGeom>
          <a:noFill/>
          <a:ln w="6350" cap="flat" cmpd="sng" algn="ctr">
            <a:noFill/>
            <a:prstDash val="solid"/>
            <a:round/>
            <a:headEnd type="none" w="med" len="med"/>
            <a:tailEnd type="none" w="med" len="med"/>
          </a:ln>
        </p:spPr>
        <p:txBody>
          <a:bodyPr vert="horz" wrap="none" lIns="91440" tIns="45720" rIns="91440" bIns="45720" numCol="1" anchor="ctr" anchorCtr="0" compatLnSpc="1">
            <a:noAutofit/>
          </a:bodyPr>
          <a:p>
            <a:pPr marL="0" marR="0" indent="0" algn="ctr" defTabSz="914400" rtl="0" eaLnBrk="1" fontAlgn="base" latinLnBrk="0" hangingPunct="1">
              <a:lnSpc>
                <a:spcPct val="100000"/>
              </a:lnSpc>
              <a:spcBef>
                <a:spcPct val="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a:t>
            </a:r>
            <a:r>
              <a:rPr kumimoji="0" lang="en-US" altLang="en-US" sz="1800" b="0" i="0" baseline="-25000" smtClean="0">
                <a:ln>
                  <a:noFill/>
                </a:ln>
                <a:solidFill>
                  <a:schemeClr val="tx1"/>
                </a:solidFill>
                <a:effectLst/>
                <a:uFillTx/>
                <a:latin typeface="Arial" panose="020B0604020202020204" pitchFamily="34" charset="0"/>
                <a:ea typeface="宋体" panose="02010600030101010101" pitchFamily="2" charset="-122"/>
              </a:rPr>
              <a:t>0</a:t>
            </a:r>
            <a:r>
              <a:rPr kumimoji="0" lang="en-US"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ABCDEFG</a:t>
            </a:r>
            <a:endParaRPr kumimoji="0" lang="en-US"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F4CCF7D-8C4A-428E-BFF4-2D876694F3D3}"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608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6085" name="Rectangle 2"/>
          <p:cNvSpPr>
            <a:spLocks noGrp="1"/>
          </p:cNvSpPr>
          <p:nvPr>
            <p:ph type="title"/>
          </p:nvPr>
        </p:nvSpPr>
        <p:spPr>
          <a:xfrm>
            <a:off x="1042988" y="277813"/>
            <a:ext cx="7129462" cy="677862"/>
          </a:xfrm>
        </p:spPr>
        <p:txBody>
          <a:bodyPr vert="horz" wrap="square" lIns="91440" tIns="45720" rIns="91440" bIns="45720" anchor="t" anchorCtr="0"/>
          <a:p>
            <a:pPr eaLnBrk="1" hangingPunct="1"/>
            <a:r>
              <a:rPr lang="zh-CN" altLang="en-US" sz="3800" dirty="0"/>
              <a:t>8.4	 一些典型的</a:t>
            </a:r>
            <a:r>
              <a:rPr lang="en-US" altLang="zh-CN" sz="3800" dirty="0">
                <a:ea typeface="楷体_GB2312" pitchFamily="49" charset="-122"/>
              </a:rPr>
              <a:t>NP</a:t>
            </a:r>
            <a:r>
              <a:rPr lang="zh-CN" altLang="en-US" sz="3800" dirty="0">
                <a:ea typeface="楷体_GB2312" pitchFamily="49" charset="-122"/>
              </a:rPr>
              <a:t>完全问题</a:t>
            </a:r>
            <a:endParaRPr lang="zh-CN" altLang="en-US" sz="3800" dirty="0">
              <a:ea typeface="楷体_GB2312" pitchFamily="49" charset="-122"/>
            </a:endParaRPr>
          </a:p>
        </p:txBody>
      </p:sp>
      <p:grpSp>
        <p:nvGrpSpPr>
          <p:cNvPr id="2" name="Group 3"/>
          <p:cNvGrpSpPr/>
          <p:nvPr/>
        </p:nvGrpSpPr>
        <p:grpSpPr>
          <a:xfrm>
            <a:off x="1676400" y="1752600"/>
            <a:ext cx="5181600" cy="4572000"/>
            <a:chOff x="1056" y="1104"/>
            <a:chExt cx="3264" cy="2880"/>
          </a:xfrm>
        </p:grpSpPr>
        <p:pic>
          <p:nvPicPr>
            <p:cNvPr id="46087" name="Picture 4" descr="t85"/>
            <p:cNvPicPr>
              <a:picLocks noChangeAspect="1"/>
            </p:cNvPicPr>
            <p:nvPr/>
          </p:nvPicPr>
          <p:blipFill>
            <a:blip r:embed="rId1"/>
            <a:stretch>
              <a:fillRect/>
            </a:stretch>
          </p:blipFill>
          <p:spPr>
            <a:xfrm>
              <a:off x="1056" y="1104"/>
              <a:ext cx="3264" cy="2555"/>
            </a:xfrm>
            <a:prstGeom prst="rect">
              <a:avLst/>
            </a:prstGeom>
            <a:noFill/>
            <a:ln w="9525">
              <a:noFill/>
            </a:ln>
          </p:spPr>
        </p:pic>
        <p:sp>
          <p:nvSpPr>
            <p:cNvPr id="46088" name="Text Box 5"/>
            <p:cNvSpPr txBox="1"/>
            <p:nvPr/>
          </p:nvSpPr>
          <p:spPr>
            <a:xfrm>
              <a:off x="1728" y="3696"/>
              <a:ext cx="2304" cy="288"/>
            </a:xfrm>
            <a:prstGeom prst="rect">
              <a:avLst/>
            </a:prstGeom>
            <a:noFill/>
            <a:ln w="6350">
              <a:noFill/>
            </a:ln>
          </p:spPr>
          <p:txBody>
            <a:bodyPr>
              <a:spAutoFit/>
            </a:bodyPr>
            <a:p>
              <a:pPr algn="ctr" eaLnBrk="1" hangingPunct="1"/>
              <a:r>
                <a:rPr lang="zh-CN" altLang="en-US" sz="2400" dirty="0">
                  <a:latin typeface="楷体_GB2312" pitchFamily="49" charset="-122"/>
                  <a:ea typeface="楷体_GB2312" pitchFamily="49" charset="-122"/>
                </a:rPr>
                <a:t>部分</a:t>
              </a:r>
              <a:r>
                <a:rPr lang="en-US" altLang="zh-CN" sz="2400" dirty="0">
                  <a:latin typeface="楷体_GB2312" pitchFamily="49" charset="-122"/>
                  <a:ea typeface="楷体_GB2312" pitchFamily="49" charset="-122"/>
                </a:rPr>
                <a:t>NP</a:t>
              </a:r>
              <a:r>
                <a:rPr lang="zh-CN" altLang="en-US" sz="2400" dirty="0">
                  <a:latin typeface="楷体_GB2312" pitchFamily="49" charset="-122"/>
                  <a:ea typeface="楷体_GB2312" pitchFamily="49" charset="-122"/>
                </a:rPr>
                <a:t>完全问题树</a:t>
              </a:r>
              <a:endParaRPr lang="zh-CN" altLang="en-US" sz="2400" dirty="0">
                <a:latin typeface="楷体_GB2312" pitchFamily="49" charset="-122"/>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0E66031-C993-49DD-9334-AA7D6B863E7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710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7109" name="Rectangle 2"/>
          <p:cNvSpPr>
            <a:spLocks noGrp="1"/>
          </p:cNvSpPr>
          <p:nvPr>
            <p:ph type="title"/>
          </p:nvPr>
        </p:nvSpPr>
        <p:spPr>
          <a:xfrm>
            <a:off x="1042988" y="404813"/>
            <a:ext cx="7772400" cy="1143000"/>
          </a:xfrm>
        </p:spPr>
        <p:txBody>
          <a:bodyPr vert="horz" wrap="square" lIns="91440" tIns="45720" rIns="91440" bIns="45720" anchor="t" anchorCtr="0"/>
          <a:p>
            <a:pPr eaLnBrk="1" hangingPunct="1"/>
            <a:r>
              <a:rPr lang="en-US" altLang="zh-CN" sz="3800" dirty="0"/>
              <a:t>6</a:t>
            </a:r>
            <a:r>
              <a:rPr lang="zh-CN" altLang="en-US" sz="3800" dirty="0"/>
              <a:t>.4.1  </a:t>
            </a:r>
            <a:r>
              <a:rPr lang="zh-CN" altLang="en-US" sz="3800" dirty="0">
                <a:latin typeface="楷体_GB2312" pitchFamily="49" charset="-122"/>
                <a:ea typeface="楷体_GB2312" pitchFamily="49" charset="-122"/>
              </a:rPr>
              <a:t>合取范式的可满足性问题</a:t>
            </a:r>
            <a:br>
              <a:rPr lang="zh-CN" altLang="en-US" sz="3800" dirty="0">
                <a:latin typeface="楷体_GB2312" pitchFamily="49" charset="-122"/>
                <a:ea typeface="楷体_GB2312" pitchFamily="49" charset="-122"/>
              </a:rPr>
            </a:br>
            <a:r>
              <a:rPr lang="zh-CN" altLang="en-US" sz="3800" dirty="0">
                <a:latin typeface="楷体_GB2312" pitchFamily="49" charset="-122"/>
                <a:ea typeface="楷体_GB2312" pitchFamily="49" charset="-122"/>
              </a:rPr>
              <a:t>（</a:t>
            </a:r>
            <a:r>
              <a:rPr lang="en-US" altLang="zh-CN" sz="3800" dirty="0">
                <a:latin typeface="楷体_GB2312" pitchFamily="49" charset="-122"/>
              </a:rPr>
              <a:t>CNF-SAT</a:t>
            </a:r>
            <a:r>
              <a:rPr lang="zh-CN" altLang="en-US" sz="3800" dirty="0">
                <a:latin typeface="楷体_GB2312" pitchFamily="49" charset="-122"/>
                <a:ea typeface="楷体_GB2312" pitchFamily="49" charset="-122"/>
              </a:rPr>
              <a:t>）</a:t>
            </a:r>
            <a:endParaRPr lang="zh-CN" altLang="en-US" sz="3800" dirty="0">
              <a:latin typeface="楷体_GB2312" pitchFamily="49" charset="-122"/>
              <a:ea typeface="楷体_GB2312" pitchFamily="49" charset="-122"/>
            </a:endParaRPr>
          </a:p>
        </p:txBody>
      </p:sp>
      <p:sp>
        <p:nvSpPr>
          <p:cNvPr id="551939" name="Text Box 3"/>
          <p:cNvSpPr txBox="1"/>
          <p:nvPr/>
        </p:nvSpPr>
        <p:spPr>
          <a:xfrm>
            <a:off x="468313" y="4221163"/>
            <a:ext cx="8299450" cy="2012950"/>
          </a:xfrm>
          <a:prstGeom prst="rect">
            <a:avLst/>
          </a:prstGeom>
          <a:noFill/>
          <a:ln w="6350">
            <a:noFill/>
          </a:ln>
        </p:spPr>
        <p:txBody>
          <a:bodyPr>
            <a:spAutoFit/>
          </a:bodyPr>
          <a:p>
            <a:pPr eaLnBrk="1" hangingPunct="1">
              <a:lnSpc>
                <a:spcPct val="130000"/>
              </a:lnSpc>
              <a:buNone/>
            </a:pPr>
            <a:r>
              <a:rPr lang="zh-CN" altLang="en-US" sz="2400" dirty="0">
                <a:latin typeface="Times New Roman" panose="02020603050405020304" pitchFamily="18" charset="0"/>
                <a:ea typeface="华文楷体" panose="02010600040101010101" pitchFamily="2" charset="-122"/>
              </a:rPr>
              <a:t>    我们已经知道，</a:t>
            </a:r>
            <a:r>
              <a:rPr lang="en-US" altLang="zh-CN" sz="2400" dirty="0">
                <a:latin typeface="Times New Roman" panose="02020603050405020304" pitchFamily="18" charset="0"/>
                <a:ea typeface="华文楷体" panose="02010600040101010101" pitchFamily="2" charset="-122"/>
              </a:rPr>
              <a:t>SAT∈NP</a:t>
            </a:r>
            <a:r>
              <a:rPr lang="zh-CN" altLang="en-US" sz="2400" dirty="0">
                <a:latin typeface="Times New Roman" panose="02020603050405020304" pitchFamily="18" charset="0"/>
                <a:ea typeface="华文楷体" panose="02010600040101010101" pitchFamily="2" charset="-122"/>
              </a:rPr>
              <a:t>。因此，要证明</a:t>
            </a:r>
            <a:r>
              <a:rPr lang="en-US" altLang="zh-CN" sz="2400" dirty="0">
                <a:latin typeface="Times New Roman" panose="02020603050405020304" pitchFamily="18" charset="0"/>
                <a:ea typeface="华文楷体" panose="02010600040101010101" pitchFamily="2" charset="-122"/>
              </a:rPr>
              <a:t>CNF-SAT∈NPC，</a:t>
            </a:r>
            <a:r>
              <a:rPr lang="zh-CN" altLang="en-US" sz="2400" dirty="0">
                <a:latin typeface="Times New Roman" panose="02020603050405020304" pitchFamily="18" charset="0"/>
                <a:ea typeface="华文楷体" panose="02010600040101010101" pitchFamily="2" charset="-122"/>
              </a:rPr>
              <a:t>只需证明</a:t>
            </a:r>
            <a:r>
              <a:rPr lang="en-US" altLang="zh-CN"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eaLnBrk="1" hangingPunct="1">
              <a:lnSpc>
                <a:spcPct val="130000"/>
              </a:lnSpc>
              <a:buNone/>
            </a:pPr>
            <a:r>
              <a:rPr lang="zh-CN" altLang="en-US" sz="2400" dirty="0">
                <a:latin typeface="Times New Roman" panose="02020603050405020304" pitchFamily="18" charset="0"/>
                <a:ea typeface="华文楷体" panose="02010600040101010101" pitchFamily="2" charset="-122"/>
              </a:rPr>
              <a:t>      （</a:t>
            </a:r>
            <a:r>
              <a:rPr lang="en-US" altLang="zh-CN" sz="2400" dirty="0">
                <a:latin typeface="Times New Roman" panose="02020603050405020304" pitchFamily="18" charset="0"/>
                <a:ea typeface="华文楷体" panose="02010600040101010101" pitchFamily="2" charset="-122"/>
              </a:rPr>
              <a:t>1</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 CNF-SAT∈NP</a:t>
            </a:r>
            <a:endParaRPr lang="en-US" altLang="zh-CN" sz="2400" dirty="0">
              <a:latin typeface="Times New Roman" panose="02020603050405020304" pitchFamily="18" charset="0"/>
              <a:ea typeface="华文楷体" panose="02010600040101010101" pitchFamily="2" charset="-122"/>
            </a:endParaRPr>
          </a:p>
          <a:p>
            <a:pPr eaLnBrk="1" hangingPunct="1">
              <a:lnSpc>
                <a:spcPct val="130000"/>
              </a:lnSpc>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 </a:t>
            </a:r>
            <a:r>
              <a:rPr lang="en-US" altLang="zh-CN" sz="2400" dirty="0">
                <a:latin typeface="Times New Roman" panose="02020603050405020304" pitchFamily="18" charset="0"/>
                <a:ea typeface="华文楷体" panose="02010600040101010101" pitchFamily="2" charset="-122"/>
              </a:rPr>
              <a:t>SAT</a:t>
            </a:r>
            <a:r>
              <a:rPr lang="zh-CN" altLang="zh-CN" sz="2400" dirty="0">
                <a:latin typeface="Times New Roman" panose="02020603050405020304" pitchFamily="18" charset="0"/>
                <a:ea typeface="华文楷体" panose="02010600040101010101" pitchFamily="2" charset="-122"/>
              </a:rPr>
              <a:t>∝</a:t>
            </a:r>
            <a:r>
              <a:rPr lang="en-US" altLang="zh-CN" sz="2400" baseline="-25000" dirty="0">
                <a:latin typeface="Times New Roman" panose="02020603050405020304" pitchFamily="18" charset="0"/>
                <a:ea typeface="华文楷体" panose="02010600040101010101" pitchFamily="2" charset="-122"/>
              </a:rPr>
              <a:t>p</a:t>
            </a:r>
            <a:r>
              <a:rPr lang="en-US" altLang="zh-CN" sz="2400" dirty="0">
                <a:latin typeface="Times New Roman" panose="02020603050405020304" pitchFamily="18" charset="0"/>
                <a:ea typeface="华文楷体" panose="02010600040101010101" pitchFamily="2" charset="-122"/>
              </a:rPr>
              <a:t>CNF-SAT</a:t>
            </a:r>
            <a:endParaRPr lang="zh-CN" altLang="en-US" sz="2400" dirty="0">
              <a:latin typeface="Times New Roman" panose="02020603050405020304" pitchFamily="18" charset="0"/>
              <a:ea typeface="华文楷体" panose="02010600040101010101" pitchFamily="2" charset="-122"/>
            </a:endParaRPr>
          </a:p>
        </p:txBody>
      </p:sp>
      <p:sp>
        <p:nvSpPr>
          <p:cNvPr id="551940" name="Text Box 4"/>
          <p:cNvSpPr txBox="1"/>
          <p:nvPr/>
        </p:nvSpPr>
        <p:spPr>
          <a:xfrm>
            <a:off x="468313" y="1773238"/>
            <a:ext cx="8223250" cy="457200"/>
          </a:xfrm>
          <a:prstGeom prst="rect">
            <a:avLst/>
          </a:prstGeom>
          <a:noFill/>
          <a:ln w="6350">
            <a:noFill/>
          </a:ln>
        </p:spPr>
        <p:txBody>
          <a:bodyPr>
            <a:spAutoFit/>
          </a:bodyPr>
          <a:p>
            <a:pPr algn="ctr" eaLnBrk="1" hangingPunct="1"/>
            <a:r>
              <a:rPr lang="zh-CN" altLang="en-US" sz="2400" dirty="0">
                <a:latin typeface="楷体_GB2312" pitchFamily="49" charset="-122"/>
                <a:ea typeface="楷体_GB2312" pitchFamily="49" charset="-122"/>
              </a:rPr>
              <a:t>    </a:t>
            </a:r>
            <a:r>
              <a:rPr lang="zh-CN" altLang="en-US" sz="2400" b="1" dirty="0">
                <a:solidFill>
                  <a:schemeClr val="accent2"/>
                </a:solidFill>
                <a:latin typeface="楷体_GB2312" pitchFamily="49" charset="-122"/>
                <a:ea typeface="楷体_GB2312" pitchFamily="49" charset="-122"/>
              </a:rPr>
              <a:t>问题描述：</a:t>
            </a:r>
            <a:r>
              <a:rPr lang="zh-CN" altLang="en-US" sz="2400" dirty="0">
                <a:latin typeface="楷体_GB2312" pitchFamily="49" charset="-122"/>
                <a:ea typeface="楷体_GB2312" pitchFamily="49" charset="-122"/>
              </a:rPr>
              <a:t>给定一个合取范式</a:t>
            </a:r>
            <a:r>
              <a:rPr lang="en-US" altLang="zh-CN" sz="2400" dirty="0">
                <a:latin typeface="楷体_GB2312" pitchFamily="49" charset="-122"/>
                <a:ea typeface="楷体_GB2312" pitchFamily="49" charset="-122"/>
              </a:rPr>
              <a:t>α，</a:t>
            </a:r>
            <a:r>
              <a:rPr lang="zh-CN" altLang="en-US" sz="2400" dirty="0">
                <a:latin typeface="楷体_GB2312" pitchFamily="49" charset="-122"/>
                <a:ea typeface="楷体_GB2312" pitchFamily="49" charset="-122"/>
              </a:rPr>
              <a:t>判定它是否可满足。 </a:t>
            </a:r>
            <a:endParaRPr lang="zh-CN" altLang="en-US" sz="2400" dirty="0">
              <a:latin typeface="楷体_GB2312" pitchFamily="49" charset="-122"/>
              <a:ea typeface="楷体_GB2312" pitchFamily="49" charset="-122"/>
            </a:endParaRPr>
          </a:p>
        </p:txBody>
      </p:sp>
      <p:grpSp>
        <p:nvGrpSpPr>
          <p:cNvPr id="2" name="Group 5"/>
          <p:cNvGrpSpPr/>
          <p:nvPr/>
        </p:nvGrpSpPr>
        <p:grpSpPr>
          <a:xfrm>
            <a:off x="304800" y="2276475"/>
            <a:ext cx="8588375" cy="1978025"/>
            <a:chOff x="0" y="1703"/>
            <a:chExt cx="5410" cy="1246"/>
          </a:xfrm>
        </p:grpSpPr>
        <p:sp>
          <p:nvSpPr>
            <p:cNvPr id="47114" name="Text Box 6"/>
            <p:cNvSpPr txBox="1"/>
            <p:nvPr/>
          </p:nvSpPr>
          <p:spPr>
            <a:xfrm>
              <a:off x="0" y="1703"/>
              <a:ext cx="5410" cy="1246"/>
            </a:xfrm>
            <a:prstGeom prst="rect">
              <a:avLst/>
            </a:prstGeom>
            <a:noFill/>
            <a:ln w="6350">
              <a:noFill/>
            </a:ln>
          </p:spPr>
          <p:txBody>
            <a:bodyPr>
              <a:spAutoFit/>
            </a:bodyPr>
            <a:p>
              <a:pPr eaLnBrk="1" hangingPunct="1">
                <a:lnSpc>
                  <a:spcPct val="130000"/>
                </a:lnSpc>
                <a:buNone/>
              </a:pPr>
              <a:r>
                <a:rPr lang="zh-CN" altLang="en-US" sz="2400" dirty="0">
                  <a:latin typeface="华文楷体" panose="02010600040101010101" pitchFamily="2" charset="-122"/>
                  <a:ea typeface="华文楷体" panose="02010600040101010101" pitchFamily="2" charset="-122"/>
                </a:rPr>
                <a:t>     如果一个布尔表达式是一些因子和之积，则称之为合取范式，简称</a:t>
              </a:r>
              <a:r>
                <a:rPr lang="en-US" altLang="zh-CN" sz="2400" dirty="0">
                  <a:latin typeface="华文楷体" panose="02010600040101010101" pitchFamily="2" charset="-122"/>
                  <a:ea typeface="华文楷体" panose="02010600040101010101" pitchFamily="2" charset="-122"/>
                </a:rPr>
                <a:t>CNF(Conjunctive Normal Form)。</a:t>
              </a:r>
              <a:r>
                <a:rPr lang="zh-CN" altLang="en-US" sz="2400" dirty="0">
                  <a:latin typeface="华文楷体" panose="02010600040101010101" pitchFamily="2" charset="-122"/>
                  <a:ea typeface="华文楷体" panose="02010600040101010101" pitchFamily="2" charset="-122"/>
                </a:rPr>
                <a:t>这里的因子是变量  或    。例如：                                                      就是一个合取范式，而</a:t>
              </a:r>
              <a:endParaRPr lang="en-US" altLang="zh-CN" sz="2400" dirty="0">
                <a:latin typeface="华文楷体" panose="02010600040101010101" pitchFamily="2" charset="-122"/>
                <a:ea typeface="华文楷体" panose="02010600040101010101" pitchFamily="2" charset="-122"/>
              </a:endParaRPr>
            </a:p>
            <a:p>
              <a:pPr eaLnBrk="1" hangingPunct="1">
                <a:lnSpc>
                  <a:spcPct val="130000"/>
                </a:lnSpc>
                <a:buNone/>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              就不是合取范式。 </a:t>
              </a:r>
              <a:endParaRPr lang="zh-CN" altLang="en-US" sz="2400" dirty="0">
                <a:latin typeface="华文楷体" panose="02010600040101010101" pitchFamily="2" charset="-122"/>
                <a:ea typeface="华文楷体" panose="02010600040101010101" pitchFamily="2" charset="-122"/>
              </a:endParaRPr>
            </a:p>
          </p:txBody>
        </p:sp>
        <p:graphicFrame>
          <p:nvGraphicFramePr>
            <p:cNvPr id="47115" name="Object 7"/>
            <p:cNvGraphicFramePr>
              <a:graphicFrameLocks noChangeAspect="1"/>
            </p:cNvGraphicFramePr>
            <p:nvPr/>
          </p:nvGraphicFramePr>
          <p:xfrm>
            <a:off x="4593" y="2091"/>
            <a:ext cx="147" cy="195"/>
          </p:xfrm>
          <a:graphic>
            <a:graphicData uri="http://schemas.openxmlformats.org/presentationml/2006/ole">
              <mc:AlternateContent xmlns:mc="http://schemas.openxmlformats.org/markup-compatibility/2006">
                <mc:Choice xmlns:v="urn:schemas-microsoft-com:vml" Requires="v">
                  <p:oleObj spid="_x0000_s3083" name="" r:id="rId1" imgW="127000" imgH="139700" progId="Equation.3">
                    <p:embed/>
                  </p:oleObj>
                </mc:Choice>
                <mc:Fallback>
                  <p:oleObj name="" r:id="rId1" imgW="127000" imgH="139700" progId="Equation.3">
                    <p:embed/>
                    <p:pic>
                      <p:nvPicPr>
                        <p:cNvPr id="0" name="图片 3082"/>
                        <p:cNvPicPr/>
                        <p:nvPr/>
                      </p:nvPicPr>
                      <p:blipFill>
                        <a:blip r:embed="rId2"/>
                        <a:stretch>
                          <a:fillRect/>
                        </a:stretch>
                      </p:blipFill>
                      <p:spPr>
                        <a:xfrm>
                          <a:off x="4593" y="2091"/>
                          <a:ext cx="147" cy="195"/>
                        </a:xfrm>
                        <a:prstGeom prst="rect">
                          <a:avLst/>
                        </a:prstGeom>
                        <a:noFill/>
                        <a:ln w="38100">
                          <a:noFill/>
                          <a:miter/>
                        </a:ln>
                      </p:spPr>
                    </p:pic>
                  </p:oleObj>
                </mc:Fallback>
              </mc:AlternateContent>
            </a:graphicData>
          </a:graphic>
        </p:graphicFrame>
        <p:graphicFrame>
          <p:nvGraphicFramePr>
            <p:cNvPr id="47116" name="Object 8"/>
            <p:cNvGraphicFramePr>
              <a:graphicFrameLocks noChangeAspect="1"/>
            </p:cNvGraphicFramePr>
            <p:nvPr/>
          </p:nvGraphicFramePr>
          <p:xfrm>
            <a:off x="4957" y="2046"/>
            <a:ext cx="180" cy="244"/>
          </p:xfrm>
          <a:graphic>
            <a:graphicData uri="http://schemas.openxmlformats.org/presentationml/2006/ole">
              <mc:AlternateContent xmlns:mc="http://schemas.openxmlformats.org/markup-compatibility/2006">
                <mc:Choice xmlns:v="urn:schemas-microsoft-com:vml" Requires="v">
                  <p:oleObj spid="_x0000_s3097" name="" r:id="rId3" imgW="127000" imgH="215265" progId="Equation.3">
                    <p:embed/>
                  </p:oleObj>
                </mc:Choice>
                <mc:Fallback>
                  <p:oleObj name="" r:id="rId3" imgW="127000" imgH="215265" progId="Equation.3">
                    <p:embed/>
                    <p:pic>
                      <p:nvPicPr>
                        <p:cNvPr id="0" name="图片 3096"/>
                        <p:cNvPicPr/>
                        <p:nvPr/>
                      </p:nvPicPr>
                      <p:blipFill>
                        <a:blip r:embed="rId4"/>
                        <a:stretch>
                          <a:fillRect/>
                        </a:stretch>
                      </p:blipFill>
                      <p:spPr>
                        <a:xfrm>
                          <a:off x="4957" y="2046"/>
                          <a:ext cx="180" cy="244"/>
                        </a:xfrm>
                        <a:prstGeom prst="rect">
                          <a:avLst/>
                        </a:prstGeom>
                        <a:noFill/>
                        <a:ln w="38100">
                          <a:noFill/>
                          <a:miter/>
                        </a:ln>
                      </p:spPr>
                    </p:pic>
                  </p:oleObj>
                </mc:Fallback>
              </mc:AlternateContent>
            </a:graphicData>
          </a:graphic>
        </p:graphicFrame>
        <p:graphicFrame>
          <p:nvGraphicFramePr>
            <p:cNvPr id="47117" name="Object 9"/>
            <p:cNvGraphicFramePr>
              <a:graphicFrameLocks noChangeAspect="1"/>
            </p:cNvGraphicFramePr>
            <p:nvPr/>
          </p:nvGraphicFramePr>
          <p:xfrm>
            <a:off x="556" y="2363"/>
            <a:ext cx="2592" cy="254"/>
          </p:xfrm>
          <a:graphic>
            <a:graphicData uri="http://schemas.openxmlformats.org/presentationml/2006/ole">
              <mc:AlternateContent xmlns:mc="http://schemas.openxmlformats.org/markup-compatibility/2006">
                <mc:Choice xmlns:v="urn:schemas-microsoft-com:vml" Requires="v">
                  <p:oleObj spid="_x0000_s3087" name="" r:id="rId5" imgW="1968500" imgH="254000" progId="Equation.3">
                    <p:embed/>
                  </p:oleObj>
                </mc:Choice>
                <mc:Fallback>
                  <p:oleObj name="" r:id="rId5" imgW="1968500" imgH="254000" progId="Equation.3">
                    <p:embed/>
                    <p:pic>
                      <p:nvPicPr>
                        <p:cNvPr id="0" name="图片 3086"/>
                        <p:cNvPicPr/>
                        <p:nvPr/>
                      </p:nvPicPr>
                      <p:blipFill>
                        <a:blip r:embed="rId6"/>
                        <a:stretch>
                          <a:fillRect/>
                        </a:stretch>
                      </p:blipFill>
                      <p:spPr>
                        <a:xfrm>
                          <a:off x="556" y="2363"/>
                          <a:ext cx="2592" cy="254"/>
                        </a:xfrm>
                        <a:prstGeom prst="rect">
                          <a:avLst/>
                        </a:prstGeom>
                        <a:noFill/>
                        <a:ln w="38100">
                          <a:noFill/>
                          <a:miter/>
                        </a:ln>
                      </p:spPr>
                    </p:pic>
                  </p:oleObj>
                </mc:Fallback>
              </mc:AlternateContent>
            </a:graphicData>
          </a:graphic>
        </p:graphicFrame>
        <p:graphicFrame>
          <p:nvGraphicFramePr>
            <p:cNvPr id="47118" name="Object 10"/>
            <p:cNvGraphicFramePr>
              <a:graphicFrameLocks noChangeAspect="1"/>
            </p:cNvGraphicFramePr>
            <p:nvPr/>
          </p:nvGraphicFramePr>
          <p:xfrm>
            <a:off x="103" y="2635"/>
            <a:ext cx="720" cy="255"/>
          </p:xfrm>
          <a:graphic>
            <a:graphicData uri="http://schemas.openxmlformats.org/presentationml/2006/ole">
              <mc:AlternateContent xmlns:mc="http://schemas.openxmlformats.org/markup-compatibility/2006">
                <mc:Choice xmlns:v="urn:schemas-microsoft-com:vml" Requires="v">
                  <p:oleObj spid="_x0000_s3093" name="" r:id="rId7" imgW="596900" imgH="228600" progId="Equation.3">
                    <p:embed/>
                  </p:oleObj>
                </mc:Choice>
                <mc:Fallback>
                  <p:oleObj name="" r:id="rId7" imgW="596900" imgH="228600" progId="Equation.3">
                    <p:embed/>
                    <p:pic>
                      <p:nvPicPr>
                        <p:cNvPr id="0" name="图片 3092"/>
                        <p:cNvPicPr/>
                        <p:nvPr/>
                      </p:nvPicPr>
                      <p:blipFill>
                        <a:blip r:embed="rId8"/>
                        <a:stretch>
                          <a:fillRect/>
                        </a:stretch>
                      </p:blipFill>
                      <p:spPr>
                        <a:xfrm>
                          <a:off x="103" y="2635"/>
                          <a:ext cx="720" cy="255"/>
                        </a:xfrm>
                        <a:prstGeom prst="rect">
                          <a:avLst/>
                        </a:prstGeom>
                        <a:noFill/>
                        <a:ln w="38100">
                          <a:noFill/>
                          <a:miter/>
                        </a:ln>
                      </p:spPr>
                    </p:pic>
                  </p:oleObj>
                </mc:Fallback>
              </mc:AlternateContent>
            </a:graphicData>
          </a:graphic>
        </p:graphicFrame>
      </p:grpSp>
      <p:sp>
        <p:nvSpPr>
          <p:cNvPr id="47113" name="Rectangle 15"/>
          <p:cNvSpPr/>
          <p:nvPr/>
        </p:nvSpPr>
        <p:spPr>
          <a:xfrm>
            <a:off x="0" y="0"/>
            <a:ext cx="9144000" cy="0"/>
          </a:xfrm>
          <a:prstGeom prst="rect">
            <a:avLst/>
          </a:prstGeom>
          <a:noFill/>
          <a:ln w="9525">
            <a:noFill/>
          </a:ln>
        </p:spPr>
        <p:txBody>
          <a:bodyPr wrap="none" anchor="ctr" anchorCtr="0">
            <a:spAutoFit/>
          </a:bodyPr>
          <a:p>
            <a:pPr algn="ctr" eaLnBrk="1" hangingPunct="1"/>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1940"/>
                                        </p:tgtEl>
                                        <p:attrNameLst>
                                          <p:attrName>style.visibility</p:attrName>
                                        </p:attrNameLst>
                                      </p:cBhvr>
                                      <p:to>
                                        <p:strVal val="visible"/>
                                      </p:to>
                                    </p:set>
                                    <p:animEffect transition="in" filter="blinds(horizontal)">
                                      <p:cBhvr>
                                        <p:cTn id="7" dur="500"/>
                                        <p:tgtEl>
                                          <p:spTgt spid="55194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1939"/>
                                        </p:tgtEl>
                                        <p:attrNameLst>
                                          <p:attrName>style.visibility</p:attrName>
                                        </p:attrNameLst>
                                      </p:cBhvr>
                                      <p:to>
                                        <p:strVal val="visible"/>
                                      </p:to>
                                    </p:set>
                                    <p:animEffect transition="in" filter="blinds(horizontal)">
                                      <p:cBhvr>
                                        <p:cTn id="17" dur="500"/>
                                        <p:tgtEl>
                                          <p:spTgt spid="55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p:bldP spid="55194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0E66031-C993-49DD-9334-AA7D6B863E7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813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8133" name="Rectangle 2"/>
          <p:cNvSpPr>
            <a:spLocks noGrp="1"/>
          </p:cNvSpPr>
          <p:nvPr>
            <p:ph type="title"/>
          </p:nvPr>
        </p:nvSpPr>
        <p:spPr>
          <a:xfrm>
            <a:off x="1042988" y="404813"/>
            <a:ext cx="7772400" cy="792162"/>
          </a:xfrm>
        </p:spPr>
        <p:txBody>
          <a:bodyPr vert="horz" wrap="square" lIns="91440" tIns="45720" rIns="91440" bIns="45720" anchor="t" anchorCtr="0"/>
          <a:p>
            <a:pPr eaLnBrk="1" hangingPunct="1"/>
            <a:r>
              <a:rPr lang="en-US" altLang="zh-CN" sz="3800" dirty="0">
                <a:latin typeface="楷体_GB2312" pitchFamily="49" charset="-122"/>
              </a:rPr>
              <a:t>CNF-SAT</a:t>
            </a:r>
            <a:r>
              <a:rPr lang="zh-CN" altLang="en-US" sz="3800" dirty="0">
                <a:latin typeface="楷体_GB2312" pitchFamily="49" charset="-122"/>
                <a:ea typeface="楷体_GB2312" pitchFamily="49" charset="-122"/>
              </a:rPr>
              <a:t>问题</a:t>
            </a:r>
            <a:endParaRPr lang="zh-CN" altLang="en-US" sz="3800" dirty="0">
              <a:latin typeface="楷体_GB2312" pitchFamily="49" charset="-122"/>
              <a:ea typeface="楷体_GB2312" pitchFamily="49" charset="-122"/>
            </a:endParaRPr>
          </a:p>
        </p:txBody>
      </p:sp>
      <p:sp>
        <p:nvSpPr>
          <p:cNvPr id="551940" name="Text Box 4"/>
          <p:cNvSpPr txBox="1"/>
          <p:nvPr/>
        </p:nvSpPr>
        <p:spPr>
          <a:xfrm>
            <a:off x="539750" y="1268413"/>
            <a:ext cx="8223250" cy="1052512"/>
          </a:xfrm>
          <a:prstGeom prst="rect">
            <a:avLst/>
          </a:prstGeom>
          <a:noFill/>
          <a:ln w="6350">
            <a:noFill/>
          </a:ln>
        </p:spPr>
        <p:txBody>
          <a:bodyPr>
            <a:spAutoFit/>
          </a:bodyPr>
          <a:p>
            <a:pPr algn="ctr" eaLnBrk="1" hangingPunct="1">
              <a:lnSpc>
                <a:spcPct val="130000"/>
              </a:lnSpc>
              <a:buNone/>
            </a:pPr>
            <a:r>
              <a:rPr lang="zh-CN" altLang="en-US" sz="2400" dirty="0">
                <a:latin typeface="楷体_GB2312" pitchFamily="49" charset="-122"/>
                <a:ea typeface="楷体_GB2312" pitchFamily="49" charset="-122"/>
              </a:rPr>
              <a:t> </a:t>
            </a:r>
            <a:r>
              <a:rPr lang="en-US" altLang="zh-CN" sz="2400" dirty="0">
                <a:latin typeface="Times New Roman" panose="02020603050405020304" pitchFamily="18" charset="0"/>
                <a:ea typeface="华文楷体" panose="02010600040101010101" pitchFamily="2" charset="-122"/>
              </a:rPr>
              <a:t>      CNF-SAT∈NP </a:t>
            </a:r>
            <a:r>
              <a:rPr lang="zh-CN" altLang="en-US" sz="2400" dirty="0">
                <a:latin typeface="Times New Roman" panose="02020603050405020304" pitchFamily="18" charset="0"/>
                <a:ea typeface="华文楷体" panose="02010600040101010101" pitchFamily="2" charset="-122"/>
              </a:rPr>
              <a:t>是显然的</a:t>
            </a:r>
            <a:r>
              <a:rPr lang="zh-CN" altLang="en-US" sz="2400" dirty="0">
                <a:latin typeface="楷体_GB2312" pitchFamily="49" charset="-122"/>
                <a:ea typeface="楷体_GB2312" pitchFamily="49" charset="-122"/>
              </a:rPr>
              <a:t>。</a:t>
            </a:r>
            <a:r>
              <a:rPr lang="zh-CN" altLang="zh-CN" sz="2400" dirty="0">
                <a:latin typeface="Times New Roman" panose="02020603050405020304" pitchFamily="18" charset="0"/>
                <a:ea typeface="华文楷体" panose="02010600040101010101" pitchFamily="2" charset="-122"/>
              </a:rPr>
              <a:t>因为合取范式是布尔表达式的一种特殊形式，由于</a:t>
            </a:r>
            <a:r>
              <a:rPr lang="en-US" altLang="zh-CN" sz="2400" dirty="0">
                <a:latin typeface="Times New Roman" panose="02020603050405020304" pitchFamily="18" charset="0"/>
                <a:ea typeface="华文楷体" panose="02010600040101010101" pitchFamily="2" charset="-122"/>
              </a:rPr>
              <a:t>SAT</a:t>
            </a:r>
            <a:r>
              <a:rPr lang="zh-CN" altLang="zh-CN"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NP</a:t>
            </a:r>
            <a:r>
              <a:rPr lang="zh-CN" altLang="zh-CN" sz="2400" dirty="0">
                <a:latin typeface="Times New Roman" panose="02020603050405020304" pitchFamily="18" charset="0"/>
                <a:ea typeface="华文楷体" panose="02010600040101010101" pitchFamily="2" charset="-122"/>
              </a:rPr>
              <a:t>，所以</a:t>
            </a:r>
            <a:r>
              <a:rPr lang="en-US" altLang="zh-CN" sz="2400" dirty="0">
                <a:latin typeface="Times New Roman" panose="02020603050405020304" pitchFamily="18" charset="0"/>
                <a:ea typeface="华文楷体" panose="02010600040101010101" pitchFamily="2" charset="-122"/>
              </a:rPr>
              <a:t>CNF-SAT</a:t>
            </a:r>
            <a:r>
              <a:rPr lang="zh-CN" altLang="zh-CN"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NP</a:t>
            </a:r>
            <a:r>
              <a:rPr lang="zh-CN" altLang="zh-CN" sz="2400" dirty="0">
                <a:latin typeface="华文楷体" panose="02010600040101010101" pitchFamily="2" charset="-122"/>
                <a:ea typeface="华文楷体" panose="02010600040101010101" pitchFamily="2" charset="-122"/>
              </a:rPr>
              <a:t>。</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sp>
        <p:nvSpPr>
          <p:cNvPr id="48135" name="Rectangle 15"/>
          <p:cNvSpPr/>
          <p:nvPr/>
        </p:nvSpPr>
        <p:spPr>
          <a:xfrm>
            <a:off x="0" y="0"/>
            <a:ext cx="9144000" cy="0"/>
          </a:xfrm>
          <a:prstGeom prst="rect">
            <a:avLst/>
          </a:prstGeom>
          <a:noFill/>
          <a:ln w="9525">
            <a:noFill/>
          </a:ln>
        </p:spPr>
        <p:txBody>
          <a:bodyPr wrap="none" anchor="ctr" anchorCtr="0">
            <a:spAutoFit/>
          </a:bodyPr>
          <a:p>
            <a:pPr algn="ctr" eaLnBrk="1" hangingPunct="1"/>
            <a:endParaRPr lang="zh-CN" altLang="en-US" dirty="0">
              <a:latin typeface="Arial" panose="020B0604020202020204" pitchFamily="34" charset="0"/>
            </a:endParaRPr>
          </a:p>
        </p:txBody>
      </p:sp>
      <p:sp>
        <p:nvSpPr>
          <p:cNvPr id="15" name="Text Box 4"/>
          <p:cNvSpPr txBox="1"/>
          <p:nvPr/>
        </p:nvSpPr>
        <p:spPr>
          <a:xfrm>
            <a:off x="539750" y="2349500"/>
            <a:ext cx="8223250" cy="3932238"/>
          </a:xfrm>
          <a:prstGeom prst="rect">
            <a:avLst/>
          </a:prstGeom>
          <a:noFill/>
          <a:ln w="6350">
            <a:noFill/>
          </a:ln>
        </p:spPr>
        <p:txBody>
          <a:bodyPr>
            <a:spAutoFit/>
          </a:bodyPr>
          <a:p>
            <a:pPr eaLnBrk="1" hangingPunct="1">
              <a:lnSpc>
                <a:spcPct val="130000"/>
              </a:lnSpc>
              <a:buNone/>
            </a:pPr>
            <a:r>
              <a:rPr lang="en-US" altLang="zh-CN" sz="2400" dirty="0">
                <a:latin typeface="华文楷体" panose="02010600040101010101" pitchFamily="2" charset="-122"/>
                <a:ea typeface="华文楷体" panose="02010600040101010101" pitchFamily="2" charset="-122"/>
              </a:rPr>
              <a:t>       </a:t>
            </a:r>
            <a:r>
              <a:rPr lang="zh-CN" altLang="zh-CN" sz="2400" dirty="0">
                <a:latin typeface="Times New Roman" panose="02020603050405020304" pitchFamily="18" charset="0"/>
                <a:ea typeface="华文楷体" panose="02010600040101010101" pitchFamily="2" charset="-122"/>
              </a:rPr>
              <a:t>为了证明</a:t>
            </a:r>
            <a:r>
              <a:rPr lang="en-US" altLang="zh-CN" sz="2400" dirty="0">
                <a:latin typeface="Times New Roman" panose="02020603050405020304" pitchFamily="18" charset="0"/>
                <a:ea typeface="华文楷体" panose="02010600040101010101" pitchFamily="2" charset="-122"/>
              </a:rPr>
              <a:t>SAT</a:t>
            </a:r>
            <a:r>
              <a:rPr lang="zh-CN" altLang="zh-CN" sz="2400" dirty="0">
                <a:latin typeface="Times New Roman" panose="02020603050405020304" pitchFamily="18" charset="0"/>
                <a:ea typeface="华文楷体" panose="02010600040101010101" pitchFamily="2" charset="-122"/>
              </a:rPr>
              <a:t>∝</a:t>
            </a:r>
            <a:r>
              <a:rPr lang="en-US" altLang="zh-CN" sz="2400" baseline="-25000" dirty="0">
                <a:latin typeface="Times New Roman" panose="02020603050405020304" pitchFamily="18" charset="0"/>
                <a:ea typeface="华文楷体" panose="02010600040101010101" pitchFamily="2" charset="-122"/>
              </a:rPr>
              <a:t>p</a:t>
            </a:r>
            <a:r>
              <a:rPr lang="en-US" altLang="zh-CN" sz="2400" dirty="0">
                <a:latin typeface="Times New Roman" panose="02020603050405020304" pitchFamily="18" charset="0"/>
                <a:ea typeface="华文楷体" panose="02010600040101010101" pitchFamily="2" charset="-122"/>
              </a:rPr>
              <a:t>CNF-SAT</a:t>
            </a:r>
            <a:r>
              <a:rPr lang="zh-CN" altLang="zh-CN" sz="2400" dirty="0">
                <a:latin typeface="Times New Roman" panose="02020603050405020304" pitchFamily="18" charset="0"/>
                <a:ea typeface="华文楷体" panose="02010600040101010101" pitchFamily="2" charset="-122"/>
              </a:rPr>
              <a:t>，需要将一个布尔表达式</a:t>
            </a:r>
            <a:r>
              <a:rPr lang="zh-CN" altLang="en-US" sz="2400" dirty="0">
                <a:latin typeface="Times New Roman" panose="02020603050405020304" pitchFamily="18" charset="0"/>
                <a:ea typeface="华文楷体" panose="02010600040101010101" pitchFamily="2" charset="-122"/>
              </a:rPr>
              <a:t>满足性问题在多项式时间内</a:t>
            </a:r>
            <a:r>
              <a:rPr lang="zh-CN" altLang="zh-CN" sz="2400" dirty="0">
                <a:latin typeface="Times New Roman" panose="02020603050405020304" pitchFamily="18" charset="0"/>
                <a:ea typeface="华文楷体" panose="02010600040101010101" pitchFamily="2" charset="-122"/>
              </a:rPr>
              <a:t>转化为一个合取范式</a:t>
            </a:r>
            <a:r>
              <a:rPr lang="zh-CN" altLang="en-US" sz="2400" dirty="0">
                <a:latin typeface="Times New Roman" panose="02020603050405020304" pitchFamily="18" charset="0"/>
                <a:ea typeface="华文楷体" panose="02010600040101010101" pitchFamily="2" charset="-122"/>
              </a:rPr>
              <a:t>满足性问题</a:t>
            </a:r>
            <a:r>
              <a:rPr lang="zh-CN"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通过下列两个步骤来完成。</a:t>
            </a:r>
            <a:endParaRPr lang="en-US" altLang="zh-CN" sz="2400" dirty="0">
              <a:latin typeface="Times New Roman" panose="02020603050405020304" pitchFamily="18" charset="0"/>
              <a:ea typeface="华文楷体" panose="02010600040101010101" pitchFamily="2" charset="-122"/>
            </a:endParaRPr>
          </a:p>
          <a:p>
            <a:pPr eaLnBrk="1" hangingPunct="1">
              <a:lnSpc>
                <a:spcPct val="130000"/>
              </a:lnSpc>
              <a:buNone/>
            </a:pP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第一步，利用等价公式把所有的</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a:t>
            </a:r>
            <a:r>
              <a:rPr lang="zh-CN" altLang="zh-CN" sz="2400" dirty="0">
                <a:latin typeface="华文楷体" panose="02010600040101010101" pitchFamily="2" charset="-122"/>
                <a:ea typeface="华文楷体" panose="02010600040101010101" pitchFamily="2" charset="-122"/>
              </a:rPr>
              <a:t>移到紧靠变元的位置，使布尔表达式变换为文字的逻辑与和逻辑或的形式，这种形式我们称之为与或形。</a:t>
            </a:r>
            <a:endParaRPr lang="en-US" altLang="zh-CN" sz="2400" dirty="0">
              <a:latin typeface="华文楷体" panose="02010600040101010101" pitchFamily="2" charset="-122"/>
              <a:ea typeface="华文楷体" panose="02010600040101010101" pitchFamily="2" charset="-122"/>
            </a:endParaRPr>
          </a:p>
          <a:p>
            <a:pPr eaLnBrk="1" hangingPunct="1">
              <a:lnSpc>
                <a:spcPct val="130000"/>
              </a:lnSpc>
              <a:buNone/>
            </a:pP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第二步，将第一步所得到的与或形公式转化为合取范式形式。转化方法如下。</a:t>
            </a:r>
            <a:endParaRPr lang="en-US" altLang="zh-CN" sz="2400" dirty="0">
              <a:latin typeface="华文楷体" panose="02010600040101010101" pitchFamily="2" charset="-122"/>
              <a:ea typeface="华文楷体" panose="020106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1940"/>
                                        </p:tgtEl>
                                        <p:attrNameLst>
                                          <p:attrName>style.visibility</p:attrName>
                                        </p:attrNameLst>
                                      </p:cBhvr>
                                      <p:to>
                                        <p:strVal val="visible"/>
                                      </p:to>
                                    </p:set>
                                    <p:animEffect transition="in" filter="blinds(horizontal)">
                                      <p:cBhvr>
                                        <p:cTn id="7" dur="500"/>
                                        <p:tgtEl>
                                          <p:spTgt spid="5519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0"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0E66031-C993-49DD-9334-AA7D6B863E7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915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9157" name="Rectangle 2"/>
          <p:cNvSpPr>
            <a:spLocks noGrp="1"/>
          </p:cNvSpPr>
          <p:nvPr>
            <p:ph type="title"/>
          </p:nvPr>
        </p:nvSpPr>
        <p:spPr>
          <a:xfrm>
            <a:off x="1042988" y="333375"/>
            <a:ext cx="7772400" cy="790575"/>
          </a:xfrm>
        </p:spPr>
        <p:txBody>
          <a:bodyPr vert="horz" wrap="square" lIns="91440" tIns="45720" rIns="91440" bIns="45720" anchor="t" anchorCtr="0"/>
          <a:p>
            <a:pPr eaLnBrk="1" hangingPunct="1"/>
            <a:r>
              <a:rPr lang="en-US" altLang="zh-CN" sz="3800" dirty="0">
                <a:latin typeface="楷体_GB2312" pitchFamily="49" charset="-122"/>
              </a:rPr>
              <a:t>CNF-SAT</a:t>
            </a:r>
            <a:r>
              <a:rPr lang="zh-CN" altLang="en-US" sz="3800" dirty="0">
                <a:latin typeface="楷体_GB2312" pitchFamily="49" charset="-122"/>
                <a:ea typeface="楷体_GB2312" pitchFamily="49" charset="-122"/>
              </a:rPr>
              <a:t>问题</a:t>
            </a:r>
            <a:endParaRPr lang="zh-CN" altLang="en-US" sz="3800" dirty="0">
              <a:latin typeface="楷体_GB2312" pitchFamily="49" charset="-122"/>
              <a:ea typeface="楷体_GB2312" pitchFamily="49" charset="-122"/>
            </a:endParaRPr>
          </a:p>
        </p:txBody>
      </p:sp>
      <p:sp>
        <p:nvSpPr>
          <p:cNvPr id="551940" name="Text Box 4"/>
          <p:cNvSpPr txBox="1"/>
          <p:nvPr/>
        </p:nvSpPr>
        <p:spPr>
          <a:xfrm>
            <a:off x="468313" y="1052513"/>
            <a:ext cx="8223250" cy="5199062"/>
          </a:xfrm>
          <a:prstGeom prst="rect">
            <a:avLst/>
          </a:prstGeom>
          <a:noFill/>
          <a:ln w="6350">
            <a:noFill/>
          </a:ln>
        </p:spPr>
        <p:txBody>
          <a:bodyPr>
            <a:spAutoFit/>
          </a:bodyPr>
          <a:p>
            <a:pPr eaLnBrk="1" hangingPunct="1">
              <a:lnSpc>
                <a:spcPct val="120000"/>
              </a:lnSpc>
              <a:spcBef>
                <a:spcPts val="600"/>
              </a:spcBef>
              <a:buNone/>
            </a:pP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设</a:t>
            </a:r>
            <a:r>
              <a:rPr lang="en-US" altLang="zh-CN" sz="2400" dirty="0">
                <a:latin typeface="华文楷体" panose="02010600040101010101" pitchFamily="2" charset="-122"/>
                <a:ea typeface="华文楷体" panose="02010600040101010101" pitchFamily="2" charset="-122"/>
              </a:rPr>
              <a:t>E</a:t>
            </a:r>
            <a:r>
              <a:rPr lang="zh-CN" altLang="zh-CN" sz="2400" dirty="0">
                <a:latin typeface="华文楷体" panose="02010600040101010101" pitchFamily="2" charset="-122"/>
                <a:ea typeface="华文楷体" panose="02010600040101010101" pitchFamily="2" charset="-122"/>
              </a:rPr>
              <a:t>是一个与或形公式，如果</a:t>
            </a:r>
            <a:r>
              <a:rPr lang="en-US" altLang="zh-CN" sz="2400" dirty="0">
                <a:latin typeface="华文楷体" panose="02010600040101010101" pitchFamily="2" charset="-122"/>
                <a:ea typeface="华文楷体" panose="02010600040101010101" pitchFamily="2" charset="-122"/>
              </a:rPr>
              <a:t>E</a:t>
            </a:r>
            <a:r>
              <a:rPr lang="zh-CN" altLang="zh-CN" sz="2400" dirty="0">
                <a:latin typeface="华文楷体" panose="02010600040101010101" pitchFamily="2" charset="-122"/>
                <a:ea typeface="华文楷体" panose="02010600040101010101" pitchFamily="2" charset="-122"/>
              </a:rPr>
              <a:t>中只包含</a:t>
            </a:r>
            <a:r>
              <a:rPr lang="en-US" altLang="zh-CN" sz="2400" dirty="0">
                <a:latin typeface="华文楷体" panose="02010600040101010101" pitchFamily="2" charset="-122"/>
                <a:ea typeface="华文楷体" panose="02010600040101010101" pitchFamily="2" charset="-122"/>
              </a:rPr>
              <a:t>1</a:t>
            </a:r>
            <a:r>
              <a:rPr lang="zh-CN" altLang="zh-CN" sz="2400" dirty="0">
                <a:latin typeface="华文楷体" panose="02010600040101010101" pitchFamily="2" charset="-122"/>
                <a:ea typeface="华文楷体" panose="02010600040101010101" pitchFamily="2" charset="-122"/>
              </a:rPr>
              <a:t>个或</a:t>
            </a:r>
            <a:r>
              <a:rPr lang="en-US" altLang="zh-CN" sz="2400" dirty="0">
                <a:latin typeface="华文楷体" panose="02010600040101010101" pitchFamily="2" charset="-122"/>
                <a:ea typeface="华文楷体" panose="02010600040101010101" pitchFamily="2" charset="-122"/>
              </a:rPr>
              <a:t>2</a:t>
            </a:r>
            <a:r>
              <a:rPr lang="zh-CN" altLang="zh-CN" sz="2400" dirty="0">
                <a:latin typeface="华文楷体" panose="02010600040101010101" pitchFamily="2" charset="-122"/>
                <a:ea typeface="华文楷体" panose="02010600040101010101" pitchFamily="2" charset="-122"/>
              </a:rPr>
              <a:t>个文字，则</a:t>
            </a:r>
            <a:r>
              <a:rPr lang="en-US" altLang="zh-CN" sz="2400" dirty="0">
                <a:latin typeface="华文楷体" panose="02010600040101010101" pitchFamily="2" charset="-122"/>
                <a:ea typeface="华文楷体" panose="02010600040101010101" pitchFamily="2" charset="-122"/>
              </a:rPr>
              <a:t>E</a:t>
            </a:r>
            <a:r>
              <a:rPr lang="zh-CN" altLang="zh-CN" sz="2400" dirty="0">
                <a:latin typeface="华文楷体" panose="02010600040101010101" pitchFamily="2" charset="-122"/>
                <a:ea typeface="华文楷体" panose="02010600040101010101" pitchFamily="2" charset="-122"/>
              </a:rPr>
              <a:t>已经是一个合取范式。否则，</a:t>
            </a:r>
            <a:r>
              <a:rPr lang="en-US" altLang="zh-CN" sz="2400" dirty="0">
                <a:latin typeface="华文楷体" panose="02010600040101010101" pitchFamily="2" charset="-122"/>
                <a:ea typeface="华文楷体" panose="02010600040101010101" pitchFamily="2" charset="-122"/>
              </a:rPr>
              <a:t>E</a:t>
            </a:r>
            <a:r>
              <a:rPr lang="zh-CN" altLang="zh-CN" sz="2400" dirty="0">
                <a:latin typeface="华文楷体" panose="02010600040101010101" pitchFamily="2" charset="-122"/>
                <a:ea typeface="华文楷体" panose="02010600040101010101" pitchFamily="2" charset="-122"/>
              </a:rPr>
              <a:t>可以表示为</a:t>
            </a:r>
            <a:r>
              <a:rPr lang="en-US" altLang="zh-CN" sz="2400" dirty="0">
                <a:latin typeface="华文楷体" panose="02010600040101010101" pitchFamily="2" charset="-122"/>
                <a:ea typeface="华文楷体" panose="02010600040101010101" pitchFamily="2" charset="-122"/>
              </a:rPr>
              <a:t>E1</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dirty="0">
                <a:latin typeface="华文楷体" panose="02010600040101010101" pitchFamily="2" charset="-122"/>
                <a:ea typeface="华文楷体" panose="02010600040101010101" pitchFamily="2" charset="-122"/>
              </a:rPr>
              <a:t>E2</a:t>
            </a:r>
            <a:r>
              <a:rPr lang="zh-CN" altLang="zh-CN" sz="2400" dirty="0">
                <a:latin typeface="华文楷体" panose="02010600040101010101" pitchFamily="2" charset="-122"/>
                <a:ea typeface="华文楷体" panose="02010600040101010101" pitchFamily="2" charset="-122"/>
              </a:rPr>
              <a:t>或</a:t>
            </a:r>
            <a:r>
              <a:rPr lang="en-US" altLang="zh-CN" sz="2400" dirty="0">
                <a:latin typeface="华文楷体" panose="02010600040101010101" pitchFamily="2" charset="-122"/>
                <a:ea typeface="华文楷体" panose="02010600040101010101" pitchFamily="2" charset="-122"/>
              </a:rPr>
              <a:t>E1</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dirty="0">
                <a:latin typeface="华文楷体" panose="02010600040101010101" pitchFamily="2" charset="-122"/>
                <a:ea typeface="华文楷体" panose="02010600040101010101" pitchFamily="2" charset="-122"/>
              </a:rPr>
              <a:t>E2</a:t>
            </a:r>
            <a:r>
              <a:rPr lang="zh-CN" altLang="zh-CN" sz="2400" dirty="0">
                <a:latin typeface="华文楷体" panose="02010600040101010101" pitchFamily="2" charset="-122"/>
                <a:ea typeface="华文楷体" panose="02010600040101010101" pitchFamily="2" charset="-122"/>
              </a:rPr>
              <a:t>的形式，可采用递归方式先将</a:t>
            </a:r>
            <a:r>
              <a:rPr lang="en-US" altLang="zh-CN" sz="2400" dirty="0">
                <a:latin typeface="华文楷体" panose="02010600040101010101" pitchFamily="2" charset="-122"/>
                <a:ea typeface="华文楷体" panose="02010600040101010101" pitchFamily="2" charset="-122"/>
              </a:rPr>
              <a:t>E1</a:t>
            </a:r>
            <a:r>
              <a:rPr lang="zh-CN" altLang="zh-CN" sz="2400" dirty="0">
                <a:latin typeface="华文楷体" panose="02010600040101010101" pitchFamily="2" charset="-122"/>
                <a:ea typeface="华文楷体" panose="02010600040101010101" pitchFamily="2" charset="-122"/>
              </a:rPr>
              <a:t>和</a:t>
            </a:r>
            <a:r>
              <a:rPr lang="en-US" altLang="zh-CN" sz="2400" dirty="0">
                <a:latin typeface="华文楷体" panose="02010600040101010101" pitchFamily="2" charset="-122"/>
                <a:ea typeface="华文楷体" panose="02010600040101010101" pitchFamily="2" charset="-122"/>
              </a:rPr>
              <a:t>E2</a:t>
            </a:r>
            <a:r>
              <a:rPr lang="zh-CN" altLang="zh-CN" sz="2400" dirty="0">
                <a:latin typeface="华文楷体" panose="02010600040101010101" pitchFamily="2" charset="-122"/>
                <a:ea typeface="华文楷体" panose="02010600040101010101" pitchFamily="2" charset="-122"/>
              </a:rPr>
              <a:t>分别转化为可满足性与之等价的合取范式</a:t>
            </a:r>
            <a:r>
              <a:rPr lang="en-US" altLang="zh-CN" sz="2400" dirty="0">
                <a:latin typeface="华文楷体" panose="02010600040101010101" pitchFamily="2" charset="-122"/>
                <a:ea typeface="华文楷体" panose="02010600040101010101" pitchFamily="2" charset="-122"/>
              </a:rPr>
              <a:t>F1</a:t>
            </a:r>
            <a:r>
              <a:rPr lang="zh-CN" altLang="zh-CN" sz="2400" dirty="0">
                <a:latin typeface="华文楷体" panose="02010600040101010101" pitchFamily="2" charset="-122"/>
                <a:ea typeface="华文楷体" panose="02010600040101010101" pitchFamily="2" charset="-122"/>
              </a:rPr>
              <a:t>和</a:t>
            </a:r>
            <a:r>
              <a:rPr lang="en-US" altLang="zh-CN" sz="2400" dirty="0">
                <a:latin typeface="华文楷体" panose="02010600040101010101" pitchFamily="2" charset="-122"/>
                <a:ea typeface="华文楷体" panose="02010600040101010101" pitchFamily="2" charset="-122"/>
              </a:rPr>
              <a:t>F2</a:t>
            </a:r>
            <a:r>
              <a:rPr lang="zh-CN" altLang="zh-CN" sz="2400" dirty="0">
                <a:latin typeface="华文楷体" panose="02010600040101010101" pitchFamily="2" charset="-122"/>
                <a:ea typeface="华文楷体" panose="02010600040101010101" pitchFamily="2" charset="-122"/>
              </a:rPr>
              <a:t>，再用</a:t>
            </a:r>
            <a:r>
              <a:rPr lang="en-US" altLang="zh-CN" sz="2400" dirty="0">
                <a:latin typeface="华文楷体" panose="02010600040101010101" pitchFamily="2" charset="-122"/>
                <a:ea typeface="华文楷体" panose="02010600040101010101" pitchFamily="2" charset="-122"/>
              </a:rPr>
              <a:t>F1</a:t>
            </a:r>
            <a:r>
              <a:rPr lang="zh-CN" altLang="zh-CN" sz="2400" dirty="0">
                <a:latin typeface="华文楷体" panose="02010600040101010101" pitchFamily="2" charset="-122"/>
                <a:ea typeface="华文楷体" panose="02010600040101010101" pitchFamily="2" charset="-122"/>
              </a:rPr>
              <a:t>和</a:t>
            </a:r>
            <a:r>
              <a:rPr lang="en-US" altLang="zh-CN" sz="2400" dirty="0">
                <a:latin typeface="华文楷体" panose="02010600040101010101" pitchFamily="2" charset="-122"/>
                <a:ea typeface="华文楷体" panose="02010600040101010101" pitchFamily="2" charset="-122"/>
              </a:rPr>
              <a:t>F2</a:t>
            </a:r>
            <a:r>
              <a:rPr lang="zh-CN" altLang="zh-CN" sz="2400" dirty="0">
                <a:latin typeface="华文楷体" panose="02010600040101010101" pitchFamily="2" charset="-122"/>
                <a:ea typeface="华文楷体" panose="02010600040101010101" pitchFamily="2" charset="-122"/>
              </a:rPr>
              <a:t>构造</a:t>
            </a:r>
            <a:r>
              <a:rPr lang="en-US" altLang="zh-CN" sz="2400" dirty="0">
                <a:latin typeface="华文楷体" panose="02010600040101010101" pitchFamily="2" charset="-122"/>
                <a:ea typeface="华文楷体" panose="02010600040101010101" pitchFamily="2" charset="-122"/>
              </a:rPr>
              <a:t>E</a:t>
            </a:r>
            <a:r>
              <a:rPr lang="zh-CN" altLang="zh-CN" sz="2400" dirty="0">
                <a:latin typeface="华文楷体" panose="02010600040101010101" pitchFamily="2" charset="-122"/>
                <a:ea typeface="华文楷体" panose="02010600040101010101" pitchFamily="2" charset="-122"/>
              </a:rPr>
              <a:t>的合取范式</a:t>
            </a:r>
            <a:r>
              <a:rPr lang="en-US" altLang="zh-CN" sz="2400" dirty="0">
                <a:latin typeface="华文楷体" panose="02010600040101010101" pitchFamily="2" charset="-122"/>
                <a:ea typeface="华文楷体" panose="02010600040101010101" pitchFamily="2" charset="-122"/>
              </a:rPr>
              <a:t>F</a:t>
            </a:r>
            <a:r>
              <a:rPr lang="zh-CN" altLang="zh-CN" sz="2400" dirty="0">
                <a:latin typeface="华文楷体" panose="02010600040101010101" pitchFamily="2" charset="-122"/>
                <a:ea typeface="华文楷体" panose="02010600040101010101" pitchFamily="2" charset="-122"/>
              </a:rPr>
              <a:t>。分两种情况处理。</a:t>
            </a:r>
            <a:endParaRPr lang="en-US" altLang="zh-CN" sz="2400" dirty="0">
              <a:latin typeface="华文楷体" panose="02010600040101010101" pitchFamily="2" charset="-122"/>
              <a:ea typeface="华文楷体" panose="02010600040101010101" pitchFamily="2" charset="-122"/>
            </a:endParaRPr>
          </a:p>
          <a:p>
            <a:pPr eaLnBrk="1" hangingPunct="1">
              <a:lnSpc>
                <a:spcPct val="120000"/>
              </a:lnSpc>
              <a:spcBef>
                <a:spcPts val="600"/>
              </a:spcBef>
              <a:buNone/>
            </a:pPr>
            <a:r>
              <a:rPr lang="en-US" altLang="zh-CN" sz="2400" dirty="0">
                <a:latin typeface="华文楷体" panose="02010600040101010101" pitchFamily="2" charset="-122"/>
                <a:ea typeface="华文楷体" panose="02010600040101010101" pitchFamily="2" charset="-122"/>
              </a:rPr>
              <a:t>        </a:t>
            </a:r>
            <a:r>
              <a:rPr lang="zh-CN" altLang="zh-CN" sz="2400" dirty="0">
                <a:solidFill>
                  <a:srgbClr val="000066"/>
                </a:solidFill>
                <a:latin typeface="黑体" panose="02010609060101010101" pitchFamily="49" charset="-122"/>
                <a:ea typeface="黑体" panose="02010609060101010101" pitchFamily="49" charset="-122"/>
              </a:rPr>
              <a:t>情况</a:t>
            </a:r>
            <a:r>
              <a:rPr lang="en-US" altLang="zh-CN" sz="2400" dirty="0">
                <a:solidFill>
                  <a:srgbClr val="000066"/>
                </a:solidFill>
                <a:latin typeface="黑体" panose="02010609060101010101" pitchFamily="49" charset="-122"/>
                <a:ea typeface="黑体" panose="02010609060101010101" pitchFamily="49" charset="-122"/>
              </a:rPr>
              <a:t>1</a:t>
            </a:r>
            <a:r>
              <a:rPr lang="zh-CN" altLang="zh-CN" sz="2400" dirty="0">
                <a:solidFill>
                  <a:srgbClr val="000066"/>
                </a:solidFill>
                <a:latin typeface="黑体" panose="02010609060101010101" pitchFamily="49" charset="-122"/>
                <a:ea typeface="黑体" panose="02010609060101010101" pitchFamily="49" charset="-122"/>
              </a:rPr>
              <a:t>：</a:t>
            </a:r>
            <a:r>
              <a:rPr lang="zh-CN" altLang="zh-CN" sz="2400" dirty="0">
                <a:latin typeface="华文楷体" panose="02010600040101010101" pitchFamily="2" charset="-122"/>
                <a:ea typeface="华文楷体" panose="02010600040101010101" pitchFamily="2" charset="-122"/>
              </a:rPr>
              <a:t>若</a:t>
            </a:r>
            <a:r>
              <a:rPr lang="en-US" altLang="zh-CN" sz="2400" dirty="0">
                <a:latin typeface="华文楷体" panose="02010600040101010101" pitchFamily="2" charset="-122"/>
                <a:ea typeface="华文楷体" panose="02010600040101010101" pitchFamily="2" charset="-122"/>
              </a:rPr>
              <a:t>E= E1</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dirty="0">
                <a:latin typeface="华文楷体" panose="02010600040101010101" pitchFamily="2" charset="-122"/>
                <a:ea typeface="华文楷体" panose="02010600040101010101" pitchFamily="2" charset="-122"/>
              </a:rPr>
              <a:t>E2</a:t>
            </a:r>
            <a:r>
              <a:rPr lang="zh-CN" altLang="zh-CN" sz="2400" dirty="0">
                <a:latin typeface="华文楷体" panose="02010600040101010101" pitchFamily="2" charset="-122"/>
                <a:ea typeface="华文楷体" panose="02010600040101010101" pitchFamily="2" charset="-122"/>
              </a:rPr>
              <a:t>，则</a:t>
            </a:r>
            <a:r>
              <a:rPr lang="en-US" altLang="zh-CN" sz="2400" dirty="0">
                <a:latin typeface="华文楷体" panose="02010600040101010101" pitchFamily="2" charset="-122"/>
                <a:ea typeface="华文楷体" panose="02010600040101010101" pitchFamily="2" charset="-122"/>
              </a:rPr>
              <a:t>F= F1</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dirty="0">
                <a:latin typeface="华文楷体" panose="02010600040101010101" pitchFamily="2" charset="-122"/>
                <a:ea typeface="华文楷体" panose="02010600040101010101" pitchFamily="2" charset="-122"/>
              </a:rPr>
              <a:t>F2</a:t>
            </a:r>
            <a:r>
              <a:rPr lang="zh-CN" altLang="zh-CN" sz="2400" dirty="0">
                <a:latin typeface="华文楷体" panose="02010600040101010101" pitchFamily="2" charset="-122"/>
                <a:ea typeface="华文楷体" panose="02010600040101010101" pitchFamily="2" charset="-122"/>
              </a:rPr>
              <a:t>。显然</a:t>
            </a:r>
            <a:r>
              <a:rPr lang="en-US" altLang="zh-CN" sz="2400" dirty="0">
                <a:latin typeface="华文楷体" panose="02010600040101010101" pitchFamily="2" charset="-122"/>
                <a:ea typeface="华文楷体" panose="02010600040101010101" pitchFamily="2" charset="-122"/>
              </a:rPr>
              <a:t>F</a:t>
            </a:r>
            <a:r>
              <a:rPr lang="zh-CN" altLang="zh-CN" sz="2400" dirty="0">
                <a:latin typeface="华文楷体" panose="02010600040101010101" pitchFamily="2" charset="-122"/>
                <a:ea typeface="华文楷体" panose="02010600040101010101" pitchFamily="2" charset="-122"/>
              </a:rPr>
              <a:t>是一个合取范式，并且</a:t>
            </a:r>
            <a:r>
              <a:rPr lang="en-US" altLang="zh-CN" sz="2400" dirty="0">
                <a:latin typeface="华文楷体" panose="02010600040101010101" pitchFamily="2" charset="-122"/>
                <a:ea typeface="华文楷体" panose="02010600040101010101" pitchFamily="2" charset="-122"/>
              </a:rPr>
              <a:t>F</a:t>
            </a:r>
            <a:r>
              <a:rPr lang="zh-CN" altLang="zh-CN" sz="2400" dirty="0">
                <a:latin typeface="华文楷体" panose="02010600040101010101" pitchFamily="2" charset="-122"/>
                <a:ea typeface="华文楷体" panose="02010600040101010101" pitchFamily="2" charset="-122"/>
              </a:rPr>
              <a:t>的可满足性与</a:t>
            </a:r>
            <a:r>
              <a:rPr lang="en-US" altLang="zh-CN" sz="2400" dirty="0">
                <a:latin typeface="华文楷体" panose="02010600040101010101" pitchFamily="2" charset="-122"/>
                <a:ea typeface="华文楷体" panose="02010600040101010101" pitchFamily="2" charset="-122"/>
              </a:rPr>
              <a:t>E</a:t>
            </a:r>
            <a:r>
              <a:rPr lang="zh-CN" altLang="zh-CN" sz="2400" dirty="0">
                <a:latin typeface="华文楷体" panose="02010600040101010101" pitchFamily="2" charset="-122"/>
                <a:ea typeface="华文楷体" panose="02010600040101010101" pitchFamily="2" charset="-122"/>
              </a:rPr>
              <a:t>等价。</a:t>
            </a:r>
            <a:endParaRPr lang="en-US" altLang="zh-CN" sz="2400" dirty="0">
              <a:latin typeface="华文楷体" panose="02010600040101010101" pitchFamily="2" charset="-122"/>
              <a:ea typeface="华文楷体" panose="02010600040101010101" pitchFamily="2" charset="-122"/>
            </a:endParaRPr>
          </a:p>
          <a:p>
            <a:pPr eaLnBrk="1" hangingPunct="1">
              <a:lnSpc>
                <a:spcPct val="120000"/>
              </a:lnSpc>
              <a:spcBef>
                <a:spcPts val="600"/>
              </a:spcBef>
              <a:buNone/>
            </a:pPr>
            <a:r>
              <a:rPr lang="en-US" altLang="zh-CN" sz="2400" dirty="0">
                <a:latin typeface="华文楷体" panose="02010600040101010101" pitchFamily="2" charset="-122"/>
                <a:ea typeface="华文楷体" panose="02010600040101010101" pitchFamily="2" charset="-122"/>
              </a:rPr>
              <a:t>        </a:t>
            </a:r>
            <a:r>
              <a:rPr lang="zh-CN" altLang="zh-CN" sz="2400" dirty="0">
                <a:solidFill>
                  <a:srgbClr val="000066"/>
                </a:solidFill>
                <a:latin typeface="黑体" panose="02010609060101010101" pitchFamily="49" charset="-122"/>
                <a:ea typeface="黑体" panose="02010609060101010101" pitchFamily="49" charset="-122"/>
              </a:rPr>
              <a:t>情况</a:t>
            </a:r>
            <a:r>
              <a:rPr lang="en-US" altLang="zh-CN" sz="2400" dirty="0">
                <a:solidFill>
                  <a:srgbClr val="000066"/>
                </a:solidFill>
                <a:latin typeface="黑体" panose="02010609060101010101" pitchFamily="49" charset="-122"/>
                <a:ea typeface="黑体" panose="02010609060101010101" pitchFamily="49" charset="-122"/>
              </a:rPr>
              <a:t>2</a:t>
            </a:r>
            <a:r>
              <a:rPr lang="zh-CN" altLang="zh-CN" sz="2400" dirty="0">
                <a:solidFill>
                  <a:srgbClr val="000066"/>
                </a:solidFill>
                <a:latin typeface="黑体" panose="02010609060101010101" pitchFamily="49" charset="-122"/>
                <a:ea typeface="黑体" panose="02010609060101010101" pitchFamily="49" charset="-122"/>
              </a:rPr>
              <a:t>：</a:t>
            </a:r>
            <a:r>
              <a:rPr lang="zh-CN" altLang="zh-CN" sz="2400" dirty="0">
                <a:latin typeface="华文楷体" panose="02010600040101010101" pitchFamily="2" charset="-122"/>
                <a:ea typeface="华文楷体" panose="02010600040101010101" pitchFamily="2" charset="-122"/>
              </a:rPr>
              <a:t>若</a:t>
            </a:r>
            <a:r>
              <a:rPr lang="en-US" altLang="zh-CN" sz="2400" dirty="0">
                <a:latin typeface="华文楷体" panose="02010600040101010101" pitchFamily="2" charset="-122"/>
                <a:ea typeface="华文楷体" panose="02010600040101010101" pitchFamily="2" charset="-122"/>
              </a:rPr>
              <a:t>E= E1</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dirty="0">
                <a:latin typeface="华文楷体" panose="02010600040101010101" pitchFamily="2" charset="-122"/>
                <a:ea typeface="华文楷体" panose="02010600040101010101" pitchFamily="2" charset="-122"/>
              </a:rPr>
              <a:t>E2</a:t>
            </a:r>
            <a:r>
              <a:rPr lang="zh-CN" altLang="zh-CN" sz="2400" dirty="0">
                <a:latin typeface="华文楷体" panose="02010600040101010101" pitchFamily="2" charset="-122"/>
                <a:ea typeface="华文楷体" panose="02010600040101010101" pitchFamily="2" charset="-122"/>
              </a:rPr>
              <a:t>，不妨设由</a:t>
            </a:r>
            <a:r>
              <a:rPr lang="en-US" altLang="zh-CN" sz="2400" dirty="0">
                <a:latin typeface="华文楷体" panose="02010600040101010101" pitchFamily="2" charset="-122"/>
                <a:ea typeface="华文楷体" panose="02010600040101010101" pitchFamily="2" charset="-122"/>
              </a:rPr>
              <a:t>E1</a:t>
            </a:r>
            <a:r>
              <a:rPr lang="zh-CN" altLang="zh-CN" sz="2400" dirty="0">
                <a:latin typeface="华文楷体" panose="02010600040101010101" pitchFamily="2" charset="-122"/>
                <a:ea typeface="华文楷体" panose="02010600040101010101" pitchFamily="2" charset="-122"/>
              </a:rPr>
              <a:t>和</a:t>
            </a:r>
            <a:r>
              <a:rPr lang="en-US" altLang="zh-CN" sz="2400" dirty="0">
                <a:latin typeface="华文楷体" panose="02010600040101010101" pitchFamily="2" charset="-122"/>
                <a:ea typeface="华文楷体" panose="02010600040101010101" pitchFamily="2" charset="-122"/>
              </a:rPr>
              <a:t>E2</a:t>
            </a:r>
            <a:r>
              <a:rPr lang="zh-CN" altLang="zh-CN" sz="2400" dirty="0">
                <a:latin typeface="华文楷体" panose="02010600040101010101" pitchFamily="2" charset="-122"/>
                <a:ea typeface="华文楷体" panose="02010600040101010101" pitchFamily="2" charset="-122"/>
              </a:rPr>
              <a:t>转化所得到的合取范式分别为</a:t>
            </a:r>
            <a:r>
              <a:rPr lang="en-US" altLang="zh-CN" sz="2400" dirty="0">
                <a:latin typeface="Times New Roman" panose="02020603050405020304" pitchFamily="18" charset="0"/>
                <a:cs typeface="Times New Roman" panose="02020603050405020304" pitchFamily="18" charset="0"/>
              </a:rPr>
              <a:t>F1=c</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c</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c</a:t>
            </a:r>
            <a:r>
              <a:rPr lang="en-US" altLang="zh-CN" sz="2400" baseline="-250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ea typeface="华文楷体" panose="02010600040101010101" pitchFamily="2" charset="-122"/>
              </a:rPr>
              <a:t>和</a:t>
            </a:r>
            <a:r>
              <a:rPr lang="en-US" altLang="zh-CN" sz="2400" dirty="0">
                <a:latin typeface="Times New Roman" panose="02020603050405020304" pitchFamily="18" charset="0"/>
                <a:cs typeface="Times New Roman" panose="02020603050405020304" pitchFamily="18" charset="0"/>
              </a:rPr>
              <a:t>F2=d</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d</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d</a:t>
            </a:r>
            <a:r>
              <a:rPr lang="en-US" altLang="zh-CN" sz="2400" baseline="-25000" dirty="0">
                <a:latin typeface="Times New Roman" panose="02020603050405020304" pitchFamily="18" charset="0"/>
                <a:cs typeface="Times New Roman" panose="02020603050405020304" pitchFamily="18" charset="0"/>
              </a:rPr>
              <a:t>m</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其中，</a:t>
            </a:r>
            <a:r>
              <a:rPr lang="en-US" altLang="zh-CN" sz="2400" dirty="0">
                <a:latin typeface="华文楷体" panose="02010600040101010101" pitchFamily="2" charset="-122"/>
                <a:ea typeface="华文楷体" panose="02010600040101010101" pitchFamily="2" charset="-122"/>
              </a:rPr>
              <a:t>c</a:t>
            </a:r>
            <a:r>
              <a:rPr lang="en-US" altLang="zh-CN" sz="2400" baseline="-25000" dirty="0">
                <a:latin typeface="华文楷体" panose="02010600040101010101" pitchFamily="2" charset="-122"/>
                <a:ea typeface="华文楷体" panose="02010600040101010101" pitchFamily="2" charset="-122"/>
              </a:rPr>
              <a:t>i</a:t>
            </a:r>
            <a:r>
              <a:rPr lang="zh-CN" altLang="zh-CN" sz="2400" dirty="0">
                <a:latin typeface="华文楷体" panose="02010600040101010101" pitchFamily="2" charset="-122"/>
                <a:ea typeface="华文楷体" panose="02010600040101010101" pitchFamily="2" charset="-122"/>
              </a:rPr>
              <a:t>和</a:t>
            </a:r>
            <a:r>
              <a:rPr lang="en-US" altLang="zh-CN" sz="2400" dirty="0">
                <a:latin typeface="华文楷体" panose="02010600040101010101" pitchFamily="2" charset="-122"/>
                <a:ea typeface="华文楷体" panose="02010600040101010101" pitchFamily="2" charset="-122"/>
              </a:rPr>
              <a:t>d</a:t>
            </a:r>
            <a:r>
              <a:rPr lang="en-US" altLang="zh-CN" sz="2400" baseline="-25000" dirty="0">
                <a:latin typeface="华文楷体" panose="02010600040101010101" pitchFamily="2" charset="-122"/>
                <a:ea typeface="华文楷体" panose="02010600040101010101" pitchFamily="2" charset="-122"/>
              </a:rPr>
              <a:t>i</a:t>
            </a:r>
            <a:r>
              <a:rPr lang="zh-CN" altLang="zh-CN" sz="2400" dirty="0">
                <a:latin typeface="华文楷体" panose="02010600040101010101" pitchFamily="2" charset="-122"/>
                <a:ea typeface="华文楷体" panose="02010600040101010101" pitchFamily="2" charset="-122"/>
              </a:rPr>
              <a:t>都是子句。引入新变元</a:t>
            </a:r>
            <a:r>
              <a:rPr lang="en-US" altLang="zh-CN" sz="2400" dirty="0">
                <a:latin typeface="华文楷体" panose="02010600040101010101" pitchFamily="2" charset="-122"/>
                <a:ea typeface="华文楷体" panose="02010600040101010101" pitchFamily="2" charset="-122"/>
              </a:rPr>
              <a:t>u</a:t>
            </a:r>
            <a:r>
              <a:rPr lang="zh-CN" altLang="zh-CN" sz="2400" dirty="0">
                <a:latin typeface="华文楷体" panose="02010600040101010101" pitchFamily="2" charset="-122"/>
                <a:ea typeface="华文楷体" panose="02010600040101010101" pitchFamily="2" charset="-122"/>
              </a:rPr>
              <a:t>，构造合取范式</a:t>
            </a:r>
            <a:r>
              <a:rPr lang="zh-CN" altLang="en-US" sz="2400" dirty="0">
                <a:latin typeface="华文楷体" panose="02010600040101010101" pitchFamily="2" charset="-122"/>
                <a:ea typeface="华文楷体" panose="02010600040101010101" pitchFamily="2" charset="-122"/>
              </a:rPr>
              <a:t>如下：</a:t>
            </a:r>
            <a:endParaRPr lang="en-US" altLang="zh-CN" sz="2400" dirty="0">
              <a:latin typeface="华文楷体" panose="02010600040101010101" pitchFamily="2" charset="-122"/>
              <a:ea typeface="华文楷体" panose="02010600040101010101" pitchFamily="2" charset="-122"/>
            </a:endParaRPr>
          </a:p>
          <a:p>
            <a:pPr eaLnBrk="1" hangingPunct="1">
              <a:lnSpc>
                <a:spcPct val="120000"/>
              </a:lnSpc>
              <a:spcBef>
                <a:spcPts val="600"/>
              </a:spcBef>
              <a:buNone/>
            </a:pPr>
            <a:r>
              <a:rPr lang="en-US" altLang="zh-CN" sz="2400" dirty="0">
                <a:latin typeface="华文楷体" panose="02010600040101010101" pitchFamily="2" charset="-122"/>
                <a:ea typeface="华文楷体" panose="02010600040101010101" pitchFamily="2" charset="-122"/>
              </a:rPr>
              <a:t>                </a:t>
            </a:r>
            <a:r>
              <a:rPr lang="en-US" altLang="zh-CN" sz="2400" dirty="0">
                <a:latin typeface="Times New Roman" panose="02020603050405020304" pitchFamily="18" charset="0"/>
                <a:cs typeface="Times New Roman" panose="02020603050405020304" pitchFamily="18" charset="0"/>
              </a:rPr>
              <a:t>F=(u+c</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)(u+c</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(u+c</a:t>
            </a:r>
            <a:r>
              <a:rPr lang="en-US" altLang="zh-CN" sz="2400" baseline="-25000" dirty="0">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)(u̅+d</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)(u̅+d</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(u̅+d</a:t>
            </a:r>
            <a:r>
              <a:rPr lang="en-US" altLang="zh-CN" sz="2400" baseline="-25000"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endParaRPr>
          </a:p>
        </p:txBody>
      </p:sp>
      <p:sp>
        <p:nvSpPr>
          <p:cNvPr id="49159" name="Rectangle 15"/>
          <p:cNvSpPr/>
          <p:nvPr/>
        </p:nvSpPr>
        <p:spPr>
          <a:xfrm>
            <a:off x="0" y="0"/>
            <a:ext cx="9144000" cy="0"/>
          </a:xfrm>
          <a:prstGeom prst="rect">
            <a:avLst/>
          </a:prstGeom>
          <a:noFill/>
          <a:ln w="9525">
            <a:noFill/>
          </a:ln>
        </p:spPr>
        <p:txBody>
          <a:bodyPr wrap="none" anchor="ctr" anchorCtr="0">
            <a:spAutoFit/>
          </a:bodyPr>
          <a:p>
            <a:pPr algn="ctr" eaLnBrk="1" hangingPunct="1"/>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1940"/>
                                        </p:tgtEl>
                                        <p:attrNameLst>
                                          <p:attrName>style.visibility</p:attrName>
                                        </p:attrNameLst>
                                      </p:cBhvr>
                                      <p:to>
                                        <p:strVal val="visible"/>
                                      </p:to>
                                    </p:set>
                                    <p:animEffect transition="in" filter="blinds(horizontal)">
                                      <p:cBhvr>
                                        <p:cTn id="7" dur="500"/>
                                        <p:tgtEl>
                                          <p:spTgt spid="551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0E66031-C993-49DD-9334-AA7D6B863E7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018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0181" name="Rectangle 2"/>
          <p:cNvSpPr>
            <a:spLocks noGrp="1"/>
          </p:cNvSpPr>
          <p:nvPr>
            <p:ph type="title"/>
          </p:nvPr>
        </p:nvSpPr>
        <p:spPr>
          <a:xfrm>
            <a:off x="1042988" y="404813"/>
            <a:ext cx="7772400" cy="792162"/>
          </a:xfrm>
        </p:spPr>
        <p:txBody>
          <a:bodyPr vert="horz" wrap="square" lIns="91440" tIns="45720" rIns="91440" bIns="45720" anchor="t" anchorCtr="0"/>
          <a:p>
            <a:pPr eaLnBrk="1" hangingPunct="1"/>
            <a:r>
              <a:rPr lang="en-US" altLang="zh-CN" sz="3800" dirty="0">
                <a:latin typeface="楷体_GB2312" pitchFamily="49" charset="-122"/>
              </a:rPr>
              <a:t>CNF-SAT</a:t>
            </a:r>
            <a:r>
              <a:rPr lang="zh-CN" altLang="en-US" sz="3800" dirty="0">
                <a:latin typeface="楷体_GB2312" pitchFamily="49" charset="-122"/>
                <a:ea typeface="楷体_GB2312" pitchFamily="49" charset="-122"/>
              </a:rPr>
              <a:t>问题</a:t>
            </a:r>
            <a:endParaRPr lang="zh-CN" altLang="en-US" sz="3800" dirty="0">
              <a:latin typeface="楷体_GB2312" pitchFamily="49" charset="-122"/>
              <a:ea typeface="楷体_GB2312" pitchFamily="49" charset="-122"/>
            </a:endParaRPr>
          </a:p>
        </p:txBody>
      </p:sp>
      <p:sp>
        <p:nvSpPr>
          <p:cNvPr id="50182" name="Text Box 4"/>
          <p:cNvSpPr txBox="1"/>
          <p:nvPr/>
        </p:nvSpPr>
        <p:spPr>
          <a:xfrm>
            <a:off x="468313" y="1176338"/>
            <a:ext cx="8223250" cy="3530600"/>
          </a:xfrm>
          <a:prstGeom prst="rect">
            <a:avLst/>
          </a:prstGeom>
          <a:noFill/>
          <a:ln w="6350">
            <a:noFill/>
          </a:ln>
        </p:spPr>
        <p:txBody>
          <a:bodyPr>
            <a:spAutoFit/>
          </a:bodyPr>
          <a:p>
            <a:pPr eaLnBrk="1" hangingPunct="1">
              <a:lnSpc>
                <a:spcPct val="130000"/>
              </a:lnSpc>
              <a:spcBef>
                <a:spcPts val="600"/>
              </a:spcBef>
              <a:buNone/>
            </a:pPr>
            <a:r>
              <a:rPr lang="zh-CN" altLang="en-US" sz="2400" dirty="0">
                <a:latin typeface="Times New Roman" panose="02020603050405020304" pitchFamily="18" charset="0"/>
                <a:ea typeface="华文楷体" panose="02010600040101010101" pitchFamily="2" charset="-122"/>
              </a:rPr>
              <a:t>       可以证明，</a:t>
            </a:r>
            <a:r>
              <a:rPr lang="en-US" altLang="zh-CN" sz="2400" dirty="0">
                <a:latin typeface="Times New Roman" panose="02020603050405020304" pitchFamily="18" charset="0"/>
                <a:ea typeface="华文楷体" panose="02010600040101010101" pitchFamily="2" charset="-122"/>
              </a:rPr>
              <a:t>E</a:t>
            </a:r>
            <a:r>
              <a:rPr lang="zh-CN" altLang="zh-CN" sz="2400" dirty="0">
                <a:latin typeface="Times New Roman" panose="02020603050405020304" pitchFamily="18" charset="0"/>
                <a:ea typeface="华文楷体" panose="02010600040101010101" pitchFamily="2" charset="-122"/>
              </a:rPr>
              <a:t>和</a:t>
            </a:r>
            <a:r>
              <a:rPr lang="en-US" altLang="zh-CN" sz="2400" dirty="0">
                <a:latin typeface="Times New Roman" panose="02020603050405020304" pitchFamily="18" charset="0"/>
                <a:ea typeface="华文楷体" panose="02010600040101010101" pitchFamily="2" charset="-122"/>
              </a:rPr>
              <a:t>F</a:t>
            </a:r>
            <a:r>
              <a:rPr lang="zh-CN" altLang="zh-CN" sz="2400" dirty="0">
                <a:latin typeface="Times New Roman" panose="02020603050405020304" pitchFamily="18" charset="0"/>
                <a:ea typeface="华文楷体" panose="02010600040101010101" pitchFamily="2" charset="-122"/>
              </a:rPr>
              <a:t>的可满足性</a:t>
            </a:r>
            <a:r>
              <a:rPr lang="zh-CN" altLang="en-US" sz="2400" dirty="0">
                <a:latin typeface="Times New Roman" panose="02020603050405020304" pitchFamily="18" charset="0"/>
                <a:ea typeface="华文楷体" panose="02010600040101010101" pitchFamily="2" charset="-122"/>
              </a:rPr>
              <a:t>是</a:t>
            </a:r>
            <a:r>
              <a:rPr lang="zh-CN" altLang="zh-CN" sz="2400" dirty="0">
                <a:latin typeface="Times New Roman" panose="02020603050405020304" pitchFamily="18" charset="0"/>
                <a:ea typeface="华文楷体" panose="02010600040101010101" pitchFamily="2" charset="-122"/>
              </a:rPr>
              <a:t>有等价</a:t>
            </a:r>
            <a:r>
              <a:rPr lang="zh-CN" altLang="en-US" sz="2400" dirty="0">
                <a:latin typeface="Times New Roman" panose="02020603050405020304" pitchFamily="18" charset="0"/>
                <a:ea typeface="华文楷体" panose="02010600040101010101" pitchFamily="2" charset="-122"/>
              </a:rPr>
              <a:t>的</a:t>
            </a:r>
            <a:r>
              <a:rPr lang="zh-CN" altLang="zh-CN"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eaLnBrk="1" hangingPunct="1">
              <a:lnSpc>
                <a:spcPct val="130000"/>
              </a:lnSpc>
              <a:spcBef>
                <a:spcPts val="600"/>
              </a:spcBef>
              <a:buNone/>
            </a:pPr>
            <a:r>
              <a:rPr lang="en-US" altLang="zh-CN" sz="2400" dirty="0">
                <a:latin typeface="Times New Roman" panose="02020603050405020304" pitchFamily="18" charset="0"/>
                <a:ea typeface="华文楷体" panose="02010600040101010101" pitchFamily="2" charset="-122"/>
              </a:rPr>
              <a:t>       </a:t>
            </a:r>
            <a:r>
              <a:rPr lang="zh-CN" altLang="zh-CN" sz="2400" dirty="0">
                <a:latin typeface="Times New Roman" panose="02020603050405020304" pitchFamily="18" charset="0"/>
                <a:ea typeface="华文楷体" panose="02010600040101010101" pitchFamily="2" charset="-122"/>
              </a:rPr>
              <a:t>设与或形表达式</a:t>
            </a:r>
            <a:r>
              <a:rPr lang="en-US" altLang="zh-CN" sz="2400" dirty="0">
                <a:latin typeface="Times New Roman" panose="02020603050405020304" pitchFamily="18" charset="0"/>
                <a:ea typeface="华文楷体" panose="02010600040101010101" pitchFamily="2" charset="-122"/>
              </a:rPr>
              <a:t>E</a:t>
            </a:r>
            <a:r>
              <a:rPr lang="zh-CN" altLang="zh-CN" sz="2400" dirty="0">
                <a:latin typeface="Times New Roman" panose="02020603050405020304" pitchFamily="18" charset="0"/>
                <a:ea typeface="华文楷体" panose="02010600040101010101" pitchFamily="2" charset="-122"/>
              </a:rPr>
              <a:t>中包含的</a:t>
            </a:r>
            <a:r>
              <a:rPr lang="en-US" altLang="zh-CN" sz="2400" dirty="0">
                <a:latin typeface="Times New Roman" panose="02020603050405020304" pitchFamily="18" charset="0"/>
                <a:ea typeface="华文楷体" panose="02010600040101010101" pitchFamily="2" charset="-122"/>
                <a:sym typeface="Symbol" panose="05050102010706020507" pitchFamily="18" charset="2"/>
              </a:rPr>
              <a:t></a:t>
            </a:r>
            <a:r>
              <a:rPr lang="zh-CN" altLang="zh-CN" sz="2400" dirty="0">
                <a:latin typeface="Times New Roman" panose="02020603050405020304" pitchFamily="18" charset="0"/>
                <a:ea typeface="华文楷体" panose="02010600040101010101" pitchFamily="2" charset="-122"/>
              </a:rPr>
              <a:t>和</a:t>
            </a:r>
            <a:r>
              <a:rPr lang="en-US" altLang="zh-CN" sz="2400" dirty="0">
                <a:latin typeface="Times New Roman" panose="02020603050405020304" pitchFamily="18" charset="0"/>
                <a:ea typeface="华文楷体" panose="02010600040101010101" pitchFamily="2" charset="-122"/>
                <a:sym typeface="Symbol" panose="05050102010706020507" pitchFamily="18" charset="2"/>
              </a:rPr>
              <a:t></a:t>
            </a:r>
            <a:r>
              <a:rPr lang="zh-CN" altLang="zh-CN" sz="2400" dirty="0">
                <a:latin typeface="Times New Roman" panose="02020603050405020304" pitchFamily="18" charset="0"/>
                <a:ea typeface="华文楷体" panose="02010600040101010101" pitchFamily="2" charset="-122"/>
              </a:rPr>
              <a:t>运算的次数为</a:t>
            </a:r>
            <a:r>
              <a:rPr lang="en-US" altLang="zh-CN" sz="2400" dirty="0">
                <a:latin typeface="Times New Roman" panose="02020603050405020304" pitchFamily="18" charset="0"/>
                <a:ea typeface="华文楷体" panose="02010600040101010101" pitchFamily="2" charset="-122"/>
              </a:rPr>
              <a:t>n</a:t>
            </a:r>
            <a:r>
              <a:rPr lang="zh-CN" altLang="zh-CN" sz="2400" dirty="0">
                <a:latin typeface="Times New Roman" panose="02020603050405020304" pitchFamily="18" charset="0"/>
                <a:ea typeface="华文楷体" panose="02010600040101010101" pitchFamily="2" charset="-122"/>
              </a:rPr>
              <a:t>，那么由上述变换所得到的合取范式</a:t>
            </a:r>
            <a:r>
              <a:rPr lang="en-US" altLang="zh-CN" sz="2400" dirty="0">
                <a:latin typeface="Times New Roman" panose="02020603050405020304" pitchFamily="18" charset="0"/>
                <a:ea typeface="华文楷体" panose="02010600040101010101" pitchFamily="2" charset="-122"/>
              </a:rPr>
              <a:t>F</a:t>
            </a:r>
            <a:r>
              <a:rPr lang="zh-CN" altLang="zh-CN" sz="2400" dirty="0">
                <a:latin typeface="Times New Roman" panose="02020603050405020304" pitchFamily="18" charset="0"/>
                <a:ea typeface="华文楷体" panose="02010600040101010101" pitchFamily="2" charset="-122"/>
              </a:rPr>
              <a:t>中最多有</a:t>
            </a:r>
            <a:r>
              <a:rPr lang="en-US" altLang="zh-CN" sz="2400" dirty="0">
                <a:latin typeface="Times New Roman" panose="02020603050405020304" pitchFamily="18" charset="0"/>
                <a:ea typeface="华文楷体" panose="02010600040101010101" pitchFamily="2" charset="-122"/>
              </a:rPr>
              <a:t>n+1</a:t>
            </a:r>
            <a:r>
              <a:rPr lang="zh-CN" altLang="zh-CN" sz="2400" dirty="0">
                <a:latin typeface="Times New Roman" panose="02020603050405020304" pitchFamily="18" charset="0"/>
                <a:ea typeface="华文楷体" panose="02010600040101010101" pitchFamily="2" charset="-122"/>
              </a:rPr>
              <a:t>个子句。</a:t>
            </a:r>
            <a:r>
              <a:rPr lang="zh-CN" altLang="en-US" sz="2400" dirty="0">
                <a:latin typeface="Times New Roman" panose="02020603050405020304" pitchFamily="18" charset="0"/>
                <a:ea typeface="华文楷体" panose="02010600040101010101" pitchFamily="2" charset="-122"/>
              </a:rPr>
              <a:t>因此，</a:t>
            </a:r>
            <a:r>
              <a:rPr lang="zh-CN" altLang="zh-CN" sz="2400" dirty="0">
                <a:latin typeface="Times New Roman" panose="02020603050405020304" pitchFamily="18" charset="0"/>
                <a:ea typeface="华文楷体" panose="02010600040101010101" pitchFamily="2" charset="-122"/>
              </a:rPr>
              <a:t>把</a:t>
            </a:r>
            <a:r>
              <a:rPr lang="en-US" altLang="zh-CN" sz="2400" dirty="0">
                <a:latin typeface="Times New Roman" panose="02020603050405020304" pitchFamily="18" charset="0"/>
                <a:ea typeface="华文楷体" panose="02010600040101010101" pitchFamily="2" charset="-122"/>
              </a:rPr>
              <a:t>E</a:t>
            </a:r>
            <a:r>
              <a:rPr lang="zh-CN" altLang="zh-CN" sz="2400" dirty="0">
                <a:latin typeface="Times New Roman" panose="02020603050405020304" pitchFamily="18" charset="0"/>
                <a:ea typeface="华文楷体" panose="02010600040101010101" pitchFamily="2" charset="-122"/>
              </a:rPr>
              <a:t>分裂成</a:t>
            </a:r>
            <a:r>
              <a:rPr lang="en-US" altLang="zh-CN" sz="2400" dirty="0">
                <a:latin typeface="Times New Roman" panose="02020603050405020304" pitchFamily="18" charset="0"/>
                <a:ea typeface="华文楷体" panose="02010600040101010101" pitchFamily="2" charset="-122"/>
              </a:rPr>
              <a:t>E1</a:t>
            </a:r>
            <a:r>
              <a:rPr lang="zh-CN" altLang="zh-CN" sz="2400" dirty="0">
                <a:latin typeface="Times New Roman" panose="02020603050405020304" pitchFamily="18" charset="0"/>
                <a:ea typeface="华文楷体" panose="02010600040101010101" pitchFamily="2" charset="-122"/>
              </a:rPr>
              <a:t>和</a:t>
            </a:r>
            <a:r>
              <a:rPr lang="en-US" altLang="zh-CN" sz="2400" dirty="0">
                <a:latin typeface="Times New Roman" panose="02020603050405020304" pitchFamily="18" charset="0"/>
                <a:ea typeface="华文楷体" panose="02010600040101010101" pitchFamily="2" charset="-122"/>
              </a:rPr>
              <a:t>E2</a:t>
            </a:r>
            <a:r>
              <a:rPr lang="zh-CN" altLang="zh-CN" sz="2400" dirty="0">
                <a:latin typeface="Times New Roman" panose="02020603050405020304" pitchFamily="18" charset="0"/>
                <a:ea typeface="华文楷体" panose="02010600040101010101" pitchFamily="2" charset="-122"/>
              </a:rPr>
              <a:t>，以及由</a:t>
            </a:r>
            <a:r>
              <a:rPr lang="en-US" altLang="zh-CN" sz="2400" dirty="0">
                <a:latin typeface="Times New Roman" panose="02020603050405020304" pitchFamily="18" charset="0"/>
                <a:ea typeface="华文楷体" panose="02010600040101010101" pitchFamily="2" charset="-122"/>
              </a:rPr>
              <a:t>F1</a:t>
            </a:r>
            <a:r>
              <a:rPr lang="zh-CN" altLang="zh-CN" sz="2400" dirty="0">
                <a:latin typeface="Times New Roman" panose="02020603050405020304" pitchFamily="18" charset="0"/>
                <a:ea typeface="华文楷体" panose="02010600040101010101" pitchFamily="2" charset="-122"/>
              </a:rPr>
              <a:t>和</a:t>
            </a:r>
            <a:r>
              <a:rPr lang="en-US" altLang="zh-CN" sz="2400" dirty="0">
                <a:latin typeface="Times New Roman" panose="02020603050405020304" pitchFamily="18" charset="0"/>
                <a:ea typeface="华文楷体" panose="02010600040101010101" pitchFamily="2" charset="-122"/>
              </a:rPr>
              <a:t>F2</a:t>
            </a:r>
            <a:r>
              <a:rPr lang="zh-CN" altLang="zh-CN" sz="2400" dirty="0">
                <a:latin typeface="Times New Roman" panose="02020603050405020304" pitchFamily="18" charset="0"/>
                <a:ea typeface="华文楷体" panose="02010600040101010101" pitchFamily="2" charset="-122"/>
              </a:rPr>
              <a:t>构造</a:t>
            </a:r>
            <a:r>
              <a:rPr lang="en-US" altLang="zh-CN" sz="2400" dirty="0">
                <a:latin typeface="Times New Roman" panose="02020603050405020304" pitchFamily="18" charset="0"/>
                <a:ea typeface="华文楷体" panose="02010600040101010101" pitchFamily="2" charset="-122"/>
              </a:rPr>
              <a:t>F</a:t>
            </a:r>
            <a:r>
              <a:rPr lang="zh-CN" altLang="zh-CN" sz="2400" dirty="0">
                <a:latin typeface="Times New Roman" panose="02020603050405020304" pitchFamily="18" charset="0"/>
                <a:ea typeface="华文楷体" panose="02010600040101010101" pitchFamily="2" charset="-122"/>
              </a:rPr>
              <a:t>，每部分都是</a:t>
            </a:r>
            <a:r>
              <a:rPr lang="en-US" altLang="zh-CN" sz="2400" dirty="0">
                <a:latin typeface="Times New Roman" panose="02020603050405020304" pitchFamily="18" charset="0"/>
                <a:ea typeface="华文楷体" panose="02010600040101010101" pitchFamily="2" charset="-122"/>
              </a:rPr>
              <a:t>n</a:t>
            </a:r>
            <a:r>
              <a:rPr lang="zh-CN" altLang="zh-CN" sz="2400" dirty="0">
                <a:latin typeface="Times New Roman" panose="02020603050405020304" pitchFamily="18" charset="0"/>
                <a:ea typeface="华文楷体" panose="02010600040101010101" pitchFamily="2" charset="-122"/>
              </a:rPr>
              <a:t>的线性函数。设</a:t>
            </a:r>
            <a:r>
              <a:rPr lang="en-US" altLang="zh-CN" sz="2400" dirty="0">
                <a:latin typeface="Times New Roman" panose="02020603050405020304" pitchFamily="18" charset="0"/>
                <a:ea typeface="华文楷体" panose="02010600040101010101" pitchFamily="2" charset="-122"/>
              </a:rPr>
              <a:t>bn</a:t>
            </a:r>
            <a:r>
              <a:rPr lang="zh-CN" altLang="zh-CN" sz="2400" dirty="0">
                <a:latin typeface="Times New Roman" panose="02020603050405020304" pitchFamily="18" charset="0"/>
                <a:ea typeface="华文楷体" panose="02010600040101010101" pitchFamily="2" charset="-122"/>
              </a:rPr>
              <a:t>是把</a:t>
            </a:r>
            <a:r>
              <a:rPr lang="en-US" altLang="zh-CN" sz="2400" dirty="0">
                <a:latin typeface="Times New Roman" panose="02020603050405020304" pitchFamily="18" charset="0"/>
                <a:ea typeface="华文楷体" panose="02010600040101010101" pitchFamily="2" charset="-122"/>
              </a:rPr>
              <a:t>E</a:t>
            </a:r>
            <a:r>
              <a:rPr lang="zh-CN" altLang="zh-CN" sz="2400" dirty="0">
                <a:latin typeface="Times New Roman" panose="02020603050405020304" pitchFamily="18" charset="0"/>
                <a:ea typeface="华文楷体" panose="02010600040101010101" pitchFamily="2" charset="-122"/>
              </a:rPr>
              <a:t>分裂成</a:t>
            </a:r>
            <a:r>
              <a:rPr lang="en-US" altLang="zh-CN" sz="2400" dirty="0">
                <a:latin typeface="Times New Roman" panose="02020603050405020304" pitchFamily="18" charset="0"/>
                <a:ea typeface="华文楷体" panose="02010600040101010101" pitchFamily="2" charset="-122"/>
              </a:rPr>
              <a:t>E1</a:t>
            </a:r>
            <a:r>
              <a:rPr lang="zh-CN" altLang="zh-CN" sz="2400" dirty="0">
                <a:latin typeface="Times New Roman" panose="02020603050405020304" pitchFamily="18" charset="0"/>
                <a:ea typeface="华文楷体" panose="02010600040101010101" pitchFamily="2" charset="-122"/>
              </a:rPr>
              <a:t>和</a:t>
            </a:r>
            <a:r>
              <a:rPr lang="en-US" altLang="zh-CN" sz="2400" dirty="0">
                <a:latin typeface="Times New Roman" panose="02020603050405020304" pitchFamily="18" charset="0"/>
                <a:ea typeface="华文楷体" panose="02010600040101010101" pitchFamily="2" charset="-122"/>
              </a:rPr>
              <a:t>E2</a:t>
            </a:r>
            <a:r>
              <a:rPr lang="zh-CN" altLang="zh-CN" sz="2400" dirty="0">
                <a:latin typeface="Times New Roman" panose="02020603050405020304" pitchFamily="18" charset="0"/>
                <a:ea typeface="华文楷体" panose="02010600040101010101" pitchFamily="2" charset="-122"/>
              </a:rPr>
              <a:t>加上由</a:t>
            </a:r>
            <a:r>
              <a:rPr lang="en-US" altLang="zh-CN" sz="2400" dirty="0">
                <a:latin typeface="Times New Roman" panose="02020603050405020304" pitchFamily="18" charset="0"/>
                <a:ea typeface="华文楷体" panose="02010600040101010101" pitchFamily="2" charset="-122"/>
              </a:rPr>
              <a:t>F1</a:t>
            </a:r>
            <a:r>
              <a:rPr lang="zh-CN" altLang="zh-CN" sz="2400" dirty="0">
                <a:latin typeface="Times New Roman" panose="02020603050405020304" pitchFamily="18" charset="0"/>
                <a:ea typeface="华文楷体" panose="02010600040101010101" pitchFamily="2" charset="-122"/>
              </a:rPr>
              <a:t>和</a:t>
            </a:r>
            <a:r>
              <a:rPr lang="en-US" altLang="zh-CN" sz="2400" dirty="0">
                <a:latin typeface="Times New Roman" panose="02020603050405020304" pitchFamily="18" charset="0"/>
                <a:ea typeface="华文楷体" panose="02010600040101010101" pitchFamily="2" charset="-122"/>
              </a:rPr>
              <a:t>F2</a:t>
            </a:r>
            <a:r>
              <a:rPr lang="zh-CN" altLang="zh-CN" sz="2400" dirty="0">
                <a:latin typeface="Times New Roman" panose="02020603050405020304" pitchFamily="18" charset="0"/>
                <a:ea typeface="华文楷体" panose="02010600040101010101" pitchFamily="2" charset="-122"/>
              </a:rPr>
              <a:t>构造</a:t>
            </a:r>
            <a:r>
              <a:rPr lang="en-US" altLang="zh-CN" sz="2400" dirty="0">
                <a:latin typeface="Times New Roman" panose="02020603050405020304" pitchFamily="18" charset="0"/>
                <a:ea typeface="华文楷体" panose="02010600040101010101" pitchFamily="2" charset="-122"/>
              </a:rPr>
              <a:t>F</a:t>
            </a:r>
            <a:r>
              <a:rPr lang="zh-CN" altLang="zh-CN" sz="2400" dirty="0">
                <a:latin typeface="Times New Roman" panose="02020603050405020304" pitchFamily="18" charset="0"/>
                <a:ea typeface="华文楷体" panose="02010600040101010101" pitchFamily="2" charset="-122"/>
              </a:rPr>
              <a:t>所需时间总和的上界，于是可以得出由</a:t>
            </a:r>
            <a:r>
              <a:rPr lang="en-US" altLang="zh-CN" sz="2400" dirty="0">
                <a:latin typeface="Times New Roman" panose="02020603050405020304" pitchFamily="18" charset="0"/>
                <a:ea typeface="华文楷体" panose="02010600040101010101" pitchFamily="2" charset="-122"/>
              </a:rPr>
              <a:t>E</a:t>
            </a:r>
            <a:r>
              <a:rPr lang="zh-CN" altLang="zh-CN" sz="2400" dirty="0">
                <a:latin typeface="Times New Roman" panose="02020603050405020304" pitchFamily="18" charset="0"/>
                <a:ea typeface="华文楷体" panose="02010600040101010101" pitchFamily="2" charset="-122"/>
              </a:rPr>
              <a:t>构造</a:t>
            </a:r>
            <a:r>
              <a:rPr lang="en-US" altLang="zh-CN" sz="2400" dirty="0">
                <a:latin typeface="Times New Roman" panose="02020603050405020304" pitchFamily="18" charset="0"/>
                <a:ea typeface="华文楷体" panose="02010600040101010101" pitchFamily="2" charset="-122"/>
              </a:rPr>
              <a:t>F</a:t>
            </a:r>
            <a:r>
              <a:rPr lang="zh-CN" altLang="zh-CN" sz="2400" dirty="0">
                <a:latin typeface="Times New Roman" panose="02020603050405020304" pitchFamily="18" charset="0"/>
                <a:ea typeface="华文楷体" panose="02010600040101010101" pitchFamily="2" charset="-122"/>
              </a:rPr>
              <a:t>所需时间</a:t>
            </a:r>
            <a:r>
              <a:rPr lang="en-US" altLang="zh-CN" sz="2400" dirty="0">
                <a:latin typeface="Times New Roman" panose="02020603050405020304" pitchFamily="18" charset="0"/>
                <a:ea typeface="华文楷体" panose="02010600040101010101" pitchFamily="2" charset="-122"/>
              </a:rPr>
              <a:t>T(n)</a:t>
            </a:r>
            <a:r>
              <a:rPr lang="zh-CN" altLang="zh-CN" sz="2400" dirty="0">
                <a:latin typeface="Times New Roman" panose="02020603050405020304" pitchFamily="18" charset="0"/>
                <a:ea typeface="华文楷体" panose="02010600040101010101" pitchFamily="2" charset="-122"/>
              </a:rPr>
              <a:t>的递推方程：</a:t>
            </a:r>
            <a:endParaRPr lang="zh-CN" altLang="en-US" sz="2400" dirty="0">
              <a:latin typeface="Times New Roman" panose="02020603050405020304" pitchFamily="18" charset="0"/>
              <a:ea typeface="华文楷体" panose="02010600040101010101" pitchFamily="2" charset="-122"/>
            </a:endParaRPr>
          </a:p>
        </p:txBody>
      </p:sp>
      <p:sp>
        <p:nvSpPr>
          <p:cNvPr id="50183" name="Rectangle 15"/>
          <p:cNvSpPr/>
          <p:nvPr/>
        </p:nvSpPr>
        <p:spPr>
          <a:xfrm>
            <a:off x="0" y="0"/>
            <a:ext cx="9144000" cy="0"/>
          </a:xfrm>
          <a:prstGeom prst="rect">
            <a:avLst/>
          </a:prstGeom>
          <a:noFill/>
          <a:ln w="9525">
            <a:noFill/>
          </a:ln>
        </p:spPr>
        <p:txBody>
          <a:bodyPr wrap="none" anchor="ctr" anchorCtr="0">
            <a:spAutoFit/>
          </a:bodyPr>
          <a:p>
            <a:pPr algn="ctr" eaLnBrk="1" hangingPunct="1"/>
            <a:endParaRPr lang="zh-CN" altLang="en-US" dirty="0">
              <a:latin typeface="Arial" panose="020B0604020202020204" pitchFamily="34" charset="0"/>
            </a:endParaRPr>
          </a:p>
        </p:txBody>
      </p:sp>
      <p:sp>
        <p:nvSpPr>
          <p:cNvPr id="50184" name="Rectangle 2"/>
          <p:cNvSpPr/>
          <p:nvPr/>
        </p:nvSpPr>
        <p:spPr>
          <a:xfrm>
            <a:off x="0" y="0"/>
            <a:ext cx="9144000" cy="457200"/>
          </a:xfrm>
          <a:prstGeom prst="rect">
            <a:avLst/>
          </a:prstGeom>
          <a:noFill/>
          <a:ln w="9525">
            <a:noFill/>
          </a:ln>
        </p:spPr>
        <p:txBody>
          <a:bodyPr wrap="none" anchor="ctr" anchorCtr="0">
            <a:spAutoFit/>
          </a:bodyPr>
          <a:p>
            <a:pPr algn="ctr" eaLnBrk="1" hangingPunct="1"/>
            <a:endParaRPr lang="zh-CN" altLang="en-US" dirty="0">
              <a:latin typeface="Arial" panose="020B0604020202020204" pitchFamily="34" charset="0"/>
            </a:endParaRPr>
          </a:p>
        </p:txBody>
      </p:sp>
      <p:pic>
        <p:nvPicPr>
          <p:cNvPr id="50185" name="Picture 1"/>
          <p:cNvPicPr>
            <a:picLocks noChangeAspect="1"/>
          </p:cNvPicPr>
          <p:nvPr/>
        </p:nvPicPr>
        <p:blipFill>
          <a:blip r:embed="rId1">
            <a:clrChange>
              <a:clrFrom>
                <a:srgbClr val="FFFFFF"/>
              </a:clrFrom>
              <a:clrTo>
                <a:srgbClr val="FFFFFF">
                  <a:alpha val="0"/>
                </a:srgbClr>
              </a:clrTo>
            </a:clrChange>
          </a:blip>
          <a:stretch>
            <a:fillRect/>
          </a:stretch>
        </p:blipFill>
        <p:spPr>
          <a:xfrm>
            <a:off x="1187450" y="4797425"/>
            <a:ext cx="6264275" cy="576263"/>
          </a:xfrm>
          <a:prstGeom prst="rect">
            <a:avLst/>
          </a:prstGeom>
          <a:noFill/>
          <a:ln w="9525">
            <a:noFill/>
          </a:ln>
        </p:spPr>
      </p:pic>
      <p:sp>
        <p:nvSpPr>
          <p:cNvPr id="50186" name="Rectangle 3"/>
          <p:cNvSpPr/>
          <p:nvPr/>
        </p:nvSpPr>
        <p:spPr>
          <a:xfrm>
            <a:off x="0" y="754063"/>
            <a:ext cx="9144000" cy="0"/>
          </a:xfrm>
          <a:prstGeom prst="rect">
            <a:avLst/>
          </a:prstGeom>
          <a:noFill/>
          <a:ln w="9525">
            <a:noFill/>
          </a:ln>
        </p:spPr>
        <p:txBody>
          <a:bodyPr wrap="none" anchor="ctr" anchorCtr="0">
            <a:spAutoFit/>
          </a:bodyPr>
          <a:p>
            <a:pPr algn="ctr"/>
            <a:endParaRPr lang="zh-CN" altLang="zh-CN" dirty="0">
              <a:latin typeface="Arial" panose="020B0604020202020204" pitchFamily="34" charset="0"/>
            </a:endParaRPr>
          </a:p>
        </p:txBody>
      </p:sp>
      <p:sp>
        <p:nvSpPr>
          <p:cNvPr id="50187" name="矩形 13"/>
          <p:cNvSpPr/>
          <p:nvPr/>
        </p:nvSpPr>
        <p:spPr>
          <a:xfrm>
            <a:off x="900113" y="5589588"/>
            <a:ext cx="5327650" cy="461962"/>
          </a:xfrm>
          <a:prstGeom prst="rect">
            <a:avLst/>
          </a:prstGeom>
          <a:noFill/>
          <a:ln w="9525">
            <a:noFill/>
          </a:ln>
        </p:spPr>
        <p:txBody>
          <a:bodyPr>
            <a:spAutoFit/>
          </a:bodyPr>
          <a:p>
            <a:pPr algn="ctr" eaLnBrk="1" hangingPunct="1">
              <a:buNone/>
            </a:pPr>
            <a:r>
              <a:rPr lang="zh-CN" altLang="zh-CN" sz="2400" dirty="0">
                <a:latin typeface="Times New Roman" panose="02020603050405020304" pitchFamily="18" charset="0"/>
                <a:ea typeface="华文楷体" panose="02010600040101010101" pitchFamily="2" charset="-122"/>
              </a:rPr>
              <a:t>运用归纳法可以证明</a:t>
            </a:r>
            <a:r>
              <a:rPr lang="en-US" altLang="zh-CN" sz="2400" dirty="0">
                <a:latin typeface="Times New Roman" panose="02020603050405020304" pitchFamily="18" charset="0"/>
                <a:ea typeface="华文楷体" panose="02010600040101010101" pitchFamily="2" charset="-122"/>
              </a:rPr>
              <a:t>T(</a:t>
            </a:r>
            <a:r>
              <a:rPr lang="en-US" altLang="zh-CN" sz="2400" i="1" dirty="0">
                <a:latin typeface="Times New Roman" panose="02020603050405020304" pitchFamily="18" charset="0"/>
                <a:ea typeface="华文楷体" panose="02010600040101010101" pitchFamily="2" charset="-122"/>
              </a:rPr>
              <a:t>n</a:t>
            </a:r>
            <a:r>
              <a:rPr lang="en-US" altLang="zh-CN" sz="2400" dirty="0">
                <a:latin typeface="Times New Roman" panose="02020603050405020304" pitchFamily="18" charset="0"/>
                <a:ea typeface="华文楷体" panose="02010600040101010101" pitchFamily="2" charset="-122"/>
              </a:rPr>
              <a:t>)=O(</a:t>
            </a:r>
            <a:r>
              <a:rPr lang="en-US" altLang="zh-CN" sz="2400" i="1" dirty="0">
                <a:latin typeface="Times New Roman" panose="02020603050405020304" pitchFamily="18" charset="0"/>
                <a:ea typeface="华文楷体" panose="02010600040101010101" pitchFamily="2" charset="-122"/>
              </a:rPr>
              <a:t>n</a:t>
            </a:r>
            <a:r>
              <a:rPr lang="en-US" altLang="zh-CN" sz="2400" baseline="30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a:t>
            </a:r>
            <a:endParaRPr lang="zh-CN" altLang="en-US" sz="2400" dirty="0">
              <a:latin typeface="Times New Roman" panose="02020603050405020304" pitchFamily="18" charset="0"/>
              <a:ea typeface="华文楷体" panose="02010600040101010101" pitchFamily="2" charset="-122"/>
            </a:endParaRP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034A480-EB8C-498A-87A1-C4E64DAB829C}"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120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1205" name="Rectangle 2"/>
          <p:cNvSpPr>
            <a:spLocks noGrp="1"/>
          </p:cNvSpPr>
          <p:nvPr>
            <p:ph type="title"/>
          </p:nvPr>
        </p:nvSpPr>
        <p:spPr>
          <a:xfrm>
            <a:off x="971550" y="404813"/>
            <a:ext cx="8172450" cy="1143000"/>
          </a:xfrm>
        </p:spPr>
        <p:txBody>
          <a:bodyPr vert="horz" wrap="square" lIns="91440" tIns="45720" rIns="91440" bIns="45720" anchor="t" anchorCtr="0"/>
          <a:p>
            <a:pPr eaLnBrk="1" hangingPunct="1"/>
            <a:r>
              <a:rPr lang="en-US" altLang="zh-CN" sz="3800" dirty="0"/>
              <a:t>8</a:t>
            </a:r>
            <a:r>
              <a:rPr lang="zh-CN" altLang="en-US" sz="3800" dirty="0"/>
              <a:t>.4.2  </a:t>
            </a:r>
            <a:r>
              <a:rPr lang="en-US" altLang="zh-CN" sz="3800" dirty="0">
                <a:latin typeface="楷体_GB2312" pitchFamily="49" charset="-122"/>
                <a:ea typeface="楷体_GB2312" pitchFamily="49" charset="-122"/>
              </a:rPr>
              <a:t>3</a:t>
            </a:r>
            <a:r>
              <a:rPr lang="zh-CN" altLang="en-US" sz="3800" dirty="0">
                <a:latin typeface="楷体_GB2312" pitchFamily="49" charset="-122"/>
                <a:ea typeface="楷体_GB2312" pitchFamily="49" charset="-122"/>
              </a:rPr>
              <a:t>元合取范式的可满足性问题</a:t>
            </a:r>
            <a:br>
              <a:rPr lang="zh-CN" altLang="en-US" sz="3800" dirty="0">
                <a:latin typeface="楷体_GB2312" pitchFamily="49" charset="-122"/>
                <a:ea typeface="楷体_GB2312" pitchFamily="49" charset="-122"/>
              </a:rPr>
            </a:br>
            <a:r>
              <a:rPr lang="zh-CN" altLang="en-US" sz="3800" dirty="0">
                <a:latin typeface="楷体_GB2312" pitchFamily="49" charset="-122"/>
                <a:ea typeface="楷体_GB2312" pitchFamily="49" charset="-122"/>
              </a:rPr>
              <a:t>（</a:t>
            </a:r>
            <a:r>
              <a:rPr lang="zh-CN" altLang="en-US" sz="3800" dirty="0">
                <a:latin typeface="楷体_GB2312" pitchFamily="49" charset="-122"/>
              </a:rPr>
              <a:t>3-</a:t>
            </a:r>
            <a:r>
              <a:rPr lang="en-US" altLang="zh-CN" sz="3800" dirty="0">
                <a:latin typeface="楷体_GB2312" pitchFamily="49" charset="-122"/>
              </a:rPr>
              <a:t>SAT）</a:t>
            </a:r>
            <a:endParaRPr lang="zh-CN" altLang="en-US" sz="3800" dirty="0">
              <a:latin typeface="楷体_GB2312" pitchFamily="49" charset="-122"/>
              <a:ea typeface="楷体_GB2312" pitchFamily="49" charset="-122"/>
            </a:endParaRPr>
          </a:p>
        </p:txBody>
      </p:sp>
      <p:sp>
        <p:nvSpPr>
          <p:cNvPr id="552963" name="Text Box 3"/>
          <p:cNvSpPr txBox="1"/>
          <p:nvPr/>
        </p:nvSpPr>
        <p:spPr>
          <a:xfrm>
            <a:off x="684213" y="4292600"/>
            <a:ext cx="8135937" cy="1865313"/>
          </a:xfrm>
          <a:prstGeom prst="rect">
            <a:avLst/>
          </a:prstGeom>
          <a:noFill/>
          <a:ln w="6350">
            <a:noFill/>
          </a:ln>
        </p:spPr>
        <p:txBody>
          <a:bodyPr>
            <a:spAutoFit/>
          </a:bodyPr>
          <a:p>
            <a:pPr eaLnBrk="1" hangingPunct="1">
              <a:buNone/>
            </a:pPr>
            <a:r>
              <a:rPr lang="zh-CN" altLang="en-US" sz="2400" b="1" dirty="0">
                <a:solidFill>
                  <a:schemeClr val="accent2"/>
                </a:solidFill>
                <a:latin typeface="楷体_GB2312" pitchFamily="49" charset="-122"/>
                <a:ea typeface="楷体_GB2312" pitchFamily="49" charset="-122"/>
              </a:rPr>
              <a:t>证明思路：</a:t>
            </a:r>
            <a:endParaRPr lang="zh-CN" altLang="en-US" sz="2400" b="1" dirty="0">
              <a:solidFill>
                <a:schemeClr val="accent2"/>
              </a:solidFill>
              <a:latin typeface="楷体_GB2312" pitchFamily="49" charset="-122"/>
              <a:ea typeface="楷体_GB2312" pitchFamily="49" charset="-122"/>
            </a:endParaRPr>
          </a:p>
          <a:p>
            <a:pPr eaLnBrk="1" hangingPunct="1">
              <a:lnSpc>
                <a:spcPct val="130000"/>
              </a:lnSpc>
              <a:buNone/>
            </a:pPr>
            <a:r>
              <a:rPr lang="zh-CN" altLang="en-US" sz="2400" dirty="0">
                <a:latin typeface="楷体_GB2312" pitchFamily="49" charset="-122"/>
                <a:ea typeface="楷体_GB2312" pitchFamily="49" charset="-122"/>
              </a:rPr>
              <a:t>    </a:t>
            </a:r>
            <a:r>
              <a:rPr lang="zh-CN" altLang="en-US" sz="2400" dirty="0">
                <a:latin typeface="Times New Roman" panose="02020603050405020304" pitchFamily="18" charset="0"/>
                <a:ea typeface="华文楷体" panose="02010600040101010101" pitchFamily="2" charset="-122"/>
              </a:rPr>
              <a:t>3-</a:t>
            </a:r>
            <a:r>
              <a:rPr lang="en-US" altLang="zh-CN" sz="2400" dirty="0">
                <a:latin typeface="Times New Roman" panose="02020603050405020304" pitchFamily="18" charset="0"/>
                <a:ea typeface="华文楷体" panose="02010600040101010101" pitchFamily="2" charset="-122"/>
              </a:rPr>
              <a:t>SAT∈NP</a:t>
            </a:r>
            <a:r>
              <a:rPr lang="zh-CN" altLang="en-US" sz="2400" dirty="0">
                <a:latin typeface="Times New Roman" panose="02020603050405020304" pitchFamily="18" charset="0"/>
                <a:ea typeface="华文楷体" panose="02010600040101010101" pitchFamily="2" charset="-122"/>
              </a:rPr>
              <a:t>是显而易见的。为了证明3-</a:t>
            </a:r>
            <a:r>
              <a:rPr lang="en-US" altLang="zh-CN" sz="2400" dirty="0">
                <a:latin typeface="Times New Roman" panose="02020603050405020304" pitchFamily="18" charset="0"/>
                <a:ea typeface="华文楷体" panose="02010600040101010101" pitchFamily="2" charset="-122"/>
              </a:rPr>
              <a:t>SAT∈NPC，</a:t>
            </a:r>
            <a:r>
              <a:rPr lang="zh-CN" altLang="en-US" sz="2400" dirty="0">
                <a:latin typeface="Times New Roman" panose="02020603050405020304" pitchFamily="18" charset="0"/>
                <a:ea typeface="华文楷体" panose="02010600040101010101" pitchFamily="2" charset="-122"/>
              </a:rPr>
              <a:t>只要证明</a:t>
            </a:r>
            <a:r>
              <a:rPr lang="en-US" altLang="zh-CN" sz="2400" dirty="0">
                <a:latin typeface="Times New Roman" panose="02020603050405020304" pitchFamily="18" charset="0"/>
                <a:ea typeface="华文楷体" panose="02010600040101010101" pitchFamily="2" charset="-122"/>
              </a:rPr>
              <a:t>CNF-SAT∝</a:t>
            </a:r>
            <a:r>
              <a:rPr lang="en-US" altLang="zh-CN" sz="2400" i="1" baseline="-25000" dirty="0">
                <a:latin typeface="Times New Roman" panose="02020603050405020304" pitchFamily="18" charset="0"/>
                <a:ea typeface="华文楷体" panose="02010600040101010101" pitchFamily="2" charset="-122"/>
              </a:rPr>
              <a:t>p</a:t>
            </a:r>
            <a:r>
              <a:rPr lang="en-US" altLang="zh-CN" sz="2400" dirty="0">
                <a:latin typeface="Times New Roman" panose="02020603050405020304" pitchFamily="18" charset="0"/>
                <a:ea typeface="华文楷体" panose="02010600040101010101" pitchFamily="2" charset="-122"/>
              </a:rPr>
              <a:t>3-SAT，</a:t>
            </a:r>
            <a:r>
              <a:rPr lang="zh-CN" altLang="en-US" sz="2400" dirty="0">
                <a:latin typeface="Times New Roman" panose="02020603050405020304" pitchFamily="18" charset="0"/>
                <a:ea typeface="华文楷体" panose="02010600040101010101" pitchFamily="2" charset="-122"/>
              </a:rPr>
              <a:t>即合取范式的可满足性问题可在多项式时间内变换为3-</a:t>
            </a:r>
            <a:r>
              <a:rPr lang="en-US" altLang="zh-CN" sz="2400" dirty="0">
                <a:latin typeface="Times New Roman" panose="02020603050405020304" pitchFamily="18" charset="0"/>
                <a:ea typeface="华文楷体" panose="02010600040101010101" pitchFamily="2" charset="-122"/>
              </a:rPr>
              <a:t>SAT。</a:t>
            </a:r>
            <a:endParaRPr lang="en-US" altLang="zh-CN" sz="2400" dirty="0">
              <a:latin typeface="Times New Roman" panose="02020603050405020304" pitchFamily="18" charset="0"/>
              <a:ea typeface="华文楷体" panose="02010600040101010101" pitchFamily="2" charset="-122"/>
            </a:endParaRPr>
          </a:p>
        </p:txBody>
      </p:sp>
      <p:sp>
        <p:nvSpPr>
          <p:cNvPr id="51207" name="Text Box 4"/>
          <p:cNvSpPr txBox="1"/>
          <p:nvPr/>
        </p:nvSpPr>
        <p:spPr>
          <a:xfrm>
            <a:off x="468313" y="1700213"/>
            <a:ext cx="8207375" cy="461962"/>
          </a:xfrm>
          <a:prstGeom prst="rect">
            <a:avLst/>
          </a:prstGeom>
          <a:noFill/>
          <a:ln w="6350">
            <a:noFill/>
          </a:ln>
        </p:spPr>
        <p:txBody>
          <a:bodyPr>
            <a:spAutoFit/>
          </a:bodyPr>
          <a:p>
            <a:pPr algn="ctr" eaLnBrk="1" hangingPunct="1"/>
            <a:r>
              <a:rPr lang="zh-CN" altLang="en-US" sz="2400" dirty="0">
                <a:latin typeface="楷体_GB2312" pitchFamily="49" charset="-122"/>
                <a:ea typeface="楷体_GB2312" pitchFamily="49" charset="-122"/>
              </a:rPr>
              <a:t>  </a:t>
            </a:r>
            <a:r>
              <a:rPr lang="zh-CN" altLang="en-US" sz="2400" b="1" dirty="0">
                <a:solidFill>
                  <a:schemeClr val="accent2"/>
                </a:solidFill>
                <a:latin typeface="楷体_GB2312" pitchFamily="49" charset="-122"/>
                <a:ea typeface="楷体_GB2312" pitchFamily="49" charset="-122"/>
              </a:rPr>
              <a:t>问题描述：</a:t>
            </a:r>
            <a:r>
              <a:rPr lang="zh-CN" altLang="en-US" sz="2400" dirty="0">
                <a:latin typeface="楷体_GB2312" pitchFamily="49" charset="-122"/>
                <a:ea typeface="楷体_GB2312" pitchFamily="49" charset="-122"/>
              </a:rPr>
              <a:t>给定一个</a:t>
            </a:r>
            <a:r>
              <a:rPr lang="en-US" altLang="zh-CN" sz="2400" dirty="0">
                <a:latin typeface="楷体_GB2312" pitchFamily="49" charset="-122"/>
                <a:ea typeface="楷体_GB2312" pitchFamily="49" charset="-122"/>
              </a:rPr>
              <a:t>3</a:t>
            </a:r>
            <a:r>
              <a:rPr lang="zh-CN" altLang="en-US" sz="2400" dirty="0">
                <a:latin typeface="楷体_GB2312" pitchFamily="49" charset="-122"/>
                <a:ea typeface="楷体_GB2312" pitchFamily="49" charset="-122"/>
              </a:rPr>
              <a:t>元合取范式</a:t>
            </a:r>
            <a:r>
              <a:rPr lang="en-US" altLang="zh-CN" sz="2400" dirty="0">
                <a:latin typeface="楷体_GB2312" pitchFamily="49" charset="-122"/>
                <a:ea typeface="楷体_GB2312" pitchFamily="49" charset="-122"/>
              </a:rPr>
              <a:t>α，</a:t>
            </a:r>
            <a:r>
              <a:rPr lang="zh-CN" altLang="en-US" sz="2400" dirty="0">
                <a:latin typeface="楷体_GB2312" pitchFamily="49" charset="-122"/>
                <a:ea typeface="楷体_GB2312" pitchFamily="49" charset="-122"/>
              </a:rPr>
              <a:t>判定它是否可满足。 </a:t>
            </a:r>
            <a:endParaRPr lang="zh-CN" altLang="en-US" sz="2400" dirty="0">
              <a:latin typeface="楷体_GB2312" pitchFamily="49" charset="-122"/>
              <a:ea typeface="楷体_GB2312" pitchFamily="49" charset="-122"/>
            </a:endParaRPr>
          </a:p>
        </p:txBody>
      </p:sp>
      <p:sp>
        <p:nvSpPr>
          <p:cNvPr id="51208" name="矩形 7"/>
          <p:cNvSpPr/>
          <p:nvPr/>
        </p:nvSpPr>
        <p:spPr>
          <a:xfrm>
            <a:off x="755650" y="2133600"/>
            <a:ext cx="7704138" cy="2011363"/>
          </a:xfrm>
          <a:prstGeom prst="rect">
            <a:avLst/>
          </a:prstGeom>
          <a:noFill/>
          <a:ln w="9525">
            <a:noFill/>
          </a:ln>
        </p:spPr>
        <p:txBody>
          <a:bodyPr>
            <a:spAutoFit/>
          </a:bodyPr>
          <a:p>
            <a:pPr eaLnBrk="1" hangingPunct="1">
              <a:lnSpc>
                <a:spcPct val="130000"/>
              </a:lnSpc>
              <a:buNone/>
            </a:pPr>
            <a:r>
              <a:rPr lang="en-US" altLang="zh-CN" sz="2400" dirty="0">
                <a:latin typeface="Times New Roman" panose="02020603050405020304" pitchFamily="18" charset="0"/>
                <a:ea typeface="华文楷体" panose="02010600040101010101" pitchFamily="2" charset="-122"/>
              </a:rPr>
              <a:t>      </a:t>
            </a:r>
            <a:r>
              <a:rPr lang="zh-CN" altLang="zh-CN" sz="2400" dirty="0">
                <a:latin typeface="Times New Roman" panose="02020603050405020304" pitchFamily="18" charset="0"/>
                <a:ea typeface="华文楷体" panose="02010600040101010101" pitchFamily="2" charset="-122"/>
              </a:rPr>
              <a:t>在一个合取范式中，如果每个子句最多含有</a:t>
            </a:r>
            <a:r>
              <a:rPr lang="en-US" altLang="zh-CN" sz="2400" i="1" dirty="0">
                <a:latin typeface="Times New Roman" panose="02020603050405020304" pitchFamily="18" charset="0"/>
                <a:ea typeface="华文楷体" panose="02010600040101010101" pitchFamily="2" charset="-122"/>
              </a:rPr>
              <a:t>k</a:t>
            </a:r>
            <a:r>
              <a:rPr lang="zh-CN" altLang="zh-CN" sz="2400" dirty="0">
                <a:latin typeface="Times New Roman" panose="02020603050405020304" pitchFamily="18" charset="0"/>
                <a:ea typeface="华文楷体" panose="02010600040101010101" pitchFamily="2" charset="-122"/>
              </a:rPr>
              <a:t>个文字，则称这个合取范式为</a:t>
            </a:r>
            <a:r>
              <a:rPr lang="en-US" altLang="zh-CN" sz="2400" i="1" dirty="0">
                <a:latin typeface="Times New Roman" panose="02020603050405020304" pitchFamily="18" charset="0"/>
                <a:ea typeface="华文楷体" panose="02010600040101010101" pitchFamily="2" charset="-122"/>
              </a:rPr>
              <a:t>k</a:t>
            </a:r>
            <a:r>
              <a:rPr lang="zh-CN" altLang="zh-CN" sz="2400" dirty="0">
                <a:latin typeface="Times New Roman" panose="02020603050405020304" pitchFamily="18" charset="0"/>
                <a:ea typeface="华文楷体" panose="02010600040101010101" pitchFamily="2" charset="-122"/>
              </a:rPr>
              <a:t>元合取范式，简记为</a:t>
            </a:r>
            <a:r>
              <a:rPr lang="en-US" altLang="zh-CN" sz="2400" i="1" dirty="0">
                <a:latin typeface="Times New Roman" panose="02020603050405020304" pitchFamily="18" charset="0"/>
                <a:ea typeface="华文楷体" panose="02010600040101010101" pitchFamily="2" charset="-122"/>
              </a:rPr>
              <a:t>k</a:t>
            </a:r>
            <a:r>
              <a:rPr lang="en-US" altLang="zh-CN" sz="2400" dirty="0">
                <a:latin typeface="Times New Roman" panose="02020603050405020304" pitchFamily="18" charset="0"/>
                <a:ea typeface="华文楷体" panose="02010600040101010101" pitchFamily="2" charset="-122"/>
              </a:rPr>
              <a:t>-CNF</a:t>
            </a:r>
            <a:r>
              <a:rPr lang="zh-CN" altLang="zh-CN" sz="2400" dirty="0">
                <a:latin typeface="Times New Roman" panose="02020603050405020304" pitchFamily="18" charset="0"/>
                <a:ea typeface="华文楷体" panose="02010600040101010101" pitchFamily="2" charset="-122"/>
              </a:rPr>
              <a:t>。一个</a:t>
            </a:r>
            <a:r>
              <a:rPr lang="en-US" altLang="zh-CN" sz="2400" dirty="0">
                <a:latin typeface="Times New Roman" panose="02020603050405020304" pitchFamily="18" charset="0"/>
                <a:ea typeface="华文楷体" panose="02010600040101010101" pitchFamily="2" charset="-122"/>
              </a:rPr>
              <a:t> </a:t>
            </a:r>
            <a:r>
              <a:rPr lang="en-US" altLang="zh-CN" sz="2400" i="1" dirty="0">
                <a:latin typeface="Times New Roman" panose="02020603050405020304" pitchFamily="18" charset="0"/>
                <a:ea typeface="华文楷体" panose="02010600040101010101" pitchFamily="2" charset="-122"/>
              </a:rPr>
              <a:t>k</a:t>
            </a:r>
            <a:r>
              <a:rPr lang="en-US" altLang="zh-CN" sz="2400" dirty="0">
                <a:latin typeface="Times New Roman" panose="02020603050405020304" pitchFamily="18" charset="0"/>
                <a:ea typeface="华文楷体" panose="02010600040101010101" pitchFamily="2" charset="-122"/>
              </a:rPr>
              <a:t>-SAT</a:t>
            </a:r>
            <a:r>
              <a:rPr lang="zh-CN" altLang="zh-CN" sz="2400" dirty="0">
                <a:latin typeface="Times New Roman" panose="02020603050405020304" pitchFamily="18" charset="0"/>
                <a:ea typeface="华文楷体" panose="02010600040101010101" pitchFamily="2" charset="-122"/>
              </a:rPr>
              <a:t>问题是判定一个</a:t>
            </a:r>
            <a:r>
              <a:rPr lang="en-US" altLang="zh-CN" sz="2400" i="1" dirty="0">
                <a:latin typeface="Times New Roman" panose="02020603050405020304" pitchFamily="18" charset="0"/>
                <a:ea typeface="华文楷体" panose="02010600040101010101" pitchFamily="2" charset="-122"/>
              </a:rPr>
              <a:t>k</a:t>
            </a:r>
            <a:r>
              <a:rPr lang="en-US" altLang="zh-CN" sz="2400" dirty="0">
                <a:latin typeface="Times New Roman" panose="02020603050405020304" pitchFamily="18" charset="0"/>
                <a:ea typeface="华文楷体" panose="02010600040101010101" pitchFamily="2" charset="-122"/>
              </a:rPr>
              <a:t>-CNF</a:t>
            </a:r>
            <a:r>
              <a:rPr lang="zh-CN" altLang="zh-CN" sz="2400" dirty="0">
                <a:latin typeface="Times New Roman" panose="02020603050405020304" pitchFamily="18" charset="0"/>
                <a:ea typeface="华文楷体" panose="02010600040101010101" pitchFamily="2" charset="-122"/>
              </a:rPr>
              <a:t>是否可满足。当</a:t>
            </a:r>
            <a:r>
              <a:rPr lang="en-US" altLang="zh-CN" sz="2400" i="1" dirty="0">
                <a:latin typeface="Times New Roman" panose="02020603050405020304" pitchFamily="18" charset="0"/>
                <a:ea typeface="华文楷体" panose="02010600040101010101" pitchFamily="2" charset="-122"/>
              </a:rPr>
              <a:t>k</a:t>
            </a:r>
            <a:r>
              <a:rPr lang="en-US" altLang="zh-CN" sz="2400" dirty="0">
                <a:latin typeface="Times New Roman" panose="02020603050405020304" pitchFamily="18" charset="0"/>
                <a:ea typeface="华文楷体" panose="02010600040101010101" pitchFamily="2" charset="-122"/>
              </a:rPr>
              <a:t>=3</a:t>
            </a:r>
            <a:r>
              <a:rPr lang="zh-CN" altLang="zh-CN" sz="2400" dirty="0">
                <a:latin typeface="Times New Roman" panose="02020603050405020304" pitchFamily="18" charset="0"/>
                <a:ea typeface="华文楷体" panose="02010600040101010101" pitchFamily="2" charset="-122"/>
              </a:rPr>
              <a:t>时，即为</a:t>
            </a:r>
            <a:r>
              <a:rPr lang="en-US" altLang="zh-CN" sz="2400" dirty="0">
                <a:latin typeface="Times New Roman" panose="02020603050405020304" pitchFamily="18" charset="0"/>
                <a:ea typeface="华文楷体" panose="02010600040101010101" pitchFamily="2" charset="-122"/>
              </a:rPr>
              <a:t>3-SAT</a:t>
            </a:r>
            <a:r>
              <a:rPr lang="zh-CN" altLang="zh-CN" sz="2400" dirty="0">
                <a:latin typeface="Times New Roman" panose="02020603050405020304" pitchFamily="18" charset="0"/>
                <a:ea typeface="华文楷体" panose="02010600040101010101" pitchFamily="2" charset="-122"/>
              </a:rPr>
              <a:t>问题。</a:t>
            </a:r>
            <a:endParaRPr lang="zh-CN" altLang="en-US" sz="2400" dirty="0">
              <a:latin typeface="Times New Roman" panose="02020603050405020304" pitchFamily="18" charset="0"/>
              <a:ea typeface="华文楷体" panose="020106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63"/>
                                        </p:tgtEl>
                                        <p:attrNameLst>
                                          <p:attrName>style.visibility</p:attrName>
                                        </p:attrNameLst>
                                      </p:cBhvr>
                                      <p:to>
                                        <p:strVal val="visible"/>
                                      </p:to>
                                    </p:set>
                                    <p:animEffect transition="in" filter="blinds(horizontal)">
                                      <p:cBhvr>
                                        <p:cTn id="7" dur="500"/>
                                        <p:tgtEl>
                                          <p:spTgt spid="552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p:txBody>
          <a:bodyPr vert="horz" wrap="square" lIns="91440" tIns="45720" rIns="91440" bIns="45720" anchor="t" anchorCtr="0"/>
          <a:p>
            <a:r>
              <a:rPr lang="zh-CN" altLang="en-US" dirty="0"/>
              <a:t>非确定性图灵机</a:t>
            </a:r>
            <a:endParaRPr lang="zh-CN" altLang="en-US" dirty="0"/>
          </a:p>
        </p:txBody>
      </p:sp>
      <p:sp>
        <p:nvSpPr>
          <p:cNvPr id="10243" name="内容占位符 2"/>
          <p:cNvSpPr>
            <a:spLocks noGrp="1"/>
          </p:cNvSpPr>
          <p:nvPr>
            <p:ph idx="1"/>
          </p:nvPr>
        </p:nvSpPr>
        <p:spPr/>
        <p:txBody>
          <a:bodyPr vert="horz" wrap="square" lIns="91440" tIns="45720" rIns="91440" bIns="45720" anchor="t" anchorCtr="0"/>
          <a:p>
            <a:r>
              <a:rPr lang="zh-CN" altLang="en-US" b="1" dirty="0"/>
              <a:t>非确定型图灵机</a:t>
            </a:r>
            <a:r>
              <a:rPr lang="zh-CN" altLang="en-US" dirty="0"/>
              <a:t>和确定型图灵机的不同之处在于，在计算的每一时刻，根据当前状态和读写头所读的符号，机器存在多种状态转移方案，机器将任意地选择其中一种方案继续运作，直到最后停机为止。具体而言，其状态转移函数为</a:t>
            </a:r>
            <a:endParaRPr lang="en-US" altLang="zh-CN" dirty="0"/>
          </a:p>
          <a:p>
            <a:endParaRPr lang="en-US" altLang="zh-CN" dirty="0"/>
          </a:p>
          <a:p>
            <a:r>
              <a:rPr lang="zh-CN" altLang="en-US" dirty="0"/>
              <a:t>例如，对于非确定图灵机</a:t>
            </a:r>
            <a:r>
              <a:rPr lang="en-US" altLang="zh-CN" dirty="0"/>
              <a:t>M</a:t>
            </a:r>
            <a:r>
              <a:rPr lang="zh-CN" altLang="en-US" dirty="0"/>
              <a:t>的当前状态为</a:t>
            </a:r>
            <a:r>
              <a:rPr lang="en-US" altLang="zh-CN" dirty="0"/>
              <a:t>q</a:t>
            </a:r>
            <a:r>
              <a:rPr lang="zh-CN" altLang="en-US" dirty="0"/>
              <a:t>，当前读写头的状态</a:t>
            </a:r>
            <a:r>
              <a:rPr lang="en-US" altLang="zh-CN" dirty="0"/>
              <a:t>x</a:t>
            </a:r>
            <a:r>
              <a:rPr lang="zh-CN" altLang="en-US" dirty="0"/>
              <a:t>，</a:t>
            </a:r>
            <a:r>
              <a:rPr lang="en-US" altLang="zh-CN" sz="3200" dirty="0"/>
              <a:t> δ</a:t>
            </a:r>
            <a:r>
              <a:rPr lang="zh-CN" altLang="en-US" sz="3200" dirty="0"/>
              <a:t>（</a:t>
            </a:r>
            <a:r>
              <a:rPr lang="en-US" altLang="zh-CN" sz="3200" dirty="0"/>
              <a:t>q</a:t>
            </a:r>
            <a:r>
              <a:rPr lang="zh-CN" altLang="en-US" sz="3200" dirty="0"/>
              <a:t>，</a:t>
            </a:r>
            <a:r>
              <a:rPr lang="en-US" altLang="zh-CN" sz="3200" dirty="0"/>
              <a:t>x</a:t>
            </a:r>
            <a:r>
              <a:rPr lang="zh-CN" altLang="en-US" sz="3200" dirty="0"/>
              <a:t>）</a:t>
            </a:r>
            <a:r>
              <a:rPr lang="en-US" altLang="zh-CN" sz="3200" dirty="0"/>
              <a:t>= {(q</a:t>
            </a:r>
            <a:r>
              <a:rPr lang="en-US" altLang="zh-CN" sz="3200" baseline="-25000" dirty="0"/>
              <a:t>1</a:t>
            </a:r>
            <a:r>
              <a:rPr lang="en-US" altLang="zh-CN" sz="3200" dirty="0"/>
              <a:t>,x</a:t>
            </a:r>
            <a:r>
              <a:rPr lang="en-US" altLang="zh-CN" sz="3200" baseline="-25000" dirty="0"/>
              <a:t>1</a:t>
            </a:r>
            <a:r>
              <a:rPr lang="en-US" altLang="zh-CN" sz="3200" dirty="0"/>
              <a:t>,d</a:t>
            </a:r>
            <a:r>
              <a:rPr lang="en-US" altLang="zh-CN" sz="3200" baseline="-25000" dirty="0"/>
              <a:t>1</a:t>
            </a:r>
            <a:r>
              <a:rPr lang="en-US" altLang="zh-CN" sz="3200" dirty="0"/>
              <a:t>),…, q</a:t>
            </a:r>
            <a:r>
              <a:rPr lang="en-US" altLang="zh-CN" sz="3200" baseline="-25000" dirty="0"/>
              <a:t>k</a:t>
            </a:r>
            <a:r>
              <a:rPr lang="en-US" altLang="zh-CN" sz="3200" dirty="0"/>
              <a:t>,x</a:t>
            </a:r>
            <a:r>
              <a:rPr lang="en-US" altLang="zh-CN" sz="3200" baseline="-25000" dirty="0"/>
              <a:t>k</a:t>
            </a:r>
            <a:r>
              <a:rPr lang="en-US" altLang="zh-CN" sz="3200" dirty="0"/>
              <a:t>,d</a:t>
            </a:r>
            <a:r>
              <a:rPr lang="en-US" altLang="zh-CN" sz="3200" baseline="-25000" dirty="0"/>
              <a:t>k</a:t>
            </a:r>
            <a:r>
              <a:rPr lang="en-US" altLang="zh-CN" sz="3200" dirty="0"/>
              <a:t>)}</a:t>
            </a:r>
            <a:endParaRPr lang="zh-CN" altLang="en-US" dirty="0"/>
          </a:p>
          <a:p>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AC4801-EB4E-4EE7-80F1-002AED64649B}"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024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10247" name="Picture 2"/>
          <p:cNvPicPr>
            <a:picLocks noChangeAspect="1"/>
          </p:cNvPicPr>
          <p:nvPr/>
        </p:nvPicPr>
        <p:blipFill>
          <a:blip r:embed="rId1"/>
          <a:stretch>
            <a:fillRect/>
          </a:stretch>
        </p:blipFill>
        <p:spPr>
          <a:xfrm>
            <a:off x="2843213" y="4473575"/>
            <a:ext cx="1743075" cy="342900"/>
          </a:xfrm>
          <a:prstGeom prst="rect">
            <a:avLst/>
          </a:prstGeom>
          <a:noFill/>
          <a:ln w="6350">
            <a:noFill/>
          </a:ln>
        </p:spPr>
      </p:pic>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034A480-EB8C-498A-87A1-C4E64DAB829C}"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222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2229" name="Rectangle 2"/>
          <p:cNvSpPr>
            <a:spLocks noGrp="1"/>
          </p:cNvSpPr>
          <p:nvPr>
            <p:ph type="title"/>
          </p:nvPr>
        </p:nvSpPr>
        <p:spPr>
          <a:xfrm>
            <a:off x="1116013" y="404813"/>
            <a:ext cx="7488237" cy="792162"/>
          </a:xfrm>
        </p:spPr>
        <p:txBody>
          <a:bodyPr vert="horz" wrap="square" lIns="91440" tIns="45720" rIns="91440" bIns="45720" anchor="t" anchorCtr="0"/>
          <a:p>
            <a:pPr eaLnBrk="1" hangingPunct="1"/>
            <a:r>
              <a:rPr lang="en-US" altLang="zh-CN" sz="3800" dirty="0">
                <a:latin typeface="楷体_GB2312" pitchFamily="49" charset="-122"/>
                <a:ea typeface="楷体_GB2312" pitchFamily="49" charset="-122"/>
              </a:rPr>
              <a:t>3</a:t>
            </a:r>
            <a:r>
              <a:rPr lang="zh-CN" altLang="en-US" sz="3800" dirty="0">
                <a:latin typeface="楷体_GB2312" pitchFamily="49" charset="-122"/>
              </a:rPr>
              <a:t>-</a:t>
            </a:r>
            <a:r>
              <a:rPr lang="en-US" altLang="zh-CN" sz="3800" dirty="0">
                <a:latin typeface="楷体_GB2312" pitchFamily="49" charset="-122"/>
              </a:rPr>
              <a:t>SAT</a:t>
            </a:r>
            <a:r>
              <a:rPr lang="zh-CN" altLang="en-US" sz="3800" dirty="0">
                <a:latin typeface="楷体_GB2312" pitchFamily="49" charset="-122"/>
                <a:ea typeface="楷体_GB2312" pitchFamily="49" charset="-122"/>
              </a:rPr>
              <a:t>问题</a:t>
            </a:r>
            <a:endParaRPr lang="zh-CN" altLang="en-US" sz="3800" dirty="0">
              <a:latin typeface="楷体_GB2312" pitchFamily="49" charset="-122"/>
              <a:ea typeface="楷体_GB2312" pitchFamily="49" charset="-122"/>
            </a:endParaRPr>
          </a:p>
        </p:txBody>
      </p:sp>
      <p:sp>
        <p:nvSpPr>
          <p:cNvPr id="52230" name="矩形 7"/>
          <p:cNvSpPr/>
          <p:nvPr/>
        </p:nvSpPr>
        <p:spPr>
          <a:xfrm>
            <a:off x="755650" y="1196975"/>
            <a:ext cx="7704138" cy="4892675"/>
          </a:xfrm>
          <a:prstGeom prst="rect">
            <a:avLst/>
          </a:prstGeom>
          <a:noFill/>
          <a:ln w="9525">
            <a:noFill/>
          </a:ln>
        </p:spPr>
        <p:txBody>
          <a:bodyPr>
            <a:spAutoFit/>
          </a:bodyPr>
          <a:p>
            <a:pPr eaLnBrk="1" hangingPunct="1">
              <a:lnSpc>
                <a:spcPct val="130000"/>
              </a:lnSpc>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现证明</a:t>
            </a:r>
            <a:r>
              <a:rPr lang="en-US" altLang="zh-CN" sz="2400" dirty="0">
                <a:latin typeface="Times New Roman" panose="02020603050405020304" pitchFamily="18" charset="0"/>
                <a:ea typeface="华文楷体" panose="02010600040101010101" pitchFamily="2" charset="-122"/>
              </a:rPr>
              <a:t>CNF-SAT∝</a:t>
            </a:r>
            <a:r>
              <a:rPr lang="en-US" altLang="zh-CN" sz="2400" i="1" baseline="-25000" dirty="0">
                <a:latin typeface="Times New Roman" panose="02020603050405020304" pitchFamily="18" charset="0"/>
                <a:ea typeface="华文楷体" panose="02010600040101010101" pitchFamily="2" charset="-122"/>
              </a:rPr>
              <a:t>p</a:t>
            </a:r>
            <a:r>
              <a:rPr lang="en-US" altLang="zh-CN" sz="2400" dirty="0">
                <a:latin typeface="Times New Roman" panose="02020603050405020304" pitchFamily="18" charset="0"/>
                <a:ea typeface="华文楷体" panose="02010600040101010101" pitchFamily="2" charset="-122"/>
              </a:rPr>
              <a:t>3-SAT</a:t>
            </a:r>
            <a:r>
              <a:rPr lang="zh-CN" altLang="en-US" sz="2400" dirty="0">
                <a:latin typeface="Times New Roman" panose="02020603050405020304" pitchFamily="18" charset="0"/>
                <a:ea typeface="华文楷体" panose="02010600040101010101" pitchFamily="2" charset="-122"/>
              </a:rPr>
              <a:t>。解决</a:t>
            </a:r>
            <a:r>
              <a:rPr lang="zh-CN" altLang="zh-CN" sz="2400" dirty="0">
                <a:latin typeface="Times New Roman" panose="02020603050405020304" pitchFamily="18" charset="0"/>
                <a:ea typeface="华文楷体" panose="02010600040101010101" pitchFamily="2" charset="-122"/>
              </a:rPr>
              <a:t>该问题的关键是如何将合取范式中每个子句转化成可满足性与其等价的</a:t>
            </a:r>
            <a:r>
              <a:rPr lang="en-US" altLang="zh-CN" sz="2400" dirty="0">
                <a:latin typeface="Times New Roman" panose="02020603050405020304" pitchFamily="18" charset="0"/>
                <a:ea typeface="华文楷体" panose="02010600040101010101" pitchFamily="2" charset="-122"/>
              </a:rPr>
              <a:t>3</a:t>
            </a:r>
            <a:r>
              <a:rPr lang="zh-CN" altLang="zh-CN" sz="2400" dirty="0">
                <a:latin typeface="Times New Roman" panose="02020603050405020304" pitchFamily="18" charset="0"/>
                <a:ea typeface="华文楷体" panose="02010600040101010101" pitchFamily="2" charset="-122"/>
              </a:rPr>
              <a:t>元合取范式。</a:t>
            </a:r>
            <a:endParaRPr lang="en-US" altLang="zh-CN" sz="2400" dirty="0">
              <a:latin typeface="Times New Roman" panose="02020603050405020304" pitchFamily="18" charset="0"/>
              <a:ea typeface="华文楷体" panose="02010600040101010101" pitchFamily="2" charset="-122"/>
            </a:endParaRPr>
          </a:p>
          <a:p>
            <a:pPr eaLnBrk="1" hangingPunct="1">
              <a:lnSpc>
                <a:spcPct val="130000"/>
              </a:lnSpc>
              <a:buNone/>
            </a:pPr>
            <a:r>
              <a:rPr lang="en-US" altLang="zh-CN" sz="2400" dirty="0">
                <a:latin typeface="Arial" panose="020B0604020202020204" pitchFamily="34" charset="0"/>
                <a:ea typeface="华文楷体" panose="02010600040101010101" pitchFamily="2" charset="-122"/>
              </a:rPr>
              <a:t>      </a:t>
            </a:r>
            <a:r>
              <a:rPr lang="zh-CN" altLang="zh-CN" sz="2400" dirty="0">
                <a:latin typeface="Times New Roman" panose="02020603050405020304" pitchFamily="18" charset="0"/>
                <a:ea typeface="华文楷体" panose="02010600040101010101" pitchFamily="2" charset="-122"/>
              </a:rPr>
              <a:t>设一个长度为</a:t>
            </a:r>
            <a:r>
              <a:rPr lang="en-US" altLang="zh-CN" sz="2400" i="1" dirty="0">
                <a:latin typeface="Times New Roman" panose="02020603050405020304" pitchFamily="18" charset="0"/>
                <a:ea typeface="华文楷体" panose="02010600040101010101" pitchFamily="2" charset="-122"/>
              </a:rPr>
              <a:t>k</a:t>
            </a:r>
            <a:r>
              <a:rPr lang="zh-CN" altLang="zh-CN" sz="2400" dirty="0">
                <a:latin typeface="Times New Roman" panose="02020603050405020304" pitchFamily="18" charset="0"/>
                <a:ea typeface="华文楷体" panose="02010600040101010101" pitchFamily="2" charset="-122"/>
              </a:rPr>
              <a:t>的子句，</a:t>
            </a:r>
            <a:endParaRPr lang="en-US" altLang="zh-CN" sz="2400" dirty="0">
              <a:latin typeface="Times New Roman" panose="02020603050405020304" pitchFamily="18" charset="0"/>
              <a:ea typeface="华文楷体" panose="02010600040101010101" pitchFamily="2" charset="-122"/>
            </a:endParaRPr>
          </a:p>
          <a:p>
            <a:pPr eaLnBrk="1" hangingPunct="1">
              <a:lnSpc>
                <a:spcPct val="130000"/>
              </a:lnSpc>
              <a:buNone/>
            </a:pPr>
            <a:r>
              <a:rPr lang="en-US" altLang="zh-CN" sz="2400" dirty="0">
                <a:latin typeface="Times New Roman" panose="02020603050405020304" pitchFamily="18" charset="0"/>
                <a:ea typeface="华文楷体" panose="02010600040101010101" pitchFamily="2" charset="-122"/>
              </a:rPr>
              <a:t>       </a:t>
            </a:r>
            <a:r>
              <a:rPr lang="zh-CN" altLang="zh-CN" sz="2400" dirty="0">
                <a:latin typeface="Times New Roman" panose="02020603050405020304" pitchFamily="18" charset="0"/>
                <a:ea typeface="华文楷体" panose="02010600040101010101" pitchFamily="2" charset="-122"/>
              </a:rPr>
              <a:t>现在来构造一个可满足性与</a:t>
            </a:r>
            <a:r>
              <a:rPr lang="en-US" altLang="zh-CN" sz="2400" i="1" dirty="0">
                <a:latin typeface="Times New Roman" panose="02020603050405020304" pitchFamily="18" charset="0"/>
                <a:ea typeface="华文楷体" panose="02010600040101010101" pitchFamily="2" charset="-122"/>
              </a:rPr>
              <a:t>L</a:t>
            </a:r>
            <a:r>
              <a:rPr lang="zh-CN" altLang="zh-CN" sz="2400" dirty="0">
                <a:latin typeface="Times New Roman" panose="02020603050405020304" pitchFamily="18" charset="0"/>
                <a:ea typeface="华文楷体" panose="02010600040101010101" pitchFamily="2" charset="-122"/>
              </a:rPr>
              <a:t>等价的</a:t>
            </a:r>
            <a:r>
              <a:rPr lang="en-US" altLang="zh-CN" sz="2400" dirty="0">
                <a:latin typeface="Times New Roman" panose="02020603050405020304" pitchFamily="18" charset="0"/>
                <a:ea typeface="华文楷体" panose="02010600040101010101" pitchFamily="2" charset="-122"/>
              </a:rPr>
              <a:t>3</a:t>
            </a:r>
            <a:r>
              <a:rPr lang="zh-CN" altLang="zh-CN" sz="2400" dirty="0">
                <a:latin typeface="Times New Roman" panose="02020603050405020304" pitchFamily="18" charset="0"/>
                <a:ea typeface="华文楷体" panose="02010600040101010101" pitchFamily="2" charset="-122"/>
              </a:rPr>
              <a:t>元合取范式</a:t>
            </a:r>
            <a:r>
              <a:rPr lang="en-US" altLang="zh-CN" sz="2400" i="1" dirty="0">
                <a:latin typeface="Times New Roman" panose="02020603050405020304" pitchFamily="18" charset="0"/>
                <a:ea typeface="华文楷体" panose="02010600040101010101" pitchFamily="2" charset="-122"/>
              </a:rPr>
              <a:t>F</a:t>
            </a:r>
            <a:r>
              <a:rPr lang="zh-CN" altLang="zh-CN" sz="2400" dirty="0">
                <a:latin typeface="Times New Roman" panose="02020603050405020304" pitchFamily="18" charset="0"/>
                <a:ea typeface="华文楷体" panose="02010600040101010101" pitchFamily="2" charset="-122"/>
              </a:rPr>
              <a:t>，即当且仅当</a:t>
            </a:r>
            <a:r>
              <a:rPr lang="en-US" altLang="zh-CN" sz="2400" i="1" dirty="0">
                <a:latin typeface="Times New Roman" panose="02020603050405020304" pitchFamily="18" charset="0"/>
                <a:ea typeface="华文楷体" panose="02010600040101010101" pitchFamily="2" charset="-122"/>
              </a:rPr>
              <a:t>F</a:t>
            </a:r>
            <a:r>
              <a:rPr lang="zh-CN" altLang="zh-CN" sz="2400" dirty="0">
                <a:latin typeface="Times New Roman" panose="02020603050405020304" pitchFamily="18" charset="0"/>
                <a:ea typeface="华文楷体" panose="02010600040101010101" pitchFamily="2" charset="-122"/>
              </a:rPr>
              <a:t>可满足时，</a:t>
            </a:r>
            <a:r>
              <a:rPr lang="en-US" altLang="zh-CN" sz="2400" i="1" dirty="0">
                <a:latin typeface="Times New Roman" panose="02020603050405020304" pitchFamily="18" charset="0"/>
                <a:ea typeface="华文楷体" panose="02010600040101010101" pitchFamily="2" charset="-122"/>
              </a:rPr>
              <a:t>L</a:t>
            </a:r>
            <a:r>
              <a:rPr lang="zh-CN" altLang="zh-CN" sz="2400" dirty="0">
                <a:latin typeface="Times New Roman" panose="02020603050405020304" pitchFamily="18" charset="0"/>
                <a:ea typeface="华文楷体" panose="02010600040101010101" pitchFamily="2" charset="-122"/>
              </a:rPr>
              <a:t>才是可满足的。</a:t>
            </a:r>
            <a:endParaRPr lang="en-US" altLang="zh-CN" sz="2400" dirty="0">
              <a:latin typeface="Times New Roman" panose="02020603050405020304" pitchFamily="18" charset="0"/>
              <a:ea typeface="华文楷体" panose="02010600040101010101" pitchFamily="2" charset="-122"/>
            </a:endParaRPr>
          </a:p>
          <a:p>
            <a:pPr eaLnBrk="1" hangingPunct="1">
              <a:lnSpc>
                <a:spcPct val="130000"/>
              </a:lnSpc>
              <a:buNone/>
            </a:pPr>
            <a:r>
              <a:rPr lang="en-US" altLang="zh-CN" sz="2400" dirty="0">
                <a:latin typeface="Times New Roman" panose="02020603050405020304" pitchFamily="18" charset="0"/>
                <a:ea typeface="华文楷体" panose="02010600040101010101" pitchFamily="2" charset="-122"/>
              </a:rPr>
              <a:t>      </a:t>
            </a:r>
            <a:r>
              <a:rPr lang="zh-CN" altLang="zh-CN" sz="2400" dirty="0">
                <a:latin typeface="Times New Roman" panose="02020603050405020304" pitchFamily="18" charset="0"/>
                <a:ea typeface="华文楷体" panose="02010600040101010101" pitchFamily="2" charset="-122"/>
              </a:rPr>
              <a:t>如果</a:t>
            </a:r>
            <a:r>
              <a:rPr lang="en-US" altLang="zh-CN" sz="2400" dirty="0">
                <a:latin typeface="Times New Roman" panose="02020603050405020304" pitchFamily="18" charset="0"/>
                <a:ea typeface="华文楷体" panose="02010600040101010101" pitchFamily="2" charset="-122"/>
              </a:rPr>
              <a:t>k&lt;4</a:t>
            </a:r>
            <a:r>
              <a:rPr lang="zh-CN"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L</a:t>
            </a:r>
            <a:r>
              <a:rPr lang="zh-CN" altLang="en-US" sz="2400" dirty="0">
                <a:latin typeface="Times New Roman" panose="02020603050405020304" pitchFamily="18" charset="0"/>
                <a:ea typeface="华文楷体" panose="02010600040101010101" pitchFamily="2" charset="-122"/>
              </a:rPr>
              <a:t>就是</a:t>
            </a:r>
            <a:r>
              <a:rPr lang="zh-CN" altLang="zh-CN" sz="2400" dirty="0">
                <a:latin typeface="Times New Roman" panose="02020603050405020304" pitchFamily="18" charset="0"/>
                <a:ea typeface="华文楷体" panose="02010600040101010101" pitchFamily="2" charset="-122"/>
              </a:rPr>
              <a:t>一个</a:t>
            </a:r>
            <a:r>
              <a:rPr lang="en-US" altLang="zh-CN" sz="2400" dirty="0">
                <a:latin typeface="Times New Roman" panose="02020603050405020304" pitchFamily="18" charset="0"/>
                <a:ea typeface="华文楷体" panose="02010600040101010101" pitchFamily="2" charset="-122"/>
              </a:rPr>
              <a:t>3</a:t>
            </a:r>
            <a:r>
              <a:rPr lang="zh-CN" altLang="en-US" sz="2400" dirty="0">
                <a:latin typeface="Times New Roman" panose="02020603050405020304" pitchFamily="18" charset="0"/>
                <a:ea typeface="华文楷体" panose="02010600040101010101" pitchFamily="2" charset="-122"/>
              </a:rPr>
              <a:t>元</a:t>
            </a:r>
            <a:r>
              <a:rPr lang="zh-CN" altLang="zh-CN" sz="2400" dirty="0">
                <a:latin typeface="Times New Roman" panose="02020603050405020304" pitchFamily="18" charset="0"/>
                <a:ea typeface="华文楷体" panose="02010600040101010101" pitchFamily="2" charset="-122"/>
              </a:rPr>
              <a:t>合取范式</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eaLnBrk="1" hangingPunct="1">
              <a:lnSpc>
                <a:spcPct val="130000"/>
              </a:lnSpc>
              <a:buNone/>
            </a:pPr>
            <a:r>
              <a:rPr lang="en-US" altLang="zh-CN" sz="2400" dirty="0">
                <a:latin typeface="Times New Roman" panose="02020603050405020304" pitchFamily="18" charset="0"/>
                <a:ea typeface="华文楷体" panose="02010600040101010101" pitchFamily="2" charset="-122"/>
              </a:rPr>
              <a:t>      </a:t>
            </a:r>
            <a:r>
              <a:rPr lang="zh-CN" altLang="zh-CN" sz="2400" dirty="0">
                <a:latin typeface="Times New Roman" panose="02020603050405020304" pitchFamily="18" charset="0"/>
                <a:ea typeface="华文楷体" panose="02010600040101010101" pitchFamily="2" charset="-122"/>
              </a:rPr>
              <a:t>如果</a:t>
            </a:r>
            <a:r>
              <a:rPr lang="en-US" altLang="zh-CN" sz="2400" dirty="0">
                <a:latin typeface="Times New Roman" panose="02020603050405020304" pitchFamily="18" charset="0"/>
                <a:ea typeface="华文楷体" panose="02010600040101010101" pitchFamily="2" charset="-122"/>
              </a:rPr>
              <a:t>k</a:t>
            </a:r>
            <a:r>
              <a:rPr lang="zh-CN" altLang="zh-CN"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4</a:t>
            </a:r>
            <a:r>
              <a:rPr lang="zh-CN" altLang="zh-CN" sz="2400" dirty="0">
                <a:latin typeface="Times New Roman" panose="02020603050405020304" pitchFamily="18" charset="0"/>
                <a:ea typeface="华文楷体" panose="02010600040101010101" pitchFamily="2" charset="-122"/>
              </a:rPr>
              <a:t>，先利用子句</a:t>
            </a:r>
            <a:r>
              <a:rPr lang="en-US" altLang="zh-CN" sz="2400" i="1" dirty="0">
                <a:latin typeface="Times New Roman" panose="02020603050405020304" pitchFamily="18" charset="0"/>
                <a:ea typeface="华文楷体" panose="02010600040101010101" pitchFamily="2" charset="-122"/>
              </a:rPr>
              <a:t>L</a:t>
            </a:r>
            <a:r>
              <a:rPr lang="zh-CN" altLang="zh-CN" sz="2400" dirty="0">
                <a:latin typeface="Times New Roman" panose="02020603050405020304" pitchFamily="18" charset="0"/>
                <a:ea typeface="华文楷体" panose="02010600040101010101" pitchFamily="2" charset="-122"/>
              </a:rPr>
              <a:t>构造一个合取范式</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eaLnBrk="1" hangingPunct="1">
              <a:lnSpc>
                <a:spcPct val="130000"/>
              </a:lnSpc>
              <a:buNone/>
            </a:pPr>
            <a:endParaRPr lang="en-US" altLang="zh-CN" sz="2400" dirty="0">
              <a:latin typeface="Times New Roman" panose="02020603050405020304" pitchFamily="18" charset="0"/>
              <a:ea typeface="华文楷体" panose="02010600040101010101" pitchFamily="2" charset="-122"/>
            </a:endParaRPr>
          </a:p>
          <a:p>
            <a:pPr eaLnBrk="1" hangingPunct="1">
              <a:lnSpc>
                <a:spcPct val="130000"/>
              </a:lnSpc>
              <a:buNone/>
            </a:pPr>
            <a:r>
              <a:rPr lang="en-US" altLang="zh-CN" sz="2400" dirty="0">
                <a:latin typeface="Times New Roman" panose="02020603050405020304" pitchFamily="18" charset="0"/>
                <a:ea typeface="华文楷体" panose="02010600040101010101" pitchFamily="2" charset="-122"/>
              </a:rPr>
              <a:t>    </a:t>
            </a:r>
            <a:r>
              <a:rPr lang="zh-CN" altLang="zh-CN" sz="2400" dirty="0">
                <a:latin typeface="Times New Roman" panose="02020603050405020304" pitchFamily="18" charset="0"/>
                <a:ea typeface="华文楷体" panose="02010600040101010101" pitchFamily="2" charset="-122"/>
              </a:rPr>
              <a:t>其中</a:t>
            </a:r>
            <a:r>
              <a:rPr lang="en-US" altLang="zh-CN" sz="2400" i="1" dirty="0">
                <a:latin typeface="Times New Roman" panose="02020603050405020304" pitchFamily="18" charset="0"/>
                <a:ea typeface="华文楷体" panose="02010600040101010101" pitchFamily="2" charset="-122"/>
              </a:rPr>
              <a:t>y</a:t>
            </a:r>
            <a:r>
              <a:rPr lang="en-US" altLang="zh-CN" sz="2400" baseline="-25000" dirty="0">
                <a:latin typeface="Times New Roman" panose="02020603050405020304" pitchFamily="18" charset="0"/>
                <a:ea typeface="华文楷体" panose="02010600040101010101" pitchFamily="2" charset="-122"/>
              </a:rPr>
              <a:t>1</a:t>
            </a:r>
            <a:r>
              <a:rPr lang="zh-CN" altLang="zh-CN" sz="2400" dirty="0">
                <a:latin typeface="Times New Roman" panose="02020603050405020304" pitchFamily="18" charset="0"/>
                <a:ea typeface="华文楷体" panose="02010600040101010101" pitchFamily="2" charset="-122"/>
              </a:rPr>
              <a:t>为新增变量。</a:t>
            </a:r>
            <a:r>
              <a:rPr lang="en-US" altLang="zh-CN" sz="2400" i="1" dirty="0">
                <a:latin typeface="Times New Roman" panose="02020603050405020304" pitchFamily="18" charset="0"/>
                <a:ea typeface="华文楷体" panose="02010600040101010101" pitchFamily="2" charset="-122"/>
              </a:rPr>
              <a:t> F</a:t>
            </a:r>
            <a:r>
              <a:rPr lang="zh-CN" altLang="en-US" sz="2400" dirty="0">
                <a:latin typeface="Times New Roman" panose="02020603050405020304" pitchFamily="18" charset="0"/>
                <a:ea typeface="华文楷体" panose="02010600040101010101" pitchFamily="2" charset="-122"/>
              </a:rPr>
              <a:t>与</a:t>
            </a:r>
            <a:r>
              <a:rPr lang="en-US" altLang="zh-CN" sz="2400" i="1" dirty="0">
                <a:latin typeface="Times New Roman" panose="02020603050405020304" pitchFamily="18" charset="0"/>
                <a:ea typeface="华文楷体" panose="02010600040101010101" pitchFamily="2" charset="-122"/>
              </a:rPr>
              <a:t>L</a:t>
            </a:r>
            <a:r>
              <a:rPr lang="zh-CN" altLang="en-US" sz="2400" dirty="0">
                <a:latin typeface="Times New Roman" panose="02020603050405020304" pitchFamily="18" charset="0"/>
                <a:ea typeface="华文楷体" panose="02010600040101010101" pitchFamily="2" charset="-122"/>
              </a:rPr>
              <a:t>的</a:t>
            </a:r>
            <a:r>
              <a:rPr lang="zh-CN" altLang="zh-CN" sz="2400" dirty="0">
                <a:latin typeface="Times New Roman" panose="02020603050405020304" pitchFamily="18" charset="0"/>
                <a:ea typeface="华文楷体" panose="02010600040101010101" pitchFamily="2" charset="-122"/>
              </a:rPr>
              <a:t>可满足</a:t>
            </a:r>
            <a:r>
              <a:rPr lang="zh-CN" altLang="en-US" sz="2400" dirty="0">
                <a:latin typeface="Times New Roman" panose="02020603050405020304" pitchFamily="18" charset="0"/>
                <a:ea typeface="华文楷体" panose="02010600040101010101" pitchFamily="2" charset="-122"/>
              </a:rPr>
              <a:t>性</a:t>
            </a:r>
            <a:r>
              <a:rPr lang="zh-CN" altLang="zh-CN" sz="2400" dirty="0">
                <a:latin typeface="Times New Roman" panose="02020603050405020304" pitchFamily="18" charset="0"/>
                <a:ea typeface="华文楷体" panose="02010600040101010101" pitchFamily="2" charset="-122"/>
              </a:rPr>
              <a:t>是</a:t>
            </a:r>
            <a:r>
              <a:rPr lang="zh-CN" altLang="en-US" sz="2400" dirty="0">
                <a:latin typeface="Times New Roman" panose="02020603050405020304" pitchFamily="18" charset="0"/>
                <a:ea typeface="华文楷体" panose="02010600040101010101" pitchFamily="2" charset="-122"/>
              </a:rPr>
              <a:t>等价的。</a:t>
            </a:r>
            <a:endParaRPr lang="en-US" altLang="zh-CN" sz="2400" dirty="0">
              <a:latin typeface="Times New Roman" panose="02020603050405020304" pitchFamily="18" charset="0"/>
              <a:ea typeface="华文楷体" panose="02010600040101010101" pitchFamily="2" charset="-122"/>
            </a:endParaRPr>
          </a:p>
        </p:txBody>
      </p:sp>
      <p:sp>
        <p:nvSpPr>
          <p:cNvPr id="52231" name="Rectangle 2"/>
          <p:cNvSpPr/>
          <p:nvPr/>
        </p:nvSpPr>
        <p:spPr>
          <a:xfrm>
            <a:off x="0" y="0"/>
            <a:ext cx="9144000" cy="0"/>
          </a:xfrm>
          <a:prstGeom prst="rect">
            <a:avLst/>
          </a:prstGeom>
          <a:noFill/>
          <a:ln w="9525">
            <a:noFill/>
          </a:ln>
        </p:spPr>
        <p:txBody>
          <a:bodyPr wrap="none" anchor="ctr" anchorCtr="0">
            <a:spAutoFit/>
          </a:bodyPr>
          <a:p>
            <a:pPr algn="ctr" eaLnBrk="1" hangingPunct="1"/>
            <a:endParaRPr lang="zh-CN" altLang="en-US" dirty="0">
              <a:latin typeface="Arial" panose="020B0604020202020204" pitchFamily="34" charset="0"/>
            </a:endParaRPr>
          </a:p>
        </p:txBody>
      </p:sp>
      <p:pic>
        <p:nvPicPr>
          <p:cNvPr id="52232" name="Picture 1"/>
          <p:cNvPicPr>
            <a:picLocks noChangeAspect="1"/>
          </p:cNvPicPr>
          <p:nvPr/>
        </p:nvPicPr>
        <p:blipFill>
          <a:blip r:embed="rId1">
            <a:clrChange>
              <a:clrFrom>
                <a:srgbClr val="FFFFFF"/>
              </a:clrFrom>
              <a:clrTo>
                <a:srgbClr val="FFFFFF">
                  <a:alpha val="0"/>
                </a:srgbClr>
              </a:clrTo>
            </a:clrChange>
          </a:blip>
          <a:stretch>
            <a:fillRect/>
          </a:stretch>
        </p:blipFill>
        <p:spPr>
          <a:xfrm>
            <a:off x="4500563" y="2708275"/>
            <a:ext cx="2663825" cy="350838"/>
          </a:xfrm>
          <a:prstGeom prst="rect">
            <a:avLst/>
          </a:prstGeom>
          <a:noFill/>
          <a:ln w="9525">
            <a:noFill/>
          </a:ln>
        </p:spPr>
      </p:pic>
      <p:sp>
        <p:nvSpPr>
          <p:cNvPr id="52233" name="Rectangle 4"/>
          <p:cNvSpPr/>
          <p:nvPr/>
        </p:nvSpPr>
        <p:spPr>
          <a:xfrm>
            <a:off x="0" y="0"/>
            <a:ext cx="9144000" cy="0"/>
          </a:xfrm>
          <a:prstGeom prst="rect">
            <a:avLst/>
          </a:prstGeom>
          <a:noFill/>
          <a:ln w="9525">
            <a:noFill/>
          </a:ln>
        </p:spPr>
        <p:txBody>
          <a:bodyPr wrap="none" anchor="ctr" anchorCtr="0">
            <a:spAutoFit/>
          </a:bodyPr>
          <a:p>
            <a:pPr algn="ctr" eaLnBrk="1" hangingPunct="1"/>
            <a:endParaRPr lang="zh-CN" altLang="en-US" dirty="0">
              <a:latin typeface="Arial" panose="020B0604020202020204" pitchFamily="34" charset="0"/>
            </a:endParaRPr>
          </a:p>
        </p:txBody>
      </p:sp>
      <p:pic>
        <p:nvPicPr>
          <p:cNvPr id="52234" name="Picture 3"/>
          <p:cNvPicPr>
            <a:picLocks noChangeAspect="1"/>
          </p:cNvPicPr>
          <p:nvPr/>
        </p:nvPicPr>
        <p:blipFill>
          <a:blip r:embed="rId2">
            <a:clrChange>
              <a:clrFrom>
                <a:srgbClr val="FFFFFF"/>
              </a:clrFrom>
              <a:clrTo>
                <a:srgbClr val="FFFFFF">
                  <a:alpha val="0"/>
                </a:srgbClr>
              </a:clrTo>
            </a:clrChange>
          </a:blip>
          <a:stretch>
            <a:fillRect/>
          </a:stretch>
        </p:blipFill>
        <p:spPr>
          <a:xfrm>
            <a:off x="2411413" y="5157788"/>
            <a:ext cx="3862387" cy="287337"/>
          </a:xfrm>
          <a:prstGeom prst="rect">
            <a:avLst/>
          </a:prstGeom>
          <a:noFill/>
          <a:ln w="9525">
            <a:noFill/>
          </a:ln>
        </p:spPr>
      </p:pic>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581E513-F8C9-49C4-A283-C66C80DFAA76}"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325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3253" name="Rectangle 2"/>
          <p:cNvSpPr>
            <a:spLocks noGrp="1"/>
          </p:cNvSpPr>
          <p:nvPr>
            <p:ph type="title"/>
          </p:nvPr>
        </p:nvSpPr>
        <p:spPr>
          <a:xfrm>
            <a:off x="1143000" y="333375"/>
            <a:ext cx="7461250" cy="792163"/>
          </a:xfrm>
        </p:spPr>
        <p:txBody>
          <a:bodyPr vert="horz" wrap="square" lIns="91440" tIns="45720" rIns="91440" bIns="45720" anchor="t" anchorCtr="0"/>
          <a:p>
            <a:pPr eaLnBrk="1" hangingPunct="1"/>
            <a:r>
              <a:rPr lang="en-US" altLang="zh-CN" dirty="0"/>
              <a:t>8</a:t>
            </a:r>
            <a:r>
              <a:rPr lang="zh-CN" altLang="en-US" dirty="0"/>
              <a:t>.4.3  </a:t>
            </a:r>
            <a:r>
              <a:rPr lang="zh-CN" altLang="en-US" dirty="0">
                <a:latin typeface="楷体_GB2312" pitchFamily="49" charset="-122"/>
                <a:ea typeface="楷体_GB2312" pitchFamily="49" charset="-122"/>
              </a:rPr>
              <a:t>团问题</a:t>
            </a:r>
            <a:r>
              <a:rPr lang="en-US" altLang="zh-CN" dirty="0">
                <a:latin typeface="楷体_GB2312" pitchFamily="49" charset="-122"/>
              </a:rPr>
              <a:t>CLIQUE</a:t>
            </a:r>
            <a:r>
              <a:rPr lang="en-US" altLang="zh-CN"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p:txBody>
      </p:sp>
      <p:sp>
        <p:nvSpPr>
          <p:cNvPr id="553987" name="Text Box 3"/>
          <p:cNvSpPr txBox="1"/>
          <p:nvPr/>
        </p:nvSpPr>
        <p:spPr>
          <a:xfrm>
            <a:off x="539750" y="2997200"/>
            <a:ext cx="8228013" cy="2800350"/>
          </a:xfrm>
          <a:prstGeom prst="rect">
            <a:avLst/>
          </a:prstGeom>
          <a:noFill/>
          <a:ln w="6350">
            <a:noFill/>
          </a:ln>
        </p:spPr>
        <p:txBody>
          <a:bodyPr>
            <a:spAutoFit/>
          </a:bodyPr>
          <a:p>
            <a:pPr eaLnBrk="1" hangingPunct="1">
              <a:lnSpc>
                <a:spcPct val="130000"/>
              </a:lnSpc>
              <a:buNone/>
            </a:pPr>
            <a:r>
              <a:rPr lang="zh-CN" altLang="en-US" sz="2400" b="1" dirty="0">
                <a:solidFill>
                  <a:schemeClr val="accent2"/>
                </a:solidFill>
                <a:latin typeface="Arial Unicode MS" pitchFamily="34" charset="-122"/>
                <a:ea typeface="Arial Unicode MS" pitchFamily="34" charset="-122"/>
              </a:rPr>
              <a:t>证明思路： </a:t>
            </a:r>
            <a:endParaRPr lang="zh-CN" altLang="en-US" sz="2400" b="1" dirty="0">
              <a:solidFill>
                <a:schemeClr val="accent2"/>
              </a:solidFill>
              <a:latin typeface="Arial Unicode MS" pitchFamily="34" charset="-122"/>
              <a:ea typeface="Arial Unicode MS" pitchFamily="34" charset="-122"/>
            </a:endParaRPr>
          </a:p>
          <a:p>
            <a:pPr eaLnBrk="1" hangingPunct="1">
              <a:lnSpc>
                <a:spcPct val="130000"/>
              </a:lnSpc>
              <a:spcBef>
                <a:spcPts val="1200"/>
              </a:spcBef>
              <a:buNone/>
            </a:pPr>
            <a:r>
              <a:rPr lang="zh-CN" altLang="en-US" sz="2400" dirty="0">
                <a:latin typeface="Times New Roman" panose="02020603050405020304" pitchFamily="18" charset="0"/>
                <a:ea typeface="华文楷体" panose="02010600040101010101" pitchFamily="2" charset="-122"/>
              </a:rPr>
              <a:t>      </a:t>
            </a:r>
            <a:r>
              <a:rPr lang="en-US" altLang="zh-CN" sz="2400" dirty="0">
                <a:latin typeface="Times New Roman" panose="02020603050405020304" pitchFamily="18" charset="0"/>
                <a:ea typeface="华文楷体" panose="02010600040101010101" pitchFamily="2" charset="-122"/>
              </a:rPr>
              <a:t>(1) </a:t>
            </a:r>
            <a:r>
              <a:rPr lang="zh-CN" altLang="en-US" sz="2400" dirty="0">
                <a:latin typeface="Times New Roman" panose="02020603050405020304" pitchFamily="18" charset="0"/>
                <a:ea typeface="华文楷体" panose="02010600040101010101" pitchFamily="2" charset="-122"/>
              </a:rPr>
              <a:t>已经知道</a:t>
            </a:r>
            <a:r>
              <a:rPr lang="en-US" altLang="zh-CN" sz="2400" dirty="0">
                <a:latin typeface="Times New Roman" panose="02020603050405020304" pitchFamily="18" charset="0"/>
                <a:ea typeface="华文楷体" panose="02010600040101010101" pitchFamily="2" charset="-122"/>
              </a:rPr>
              <a:t>CLIQUE∈NP。</a:t>
            </a:r>
            <a:r>
              <a:rPr lang="zh-CN" altLang="zh-CN" sz="2400" dirty="0">
                <a:latin typeface="Times New Roman" panose="02020603050405020304" pitchFamily="18" charset="0"/>
                <a:ea typeface="华文楷体" panose="02010600040101010101" pitchFamily="2" charset="-122"/>
              </a:rPr>
              <a:t>因为验证图</a:t>
            </a:r>
            <a:r>
              <a:rPr lang="en-US" altLang="zh-CN" sz="2400" dirty="0">
                <a:latin typeface="Times New Roman" panose="02020603050405020304" pitchFamily="18" charset="0"/>
                <a:ea typeface="华文楷体" panose="02010600040101010101" pitchFamily="2" charset="-122"/>
              </a:rPr>
              <a:t>G</a:t>
            </a:r>
            <a:r>
              <a:rPr lang="zh-CN" altLang="zh-CN" sz="2400" dirty="0">
                <a:latin typeface="Times New Roman" panose="02020603050405020304" pitchFamily="18" charset="0"/>
                <a:ea typeface="华文楷体" panose="02010600040101010101" pitchFamily="2" charset="-122"/>
              </a:rPr>
              <a:t>的一个子图是否构成团只需要多项式时间，所以，</a:t>
            </a:r>
            <a:r>
              <a:rPr lang="en-US" altLang="zh-CN" sz="2400" dirty="0">
                <a:latin typeface="Times New Roman" panose="02020603050405020304" pitchFamily="18" charset="0"/>
                <a:ea typeface="华文楷体" panose="02010600040101010101" pitchFamily="2" charset="-122"/>
              </a:rPr>
              <a:t>CLIQUE</a:t>
            </a:r>
            <a:r>
              <a:rPr lang="zh-CN" altLang="zh-CN"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NP</a:t>
            </a:r>
            <a:r>
              <a:rPr lang="zh-CN" altLang="zh-CN"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eaLnBrk="1" hangingPunct="1">
              <a:lnSpc>
                <a:spcPct val="130000"/>
              </a:lnSpc>
              <a:spcBef>
                <a:spcPts val="1200"/>
              </a:spcBef>
              <a:buNone/>
            </a:pPr>
            <a:r>
              <a:rPr lang="en-US" altLang="zh-CN" sz="2400" dirty="0">
                <a:latin typeface="Times New Roman" panose="02020603050405020304" pitchFamily="18" charset="0"/>
                <a:ea typeface="华文楷体" panose="02010600040101010101" pitchFamily="2" charset="-122"/>
              </a:rPr>
              <a:t>      (2) </a:t>
            </a:r>
            <a:r>
              <a:rPr lang="zh-CN" altLang="en-US" sz="2400" dirty="0">
                <a:latin typeface="Times New Roman" panose="02020603050405020304" pitchFamily="18" charset="0"/>
                <a:ea typeface="华文楷体" panose="02010600040101010101" pitchFamily="2" charset="-122"/>
              </a:rPr>
              <a:t>通过3-</a:t>
            </a:r>
            <a:r>
              <a:rPr lang="en-US" altLang="zh-CN" sz="2400" dirty="0">
                <a:latin typeface="Times New Roman" panose="02020603050405020304" pitchFamily="18" charset="0"/>
                <a:ea typeface="华文楷体" panose="02010600040101010101" pitchFamily="2" charset="-122"/>
              </a:rPr>
              <a:t>SAT∝</a:t>
            </a:r>
            <a:r>
              <a:rPr lang="en-US" altLang="zh-CN" sz="2400" baseline="-30000" dirty="0">
                <a:latin typeface="Times New Roman" panose="02020603050405020304" pitchFamily="18" charset="0"/>
                <a:ea typeface="华文楷体" panose="02010600040101010101" pitchFamily="2" charset="-122"/>
              </a:rPr>
              <a:t>p</a:t>
            </a:r>
            <a:r>
              <a:rPr lang="en-US" altLang="zh-CN" sz="2400" dirty="0">
                <a:latin typeface="Times New Roman" panose="02020603050405020304" pitchFamily="18" charset="0"/>
                <a:ea typeface="华文楷体" panose="02010600040101010101" pitchFamily="2" charset="-122"/>
              </a:rPr>
              <a:t>CLIQUE</a:t>
            </a:r>
            <a:r>
              <a:rPr lang="zh-CN" altLang="en-US" sz="2400" dirty="0">
                <a:latin typeface="Times New Roman" panose="02020603050405020304" pitchFamily="18" charset="0"/>
                <a:ea typeface="华文楷体" panose="02010600040101010101" pitchFamily="2" charset="-122"/>
              </a:rPr>
              <a:t>来证明</a:t>
            </a:r>
            <a:r>
              <a:rPr lang="en-US" altLang="zh-CN" sz="2400" dirty="0">
                <a:latin typeface="Times New Roman" panose="02020603050405020304" pitchFamily="18" charset="0"/>
                <a:ea typeface="华文楷体" panose="02010600040101010101" pitchFamily="2" charset="-122"/>
              </a:rPr>
              <a:t>CLIQUE</a:t>
            </a:r>
            <a:r>
              <a:rPr lang="zh-CN" altLang="en-US" sz="2400" dirty="0">
                <a:latin typeface="Times New Roman" panose="02020603050405020304" pitchFamily="18" charset="0"/>
                <a:ea typeface="华文楷体" panose="02010600040101010101" pitchFamily="2" charset="-122"/>
              </a:rPr>
              <a:t>是</a:t>
            </a:r>
            <a:r>
              <a:rPr lang="en-US" altLang="zh-CN" sz="2400" dirty="0">
                <a:latin typeface="Times New Roman" panose="02020603050405020304" pitchFamily="18" charset="0"/>
                <a:ea typeface="华文楷体" panose="02010600040101010101" pitchFamily="2" charset="-122"/>
              </a:rPr>
              <a:t>NP</a:t>
            </a:r>
            <a:r>
              <a:rPr lang="zh-CN" altLang="en-US" sz="2400" dirty="0">
                <a:latin typeface="Times New Roman" panose="02020603050405020304" pitchFamily="18" charset="0"/>
                <a:ea typeface="华文楷体" panose="02010600040101010101" pitchFamily="2" charset="-122"/>
              </a:rPr>
              <a:t>难的，从而证明团问题是</a:t>
            </a:r>
            <a:r>
              <a:rPr lang="en-US" altLang="zh-CN" sz="2400" dirty="0">
                <a:latin typeface="Times New Roman" panose="02020603050405020304" pitchFamily="18" charset="0"/>
                <a:ea typeface="华文楷体" panose="02010600040101010101" pitchFamily="2" charset="-122"/>
              </a:rPr>
              <a:t>NP</a:t>
            </a:r>
            <a:r>
              <a:rPr lang="zh-CN" altLang="en-US" sz="2400" dirty="0">
                <a:latin typeface="Times New Roman" panose="02020603050405020304" pitchFamily="18" charset="0"/>
                <a:ea typeface="华文楷体" panose="02010600040101010101" pitchFamily="2" charset="-122"/>
              </a:rPr>
              <a:t>完全的。</a:t>
            </a:r>
            <a:endParaRPr lang="zh-CN" altLang="en-US" sz="2400" dirty="0">
              <a:latin typeface="Times New Roman" panose="02020603050405020304" pitchFamily="18" charset="0"/>
              <a:ea typeface="华文楷体" panose="02010600040101010101" pitchFamily="2" charset="-122"/>
            </a:endParaRPr>
          </a:p>
        </p:txBody>
      </p:sp>
      <p:sp>
        <p:nvSpPr>
          <p:cNvPr id="553988" name="Text Box 4"/>
          <p:cNvSpPr txBox="1"/>
          <p:nvPr/>
        </p:nvSpPr>
        <p:spPr>
          <a:xfrm>
            <a:off x="539750" y="1268413"/>
            <a:ext cx="8208963" cy="1379537"/>
          </a:xfrm>
          <a:prstGeom prst="rect">
            <a:avLst/>
          </a:prstGeom>
          <a:noFill/>
          <a:ln w="6350">
            <a:noFill/>
          </a:ln>
        </p:spPr>
        <p:txBody>
          <a:bodyPr>
            <a:spAutoFit/>
          </a:bodyPr>
          <a:p>
            <a:pPr eaLnBrk="1" hangingPunct="1">
              <a:lnSpc>
                <a:spcPct val="120000"/>
              </a:lnSpc>
            </a:pPr>
            <a:r>
              <a:rPr lang="zh-CN" altLang="en-US" sz="2400" dirty="0">
                <a:latin typeface="Arial Unicode MS" pitchFamily="34" charset="-122"/>
                <a:ea typeface="Arial Unicode MS" pitchFamily="34" charset="-122"/>
              </a:rPr>
              <a:t>     </a:t>
            </a:r>
            <a:r>
              <a:rPr lang="zh-CN" altLang="en-US" sz="2400" b="1" dirty="0">
                <a:solidFill>
                  <a:schemeClr val="accent2"/>
                </a:solidFill>
                <a:latin typeface="Arial Unicode MS" pitchFamily="34" charset="-122"/>
                <a:ea typeface="Arial Unicode MS" pitchFamily="34" charset="-122"/>
              </a:rPr>
              <a:t>问题描述：</a:t>
            </a:r>
            <a:r>
              <a:rPr lang="zh-CN" altLang="en-US" sz="2400" dirty="0">
                <a:latin typeface="Arial Unicode MS" pitchFamily="34" charset="-122"/>
                <a:ea typeface="Arial Unicode MS" pitchFamily="34" charset="-122"/>
              </a:rPr>
              <a:t>给定一个无向图</a:t>
            </a:r>
            <a:r>
              <a:rPr lang="en-US" altLang="zh-CN" sz="2400" dirty="0">
                <a:latin typeface="Arial Unicode MS" pitchFamily="34" charset="-122"/>
                <a:ea typeface="Arial Unicode MS" pitchFamily="34" charset="-122"/>
              </a:rPr>
              <a:t>G=(V，E)</a:t>
            </a:r>
            <a:r>
              <a:rPr lang="zh-CN" altLang="en-US" sz="2400" dirty="0">
                <a:latin typeface="Arial Unicode MS" pitchFamily="34" charset="-122"/>
                <a:ea typeface="Arial Unicode MS" pitchFamily="34" charset="-122"/>
              </a:rPr>
              <a:t>和一个正整数</a:t>
            </a:r>
            <a:r>
              <a:rPr lang="en-US" altLang="zh-CN" sz="2400" dirty="0">
                <a:latin typeface="Arial Unicode MS" pitchFamily="34" charset="-122"/>
                <a:ea typeface="Arial Unicode MS" pitchFamily="34" charset="-122"/>
              </a:rPr>
              <a:t>k，</a:t>
            </a:r>
            <a:r>
              <a:rPr lang="zh-CN" altLang="en-US" sz="2400" dirty="0">
                <a:latin typeface="Arial Unicode MS" pitchFamily="34" charset="-122"/>
                <a:ea typeface="Arial Unicode MS" pitchFamily="34" charset="-122"/>
              </a:rPr>
              <a:t>判定图</a:t>
            </a:r>
            <a:r>
              <a:rPr lang="en-US" altLang="zh-CN" sz="2400" dirty="0">
                <a:latin typeface="Arial Unicode MS" pitchFamily="34" charset="-122"/>
                <a:ea typeface="Arial Unicode MS" pitchFamily="34" charset="-122"/>
              </a:rPr>
              <a:t>G</a:t>
            </a:r>
            <a:r>
              <a:rPr lang="zh-CN" altLang="en-US" sz="2400" dirty="0">
                <a:latin typeface="Arial Unicode MS" pitchFamily="34" charset="-122"/>
                <a:ea typeface="Arial Unicode MS" pitchFamily="34" charset="-122"/>
              </a:rPr>
              <a:t>是否包含一个</a:t>
            </a:r>
            <a:r>
              <a:rPr lang="en-US" altLang="zh-CN" sz="2400" dirty="0">
                <a:latin typeface="Arial Unicode MS" pitchFamily="34" charset="-122"/>
                <a:ea typeface="Arial Unicode MS" pitchFamily="34" charset="-122"/>
              </a:rPr>
              <a:t>k</a:t>
            </a:r>
            <a:r>
              <a:rPr lang="zh-CN" altLang="en-US" sz="2400" dirty="0">
                <a:latin typeface="Arial Unicode MS" pitchFamily="34" charset="-122"/>
                <a:ea typeface="Arial Unicode MS" pitchFamily="34" charset="-122"/>
              </a:rPr>
              <a:t>团，即是否存在，</a:t>
            </a:r>
            <a:r>
              <a:rPr lang="en-US" altLang="zh-CN" sz="2400" dirty="0">
                <a:latin typeface="Arial Unicode MS" pitchFamily="34" charset="-122"/>
                <a:ea typeface="Arial Unicode MS" pitchFamily="34" charset="-122"/>
              </a:rPr>
              <a:t>V’</a:t>
            </a:r>
            <a:r>
              <a:rPr lang="en-US" altLang="zh-CN" sz="2400" dirty="0">
                <a:latin typeface="Arial Unicode MS" pitchFamily="34" charset="-122"/>
                <a:ea typeface="Arial Unicode MS" pitchFamily="34" charset="-122"/>
                <a:sym typeface="Symbol" panose="05050102010706020507" pitchFamily="18" charset="2"/>
              </a:rPr>
              <a:t></a:t>
            </a:r>
            <a:r>
              <a:rPr lang="en-US" altLang="zh-CN" sz="2400" dirty="0">
                <a:latin typeface="Arial Unicode MS" pitchFamily="34" charset="-122"/>
                <a:ea typeface="Arial Unicode MS" pitchFamily="34" charset="-122"/>
              </a:rPr>
              <a:t>V，|V’|=k，</a:t>
            </a:r>
            <a:r>
              <a:rPr lang="zh-CN" altLang="en-US" sz="2400" dirty="0">
                <a:latin typeface="Arial Unicode MS" pitchFamily="34" charset="-122"/>
                <a:ea typeface="Arial Unicode MS" pitchFamily="34" charset="-122"/>
              </a:rPr>
              <a:t>且对任意</a:t>
            </a:r>
            <a:r>
              <a:rPr lang="en-US" altLang="zh-CN" sz="2400" dirty="0">
                <a:latin typeface="Arial Unicode MS" pitchFamily="34" charset="-122"/>
                <a:ea typeface="Arial Unicode MS" pitchFamily="34" charset="-122"/>
              </a:rPr>
              <a:t>u，w∈V’</a:t>
            </a:r>
            <a:r>
              <a:rPr lang="zh-CN" altLang="en-US" sz="2400" dirty="0">
                <a:latin typeface="Arial Unicode MS" pitchFamily="34" charset="-122"/>
                <a:ea typeface="Arial Unicode MS" pitchFamily="34" charset="-122"/>
              </a:rPr>
              <a:t>有(</a:t>
            </a:r>
            <a:r>
              <a:rPr lang="en-US" altLang="zh-CN" sz="2400" dirty="0">
                <a:latin typeface="Arial Unicode MS" pitchFamily="34" charset="-122"/>
                <a:ea typeface="Arial Unicode MS" pitchFamily="34" charset="-122"/>
              </a:rPr>
              <a:t>u，w)∈E。 </a:t>
            </a:r>
            <a:endParaRPr lang="zh-CN" altLang="en-US" sz="2400" dirty="0">
              <a:latin typeface="Arial Unicode MS" pitchFamily="34" charset="-122"/>
              <a:ea typeface="Arial Unicode MS"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988"/>
                                        </p:tgtEl>
                                        <p:attrNameLst>
                                          <p:attrName>style.visibility</p:attrName>
                                        </p:attrNameLst>
                                      </p:cBhvr>
                                      <p:to>
                                        <p:strVal val="visible"/>
                                      </p:to>
                                    </p:set>
                                    <p:animEffect transition="in" filter="blinds(horizontal)">
                                      <p:cBhvr>
                                        <p:cTn id="7" dur="500"/>
                                        <p:tgtEl>
                                          <p:spTgt spid="5539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987"/>
                                        </p:tgtEl>
                                        <p:attrNameLst>
                                          <p:attrName>style.visibility</p:attrName>
                                        </p:attrNameLst>
                                      </p:cBhvr>
                                      <p:to>
                                        <p:strVal val="visible"/>
                                      </p:to>
                                    </p:set>
                                    <p:animEffect transition="in" filter="blinds(horizontal)">
                                      <p:cBhvr>
                                        <p:cTn id="12" dur="500"/>
                                        <p:tgtEl>
                                          <p:spTgt spid="553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p:bldP spid="55398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581E513-F8C9-49C4-A283-C66C80DFAA76}"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427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4277" name="Rectangle 2"/>
          <p:cNvSpPr>
            <a:spLocks noGrp="1"/>
          </p:cNvSpPr>
          <p:nvPr>
            <p:ph type="title"/>
          </p:nvPr>
        </p:nvSpPr>
        <p:spPr>
          <a:xfrm>
            <a:off x="1143000" y="333375"/>
            <a:ext cx="7461250" cy="792163"/>
          </a:xfrm>
        </p:spPr>
        <p:txBody>
          <a:bodyPr vert="horz" wrap="square" lIns="91440" tIns="45720" rIns="91440" bIns="45720" anchor="t" anchorCtr="0"/>
          <a:p>
            <a:pPr eaLnBrk="1" hangingPunct="1"/>
            <a:r>
              <a:rPr lang="zh-CN" altLang="en-US" dirty="0">
                <a:latin typeface="楷体_GB2312" pitchFamily="49" charset="-122"/>
                <a:ea typeface="楷体_GB2312" pitchFamily="49" charset="-122"/>
              </a:rPr>
              <a:t>团问题</a:t>
            </a:r>
            <a:r>
              <a:rPr lang="en-US" altLang="zh-CN" dirty="0">
                <a:latin typeface="楷体_GB2312" pitchFamily="49" charset="-122"/>
              </a:rPr>
              <a:t>CLIQUE</a:t>
            </a:r>
            <a:r>
              <a:rPr lang="en-US" altLang="zh-CN"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p:txBody>
      </p:sp>
      <p:sp>
        <p:nvSpPr>
          <p:cNvPr id="54278" name="Text Box 3"/>
          <p:cNvSpPr txBox="1"/>
          <p:nvPr/>
        </p:nvSpPr>
        <p:spPr>
          <a:xfrm>
            <a:off x="539750" y="1196975"/>
            <a:ext cx="8353425" cy="2751138"/>
          </a:xfrm>
          <a:prstGeom prst="rect">
            <a:avLst/>
          </a:prstGeom>
          <a:noFill/>
          <a:ln w="6350">
            <a:noFill/>
          </a:ln>
        </p:spPr>
        <p:txBody>
          <a:bodyPr>
            <a:spAutoFit/>
          </a:bodyPr>
          <a:p>
            <a:pPr algn="ctr" eaLnBrk="1" hangingPunct="1">
              <a:lnSpc>
                <a:spcPct val="120000"/>
              </a:lnSpc>
              <a:buNone/>
            </a:pPr>
            <a:r>
              <a:rPr lang="zh-CN" altLang="zh-CN" sz="2400" dirty="0">
                <a:latin typeface="Times New Roman" panose="02020603050405020304" pitchFamily="18" charset="0"/>
                <a:ea typeface="华文楷体" panose="02010600040101010101" pitchFamily="2" charset="-122"/>
              </a:rPr>
              <a:t>对于任意一个</a:t>
            </a:r>
            <a:r>
              <a:rPr lang="en-US" altLang="zh-CN" sz="2400" dirty="0">
                <a:latin typeface="Times New Roman" panose="02020603050405020304" pitchFamily="18" charset="0"/>
                <a:ea typeface="华文楷体" panose="02010600040101010101" pitchFamily="2" charset="-122"/>
              </a:rPr>
              <a:t>3</a:t>
            </a:r>
            <a:r>
              <a:rPr lang="zh-CN" altLang="zh-CN" sz="2400" dirty="0">
                <a:latin typeface="Times New Roman" panose="02020603050405020304" pitchFamily="18" charset="0"/>
                <a:ea typeface="华文楷体" panose="02010600040101010101" pitchFamily="2" charset="-122"/>
              </a:rPr>
              <a:t>元合取范式</a:t>
            </a:r>
            <a:r>
              <a:rPr lang="en-US" altLang="zh-CN" sz="2400" dirty="0">
                <a:latin typeface="Times New Roman" panose="02020603050405020304" pitchFamily="18" charset="0"/>
                <a:ea typeface="华文楷体" panose="02010600040101010101" pitchFamily="2" charset="-122"/>
              </a:rPr>
              <a:t>F</a:t>
            </a:r>
            <a:r>
              <a:rPr lang="zh-CN" altLang="zh-CN" sz="2400" dirty="0">
                <a:latin typeface="Times New Roman" panose="02020603050405020304" pitchFamily="18" charset="0"/>
                <a:ea typeface="华文楷体" panose="02010600040101010101" pitchFamily="2" charset="-122"/>
              </a:rPr>
              <a:t>，按照如下方法构造相应的图</a:t>
            </a:r>
            <a:r>
              <a:rPr lang="en-US" altLang="zh-CN" sz="2400" dirty="0">
                <a:latin typeface="Times New Roman" panose="02020603050405020304" pitchFamily="18" charset="0"/>
                <a:ea typeface="华文楷体" panose="02010600040101010101" pitchFamily="2" charset="-122"/>
              </a:rPr>
              <a:t>G</a:t>
            </a:r>
            <a:r>
              <a:rPr lang="zh-CN" altLang="zh-CN" sz="2400" dirty="0">
                <a:latin typeface="Times New Roman" panose="02020603050405020304" pitchFamily="18" charset="0"/>
                <a:ea typeface="华文楷体" panose="02010600040101010101" pitchFamily="2" charset="-122"/>
              </a:rPr>
              <a:t>。</a:t>
            </a:r>
            <a:endParaRPr lang="zh-CN" altLang="zh-CN" sz="2400" dirty="0">
              <a:latin typeface="Times New Roman" panose="02020603050405020304" pitchFamily="18" charset="0"/>
              <a:ea typeface="华文楷体" panose="02010600040101010101" pitchFamily="2" charset="-122"/>
            </a:endParaRPr>
          </a:p>
          <a:p>
            <a:pPr algn="ctr" eaLnBrk="1" hangingPunct="1">
              <a:lnSpc>
                <a:spcPct val="120000"/>
              </a:lnSpc>
              <a:buNone/>
            </a:pPr>
            <a:r>
              <a:rPr lang="en-US" altLang="zh-CN" sz="2400" dirty="0">
                <a:latin typeface="Times New Roman" panose="02020603050405020304" pitchFamily="18" charset="0"/>
                <a:ea typeface="华文楷体" panose="02010600040101010101" pitchFamily="2" charset="-122"/>
              </a:rPr>
              <a:t>        1</a:t>
            </a:r>
            <a:r>
              <a:rPr lang="zh-CN" altLang="zh-CN" sz="2400" dirty="0">
                <a:latin typeface="Times New Roman" panose="02020603050405020304" pitchFamily="18" charset="0"/>
                <a:ea typeface="华文楷体" panose="02010600040101010101" pitchFamily="2" charset="-122"/>
              </a:rPr>
              <a:t>）图</a:t>
            </a:r>
            <a:r>
              <a:rPr lang="en-US" altLang="zh-CN" sz="2400" dirty="0">
                <a:latin typeface="Times New Roman" panose="02020603050405020304" pitchFamily="18" charset="0"/>
                <a:ea typeface="华文楷体" panose="02010600040101010101" pitchFamily="2" charset="-122"/>
              </a:rPr>
              <a:t>G</a:t>
            </a:r>
            <a:r>
              <a:rPr lang="zh-CN" altLang="zh-CN" sz="2400" dirty="0">
                <a:latin typeface="Times New Roman" panose="02020603050405020304" pitchFamily="18" charset="0"/>
                <a:ea typeface="华文楷体" panose="02010600040101010101" pitchFamily="2" charset="-122"/>
              </a:rPr>
              <a:t>的每个顶点对应</a:t>
            </a:r>
            <a:r>
              <a:rPr lang="en-US" altLang="zh-CN" sz="2400" dirty="0">
                <a:latin typeface="Times New Roman" panose="02020603050405020304" pitchFamily="18" charset="0"/>
                <a:ea typeface="华文楷体" panose="02010600040101010101" pitchFamily="2" charset="-122"/>
              </a:rPr>
              <a:t>F</a:t>
            </a:r>
            <a:r>
              <a:rPr lang="zh-CN" altLang="zh-CN" sz="2400" dirty="0">
                <a:latin typeface="Times New Roman" panose="02020603050405020304" pitchFamily="18" charset="0"/>
                <a:ea typeface="华文楷体" panose="02010600040101010101" pitchFamily="2" charset="-122"/>
              </a:rPr>
              <a:t>中的每个文字，对于多次出现在不同子句中的文字用不同的顶点重复表示；</a:t>
            </a:r>
            <a:endParaRPr lang="zh-CN" altLang="zh-CN" sz="2400" dirty="0">
              <a:latin typeface="Times New Roman" panose="02020603050405020304" pitchFamily="18" charset="0"/>
              <a:ea typeface="华文楷体" panose="02010600040101010101" pitchFamily="2" charset="-122"/>
            </a:endParaRPr>
          </a:p>
          <a:p>
            <a:pPr eaLnBrk="1" hangingPunct="1">
              <a:lnSpc>
                <a:spcPct val="120000"/>
              </a:lnSpc>
              <a:buNone/>
            </a:pPr>
            <a:r>
              <a:rPr lang="en-US" altLang="zh-CN" sz="2400" dirty="0">
                <a:latin typeface="Times New Roman" panose="02020603050405020304" pitchFamily="18" charset="0"/>
                <a:ea typeface="华文楷体" panose="02010600040101010101" pitchFamily="2" charset="-122"/>
              </a:rPr>
              <a:t>        2</a:t>
            </a:r>
            <a:r>
              <a:rPr lang="zh-CN" altLang="zh-CN" sz="2400" dirty="0">
                <a:latin typeface="Times New Roman" panose="02020603050405020304" pitchFamily="18" charset="0"/>
                <a:ea typeface="华文楷体" panose="02010600040101010101" pitchFamily="2" charset="-122"/>
              </a:rPr>
              <a:t>）若图</a:t>
            </a:r>
            <a:r>
              <a:rPr lang="en-US" altLang="zh-CN" sz="2400" dirty="0">
                <a:latin typeface="Times New Roman" panose="02020603050405020304" pitchFamily="18" charset="0"/>
                <a:ea typeface="华文楷体" panose="02010600040101010101" pitchFamily="2" charset="-122"/>
              </a:rPr>
              <a:t>G</a:t>
            </a:r>
            <a:r>
              <a:rPr lang="zh-CN" altLang="zh-CN" sz="2400" dirty="0">
                <a:latin typeface="Times New Roman" panose="02020603050405020304" pitchFamily="18" charset="0"/>
                <a:ea typeface="华文楷体" panose="02010600040101010101" pitchFamily="2" charset="-122"/>
              </a:rPr>
              <a:t>中两个顶点对应的文字不互补且不出现在同一子句中，则将其连线。例如，合取范式</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a</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b</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c̅</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a̅</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c</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b̅</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c</a:t>
            </a:r>
            <a:r>
              <a:rPr lang="en-US" altLang="zh-CN" sz="2400" dirty="0">
                <a:latin typeface="Times New Roman" panose="02020603050405020304" pitchFamily="18" charset="0"/>
                <a:ea typeface="华文楷体" panose="02010600040101010101" pitchFamily="2" charset="-122"/>
              </a:rPr>
              <a:t>)</a:t>
            </a:r>
            <a:r>
              <a:rPr lang="zh-CN" altLang="zh-CN" sz="2400" dirty="0">
                <a:latin typeface="Times New Roman" panose="02020603050405020304" pitchFamily="18" charset="0"/>
                <a:ea typeface="华文楷体" panose="02010600040101010101" pitchFamily="2" charset="-122"/>
              </a:rPr>
              <a:t>对应的图如图所示。</a:t>
            </a:r>
            <a:endParaRPr lang="zh-CN" altLang="en-US" sz="2400" dirty="0">
              <a:latin typeface="Times New Roman" panose="02020603050405020304" pitchFamily="18" charset="0"/>
              <a:ea typeface="华文楷体" panose="02010600040101010101" pitchFamily="2" charset="-122"/>
            </a:endParaRPr>
          </a:p>
        </p:txBody>
      </p:sp>
      <p:grpSp>
        <p:nvGrpSpPr>
          <p:cNvPr id="54279" name="组合 2357"/>
          <p:cNvGrpSpPr/>
          <p:nvPr/>
        </p:nvGrpSpPr>
        <p:grpSpPr>
          <a:xfrm>
            <a:off x="4427538" y="3716338"/>
            <a:ext cx="3744912" cy="2449512"/>
            <a:chOff x="2163" y="4804"/>
            <a:chExt cx="2807" cy="2257"/>
          </a:xfrm>
        </p:grpSpPr>
        <p:sp>
          <p:nvSpPr>
            <p:cNvPr id="54281" name="Oval 822"/>
            <p:cNvSpPr/>
            <p:nvPr/>
          </p:nvSpPr>
          <p:spPr>
            <a:xfrm rot="-2736495">
              <a:off x="3914" y="6005"/>
              <a:ext cx="1387" cy="725"/>
            </a:xfrm>
            <a:prstGeom prst="ellipse">
              <a:avLst/>
            </a:prstGeom>
            <a:noFill/>
            <a:ln w="3175" cap="flat" cmpd="sng">
              <a:solidFill>
                <a:srgbClr val="000000"/>
              </a:solidFill>
              <a:prstDash val="dash"/>
              <a:headEnd type="none" w="med" len="med"/>
              <a:tailEnd type="none" w="med" len="med"/>
            </a:ln>
          </p:spPr>
          <p:txBody>
            <a:bodyPr/>
            <a:p>
              <a:pPr algn="ctr" eaLnBrk="1" hangingPunct="1"/>
              <a:endParaRPr lang="zh-CN" altLang="en-US" dirty="0">
                <a:latin typeface="Arial" panose="020B0604020202020204" pitchFamily="34" charset="0"/>
              </a:endParaRPr>
            </a:p>
          </p:txBody>
        </p:sp>
        <p:grpSp>
          <p:nvGrpSpPr>
            <p:cNvPr id="54282" name="Group 823"/>
            <p:cNvGrpSpPr/>
            <p:nvPr/>
          </p:nvGrpSpPr>
          <p:grpSpPr>
            <a:xfrm>
              <a:off x="2765" y="5104"/>
              <a:ext cx="255" cy="268"/>
              <a:chOff x="2269" y="6472"/>
              <a:chExt cx="255" cy="268"/>
            </a:xfrm>
          </p:grpSpPr>
          <p:sp>
            <p:nvSpPr>
              <p:cNvPr id="54318" name="Text Box 824"/>
              <p:cNvSpPr txBox="1"/>
              <p:nvPr/>
            </p:nvSpPr>
            <p:spPr>
              <a:xfrm>
                <a:off x="2281" y="6488"/>
                <a:ext cx="227" cy="219"/>
              </a:xfrm>
              <a:prstGeom prst="rect">
                <a:avLst/>
              </a:prstGeom>
              <a:solidFill>
                <a:srgbClr val="FFFFFF"/>
              </a:solidFill>
              <a:ln w="9525">
                <a:noFill/>
              </a:ln>
            </p:spPr>
            <p:txBody>
              <a:bodyPr lIns="0" tIns="0" rIns="0" bIns="0" anchor="ctr" anchorCtr="0"/>
              <a:p>
                <a:pPr algn="ctr" eaLnBrk="1" hangingPunct="1">
                  <a:lnSpc>
                    <a:spcPct val="96000"/>
                  </a:lnSpc>
                </a:pPr>
                <a:r>
                  <a:rPr lang="en-US" altLang="zh-CN" i="1" dirty="0">
                    <a:latin typeface="Times New Roman" panose="02020603050405020304" pitchFamily="18" charset="0"/>
                  </a:rPr>
                  <a:t>a</a:t>
                </a:r>
                <a:endParaRPr lang="zh-CN" altLang="zh-CN" dirty="0">
                  <a:latin typeface="Arial" panose="020B0604020202020204" pitchFamily="34" charset="0"/>
                </a:endParaRPr>
              </a:p>
            </p:txBody>
          </p:sp>
          <p:sp>
            <p:nvSpPr>
              <p:cNvPr id="54319" name="Oval 825"/>
              <p:cNvSpPr/>
              <p:nvPr/>
            </p:nvSpPr>
            <p:spPr>
              <a:xfrm>
                <a:off x="2269" y="6472"/>
                <a:ext cx="255" cy="268"/>
              </a:xfrm>
              <a:prstGeom prst="ellipse">
                <a:avLst/>
              </a:prstGeom>
              <a:solidFill>
                <a:srgbClr val="FFFFFF">
                  <a:alpha val="0"/>
                </a:srgbClr>
              </a:solidFill>
              <a:ln w="9525" cap="flat" cmpd="sng">
                <a:solidFill>
                  <a:srgbClr val="000000"/>
                </a:solidFill>
                <a:prstDash val="solid"/>
                <a:headEnd type="none" w="med" len="med"/>
                <a:tailEnd type="none" w="med" len="med"/>
              </a:ln>
            </p:spPr>
            <p:txBody>
              <a:bodyPr/>
              <a:p>
                <a:pPr algn="ctr" eaLnBrk="1" hangingPunct="1"/>
                <a:endParaRPr lang="zh-CN" altLang="en-US" dirty="0">
                  <a:latin typeface="Arial" panose="020B0604020202020204" pitchFamily="34" charset="0"/>
                </a:endParaRPr>
              </a:p>
            </p:txBody>
          </p:sp>
        </p:grpSp>
        <p:grpSp>
          <p:nvGrpSpPr>
            <p:cNvPr id="54283" name="Group 826"/>
            <p:cNvGrpSpPr/>
            <p:nvPr/>
          </p:nvGrpSpPr>
          <p:grpSpPr>
            <a:xfrm>
              <a:off x="4228" y="5120"/>
              <a:ext cx="255" cy="268"/>
              <a:chOff x="2269" y="6472"/>
              <a:chExt cx="255" cy="268"/>
            </a:xfrm>
          </p:grpSpPr>
          <p:sp>
            <p:nvSpPr>
              <p:cNvPr id="54316" name="Text Box 827"/>
              <p:cNvSpPr txBox="1"/>
              <p:nvPr/>
            </p:nvSpPr>
            <p:spPr>
              <a:xfrm>
                <a:off x="2281" y="6488"/>
                <a:ext cx="227" cy="219"/>
              </a:xfrm>
              <a:prstGeom prst="rect">
                <a:avLst/>
              </a:prstGeom>
              <a:solidFill>
                <a:srgbClr val="FFFFFF"/>
              </a:solidFill>
              <a:ln w="9525">
                <a:noFill/>
              </a:ln>
            </p:spPr>
            <p:txBody>
              <a:bodyPr lIns="0" tIns="0" rIns="0" bIns="0" anchor="ctr" anchorCtr="0"/>
              <a:p>
                <a:pPr algn="ctr" eaLnBrk="1" hangingPunct="1">
                  <a:lnSpc>
                    <a:spcPct val="96000"/>
                  </a:lnSpc>
                </a:pPr>
                <a:r>
                  <a:rPr lang="en-US" altLang="zh-CN" i="1" dirty="0">
                    <a:latin typeface="Times New Roman" panose="02020603050405020304" pitchFamily="18" charset="0"/>
                  </a:rPr>
                  <a:t>c</a:t>
                </a:r>
                <a:r>
                  <a:rPr lang="en-US" altLang="zh-CN" i="1" dirty="0">
                    <a:latin typeface="Calibri" panose="020F0502020204030204" pitchFamily="34" charset="0"/>
                  </a:rPr>
                  <a:t>̅</a:t>
                </a:r>
                <a:endParaRPr lang="zh-CN" altLang="zh-CN" dirty="0">
                  <a:latin typeface="Arial" panose="020B0604020202020204" pitchFamily="34" charset="0"/>
                </a:endParaRPr>
              </a:p>
            </p:txBody>
          </p:sp>
          <p:sp>
            <p:nvSpPr>
              <p:cNvPr id="54317" name="Oval 828"/>
              <p:cNvSpPr/>
              <p:nvPr/>
            </p:nvSpPr>
            <p:spPr>
              <a:xfrm>
                <a:off x="2269" y="6472"/>
                <a:ext cx="255" cy="268"/>
              </a:xfrm>
              <a:prstGeom prst="ellipse">
                <a:avLst/>
              </a:prstGeom>
              <a:solidFill>
                <a:srgbClr val="FFFFFF">
                  <a:alpha val="0"/>
                </a:srgbClr>
              </a:solidFill>
              <a:ln w="9525" cap="flat" cmpd="sng">
                <a:solidFill>
                  <a:srgbClr val="000000"/>
                </a:solidFill>
                <a:prstDash val="solid"/>
                <a:headEnd type="none" w="med" len="med"/>
                <a:tailEnd type="none" w="med" len="med"/>
              </a:ln>
            </p:spPr>
            <p:txBody>
              <a:bodyPr/>
              <a:p>
                <a:pPr algn="ctr" eaLnBrk="1" hangingPunct="1"/>
                <a:endParaRPr lang="zh-CN" altLang="en-US" dirty="0">
                  <a:latin typeface="Arial" panose="020B0604020202020204" pitchFamily="34" charset="0"/>
                </a:endParaRPr>
              </a:p>
            </p:txBody>
          </p:sp>
        </p:grpSp>
        <p:grpSp>
          <p:nvGrpSpPr>
            <p:cNvPr id="54284" name="Group 829"/>
            <p:cNvGrpSpPr/>
            <p:nvPr/>
          </p:nvGrpSpPr>
          <p:grpSpPr>
            <a:xfrm>
              <a:off x="3482" y="5104"/>
              <a:ext cx="255" cy="268"/>
              <a:chOff x="2269" y="6472"/>
              <a:chExt cx="255" cy="268"/>
            </a:xfrm>
          </p:grpSpPr>
          <p:sp>
            <p:nvSpPr>
              <p:cNvPr id="54314" name="Text Box 830"/>
              <p:cNvSpPr txBox="1"/>
              <p:nvPr/>
            </p:nvSpPr>
            <p:spPr>
              <a:xfrm>
                <a:off x="2281" y="6488"/>
                <a:ext cx="227" cy="219"/>
              </a:xfrm>
              <a:prstGeom prst="rect">
                <a:avLst/>
              </a:prstGeom>
              <a:solidFill>
                <a:srgbClr val="FFFFFF"/>
              </a:solidFill>
              <a:ln w="9525">
                <a:noFill/>
              </a:ln>
            </p:spPr>
            <p:txBody>
              <a:bodyPr lIns="0" tIns="0" rIns="0" bIns="0" anchor="ctr" anchorCtr="0"/>
              <a:p>
                <a:pPr algn="ctr" eaLnBrk="1" hangingPunct="1">
                  <a:lnSpc>
                    <a:spcPct val="96000"/>
                  </a:lnSpc>
                </a:pPr>
                <a:r>
                  <a:rPr lang="en-US" altLang="zh-CN" i="1" dirty="0">
                    <a:latin typeface="Times New Roman" panose="02020603050405020304" pitchFamily="18" charset="0"/>
                  </a:rPr>
                  <a:t>b</a:t>
                </a:r>
                <a:endParaRPr lang="zh-CN" altLang="zh-CN" dirty="0">
                  <a:latin typeface="Arial" panose="020B0604020202020204" pitchFamily="34" charset="0"/>
                </a:endParaRPr>
              </a:p>
            </p:txBody>
          </p:sp>
          <p:sp>
            <p:nvSpPr>
              <p:cNvPr id="54315" name="Oval 831"/>
              <p:cNvSpPr/>
              <p:nvPr/>
            </p:nvSpPr>
            <p:spPr>
              <a:xfrm>
                <a:off x="2269" y="6472"/>
                <a:ext cx="255" cy="268"/>
              </a:xfrm>
              <a:prstGeom prst="ellipse">
                <a:avLst/>
              </a:prstGeom>
              <a:solidFill>
                <a:srgbClr val="FFFFFF">
                  <a:alpha val="0"/>
                </a:srgbClr>
              </a:solidFill>
              <a:ln w="9525" cap="flat" cmpd="sng">
                <a:solidFill>
                  <a:srgbClr val="000000"/>
                </a:solidFill>
                <a:prstDash val="solid"/>
                <a:headEnd type="none" w="med" len="med"/>
                <a:tailEnd type="none" w="med" len="med"/>
              </a:ln>
            </p:spPr>
            <p:txBody>
              <a:bodyPr/>
              <a:p>
                <a:pPr algn="ctr" eaLnBrk="1" hangingPunct="1"/>
                <a:endParaRPr lang="zh-CN" altLang="en-US" dirty="0">
                  <a:latin typeface="Arial" panose="020B0604020202020204" pitchFamily="34" charset="0"/>
                </a:endParaRPr>
              </a:p>
            </p:txBody>
          </p:sp>
        </p:grpSp>
        <p:grpSp>
          <p:nvGrpSpPr>
            <p:cNvPr id="54285" name="Group 832"/>
            <p:cNvGrpSpPr/>
            <p:nvPr/>
          </p:nvGrpSpPr>
          <p:grpSpPr>
            <a:xfrm>
              <a:off x="2262" y="5839"/>
              <a:ext cx="255" cy="268"/>
              <a:chOff x="2269" y="6472"/>
              <a:chExt cx="255" cy="268"/>
            </a:xfrm>
          </p:grpSpPr>
          <p:sp>
            <p:nvSpPr>
              <p:cNvPr id="54312" name="Text Box 833"/>
              <p:cNvSpPr txBox="1"/>
              <p:nvPr/>
            </p:nvSpPr>
            <p:spPr>
              <a:xfrm>
                <a:off x="2281" y="6488"/>
                <a:ext cx="227" cy="219"/>
              </a:xfrm>
              <a:prstGeom prst="rect">
                <a:avLst/>
              </a:prstGeom>
              <a:solidFill>
                <a:srgbClr val="FFFFFF"/>
              </a:solidFill>
              <a:ln w="9525">
                <a:noFill/>
              </a:ln>
            </p:spPr>
            <p:txBody>
              <a:bodyPr lIns="0" tIns="0" rIns="0" bIns="0" anchor="ctr" anchorCtr="0"/>
              <a:p>
                <a:pPr algn="ctr" eaLnBrk="1" hangingPunct="1">
                  <a:lnSpc>
                    <a:spcPct val="96000"/>
                  </a:lnSpc>
                </a:pPr>
                <a:r>
                  <a:rPr lang="en-US" altLang="zh-CN" i="1" dirty="0">
                    <a:latin typeface="Times New Roman" panose="02020603050405020304" pitchFamily="18" charset="0"/>
                  </a:rPr>
                  <a:t>a</a:t>
                </a:r>
                <a:r>
                  <a:rPr lang="en-US" altLang="zh-CN" i="1" dirty="0">
                    <a:latin typeface="Calibri" panose="020F0502020204030204" pitchFamily="34" charset="0"/>
                  </a:rPr>
                  <a:t>̅</a:t>
                </a:r>
                <a:endParaRPr lang="zh-CN" altLang="zh-CN" dirty="0">
                  <a:latin typeface="Arial" panose="020B0604020202020204" pitchFamily="34" charset="0"/>
                </a:endParaRPr>
              </a:p>
            </p:txBody>
          </p:sp>
          <p:sp>
            <p:nvSpPr>
              <p:cNvPr id="54313" name="Oval 834"/>
              <p:cNvSpPr/>
              <p:nvPr/>
            </p:nvSpPr>
            <p:spPr>
              <a:xfrm>
                <a:off x="2269" y="6472"/>
                <a:ext cx="255" cy="268"/>
              </a:xfrm>
              <a:prstGeom prst="ellipse">
                <a:avLst/>
              </a:prstGeom>
              <a:solidFill>
                <a:srgbClr val="FFFFFF">
                  <a:alpha val="0"/>
                </a:srgbClr>
              </a:solidFill>
              <a:ln w="9525" cap="flat" cmpd="sng">
                <a:solidFill>
                  <a:srgbClr val="000000"/>
                </a:solidFill>
                <a:prstDash val="solid"/>
                <a:headEnd type="none" w="med" len="med"/>
                <a:tailEnd type="none" w="med" len="med"/>
              </a:ln>
            </p:spPr>
            <p:txBody>
              <a:bodyPr/>
              <a:p>
                <a:pPr algn="ctr" eaLnBrk="1" hangingPunct="1"/>
                <a:endParaRPr lang="zh-CN" altLang="en-US" dirty="0">
                  <a:latin typeface="Arial" panose="020B0604020202020204" pitchFamily="34" charset="0"/>
                </a:endParaRPr>
              </a:p>
            </p:txBody>
          </p:sp>
        </p:grpSp>
        <p:grpSp>
          <p:nvGrpSpPr>
            <p:cNvPr id="54286" name="Group 835"/>
            <p:cNvGrpSpPr/>
            <p:nvPr/>
          </p:nvGrpSpPr>
          <p:grpSpPr>
            <a:xfrm>
              <a:off x="2692" y="6443"/>
              <a:ext cx="255" cy="268"/>
              <a:chOff x="2269" y="6472"/>
              <a:chExt cx="255" cy="268"/>
            </a:xfrm>
          </p:grpSpPr>
          <p:sp>
            <p:nvSpPr>
              <p:cNvPr id="54310" name="Text Box 836"/>
              <p:cNvSpPr txBox="1"/>
              <p:nvPr/>
            </p:nvSpPr>
            <p:spPr>
              <a:xfrm>
                <a:off x="2281" y="6488"/>
                <a:ext cx="227" cy="219"/>
              </a:xfrm>
              <a:prstGeom prst="rect">
                <a:avLst/>
              </a:prstGeom>
              <a:solidFill>
                <a:srgbClr val="FFFFFF"/>
              </a:solidFill>
              <a:ln w="9525">
                <a:noFill/>
              </a:ln>
            </p:spPr>
            <p:txBody>
              <a:bodyPr lIns="0" tIns="0" rIns="0" bIns="0" anchor="ctr" anchorCtr="0"/>
              <a:p>
                <a:pPr algn="ctr" eaLnBrk="1" hangingPunct="1">
                  <a:lnSpc>
                    <a:spcPct val="96000"/>
                  </a:lnSpc>
                </a:pPr>
                <a:r>
                  <a:rPr lang="en-US" altLang="zh-CN" i="1" dirty="0">
                    <a:latin typeface="Times New Roman" panose="02020603050405020304" pitchFamily="18" charset="0"/>
                  </a:rPr>
                  <a:t>c</a:t>
                </a:r>
                <a:endParaRPr lang="zh-CN" altLang="zh-CN" dirty="0">
                  <a:latin typeface="Arial" panose="020B0604020202020204" pitchFamily="34" charset="0"/>
                </a:endParaRPr>
              </a:p>
            </p:txBody>
          </p:sp>
          <p:sp>
            <p:nvSpPr>
              <p:cNvPr id="54311" name="Oval 837"/>
              <p:cNvSpPr/>
              <p:nvPr/>
            </p:nvSpPr>
            <p:spPr>
              <a:xfrm>
                <a:off x="2269" y="6472"/>
                <a:ext cx="255" cy="268"/>
              </a:xfrm>
              <a:prstGeom prst="ellipse">
                <a:avLst/>
              </a:prstGeom>
              <a:solidFill>
                <a:srgbClr val="FFFFFF">
                  <a:alpha val="0"/>
                </a:srgbClr>
              </a:solidFill>
              <a:ln w="9525" cap="flat" cmpd="sng">
                <a:solidFill>
                  <a:srgbClr val="000000"/>
                </a:solidFill>
                <a:prstDash val="solid"/>
                <a:headEnd type="none" w="med" len="med"/>
                <a:tailEnd type="none" w="med" len="med"/>
              </a:ln>
            </p:spPr>
            <p:txBody>
              <a:bodyPr/>
              <a:p>
                <a:pPr algn="ctr" eaLnBrk="1" hangingPunct="1"/>
                <a:endParaRPr lang="zh-CN" altLang="en-US" dirty="0">
                  <a:latin typeface="Arial" panose="020B0604020202020204" pitchFamily="34" charset="0"/>
                </a:endParaRPr>
              </a:p>
            </p:txBody>
          </p:sp>
        </p:grpSp>
        <p:grpSp>
          <p:nvGrpSpPr>
            <p:cNvPr id="54287" name="Group 838"/>
            <p:cNvGrpSpPr/>
            <p:nvPr/>
          </p:nvGrpSpPr>
          <p:grpSpPr>
            <a:xfrm>
              <a:off x="4620" y="5977"/>
              <a:ext cx="255" cy="268"/>
              <a:chOff x="2269" y="6472"/>
              <a:chExt cx="255" cy="268"/>
            </a:xfrm>
          </p:grpSpPr>
          <p:sp>
            <p:nvSpPr>
              <p:cNvPr id="54308" name="Text Box 839"/>
              <p:cNvSpPr txBox="1"/>
              <p:nvPr/>
            </p:nvSpPr>
            <p:spPr>
              <a:xfrm>
                <a:off x="2281" y="6488"/>
                <a:ext cx="227" cy="219"/>
              </a:xfrm>
              <a:prstGeom prst="rect">
                <a:avLst/>
              </a:prstGeom>
              <a:solidFill>
                <a:srgbClr val="FFFFFF"/>
              </a:solidFill>
              <a:ln w="9525">
                <a:noFill/>
              </a:ln>
            </p:spPr>
            <p:txBody>
              <a:bodyPr lIns="0" tIns="0" rIns="0" bIns="0" anchor="ctr" anchorCtr="0"/>
              <a:p>
                <a:pPr algn="ctr" eaLnBrk="1" hangingPunct="1">
                  <a:lnSpc>
                    <a:spcPct val="96000"/>
                  </a:lnSpc>
                </a:pPr>
                <a:r>
                  <a:rPr lang="en-US" altLang="zh-CN" i="1" dirty="0">
                    <a:latin typeface="Times New Roman" panose="02020603050405020304" pitchFamily="18" charset="0"/>
                  </a:rPr>
                  <a:t>b̅</a:t>
                </a:r>
                <a:endParaRPr lang="zh-CN" altLang="zh-CN" dirty="0">
                  <a:latin typeface="Arial" panose="020B0604020202020204" pitchFamily="34" charset="0"/>
                </a:endParaRPr>
              </a:p>
            </p:txBody>
          </p:sp>
          <p:sp>
            <p:nvSpPr>
              <p:cNvPr id="54309" name="Oval 840"/>
              <p:cNvSpPr/>
              <p:nvPr/>
            </p:nvSpPr>
            <p:spPr>
              <a:xfrm>
                <a:off x="2269" y="6472"/>
                <a:ext cx="255" cy="268"/>
              </a:xfrm>
              <a:prstGeom prst="ellipse">
                <a:avLst/>
              </a:prstGeom>
              <a:solidFill>
                <a:srgbClr val="FFFFFF">
                  <a:alpha val="0"/>
                </a:srgbClr>
              </a:solidFill>
              <a:ln w="9525" cap="flat" cmpd="sng">
                <a:solidFill>
                  <a:srgbClr val="000000"/>
                </a:solidFill>
                <a:prstDash val="solid"/>
                <a:headEnd type="none" w="med" len="med"/>
                <a:tailEnd type="none" w="med" len="med"/>
              </a:ln>
            </p:spPr>
            <p:txBody>
              <a:bodyPr/>
              <a:p>
                <a:pPr algn="ctr" eaLnBrk="1" hangingPunct="1"/>
                <a:endParaRPr lang="zh-CN" altLang="en-US" dirty="0">
                  <a:latin typeface="Arial" panose="020B0604020202020204" pitchFamily="34" charset="0"/>
                </a:endParaRPr>
              </a:p>
            </p:txBody>
          </p:sp>
        </p:grpSp>
        <p:grpSp>
          <p:nvGrpSpPr>
            <p:cNvPr id="54288" name="Group 841"/>
            <p:cNvGrpSpPr/>
            <p:nvPr/>
          </p:nvGrpSpPr>
          <p:grpSpPr>
            <a:xfrm>
              <a:off x="4181" y="6466"/>
              <a:ext cx="255" cy="268"/>
              <a:chOff x="2269" y="6472"/>
              <a:chExt cx="255" cy="268"/>
            </a:xfrm>
          </p:grpSpPr>
          <p:sp>
            <p:nvSpPr>
              <p:cNvPr id="54306" name="Text Box 842"/>
              <p:cNvSpPr txBox="1"/>
              <p:nvPr/>
            </p:nvSpPr>
            <p:spPr>
              <a:xfrm>
                <a:off x="2281" y="6488"/>
                <a:ext cx="227" cy="219"/>
              </a:xfrm>
              <a:prstGeom prst="rect">
                <a:avLst/>
              </a:prstGeom>
              <a:solidFill>
                <a:srgbClr val="FFFFFF"/>
              </a:solidFill>
              <a:ln w="9525">
                <a:noFill/>
              </a:ln>
            </p:spPr>
            <p:txBody>
              <a:bodyPr lIns="0" tIns="0" rIns="0" bIns="0" anchor="ctr" anchorCtr="0"/>
              <a:p>
                <a:pPr algn="ctr" eaLnBrk="1" hangingPunct="1">
                  <a:lnSpc>
                    <a:spcPct val="96000"/>
                  </a:lnSpc>
                </a:pPr>
                <a:r>
                  <a:rPr lang="en-US" altLang="zh-CN" i="1" dirty="0">
                    <a:latin typeface="Times New Roman" panose="02020603050405020304" pitchFamily="18" charset="0"/>
                  </a:rPr>
                  <a:t>c</a:t>
                </a:r>
                <a:endParaRPr lang="zh-CN" altLang="zh-CN" dirty="0">
                  <a:latin typeface="Arial" panose="020B0604020202020204" pitchFamily="34" charset="0"/>
                </a:endParaRPr>
              </a:p>
            </p:txBody>
          </p:sp>
          <p:sp>
            <p:nvSpPr>
              <p:cNvPr id="54307" name="Oval 843"/>
              <p:cNvSpPr/>
              <p:nvPr/>
            </p:nvSpPr>
            <p:spPr>
              <a:xfrm>
                <a:off x="2269" y="6472"/>
                <a:ext cx="255" cy="268"/>
              </a:xfrm>
              <a:prstGeom prst="ellipse">
                <a:avLst/>
              </a:prstGeom>
              <a:solidFill>
                <a:srgbClr val="FFFFFF">
                  <a:alpha val="0"/>
                </a:srgbClr>
              </a:solidFill>
              <a:ln w="9525" cap="flat" cmpd="sng">
                <a:solidFill>
                  <a:srgbClr val="000000"/>
                </a:solidFill>
                <a:prstDash val="solid"/>
                <a:headEnd type="none" w="med" len="med"/>
                <a:tailEnd type="none" w="med" len="med"/>
              </a:ln>
            </p:spPr>
            <p:txBody>
              <a:bodyPr/>
              <a:p>
                <a:pPr algn="ctr" eaLnBrk="1" hangingPunct="1"/>
                <a:endParaRPr lang="zh-CN" altLang="en-US" dirty="0">
                  <a:latin typeface="Arial" panose="020B0604020202020204" pitchFamily="34" charset="0"/>
                </a:endParaRPr>
              </a:p>
            </p:txBody>
          </p:sp>
        </p:grpSp>
        <p:sp>
          <p:nvSpPr>
            <p:cNvPr id="54289" name="Oval 844"/>
            <p:cNvSpPr/>
            <p:nvPr/>
          </p:nvSpPr>
          <p:spPr>
            <a:xfrm>
              <a:off x="2624" y="4845"/>
              <a:ext cx="2019" cy="741"/>
            </a:xfrm>
            <a:prstGeom prst="ellipse">
              <a:avLst/>
            </a:prstGeom>
            <a:solidFill>
              <a:srgbClr val="FFFFFF">
                <a:alpha val="0"/>
              </a:srgbClr>
            </a:solidFill>
            <a:ln w="3175" cap="flat" cmpd="sng">
              <a:solidFill>
                <a:srgbClr val="000000"/>
              </a:solidFill>
              <a:prstDash val="dash"/>
              <a:headEnd type="none" w="med" len="med"/>
              <a:tailEnd type="none" w="med" len="med"/>
            </a:ln>
          </p:spPr>
          <p:txBody>
            <a:bodyPr/>
            <a:p>
              <a:pPr algn="ctr" eaLnBrk="1" hangingPunct="1"/>
              <a:endParaRPr lang="zh-CN" altLang="en-US" dirty="0">
                <a:latin typeface="Arial" panose="020B0604020202020204" pitchFamily="34" charset="0"/>
              </a:endParaRPr>
            </a:p>
          </p:txBody>
        </p:sp>
        <p:sp>
          <p:nvSpPr>
            <p:cNvPr id="54290" name="Oval 845"/>
            <p:cNvSpPr/>
            <p:nvPr/>
          </p:nvSpPr>
          <p:spPr>
            <a:xfrm rot="2937692">
              <a:off x="1872" y="5951"/>
              <a:ext cx="1343" cy="762"/>
            </a:xfrm>
            <a:prstGeom prst="ellipse">
              <a:avLst/>
            </a:prstGeom>
            <a:solidFill>
              <a:srgbClr val="FFFFFF">
                <a:alpha val="0"/>
              </a:srgbClr>
            </a:solidFill>
            <a:ln w="3175" cap="flat" cmpd="sng">
              <a:solidFill>
                <a:srgbClr val="000000"/>
              </a:solidFill>
              <a:prstDash val="dash"/>
              <a:headEnd type="none" w="med" len="med"/>
              <a:tailEnd type="none" w="med" len="med"/>
            </a:ln>
          </p:spPr>
          <p:txBody>
            <a:bodyPr/>
            <a:p>
              <a:pPr algn="ctr" eaLnBrk="1" hangingPunct="1"/>
              <a:endParaRPr lang="zh-CN" altLang="en-US" dirty="0">
                <a:latin typeface="Arial" panose="020B0604020202020204" pitchFamily="34" charset="0"/>
              </a:endParaRPr>
            </a:p>
          </p:txBody>
        </p:sp>
        <p:sp>
          <p:nvSpPr>
            <p:cNvPr id="54291" name="Text Box 846"/>
            <p:cNvSpPr txBox="1"/>
            <p:nvPr/>
          </p:nvSpPr>
          <p:spPr>
            <a:xfrm>
              <a:off x="3293" y="4804"/>
              <a:ext cx="647" cy="268"/>
            </a:xfrm>
            <a:prstGeom prst="rect">
              <a:avLst/>
            </a:prstGeom>
            <a:solidFill>
              <a:srgbClr val="FFFFFF">
                <a:alpha val="0"/>
              </a:srgbClr>
            </a:solidFill>
            <a:ln w="9525">
              <a:noFill/>
            </a:ln>
          </p:spPr>
          <p:txBody>
            <a:bodyPr lIns="0" tIns="0" rIns="0" bIns="0"/>
            <a:p>
              <a:pPr algn="ctr" eaLnBrk="1" hangingPunct="1"/>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c̅</a:t>
              </a:r>
              <a:endParaRPr lang="zh-CN" altLang="zh-CN" dirty="0">
                <a:latin typeface="Arial" panose="020B0604020202020204" pitchFamily="34" charset="0"/>
              </a:endParaRPr>
            </a:p>
          </p:txBody>
        </p:sp>
        <p:sp>
          <p:nvSpPr>
            <p:cNvPr id="54292" name="Text Box 847"/>
            <p:cNvSpPr txBox="1"/>
            <p:nvPr/>
          </p:nvSpPr>
          <p:spPr>
            <a:xfrm>
              <a:off x="2198" y="6203"/>
              <a:ext cx="402" cy="268"/>
            </a:xfrm>
            <a:prstGeom prst="rect">
              <a:avLst/>
            </a:prstGeom>
            <a:solidFill>
              <a:srgbClr val="FFFFFF">
                <a:alpha val="0"/>
              </a:srgbClr>
            </a:solidFill>
            <a:ln w="9525">
              <a:noFill/>
            </a:ln>
          </p:spPr>
          <p:txBody>
            <a:bodyPr lIns="0" tIns="0" rIns="0" bIns="0"/>
            <a:p>
              <a:pPr algn="just" eaLnBrk="1" hangingPunct="1"/>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c</a:t>
              </a:r>
              <a:endParaRPr lang="zh-CN" altLang="zh-CN" dirty="0">
                <a:latin typeface="Arial" panose="020B0604020202020204" pitchFamily="34" charset="0"/>
              </a:endParaRPr>
            </a:p>
          </p:txBody>
        </p:sp>
        <p:sp>
          <p:nvSpPr>
            <p:cNvPr id="54293" name="Text Box 848"/>
            <p:cNvSpPr txBox="1"/>
            <p:nvPr/>
          </p:nvSpPr>
          <p:spPr>
            <a:xfrm>
              <a:off x="4611" y="6303"/>
              <a:ext cx="322" cy="268"/>
            </a:xfrm>
            <a:prstGeom prst="rect">
              <a:avLst/>
            </a:prstGeom>
            <a:solidFill>
              <a:srgbClr val="FFFFFF">
                <a:alpha val="0"/>
              </a:srgbClr>
            </a:solidFill>
            <a:ln w="9525">
              <a:noFill/>
            </a:ln>
          </p:spPr>
          <p:txBody>
            <a:bodyPr lIns="0" tIns="0" rIns="0" bIns="0"/>
            <a:p>
              <a:pPr algn="r" eaLnBrk="1" hangingPunct="1"/>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c</a:t>
              </a:r>
              <a:endParaRPr lang="zh-CN" altLang="zh-CN" dirty="0">
                <a:latin typeface="Arial" panose="020B0604020202020204" pitchFamily="34" charset="0"/>
              </a:endParaRPr>
            </a:p>
          </p:txBody>
        </p:sp>
        <p:cxnSp>
          <p:nvCxnSpPr>
            <p:cNvPr id="54294" name="AutoShape 849"/>
            <p:cNvCxnSpPr/>
            <p:nvPr/>
          </p:nvCxnSpPr>
          <p:spPr>
            <a:xfrm>
              <a:off x="4420" y="5388"/>
              <a:ext cx="268" cy="589"/>
            </a:xfrm>
            <a:prstGeom prst="straightConnector1">
              <a:avLst/>
            </a:prstGeom>
            <a:ln w="6350" cap="flat" cmpd="sng">
              <a:solidFill>
                <a:srgbClr val="000000"/>
              </a:solidFill>
              <a:prstDash val="solid"/>
              <a:headEnd type="none" w="med" len="med"/>
              <a:tailEnd type="none" w="med" len="med"/>
            </a:ln>
          </p:spPr>
        </p:cxnSp>
        <p:cxnSp>
          <p:nvCxnSpPr>
            <p:cNvPr id="54295" name="AutoShape 850"/>
            <p:cNvCxnSpPr/>
            <p:nvPr/>
          </p:nvCxnSpPr>
          <p:spPr>
            <a:xfrm>
              <a:off x="3672" y="5372"/>
              <a:ext cx="556" cy="1110"/>
            </a:xfrm>
            <a:prstGeom prst="straightConnector1">
              <a:avLst/>
            </a:prstGeom>
            <a:ln w="6350" cap="flat" cmpd="sng">
              <a:solidFill>
                <a:srgbClr val="000000"/>
              </a:solidFill>
              <a:prstDash val="solid"/>
              <a:headEnd type="none" w="med" len="med"/>
              <a:tailEnd type="none" w="med" len="med"/>
            </a:ln>
          </p:spPr>
        </p:cxnSp>
        <p:cxnSp>
          <p:nvCxnSpPr>
            <p:cNvPr id="54296" name="AutoShape 851"/>
            <p:cNvCxnSpPr/>
            <p:nvPr/>
          </p:nvCxnSpPr>
          <p:spPr>
            <a:xfrm flipH="1">
              <a:off x="2501" y="5372"/>
              <a:ext cx="1042" cy="572"/>
            </a:xfrm>
            <a:prstGeom prst="straightConnector1">
              <a:avLst/>
            </a:prstGeom>
            <a:ln w="6350" cap="flat" cmpd="sng">
              <a:solidFill>
                <a:srgbClr val="000000"/>
              </a:solidFill>
              <a:prstDash val="solid"/>
              <a:headEnd type="none" w="med" len="med"/>
              <a:tailEnd type="none" w="med" len="med"/>
            </a:ln>
          </p:spPr>
        </p:cxnSp>
        <p:cxnSp>
          <p:nvCxnSpPr>
            <p:cNvPr id="54297" name="AutoShape 852"/>
            <p:cNvCxnSpPr/>
            <p:nvPr/>
          </p:nvCxnSpPr>
          <p:spPr>
            <a:xfrm flipH="1">
              <a:off x="2867" y="5381"/>
              <a:ext cx="749" cy="1078"/>
            </a:xfrm>
            <a:prstGeom prst="straightConnector1">
              <a:avLst/>
            </a:prstGeom>
            <a:ln w="6350" cap="flat" cmpd="sng">
              <a:solidFill>
                <a:srgbClr val="000000"/>
              </a:solidFill>
              <a:prstDash val="solid"/>
              <a:headEnd type="none" w="med" len="med"/>
              <a:tailEnd type="none" w="med" len="med"/>
            </a:ln>
          </p:spPr>
        </p:cxnSp>
        <p:cxnSp>
          <p:nvCxnSpPr>
            <p:cNvPr id="54298" name="AutoShape 853"/>
            <p:cNvCxnSpPr/>
            <p:nvPr/>
          </p:nvCxnSpPr>
          <p:spPr>
            <a:xfrm flipH="1">
              <a:off x="2765" y="5355"/>
              <a:ext cx="102" cy="1088"/>
            </a:xfrm>
            <a:prstGeom prst="straightConnector1">
              <a:avLst/>
            </a:prstGeom>
            <a:ln w="6350" cap="flat" cmpd="sng">
              <a:solidFill>
                <a:srgbClr val="000000"/>
              </a:solidFill>
              <a:prstDash val="solid"/>
              <a:headEnd type="none" w="med" len="med"/>
              <a:tailEnd type="none" w="med" len="med"/>
            </a:ln>
          </p:spPr>
        </p:cxnSp>
        <p:cxnSp>
          <p:nvCxnSpPr>
            <p:cNvPr id="54299" name="AutoShape 854"/>
            <p:cNvCxnSpPr/>
            <p:nvPr/>
          </p:nvCxnSpPr>
          <p:spPr>
            <a:xfrm>
              <a:off x="3004" y="5339"/>
              <a:ext cx="1628" cy="735"/>
            </a:xfrm>
            <a:prstGeom prst="straightConnector1">
              <a:avLst/>
            </a:prstGeom>
            <a:ln w="6350" cap="flat" cmpd="sng">
              <a:solidFill>
                <a:srgbClr val="000000"/>
              </a:solidFill>
              <a:prstDash val="solid"/>
              <a:headEnd type="none" w="med" len="med"/>
              <a:tailEnd type="none" w="med" len="med"/>
            </a:ln>
          </p:spPr>
        </p:cxnSp>
        <p:cxnSp>
          <p:nvCxnSpPr>
            <p:cNvPr id="54300" name="AutoShape 855"/>
            <p:cNvCxnSpPr/>
            <p:nvPr/>
          </p:nvCxnSpPr>
          <p:spPr>
            <a:xfrm>
              <a:off x="2947" y="5372"/>
              <a:ext cx="1281" cy="1152"/>
            </a:xfrm>
            <a:prstGeom prst="straightConnector1">
              <a:avLst/>
            </a:prstGeom>
            <a:ln w="6350" cap="flat" cmpd="sng">
              <a:solidFill>
                <a:srgbClr val="000000"/>
              </a:solidFill>
              <a:prstDash val="solid"/>
              <a:headEnd type="none" w="med" len="med"/>
              <a:tailEnd type="none" w="med" len="med"/>
            </a:ln>
          </p:spPr>
        </p:cxnSp>
        <p:cxnSp>
          <p:nvCxnSpPr>
            <p:cNvPr id="54301" name="AutoShape 856"/>
            <p:cNvCxnSpPr/>
            <p:nvPr/>
          </p:nvCxnSpPr>
          <p:spPr>
            <a:xfrm flipH="1">
              <a:off x="2501" y="5388"/>
              <a:ext cx="1798" cy="589"/>
            </a:xfrm>
            <a:prstGeom prst="straightConnector1">
              <a:avLst/>
            </a:prstGeom>
            <a:ln w="6350" cap="flat" cmpd="sng">
              <a:solidFill>
                <a:srgbClr val="000000"/>
              </a:solidFill>
              <a:prstDash val="solid"/>
              <a:headEnd type="none" w="med" len="med"/>
              <a:tailEnd type="none" w="med" len="med"/>
            </a:ln>
          </p:spPr>
        </p:cxnSp>
        <p:cxnSp>
          <p:nvCxnSpPr>
            <p:cNvPr id="54302" name="AutoShape 857"/>
            <p:cNvCxnSpPr/>
            <p:nvPr/>
          </p:nvCxnSpPr>
          <p:spPr>
            <a:xfrm>
              <a:off x="2517" y="5993"/>
              <a:ext cx="2126" cy="149"/>
            </a:xfrm>
            <a:prstGeom prst="straightConnector1">
              <a:avLst/>
            </a:prstGeom>
            <a:ln w="6350" cap="flat" cmpd="sng">
              <a:solidFill>
                <a:srgbClr val="000000"/>
              </a:solidFill>
              <a:prstDash val="solid"/>
              <a:headEnd type="none" w="med" len="med"/>
              <a:tailEnd type="none" w="med" len="med"/>
            </a:ln>
          </p:spPr>
        </p:cxnSp>
        <p:cxnSp>
          <p:nvCxnSpPr>
            <p:cNvPr id="54303" name="AutoShape 858"/>
            <p:cNvCxnSpPr/>
            <p:nvPr/>
          </p:nvCxnSpPr>
          <p:spPr>
            <a:xfrm>
              <a:off x="2501" y="6035"/>
              <a:ext cx="1680" cy="536"/>
            </a:xfrm>
            <a:prstGeom prst="straightConnector1">
              <a:avLst/>
            </a:prstGeom>
            <a:ln w="6350" cap="flat" cmpd="sng">
              <a:solidFill>
                <a:srgbClr val="000000"/>
              </a:solidFill>
              <a:prstDash val="solid"/>
              <a:headEnd type="none" w="med" len="med"/>
              <a:tailEnd type="none" w="med" len="med"/>
            </a:ln>
          </p:spPr>
        </p:cxnSp>
        <p:cxnSp>
          <p:nvCxnSpPr>
            <p:cNvPr id="54304" name="AutoShape 859"/>
            <p:cNvCxnSpPr/>
            <p:nvPr/>
          </p:nvCxnSpPr>
          <p:spPr>
            <a:xfrm>
              <a:off x="2947" y="6583"/>
              <a:ext cx="1234" cy="54"/>
            </a:xfrm>
            <a:prstGeom prst="straightConnector1">
              <a:avLst/>
            </a:prstGeom>
            <a:ln w="6350" cap="flat" cmpd="sng">
              <a:solidFill>
                <a:srgbClr val="000000"/>
              </a:solidFill>
              <a:prstDash val="solid"/>
              <a:headEnd type="none" w="med" len="med"/>
              <a:tailEnd type="none" w="med" len="med"/>
            </a:ln>
          </p:spPr>
        </p:cxnSp>
        <p:cxnSp>
          <p:nvCxnSpPr>
            <p:cNvPr id="54305" name="AutoShape 860"/>
            <p:cNvCxnSpPr/>
            <p:nvPr/>
          </p:nvCxnSpPr>
          <p:spPr>
            <a:xfrm flipV="1">
              <a:off x="2937" y="6203"/>
              <a:ext cx="1695" cy="279"/>
            </a:xfrm>
            <a:prstGeom prst="straightConnector1">
              <a:avLst/>
            </a:prstGeom>
            <a:ln w="6350" cap="flat" cmpd="sng">
              <a:solidFill>
                <a:srgbClr val="000000"/>
              </a:solidFill>
              <a:prstDash val="solid"/>
              <a:headEnd type="none" w="med" len="med"/>
              <a:tailEnd type="none" w="med" len="med"/>
            </a:ln>
          </p:spPr>
        </p:cxnSp>
      </p:grpSp>
      <p:sp>
        <p:nvSpPr>
          <p:cNvPr id="54280" name="矩形 87"/>
          <p:cNvSpPr/>
          <p:nvPr/>
        </p:nvSpPr>
        <p:spPr>
          <a:xfrm>
            <a:off x="684213" y="4005263"/>
            <a:ext cx="2808287" cy="1865312"/>
          </a:xfrm>
          <a:prstGeom prst="rect">
            <a:avLst/>
          </a:prstGeom>
          <a:noFill/>
          <a:ln w="9525">
            <a:noFill/>
          </a:ln>
        </p:spPr>
        <p:txBody>
          <a:bodyPr>
            <a:spAutoFit/>
          </a:bodyPr>
          <a:p>
            <a:pPr algn="ctr" eaLnBrk="1" hangingPunct="1">
              <a:lnSpc>
                <a:spcPct val="120000"/>
              </a:lnSpc>
              <a:buNone/>
            </a:pPr>
            <a:r>
              <a:rPr lang="en-US" altLang="zh-CN" sz="2400" dirty="0">
                <a:latin typeface="Times New Roman" panose="02020603050405020304" pitchFamily="18" charset="0"/>
                <a:ea typeface="华文楷体" panose="02010600040101010101" pitchFamily="2" charset="-122"/>
              </a:rPr>
              <a:t>       </a:t>
            </a:r>
            <a:r>
              <a:rPr lang="zh-CN" altLang="zh-CN" sz="2400" dirty="0">
                <a:latin typeface="Times New Roman" panose="02020603050405020304" pitchFamily="18" charset="0"/>
                <a:ea typeface="华文楷体" panose="02010600040101010101" pitchFamily="2" charset="-122"/>
              </a:rPr>
              <a:t>设合取范式</a:t>
            </a:r>
            <a:r>
              <a:rPr lang="en-US" altLang="zh-CN" sz="2400" dirty="0">
                <a:latin typeface="Times New Roman" panose="02020603050405020304" pitchFamily="18" charset="0"/>
                <a:ea typeface="华文楷体" panose="02010600040101010101" pitchFamily="2" charset="-122"/>
              </a:rPr>
              <a:t>f</a:t>
            </a:r>
            <a:r>
              <a:rPr lang="zh-CN" altLang="zh-CN" sz="2400" dirty="0">
                <a:latin typeface="Times New Roman" panose="02020603050405020304" pitchFamily="18" charset="0"/>
                <a:ea typeface="华文楷体" panose="02010600040101010101" pitchFamily="2" charset="-122"/>
              </a:rPr>
              <a:t>有</a:t>
            </a:r>
            <a:r>
              <a:rPr lang="en-US" altLang="zh-CN" sz="2400" dirty="0">
                <a:latin typeface="Times New Roman" panose="02020603050405020304" pitchFamily="18" charset="0"/>
                <a:ea typeface="华文楷体" panose="02010600040101010101" pitchFamily="2" charset="-122"/>
              </a:rPr>
              <a:t>n</a:t>
            </a:r>
            <a:r>
              <a:rPr lang="zh-CN" altLang="zh-CN" sz="2400" dirty="0">
                <a:latin typeface="Times New Roman" panose="02020603050405020304" pitchFamily="18" charset="0"/>
                <a:ea typeface="华文楷体" panose="02010600040101010101" pitchFamily="2" charset="-122"/>
              </a:rPr>
              <a:t>个子句，则</a:t>
            </a:r>
            <a:r>
              <a:rPr lang="en-US" altLang="zh-CN" sz="2400" dirty="0">
                <a:latin typeface="Times New Roman" panose="02020603050405020304" pitchFamily="18" charset="0"/>
                <a:ea typeface="华文楷体" panose="02010600040101010101" pitchFamily="2" charset="-122"/>
              </a:rPr>
              <a:t>f</a:t>
            </a:r>
            <a:r>
              <a:rPr lang="zh-CN" altLang="zh-CN" sz="2400" dirty="0">
                <a:latin typeface="Times New Roman" panose="02020603050405020304" pitchFamily="18" charset="0"/>
                <a:ea typeface="华文楷体" panose="02010600040101010101" pitchFamily="2" charset="-122"/>
              </a:rPr>
              <a:t>可满足当且仅当</a:t>
            </a:r>
            <a:r>
              <a:rPr lang="en-US" altLang="zh-CN" sz="2400" dirty="0">
                <a:latin typeface="Times New Roman" panose="02020603050405020304" pitchFamily="18" charset="0"/>
                <a:ea typeface="华文楷体" panose="02010600040101010101" pitchFamily="2" charset="-122"/>
              </a:rPr>
              <a:t>f</a:t>
            </a:r>
            <a:r>
              <a:rPr lang="zh-CN" altLang="zh-CN" sz="2400" dirty="0">
                <a:latin typeface="Times New Roman" panose="02020603050405020304" pitchFamily="18" charset="0"/>
                <a:ea typeface="华文楷体" panose="02010600040101010101" pitchFamily="2" charset="-122"/>
              </a:rPr>
              <a:t>对应的图</a:t>
            </a:r>
            <a:r>
              <a:rPr lang="en-US" altLang="zh-CN" sz="2400" dirty="0">
                <a:latin typeface="Times New Roman" panose="02020603050405020304" pitchFamily="18" charset="0"/>
                <a:ea typeface="华文楷体" panose="02010600040101010101" pitchFamily="2" charset="-122"/>
              </a:rPr>
              <a:t>G</a:t>
            </a:r>
            <a:r>
              <a:rPr lang="zh-CN" altLang="zh-CN" sz="2400" dirty="0">
                <a:latin typeface="Times New Roman" panose="02020603050405020304" pitchFamily="18" charset="0"/>
                <a:ea typeface="华文楷体" panose="02010600040101010101" pitchFamily="2" charset="-122"/>
              </a:rPr>
              <a:t>中有</a:t>
            </a:r>
            <a:r>
              <a:rPr lang="en-US" altLang="zh-CN" sz="2400" dirty="0">
                <a:latin typeface="Times New Roman" panose="02020603050405020304" pitchFamily="18" charset="0"/>
                <a:ea typeface="华文楷体" panose="02010600040101010101" pitchFamily="2" charset="-122"/>
              </a:rPr>
              <a:t>n</a:t>
            </a:r>
            <a:r>
              <a:rPr lang="zh-CN" altLang="zh-CN" sz="2400" dirty="0">
                <a:latin typeface="Times New Roman" panose="02020603050405020304" pitchFamily="18" charset="0"/>
                <a:ea typeface="华文楷体" panose="02010600040101010101" pitchFamily="2" charset="-122"/>
              </a:rPr>
              <a:t>个顶点的团。</a:t>
            </a:r>
            <a:endParaRPr lang="zh-CN" altLang="en-US" sz="2400" dirty="0">
              <a:latin typeface="Times New Roman" panose="02020603050405020304" pitchFamily="18" charset="0"/>
              <a:ea typeface="华文楷体" panose="02010600040101010101" pitchFamily="2" charset="-122"/>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F84E272-776A-4093-867E-7FC458A0BB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530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5301" name="Rectangle 2"/>
          <p:cNvSpPr>
            <a:spLocks noGrp="1"/>
          </p:cNvSpPr>
          <p:nvPr>
            <p:ph type="title"/>
          </p:nvPr>
        </p:nvSpPr>
        <p:spPr>
          <a:xfrm>
            <a:off x="971550" y="333375"/>
            <a:ext cx="7848600" cy="863600"/>
          </a:xfrm>
        </p:spPr>
        <p:txBody>
          <a:bodyPr vert="horz" wrap="square" lIns="91440" tIns="45720" rIns="91440" bIns="45720" anchor="t" anchorCtr="0"/>
          <a:p>
            <a:pPr eaLnBrk="1" hangingPunct="1"/>
            <a:r>
              <a:rPr lang="en-US" altLang="zh-CN" sz="4000" dirty="0"/>
              <a:t>8</a:t>
            </a:r>
            <a:r>
              <a:rPr lang="zh-CN" altLang="en-US" sz="4000" dirty="0"/>
              <a:t>.4.4  </a:t>
            </a:r>
            <a:r>
              <a:rPr lang="zh-CN" altLang="en-US" sz="4000" dirty="0">
                <a:latin typeface="楷体_GB2312" pitchFamily="49" charset="-122"/>
                <a:ea typeface="楷体_GB2312" pitchFamily="49" charset="-122"/>
              </a:rPr>
              <a:t>顶点覆盖问题</a:t>
            </a:r>
            <a:r>
              <a:rPr lang="zh-CN" altLang="en-US" sz="3400" dirty="0">
                <a:latin typeface="楷体_GB2312" pitchFamily="49" charset="-122"/>
                <a:ea typeface="楷体_GB2312" pitchFamily="49" charset="-122"/>
              </a:rPr>
              <a:t>（</a:t>
            </a:r>
            <a:r>
              <a:rPr lang="en-US" altLang="zh-CN" sz="3400" dirty="0">
                <a:latin typeface="楷体_GB2312" pitchFamily="49" charset="-122"/>
              </a:rPr>
              <a:t>VERTEX-COVER）</a:t>
            </a:r>
            <a:r>
              <a:rPr lang="zh-CN" altLang="en-US" dirty="0">
                <a:ea typeface="楷体_GB2312" pitchFamily="49" charset="-122"/>
              </a:rPr>
              <a:t> </a:t>
            </a:r>
            <a:endParaRPr lang="zh-CN" altLang="en-US" dirty="0">
              <a:ea typeface="楷体_GB2312" pitchFamily="49" charset="-122"/>
            </a:endParaRPr>
          </a:p>
        </p:txBody>
      </p:sp>
      <p:sp>
        <p:nvSpPr>
          <p:cNvPr id="555011" name="Text Box 3"/>
          <p:cNvSpPr txBox="1"/>
          <p:nvPr/>
        </p:nvSpPr>
        <p:spPr>
          <a:xfrm>
            <a:off x="468313" y="3141663"/>
            <a:ext cx="8280400" cy="2955925"/>
          </a:xfrm>
          <a:prstGeom prst="rect">
            <a:avLst/>
          </a:prstGeom>
          <a:noFill/>
          <a:ln w="6350">
            <a:noFill/>
          </a:ln>
        </p:spPr>
        <p:txBody>
          <a:bodyPr>
            <a:spAutoFit/>
          </a:bodyPr>
          <a:p>
            <a:pPr eaLnBrk="1" hangingPunct="1">
              <a:buNone/>
            </a:pPr>
            <a:r>
              <a:rPr lang="zh-CN" altLang="en-US" sz="2400" b="1" dirty="0">
                <a:solidFill>
                  <a:schemeClr val="accent2"/>
                </a:solidFill>
                <a:latin typeface="Arial Unicode MS" pitchFamily="34" charset="-122"/>
                <a:ea typeface="Arial Unicode MS" pitchFamily="34" charset="-122"/>
              </a:rPr>
              <a:t>证明思路： </a:t>
            </a:r>
            <a:endParaRPr lang="zh-CN" altLang="en-US" sz="2400" b="1" dirty="0">
              <a:solidFill>
                <a:schemeClr val="accent2"/>
              </a:solidFill>
              <a:latin typeface="Arial Unicode MS" pitchFamily="34" charset="-122"/>
              <a:ea typeface="Arial Unicode MS" pitchFamily="34" charset="-122"/>
            </a:endParaRPr>
          </a:p>
          <a:p>
            <a:pPr eaLnBrk="1" hangingPunct="1">
              <a:lnSpc>
                <a:spcPct val="120000"/>
              </a:lnSpc>
              <a:spcBef>
                <a:spcPts val="1200"/>
              </a:spcBef>
              <a:buNone/>
            </a:pPr>
            <a:r>
              <a:rPr lang="zh-CN" altLang="en-US"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华文楷体" panose="02010600040101010101" pitchFamily="2" charset="-122"/>
              </a:rPr>
              <a:t>首先，</a:t>
            </a:r>
            <a:r>
              <a:rPr lang="en-US" altLang="zh-CN" sz="2400" dirty="0">
                <a:latin typeface="Times New Roman" panose="02020603050405020304" pitchFamily="18" charset="0"/>
                <a:ea typeface="华文楷体" panose="02010600040101010101" pitchFamily="2" charset="-122"/>
              </a:rPr>
              <a:t>VERTEX-COVER∈NP。</a:t>
            </a:r>
            <a:r>
              <a:rPr lang="zh-CN" altLang="en-US" sz="2400" dirty="0">
                <a:latin typeface="Times New Roman" panose="02020603050405020304" pitchFamily="18" charset="0"/>
                <a:ea typeface="华文楷体" panose="02010600040101010101" pitchFamily="2" charset="-122"/>
              </a:rPr>
              <a:t>因为对于给定的图</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和正整数</a:t>
            </a:r>
            <a:r>
              <a:rPr lang="en-US" altLang="zh-CN" sz="2400" dirty="0">
                <a:latin typeface="Times New Roman" panose="02020603050405020304" pitchFamily="18" charset="0"/>
                <a:ea typeface="华文楷体" panose="02010600040101010101" pitchFamily="2" charset="-122"/>
              </a:rPr>
              <a:t>k</a:t>
            </a:r>
            <a:r>
              <a:rPr lang="zh-CN" altLang="en-US" sz="2400" dirty="0">
                <a:latin typeface="Times New Roman" panose="02020603050405020304" pitchFamily="18" charset="0"/>
                <a:ea typeface="华文楷体" panose="02010600040101010101" pitchFamily="2" charset="-122"/>
              </a:rPr>
              <a:t>以及一个</a:t>
            </a:r>
            <a:r>
              <a:rPr lang="zh-CN" altLang="zh-CN" sz="2400" dirty="0">
                <a:latin typeface="Times New Roman" panose="02020603050405020304" pitchFamily="18" charset="0"/>
                <a:ea typeface="华文楷体" panose="02010600040101010101" pitchFamily="2" charset="-122"/>
              </a:rPr>
              <a:t>顶点集</a:t>
            </a:r>
            <a:r>
              <a:rPr lang="en-US" altLang="zh-CN" sz="2400"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验证|</a:t>
            </a:r>
            <a:r>
              <a:rPr lang="en-US" altLang="zh-CN" sz="2400" dirty="0">
                <a:latin typeface="Times New Roman" panose="02020603050405020304" pitchFamily="18" charset="0"/>
                <a:ea typeface="华文楷体" panose="02010600040101010101" pitchFamily="2" charset="-122"/>
              </a:rPr>
              <a:t>V’|=k，</a:t>
            </a:r>
            <a:r>
              <a:rPr lang="zh-CN" altLang="en-US" sz="2400" dirty="0">
                <a:latin typeface="Times New Roman" panose="02020603050405020304" pitchFamily="18" charset="0"/>
                <a:ea typeface="华文楷体" panose="02010600040101010101" pitchFamily="2" charset="-122"/>
              </a:rPr>
              <a:t>然后对每条边(</a:t>
            </a:r>
            <a:r>
              <a:rPr lang="en-US" altLang="zh-CN" sz="2400" dirty="0">
                <a:latin typeface="Times New Roman" panose="02020603050405020304" pitchFamily="18" charset="0"/>
                <a:ea typeface="华文楷体" panose="02010600040101010101" pitchFamily="2" charset="-122"/>
              </a:rPr>
              <a:t>u,v) </a:t>
            </a:r>
            <a:r>
              <a:rPr lang="zh-CN" altLang="en-US" sz="2400" dirty="0">
                <a:latin typeface="Times New Roman" panose="02020603050405020304" pitchFamily="18" charset="0"/>
                <a:ea typeface="华文楷体" panose="02010600040101010101" pitchFamily="2" charset="-122"/>
              </a:rPr>
              <a:t>检查是否有</a:t>
            </a:r>
            <a:r>
              <a:rPr lang="en-US" altLang="zh-CN" sz="2400" dirty="0">
                <a:latin typeface="Times New Roman" panose="02020603050405020304" pitchFamily="18" charset="0"/>
                <a:ea typeface="华文楷体" panose="02010600040101010101" pitchFamily="2" charset="-122"/>
              </a:rPr>
              <a:t>u∈V’</a:t>
            </a:r>
            <a:r>
              <a:rPr lang="zh-CN" altLang="en-US" sz="2400" dirty="0">
                <a:latin typeface="Times New Roman" panose="02020603050405020304" pitchFamily="18" charset="0"/>
                <a:ea typeface="华文楷体" panose="02010600040101010101" pitchFamily="2" charset="-122"/>
              </a:rPr>
              <a:t>或</a:t>
            </a:r>
            <a:r>
              <a:rPr lang="en-US" altLang="zh-CN" sz="2400" dirty="0">
                <a:latin typeface="Times New Roman" panose="02020603050405020304" pitchFamily="18" charset="0"/>
                <a:ea typeface="华文楷体" panose="02010600040101010101" pitchFamily="2" charset="-122"/>
              </a:rPr>
              <a:t>v∈V’，</a:t>
            </a:r>
            <a:r>
              <a:rPr lang="zh-CN" altLang="en-US" sz="2400" dirty="0">
                <a:latin typeface="Times New Roman" panose="02020603050405020304" pitchFamily="18" charset="0"/>
                <a:ea typeface="华文楷体" panose="02010600040101010101" pitchFamily="2" charset="-122"/>
              </a:rPr>
              <a:t>显然可在多项式时间内完成。</a:t>
            </a:r>
            <a:endParaRPr lang="zh-CN" altLang="en-US" sz="2400" dirty="0">
              <a:latin typeface="Times New Roman" panose="02020603050405020304" pitchFamily="18" charset="0"/>
              <a:ea typeface="华文楷体" panose="02010600040101010101" pitchFamily="2" charset="-122"/>
            </a:endParaRPr>
          </a:p>
          <a:p>
            <a:pPr eaLnBrk="1" hangingPunct="1">
              <a:lnSpc>
                <a:spcPct val="120000"/>
              </a:lnSpc>
              <a:spcBef>
                <a:spcPts val="1200"/>
              </a:spcBef>
              <a:buNone/>
            </a:pPr>
            <a:r>
              <a:rPr lang="zh-CN" altLang="en-US" sz="2400" dirty="0">
                <a:latin typeface="Times New Roman" panose="02020603050405020304" pitchFamily="18" charset="0"/>
                <a:ea typeface="华文楷体" panose="02010600040101010101" pitchFamily="2" charset="-122"/>
              </a:rPr>
              <a:t>       其次，通过</a:t>
            </a:r>
            <a:r>
              <a:rPr lang="en-US" altLang="zh-CN" sz="2400" dirty="0">
                <a:latin typeface="Times New Roman" panose="02020603050405020304" pitchFamily="18" charset="0"/>
                <a:ea typeface="华文楷体" panose="02010600040101010101" pitchFamily="2" charset="-122"/>
              </a:rPr>
              <a:t>CLIQUE∝</a:t>
            </a:r>
            <a:r>
              <a:rPr lang="en-US" altLang="zh-CN" sz="2400" baseline="-30000" dirty="0">
                <a:latin typeface="Times New Roman" panose="02020603050405020304" pitchFamily="18" charset="0"/>
                <a:ea typeface="华文楷体" panose="02010600040101010101" pitchFamily="2" charset="-122"/>
              </a:rPr>
              <a:t>p</a:t>
            </a:r>
            <a:r>
              <a:rPr lang="en-US" altLang="zh-CN" sz="2400" dirty="0">
                <a:latin typeface="Times New Roman" panose="02020603050405020304" pitchFamily="18" charset="0"/>
                <a:ea typeface="华文楷体" panose="02010600040101010101" pitchFamily="2" charset="-122"/>
              </a:rPr>
              <a:t>VERTEX-COVER</a:t>
            </a:r>
            <a:r>
              <a:rPr lang="zh-CN" altLang="en-US" sz="2400" dirty="0">
                <a:latin typeface="Times New Roman" panose="02020603050405020304" pitchFamily="18" charset="0"/>
                <a:ea typeface="华文楷体" panose="02010600040101010101" pitchFamily="2" charset="-122"/>
              </a:rPr>
              <a:t>来证明顶点覆盖问题是</a:t>
            </a:r>
            <a:r>
              <a:rPr lang="en-US" altLang="zh-CN" sz="2400" dirty="0">
                <a:latin typeface="Times New Roman" panose="02020603050405020304" pitchFamily="18" charset="0"/>
                <a:ea typeface="华文楷体" panose="02010600040101010101" pitchFamily="2" charset="-122"/>
              </a:rPr>
              <a:t>NP</a:t>
            </a:r>
            <a:r>
              <a:rPr lang="zh-CN" altLang="en-US" sz="2400" dirty="0">
                <a:latin typeface="Times New Roman" panose="02020603050405020304" pitchFamily="18" charset="0"/>
                <a:ea typeface="华文楷体" panose="02010600040101010101" pitchFamily="2" charset="-122"/>
              </a:rPr>
              <a:t>难的。</a:t>
            </a:r>
            <a:endParaRPr lang="zh-CN" altLang="en-US" sz="2400" dirty="0">
              <a:latin typeface="Times New Roman" panose="02020603050405020304" pitchFamily="18" charset="0"/>
              <a:ea typeface="华文楷体" panose="02010600040101010101" pitchFamily="2" charset="-122"/>
            </a:endParaRPr>
          </a:p>
        </p:txBody>
      </p:sp>
      <p:sp>
        <p:nvSpPr>
          <p:cNvPr id="555012" name="Text Box 4"/>
          <p:cNvSpPr txBox="1"/>
          <p:nvPr/>
        </p:nvSpPr>
        <p:spPr>
          <a:xfrm>
            <a:off x="395288" y="1196975"/>
            <a:ext cx="8137525" cy="1828800"/>
          </a:xfrm>
          <a:prstGeom prst="rect">
            <a:avLst/>
          </a:prstGeom>
          <a:noFill/>
          <a:ln w="6350">
            <a:noFill/>
          </a:ln>
        </p:spPr>
        <p:txBody>
          <a:bodyPr>
            <a:spAutoFit/>
          </a:bodyPr>
          <a:p>
            <a:pPr eaLnBrk="1" hangingPunct="1">
              <a:lnSpc>
                <a:spcPct val="120000"/>
              </a:lnSpc>
            </a:pPr>
            <a:r>
              <a:rPr lang="zh-CN" altLang="en-US" sz="2400" dirty="0">
                <a:latin typeface="Arial Unicode MS" pitchFamily="34" charset="-122"/>
                <a:ea typeface="Arial Unicode MS" pitchFamily="34" charset="-122"/>
              </a:rPr>
              <a:t>      </a:t>
            </a:r>
            <a:r>
              <a:rPr lang="zh-CN" altLang="en-US" sz="2400" b="1" dirty="0">
                <a:solidFill>
                  <a:schemeClr val="accent2"/>
                </a:solidFill>
                <a:latin typeface="Arial Unicode MS" pitchFamily="34" charset="-122"/>
                <a:ea typeface="Arial Unicode MS" pitchFamily="34" charset="-122"/>
              </a:rPr>
              <a:t>问题描述：</a:t>
            </a:r>
            <a:r>
              <a:rPr lang="zh-CN" altLang="en-US" sz="2400" dirty="0">
                <a:latin typeface="Arial Unicode MS" pitchFamily="34" charset="-122"/>
                <a:ea typeface="Arial Unicode MS" pitchFamily="34" charset="-122"/>
              </a:rPr>
              <a:t>给定一个无向图</a:t>
            </a:r>
            <a:r>
              <a:rPr lang="en-US" altLang="zh-CN" sz="2400" dirty="0">
                <a:latin typeface="Arial Unicode MS" pitchFamily="34" charset="-122"/>
                <a:ea typeface="Arial Unicode MS" pitchFamily="34" charset="-122"/>
              </a:rPr>
              <a:t>G=(V，E)</a:t>
            </a:r>
            <a:r>
              <a:rPr lang="zh-CN" altLang="en-US" sz="2400" dirty="0">
                <a:latin typeface="Arial Unicode MS" pitchFamily="34" charset="-122"/>
                <a:ea typeface="Arial Unicode MS" pitchFamily="34" charset="-122"/>
              </a:rPr>
              <a:t>和一个正整数</a:t>
            </a:r>
            <a:r>
              <a:rPr lang="en-US" altLang="zh-CN" sz="2400" dirty="0">
                <a:latin typeface="Arial Unicode MS" pitchFamily="34" charset="-122"/>
                <a:ea typeface="Arial Unicode MS" pitchFamily="34" charset="-122"/>
              </a:rPr>
              <a:t>k，</a:t>
            </a:r>
            <a:r>
              <a:rPr lang="zh-CN" altLang="en-US" sz="2400" dirty="0">
                <a:latin typeface="Arial Unicode MS" pitchFamily="34" charset="-122"/>
                <a:ea typeface="Arial Unicode MS" pitchFamily="34" charset="-122"/>
              </a:rPr>
              <a:t>判定是否存在</a:t>
            </a:r>
            <a:r>
              <a:rPr lang="en-US" altLang="zh-CN" sz="2400" dirty="0">
                <a:latin typeface="Arial Unicode MS" pitchFamily="34" charset="-122"/>
                <a:ea typeface="Arial Unicode MS" pitchFamily="34" charset="-122"/>
              </a:rPr>
              <a:t>V’</a:t>
            </a:r>
            <a:r>
              <a:rPr lang="en-US" altLang="zh-CN" sz="2400" dirty="0">
                <a:latin typeface="Arial Unicode MS" pitchFamily="34" charset="-122"/>
                <a:ea typeface="Arial Unicode MS" pitchFamily="34" charset="-122"/>
                <a:sym typeface="Symbol" panose="05050102010706020507" pitchFamily="18" charset="2"/>
              </a:rPr>
              <a:t></a:t>
            </a:r>
            <a:r>
              <a:rPr lang="en-US" altLang="zh-CN" sz="2400" dirty="0">
                <a:latin typeface="Arial Unicode MS" pitchFamily="34" charset="-122"/>
                <a:ea typeface="Arial Unicode MS" pitchFamily="34" charset="-122"/>
              </a:rPr>
              <a:t>V，|V’|=k，</a:t>
            </a:r>
            <a:r>
              <a:rPr lang="zh-CN" altLang="en-US" sz="2400" dirty="0">
                <a:latin typeface="Arial Unicode MS" pitchFamily="34" charset="-122"/>
                <a:ea typeface="Arial Unicode MS" pitchFamily="34" charset="-122"/>
              </a:rPr>
              <a:t>使得对于任意(</a:t>
            </a:r>
            <a:r>
              <a:rPr lang="en-US" altLang="zh-CN" sz="2400" dirty="0">
                <a:latin typeface="Arial Unicode MS" pitchFamily="34" charset="-122"/>
                <a:ea typeface="Arial Unicode MS" pitchFamily="34" charset="-122"/>
              </a:rPr>
              <a:t>u，v)∈E</a:t>
            </a:r>
            <a:r>
              <a:rPr lang="zh-CN" altLang="en-US" sz="2400" dirty="0">
                <a:latin typeface="Arial Unicode MS" pitchFamily="34" charset="-122"/>
                <a:ea typeface="Arial Unicode MS" pitchFamily="34" charset="-122"/>
              </a:rPr>
              <a:t>有</a:t>
            </a:r>
            <a:r>
              <a:rPr lang="en-US" altLang="zh-CN" sz="2400" dirty="0">
                <a:latin typeface="Arial Unicode MS" pitchFamily="34" charset="-122"/>
                <a:ea typeface="Arial Unicode MS" pitchFamily="34" charset="-122"/>
              </a:rPr>
              <a:t>u∈V’</a:t>
            </a:r>
            <a:r>
              <a:rPr lang="zh-CN" altLang="en-US" sz="2400" dirty="0">
                <a:latin typeface="Arial Unicode MS" pitchFamily="34" charset="-122"/>
                <a:ea typeface="Arial Unicode MS" pitchFamily="34" charset="-122"/>
              </a:rPr>
              <a:t>或</a:t>
            </a:r>
            <a:r>
              <a:rPr lang="en-US" altLang="zh-CN" sz="2400" dirty="0">
                <a:latin typeface="Arial Unicode MS" pitchFamily="34" charset="-122"/>
                <a:ea typeface="Arial Unicode MS" pitchFamily="34" charset="-122"/>
              </a:rPr>
              <a:t>v∈V’。</a:t>
            </a:r>
            <a:r>
              <a:rPr lang="zh-CN" altLang="en-US" sz="2400" dirty="0">
                <a:latin typeface="Arial Unicode MS" pitchFamily="34" charset="-122"/>
                <a:ea typeface="Arial Unicode MS" pitchFamily="34" charset="-122"/>
              </a:rPr>
              <a:t>如果存在这样的</a:t>
            </a:r>
            <a:r>
              <a:rPr lang="en-US" altLang="zh-CN" sz="2400" dirty="0">
                <a:latin typeface="Arial Unicode MS" pitchFamily="34" charset="-122"/>
                <a:ea typeface="Arial Unicode MS" pitchFamily="34" charset="-122"/>
              </a:rPr>
              <a:t>V’，</a:t>
            </a:r>
            <a:r>
              <a:rPr lang="zh-CN" altLang="en-US" sz="2400" dirty="0">
                <a:latin typeface="Arial Unicode MS" pitchFamily="34" charset="-122"/>
                <a:ea typeface="Arial Unicode MS" pitchFamily="34" charset="-122"/>
              </a:rPr>
              <a:t>就称</a:t>
            </a:r>
            <a:r>
              <a:rPr lang="en-US" altLang="zh-CN" sz="2400" dirty="0">
                <a:latin typeface="Arial Unicode MS" pitchFamily="34" charset="-122"/>
                <a:ea typeface="Arial Unicode MS" pitchFamily="34" charset="-122"/>
              </a:rPr>
              <a:t>V’</a:t>
            </a:r>
            <a:r>
              <a:rPr lang="zh-CN" altLang="en-US" sz="2400" dirty="0">
                <a:latin typeface="Arial Unicode MS" pitchFamily="34" charset="-122"/>
                <a:ea typeface="Arial Unicode MS" pitchFamily="34" charset="-122"/>
              </a:rPr>
              <a:t>为图</a:t>
            </a:r>
            <a:r>
              <a:rPr lang="en-US" altLang="zh-CN" sz="2400" dirty="0">
                <a:latin typeface="Arial Unicode MS" pitchFamily="34" charset="-122"/>
                <a:ea typeface="Arial Unicode MS" pitchFamily="34" charset="-122"/>
              </a:rPr>
              <a:t>G</a:t>
            </a:r>
            <a:r>
              <a:rPr lang="zh-CN" altLang="en-US" sz="2400" dirty="0">
                <a:latin typeface="Arial Unicode MS" pitchFamily="34" charset="-122"/>
                <a:ea typeface="Arial Unicode MS" pitchFamily="34" charset="-122"/>
              </a:rPr>
              <a:t>的一个大小为</a:t>
            </a:r>
            <a:r>
              <a:rPr lang="en-US" altLang="zh-CN" sz="2400" dirty="0">
                <a:latin typeface="Arial Unicode MS" pitchFamily="34" charset="-122"/>
                <a:ea typeface="Arial Unicode MS" pitchFamily="34" charset="-122"/>
              </a:rPr>
              <a:t>k</a:t>
            </a:r>
            <a:r>
              <a:rPr lang="zh-CN" altLang="en-US" sz="2400" dirty="0">
                <a:latin typeface="Arial Unicode MS" pitchFamily="34" charset="-122"/>
                <a:ea typeface="Arial Unicode MS" pitchFamily="34" charset="-122"/>
              </a:rPr>
              <a:t>顶点覆盖。 </a:t>
            </a:r>
            <a:endParaRPr lang="zh-CN" altLang="en-US" sz="2400" dirty="0">
              <a:latin typeface="Arial Unicode MS" pitchFamily="34" charset="-122"/>
              <a:ea typeface="Arial Unicode MS"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5012"/>
                                        </p:tgtEl>
                                        <p:attrNameLst>
                                          <p:attrName>style.visibility</p:attrName>
                                        </p:attrNameLst>
                                      </p:cBhvr>
                                      <p:to>
                                        <p:strVal val="visible"/>
                                      </p:to>
                                    </p:set>
                                    <p:animEffect transition="in" filter="blinds(horizontal)">
                                      <p:cBhvr>
                                        <p:cTn id="7" dur="500"/>
                                        <p:tgtEl>
                                          <p:spTgt spid="5550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5011"/>
                                        </p:tgtEl>
                                        <p:attrNameLst>
                                          <p:attrName>style.visibility</p:attrName>
                                        </p:attrNameLst>
                                      </p:cBhvr>
                                      <p:to>
                                        <p:strVal val="visible"/>
                                      </p:to>
                                    </p:set>
                                    <p:animEffect transition="in" filter="blinds(horizontal)">
                                      <p:cBhvr>
                                        <p:cTn id="12" dur="500"/>
                                        <p:tgtEl>
                                          <p:spTgt spid="555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p:bldP spid="5550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F84E272-776A-4093-867E-7FC458A0BB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632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6325" name="Rectangle 2"/>
          <p:cNvSpPr>
            <a:spLocks noGrp="1"/>
          </p:cNvSpPr>
          <p:nvPr>
            <p:ph type="title"/>
          </p:nvPr>
        </p:nvSpPr>
        <p:spPr>
          <a:xfrm>
            <a:off x="1116013" y="333375"/>
            <a:ext cx="7704137" cy="719138"/>
          </a:xfrm>
        </p:spPr>
        <p:txBody>
          <a:bodyPr vert="horz" wrap="square" lIns="91440" tIns="45720" rIns="91440" bIns="45720" anchor="t" anchorCtr="0"/>
          <a:p>
            <a:pPr eaLnBrk="1" hangingPunct="1"/>
            <a:r>
              <a:rPr lang="en-US" altLang="zh-CN" sz="3400" dirty="0">
                <a:latin typeface="楷体_GB2312" pitchFamily="49" charset="-122"/>
              </a:rPr>
              <a:t>VERTEX-COVER</a:t>
            </a:r>
            <a:r>
              <a:rPr lang="zh-CN" altLang="en-US" sz="3600" dirty="0">
                <a:latin typeface="楷体_GB2312" pitchFamily="49" charset="-122"/>
                <a:ea typeface="楷体_GB2312" pitchFamily="49" charset="-122"/>
              </a:rPr>
              <a:t>问题</a:t>
            </a:r>
            <a:endParaRPr lang="zh-CN" altLang="en-US" dirty="0">
              <a:ea typeface="楷体_GB2312" pitchFamily="49" charset="-122"/>
            </a:endParaRPr>
          </a:p>
        </p:txBody>
      </p:sp>
      <p:sp>
        <p:nvSpPr>
          <p:cNvPr id="56326" name="Text Box 3"/>
          <p:cNvSpPr txBox="1"/>
          <p:nvPr/>
        </p:nvSpPr>
        <p:spPr>
          <a:xfrm>
            <a:off x="611188" y="1052513"/>
            <a:ext cx="8064500" cy="461962"/>
          </a:xfrm>
          <a:prstGeom prst="rect">
            <a:avLst/>
          </a:prstGeom>
          <a:noFill/>
          <a:ln w="6350">
            <a:noFill/>
          </a:ln>
        </p:spPr>
        <p:txBody>
          <a:bodyPr>
            <a:spAutoFit/>
          </a:bodyPr>
          <a:p>
            <a:pPr algn="ctr" eaLnBrk="1" hangingPunct="1">
              <a:buNone/>
            </a:pPr>
            <a:r>
              <a:rPr lang="en-US" altLang="zh-CN" sz="2400" dirty="0">
                <a:latin typeface="Times New Roman" panose="02020603050405020304" pitchFamily="18" charset="0"/>
                <a:ea typeface="华文楷体" panose="02010600040101010101" pitchFamily="2" charset="-122"/>
              </a:rPr>
              <a:t>     </a:t>
            </a:r>
            <a:r>
              <a:rPr lang="zh-CN" altLang="zh-CN" sz="2400" dirty="0">
                <a:latin typeface="Times New Roman" panose="02020603050405020304" pitchFamily="18" charset="0"/>
                <a:ea typeface="华文楷体" panose="02010600040101010101" pitchFamily="2" charset="-122"/>
              </a:rPr>
              <a:t>给定无向图</a:t>
            </a:r>
            <a:r>
              <a:rPr lang="en-US" altLang="zh-CN" sz="2400" dirty="0">
                <a:latin typeface="Times New Roman" panose="02020603050405020304" pitchFamily="18" charset="0"/>
                <a:ea typeface="华文楷体" panose="02010600040101010101" pitchFamily="2" charset="-122"/>
              </a:rPr>
              <a:t>G=(</a:t>
            </a:r>
            <a:r>
              <a:rPr lang="en-US" altLang="zh-CN" sz="2400" i="1"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 </a:t>
            </a:r>
            <a:r>
              <a:rPr lang="en-US" altLang="zh-CN" sz="2400" i="1" dirty="0">
                <a:latin typeface="Times New Roman" panose="02020603050405020304" pitchFamily="18" charset="0"/>
                <a:ea typeface="华文楷体" panose="02010600040101010101" pitchFamily="2" charset="-122"/>
              </a:rPr>
              <a:t>E</a:t>
            </a:r>
            <a:r>
              <a:rPr lang="en-US" altLang="zh-CN" sz="2400" dirty="0">
                <a:latin typeface="Times New Roman" panose="02020603050405020304" pitchFamily="18" charset="0"/>
                <a:ea typeface="华文楷体" panose="02010600040101010101" pitchFamily="2" charset="-122"/>
              </a:rPr>
              <a:t>)</a:t>
            </a:r>
            <a:r>
              <a:rPr lang="zh-CN"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构造</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的补图</a:t>
            </a:r>
            <a:r>
              <a:rPr lang="en-US" altLang="zh-CN" sz="2400" dirty="0">
                <a:latin typeface="Times New Roman" panose="02020603050405020304" pitchFamily="18" charset="0"/>
                <a:ea typeface="华文楷体" panose="02010600040101010101" pitchFamily="2" charset="-122"/>
              </a:rPr>
              <a:t>G’(</a:t>
            </a:r>
            <a:r>
              <a:rPr lang="en-US" altLang="zh-CN" sz="2400" i="1"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 </a:t>
            </a:r>
            <a:r>
              <a:rPr lang="en-US" altLang="zh-CN" sz="2400" i="1" dirty="0">
                <a:latin typeface="Times New Roman" panose="02020603050405020304" pitchFamily="18" charset="0"/>
                <a:ea typeface="华文楷体" panose="02010600040101010101" pitchFamily="2" charset="-122"/>
              </a:rPr>
              <a:t>E’</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。其中：</a:t>
            </a:r>
            <a:endParaRPr lang="en-US" altLang="zh-CN" sz="2400" dirty="0">
              <a:latin typeface="Times New Roman" panose="02020603050405020304" pitchFamily="18" charset="0"/>
              <a:ea typeface="华文楷体" panose="02010600040101010101" pitchFamily="2" charset="-122"/>
            </a:endParaRPr>
          </a:p>
        </p:txBody>
      </p:sp>
      <p:sp>
        <p:nvSpPr>
          <p:cNvPr id="56327" name="Rectangle 2"/>
          <p:cNvSpPr/>
          <p:nvPr/>
        </p:nvSpPr>
        <p:spPr>
          <a:xfrm>
            <a:off x="0" y="0"/>
            <a:ext cx="9144000" cy="0"/>
          </a:xfrm>
          <a:prstGeom prst="rect">
            <a:avLst/>
          </a:prstGeom>
          <a:noFill/>
          <a:ln w="9525">
            <a:noFill/>
          </a:ln>
        </p:spPr>
        <p:txBody>
          <a:bodyPr wrap="none" anchor="ctr" anchorCtr="0">
            <a:spAutoFit/>
          </a:bodyPr>
          <a:p>
            <a:pPr algn="ctr" eaLnBrk="1" hangingPunct="1"/>
            <a:endParaRPr lang="zh-CN" altLang="en-US" dirty="0">
              <a:latin typeface="Arial" panose="020B0604020202020204" pitchFamily="34" charset="0"/>
            </a:endParaRPr>
          </a:p>
        </p:txBody>
      </p:sp>
      <p:pic>
        <p:nvPicPr>
          <p:cNvPr id="56328" name="Picture 1"/>
          <p:cNvPicPr>
            <a:picLocks noChangeAspect="1"/>
          </p:cNvPicPr>
          <p:nvPr/>
        </p:nvPicPr>
        <p:blipFill>
          <a:blip r:embed="rId1">
            <a:clrChange>
              <a:clrFrom>
                <a:srgbClr val="FFFFFF"/>
              </a:clrFrom>
              <a:clrTo>
                <a:srgbClr val="FFFFFF">
                  <a:alpha val="0"/>
                </a:srgbClr>
              </a:clrTo>
            </a:clrChange>
          </a:blip>
          <a:stretch>
            <a:fillRect/>
          </a:stretch>
        </p:blipFill>
        <p:spPr>
          <a:xfrm>
            <a:off x="2339975" y="1628775"/>
            <a:ext cx="3030538" cy="287338"/>
          </a:xfrm>
          <a:prstGeom prst="rect">
            <a:avLst/>
          </a:prstGeom>
          <a:noFill/>
          <a:ln w="9525">
            <a:noFill/>
          </a:ln>
        </p:spPr>
      </p:pic>
      <p:sp>
        <p:nvSpPr>
          <p:cNvPr id="56329" name="Rectangle 4"/>
          <p:cNvSpPr/>
          <p:nvPr/>
        </p:nvSpPr>
        <p:spPr>
          <a:xfrm>
            <a:off x="0" y="0"/>
            <a:ext cx="9144000" cy="0"/>
          </a:xfrm>
          <a:prstGeom prst="rect">
            <a:avLst/>
          </a:prstGeom>
          <a:noFill/>
          <a:ln w="9525">
            <a:noFill/>
          </a:ln>
        </p:spPr>
        <p:txBody>
          <a:bodyPr wrap="none" anchor="ctr" anchorCtr="0">
            <a:spAutoFit/>
          </a:bodyPr>
          <a:p>
            <a:pPr algn="ctr" eaLnBrk="1" hangingPunct="1"/>
            <a:endParaRPr lang="zh-CN" altLang="en-US" dirty="0">
              <a:latin typeface="Arial" panose="020B0604020202020204" pitchFamily="34" charset="0"/>
            </a:endParaRPr>
          </a:p>
        </p:txBody>
      </p:sp>
      <p:graphicFrame>
        <p:nvGraphicFramePr>
          <p:cNvPr id="56330" name="Object 3"/>
          <p:cNvGraphicFramePr>
            <a:graphicFrameLocks noChangeAspect="1"/>
          </p:cNvGraphicFramePr>
          <p:nvPr/>
        </p:nvGraphicFramePr>
        <p:xfrm>
          <a:off x="755650" y="2492375"/>
          <a:ext cx="3611563" cy="2016125"/>
        </p:xfrm>
        <a:graphic>
          <a:graphicData uri="http://schemas.openxmlformats.org/presentationml/2006/ole">
            <mc:AlternateContent xmlns:mc="http://schemas.openxmlformats.org/markup-compatibility/2006">
              <mc:Choice xmlns:v="urn:schemas-microsoft-com:vml" Requires="v">
                <p:oleObj spid="_x0000_s3103" name="" r:id="rId2" imgW="5981700" imgH="2806700" progId="Visio.Drawing.11">
                  <p:embed/>
                </p:oleObj>
              </mc:Choice>
              <mc:Fallback>
                <p:oleObj name="" r:id="rId2" imgW="5981700" imgH="2806700" progId="Visio.Drawing.11">
                  <p:embed/>
                  <p:pic>
                    <p:nvPicPr>
                      <p:cNvPr id="0" name="图片 3102"/>
                      <p:cNvPicPr/>
                      <p:nvPr/>
                    </p:nvPicPr>
                    <p:blipFill>
                      <a:blip r:embed="rId3"/>
                      <a:stretch>
                        <a:fillRect/>
                      </a:stretch>
                    </p:blipFill>
                    <p:spPr>
                      <a:xfrm>
                        <a:off x="755650" y="2492375"/>
                        <a:ext cx="3611563" cy="2016125"/>
                      </a:xfrm>
                      <a:prstGeom prst="rect">
                        <a:avLst/>
                      </a:prstGeom>
                      <a:noFill/>
                      <a:ln w="38100">
                        <a:noFill/>
                        <a:miter/>
                      </a:ln>
                    </p:spPr>
                  </p:pic>
                </p:oleObj>
              </mc:Fallback>
            </mc:AlternateContent>
          </a:graphicData>
        </a:graphic>
      </p:graphicFrame>
      <p:pic>
        <p:nvPicPr>
          <p:cNvPr id="56331" name="图片 11" descr="F:\ZQZB\-ing\算法-书\NP完全性\14-6(b).tif"/>
          <p:cNvPicPr>
            <a:picLocks noChangeAspect="1"/>
          </p:cNvPicPr>
          <p:nvPr/>
        </p:nvPicPr>
        <p:blipFill>
          <a:blip r:embed="rId4"/>
          <a:stretch>
            <a:fillRect/>
          </a:stretch>
        </p:blipFill>
        <p:spPr>
          <a:xfrm>
            <a:off x="4787900" y="2492375"/>
            <a:ext cx="3313113" cy="1873250"/>
          </a:xfrm>
          <a:prstGeom prst="rect">
            <a:avLst/>
          </a:prstGeom>
          <a:noFill/>
          <a:ln w="9525">
            <a:noFill/>
          </a:ln>
        </p:spPr>
      </p:pic>
      <p:sp>
        <p:nvSpPr>
          <p:cNvPr id="28" name="Text Box 3"/>
          <p:cNvSpPr txBox="1"/>
          <p:nvPr/>
        </p:nvSpPr>
        <p:spPr>
          <a:xfrm>
            <a:off x="539750" y="4789488"/>
            <a:ext cx="8064500" cy="1016000"/>
          </a:xfrm>
          <a:prstGeom prst="rect">
            <a:avLst/>
          </a:prstGeom>
          <a:noFill/>
          <a:ln w="6350">
            <a:noFill/>
          </a:ln>
        </p:spPr>
        <p:txBody>
          <a:bodyPr>
            <a:spAutoFit/>
          </a:bodyPr>
          <a:p>
            <a:pPr algn="ctr" eaLnBrk="1" hangingPunct="1">
              <a:lnSpc>
                <a:spcPct val="130000"/>
              </a:lnSpc>
              <a:buNone/>
            </a:pPr>
            <a:r>
              <a:rPr lang="en-US" altLang="zh-CN" sz="2400" dirty="0">
                <a:latin typeface="Times New Roman" panose="02020603050405020304" pitchFamily="18" charset="0"/>
                <a:ea typeface="华文楷体" panose="02010600040101010101" pitchFamily="2" charset="-122"/>
              </a:rPr>
              <a:t>        </a:t>
            </a:r>
            <a:r>
              <a:rPr lang="zh-CN" altLang="zh-CN" sz="2400" dirty="0">
                <a:latin typeface="Times New Roman" panose="02020603050405020304" pitchFamily="18" charset="0"/>
                <a:ea typeface="华文楷体" panose="02010600040101010101" pitchFamily="2" charset="-122"/>
              </a:rPr>
              <a:t>根据图</a:t>
            </a:r>
            <a:r>
              <a:rPr lang="en-US" altLang="zh-CN" sz="2400" dirty="0">
                <a:latin typeface="Times New Roman" panose="02020603050405020304" pitchFamily="18" charset="0"/>
                <a:ea typeface="华文楷体" panose="02010600040101010101" pitchFamily="2" charset="-122"/>
              </a:rPr>
              <a:t>G</a:t>
            </a:r>
            <a:r>
              <a:rPr lang="zh-CN" altLang="zh-CN" sz="2400" dirty="0">
                <a:latin typeface="Times New Roman" panose="02020603050405020304" pitchFamily="18" charset="0"/>
                <a:ea typeface="华文楷体" panose="02010600040101010101" pitchFamily="2" charset="-122"/>
              </a:rPr>
              <a:t>与其补图</a:t>
            </a:r>
            <a:r>
              <a:rPr lang="en-US" altLang="zh-CN" sz="2400" dirty="0">
                <a:latin typeface="Times New Roman" panose="02020603050405020304" pitchFamily="18" charset="0"/>
                <a:ea typeface="华文楷体" panose="02010600040101010101" pitchFamily="2" charset="-122"/>
              </a:rPr>
              <a:t>G’</a:t>
            </a:r>
            <a:r>
              <a:rPr lang="zh-CN" altLang="zh-CN" sz="2400" dirty="0">
                <a:latin typeface="Times New Roman" panose="02020603050405020304" pitchFamily="18" charset="0"/>
                <a:ea typeface="华文楷体" panose="02010600040101010101" pitchFamily="2" charset="-122"/>
              </a:rPr>
              <a:t>之间的关系，可以证明图</a:t>
            </a:r>
            <a:r>
              <a:rPr lang="en-US" altLang="zh-CN" sz="2400" dirty="0">
                <a:latin typeface="Times New Roman" panose="02020603050405020304" pitchFamily="18" charset="0"/>
                <a:ea typeface="华文楷体" panose="02010600040101010101" pitchFamily="2" charset="-122"/>
              </a:rPr>
              <a:t>G</a:t>
            </a:r>
            <a:r>
              <a:rPr lang="zh-CN" altLang="zh-CN" sz="2400" dirty="0">
                <a:latin typeface="Times New Roman" panose="02020603050405020304" pitchFamily="18" charset="0"/>
                <a:ea typeface="华文楷体" panose="02010600040101010101" pitchFamily="2" charset="-122"/>
              </a:rPr>
              <a:t>中有一个大小为</a:t>
            </a:r>
            <a:r>
              <a:rPr lang="en-US" altLang="zh-CN" sz="2400" i="1" dirty="0">
                <a:latin typeface="Times New Roman" panose="02020603050405020304" pitchFamily="18" charset="0"/>
                <a:ea typeface="华文楷体" panose="02010600040101010101" pitchFamily="2" charset="-122"/>
              </a:rPr>
              <a:t>k</a:t>
            </a:r>
            <a:r>
              <a:rPr lang="zh-CN" altLang="zh-CN" sz="2400" dirty="0">
                <a:latin typeface="Times New Roman" panose="02020603050405020304" pitchFamily="18" charset="0"/>
                <a:ea typeface="华文楷体" panose="02010600040101010101" pitchFamily="2" charset="-122"/>
              </a:rPr>
              <a:t>的团当且仅当</a:t>
            </a:r>
            <a:r>
              <a:rPr lang="en-US" altLang="zh-CN" sz="2400" dirty="0">
                <a:latin typeface="Times New Roman" panose="02020603050405020304" pitchFamily="18" charset="0"/>
                <a:ea typeface="华文楷体" panose="02010600040101010101" pitchFamily="2" charset="-122"/>
              </a:rPr>
              <a:t>G’</a:t>
            </a:r>
            <a:r>
              <a:rPr lang="zh-CN" altLang="zh-CN" sz="2400" dirty="0">
                <a:latin typeface="Times New Roman" panose="02020603050405020304" pitchFamily="18" charset="0"/>
                <a:ea typeface="华文楷体" panose="02010600040101010101" pitchFamily="2" charset="-122"/>
              </a:rPr>
              <a:t>中有一个大小为</a:t>
            </a:r>
            <a:r>
              <a:rPr lang="en-US" altLang="zh-CN" sz="2400" dirty="0">
                <a:latin typeface="Times New Roman" panose="02020603050405020304" pitchFamily="18" charset="0"/>
                <a:ea typeface="华文楷体" panose="02010600040101010101" pitchFamily="2" charset="-122"/>
              </a:rPr>
              <a:t>|V|-</a:t>
            </a:r>
            <a:r>
              <a:rPr lang="en-US" altLang="zh-CN" sz="2400" i="1" dirty="0">
                <a:latin typeface="Times New Roman" panose="02020603050405020304" pitchFamily="18" charset="0"/>
                <a:ea typeface="华文楷体" panose="02010600040101010101" pitchFamily="2" charset="-122"/>
              </a:rPr>
              <a:t>k</a:t>
            </a:r>
            <a:r>
              <a:rPr lang="zh-CN" altLang="zh-CN" sz="2400" dirty="0">
                <a:latin typeface="Times New Roman" panose="02020603050405020304" pitchFamily="18" charset="0"/>
                <a:ea typeface="华文楷体" panose="02010600040101010101" pitchFamily="2" charset="-122"/>
              </a:rPr>
              <a:t>的顶点覆盖。</a:t>
            </a:r>
            <a:endParaRPr lang="en-US" altLang="zh-CN" sz="2400" dirty="0">
              <a:latin typeface="Times New Roman" panose="02020603050405020304" pitchFamily="18" charset="0"/>
              <a:ea typeface="华文楷体" panose="020106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42E0939-FFF5-4B7F-B65A-F57F63FB8774}"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734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7349" name="Rectangle 2"/>
          <p:cNvSpPr>
            <a:spLocks noGrp="1"/>
          </p:cNvSpPr>
          <p:nvPr>
            <p:ph type="title"/>
          </p:nvPr>
        </p:nvSpPr>
        <p:spPr>
          <a:xfrm>
            <a:off x="1143000" y="476250"/>
            <a:ext cx="8001000" cy="865188"/>
          </a:xfrm>
        </p:spPr>
        <p:txBody>
          <a:bodyPr vert="horz" wrap="square" lIns="91440" tIns="45720" rIns="91440" bIns="45720" anchor="t" anchorCtr="0"/>
          <a:p>
            <a:pPr eaLnBrk="1" hangingPunct="1"/>
            <a:r>
              <a:rPr lang="en-US" altLang="zh-CN" dirty="0"/>
              <a:t>8</a:t>
            </a:r>
            <a:r>
              <a:rPr lang="zh-CN" altLang="en-US" dirty="0"/>
              <a:t>.4.5  </a:t>
            </a:r>
            <a:r>
              <a:rPr lang="zh-CN" altLang="en-US" dirty="0">
                <a:latin typeface="楷体_GB2312" pitchFamily="49" charset="-122"/>
                <a:ea typeface="楷体_GB2312" pitchFamily="49" charset="-122"/>
              </a:rPr>
              <a:t>子集和问题</a:t>
            </a:r>
            <a:r>
              <a:rPr lang="zh-CN" altLang="en-US" sz="3400" dirty="0">
                <a:latin typeface="楷体_GB2312" pitchFamily="49" charset="-122"/>
                <a:ea typeface="楷体_GB2312" pitchFamily="49" charset="-122"/>
              </a:rPr>
              <a:t>（</a:t>
            </a:r>
            <a:r>
              <a:rPr lang="en-US" altLang="zh-CN" sz="3400" dirty="0">
                <a:latin typeface="楷体_GB2312" pitchFamily="49" charset="-122"/>
              </a:rPr>
              <a:t>SUBSET-SUM）</a:t>
            </a:r>
            <a:r>
              <a:rPr lang="zh-CN" altLang="en-US" dirty="0">
                <a:ea typeface="楷体_GB2312" pitchFamily="49" charset="-122"/>
              </a:rPr>
              <a:t> </a:t>
            </a:r>
            <a:endParaRPr lang="zh-CN" altLang="en-US" dirty="0">
              <a:ea typeface="楷体_GB2312" pitchFamily="49" charset="-122"/>
            </a:endParaRPr>
          </a:p>
        </p:txBody>
      </p:sp>
      <p:sp>
        <p:nvSpPr>
          <p:cNvPr id="57350" name="Text Box 3"/>
          <p:cNvSpPr txBox="1"/>
          <p:nvPr/>
        </p:nvSpPr>
        <p:spPr>
          <a:xfrm>
            <a:off x="500063" y="1214438"/>
            <a:ext cx="8143875" cy="2308225"/>
          </a:xfrm>
          <a:prstGeom prst="rect">
            <a:avLst/>
          </a:prstGeom>
          <a:noFill/>
          <a:ln w="6350">
            <a:noFill/>
          </a:ln>
        </p:spPr>
        <p:txBody>
          <a:bodyPr>
            <a:spAutoFit/>
          </a:bodyPr>
          <a:p>
            <a:pPr algn="just" eaLnBrk="1" hangingPunct="1">
              <a:lnSpc>
                <a:spcPct val="120000"/>
              </a:lnSpc>
              <a:buNone/>
            </a:pPr>
            <a:r>
              <a:rPr lang="zh-CN" altLang="en-US" sz="2400" dirty="0">
                <a:latin typeface="Arial Unicode MS" pitchFamily="34" charset="-122"/>
                <a:ea typeface="Arial Unicode MS" pitchFamily="34" charset="-122"/>
              </a:rPr>
              <a:t>    </a:t>
            </a:r>
            <a:r>
              <a:rPr lang="zh-CN" altLang="en-US" sz="2400" b="1" dirty="0">
                <a:solidFill>
                  <a:schemeClr val="accent2"/>
                </a:solidFill>
                <a:latin typeface="Arial Unicode MS" pitchFamily="34" charset="-122"/>
                <a:ea typeface="Arial Unicode MS" pitchFamily="34" charset="-122"/>
              </a:rPr>
              <a:t>问题描述：</a:t>
            </a:r>
            <a:r>
              <a:rPr lang="zh-CN" altLang="en-US" sz="2400" dirty="0">
                <a:latin typeface="Arial Unicode MS" pitchFamily="34" charset="-122"/>
                <a:ea typeface="Arial Unicode MS" pitchFamily="34" charset="-122"/>
              </a:rPr>
              <a:t>给定整数集合</a:t>
            </a:r>
            <a:r>
              <a:rPr lang="en-US" altLang="zh-CN" sz="2400" dirty="0">
                <a:latin typeface="Arial Unicode MS" pitchFamily="34" charset="-122"/>
                <a:ea typeface="Arial Unicode MS" pitchFamily="34" charset="-122"/>
              </a:rPr>
              <a:t>S</a:t>
            </a:r>
            <a:r>
              <a:rPr lang="zh-CN" altLang="en-US" sz="2400" dirty="0">
                <a:latin typeface="Arial Unicode MS" pitchFamily="34" charset="-122"/>
                <a:ea typeface="Arial Unicode MS" pitchFamily="34" charset="-122"/>
              </a:rPr>
              <a:t>和一个整数</a:t>
            </a:r>
            <a:r>
              <a:rPr lang="en-US" altLang="zh-CN" sz="2400" dirty="0">
                <a:latin typeface="Arial Unicode MS" pitchFamily="34" charset="-122"/>
                <a:ea typeface="Arial Unicode MS" pitchFamily="34" charset="-122"/>
              </a:rPr>
              <a:t>t，</a:t>
            </a:r>
            <a:r>
              <a:rPr lang="zh-CN" altLang="en-US" sz="2400" dirty="0">
                <a:latin typeface="Arial Unicode MS" pitchFamily="34" charset="-122"/>
                <a:ea typeface="Arial Unicode MS" pitchFamily="34" charset="-122"/>
              </a:rPr>
              <a:t>判定是否存在</a:t>
            </a:r>
            <a:r>
              <a:rPr lang="en-US" altLang="zh-CN" sz="2400" dirty="0">
                <a:latin typeface="Arial Unicode MS" pitchFamily="34" charset="-122"/>
                <a:ea typeface="Arial Unicode MS" pitchFamily="34" charset="-122"/>
              </a:rPr>
              <a:t>S</a:t>
            </a:r>
            <a:r>
              <a:rPr lang="zh-CN" altLang="en-US" sz="2400" dirty="0">
                <a:latin typeface="Arial Unicode MS" pitchFamily="34" charset="-122"/>
                <a:ea typeface="Arial Unicode MS" pitchFamily="34" charset="-122"/>
              </a:rPr>
              <a:t>的一个子集</a:t>
            </a:r>
            <a:r>
              <a:rPr lang="en-US" altLang="zh-CN" sz="2400" dirty="0">
                <a:latin typeface="Arial Unicode MS" pitchFamily="34" charset="-122"/>
                <a:ea typeface="Arial Unicode MS" pitchFamily="34" charset="-122"/>
              </a:rPr>
              <a:t>S’</a:t>
            </a:r>
            <a:r>
              <a:rPr lang="en-US" altLang="zh-CN" sz="2400" dirty="0">
                <a:latin typeface="Arial Unicode MS" pitchFamily="34" charset="-122"/>
                <a:ea typeface="Arial Unicode MS" pitchFamily="34" charset="-122"/>
                <a:sym typeface="Symbol" panose="05050102010706020507" pitchFamily="18" charset="2"/>
              </a:rPr>
              <a:t></a:t>
            </a:r>
            <a:r>
              <a:rPr lang="en-US" altLang="zh-CN" sz="2400" dirty="0">
                <a:latin typeface="Arial Unicode MS" pitchFamily="34" charset="-122"/>
                <a:ea typeface="Arial Unicode MS" pitchFamily="34" charset="-122"/>
              </a:rPr>
              <a:t>S，</a:t>
            </a:r>
            <a:r>
              <a:rPr lang="zh-CN" altLang="en-US" sz="2400" dirty="0">
                <a:latin typeface="Arial Unicode MS" pitchFamily="34" charset="-122"/>
                <a:ea typeface="Arial Unicode MS" pitchFamily="34" charset="-122"/>
              </a:rPr>
              <a:t>使得</a:t>
            </a:r>
            <a:r>
              <a:rPr lang="en-US" altLang="zh-CN" sz="2400" dirty="0">
                <a:latin typeface="Arial Unicode MS" pitchFamily="34" charset="-122"/>
                <a:ea typeface="Arial Unicode MS" pitchFamily="34" charset="-122"/>
              </a:rPr>
              <a:t>S’</a:t>
            </a:r>
            <a:r>
              <a:rPr lang="zh-CN" altLang="en-US" sz="2400" dirty="0">
                <a:latin typeface="Arial Unicode MS" pitchFamily="34" charset="-122"/>
                <a:ea typeface="Arial Unicode MS" pitchFamily="34" charset="-122"/>
              </a:rPr>
              <a:t>中整数的和为</a:t>
            </a:r>
            <a:r>
              <a:rPr lang="en-US" altLang="zh-CN" sz="2400" dirty="0">
                <a:latin typeface="Arial Unicode MS" pitchFamily="34" charset="-122"/>
                <a:ea typeface="Arial Unicode MS" pitchFamily="34" charset="-122"/>
              </a:rPr>
              <a:t>t。</a:t>
            </a:r>
            <a:endParaRPr lang="en-US" altLang="zh-CN" sz="2400" dirty="0">
              <a:latin typeface="Arial Unicode MS" pitchFamily="34" charset="-122"/>
              <a:ea typeface="Arial Unicode MS" pitchFamily="34" charset="-122"/>
            </a:endParaRPr>
          </a:p>
          <a:p>
            <a:pPr algn="just" eaLnBrk="1" hangingPunct="1">
              <a:lnSpc>
                <a:spcPct val="120000"/>
              </a:lnSpc>
              <a:buNone/>
            </a:pPr>
            <a:r>
              <a:rPr lang="en-US" altLang="zh-CN" sz="2400" dirty="0">
                <a:latin typeface="楷体_GB2312" pitchFamily="49" charset="-122"/>
                <a:ea typeface="楷体_GB2312" pitchFamily="49" charset="-122"/>
              </a:rPr>
              <a:t>       </a:t>
            </a:r>
            <a:r>
              <a:rPr lang="zh-CN" altLang="en-US" sz="2400" dirty="0">
                <a:latin typeface="Times New Roman" panose="02020603050405020304" pitchFamily="18" charset="0"/>
                <a:ea typeface="华文楷体" panose="02010600040101010101" pitchFamily="2" charset="-122"/>
              </a:rPr>
              <a:t>例如，若</a:t>
            </a:r>
            <a:r>
              <a:rPr lang="en-US" altLang="zh-CN" sz="2400" dirty="0">
                <a:latin typeface="Times New Roman" panose="02020603050405020304" pitchFamily="18" charset="0"/>
                <a:ea typeface="华文楷体" panose="02010600040101010101" pitchFamily="2" charset="-122"/>
              </a:rPr>
              <a:t>S={1, 4, 16, 64, 256, 1040, 1041, 1093, 1284, 1344}</a:t>
            </a:r>
            <a:r>
              <a:rPr lang="zh-CN" altLang="en-US" sz="2400" dirty="0">
                <a:latin typeface="Times New Roman" panose="02020603050405020304" pitchFamily="18" charset="0"/>
                <a:ea typeface="华文楷体" panose="02010600040101010101" pitchFamily="2" charset="-122"/>
              </a:rPr>
              <a:t>且</a:t>
            </a:r>
            <a:r>
              <a:rPr lang="en-US" altLang="zh-CN" sz="2400" dirty="0">
                <a:latin typeface="Times New Roman" panose="02020603050405020304" pitchFamily="18" charset="0"/>
                <a:ea typeface="华文楷体" panose="02010600040101010101" pitchFamily="2" charset="-122"/>
              </a:rPr>
              <a:t>t=3754，</a:t>
            </a:r>
            <a:r>
              <a:rPr lang="zh-CN" altLang="en-US" sz="2400" dirty="0">
                <a:latin typeface="Times New Roman" panose="02020603050405020304" pitchFamily="18" charset="0"/>
                <a:ea typeface="华文楷体" panose="02010600040101010101" pitchFamily="2" charset="-122"/>
              </a:rPr>
              <a:t>则子集</a:t>
            </a:r>
            <a:r>
              <a:rPr lang="en-US" altLang="zh-CN" sz="2400" dirty="0">
                <a:latin typeface="Times New Roman" panose="02020603050405020304" pitchFamily="18" charset="0"/>
                <a:ea typeface="华文楷体" panose="02010600040101010101" pitchFamily="2" charset="-122"/>
              </a:rPr>
              <a:t>S’={1, 16, 64, 256, 1040, 1093, 1284}</a:t>
            </a:r>
            <a:r>
              <a:rPr lang="zh-CN" altLang="en-US" sz="2400" dirty="0">
                <a:latin typeface="Times New Roman" panose="02020603050405020304" pitchFamily="18" charset="0"/>
                <a:ea typeface="华文楷体" panose="02010600040101010101" pitchFamily="2" charset="-122"/>
              </a:rPr>
              <a:t>是一个解。 </a:t>
            </a:r>
            <a:r>
              <a:rPr lang="en-US" altLang="zh-CN" sz="2400" dirty="0">
                <a:latin typeface="Times New Roman" panose="02020603050405020304" pitchFamily="18" charset="0"/>
                <a:ea typeface="华文楷体" panose="02010600040101010101" pitchFamily="2" charset="-122"/>
              </a:rPr>
              <a:t> </a:t>
            </a:r>
            <a:endParaRPr lang="zh-CN" altLang="en-US" sz="2400" dirty="0">
              <a:latin typeface="Times New Roman" panose="02020603050405020304" pitchFamily="18" charset="0"/>
              <a:ea typeface="华文楷体" panose="02010600040101010101" pitchFamily="2" charset="-122"/>
            </a:endParaRPr>
          </a:p>
        </p:txBody>
      </p:sp>
      <p:sp>
        <p:nvSpPr>
          <p:cNvPr id="34823" name="Text Box 5"/>
          <p:cNvSpPr txBox="1"/>
          <p:nvPr/>
        </p:nvSpPr>
        <p:spPr>
          <a:xfrm>
            <a:off x="428625" y="3714750"/>
            <a:ext cx="8286750" cy="2308225"/>
          </a:xfrm>
          <a:prstGeom prst="rect">
            <a:avLst/>
          </a:prstGeom>
          <a:noFill/>
          <a:ln w="6350">
            <a:noFill/>
          </a:ln>
        </p:spPr>
        <p:txBody>
          <a:bodyPr>
            <a:spAutoFit/>
          </a:bodyPr>
          <a:p>
            <a:pPr eaLnBrk="1" hangingPunct="1">
              <a:lnSpc>
                <a:spcPct val="120000"/>
              </a:lnSpc>
              <a:buNone/>
            </a:pPr>
            <a:r>
              <a:rPr lang="zh-CN" altLang="en-US" sz="2400" b="1" dirty="0">
                <a:solidFill>
                  <a:schemeClr val="accent2"/>
                </a:solidFill>
                <a:latin typeface="Arial Unicode MS" pitchFamily="34" charset="-122"/>
                <a:ea typeface="Arial Unicode MS" pitchFamily="34" charset="-122"/>
              </a:rPr>
              <a:t>证明思路： </a:t>
            </a:r>
            <a:endParaRPr lang="zh-CN" altLang="en-US" sz="2400" b="1" dirty="0">
              <a:solidFill>
                <a:schemeClr val="accent2"/>
              </a:solidFill>
              <a:latin typeface="Arial Unicode MS" pitchFamily="34" charset="-122"/>
              <a:ea typeface="Arial Unicode MS" pitchFamily="34" charset="-122"/>
            </a:endParaRPr>
          </a:p>
          <a:p>
            <a:pPr eaLnBrk="1" hangingPunct="1">
              <a:lnSpc>
                <a:spcPct val="120000"/>
              </a:lnSpc>
              <a:buNone/>
            </a:pPr>
            <a:r>
              <a:rPr lang="zh-CN" altLang="en-US"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华文楷体" panose="02010600040101010101" pitchFamily="2" charset="-122"/>
              </a:rPr>
              <a:t>首先，对于子集和问题的一个实例&lt;</a:t>
            </a:r>
            <a:r>
              <a:rPr lang="en-US" altLang="zh-CN" sz="2400" dirty="0">
                <a:latin typeface="Times New Roman" panose="02020603050405020304" pitchFamily="18" charset="0"/>
                <a:ea typeface="华文楷体" panose="02010600040101010101" pitchFamily="2" charset="-122"/>
              </a:rPr>
              <a:t>S, t&gt;，</a:t>
            </a:r>
            <a:r>
              <a:rPr lang="zh-CN" altLang="en-US" sz="2400" dirty="0">
                <a:latin typeface="Times New Roman" panose="02020603050405020304" pitchFamily="18" charset="0"/>
                <a:ea typeface="华文楷体" panose="02010600040101010101" pitchFamily="2" charset="-122"/>
              </a:rPr>
              <a:t>给定一个“证书”</a:t>
            </a:r>
            <a:r>
              <a:rPr lang="en-US" altLang="zh-CN" sz="2400" dirty="0">
                <a:latin typeface="Times New Roman" panose="02020603050405020304" pitchFamily="18" charset="0"/>
                <a:ea typeface="华文楷体" panose="02010600040101010101" pitchFamily="2" charset="-122"/>
              </a:rPr>
              <a:t>S</a:t>
            </a:r>
            <a:r>
              <a:rPr lang="en-US" altLang="zh-CN" sz="2400" dirty="0">
                <a:latin typeface="Malgun Gothic" panose="020B0503020000020004" charset="-127"/>
                <a:ea typeface="Malgun Gothic" panose="020B0503020000020004" charset="-127"/>
              </a:rPr>
              <a:t>’</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要验证</a:t>
            </a:r>
            <a:r>
              <a:rPr lang="en-US" altLang="zh-CN" sz="2400" dirty="0">
                <a:latin typeface="Times New Roman" panose="02020603050405020304" pitchFamily="18" charset="0"/>
                <a:ea typeface="华文楷体" panose="02010600040101010101" pitchFamily="2" charset="-122"/>
              </a:rPr>
              <a:t>t=∑</a:t>
            </a:r>
            <a:r>
              <a:rPr lang="en-US" altLang="zh-CN" sz="2400" i="1" baseline="-25000" dirty="0">
                <a:latin typeface="Times New Roman" panose="02020603050405020304" pitchFamily="18" charset="0"/>
                <a:ea typeface="华文楷体" panose="02010600040101010101" pitchFamily="2" charset="-122"/>
              </a:rPr>
              <a:t>i</a:t>
            </a:r>
            <a:r>
              <a:rPr lang="en-US" altLang="zh-CN" sz="2400" baseline="-25000" dirty="0">
                <a:latin typeface="Times New Roman" panose="02020603050405020304" pitchFamily="18" charset="0"/>
                <a:ea typeface="华文楷体" panose="02010600040101010101" pitchFamily="2" charset="-122"/>
              </a:rPr>
              <a:t>∈</a:t>
            </a:r>
            <a:r>
              <a:rPr lang="en-US" altLang="zh-CN" sz="2400" i="1" baseline="-25000" dirty="0">
                <a:latin typeface="Times New Roman" panose="02020603050405020304" pitchFamily="18" charset="0"/>
                <a:ea typeface="华文楷体" panose="02010600040101010101" pitchFamily="2" charset="-122"/>
              </a:rPr>
              <a:t>s</a:t>
            </a:r>
            <a:r>
              <a:rPr lang="en-US" altLang="zh-CN" sz="2400" baseline="-25000" dirty="0">
                <a:latin typeface="Malgun Gothic" panose="020B0503020000020004" charset="-127"/>
                <a:ea typeface="Malgun Gothic" panose="020B0503020000020004" charset="-127"/>
              </a:rPr>
              <a:t>’</a:t>
            </a:r>
            <a:r>
              <a:rPr lang="en-US" altLang="zh-CN" sz="2400" i="1" dirty="0">
                <a:latin typeface="Times New Roman" panose="02020603050405020304" pitchFamily="18" charset="0"/>
                <a:ea typeface="华文楷体" panose="02010600040101010101" pitchFamily="2" charset="-122"/>
              </a:rPr>
              <a:t>i</a:t>
            </a:r>
            <a:r>
              <a:rPr lang="zh-CN" altLang="en-US" sz="2400" dirty="0">
                <a:latin typeface="Times New Roman" panose="02020603050405020304" pitchFamily="18" charset="0"/>
                <a:ea typeface="华文楷体" panose="02010600040101010101" pitchFamily="2" charset="-122"/>
              </a:rPr>
              <a:t>是否成立，显然可在多项式时间内完成。因此，</a:t>
            </a:r>
            <a:r>
              <a:rPr lang="en-US" altLang="zh-CN" sz="2400" dirty="0">
                <a:latin typeface="Times New Roman" panose="02020603050405020304" pitchFamily="18" charset="0"/>
                <a:ea typeface="华文楷体" panose="02010600040101010101" pitchFamily="2" charset="-122"/>
              </a:rPr>
              <a:t>SUBSET-SUM∈NP；</a:t>
            </a:r>
            <a:endParaRPr lang="en-US" altLang="zh-CN" sz="2400" dirty="0">
              <a:latin typeface="Times New Roman" panose="02020603050405020304" pitchFamily="18" charset="0"/>
              <a:ea typeface="华文楷体" panose="02010600040101010101" pitchFamily="2" charset="-122"/>
            </a:endParaRPr>
          </a:p>
          <a:p>
            <a:pPr eaLnBrk="1" hangingPunct="1">
              <a:lnSpc>
                <a:spcPct val="120000"/>
              </a:lnSpc>
              <a:buNone/>
            </a:pPr>
            <a:r>
              <a:rPr lang="zh-CN" altLang="en-US" sz="2400" dirty="0">
                <a:latin typeface="Times New Roman" panose="02020603050405020304" pitchFamily="18" charset="0"/>
                <a:ea typeface="华文楷体" panose="02010600040101010101" pitchFamily="2" charset="-122"/>
              </a:rPr>
              <a:t>    其次，证明</a:t>
            </a:r>
            <a:r>
              <a:rPr lang="en-US" altLang="zh-CN" sz="2400" dirty="0">
                <a:latin typeface="Times New Roman" panose="02020603050405020304" pitchFamily="18" charset="0"/>
                <a:ea typeface="华文楷体" panose="02010600040101010101" pitchFamily="2" charset="-122"/>
              </a:rPr>
              <a:t>VERTEX-COVER∝</a:t>
            </a:r>
            <a:r>
              <a:rPr lang="en-US" altLang="zh-CN" sz="2400" baseline="-30000" dirty="0">
                <a:latin typeface="Times New Roman" panose="02020603050405020304" pitchFamily="18" charset="0"/>
                <a:ea typeface="华文楷体" panose="02010600040101010101" pitchFamily="2" charset="-122"/>
              </a:rPr>
              <a:t>p</a:t>
            </a:r>
            <a:r>
              <a:rPr lang="en-US" altLang="zh-CN" sz="2400" dirty="0">
                <a:latin typeface="Times New Roman" panose="02020603050405020304" pitchFamily="18" charset="0"/>
                <a:ea typeface="华文楷体" panose="02010600040101010101" pitchFamily="2" charset="-122"/>
              </a:rPr>
              <a:t>SUBSET-SUM</a:t>
            </a:r>
            <a:r>
              <a:rPr lang="en-US" altLang="zh-CN" sz="2400" dirty="0">
                <a:latin typeface="Times New Roman" panose="02020603050405020304" pitchFamily="18" charset="0"/>
                <a:ea typeface="楷体_GB2312" pitchFamily="49" charset="-122"/>
              </a:rPr>
              <a:t>。 </a:t>
            </a:r>
            <a:endParaRPr lang="zh-CN" altLang="en-US" sz="2400"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animEffect transition="in" filter="blinds(horizontal)">
                                      <p:cBhvr>
                                        <p:cTn id="7" dur="500"/>
                                        <p:tgtEl>
                                          <p:spTgt spid="3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42E0939-FFF5-4B7F-B65A-F57F63FB8774}"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837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8373" name="Rectangle 2"/>
          <p:cNvSpPr>
            <a:spLocks noGrp="1"/>
          </p:cNvSpPr>
          <p:nvPr>
            <p:ph type="title"/>
          </p:nvPr>
        </p:nvSpPr>
        <p:spPr>
          <a:xfrm>
            <a:off x="1143000" y="476250"/>
            <a:ext cx="8001000" cy="666750"/>
          </a:xfrm>
        </p:spPr>
        <p:txBody>
          <a:bodyPr vert="horz" wrap="square" lIns="91440" tIns="45720" rIns="91440" bIns="45720" anchor="t" anchorCtr="0"/>
          <a:p>
            <a:pPr eaLnBrk="1" hangingPunct="1"/>
            <a:r>
              <a:rPr lang="en-US" altLang="zh-CN" sz="3600" dirty="0">
                <a:latin typeface="楷体_GB2312" pitchFamily="49" charset="-122"/>
              </a:rPr>
              <a:t>SUBSET-SUM</a:t>
            </a:r>
            <a:r>
              <a:rPr lang="zh-CN" altLang="en-US" sz="3600" dirty="0">
                <a:latin typeface="楷体_GB2312" pitchFamily="49" charset="-122"/>
                <a:ea typeface="楷体_GB2312" pitchFamily="49" charset="-122"/>
              </a:rPr>
              <a:t>问题</a:t>
            </a:r>
            <a:endParaRPr lang="zh-CN" altLang="en-US" sz="3600" dirty="0">
              <a:ea typeface="楷体_GB2312" pitchFamily="49" charset="-122"/>
            </a:endParaRPr>
          </a:p>
        </p:txBody>
      </p:sp>
      <p:graphicFrame>
        <p:nvGraphicFramePr>
          <p:cNvPr id="11" name="表格 10"/>
          <p:cNvGraphicFramePr>
            <a:graphicFrameLocks noGrp="1"/>
          </p:cNvGraphicFramePr>
          <p:nvPr/>
        </p:nvGraphicFramePr>
        <p:xfrm>
          <a:off x="5143500" y="4000500"/>
          <a:ext cx="2714626" cy="1646238"/>
        </p:xfrm>
        <a:graphic>
          <a:graphicData uri="http://schemas.openxmlformats.org/drawingml/2006/table">
            <a:tbl>
              <a:tblPr/>
              <a:tblGrid>
                <a:gridCol w="431296"/>
                <a:gridCol w="456666"/>
                <a:gridCol w="469351"/>
                <a:gridCol w="494722"/>
                <a:gridCol w="456666"/>
                <a:gridCol w="405925"/>
              </a:tblGrid>
              <a:tr h="274373">
                <a:tc>
                  <a:txBody>
                    <a:bodyPr/>
                    <a:lstStyle/>
                    <a:p>
                      <a:endParaRPr lang="zh-CN" sz="1800" kern="100" dirty="0">
                        <a:latin typeface="Calibri" panose="020F0502020204030204"/>
                        <a:cs typeface="Times New Roman" panose="02020603050405020304"/>
                      </a:endParaRPr>
                    </a:p>
                  </a:txBody>
                  <a:tcPr marL="68580" marR="68580" marT="0" marB="0" anchor="ctr">
                    <a:lnL>
                      <a:noFill/>
                    </a:lnL>
                    <a:lnR>
                      <a:noFill/>
                    </a:lnR>
                    <a:lnT>
                      <a:noFill/>
                    </a:lnT>
                    <a:lnB>
                      <a:noFill/>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e</a:t>
                      </a:r>
                      <a:r>
                        <a:rPr lang="en-US" sz="1800" kern="0" baseline="-25000">
                          <a:latin typeface="Times New Roman" panose="02020603050405020304"/>
                          <a:ea typeface="宋体" panose="02010600030101010101" pitchFamily="2" charset="-122"/>
                          <a:cs typeface="Times New Roman" panose="02020603050405020304"/>
                        </a:rPr>
                        <a:t>4</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i="1" kern="0" dirty="0">
                          <a:latin typeface="Times New Roman" panose="02020603050405020304"/>
                          <a:ea typeface="宋体" panose="02010600030101010101" pitchFamily="2" charset="-122"/>
                          <a:cs typeface="Times New Roman" panose="02020603050405020304"/>
                        </a:rPr>
                        <a:t>e</a:t>
                      </a:r>
                      <a:r>
                        <a:rPr lang="en-US" sz="1800" kern="0" baseline="-25000" dirty="0">
                          <a:latin typeface="Times New Roman" panose="02020603050405020304"/>
                          <a:ea typeface="宋体" panose="02010600030101010101" pitchFamily="2" charset="-122"/>
                          <a:cs typeface="Times New Roman" panose="02020603050405020304"/>
                        </a:rPr>
                        <a:t>3</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e</a:t>
                      </a:r>
                      <a:r>
                        <a:rPr lang="en-US" sz="1800" kern="0" baseline="-25000">
                          <a:latin typeface="Times New Roman" panose="02020603050405020304"/>
                          <a:ea typeface="宋体" panose="02010600030101010101" pitchFamily="2" charset="-122"/>
                          <a:cs typeface="Times New Roman" panose="02020603050405020304"/>
                        </a:rPr>
                        <a:t>2</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i="1" kern="0" dirty="0">
                          <a:latin typeface="Times New Roman" panose="02020603050405020304"/>
                          <a:ea typeface="宋体" panose="02010600030101010101" pitchFamily="2" charset="-122"/>
                          <a:cs typeface="Times New Roman" panose="02020603050405020304"/>
                        </a:rPr>
                        <a:t>e</a:t>
                      </a:r>
                      <a:r>
                        <a:rPr lang="en-US" sz="1800" kern="0" baseline="-25000" dirty="0">
                          <a:latin typeface="Times New Roman" panose="02020603050405020304"/>
                          <a:ea typeface="宋体" panose="02010600030101010101" pitchFamily="2" charset="-122"/>
                          <a:cs typeface="Times New Roman" panose="02020603050405020304"/>
                        </a:rPr>
                        <a:t>1</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e</a:t>
                      </a:r>
                      <a:r>
                        <a:rPr lang="en-US" sz="1800" kern="0" baseline="-2500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v</a:t>
                      </a:r>
                      <a:r>
                        <a:rPr lang="en-US" sz="1800" kern="0" baseline="-25000" dirty="0" smtClean="0">
                          <a:latin typeface="Times New Roman" panose="02020603050405020304"/>
                          <a:ea typeface="宋体" panose="02010600030101010101" pitchFamily="2" charset="-122"/>
                          <a:cs typeface="Times New Roman" panose="02020603050405020304"/>
                        </a:rPr>
                        <a:t>0</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v</a:t>
                      </a:r>
                      <a:r>
                        <a:rPr lang="en-US" sz="1800" kern="0" baseline="-25000" dirty="0" smtClean="0">
                          <a:latin typeface="Times New Roman" panose="02020603050405020304"/>
                          <a:ea typeface="宋体" panose="02010600030101010101" pitchFamily="2" charset="-122"/>
                          <a:cs typeface="Times New Roman" panose="02020603050405020304"/>
                        </a:rPr>
                        <a:t>1</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v</a:t>
                      </a:r>
                      <a:r>
                        <a:rPr lang="en-US" sz="1800" kern="0" baseline="-25000" dirty="0" smtClean="0">
                          <a:latin typeface="Times New Roman" panose="02020603050405020304"/>
                          <a:ea typeface="宋体" panose="02010600030101010101" pitchFamily="2" charset="-122"/>
                          <a:cs typeface="Times New Roman" panose="02020603050405020304"/>
                        </a:rPr>
                        <a:t>2</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v</a:t>
                      </a:r>
                      <a:r>
                        <a:rPr lang="en-US" sz="1800" kern="0" baseline="-25000" dirty="0" smtClean="0">
                          <a:latin typeface="Times New Roman" panose="02020603050405020304"/>
                          <a:ea typeface="宋体" panose="02010600030101010101" pitchFamily="2" charset="-122"/>
                          <a:cs typeface="Times New Roman" panose="02020603050405020304"/>
                        </a:rPr>
                        <a:t>3</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v</a:t>
                      </a:r>
                      <a:r>
                        <a:rPr lang="en-US" sz="1800" kern="0" baseline="-25000" dirty="0" smtClean="0">
                          <a:latin typeface="Times New Roman" panose="02020603050405020304"/>
                          <a:ea typeface="宋体" panose="02010600030101010101" pitchFamily="2" charset="-122"/>
                          <a:cs typeface="Times New Roman" panose="02020603050405020304"/>
                        </a:rPr>
                        <a:t>4</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dirty="0">
                          <a:latin typeface="Times New Roman" panose="02020603050405020304"/>
                          <a:ea typeface="宋体" panose="02010600030101010101" pitchFamily="2" charset="-122"/>
                          <a:cs typeface="Times New Roman" panose="02020603050405020304"/>
                        </a:rPr>
                        <a:t>0</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dirty="0">
                          <a:latin typeface="Times New Roman" panose="02020603050405020304"/>
                          <a:ea typeface="宋体" panose="02010600030101010101" pitchFamily="2" charset="-122"/>
                          <a:cs typeface="Times New Roman" panose="02020603050405020304"/>
                        </a:rPr>
                        <a:t>1</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58415" name="TextBox 12"/>
          <p:cNvSpPr txBox="1"/>
          <p:nvPr/>
        </p:nvSpPr>
        <p:spPr>
          <a:xfrm>
            <a:off x="5500688" y="5789613"/>
            <a:ext cx="2286000" cy="368300"/>
          </a:xfrm>
          <a:prstGeom prst="rect">
            <a:avLst/>
          </a:prstGeom>
          <a:noFill/>
          <a:ln w="9525">
            <a:noFill/>
          </a:ln>
        </p:spPr>
        <p:txBody>
          <a:bodyPr>
            <a:spAutoFit/>
          </a:bodyPr>
          <a:p>
            <a:pPr algn="ctr" eaLnBrk="1" hangingPunct="1"/>
            <a:r>
              <a:rPr lang="zh-CN" altLang="en-US" dirty="0">
                <a:latin typeface="Arial" panose="020B0604020202020204" pitchFamily="34" charset="0"/>
              </a:rPr>
              <a:t>关联矩阵</a:t>
            </a:r>
            <a:r>
              <a:rPr lang="en-US" altLang="zh-CN" dirty="0">
                <a:latin typeface="Arial" panose="020B0604020202020204" pitchFamily="34" charset="0"/>
              </a:rPr>
              <a:t>B</a:t>
            </a:r>
            <a:endParaRPr lang="zh-CN" altLang="en-US" dirty="0">
              <a:latin typeface="Arial" panose="020B0604020202020204" pitchFamily="34" charset="0"/>
            </a:endParaRPr>
          </a:p>
        </p:txBody>
      </p:sp>
      <p:grpSp>
        <p:nvGrpSpPr>
          <p:cNvPr id="58416" name="组合 33"/>
          <p:cNvGrpSpPr/>
          <p:nvPr/>
        </p:nvGrpSpPr>
        <p:grpSpPr>
          <a:xfrm>
            <a:off x="1285875" y="4121150"/>
            <a:ext cx="2571750" cy="1951038"/>
            <a:chOff x="1142976" y="3714752"/>
            <a:chExt cx="2571768" cy="1950851"/>
          </a:xfrm>
        </p:grpSpPr>
        <p:sp>
          <p:nvSpPr>
            <p:cNvPr id="58419" name="椭圆 13"/>
            <p:cNvSpPr/>
            <p:nvPr/>
          </p:nvSpPr>
          <p:spPr>
            <a:xfrm>
              <a:off x="1214414" y="3857628"/>
              <a:ext cx="428628" cy="428628"/>
            </a:xfrm>
            <a:prstGeom prst="ellipse">
              <a:avLst/>
            </a:prstGeom>
            <a:noFill/>
            <a:ln w="6350" cap="flat" cmpd="sng">
              <a:solidFill>
                <a:schemeClr val="tx1"/>
              </a:solidFill>
              <a:prstDash val="solid"/>
              <a:headEnd type="none" w="med" len="med"/>
              <a:tailEnd type="none" w="med" len="med"/>
            </a:ln>
          </p:spPr>
          <p:txBody>
            <a:bodyPr lIns="0" tIns="0" rIns="0" bIns="0"/>
            <a:p>
              <a:pPr algn="ctr" eaLnBrk="1" hangingPunct="1"/>
              <a:r>
                <a:rPr lang="en-US" altLang="zh-CN" sz="2000" i="1"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0</a:t>
              </a:r>
              <a:endParaRPr lang="zh-CN" altLang="en-US" sz="2000" baseline="-25000" dirty="0">
                <a:latin typeface="Times New Roman" panose="02020603050405020304" pitchFamily="18" charset="0"/>
                <a:ea typeface="Times New Roman" panose="02020603050405020304" pitchFamily="18" charset="0"/>
              </a:endParaRPr>
            </a:p>
          </p:txBody>
        </p:sp>
        <p:sp>
          <p:nvSpPr>
            <p:cNvPr id="58420" name="椭圆 14"/>
            <p:cNvSpPr/>
            <p:nvPr/>
          </p:nvSpPr>
          <p:spPr>
            <a:xfrm>
              <a:off x="2285984" y="4429132"/>
              <a:ext cx="428628" cy="428628"/>
            </a:xfrm>
            <a:prstGeom prst="ellipse">
              <a:avLst/>
            </a:prstGeom>
            <a:noFill/>
            <a:ln w="6350" cap="flat" cmpd="sng">
              <a:solidFill>
                <a:schemeClr val="tx1"/>
              </a:solidFill>
              <a:prstDash val="solid"/>
              <a:headEnd type="none" w="med" len="med"/>
              <a:tailEnd type="none" w="med" len="med"/>
            </a:ln>
          </p:spPr>
          <p:txBody>
            <a:bodyPr lIns="0" tIns="0" rIns="0" bIns="0"/>
            <a:p>
              <a:pPr algn="ctr" eaLnBrk="1" hangingPunct="1"/>
              <a:r>
                <a:rPr lang="en-US" altLang="zh-CN" sz="2000" i="1"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1</a:t>
              </a:r>
              <a:endParaRPr lang="zh-CN" altLang="en-US" sz="2000" baseline="-25000" dirty="0">
                <a:latin typeface="Times New Roman" panose="02020603050405020304" pitchFamily="18" charset="0"/>
                <a:ea typeface="Times New Roman" panose="02020603050405020304" pitchFamily="18" charset="0"/>
              </a:endParaRPr>
            </a:p>
          </p:txBody>
        </p:sp>
        <p:sp>
          <p:nvSpPr>
            <p:cNvPr id="58421" name="椭圆 15"/>
            <p:cNvSpPr/>
            <p:nvPr/>
          </p:nvSpPr>
          <p:spPr>
            <a:xfrm>
              <a:off x="1214414" y="5214950"/>
              <a:ext cx="428628" cy="428628"/>
            </a:xfrm>
            <a:prstGeom prst="ellipse">
              <a:avLst/>
            </a:prstGeom>
            <a:noFill/>
            <a:ln w="6350" cap="flat" cmpd="sng">
              <a:solidFill>
                <a:schemeClr val="tx1"/>
              </a:solidFill>
              <a:prstDash val="solid"/>
              <a:headEnd type="none" w="med" len="med"/>
              <a:tailEnd type="none" w="med" len="med"/>
            </a:ln>
          </p:spPr>
          <p:txBody>
            <a:bodyPr lIns="0" tIns="0" rIns="0" bIns="0"/>
            <a:p>
              <a:pPr algn="ctr" eaLnBrk="1" hangingPunct="1"/>
              <a:r>
                <a:rPr lang="en-US" altLang="zh-CN" sz="2000" i="1"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4</a:t>
              </a:r>
              <a:endParaRPr lang="zh-CN" altLang="en-US" sz="2000" baseline="-25000" dirty="0">
                <a:latin typeface="Times New Roman" panose="02020603050405020304" pitchFamily="18" charset="0"/>
                <a:ea typeface="Times New Roman" panose="02020603050405020304" pitchFamily="18" charset="0"/>
              </a:endParaRPr>
            </a:p>
          </p:txBody>
        </p:sp>
        <p:sp>
          <p:nvSpPr>
            <p:cNvPr id="58422" name="椭圆 16"/>
            <p:cNvSpPr/>
            <p:nvPr/>
          </p:nvSpPr>
          <p:spPr>
            <a:xfrm>
              <a:off x="3286116" y="5214950"/>
              <a:ext cx="428628" cy="428628"/>
            </a:xfrm>
            <a:prstGeom prst="ellipse">
              <a:avLst/>
            </a:prstGeom>
            <a:noFill/>
            <a:ln w="6350" cap="flat" cmpd="sng">
              <a:solidFill>
                <a:schemeClr val="tx1"/>
              </a:solidFill>
              <a:prstDash val="solid"/>
              <a:headEnd type="none" w="med" len="med"/>
              <a:tailEnd type="none" w="med" len="med"/>
            </a:ln>
          </p:spPr>
          <p:txBody>
            <a:bodyPr lIns="0" tIns="0" rIns="0" bIns="0"/>
            <a:p>
              <a:pPr algn="ctr" eaLnBrk="1" hangingPunct="1"/>
              <a:r>
                <a:rPr lang="en-US" altLang="zh-CN" sz="2000" i="1"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2</a:t>
              </a:r>
              <a:endParaRPr lang="zh-CN" altLang="en-US" sz="2000" baseline="-25000" dirty="0">
                <a:latin typeface="Times New Roman" panose="02020603050405020304" pitchFamily="18" charset="0"/>
                <a:ea typeface="Times New Roman" panose="02020603050405020304" pitchFamily="18" charset="0"/>
              </a:endParaRPr>
            </a:p>
          </p:txBody>
        </p:sp>
        <p:sp>
          <p:nvSpPr>
            <p:cNvPr id="58423" name="椭圆 17"/>
            <p:cNvSpPr/>
            <p:nvPr/>
          </p:nvSpPr>
          <p:spPr>
            <a:xfrm>
              <a:off x="3286116" y="3857628"/>
              <a:ext cx="428628" cy="428628"/>
            </a:xfrm>
            <a:prstGeom prst="ellipse">
              <a:avLst/>
            </a:prstGeom>
            <a:noFill/>
            <a:ln w="6350" cap="flat" cmpd="sng">
              <a:solidFill>
                <a:schemeClr val="tx1"/>
              </a:solidFill>
              <a:prstDash val="solid"/>
              <a:headEnd type="none" w="med" len="med"/>
              <a:tailEnd type="none" w="med" len="med"/>
            </a:ln>
          </p:spPr>
          <p:txBody>
            <a:bodyPr lIns="0" tIns="0" rIns="0" bIns="0"/>
            <a:p>
              <a:pPr algn="ctr" eaLnBrk="1" hangingPunct="1"/>
              <a:r>
                <a:rPr lang="en-US" altLang="zh-CN" sz="2000" i="1"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3</a:t>
              </a:r>
              <a:endParaRPr lang="zh-CN" altLang="en-US" sz="2000" baseline="-25000" dirty="0">
                <a:latin typeface="Times New Roman" panose="02020603050405020304" pitchFamily="18" charset="0"/>
                <a:ea typeface="Times New Roman" panose="02020603050405020304" pitchFamily="18" charset="0"/>
              </a:endParaRPr>
            </a:p>
          </p:txBody>
        </p:sp>
        <p:cxnSp>
          <p:nvCxnSpPr>
            <p:cNvPr id="58424" name="直接连接符 19"/>
            <p:cNvCxnSpPr>
              <a:stCxn id="58419" idx="6"/>
              <a:endCxn id="58423" idx="2"/>
            </p:cNvCxnSpPr>
            <p:nvPr/>
          </p:nvCxnSpPr>
          <p:spPr>
            <a:xfrm>
              <a:off x="1643042" y="4071942"/>
              <a:ext cx="1643074" cy="1588"/>
            </a:xfrm>
            <a:prstGeom prst="line">
              <a:avLst/>
            </a:prstGeom>
            <a:ln w="6350" cap="flat" cmpd="sng">
              <a:solidFill>
                <a:schemeClr val="tx1"/>
              </a:solidFill>
              <a:prstDash val="solid"/>
              <a:headEnd type="none" w="med" len="med"/>
              <a:tailEnd type="none" w="med" len="med"/>
            </a:ln>
          </p:spPr>
        </p:cxnSp>
        <p:cxnSp>
          <p:nvCxnSpPr>
            <p:cNvPr id="58425" name="直接连接符 21"/>
            <p:cNvCxnSpPr>
              <a:stCxn id="58419" idx="4"/>
              <a:endCxn id="58421" idx="0"/>
            </p:cNvCxnSpPr>
            <p:nvPr/>
          </p:nvCxnSpPr>
          <p:spPr>
            <a:xfrm rot="5400000">
              <a:off x="964381" y="4750603"/>
              <a:ext cx="928694" cy="1588"/>
            </a:xfrm>
            <a:prstGeom prst="line">
              <a:avLst/>
            </a:prstGeom>
            <a:ln w="6350" cap="flat" cmpd="sng">
              <a:solidFill>
                <a:schemeClr val="tx1"/>
              </a:solidFill>
              <a:prstDash val="solid"/>
              <a:headEnd type="none" w="med" len="med"/>
              <a:tailEnd type="none" w="med" len="med"/>
            </a:ln>
          </p:spPr>
        </p:cxnSp>
        <p:cxnSp>
          <p:nvCxnSpPr>
            <p:cNvPr id="58426" name="直接连接符 23"/>
            <p:cNvCxnSpPr>
              <a:stCxn id="58421" idx="6"/>
              <a:endCxn id="58422" idx="2"/>
            </p:cNvCxnSpPr>
            <p:nvPr/>
          </p:nvCxnSpPr>
          <p:spPr>
            <a:xfrm>
              <a:off x="1643042" y="5429264"/>
              <a:ext cx="1643074" cy="1588"/>
            </a:xfrm>
            <a:prstGeom prst="line">
              <a:avLst/>
            </a:prstGeom>
            <a:ln w="6350" cap="flat" cmpd="sng">
              <a:solidFill>
                <a:schemeClr val="tx1"/>
              </a:solidFill>
              <a:prstDash val="solid"/>
              <a:headEnd type="none" w="med" len="med"/>
              <a:tailEnd type="none" w="med" len="med"/>
            </a:ln>
          </p:spPr>
        </p:cxnSp>
        <p:cxnSp>
          <p:nvCxnSpPr>
            <p:cNvPr id="58427" name="直接连接符 25"/>
            <p:cNvCxnSpPr>
              <a:stCxn id="58420" idx="3"/>
              <a:endCxn id="58421" idx="7"/>
            </p:cNvCxnSpPr>
            <p:nvPr/>
          </p:nvCxnSpPr>
          <p:spPr>
            <a:xfrm rot="5400000">
              <a:off x="1723147" y="4652113"/>
              <a:ext cx="482732" cy="768484"/>
            </a:xfrm>
            <a:prstGeom prst="line">
              <a:avLst/>
            </a:prstGeom>
            <a:ln w="6350" cap="flat" cmpd="sng">
              <a:solidFill>
                <a:schemeClr val="tx1"/>
              </a:solidFill>
              <a:prstDash val="solid"/>
              <a:headEnd type="none" w="med" len="med"/>
              <a:tailEnd type="none" w="med" len="med"/>
            </a:ln>
          </p:spPr>
        </p:cxnSp>
        <p:cxnSp>
          <p:nvCxnSpPr>
            <p:cNvPr id="58428" name="直接连接符 27"/>
            <p:cNvCxnSpPr>
              <a:stCxn id="58420" idx="5"/>
              <a:endCxn id="58422" idx="1"/>
            </p:cNvCxnSpPr>
            <p:nvPr/>
          </p:nvCxnSpPr>
          <p:spPr>
            <a:xfrm rot="-5400000" flipH="1">
              <a:off x="2758998" y="4687832"/>
              <a:ext cx="482732" cy="697046"/>
            </a:xfrm>
            <a:prstGeom prst="line">
              <a:avLst/>
            </a:prstGeom>
            <a:ln w="6350" cap="flat" cmpd="sng">
              <a:solidFill>
                <a:schemeClr val="tx1"/>
              </a:solidFill>
              <a:prstDash val="solid"/>
              <a:headEnd type="none" w="med" len="med"/>
              <a:tailEnd type="none" w="med" len="med"/>
            </a:ln>
          </p:spPr>
        </p:cxnSp>
        <p:sp>
          <p:nvSpPr>
            <p:cNvPr id="58429" name="TextBox 28"/>
            <p:cNvSpPr txBox="1"/>
            <p:nvPr/>
          </p:nvSpPr>
          <p:spPr>
            <a:xfrm>
              <a:off x="2428860" y="3714752"/>
              <a:ext cx="285752" cy="307777"/>
            </a:xfrm>
            <a:prstGeom prst="rect">
              <a:avLst/>
            </a:prstGeom>
            <a:noFill/>
            <a:ln w="9525">
              <a:noFill/>
            </a:ln>
          </p:spPr>
          <p:txBody>
            <a:bodyPr lIns="0" tIns="0" rIns="0" bIns="0">
              <a:spAutoFit/>
            </a:bodyPr>
            <a:p>
              <a:pPr algn="ctr" eaLnBrk="1" hangingPunct="1"/>
              <a:r>
                <a:rPr lang="en-US" altLang="zh-CN" sz="2000" i="1" dirty="0">
                  <a:latin typeface="Times New Roman" panose="02020603050405020304" pitchFamily="18" charset="0"/>
                  <a:cs typeface="Times New Roman" panose="02020603050405020304" pitchFamily="18" charset="0"/>
                </a:rPr>
                <a:t>e</a:t>
              </a:r>
              <a:r>
                <a:rPr lang="en-US" altLang="zh-CN" sz="2000" baseline="-25000" dirty="0">
                  <a:latin typeface="Times New Roman" panose="02020603050405020304" pitchFamily="18" charset="0"/>
                  <a:cs typeface="Times New Roman" panose="02020603050405020304" pitchFamily="18" charset="0"/>
                </a:rPr>
                <a:t>2</a:t>
              </a:r>
              <a:endParaRPr lang="zh-CN" altLang="en-US" sz="2000" baseline="-25000" dirty="0">
                <a:latin typeface="Times New Roman" panose="02020603050405020304" pitchFamily="18" charset="0"/>
                <a:ea typeface="Times New Roman" panose="02020603050405020304" pitchFamily="18" charset="0"/>
              </a:endParaRPr>
            </a:p>
          </p:txBody>
        </p:sp>
        <p:sp>
          <p:nvSpPr>
            <p:cNvPr id="58430" name="TextBox 29"/>
            <p:cNvSpPr txBox="1"/>
            <p:nvPr/>
          </p:nvSpPr>
          <p:spPr>
            <a:xfrm>
              <a:off x="1142976" y="4572008"/>
              <a:ext cx="285752" cy="307777"/>
            </a:xfrm>
            <a:prstGeom prst="rect">
              <a:avLst/>
            </a:prstGeom>
            <a:noFill/>
            <a:ln w="9525">
              <a:noFill/>
            </a:ln>
          </p:spPr>
          <p:txBody>
            <a:bodyPr lIns="0" tIns="0" rIns="0" bIns="0">
              <a:spAutoFit/>
            </a:bodyPr>
            <a:p>
              <a:pPr algn="ctr" eaLnBrk="1" hangingPunct="1"/>
              <a:r>
                <a:rPr lang="en-US" altLang="zh-CN" sz="2000" i="1" dirty="0">
                  <a:latin typeface="Times New Roman" panose="02020603050405020304" pitchFamily="18" charset="0"/>
                  <a:cs typeface="Times New Roman" panose="02020603050405020304" pitchFamily="18" charset="0"/>
                </a:rPr>
                <a:t>e</a:t>
              </a:r>
              <a:r>
                <a:rPr lang="en-US" altLang="zh-CN" sz="2000" baseline="-25000" dirty="0">
                  <a:latin typeface="Times New Roman" panose="02020603050405020304" pitchFamily="18" charset="0"/>
                  <a:cs typeface="Times New Roman" panose="02020603050405020304" pitchFamily="18" charset="0"/>
                </a:rPr>
                <a:t>0</a:t>
              </a:r>
              <a:endParaRPr lang="zh-CN" altLang="en-US" sz="2000" baseline="-25000" dirty="0">
                <a:latin typeface="Times New Roman" panose="02020603050405020304" pitchFamily="18" charset="0"/>
                <a:ea typeface="Times New Roman" panose="02020603050405020304" pitchFamily="18" charset="0"/>
              </a:endParaRPr>
            </a:p>
          </p:txBody>
        </p:sp>
        <p:sp>
          <p:nvSpPr>
            <p:cNvPr id="58431" name="TextBox 30"/>
            <p:cNvSpPr txBox="1"/>
            <p:nvPr/>
          </p:nvSpPr>
          <p:spPr>
            <a:xfrm>
              <a:off x="1785918" y="4692859"/>
              <a:ext cx="285752" cy="307777"/>
            </a:xfrm>
            <a:prstGeom prst="rect">
              <a:avLst/>
            </a:prstGeom>
            <a:noFill/>
            <a:ln w="9525">
              <a:noFill/>
            </a:ln>
          </p:spPr>
          <p:txBody>
            <a:bodyPr lIns="0" tIns="0" rIns="0" bIns="0">
              <a:spAutoFit/>
            </a:bodyPr>
            <a:p>
              <a:pPr algn="ctr" eaLnBrk="1" hangingPunct="1"/>
              <a:r>
                <a:rPr lang="en-US" altLang="zh-CN" sz="2000" i="1" dirty="0">
                  <a:latin typeface="Times New Roman" panose="02020603050405020304" pitchFamily="18" charset="0"/>
                  <a:cs typeface="Times New Roman" panose="02020603050405020304" pitchFamily="18" charset="0"/>
                </a:rPr>
                <a:t>e</a:t>
              </a:r>
              <a:r>
                <a:rPr lang="en-US" altLang="zh-CN" sz="2000" baseline="-25000" dirty="0">
                  <a:latin typeface="Times New Roman" panose="02020603050405020304" pitchFamily="18" charset="0"/>
                  <a:cs typeface="Times New Roman" panose="02020603050405020304" pitchFamily="18" charset="0"/>
                </a:rPr>
                <a:t>1</a:t>
              </a:r>
              <a:endParaRPr lang="zh-CN" altLang="en-US" sz="2000" baseline="-25000" dirty="0">
                <a:latin typeface="Times New Roman" panose="02020603050405020304" pitchFamily="18" charset="0"/>
                <a:ea typeface="Times New Roman" panose="02020603050405020304" pitchFamily="18" charset="0"/>
              </a:endParaRPr>
            </a:p>
          </p:txBody>
        </p:sp>
        <p:sp>
          <p:nvSpPr>
            <p:cNvPr id="58432" name="TextBox 31"/>
            <p:cNvSpPr txBox="1"/>
            <p:nvPr/>
          </p:nvSpPr>
          <p:spPr>
            <a:xfrm>
              <a:off x="3000364" y="4714884"/>
              <a:ext cx="285752" cy="307777"/>
            </a:xfrm>
            <a:prstGeom prst="rect">
              <a:avLst/>
            </a:prstGeom>
            <a:noFill/>
            <a:ln w="9525">
              <a:noFill/>
            </a:ln>
          </p:spPr>
          <p:txBody>
            <a:bodyPr lIns="0" tIns="0" rIns="0" bIns="0">
              <a:spAutoFit/>
            </a:bodyPr>
            <a:p>
              <a:pPr algn="ctr" eaLnBrk="1" hangingPunct="1"/>
              <a:r>
                <a:rPr lang="en-US" altLang="zh-CN" sz="2000" i="1" dirty="0">
                  <a:latin typeface="Times New Roman" panose="02020603050405020304" pitchFamily="18" charset="0"/>
                  <a:cs typeface="Times New Roman" panose="02020603050405020304" pitchFamily="18" charset="0"/>
                </a:rPr>
                <a:t>e</a:t>
              </a:r>
              <a:r>
                <a:rPr lang="en-US" altLang="zh-CN" sz="2000" baseline="-25000" dirty="0">
                  <a:latin typeface="Times New Roman" panose="02020603050405020304" pitchFamily="18" charset="0"/>
                  <a:cs typeface="Times New Roman" panose="02020603050405020304" pitchFamily="18" charset="0"/>
                </a:rPr>
                <a:t>4</a:t>
              </a:r>
              <a:endParaRPr lang="zh-CN" altLang="en-US" sz="2000" baseline="-25000" dirty="0">
                <a:latin typeface="Times New Roman" panose="02020603050405020304" pitchFamily="18" charset="0"/>
                <a:ea typeface="Times New Roman" panose="02020603050405020304" pitchFamily="18" charset="0"/>
              </a:endParaRPr>
            </a:p>
          </p:txBody>
        </p:sp>
        <p:sp>
          <p:nvSpPr>
            <p:cNvPr id="58433" name="TextBox 32"/>
            <p:cNvSpPr txBox="1"/>
            <p:nvPr/>
          </p:nvSpPr>
          <p:spPr>
            <a:xfrm>
              <a:off x="2357422" y="5357826"/>
              <a:ext cx="285752" cy="307777"/>
            </a:xfrm>
            <a:prstGeom prst="rect">
              <a:avLst/>
            </a:prstGeom>
            <a:noFill/>
            <a:ln w="9525">
              <a:noFill/>
            </a:ln>
          </p:spPr>
          <p:txBody>
            <a:bodyPr lIns="0" tIns="0" rIns="0" bIns="0">
              <a:spAutoFit/>
            </a:bodyPr>
            <a:p>
              <a:pPr algn="ctr" eaLnBrk="1" hangingPunct="1"/>
              <a:r>
                <a:rPr lang="en-US" altLang="zh-CN" sz="2000" i="1" dirty="0">
                  <a:latin typeface="Times New Roman" panose="02020603050405020304" pitchFamily="18" charset="0"/>
                  <a:cs typeface="Times New Roman" panose="02020603050405020304" pitchFamily="18" charset="0"/>
                </a:rPr>
                <a:t>e</a:t>
              </a:r>
              <a:r>
                <a:rPr lang="en-US" altLang="zh-CN" sz="2000" baseline="-25000" dirty="0">
                  <a:latin typeface="Times New Roman" panose="02020603050405020304" pitchFamily="18" charset="0"/>
                  <a:cs typeface="Times New Roman" panose="02020603050405020304" pitchFamily="18" charset="0"/>
                </a:rPr>
                <a:t>3</a:t>
              </a:r>
              <a:endParaRPr lang="zh-CN" altLang="en-US" sz="2000" baseline="-25000" dirty="0">
                <a:latin typeface="Times New Roman" panose="02020603050405020304" pitchFamily="18" charset="0"/>
                <a:ea typeface="Times New Roman" panose="02020603050405020304" pitchFamily="18" charset="0"/>
              </a:endParaRPr>
            </a:p>
          </p:txBody>
        </p:sp>
      </p:grpSp>
      <p:sp>
        <p:nvSpPr>
          <p:cNvPr id="58417" name="TextBox 34"/>
          <p:cNvSpPr txBox="1"/>
          <p:nvPr/>
        </p:nvSpPr>
        <p:spPr>
          <a:xfrm>
            <a:off x="714375" y="1216025"/>
            <a:ext cx="7858125" cy="1724025"/>
          </a:xfrm>
          <a:prstGeom prst="rect">
            <a:avLst/>
          </a:prstGeom>
          <a:noFill/>
          <a:ln w="9525">
            <a:noFill/>
          </a:ln>
        </p:spPr>
        <p:txBody>
          <a:bodyPr>
            <a:spAutoFit/>
          </a:bodyPr>
          <a:p>
            <a:pPr eaLnBrk="1" hangingPunct="1">
              <a:spcBef>
                <a:spcPts val="1200"/>
              </a:spcBef>
              <a:buNone/>
            </a:pPr>
            <a:r>
              <a:rPr lang="zh-CN" altLang="en-US" sz="2400" dirty="0">
                <a:latin typeface="Times New Roman" panose="02020603050405020304" pitchFamily="18" charset="0"/>
                <a:ea typeface="华文楷体" panose="02010600040101010101" pitchFamily="2" charset="-122"/>
              </a:rPr>
              <a:t>       给定一个图的顶点覆盖问题的实例</a:t>
            </a:r>
            <a:r>
              <a:rPr lang="en-US" altLang="zh-CN" sz="2400" dirty="0">
                <a:latin typeface="Times New Roman" panose="02020603050405020304" pitchFamily="18" charset="0"/>
                <a:ea typeface="华文楷体" panose="02010600040101010101" pitchFamily="2" charset="-122"/>
              </a:rPr>
              <a:t>&lt;</a:t>
            </a:r>
            <a:r>
              <a:rPr lang="en-US" altLang="zh-CN" sz="2400" i="1" dirty="0">
                <a:latin typeface="Times New Roman" panose="02020603050405020304" pitchFamily="18" charset="0"/>
                <a:ea typeface="华文楷体" panose="02010600040101010101" pitchFamily="2" charset="-122"/>
              </a:rPr>
              <a:t>G</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k</a:t>
            </a:r>
            <a:r>
              <a:rPr lang="en-US" altLang="zh-CN" sz="2400" dirty="0">
                <a:latin typeface="Times New Roman" panose="02020603050405020304" pitchFamily="18" charset="0"/>
                <a:ea typeface="华文楷体" panose="02010600040101010101" pitchFamily="2" charset="-122"/>
              </a:rPr>
              <a:t>&gt;</a:t>
            </a:r>
            <a:r>
              <a:rPr lang="zh-CN" altLang="en-US" sz="2400" dirty="0">
                <a:latin typeface="Times New Roman" panose="02020603050405020304" pitchFamily="18" charset="0"/>
                <a:ea typeface="华文楷体" panose="02010600040101010101" pitchFamily="2" charset="-122"/>
              </a:rPr>
              <a:t>，在多项式时间内将其变换为子集和问题的一个实例</a:t>
            </a:r>
            <a:r>
              <a:rPr lang="en-US" altLang="zh-CN" sz="2400" dirty="0">
                <a:latin typeface="Times New Roman" panose="02020603050405020304" pitchFamily="18" charset="0"/>
                <a:ea typeface="华文楷体" panose="02010600040101010101" pitchFamily="2" charset="-122"/>
              </a:rPr>
              <a:t>&lt;</a:t>
            </a:r>
            <a:r>
              <a:rPr lang="en-US" altLang="zh-CN" sz="2400" i="1" dirty="0">
                <a:latin typeface="Times New Roman" panose="02020603050405020304" pitchFamily="18" charset="0"/>
                <a:ea typeface="华文楷体" panose="02010600040101010101" pitchFamily="2" charset="-122"/>
              </a:rPr>
              <a:t>S</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t</a:t>
            </a:r>
            <a:r>
              <a:rPr lang="en-US" altLang="zh-CN" sz="2400" dirty="0">
                <a:latin typeface="Times New Roman" panose="02020603050405020304" pitchFamily="18" charset="0"/>
                <a:ea typeface="华文楷体" panose="02010600040101010101" pitchFamily="2" charset="-122"/>
              </a:rPr>
              <a:t>&gt;</a:t>
            </a:r>
            <a:r>
              <a:rPr lang="zh-CN" altLang="en-US" sz="2400" dirty="0">
                <a:latin typeface="Times New Roman" panose="02020603050405020304" pitchFamily="18" charset="0"/>
                <a:ea typeface="华文楷体" panose="02010600040101010101" pitchFamily="2" charset="-122"/>
              </a:rPr>
              <a:t>，使得</a:t>
            </a:r>
            <a:r>
              <a:rPr lang="en-US" altLang="zh-CN" sz="2400" i="1"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有一个</a:t>
            </a:r>
            <a:r>
              <a:rPr lang="en-US" altLang="zh-CN" sz="2400" i="1" dirty="0">
                <a:latin typeface="Times New Roman" panose="02020603050405020304" pitchFamily="18" charset="0"/>
                <a:ea typeface="华文楷体" panose="02010600040101010101" pitchFamily="2" charset="-122"/>
              </a:rPr>
              <a:t>k</a:t>
            </a:r>
            <a:r>
              <a:rPr lang="zh-CN" altLang="en-US" sz="2400" dirty="0">
                <a:latin typeface="Times New Roman" panose="02020603050405020304" pitchFamily="18" charset="0"/>
                <a:ea typeface="华文楷体" panose="02010600040101010101" pitchFamily="2" charset="-122"/>
              </a:rPr>
              <a:t>团当且仅当</a:t>
            </a:r>
            <a:r>
              <a:rPr lang="en-US" altLang="zh-CN" sz="2400" i="1" dirty="0">
                <a:latin typeface="Times New Roman" panose="02020603050405020304" pitchFamily="18" charset="0"/>
                <a:ea typeface="华文楷体" panose="02010600040101010101" pitchFamily="2" charset="-122"/>
              </a:rPr>
              <a:t>S</a:t>
            </a:r>
            <a:r>
              <a:rPr lang="zh-CN" altLang="en-US" sz="2400" dirty="0">
                <a:latin typeface="Times New Roman" panose="02020603050405020304" pitchFamily="18" charset="0"/>
                <a:ea typeface="华文楷体" panose="02010600040101010101" pitchFamily="2" charset="-122"/>
              </a:rPr>
              <a:t>有一个子集</a:t>
            </a:r>
            <a:r>
              <a:rPr lang="en-US" altLang="zh-CN" sz="2400" i="1" dirty="0">
                <a:latin typeface="Times New Roman" panose="02020603050405020304" pitchFamily="18" charset="0"/>
                <a:ea typeface="华文楷体" panose="02010600040101010101" pitchFamily="2" charset="-122"/>
              </a:rPr>
              <a:t>S</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，其元素和为</a:t>
            </a:r>
            <a:r>
              <a:rPr lang="en-US" altLang="zh-CN" sz="2400" i="1" dirty="0">
                <a:latin typeface="Times New Roman" panose="02020603050405020304" pitchFamily="18" charset="0"/>
                <a:ea typeface="华文楷体" panose="02010600040101010101" pitchFamily="2" charset="-122"/>
              </a:rPr>
              <a:t>t</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eaLnBrk="1" hangingPunct="1">
              <a:spcBef>
                <a:spcPts val="1200"/>
              </a:spcBef>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变换要用到图</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的关联矩阵</a:t>
            </a:r>
            <a:r>
              <a:rPr lang="en-US" altLang="zh-CN" sz="2400" dirty="0">
                <a:latin typeface="Times New Roman" panose="02020603050405020304" pitchFamily="18" charset="0"/>
                <a:ea typeface="华文楷体" panose="02010600040101010101" pitchFamily="2" charset="-122"/>
              </a:rPr>
              <a:t>B</a:t>
            </a:r>
            <a:r>
              <a:rPr lang="zh-CN" altLang="en-US" sz="2400" dirty="0">
                <a:latin typeface="Times New Roman" panose="02020603050405020304" pitchFamily="18" charset="0"/>
                <a:ea typeface="华文楷体" panose="02010600040101010101" pitchFamily="2" charset="-122"/>
              </a:rPr>
              <a:t>。定义</a:t>
            </a:r>
            <a:r>
              <a:rPr lang="en-US" altLang="zh-CN" sz="2400" dirty="0">
                <a:latin typeface="Times New Roman" panose="02020603050405020304" pitchFamily="18" charset="0"/>
                <a:ea typeface="华文楷体" panose="02010600040101010101" pitchFamily="2" charset="-122"/>
              </a:rPr>
              <a:t>B={</a:t>
            </a:r>
            <a:r>
              <a:rPr lang="en-US" altLang="zh-CN" sz="2400" i="1" dirty="0">
                <a:latin typeface="Times New Roman" panose="02020603050405020304" pitchFamily="18" charset="0"/>
                <a:ea typeface="华文楷体" panose="02010600040101010101" pitchFamily="2" charset="-122"/>
              </a:rPr>
              <a:t>b</a:t>
            </a:r>
            <a:r>
              <a:rPr lang="en-US" altLang="zh-CN" sz="2400" i="1" baseline="-25000" dirty="0">
                <a:latin typeface="Times New Roman" panose="02020603050405020304" pitchFamily="18" charset="0"/>
                <a:ea typeface="华文楷体" panose="02010600040101010101" pitchFamily="2" charset="-122"/>
              </a:rPr>
              <a:t>ij</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如下：</a:t>
            </a:r>
            <a:endParaRPr lang="zh-CN" altLang="en-US" sz="2400" dirty="0">
              <a:latin typeface="Times New Roman" panose="02020603050405020304" pitchFamily="18" charset="0"/>
              <a:ea typeface="华文楷体" panose="02010600040101010101" pitchFamily="2" charset="-122"/>
            </a:endParaRPr>
          </a:p>
        </p:txBody>
      </p:sp>
      <p:graphicFrame>
        <p:nvGraphicFramePr>
          <p:cNvPr id="58418" name="Object 1"/>
          <p:cNvGraphicFramePr>
            <a:graphicFrameLocks noChangeAspect="1"/>
          </p:cNvGraphicFramePr>
          <p:nvPr/>
        </p:nvGraphicFramePr>
        <p:xfrm>
          <a:off x="2571750" y="3071813"/>
          <a:ext cx="3665538" cy="928687"/>
        </p:xfrm>
        <a:graphic>
          <a:graphicData uri="http://schemas.openxmlformats.org/presentationml/2006/ole">
            <mc:AlternateContent xmlns:mc="http://schemas.openxmlformats.org/markup-compatibility/2006">
              <mc:Choice xmlns:v="urn:schemas-microsoft-com:vml" Requires="v">
                <p:oleObj spid="_x0000_s3104" name="" r:id="rId1" imgW="1905000" imgH="482600" progId="Equation.3">
                  <p:embed/>
                </p:oleObj>
              </mc:Choice>
              <mc:Fallback>
                <p:oleObj name="" r:id="rId1" imgW="1905000" imgH="482600" progId="Equation.3">
                  <p:embed/>
                  <p:pic>
                    <p:nvPicPr>
                      <p:cNvPr id="0" name="图片 3103"/>
                      <p:cNvPicPr/>
                      <p:nvPr/>
                    </p:nvPicPr>
                    <p:blipFill>
                      <a:blip r:embed="rId2"/>
                      <a:stretch>
                        <a:fillRect/>
                      </a:stretch>
                    </p:blipFill>
                    <p:spPr>
                      <a:xfrm>
                        <a:off x="2571750" y="3071813"/>
                        <a:ext cx="3665538" cy="928687"/>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42E0939-FFF5-4B7F-B65A-F57F63FB8774}"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939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9397" name="Rectangle 2"/>
          <p:cNvSpPr>
            <a:spLocks noGrp="1"/>
          </p:cNvSpPr>
          <p:nvPr>
            <p:ph type="title"/>
          </p:nvPr>
        </p:nvSpPr>
        <p:spPr>
          <a:xfrm>
            <a:off x="1143000" y="214313"/>
            <a:ext cx="4500563" cy="666750"/>
          </a:xfrm>
        </p:spPr>
        <p:txBody>
          <a:bodyPr vert="horz" wrap="square" lIns="91440" tIns="45720" rIns="91440" bIns="45720" anchor="t" anchorCtr="0"/>
          <a:p>
            <a:pPr eaLnBrk="1" hangingPunct="1"/>
            <a:r>
              <a:rPr lang="en-US" altLang="zh-CN" sz="3600" dirty="0">
                <a:latin typeface="楷体_GB2312" pitchFamily="49" charset="-122"/>
              </a:rPr>
              <a:t>SUBSET-SUM</a:t>
            </a:r>
            <a:r>
              <a:rPr lang="zh-CN" altLang="en-US" sz="3600" dirty="0">
                <a:latin typeface="楷体_GB2312" pitchFamily="49" charset="-122"/>
                <a:ea typeface="楷体_GB2312" pitchFamily="49" charset="-122"/>
              </a:rPr>
              <a:t>问题</a:t>
            </a:r>
            <a:endParaRPr lang="zh-CN" altLang="en-US" sz="3600" dirty="0">
              <a:ea typeface="楷体_GB2312" pitchFamily="49" charset="-122"/>
            </a:endParaRPr>
          </a:p>
        </p:txBody>
      </p:sp>
      <p:graphicFrame>
        <p:nvGraphicFramePr>
          <p:cNvPr id="12" name="表格 11"/>
          <p:cNvGraphicFramePr>
            <a:graphicFrameLocks noGrp="1"/>
          </p:cNvGraphicFramePr>
          <p:nvPr/>
        </p:nvGraphicFramePr>
        <p:xfrm>
          <a:off x="5014913" y="642938"/>
          <a:ext cx="3843338" cy="3292476"/>
        </p:xfrm>
        <a:graphic>
          <a:graphicData uri="http://schemas.openxmlformats.org/drawingml/2006/table">
            <a:tbl>
              <a:tblPr/>
              <a:tblGrid>
                <a:gridCol w="367274"/>
                <a:gridCol w="363987"/>
                <a:gridCol w="491380"/>
                <a:gridCol w="327586"/>
                <a:gridCol w="363987"/>
                <a:gridCol w="327586"/>
                <a:gridCol w="327586"/>
                <a:gridCol w="309389"/>
                <a:gridCol w="345786"/>
                <a:gridCol w="618776"/>
              </a:tblGrid>
              <a:tr h="274373">
                <a:tc>
                  <a:txBody>
                    <a:bodyPr/>
                    <a:lstStyle/>
                    <a:p>
                      <a:endParaRPr lang="zh-CN" sz="1800" kern="100" dirty="0">
                        <a:latin typeface="Calibri" panose="020F0502020204030204"/>
                        <a:cs typeface="Times New Roman" panose="02020603050405020304"/>
                      </a:endParaRPr>
                    </a:p>
                  </a:txBody>
                  <a:tcPr marL="68566" marR="68566" marT="0" marB="0" anchor="ctr">
                    <a:lnL>
                      <a:noFill/>
                    </a:lnL>
                    <a:lnR>
                      <a:noFill/>
                    </a:lnR>
                    <a:lnT>
                      <a:noFill/>
                    </a:lnT>
                    <a:lnB>
                      <a:noFill/>
                    </a:lnB>
                  </a:tcPr>
                </a:tc>
                <a:tc>
                  <a:txBody>
                    <a:bodyPr/>
                    <a:lstStyle/>
                    <a:p>
                      <a:endParaRPr lang="zh-CN" sz="1800" kern="100">
                        <a:latin typeface="Calibri" panose="020F0502020204030204"/>
                        <a:cs typeface="Times New Roman" panose="02020603050405020304"/>
                      </a:endParaRPr>
                    </a:p>
                  </a:txBody>
                  <a:tcPr marL="68566" marR="68566" marT="0" marB="0" anchor="ctr">
                    <a:lnL>
                      <a:noFill/>
                    </a:lnL>
                    <a:lnR>
                      <a:noFill/>
                    </a:lnR>
                    <a:lnT>
                      <a:noFill/>
                    </a:lnT>
                    <a:lnB>
                      <a:noFill/>
                    </a:lnB>
                  </a:tcPr>
                </a:tc>
                <a:tc>
                  <a:txBody>
                    <a:bodyPr/>
                    <a:lstStyle/>
                    <a:p>
                      <a:endParaRPr lang="zh-CN" sz="1800" kern="100">
                        <a:latin typeface="Calibri" panose="020F0502020204030204"/>
                        <a:cs typeface="Times New Roman" panose="02020603050405020304"/>
                      </a:endParaRPr>
                    </a:p>
                  </a:txBody>
                  <a:tcPr marL="68566" marR="68566" marT="0" marB="0" anchor="ctr">
                    <a:lnL>
                      <a:noFill/>
                    </a:lnL>
                    <a:lnR>
                      <a:noFill/>
                    </a:lnR>
                    <a:lnT>
                      <a:noFill/>
                    </a:lnT>
                    <a:lnB>
                      <a:noFill/>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e</a:t>
                      </a:r>
                      <a:r>
                        <a:rPr lang="en-US" sz="1800" kern="0" baseline="-25000">
                          <a:latin typeface="Times New Roman" panose="02020603050405020304"/>
                          <a:ea typeface="宋体" panose="02010600030101010101" pitchFamily="2" charset="-122"/>
                          <a:cs typeface="Times New Roman" panose="02020603050405020304"/>
                        </a:rPr>
                        <a:t>4</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e</a:t>
                      </a:r>
                      <a:r>
                        <a:rPr lang="en-US" sz="1800" kern="0" baseline="-25000">
                          <a:latin typeface="Times New Roman" panose="02020603050405020304"/>
                          <a:ea typeface="宋体" panose="02010600030101010101" pitchFamily="2" charset="-122"/>
                          <a:cs typeface="Times New Roman" panose="02020603050405020304"/>
                        </a:rPr>
                        <a:t>3</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e</a:t>
                      </a:r>
                      <a:r>
                        <a:rPr lang="en-US" sz="1800" kern="0" baseline="-25000">
                          <a:latin typeface="Times New Roman" panose="02020603050405020304"/>
                          <a:ea typeface="宋体" panose="02010600030101010101" pitchFamily="2" charset="-122"/>
                          <a:cs typeface="Times New Roman" panose="02020603050405020304"/>
                        </a:rPr>
                        <a:t>2</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e</a:t>
                      </a:r>
                      <a:r>
                        <a:rPr lang="en-US" sz="1800" kern="0" baseline="-2500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e</a:t>
                      </a:r>
                      <a:r>
                        <a:rPr lang="en-US" sz="1800" kern="0" baseline="-2500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hMerge="1">
                  <a:tcPr/>
                </a:tc>
                <a:tc>
                  <a:txBody>
                    <a:bodyPr/>
                    <a:lstStyle/>
                    <a:p>
                      <a:endParaRPr lang="zh-CN" sz="1800" kern="100">
                        <a:latin typeface="Calibri" panose="020F0502020204030204"/>
                        <a:cs typeface="Times New Roman" panose="02020603050405020304"/>
                      </a:endParaRPr>
                    </a:p>
                  </a:txBody>
                  <a:tcPr marL="68566" marR="68566" marT="0" marB="0" anchor="ctr">
                    <a:lnL>
                      <a:noFill/>
                    </a:lnL>
                    <a:lnR>
                      <a:noFill/>
                    </a:lnR>
                    <a:lnT>
                      <a:noFill/>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x</a:t>
                      </a:r>
                      <a:r>
                        <a:rPr lang="en-US" sz="1800" kern="0" baseline="-25000" dirty="0" smtClean="0">
                          <a:latin typeface="Times New Roman" panose="02020603050405020304"/>
                          <a:ea typeface="宋体" panose="02010600030101010101" pitchFamily="2" charset="-122"/>
                          <a:cs typeface="Times New Roman" panose="02020603050405020304"/>
                        </a:rPr>
                        <a:t>0</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1041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x</a:t>
                      </a:r>
                      <a:r>
                        <a:rPr lang="en-US" sz="1800" kern="0" baseline="-25000" dirty="0" smtClean="0">
                          <a:latin typeface="Times New Roman" panose="02020603050405020304"/>
                          <a:ea typeface="宋体" panose="02010600030101010101" pitchFamily="2" charset="-122"/>
                          <a:cs typeface="Times New Roman" panose="02020603050405020304"/>
                        </a:rPr>
                        <a:t>1</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1284</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x</a:t>
                      </a:r>
                      <a:r>
                        <a:rPr lang="en-US" sz="1800" kern="0" baseline="-25000" dirty="0" smtClean="0">
                          <a:latin typeface="Times New Roman" panose="02020603050405020304"/>
                          <a:ea typeface="宋体" panose="02010600030101010101" pitchFamily="2" charset="-122"/>
                          <a:cs typeface="Times New Roman" panose="02020603050405020304"/>
                        </a:rPr>
                        <a:t>2</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1344</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x</a:t>
                      </a:r>
                      <a:r>
                        <a:rPr lang="en-US" sz="1800" kern="0" baseline="-25000" dirty="0" smtClean="0">
                          <a:latin typeface="Times New Roman" panose="02020603050405020304"/>
                          <a:ea typeface="宋体" panose="02010600030101010101" pitchFamily="2" charset="-122"/>
                          <a:cs typeface="Times New Roman" panose="02020603050405020304"/>
                        </a:rPr>
                        <a:t>3</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US" sz="1800" kern="0" dirty="0">
                          <a:latin typeface="Times New Roman" panose="02020603050405020304"/>
                          <a:ea typeface="宋体" panose="02010600030101010101" pitchFamily="2" charset="-122"/>
                          <a:cs typeface="Times New Roman" panose="02020603050405020304"/>
                        </a:rPr>
                        <a:t>=</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1040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x</a:t>
                      </a:r>
                      <a:r>
                        <a:rPr lang="en-US" sz="1800" kern="0" baseline="-25000" dirty="0" smtClean="0">
                          <a:latin typeface="Times New Roman" panose="02020603050405020304"/>
                          <a:ea typeface="宋体" panose="02010600030101010101" pitchFamily="2" charset="-122"/>
                          <a:cs typeface="Times New Roman" panose="02020603050405020304"/>
                        </a:rPr>
                        <a:t>4</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1093</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y</a:t>
                      </a:r>
                      <a:r>
                        <a:rPr lang="en-US" sz="1800" kern="0" baseline="-25000" dirty="0" smtClean="0">
                          <a:latin typeface="Times New Roman" panose="02020603050405020304"/>
                          <a:ea typeface="宋体" panose="02010600030101010101" pitchFamily="2" charset="-122"/>
                          <a:cs typeface="Times New Roman" panose="02020603050405020304"/>
                        </a:rPr>
                        <a:t>0</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dirty="0">
                          <a:latin typeface="Times New Roman" panose="02020603050405020304"/>
                          <a:ea typeface="宋体" panose="02010600030101010101" pitchFamily="2" charset="-122"/>
                          <a:cs typeface="Times New Roman" panose="02020603050405020304"/>
                        </a:rPr>
                        <a:t>0</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y</a:t>
                      </a:r>
                      <a:r>
                        <a:rPr lang="en-US" sz="1800" kern="0" baseline="-25000" dirty="0" smtClean="0">
                          <a:latin typeface="Times New Roman" panose="02020603050405020304"/>
                          <a:ea typeface="宋体" panose="02010600030101010101" pitchFamily="2" charset="-122"/>
                          <a:cs typeface="Times New Roman" panose="02020603050405020304"/>
                        </a:rPr>
                        <a:t>1</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4</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y</a:t>
                      </a:r>
                      <a:r>
                        <a:rPr lang="en-US" sz="1800" kern="0" baseline="-25000" dirty="0" smtClean="0">
                          <a:latin typeface="Times New Roman" panose="02020603050405020304"/>
                          <a:ea typeface="宋体" panose="02010600030101010101" pitchFamily="2" charset="-122"/>
                          <a:cs typeface="Times New Roman" panose="02020603050405020304"/>
                        </a:rPr>
                        <a:t>2</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16</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y</a:t>
                      </a:r>
                      <a:r>
                        <a:rPr lang="en-US" sz="1800" kern="0" baseline="-25000" dirty="0" smtClean="0">
                          <a:latin typeface="Times New Roman" panose="02020603050405020304"/>
                          <a:ea typeface="宋体" panose="02010600030101010101" pitchFamily="2" charset="-122"/>
                          <a:cs typeface="Times New Roman" panose="02020603050405020304"/>
                        </a:rPr>
                        <a:t>3</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64</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a:noFill/>
                    </a:lnB>
                  </a:tcPr>
                </a:tc>
              </a:tr>
              <a:tr h="274373">
                <a:tc>
                  <a:txBody>
                    <a:bodyPr/>
                    <a:lstStyle/>
                    <a:p>
                      <a:pPr algn="l">
                        <a:spcAft>
                          <a:spcPts val="0"/>
                        </a:spcAft>
                      </a:pPr>
                      <a:r>
                        <a:rPr lang="en-US" sz="1800" i="1" kern="0" dirty="0" smtClean="0">
                          <a:latin typeface="Times New Roman" panose="02020603050405020304"/>
                          <a:ea typeface="宋体" panose="02010600030101010101" pitchFamily="2" charset="-122"/>
                          <a:cs typeface="Times New Roman" panose="02020603050405020304"/>
                        </a:rPr>
                        <a:t>y</a:t>
                      </a:r>
                      <a:r>
                        <a:rPr lang="en-US" sz="1800" kern="0" baseline="-25000" dirty="0" smtClean="0">
                          <a:latin typeface="Times New Roman" panose="02020603050405020304"/>
                          <a:ea typeface="宋体" panose="02010600030101010101" pitchFamily="2" charset="-122"/>
                          <a:cs typeface="Times New Roman" panose="02020603050405020304"/>
                        </a:rPr>
                        <a:t>4</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i="1"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1</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0</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800" kern="0" dirty="0">
                          <a:latin typeface="Times New Roman" panose="02020603050405020304"/>
                          <a:ea typeface="宋体" panose="02010600030101010101" pitchFamily="2" charset="-122"/>
                          <a:cs typeface="Times New Roman" panose="02020603050405020304"/>
                        </a:rPr>
                        <a:t>256</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a:noFill/>
                    </a:lnT>
                    <a:lnB w="12700" cap="flat" cmpd="sng" algn="ctr">
                      <a:solidFill>
                        <a:srgbClr val="000000"/>
                      </a:solidFill>
                      <a:prstDash val="solid"/>
                      <a:round/>
                      <a:headEnd type="none" w="med" len="med"/>
                      <a:tailEnd type="none" w="med" len="med"/>
                    </a:lnB>
                  </a:tcPr>
                </a:tc>
              </a:tr>
              <a:tr h="274373">
                <a:tc>
                  <a:txBody>
                    <a:bodyPr/>
                    <a:lstStyle/>
                    <a:p>
                      <a:pPr algn="ctr">
                        <a:spcAft>
                          <a:spcPts val="0"/>
                        </a:spcAft>
                      </a:pPr>
                      <a:r>
                        <a:rPr lang="en-US" sz="1800" i="1" kern="0">
                          <a:latin typeface="Times New Roman" panose="02020603050405020304"/>
                          <a:ea typeface="宋体" panose="02010600030101010101" pitchFamily="2" charset="-122"/>
                          <a:cs typeface="Times New Roman" panose="02020603050405020304"/>
                        </a:rPr>
                        <a:t>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800"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3</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2</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2</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2</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2</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panose="02020603050405020304"/>
                          <a:ea typeface="宋体" panose="02010600030101010101" pitchFamily="2" charset="-122"/>
                          <a:cs typeface="Times New Roman" panose="02020603050405020304"/>
                        </a:rPr>
                        <a:t>2</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dirty="0">
                          <a:latin typeface="Times New Roman" panose="02020603050405020304"/>
                          <a:ea typeface="宋体" panose="02010600030101010101" pitchFamily="2" charset="-122"/>
                          <a:cs typeface="Times New Roman" panose="02020603050405020304"/>
                        </a:rPr>
                        <a:t>3754</a:t>
                      </a:r>
                      <a:endParaRPr lang="zh-CN" sz="1800" kern="100" dirty="0">
                        <a:latin typeface="Calibri" panose="020F0502020204030204"/>
                        <a:ea typeface="宋体" panose="02010600030101010101" pitchFamily="2" charset="-122"/>
                        <a:cs typeface="Times New Roman" panose="02020603050405020304"/>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59523" name="TextBox 12"/>
          <p:cNvSpPr txBox="1"/>
          <p:nvPr/>
        </p:nvSpPr>
        <p:spPr>
          <a:xfrm>
            <a:off x="500063" y="857250"/>
            <a:ext cx="4000500" cy="984250"/>
          </a:xfrm>
          <a:prstGeom prst="rect">
            <a:avLst/>
          </a:prstGeom>
          <a:noFill/>
          <a:ln w="9525">
            <a:noFill/>
          </a:ln>
        </p:spPr>
        <p:txBody>
          <a:bodyPr>
            <a:spAutoFit/>
          </a:bodyPr>
          <a:p>
            <a:pPr algn="ctr" eaLnBrk="1" hangingPunct="1">
              <a:spcBef>
                <a:spcPts val="1200"/>
              </a:spcBef>
              <a:buNone/>
            </a:pPr>
            <a:r>
              <a:rPr lang="zh-CN" altLang="en-US" sz="2400" dirty="0">
                <a:latin typeface="Times New Roman" panose="02020603050405020304" pitchFamily="18" charset="0"/>
                <a:ea typeface="华文楷体" panose="02010600040101010101" pitchFamily="2" charset="-122"/>
              </a:rPr>
              <a:t>构造实例</a:t>
            </a:r>
            <a:r>
              <a:rPr lang="en-US" altLang="zh-CN" sz="2400" dirty="0">
                <a:latin typeface="Times New Roman" panose="02020603050405020304" pitchFamily="18" charset="0"/>
                <a:ea typeface="华文楷体" panose="02010600040101010101" pitchFamily="2" charset="-122"/>
              </a:rPr>
              <a:t>&lt;</a:t>
            </a:r>
            <a:r>
              <a:rPr lang="en-US" altLang="zh-CN" sz="2400" i="1" dirty="0">
                <a:latin typeface="Times New Roman" panose="02020603050405020304" pitchFamily="18" charset="0"/>
                <a:ea typeface="华文楷体" panose="02010600040101010101" pitchFamily="2" charset="-122"/>
              </a:rPr>
              <a:t>S</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t</a:t>
            </a:r>
            <a:r>
              <a:rPr lang="en-US" altLang="zh-CN" sz="2400" dirty="0">
                <a:latin typeface="Times New Roman" panose="02020603050405020304" pitchFamily="18" charset="0"/>
                <a:ea typeface="华文楷体" panose="02010600040101010101" pitchFamily="2" charset="-122"/>
              </a:rPr>
              <a:t>&gt;</a:t>
            </a:r>
            <a:r>
              <a:rPr lang="zh-CN" altLang="en-US" sz="2400" dirty="0">
                <a:latin typeface="Times New Roman" panose="02020603050405020304" pitchFamily="18" charset="0"/>
                <a:ea typeface="华文楷体" panose="02010600040101010101" pitchFamily="2" charset="-122"/>
              </a:rPr>
              <a:t>的过程如下：</a:t>
            </a:r>
            <a:endParaRPr lang="en-US" altLang="zh-CN" sz="2400" dirty="0">
              <a:latin typeface="Times New Roman" panose="02020603050405020304" pitchFamily="18" charset="0"/>
              <a:ea typeface="华文楷体" panose="02010600040101010101" pitchFamily="2" charset="-122"/>
            </a:endParaRPr>
          </a:p>
          <a:p>
            <a:pPr algn="ctr" eaLnBrk="1" hangingPunct="1">
              <a:spcBef>
                <a:spcPts val="1200"/>
              </a:spcBef>
              <a:buNone/>
            </a:pPr>
            <a:r>
              <a:rPr lang="zh-CN" altLang="en-US" sz="2400" dirty="0">
                <a:latin typeface="Times New Roman" panose="02020603050405020304" pitchFamily="18" charset="0"/>
                <a:ea typeface="华文楷体" panose="02010600040101010101" pitchFamily="2" charset="-122"/>
              </a:rPr>
              <a:t>对于每个顶点</a:t>
            </a:r>
            <a:r>
              <a:rPr lang="en-US" altLang="zh-CN" sz="2400" i="1" dirty="0">
                <a:latin typeface="Times New Roman" panose="02020603050405020304" pitchFamily="18" charset="0"/>
                <a:ea typeface="华文楷体" panose="02010600040101010101" pitchFamily="2" charset="-122"/>
              </a:rPr>
              <a:t>v</a:t>
            </a:r>
            <a:r>
              <a:rPr lang="en-US" altLang="zh-CN" sz="2400" i="1" baseline="-25000" dirty="0">
                <a:latin typeface="Times New Roman" panose="02020603050405020304" pitchFamily="18" charset="0"/>
                <a:ea typeface="华文楷体" panose="02010600040101010101" pitchFamily="2" charset="-122"/>
              </a:rPr>
              <a:t>i</a:t>
            </a:r>
            <a:r>
              <a:rPr lang="zh-CN" altLang="en-US" sz="2400" dirty="0">
                <a:latin typeface="Times New Roman" panose="02020603050405020304" pitchFamily="18" charset="0"/>
                <a:ea typeface="华文楷体" panose="02010600040101010101" pitchFamily="2" charset="-122"/>
              </a:rPr>
              <a:t>，构造整数</a:t>
            </a:r>
            <a:r>
              <a:rPr lang="en-US" altLang="zh-CN" sz="2400" i="1" dirty="0">
                <a:latin typeface="Times New Roman" panose="02020603050405020304" pitchFamily="18" charset="0"/>
                <a:ea typeface="华文楷体" panose="02010600040101010101" pitchFamily="2" charset="-122"/>
              </a:rPr>
              <a:t>x</a:t>
            </a:r>
            <a:r>
              <a:rPr lang="en-US" altLang="zh-CN" sz="2400" i="1" baseline="-25000" dirty="0">
                <a:latin typeface="Times New Roman" panose="02020603050405020304" pitchFamily="18" charset="0"/>
                <a:ea typeface="华文楷体" panose="02010600040101010101" pitchFamily="2" charset="-122"/>
              </a:rPr>
              <a:t>i</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p:txBody>
      </p:sp>
      <p:graphicFrame>
        <p:nvGraphicFramePr>
          <p:cNvPr id="59524" name="Object 1"/>
          <p:cNvGraphicFramePr>
            <a:graphicFrameLocks noChangeAspect="1"/>
          </p:cNvGraphicFramePr>
          <p:nvPr/>
        </p:nvGraphicFramePr>
        <p:xfrm>
          <a:off x="1129983" y="1857534"/>
          <a:ext cx="2470785" cy="610870"/>
        </p:xfrm>
        <a:graphic>
          <a:graphicData uri="http://schemas.openxmlformats.org/presentationml/2006/ole">
            <mc:AlternateContent xmlns:mc="http://schemas.openxmlformats.org/markup-compatibility/2006">
              <mc:Choice xmlns:v="urn:schemas-microsoft-com:vml" Requires="v">
                <p:oleObj spid="_x0000_s3109" name="" r:id="rId1" imgW="1282700" imgH="316865" progId="Equation.3">
                  <p:embed/>
                </p:oleObj>
              </mc:Choice>
              <mc:Fallback>
                <p:oleObj name="" r:id="rId1" imgW="1282700" imgH="316865" progId="Equation.3">
                  <p:embed/>
                  <p:pic>
                    <p:nvPicPr>
                      <p:cNvPr id="0" name="图片 3108"/>
                      <p:cNvPicPr/>
                      <p:nvPr/>
                    </p:nvPicPr>
                    <p:blipFill>
                      <a:blip r:embed="rId2"/>
                      <a:stretch>
                        <a:fillRect/>
                      </a:stretch>
                    </p:blipFill>
                    <p:spPr>
                      <a:xfrm>
                        <a:off x="1129983" y="1857534"/>
                        <a:ext cx="2470785" cy="610870"/>
                      </a:xfrm>
                      <a:prstGeom prst="rect">
                        <a:avLst/>
                      </a:prstGeom>
                      <a:noFill/>
                      <a:ln w="38100">
                        <a:noFill/>
                        <a:miter/>
                      </a:ln>
                    </p:spPr>
                  </p:pic>
                </p:oleObj>
              </mc:Fallback>
            </mc:AlternateContent>
          </a:graphicData>
        </a:graphic>
      </p:graphicFrame>
      <p:sp>
        <p:nvSpPr>
          <p:cNvPr id="59525" name="TextBox 13"/>
          <p:cNvSpPr txBox="1"/>
          <p:nvPr/>
        </p:nvSpPr>
        <p:spPr>
          <a:xfrm>
            <a:off x="571500" y="2428875"/>
            <a:ext cx="4000500" cy="461963"/>
          </a:xfrm>
          <a:prstGeom prst="rect">
            <a:avLst/>
          </a:prstGeom>
          <a:noFill/>
          <a:ln w="9525">
            <a:noFill/>
          </a:ln>
        </p:spPr>
        <p:txBody>
          <a:bodyPr>
            <a:spAutoFit/>
          </a:bodyPr>
          <a:p>
            <a:pPr algn="ctr" eaLnBrk="1" hangingPunct="1">
              <a:spcBef>
                <a:spcPts val="1200"/>
              </a:spcBef>
              <a:buNone/>
            </a:pPr>
            <a:r>
              <a:rPr lang="zh-CN" altLang="en-US" sz="2400" dirty="0">
                <a:latin typeface="Times New Roman" panose="02020603050405020304" pitchFamily="18" charset="0"/>
                <a:ea typeface="华文楷体" panose="02010600040101010101" pitchFamily="2" charset="-122"/>
              </a:rPr>
              <a:t>对于每条边</a:t>
            </a:r>
            <a:r>
              <a:rPr lang="en-US" altLang="zh-CN" sz="2400" i="1" dirty="0">
                <a:latin typeface="Times New Roman" panose="02020603050405020304" pitchFamily="18" charset="0"/>
                <a:ea typeface="华文楷体" panose="02010600040101010101" pitchFamily="2" charset="-122"/>
              </a:rPr>
              <a:t>e</a:t>
            </a:r>
            <a:r>
              <a:rPr lang="en-US" altLang="zh-CN" sz="2400" i="1" baseline="-25000" dirty="0">
                <a:latin typeface="Times New Roman" panose="02020603050405020304" pitchFamily="18" charset="0"/>
                <a:ea typeface="华文楷体" panose="02010600040101010101" pitchFamily="2" charset="-122"/>
              </a:rPr>
              <a:t>j</a:t>
            </a:r>
            <a:r>
              <a:rPr lang="zh-CN" altLang="en-US" sz="2400" dirty="0">
                <a:latin typeface="Times New Roman" panose="02020603050405020304" pitchFamily="18" charset="0"/>
                <a:ea typeface="华文楷体" panose="02010600040101010101" pitchFamily="2" charset="-122"/>
              </a:rPr>
              <a:t>，构造整数</a:t>
            </a:r>
            <a:r>
              <a:rPr lang="en-US" altLang="zh-CN" sz="2400" i="1" dirty="0">
                <a:latin typeface="Times New Roman" panose="02020603050405020304" pitchFamily="18" charset="0"/>
                <a:ea typeface="华文楷体" panose="02010600040101010101" pitchFamily="2" charset="-122"/>
              </a:rPr>
              <a:t>y</a:t>
            </a:r>
            <a:r>
              <a:rPr lang="en-US" altLang="zh-CN" sz="2400" i="1" baseline="-25000" dirty="0">
                <a:latin typeface="Times New Roman" panose="02020603050405020304" pitchFamily="18" charset="0"/>
                <a:ea typeface="华文楷体" panose="02010600040101010101" pitchFamily="2" charset="-122"/>
              </a:rPr>
              <a:t>j</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p:txBody>
      </p:sp>
      <p:graphicFrame>
        <p:nvGraphicFramePr>
          <p:cNvPr id="59526" name="Object 2"/>
          <p:cNvGraphicFramePr>
            <a:graphicFrameLocks noChangeAspect="1"/>
          </p:cNvGraphicFramePr>
          <p:nvPr/>
        </p:nvGraphicFramePr>
        <p:xfrm>
          <a:off x="1285875" y="2928938"/>
          <a:ext cx="881063" cy="428625"/>
        </p:xfrm>
        <a:graphic>
          <a:graphicData uri="http://schemas.openxmlformats.org/presentationml/2006/ole">
            <mc:AlternateContent xmlns:mc="http://schemas.openxmlformats.org/markup-compatibility/2006">
              <mc:Choice xmlns:v="urn:schemas-microsoft-com:vml" Requires="v">
                <p:oleObj spid="_x0000_s3108" name="" r:id="rId3" imgW="457200" imgH="241300" progId="Equation.3">
                  <p:embed/>
                </p:oleObj>
              </mc:Choice>
              <mc:Fallback>
                <p:oleObj name="" r:id="rId3" imgW="457200" imgH="241300" progId="Equation.3">
                  <p:embed/>
                  <p:pic>
                    <p:nvPicPr>
                      <p:cNvPr id="0" name="图片 3107"/>
                      <p:cNvPicPr/>
                      <p:nvPr/>
                    </p:nvPicPr>
                    <p:blipFill>
                      <a:blip r:embed="rId4"/>
                      <a:stretch>
                        <a:fillRect/>
                      </a:stretch>
                    </p:blipFill>
                    <p:spPr>
                      <a:xfrm>
                        <a:off x="1285875" y="2928938"/>
                        <a:ext cx="881063" cy="428625"/>
                      </a:xfrm>
                      <a:prstGeom prst="rect">
                        <a:avLst/>
                      </a:prstGeom>
                      <a:noFill/>
                      <a:ln w="38100">
                        <a:noFill/>
                        <a:miter/>
                      </a:ln>
                    </p:spPr>
                  </p:pic>
                </p:oleObj>
              </mc:Fallback>
            </mc:AlternateContent>
          </a:graphicData>
        </a:graphic>
      </p:graphicFrame>
      <p:graphicFrame>
        <p:nvGraphicFramePr>
          <p:cNvPr id="59527" name="Object 3"/>
          <p:cNvGraphicFramePr>
            <a:graphicFrameLocks noChangeAspect="1"/>
          </p:cNvGraphicFramePr>
          <p:nvPr/>
        </p:nvGraphicFramePr>
        <p:xfrm>
          <a:off x="428625" y="3321050"/>
          <a:ext cx="4214813" cy="465138"/>
        </p:xfrm>
        <a:graphic>
          <a:graphicData uri="http://schemas.openxmlformats.org/presentationml/2006/ole">
            <mc:AlternateContent xmlns:mc="http://schemas.openxmlformats.org/markup-compatibility/2006">
              <mc:Choice xmlns:v="urn:schemas-microsoft-com:vml" Requires="v">
                <p:oleObj spid="_x0000_s3107" name="" r:id="rId5" imgW="2247900" imgH="241300" progId="Equation.3">
                  <p:embed/>
                </p:oleObj>
              </mc:Choice>
              <mc:Fallback>
                <p:oleObj name="" r:id="rId5" imgW="2247900" imgH="241300" progId="Equation.3">
                  <p:embed/>
                  <p:pic>
                    <p:nvPicPr>
                      <p:cNvPr id="0" name="图片 3106"/>
                      <p:cNvPicPr/>
                      <p:nvPr/>
                    </p:nvPicPr>
                    <p:blipFill>
                      <a:blip r:embed="rId6"/>
                      <a:stretch>
                        <a:fillRect/>
                      </a:stretch>
                    </p:blipFill>
                    <p:spPr>
                      <a:xfrm>
                        <a:off x="428625" y="3321050"/>
                        <a:ext cx="4214813" cy="465138"/>
                      </a:xfrm>
                      <a:prstGeom prst="rect">
                        <a:avLst/>
                      </a:prstGeom>
                      <a:noFill/>
                      <a:ln w="38100">
                        <a:noFill/>
                        <a:miter/>
                      </a:ln>
                    </p:spPr>
                  </p:pic>
                </p:oleObj>
              </mc:Fallback>
            </mc:AlternateContent>
          </a:graphicData>
        </a:graphic>
      </p:graphicFrame>
      <p:graphicFrame>
        <p:nvGraphicFramePr>
          <p:cNvPr id="59528" name="Object 4"/>
          <p:cNvGraphicFramePr>
            <a:graphicFrameLocks noChangeAspect="1"/>
          </p:cNvGraphicFramePr>
          <p:nvPr/>
        </p:nvGraphicFramePr>
        <p:xfrm>
          <a:off x="357188" y="3786188"/>
          <a:ext cx="4514850" cy="642937"/>
        </p:xfrm>
        <a:graphic>
          <a:graphicData uri="http://schemas.openxmlformats.org/presentationml/2006/ole">
            <mc:AlternateContent xmlns:mc="http://schemas.openxmlformats.org/markup-compatibility/2006">
              <mc:Choice xmlns:v="urn:schemas-microsoft-com:vml" Requires="v">
                <p:oleObj spid="_x0000_s3105" name="" r:id="rId7" imgW="2159000" imgH="317500" progId="Equation.3">
                  <p:embed/>
                </p:oleObj>
              </mc:Choice>
              <mc:Fallback>
                <p:oleObj name="" r:id="rId7" imgW="2159000" imgH="317500" progId="Equation.3">
                  <p:embed/>
                  <p:pic>
                    <p:nvPicPr>
                      <p:cNvPr id="0" name="图片 3104"/>
                      <p:cNvPicPr/>
                      <p:nvPr/>
                    </p:nvPicPr>
                    <p:blipFill>
                      <a:blip r:embed="rId8"/>
                      <a:stretch>
                        <a:fillRect/>
                      </a:stretch>
                    </p:blipFill>
                    <p:spPr>
                      <a:xfrm>
                        <a:off x="357188" y="3786188"/>
                        <a:ext cx="4514850" cy="642937"/>
                      </a:xfrm>
                      <a:prstGeom prst="rect">
                        <a:avLst/>
                      </a:prstGeom>
                      <a:noFill/>
                      <a:ln w="38100">
                        <a:noFill/>
                        <a:miter/>
                      </a:ln>
                    </p:spPr>
                  </p:pic>
                </p:oleObj>
              </mc:Fallback>
            </mc:AlternateContent>
          </a:graphicData>
        </a:graphic>
      </p:graphicFrame>
      <p:sp>
        <p:nvSpPr>
          <p:cNvPr id="59529" name="TextBox 16"/>
          <p:cNvSpPr txBox="1"/>
          <p:nvPr/>
        </p:nvSpPr>
        <p:spPr>
          <a:xfrm>
            <a:off x="357188" y="4357688"/>
            <a:ext cx="8429625" cy="1039812"/>
          </a:xfrm>
          <a:prstGeom prst="rect">
            <a:avLst/>
          </a:prstGeom>
          <a:noFill/>
          <a:ln w="9525">
            <a:noFill/>
          </a:ln>
        </p:spPr>
        <p:txBody>
          <a:bodyPr>
            <a:spAutoFit/>
          </a:bodyPr>
          <a:p>
            <a:pPr eaLnBrk="1" hangingPunct="1">
              <a:lnSpc>
                <a:spcPct val="110000"/>
              </a:lnSpc>
              <a:spcBef>
                <a:spcPts val="1200"/>
              </a:spcBef>
              <a:buNone/>
            </a:pPr>
            <a:r>
              <a:rPr lang="zh-CN" altLang="en-US" sz="2800" dirty="0">
                <a:solidFill>
                  <a:srgbClr val="000066"/>
                </a:solidFill>
                <a:latin typeface="Times New Roman" panose="02020603050405020304" pitchFamily="18" charset="0"/>
                <a:ea typeface="华文楷体" panose="02010600040101010101" pitchFamily="2" charset="-122"/>
              </a:rPr>
              <a:t>     可以发现，当</a:t>
            </a:r>
            <a:r>
              <a:rPr lang="en-US" altLang="zh-CN" sz="2800" i="1" dirty="0">
                <a:solidFill>
                  <a:srgbClr val="000066"/>
                </a:solidFill>
                <a:latin typeface="Times New Roman" panose="02020603050405020304" pitchFamily="18" charset="0"/>
                <a:ea typeface="华文楷体" panose="02010600040101010101" pitchFamily="2" charset="-122"/>
              </a:rPr>
              <a:t>G</a:t>
            </a:r>
            <a:r>
              <a:rPr lang="zh-CN" altLang="en-US" sz="2800" dirty="0">
                <a:solidFill>
                  <a:srgbClr val="000066"/>
                </a:solidFill>
                <a:latin typeface="Times New Roman" panose="02020603050405020304" pitchFamily="18" charset="0"/>
                <a:ea typeface="华文楷体" panose="02010600040101010101" pitchFamily="2" charset="-122"/>
              </a:rPr>
              <a:t>有一个</a:t>
            </a:r>
            <a:r>
              <a:rPr lang="en-US" altLang="zh-CN" sz="2800" i="1" dirty="0">
                <a:solidFill>
                  <a:srgbClr val="000066"/>
                </a:solidFill>
                <a:latin typeface="Times New Roman" panose="02020603050405020304" pitchFamily="18" charset="0"/>
                <a:ea typeface="华文楷体" panose="02010600040101010101" pitchFamily="2" charset="-122"/>
              </a:rPr>
              <a:t>k</a:t>
            </a:r>
            <a:r>
              <a:rPr lang="zh-CN" altLang="en-US" sz="2800" dirty="0">
                <a:solidFill>
                  <a:srgbClr val="000066"/>
                </a:solidFill>
                <a:latin typeface="Times New Roman" panose="02020603050405020304" pitchFamily="18" charset="0"/>
                <a:ea typeface="华文楷体" panose="02010600040101010101" pitchFamily="2" charset="-122"/>
              </a:rPr>
              <a:t>团当且仅当</a:t>
            </a:r>
            <a:r>
              <a:rPr lang="en-US" altLang="zh-CN" sz="2800" i="1" dirty="0">
                <a:solidFill>
                  <a:srgbClr val="000066"/>
                </a:solidFill>
                <a:latin typeface="Times New Roman" panose="02020603050405020304" pitchFamily="18" charset="0"/>
                <a:ea typeface="华文楷体" panose="02010600040101010101" pitchFamily="2" charset="-122"/>
              </a:rPr>
              <a:t>S</a:t>
            </a:r>
            <a:r>
              <a:rPr lang="zh-CN" altLang="en-US" sz="2800" dirty="0">
                <a:solidFill>
                  <a:srgbClr val="000066"/>
                </a:solidFill>
                <a:latin typeface="Times New Roman" panose="02020603050405020304" pitchFamily="18" charset="0"/>
                <a:ea typeface="华文楷体" panose="02010600040101010101" pitchFamily="2" charset="-122"/>
              </a:rPr>
              <a:t>有一个子集</a:t>
            </a:r>
            <a:r>
              <a:rPr lang="en-US" altLang="zh-CN" sz="2800" i="1" dirty="0">
                <a:solidFill>
                  <a:srgbClr val="000066"/>
                </a:solidFill>
                <a:latin typeface="Times New Roman" panose="02020603050405020304" pitchFamily="18" charset="0"/>
                <a:ea typeface="华文楷体" panose="02010600040101010101" pitchFamily="2" charset="-122"/>
              </a:rPr>
              <a:t>S</a:t>
            </a:r>
            <a:r>
              <a:rPr lang="en-US" altLang="zh-CN" sz="2800" dirty="0">
                <a:solidFill>
                  <a:srgbClr val="000066"/>
                </a:solidFill>
                <a:latin typeface="Times New Roman" panose="02020603050405020304" pitchFamily="18" charset="0"/>
                <a:ea typeface="华文楷体" panose="02010600040101010101" pitchFamily="2" charset="-122"/>
              </a:rPr>
              <a:t>’</a:t>
            </a:r>
            <a:r>
              <a:rPr lang="zh-CN" altLang="en-US" sz="2800" dirty="0">
                <a:solidFill>
                  <a:srgbClr val="000066"/>
                </a:solidFill>
                <a:latin typeface="Times New Roman" panose="02020603050405020304" pitchFamily="18" charset="0"/>
                <a:ea typeface="华文楷体" panose="02010600040101010101" pitchFamily="2" charset="-122"/>
              </a:rPr>
              <a:t>，其元素和为</a:t>
            </a:r>
            <a:r>
              <a:rPr lang="en-US" altLang="zh-CN" sz="2800" i="1" dirty="0">
                <a:solidFill>
                  <a:srgbClr val="000066"/>
                </a:solidFill>
                <a:latin typeface="Times New Roman" panose="02020603050405020304" pitchFamily="18" charset="0"/>
                <a:ea typeface="华文楷体" panose="02010600040101010101" pitchFamily="2" charset="-122"/>
              </a:rPr>
              <a:t>t</a:t>
            </a:r>
            <a:r>
              <a:rPr lang="zh-CN" altLang="en-US" sz="2800" dirty="0">
                <a:solidFill>
                  <a:srgbClr val="000066"/>
                </a:solidFill>
                <a:latin typeface="Times New Roman" panose="02020603050405020304" pitchFamily="18" charset="0"/>
                <a:ea typeface="华文楷体" panose="02010600040101010101" pitchFamily="2" charset="-122"/>
              </a:rPr>
              <a:t>。例如：</a:t>
            </a:r>
            <a:endParaRPr lang="zh-CN" altLang="en-US" sz="2800" dirty="0">
              <a:solidFill>
                <a:srgbClr val="000066"/>
              </a:solidFill>
              <a:latin typeface="Times New Roman" panose="02020603050405020304" pitchFamily="18" charset="0"/>
              <a:ea typeface="华文楷体" panose="02010600040101010101" pitchFamily="2" charset="-122"/>
            </a:endParaRPr>
          </a:p>
        </p:txBody>
      </p:sp>
      <p:graphicFrame>
        <p:nvGraphicFramePr>
          <p:cNvPr id="59530" name="Object 5"/>
          <p:cNvGraphicFramePr>
            <a:graphicFrameLocks noChangeAspect="1"/>
          </p:cNvGraphicFramePr>
          <p:nvPr/>
        </p:nvGraphicFramePr>
        <p:xfrm>
          <a:off x="571500" y="5357813"/>
          <a:ext cx="7929563" cy="500062"/>
        </p:xfrm>
        <a:graphic>
          <a:graphicData uri="http://schemas.openxmlformats.org/presentationml/2006/ole">
            <mc:AlternateContent xmlns:mc="http://schemas.openxmlformats.org/markup-compatibility/2006">
              <mc:Choice xmlns:v="urn:schemas-microsoft-com:vml" Requires="v">
                <p:oleObj spid="_x0000_s3106" name="" r:id="rId9" imgW="3784600" imgH="228600" progId="Equation.3">
                  <p:embed/>
                </p:oleObj>
              </mc:Choice>
              <mc:Fallback>
                <p:oleObj name="" r:id="rId9" imgW="3784600" imgH="228600" progId="Equation.3">
                  <p:embed/>
                  <p:pic>
                    <p:nvPicPr>
                      <p:cNvPr id="0" name="图片 3105"/>
                      <p:cNvPicPr/>
                      <p:nvPr/>
                    </p:nvPicPr>
                    <p:blipFill>
                      <a:blip r:embed="rId10"/>
                      <a:stretch>
                        <a:fillRect/>
                      </a:stretch>
                    </p:blipFill>
                    <p:spPr>
                      <a:xfrm>
                        <a:off x="571500" y="5357813"/>
                        <a:ext cx="7929563" cy="500062"/>
                      </a:xfrm>
                      <a:prstGeom prst="rect">
                        <a:avLst/>
                      </a:prstGeom>
                      <a:noFill/>
                      <a:ln w="38100">
                        <a:noFill/>
                        <a:miter/>
                      </a:ln>
                    </p:spPr>
                  </p:pic>
                </p:oleObj>
              </mc:Fallback>
            </mc:AlternateContent>
          </a:graphicData>
        </a:graphic>
      </p:graphicFrame>
      <p:graphicFrame>
        <p:nvGraphicFramePr>
          <p:cNvPr id="59531" name="Object 6"/>
          <p:cNvGraphicFramePr>
            <a:graphicFrameLocks noChangeAspect="1"/>
          </p:cNvGraphicFramePr>
          <p:nvPr/>
        </p:nvGraphicFramePr>
        <p:xfrm>
          <a:off x="642938" y="5857875"/>
          <a:ext cx="7537450" cy="500063"/>
        </p:xfrm>
        <a:graphic>
          <a:graphicData uri="http://schemas.openxmlformats.org/presentationml/2006/ole">
            <mc:AlternateContent xmlns:mc="http://schemas.openxmlformats.org/markup-compatibility/2006">
              <mc:Choice xmlns:v="urn:schemas-microsoft-com:vml" Requires="v">
                <p:oleObj spid="_x0000_s3110" name="" r:id="rId11" imgW="3505200" imgH="228600" progId="Equation.3">
                  <p:embed/>
                </p:oleObj>
              </mc:Choice>
              <mc:Fallback>
                <p:oleObj name="" r:id="rId11" imgW="3505200" imgH="228600" progId="Equation.3">
                  <p:embed/>
                  <p:pic>
                    <p:nvPicPr>
                      <p:cNvPr id="0" name="图片 3109"/>
                      <p:cNvPicPr/>
                      <p:nvPr/>
                    </p:nvPicPr>
                    <p:blipFill>
                      <a:blip r:embed="rId12"/>
                      <a:stretch>
                        <a:fillRect/>
                      </a:stretch>
                    </p:blipFill>
                    <p:spPr>
                      <a:xfrm>
                        <a:off x="642938" y="5857875"/>
                        <a:ext cx="7537450" cy="500063"/>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FBAD5F1-7E1B-41B7-A2EA-AD4CCE03C909}"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042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0421" name="Rectangle 2"/>
          <p:cNvSpPr>
            <a:spLocks noGrp="1"/>
          </p:cNvSpPr>
          <p:nvPr>
            <p:ph type="title"/>
          </p:nvPr>
        </p:nvSpPr>
        <p:spPr>
          <a:xfrm>
            <a:off x="971550" y="333375"/>
            <a:ext cx="8001000" cy="1371600"/>
          </a:xfrm>
        </p:spPr>
        <p:txBody>
          <a:bodyPr vert="horz" wrap="square" lIns="91440" tIns="45720" rIns="91440" bIns="45720" anchor="t" anchorCtr="0"/>
          <a:p>
            <a:pPr eaLnBrk="1" hangingPunct="1"/>
            <a:r>
              <a:rPr lang="en-US" altLang="zh-CN" sz="3600" dirty="0"/>
              <a:t>6</a:t>
            </a:r>
            <a:r>
              <a:rPr lang="zh-CN" altLang="en-US" sz="3600" dirty="0"/>
              <a:t>.4.6  </a:t>
            </a:r>
            <a:r>
              <a:rPr lang="zh-CN" altLang="en-US" sz="3600" dirty="0">
                <a:latin typeface="楷体_GB2312" pitchFamily="49" charset="-122"/>
                <a:ea typeface="楷体_GB2312" pitchFamily="49" charset="-122"/>
              </a:rPr>
              <a:t>哈密顿回路问题（</a:t>
            </a:r>
            <a:r>
              <a:rPr lang="en-US" altLang="zh-CN" sz="3600" dirty="0">
                <a:latin typeface="楷体_GB2312" pitchFamily="49" charset="-122"/>
              </a:rPr>
              <a:t>HAM-CYCLE）</a:t>
            </a:r>
            <a:r>
              <a:rPr lang="zh-CN" altLang="en-US" sz="3600" dirty="0">
                <a:ea typeface="楷体_GB2312" pitchFamily="49" charset="-122"/>
              </a:rPr>
              <a:t> </a:t>
            </a:r>
            <a:endParaRPr lang="zh-CN" altLang="en-US" sz="3600" dirty="0">
              <a:ea typeface="楷体_GB2312" pitchFamily="49" charset="-122"/>
            </a:endParaRPr>
          </a:p>
        </p:txBody>
      </p:sp>
      <p:sp>
        <p:nvSpPr>
          <p:cNvPr id="60422" name="Text Box 4"/>
          <p:cNvSpPr txBox="1"/>
          <p:nvPr/>
        </p:nvSpPr>
        <p:spPr>
          <a:xfrm>
            <a:off x="539750" y="1222375"/>
            <a:ext cx="8064500" cy="1127125"/>
          </a:xfrm>
          <a:prstGeom prst="rect">
            <a:avLst/>
          </a:prstGeom>
          <a:noFill/>
          <a:ln w="6350">
            <a:noFill/>
          </a:ln>
        </p:spPr>
        <p:txBody>
          <a:bodyPr>
            <a:spAutoFit/>
          </a:bodyPr>
          <a:p>
            <a:pPr eaLnBrk="1" hangingPunct="1">
              <a:lnSpc>
                <a:spcPct val="120000"/>
              </a:lnSpc>
            </a:pPr>
            <a:r>
              <a:rPr lang="zh-CN" altLang="en-US" sz="2800" dirty="0">
                <a:latin typeface="楷体_GB2312" pitchFamily="49" charset="-122"/>
                <a:ea typeface="楷体_GB2312" pitchFamily="49" charset="-122"/>
              </a:rPr>
              <a:t>    </a:t>
            </a:r>
            <a:r>
              <a:rPr lang="zh-CN" altLang="en-US" sz="2800" b="1" dirty="0">
                <a:solidFill>
                  <a:schemeClr val="accent2"/>
                </a:solidFill>
                <a:latin typeface="Arial Unicode MS" pitchFamily="34" charset="-122"/>
                <a:ea typeface="Arial Unicode MS" pitchFamily="34" charset="-122"/>
              </a:rPr>
              <a:t>问题描述：</a:t>
            </a:r>
            <a:r>
              <a:rPr lang="zh-CN" altLang="en-US" sz="2800" dirty="0">
                <a:latin typeface="Arial Unicode MS" pitchFamily="34" charset="-122"/>
                <a:ea typeface="Arial Unicode MS" pitchFamily="34" charset="-122"/>
              </a:rPr>
              <a:t>给定无向图</a:t>
            </a:r>
            <a:r>
              <a:rPr lang="en-US" altLang="zh-CN" sz="2800" dirty="0">
                <a:latin typeface="Arial Unicode MS" pitchFamily="34" charset="-122"/>
                <a:ea typeface="Arial Unicode MS" pitchFamily="34" charset="-122"/>
              </a:rPr>
              <a:t>G=(V,E)，</a:t>
            </a:r>
            <a:r>
              <a:rPr lang="zh-CN" altLang="en-US" sz="2800" dirty="0">
                <a:latin typeface="Arial Unicode MS" pitchFamily="34" charset="-122"/>
                <a:ea typeface="Arial Unicode MS" pitchFamily="34" charset="-122"/>
              </a:rPr>
              <a:t>判定其是否含有一哈密顿回路。 </a:t>
            </a:r>
            <a:endParaRPr lang="zh-CN" altLang="en-US" sz="2800" dirty="0">
              <a:latin typeface="Arial Unicode MS" pitchFamily="34" charset="-122"/>
              <a:ea typeface="Arial Unicode MS" pitchFamily="34" charset="-122"/>
            </a:endParaRPr>
          </a:p>
        </p:txBody>
      </p:sp>
      <p:sp>
        <p:nvSpPr>
          <p:cNvPr id="60423" name="Text Box 5"/>
          <p:cNvSpPr txBox="1"/>
          <p:nvPr/>
        </p:nvSpPr>
        <p:spPr>
          <a:xfrm>
            <a:off x="684213" y="2636838"/>
            <a:ext cx="7991475" cy="3348037"/>
          </a:xfrm>
          <a:prstGeom prst="rect">
            <a:avLst/>
          </a:prstGeom>
          <a:noFill/>
          <a:ln w="6350">
            <a:noFill/>
          </a:ln>
        </p:spPr>
        <p:txBody>
          <a:bodyPr>
            <a:spAutoFit/>
          </a:bodyPr>
          <a:p>
            <a:pPr eaLnBrk="1" hangingPunct="1">
              <a:lnSpc>
                <a:spcPct val="120000"/>
              </a:lnSpc>
              <a:buNone/>
            </a:pPr>
            <a:r>
              <a:rPr lang="zh-CN" altLang="en-US" sz="2800" b="1" dirty="0">
                <a:solidFill>
                  <a:schemeClr val="accent2"/>
                </a:solidFill>
                <a:latin typeface="Arial Unicode MS" pitchFamily="34" charset="-122"/>
                <a:ea typeface="Arial Unicode MS" pitchFamily="34" charset="-122"/>
              </a:rPr>
              <a:t>证明思路： </a:t>
            </a:r>
            <a:endParaRPr lang="zh-CN" altLang="en-US" sz="2800" b="1" dirty="0">
              <a:solidFill>
                <a:schemeClr val="accent2"/>
              </a:solidFill>
              <a:latin typeface="Arial Unicode MS" pitchFamily="34" charset="-122"/>
              <a:ea typeface="Arial Unicode MS" pitchFamily="34" charset="-122"/>
            </a:endParaRPr>
          </a:p>
          <a:p>
            <a:pPr eaLnBrk="1" hangingPunct="1">
              <a:lnSpc>
                <a:spcPct val="120000"/>
              </a:lnSpc>
              <a:buNone/>
            </a:pPr>
            <a:r>
              <a:rPr lang="zh-CN" altLang="en-US"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华文楷体" panose="02010600040101010101" pitchFamily="2" charset="-122"/>
              </a:rPr>
              <a:t>首先，对于</a:t>
            </a:r>
            <a:r>
              <a:rPr lang="en-US" altLang="zh-CN" sz="2800" dirty="0">
                <a:latin typeface="Times New Roman" panose="02020603050405020304" pitchFamily="18" charset="0"/>
                <a:ea typeface="华文楷体" panose="02010600040101010101" pitchFamily="2" charset="-122"/>
              </a:rPr>
              <a:t>HAM-CYCLE</a:t>
            </a:r>
            <a:r>
              <a:rPr lang="zh-CN" altLang="en-US" sz="2800" dirty="0">
                <a:latin typeface="Times New Roman" panose="02020603050405020304" pitchFamily="18" charset="0"/>
                <a:ea typeface="华文楷体" panose="02010600040101010101" pitchFamily="2" charset="-122"/>
              </a:rPr>
              <a:t>问题的一个实例</a:t>
            </a:r>
            <a:r>
              <a:rPr lang="en-US" altLang="zh-CN" sz="2800" dirty="0">
                <a:latin typeface="Times New Roman" panose="02020603050405020304" pitchFamily="18" charset="0"/>
                <a:ea typeface="华文楷体" panose="02010600040101010101" pitchFamily="2" charset="-122"/>
              </a:rPr>
              <a:t>，</a:t>
            </a:r>
            <a:r>
              <a:rPr lang="zh-CN" altLang="en-US" sz="2800" dirty="0">
                <a:latin typeface="Times New Roman" panose="02020603050405020304" pitchFamily="18" charset="0"/>
                <a:ea typeface="华文楷体" panose="02010600040101010101" pitchFamily="2" charset="-122"/>
              </a:rPr>
              <a:t>给定所有顶点的一个排列，要验证这个序列是否是一个回路，显然可在多项式时间内完成。因此，</a:t>
            </a:r>
            <a:r>
              <a:rPr lang="en-US" altLang="zh-CN" sz="2800" dirty="0">
                <a:latin typeface="Times New Roman" panose="02020603050405020304" pitchFamily="18" charset="0"/>
                <a:ea typeface="华文楷体" panose="02010600040101010101" pitchFamily="2" charset="-122"/>
              </a:rPr>
              <a:t> HAM-CYCLE∈NP；</a:t>
            </a:r>
            <a:endParaRPr lang="en-US" altLang="zh-CN" sz="2800" dirty="0">
              <a:latin typeface="Times New Roman" panose="02020603050405020304" pitchFamily="18" charset="0"/>
              <a:ea typeface="华文楷体" panose="02010600040101010101" pitchFamily="2" charset="-122"/>
            </a:endParaRPr>
          </a:p>
          <a:p>
            <a:pPr eaLnBrk="1" hangingPunct="1">
              <a:lnSpc>
                <a:spcPct val="120000"/>
              </a:lnSpc>
              <a:spcBef>
                <a:spcPts val="1200"/>
              </a:spcBef>
              <a:buNone/>
            </a:pPr>
            <a:r>
              <a:rPr lang="zh-CN" altLang="en-US" sz="2800" dirty="0">
                <a:latin typeface="Times New Roman" panose="02020603050405020304" pitchFamily="18" charset="0"/>
                <a:ea typeface="华文楷体" panose="02010600040101010101" pitchFamily="2" charset="-122"/>
              </a:rPr>
              <a:t>     其次，证明</a:t>
            </a:r>
            <a:r>
              <a:rPr lang="en-US" altLang="zh-CN" sz="2800" dirty="0">
                <a:latin typeface="Times New Roman" panose="02020603050405020304" pitchFamily="18" charset="0"/>
                <a:ea typeface="华文楷体" panose="02010600040101010101" pitchFamily="2" charset="-122"/>
              </a:rPr>
              <a:t>VERTEX-COVER∝</a:t>
            </a:r>
            <a:r>
              <a:rPr lang="en-US" altLang="zh-CN" sz="2800" baseline="-30000" dirty="0">
                <a:latin typeface="Times New Roman" panose="02020603050405020304" pitchFamily="18" charset="0"/>
                <a:ea typeface="华文楷体" panose="02010600040101010101" pitchFamily="2" charset="-122"/>
              </a:rPr>
              <a:t>p</a:t>
            </a:r>
            <a:r>
              <a:rPr lang="en-US" altLang="zh-CN" sz="2800" dirty="0">
                <a:latin typeface="Times New Roman" panose="02020603050405020304" pitchFamily="18" charset="0"/>
                <a:ea typeface="华文楷体" panose="02010600040101010101" pitchFamily="2" charset="-122"/>
              </a:rPr>
              <a:t>HAM-CYCLE</a:t>
            </a:r>
            <a:r>
              <a:rPr lang="en-US" altLang="zh-CN" sz="2800" dirty="0">
                <a:latin typeface="Times New Roman" panose="02020603050405020304" pitchFamily="18" charset="0"/>
                <a:ea typeface="楷体_GB2312" pitchFamily="49" charset="-122"/>
              </a:rPr>
              <a:t>。 </a:t>
            </a:r>
            <a:endParaRPr lang="zh-CN" altLang="en-US" sz="2800" dirty="0">
              <a:latin typeface="Times New Roman" panose="02020603050405020304" pitchFamily="18" charset="0"/>
              <a:ea typeface="楷体_GB2312" pitchFamily="49" charset="-122"/>
            </a:endParaRPr>
          </a:p>
        </p:txBody>
      </p:sp>
      <p:pic>
        <p:nvPicPr>
          <p:cNvPr id="60424" name="Picture 9" descr="preview"/>
          <p:cNvPicPr>
            <a:picLocks noChangeAspect="1"/>
          </p:cNvPicPr>
          <p:nvPr/>
        </p:nvPicPr>
        <p:blipFill>
          <a:blip r:embed="rId1"/>
          <a:stretch>
            <a:fillRect/>
          </a:stretch>
        </p:blipFill>
        <p:spPr>
          <a:xfrm>
            <a:off x="4249738" y="1785938"/>
            <a:ext cx="3556000" cy="1500187"/>
          </a:xfrm>
          <a:prstGeom prst="rect">
            <a:avLst/>
          </a:prstGeom>
          <a:noFill/>
          <a:ln w="9525">
            <a:noFill/>
          </a:ln>
        </p:spPr>
      </p:pic>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FBAD5F1-7E1B-41B7-A2EA-AD4CCE03C909}"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144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1445" name="Rectangle 2"/>
          <p:cNvSpPr>
            <a:spLocks noGrp="1"/>
          </p:cNvSpPr>
          <p:nvPr>
            <p:ph type="title"/>
          </p:nvPr>
        </p:nvSpPr>
        <p:spPr>
          <a:xfrm>
            <a:off x="1143000" y="285750"/>
            <a:ext cx="8001000" cy="666750"/>
          </a:xfrm>
        </p:spPr>
        <p:txBody>
          <a:bodyPr vert="horz" wrap="square" lIns="91440" tIns="45720" rIns="91440" bIns="45720" anchor="t" anchorCtr="0"/>
          <a:p>
            <a:pPr eaLnBrk="1" hangingPunct="1"/>
            <a:r>
              <a:rPr lang="en-US" altLang="zh-CN" sz="3600" dirty="0">
                <a:latin typeface="楷体_GB2312" pitchFamily="49" charset="-122"/>
              </a:rPr>
              <a:t>HAM-CYCLE</a:t>
            </a:r>
            <a:r>
              <a:rPr lang="zh-CN" altLang="en-US" sz="3600" dirty="0">
                <a:latin typeface="楷体_GB2312" pitchFamily="49" charset="-122"/>
                <a:ea typeface="楷体_GB2312" pitchFamily="49" charset="-122"/>
              </a:rPr>
              <a:t>问题</a:t>
            </a:r>
            <a:endParaRPr lang="zh-CN" altLang="en-US" sz="3600" dirty="0">
              <a:ea typeface="楷体_GB2312" pitchFamily="49" charset="-122"/>
            </a:endParaRPr>
          </a:p>
        </p:txBody>
      </p:sp>
      <p:sp>
        <p:nvSpPr>
          <p:cNvPr id="61446" name="TextBox 11"/>
          <p:cNvSpPr txBox="1"/>
          <p:nvPr/>
        </p:nvSpPr>
        <p:spPr>
          <a:xfrm>
            <a:off x="622300" y="3263900"/>
            <a:ext cx="7929563" cy="1508125"/>
          </a:xfrm>
          <a:prstGeom prst="rect">
            <a:avLst/>
          </a:prstGeom>
          <a:noFill/>
          <a:ln w="9525">
            <a:noFill/>
          </a:ln>
        </p:spPr>
        <p:txBody>
          <a:bodyPr>
            <a:spAutoFit/>
          </a:bodyPr>
          <a:p>
            <a:pPr eaLnBrk="1" hangingPunct="1">
              <a:spcBef>
                <a:spcPts val="1200"/>
              </a:spcBef>
              <a:buNone/>
            </a:pPr>
            <a:r>
              <a:rPr lang="zh-CN" altLang="en-US" sz="2400" dirty="0">
                <a:latin typeface="Times New Roman" panose="02020603050405020304" pitchFamily="18" charset="0"/>
                <a:ea typeface="华文楷体" panose="02010600040101010101" pitchFamily="2" charset="-122"/>
              </a:rPr>
              <a:t>顶点集合</a:t>
            </a:r>
            <a:r>
              <a:rPr lang="en-US" altLang="zh-CN" sz="2400" i="1"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由两部分组成：</a:t>
            </a:r>
            <a:endParaRPr lang="en-US" altLang="zh-CN" sz="2400" dirty="0">
              <a:latin typeface="Times New Roman" panose="02020603050405020304" pitchFamily="18" charset="0"/>
              <a:ea typeface="华文楷体" panose="02010600040101010101" pitchFamily="2" charset="-122"/>
            </a:endParaRPr>
          </a:p>
          <a:p>
            <a:pPr eaLnBrk="1" hangingPunct="1">
              <a:spcBef>
                <a:spcPts val="1200"/>
              </a:spcBef>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1</a:t>
            </a:r>
            <a:r>
              <a:rPr lang="zh-CN" altLang="en-US" sz="2400" dirty="0">
                <a:latin typeface="Times New Roman" panose="02020603050405020304" pitchFamily="18" charset="0"/>
                <a:ea typeface="华文楷体" panose="02010600040101010101" pitchFamily="2" charset="-122"/>
              </a:rPr>
              <a:t>）新增</a:t>
            </a:r>
            <a:r>
              <a:rPr lang="en-US" altLang="zh-CN" sz="2400" i="1" dirty="0">
                <a:latin typeface="Times New Roman" panose="02020603050405020304" pitchFamily="18" charset="0"/>
                <a:ea typeface="华文楷体" panose="02010600040101010101" pitchFamily="2" charset="-122"/>
              </a:rPr>
              <a:t>k</a:t>
            </a:r>
            <a:r>
              <a:rPr lang="zh-CN" altLang="en-US" sz="2400" dirty="0">
                <a:latin typeface="Times New Roman" panose="02020603050405020304" pitchFamily="18" charset="0"/>
                <a:ea typeface="华文楷体" panose="02010600040101010101" pitchFamily="2" charset="-122"/>
              </a:rPr>
              <a:t>个顶点：</a:t>
            </a:r>
            <a:r>
              <a:rPr lang="en-US" altLang="zh-CN" sz="2400" i="1" dirty="0">
                <a:latin typeface="Times New Roman" panose="02020603050405020304" pitchFamily="18" charset="0"/>
                <a:ea typeface="华文楷体" panose="02010600040101010101" pitchFamily="2" charset="-122"/>
              </a:rPr>
              <a:t>s</a:t>
            </a:r>
            <a:r>
              <a:rPr lang="en-US" altLang="zh-CN" sz="2400" baseline="-25000" dirty="0">
                <a:latin typeface="Times New Roman" panose="02020603050405020304" pitchFamily="18" charset="0"/>
                <a:ea typeface="华文楷体" panose="02010600040101010101" pitchFamily="2" charset="-122"/>
              </a:rPr>
              <a:t>1</a:t>
            </a:r>
            <a:r>
              <a:rPr lang="en-US" altLang="zh-CN" sz="2400" dirty="0">
                <a:latin typeface="Times New Roman" panose="02020603050405020304" pitchFamily="18" charset="0"/>
                <a:ea typeface="华文楷体" panose="02010600040101010101" pitchFamily="2" charset="-122"/>
              </a:rPr>
              <a:t>, </a:t>
            </a:r>
            <a:r>
              <a:rPr lang="en-US" altLang="zh-CN" sz="2400" i="1" dirty="0">
                <a:latin typeface="Times New Roman" panose="02020603050405020304" pitchFamily="18" charset="0"/>
                <a:ea typeface="华文楷体" panose="02010600040101010101" pitchFamily="2" charset="-122"/>
              </a:rPr>
              <a:t>s</a:t>
            </a:r>
            <a:r>
              <a:rPr lang="en-US" altLang="zh-CN" sz="2400" baseline="-25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 …, </a:t>
            </a:r>
            <a:r>
              <a:rPr lang="en-US" altLang="zh-CN" sz="2400" i="1" dirty="0">
                <a:latin typeface="Times New Roman" panose="02020603050405020304" pitchFamily="18" charset="0"/>
                <a:ea typeface="华文楷体" panose="02010600040101010101" pitchFamily="2" charset="-122"/>
              </a:rPr>
              <a:t>s</a:t>
            </a:r>
            <a:r>
              <a:rPr lang="en-US" altLang="zh-CN" sz="2400" i="1" baseline="-25000" dirty="0">
                <a:latin typeface="Times New Roman" panose="02020603050405020304" pitchFamily="18" charset="0"/>
                <a:ea typeface="华文楷体" panose="02010600040101010101" pitchFamily="2" charset="-122"/>
              </a:rPr>
              <a:t>k</a:t>
            </a:r>
            <a:endParaRPr lang="en-US" altLang="zh-CN" sz="2400" i="1" baseline="-25000" dirty="0">
              <a:latin typeface="Times New Roman" panose="02020603050405020304" pitchFamily="18" charset="0"/>
              <a:ea typeface="华文楷体" panose="02010600040101010101" pitchFamily="2" charset="-122"/>
            </a:endParaRPr>
          </a:p>
          <a:p>
            <a:pPr eaLnBrk="1" hangingPunct="1">
              <a:spcBef>
                <a:spcPts val="1200"/>
              </a:spcBef>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）对于每个顶点</a:t>
            </a:r>
            <a:r>
              <a:rPr lang="en-US" altLang="zh-CN" sz="2400" i="1"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，对应有</a:t>
            </a:r>
            <a:r>
              <a:rPr lang="en-US" altLang="zh-CN" sz="2400" dirty="0">
                <a:latin typeface="Times New Roman" panose="02020603050405020304" pitchFamily="18" charset="0"/>
                <a:ea typeface="华文楷体" panose="02010600040101010101" pitchFamily="2" charset="-122"/>
              </a:rPr>
              <a:t>2</a:t>
            </a:r>
            <a:r>
              <a:rPr lang="en-US" altLang="zh-CN" sz="2400" i="1" dirty="0">
                <a:latin typeface="Times New Roman" panose="02020603050405020304" pitchFamily="18" charset="0"/>
                <a:ea typeface="华文楷体" panose="02010600040101010101" pitchFamily="2" charset="-122"/>
              </a:rPr>
              <a:t>d</a:t>
            </a:r>
            <a:r>
              <a:rPr lang="en-US" altLang="zh-CN" sz="2400" i="1" baseline="-25000"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个顶点：</a:t>
            </a:r>
            <a:endParaRPr lang="en-US" altLang="zh-CN" sz="2400" baseline="-25000" dirty="0">
              <a:latin typeface="Times New Roman" panose="02020603050405020304" pitchFamily="18" charset="0"/>
              <a:ea typeface="华文楷体" panose="02010600040101010101" pitchFamily="2" charset="-122"/>
            </a:endParaRPr>
          </a:p>
        </p:txBody>
      </p:sp>
      <p:graphicFrame>
        <p:nvGraphicFramePr>
          <p:cNvPr id="61447" name="Object 3"/>
          <p:cNvGraphicFramePr>
            <a:graphicFrameLocks noChangeAspect="1"/>
          </p:cNvGraphicFramePr>
          <p:nvPr/>
        </p:nvGraphicFramePr>
        <p:xfrm>
          <a:off x="1763713" y="5124450"/>
          <a:ext cx="4313237" cy="465138"/>
        </p:xfrm>
        <a:graphic>
          <a:graphicData uri="http://schemas.openxmlformats.org/presentationml/2006/ole">
            <mc:AlternateContent xmlns:mc="http://schemas.openxmlformats.org/markup-compatibility/2006">
              <mc:Choice xmlns:v="urn:schemas-microsoft-com:vml" Requires="v">
                <p:oleObj spid="_x0000_s3111" name="" r:id="rId1" imgW="1803400" imgH="241300" progId="Equation.3">
                  <p:embed/>
                </p:oleObj>
              </mc:Choice>
              <mc:Fallback>
                <p:oleObj name="" r:id="rId1" imgW="1803400" imgH="241300" progId="Equation.3">
                  <p:embed/>
                  <p:pic>
                    <p:nvPicPr>
                      <p:cNvPr id="0" name="图片 3110"/>
                      <p:cNvPicPr/>
                      <p:nvPr/>
                    </p:nvPicPr>
                    <p:blipFill>
                      <a:blip r:embed="rId2"/>
                      <a:stretch>
                        <a:fillRect/>
                      </a:stretch>
                    </p:blipFill>
                    <p:spPr>
                      <a:xfrm>
                        <a:off x="1763713" y="5124450"/>
                        <a:ext cx="4313237" cy="465138"/>
                      </a:xfrm>
                      <a:prstGeom prst="rect">
                        <a:avLst/>
                      </a:prstGeom>
                      <a:noFill/>
                      <a:ln w="38100">
                        <a:noFill/>
                        <a:miter/>
                      </a:ln>
                    </p:spPr>
                  </p:pic>
                </p:oleObj>
              </mc:Fallback>
            </mc:AlternateContent>
          </a:graphicData>
        </a:graphic>
      </p:graphicFrame>
      <p:grpSp>
        <p:nvGrpSpPr>
          <p:cNvPr id="61448" name="组合 10"/>
          <p:cNvGrpSpPr/>
          <p:nvPr/>
        </p:nvGrpSpPr>
        <p:grpSpPr>
          <a:xfrm>
            <a:off x="603250" y="1268413"/>
            <a:ext cx="8001000" cy="946150"/>
            <a:chOff x="642910" y="4500570"/>
            <a:chExt cx="8001056" cy="946478"/>
          </a:xfrm>
        </p:grpSpPr>
        <p:sp>
          <p:nvSpPr>
            <p:cNvPr id="61450" name="TextBox 8"/>
            <p:cNvSpPr txBox="1"/>
            <p:nvPr/>
          </p:nvSpPr>
          <p:spPr>
            <a:xfrm>
              <a:off x="642910" y="4500570"/>
              <a:ext cx="8001056" cy="946478"/>
            </a:xfrm>
            <a:prstGeom prst="rect">
              <a:avLst/>
            </a:prstGeom>
            <a:noFill/>
            <a:ln w="9525">
              <a:noFill/>
            </a:ln>
          </p:spPr>
          <p:txBody>
            <a:bodyPr>
              <a:spAutoFit/>
            </a:bodyPr>
            <a:p>
              <a:pPr eaLnBrk="1" hangingPunct="1">
                <a:lnSpc>
                  <a:spcPct val="120000"/>
                </a:lnSpc>
                <a:spcBef>
                  <a:spcPts val="1200"/>
                </a:spcBef>
                <a:buNone/>
              </a:pPr>
              <a:r>
                <a:rPr lang="zh-CN" altLang="en-US" sz="2400" dirty="0">
                  <a:latin typeface="Times New Roman" panose="02020603050405020304" pitchFamily="18" charset="0"/>
                  <a:ea typeface="华文楷体" panose="02010600040101010101" pitchFamily="2" charset="-122"/>
                </a:rPr>
                <a:t>     对于无向图</a:t>
              </a:r>
              <a:r>
                <a:rPr lang="en-US" altLang="zh-CN" sz="2400" i="1" dirty="0">
                  <a:latin typeface="Times New Roman" panose="02020603050405020304" pitchFamily="18" charset="0"/>
                  <a:ea typeface="华文楷体" panose="02010600040101010101" pitchFamily="2" charset="-122"/>
                </a:rPr>
                <a:t>G</a:t>
              </a:r>
              <a:r>
                <a:rPr lang="en-US" altLang="zh-CN" sz="2400" dirty="0">
                  <a:latin typeface="Times New Roman" panose="02020603050405020304" pitchFamily="18" charset="0"/>
                  <a:ea typeface="华文楷体" panose="02010600040101010101" pitchFamily="2" charset="-122"/>
                </a:rPr>
                <a:t>= &lt;</a:t>
              </a:r>
              <a:r>
                <a:rPr lang="en-US" altLang="zh-CN" sz="2400" i="1"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E</a:t>
              </a:r>
              <a:r>
                <a:rPr lang="en-US" altLang="zh-CN" sz="2400" dirty="0">
                  <a:latin typeface="Times New Roman" panose="02020603050405020304" pitchFamily="18" charset="0"/>
                  <a:ea typeface="华文楷体" panose="02010600040101010101" pitchFamily="2" charset="-122"/>
                </a:rPr>
                <a:t>&gt;</a:t>
              </a:r>
              <a:r>
                <a:rPr lang="zh-CN" altLang="en-US" sz="2400" dirty="0">
                  <a:latin typeface="Times New Roman" panose="02020603050405020304" pitchFamily="18" charset="0"/>
                  <a:ea typeface="华文楷体" panose="02010600040101010101" pitchFamily="2" charset="-122"/>
                </a:rPr>
                <a:t> ，给定</a:t>
              </a:r>
              <a:r>
                <a:rPr lang="en-US" altLang="zh-CN" sz="2400" i="1"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的顶点覆盖实例</a:t>
              </a:r>
              <a:r>
                <a:rPr lang="en-US" altLang="zh-CN" sz="2400" dirty="0">
                  <a:latin typeface="Times New Roman" panose="02020603050405020304" pitchFamily="18" charset="0"/>
                  <a:ea typeface="华文楷体" panose="02010600040101010101" pitchFamily="2" charset="-122"/>
                </a:rPr>
                <a:t>&lt;</a:t>
              </a:r>
              <a:r>
                <a:rPr lang="en-US" altLang="zh-CN" sz="2400" i="1" dirty="0">
                  <a:latin typeface="Times New Roman" panose="02020603050405020304" pitchFamily="18" charset="0"/>
                  <a:ea typeface="华文楷体" panose="02010600040101010101" pitchFamily="2" charset="-122"/>
                </a:rPr>
                <a:t>G</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k</a:t>
              </a:r>
              <a:r>
                <a:rPr lang="en-US" altLang="zh-CN" sz="2400" dirty="0">
                  <a:latin typeface="Times New Roman" panose="02020603050405020304" pitchFamily="18" charset="0"/>
                  <a:ea typeface="华文楷体" panose="02010600040101010101" pitchFamily="2" charset="-122"/>
                </a:rPr>
                <a:t>&gt;</a:t>
              </a:r>
              <a:r>
                <a:rPr lang="zh-CN" altLang="en-US" sz="2400" dirty="0">
                  <a:latin typeface="Times New Roman" panose="02020603050405020304" pitchFamily="18" charset="0"/>
                  <a:ea typeface="华文楷体" panose="02010600040101010101" pitchFamily="2" charset="-122"/>
                </a:rPr>
                <a:t>。设顶点</a:t>
              </a:r>
              <a:r>
                <a:rPr lang="en-US" altLang="zh-CN" sz="2400" i="1"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的度为</a:t>
              </a:r>
              <a:r>
                <a:rPr lang="en-US" altLang="zh-CN" sz="2400" i="1" dirty="0">
                  <a:latin typeface="Times New Roman" panose="02020603050405020304" pitchFamily="18" charset="0"/>
                  <a:ea typeface="华文楷体" panose="02010600040101010101" pitchFamily="2" charset="-122"/>
                </a:rPr>
                <a:t>d</a:t>
              </a:r>
              <a:r>
                <a:rPr lang="en-US" altLang="zh-CN" sz="2400" i="1" baseline="-25000"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，与</a:t>
              </a:r>
              <a:r>
                <a:rPr lang="en-US" altLang="zh-CN" sz="2400" i="1"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相关联的边记为：</a:t>
              </a:r>
              <a:endParaRPr lang="en-US" altLang="zh-CN" sz="2400" dirty="0">
                <a:latin typeface="Times New Roman" panose="02020603050405020304" pitchFamily="18" charset="0"/>
                <a:ea typeface="华文楷体" panose="02010600040101010101" pitchFamily="2" charset="-122"/>
              </a:endParaRPr>
            </a:p>
          </p:txBody>
        </p:sp>
        <p:graphicFrame>
          <p:nvGraphicFramePr>
            <p:cNvPr id="61451" name="Object 8"/>
            <p:cNvGraphicFramePr>
              <a:graphicFrameLocks noChangeAspect="1"/>
            </p:cNvGraphicFramePr>
            <p:nvPr/>
          </p:nvGraphicFramePr>
          <p:xfrm>
            <a:off x="6500826" y="4929198"/>
            <a:ext cx="1822449" cy="465138"/>
          </p:xfrm>
          <a:graphic>
            <a:graphicData uri="http://schemas.openxmlformats.org/presentationml/2006/ole">
              <mc:AlternateContent xmlns:mc="http://schemas.openxmlformats.org/markup-compatibility/2006">
                <mc:Choice xmlns:v="urn:schemas-microsoft-com:vml" Requires="v">
                  <p:oleObj spid="_x0000_s3112" name="" r:id="rId3" imgW="761365" imgH="241300" progId="Equation.3">
                    <p:embed/>
                  </p:oleObj>
                </mc:Choice>
                <mc:Fallback>
                  <p:oleObj name="" r:id="rId3" imgW="761365" imgH="241300" progId="Equation.3">
                    <p:embed/>
                    <p:pic>
                      <p:nvPicPr>
                        <p:cNvPr id="0" name="图片 3111"/>
                        <p:cNvPicPr/>
                        <p:nvPr/>
                      </p:nvPicPr>
                      <p:blipFill>
                        <a:blip r:embed="rId4"/>
                        <a:stretch>
                          <a:fillRect/>
                        </a:stretch>
                      </p:blipFill>
                      <p:spPr>
                        <a:xfrm>
                          <a:off x="6500826" y="4929198"/>
                          <a:ext cx="1822449" cy="465138"/>
                        </a:xfrm>
                        <a:prstGeom prst="rect">
                          <a:avLst/>
                        </a:prstGeom>
                        <a:noFill/>
                        <a:ln w="38100">
                          <a:noFill/>
                          <a:miter/>
                        </a:ln>
                      </p:spPr>
                    </p:pic>
                  </p:oleObj>
                </mc:Fallback>
              </mc:AlternateContent>
            </a:graphicData>
          </a:graphic>
        </p:graphicFrame>
      </p:grpSp>
      <p:sp>
        <p:nvSpPr>
          <p:cNvPr id="61449" name="TextBox 11"/>
          <p:cNvSpPr txBox="1"/>
          <p:nvPr/>
        </p:nvSpPr>
        <p:spPr>
          <a:xfrm>
            <a:off x="1103313" y="2379663"/>
            <a:ext cx="6929437" cy="461962"/>
          </a:xfrm>
          <a:prstGeom prst="rect">
            <a:avLst/>
          </a:prstGeom>
          <a:noFill/>
          <a:ln w="9525">
            <a:noFill/>
          </a:ln>
        </p:spPr>
        <p:txBody>
          <a:bodyPr>
            <a:spAutoFit/>
          </a:bodyPr>
          <a:p>
            <a:pPr algn="ctr" eaLnBrk="1" hangingPunct="1">
              <a:spcBef>
                <a:spcPts val="1200"/>
              </a:spcBef>
              <a:buNone/>
            </a:pPr>
            <a:r>
              <a:rPr lang="zh-CN" altLang="en-US" sz="2400" dirty="0">
                <a:latin typeface="Times New Roman" panose="02020603050405020304" pitchFamily="18" charset="0"/>
                <a:ea typeface="华文楷体" panose="02010600040101010101" pitchFamily="2" charset="-122"/>
              </a:rPr>
              <a:t>现构造一个有向图边</a:t>
            </a:r>
            <a:r>
              <a:rPr lang="en-US" altLang="zh-CN" sz="2400" i="1" dirty="0">
                <a:latin typeface="Times New Roman" panose="02020603050405020304" pitchFamily="18" charset="0"/>
                <a:ea typeface="华文楷体" panose="02010600040101010101" pitchFamily="2" charset="-122"/>
              </a:rPr>
              <a:t>G’</a:t>
            </a:r>
            <a:r>
              <a:rPr lang="en-US" altLang="zh-CN" sz="2400" dirty="0">
                <a:latin typeface="Times New Roman" panose="02020603050405020304" pitchFamily="18" charset="0"/>
                <a:ea typeface="华文楷体" panose="02010600040101010101" pitchFamily="2" charset="-122"/>
              </a:rPr>
              <a:t>= &lt;</a:t>
            </a:r>
            <a:r>
              <a:rPr lang="en-US" altLang="zh-CN" sz="2400" i="1"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E’</a:t>
            </a:r>
            <a:r>
              <a:rPr lang="en-US" altLang="zh-CN" sz="2400" dirty="0">
                <a:latin typeface="Times New Roman" panose="02020603050405020304" pitchFamily="18" charset="0"/>
                <a:ea typeface="华文楷体" panose="02010600040101010101" pitchFamily="2" charset="-122"/>
              </a:rPr>
              <a:t>&gt;</a:t>
            </a:r>
            <a:r>
              <a:rPr lang="zh-CN" altLang="en-US" sz="2400" dirty="0">
                <a:latin typeface="Times New Roman" panose="02020603050405020304" pitchFamily="18" charset="0"/>
                <a:ea typeface="华文楷体" panose="02010600040101010101" pitchFamily="2" charset="-122"/>
              </a:rPr>
              <a:t> ，过程如下：</a:t>
            </a:r>
            <a:endParaRPr lang="en-US" altLang="zh-CN" sz="2400" dirty="0">
              <a:latin typeface="Times New Roman" panose="02020603050405020304" pitchFamily="18" charset="0"/>
              <a:ea typeface="华文楷体" panose="02010600040101010101" pitchFamily="2" charset="-122"/>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2282DE2-3FE7-44E3-A2C0-025F479E56DA}"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126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59106" name="Rectangle 2"/>
          <p:cNvSpPr>
            <a:spLocks noGrp="1" noChangeArrowheads="1"/>
          </p:cNvSpPr>
          <p:nvPr>
            <p:ph type="title"/>
          </p:nvPr>
        </p:nvSpPr>
        <p:spPr>
          <a:xfrm>
            <a:off x="1042988" y="277813"/>
            <a:ext cx="7129463" cy="8477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8.1.1 </a:t>
            </a:r>
            <a:r>
              <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非确定性算法</a:t>
            </a:r>
            <a:endPar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559107" name="Rectangle 3"/>
          <p:cNvSpPr>
            <a:spLocks noGrp="1" noChangeArrowheads="1"/>
          </p:cNvSpPr>
          <p:nvPr>
            <p:ph idx="1"/>
          </p:nvPr>
        </p:nvSpPr>
        <p:spPr>
          <a:xfrm>
            <a:off x="468313" y="1412875"/>
            <a:ext cx="8153400" cy="609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Ø"/>
              <a:defRPr/>
            </a:pP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幼圆" panose="02010509060101010101" pitchFamily="49" charset="-122"/>
                <a:cs typeface="+mn-cs"/>
              </a:rPr>
              <a:t>非确定性机</a:t>
            </a:r>
            <a:endPar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幼圆" panose="02010509060101010101" pitchFamily="49" charset="-122"/>
              <a:cs typeface="+mn-cs"/>
            </a:endParaRPr>
          </a:p>
        </p:txBody>
      </p:sp>
      <p:sp>
        <p:nvSpPr>
          <p:cNvPr id="11271" name="Text Box 4"/>
          <p:cNvSpPr txBox="1"/>
          <p:nvPr/>
        </p:nvSpPr>
        <p:spPr>
          <a:xfrm>
            <a:off x="1066800" y="2209800"/>
            <a:ext cx="7239000" cy="396875"/>
          </a:xfrm>
          <a:prstGeom prst="rect">
            <a:avLst/>
          </a:prstGeom>
          <a:noFill/>
          <a:ln w="9525">
            <a:noFill/>
          </a:ln>
        </p:spPr>
        <p:txBody>
          <a:bodyPr>
            <a:spAutoFit/>
          </a:bodyPr>
          <a:p>
            <a:pPr marL="342900" indent="-342900" eaLnBrk="1" hangingPunct="1">
              <a:spcBef>
                <a:spcPct val="50000"/>
              </a:spcBef>
              <a:buClr>
                <a:srgbClr val="2A15F3"/>
              </a:buClr>
              <a:buSzPct val="80000"/>
            </a:pPr>
            <a:endParaRPr lang="zh-CN" altLang="en-US" sz="2000" dirty="0">
              <a:solidFill>
                <a:srgbClr val="2A15F3"/>
              </a:solidFill>
              <a:latin typeface="Arial" panose="020B0604020202020204" pitchFamily="34" charset="0"/>
            </a:endParaRPr>
          </a:p>
        </p:txBody>
      </p:sp>
      <p:sp>
        <p:nvSpPr>
          <p:cNvPr id="11272" name="Text Box 5"/>
          <p:cNvSpPr txBox="1"/>
          <p:nvPr/>
        </p:nvSpPr>
        <p:spPr>
          <a:xfrm>
            <a:off x="827088" y="2276475"/>
            <a:ext cx="7543800" cy="3451225"/>
          </a:xfrm>
          <a:prstGeom prst="rect">
            <a:avLst/>
          </a:prstGeom>
          <a:noFill/>
          <a:ln w="9525">
            <a:noFill/>
          </a:ln>
        </p:spPr>
        <p:txBody>
          <a:bodyPr>
            <a:spAutoFit/>
          </a:bodyPr>
          <a:p>
            <a:pPr marL="363855" indent="-363855" eaLnBrk="1" hangingPunct="1">
              <a:spcBef>
                <a:spcPct val="20000"/>
              </a:spcBef>
              <a:buClr>
                <a:srgbClr val="2A15F3"/>
              </a:buClr>
              <a:buSzPct val="80000"/>
              <a:buFont typeface="Wingdings" panose="05000000000000000000" pitchFamily="2" charset="2"/>
              <a:buChar char="l"/>
            </a:pPr>
            <a:r>
              <a:rPr lang="zh-CN" altLang="en-US" sz="2400" b="1" dirty="0">
                <a:solidFill>
                  <a:srgbClr val="2A15F3"/>
                </a:solidFill>
                <a:latin typeface="Arial" panose="020B0604020202020204" pitchFamily="34" charset="0"/>
              </a:rPr>
              <a:t>引入三个函数：</a:t>
            </a:r>
            <a:endParaRPr lang="zh-CN" altLang="en-US" sz="2400" b="1" dirty="0">
              <a:solidFill>
                <a:srgbClr val="2A15F3"/>
              </a:solidFill>
              <a:latin typeface="Arial" panose="020B0604020202020204" pitchFamily="34" charset="0"/>
            </a:endParaRPr>
          </a:p>
          <a:p>
            <a:pPr marL="363855" indent="-363855" eaLnBrk="1" hangingPunct="1">
              <a:spcBef>
                <a:spcPct val="20000"/>
              </a:spcBef>
              <a:buClr>
                <a:srgbClr val="000066"/>
              </a:buClr>
              <a:buSzPct val="80000"/>
              <a:buFont typeface="Wingdings" panose="05000000000000000000" pitchFamily="2" charset="2"/>
              <a:buChar char="p"/>
            </a:pPr>
            <a:r>
              <a:rPr lang="en-US" altLang="zh-CN" sz="2400" b="1" dirty="0">
                <a:solidFill>
                  <a:srgbClr val="066227"/>
                </a:solidFill>
                <a:latin typeface="楷体_GB2312" pitchFamily="49" charset="-122"/>
                <a:ea typeface="楷体_GB2312" pitchFamily="49" charset="-122"/>
              </a:rPr>
              <a:t>Choice(S) </a:t>
            </a:r>
            <a:r>
              <a:rPr lang="en-US" altLang="zh-CN" sz="2400" b="1" dirty="0">
                <a:solidFill>
                  <a:srgbClr val="066227"/>
                </a:solidFill>
                <a:latin typeface="Arial" panose="020B0604020202020204" pitchFamily="34" charset="0"/>
                <a:ea typeface="楷体_GB2312" pitchFamily="49" charset="-122"/>
              </a:rPr>
              <a:t>…</a:t>
            </a:r>
            <a:r>
              <a:rPr lang="zh-CN" altLang="en-US" sz="2400" b="1" dirty="0">
                <a:solidFill>
                  <a:srgbClr val="066227"/>
                </a:solidFill>
                <a:latin typeface="楷体_GB2312" pitchFamily="49" charset="-122"/>
                <a:ea typeface="楷体_GB2312" pitchFamily="49" charset="-122"/>
              </a:rPr>
              <a:t>选择集合</a:t>
            </a:r>
            <a:r>
              <a:rPr lang="en-US" altLang="zh-CN" sz="2400" b="1" dirty="0">
                <a:solidFill>
                  <a:srgbClr val="066227"/>
                </a:solidFill>
                <a:latin typeface="楷体_GB2312" pitchFamily="49" charset="-122"/>
                <a:ea typeface="楷体_GB2312" pitchFamily="49" charset="-122"/>
              </a:rPr>
              <a:t>S</a:t>
            </a:r>
            <a:r>
              <a:rPr lang="zh-CN" altLang="en-US" sz="2400" b="1" dirty="0">
                <a:solidFill>
                  <a:srgbClr val="066227"/>
                </a:solidFill>
                <a:latin typeface="楷体_GB2312" pitchFamily="49" charset="-122"/>
                <a:ea typeface="楷体_GB2312" pitchFamily="49" charset="-122"/>
              </a:rPr>
              <a:t>中的任一元素</a:t>
            </a:r>
            <a:r>
              <a:rPr lang="en-US" altLang="zh-CN" sz="2400" b="1" dirty="0">
                <a:solidFill>
                  <a:srgbClr val="066227"/>
                </a:solidFill>
                <a:latin typeface="楷体_GB2312" pitchFamily="49" charset="-122"/>
                <a:ea typeface="楷体_GB2312" pitchFamily="49" charset="-122"/>
              </a:rPr>
              <a:t>.</a:t>
            </a:r>
            <a:endParaRPr lang="en-US" altLang="zh-CN" sz="2400" b="1" dirty="0">
              <a:solidFill>
                <a:srgbClr val="066227"/>
              </a:solidFill>
              <a:latin typeface="楷体_GB2312" pitchFamily="49" charset="-122"/>
              <a:ea typeface="楷体_GB2312" pitchFamily="49" charset="-122"/>
            </a:endParaRPr>
          </a:p>
          <a:p>
            <a:pPr marL="363855" indent="-363855" eaLnBrk="1" hangingPunct="1">
              <a:spcBef>
                <a:spcPct val="20000"/>
              </a:spcBef>
              <a:buClr>
                <a:srgbClr val="000066"/>
              </a:buClr>
              <a:buSzPct val="80000"/>
              <a:buFont typeface="Wingdings" panose="05000000000000000000" pitchFamily="2" charset="2"/>
              <a:buChar char="p"/>
            </a:pPr>
            <a:r>
              <a:rPr lang="en-US" altLang="zh-CN" sz="2400" b="1" dirty="0">
                <a:solidFill>
                  <a:srgbClr val="066227"/>
                </a:solidFill>
                <a:latin typeface="楷体_GB2312" pitchFamily="49" charset="-122"/>
                <a:ea typeface="楷体_GB2312" pitchFamily="49" charset="-122"/>
              </a:rPr>
              <a:t>Failure() </a:t>
            </a:r>
            <a:r>
              <a:rPr lang="en-US" altLang="zh-CN" sz="2400" b="1" dirty="0">
                <a:solidFill>
                  <a:srgbClr val="066227"/>
                </a:solidFill>
                <a:latin typeface="Arial" panose="020B0604020202020204" pitchFamily="34" charset="0"/>
                <a:ea typeface="楷体_GB2312" pitchFamily="49" charset="-122"/>
              </a:rPr>
              <a:t>…</a:t>
            </a:r>
            <a:r>
              <a:rPr lang="zh-CN" altLang="en-US" sz="2400" b="1" dirty="0">
                <a:solidFill>
                  <a:srgbClr val="066227"/>
                </a:solidFill>
                <a:latin typeface="楷体_GB2312" pitchFamily="49" charset="-122"/>
                <a:ea typeface="楷体_GB2312" pitchFamily="49" charset="-122"/>
              </a:rPr>
              <a:t>失败信号</a:t>
            </a:r>
            <a:r>
              <a:rPr lang="en-US" altLang="zh-CN" sz="2400" b="1" dirty="0">
                <a:solidFill>
                  <a:srgbClr val="066227"/>
                </a:solidFill>
                <a:latin typeface="楷体_GB2312" pitchFamily="49" charset="-122"/>
                <a:ea typeface="楷体_GB2312" pitchFamily="49" charset="-122"/>
              </a:rPr>
              <a:t>,</a:t>
            </a:r>
            <a:r>
              <a:rPr lang="zh-CN" altLang="en-US" sz="2400" b="1" dirty="0">
                <a:solidFill>
                  <a:srgbClr val="066227"/>
                </a:solidFill>
                <a:latin typeface="楷体_GB2312" pitchFamily="49" charset="-122"/>
                <a:ea typeface="楷体_GB2312" pitchFamily="49" charset="-122"/>
              </a:rPr>
              <a:t>表示失败的终止</a:t>
            </a:r>
            <a:r>
              <a:rPr lang="en-US" altLang="zh-CN" sz="2400" b="1" dirty="0">
                <a:solidFill>
                  <a:srgbClr val="066227"/>
                </a:solidFill>
                <a:latin typeface="楷体_GB2312" pitchFamily="49" charset="-122"/>
                <a:ea typeface="楷体_GB2312" pitchFamily="49" charset="-122"/>
              </a:rPr>
              <a:t>.</a:t>
            </a:r>
            <a:endParaRPr lang="en-US" altLang="zh-CN" sz="2400" b="1" dirty="0">
              <a:solidFill>
                <a:srgbClr val="066227"/>
              </a:solidFill>
              <a:latin typeface="楷体_GB2312" pitchFamily="49" charset="-122"/>
              <a:ea typeface="楷体_GB2312" pitchFamily="49" charset="-122"/>
            </a:endParaRPr>
          </a:p>
          <a:p>
            <a:pPr marL="363855" indent="-363855" eaLnBrk="1" hangingPunct="1">
              <a:spcBef>
                <a:spcPct val="20000"/>
              </a:spcBef>
              <a:buClr>
                <a:srgbClr val="000066"/>
              </a:buClr>
              <a:buSzPct val="80000"/>
              <a:buFont typeface="Wingdings" panose="05000000000000000000" pitchFamily="2" charset="2"/>
              <a:buChar char="p"/>
            </a:pPr>
            <a:r>
              <a:rPr lang="en-US" altLang="zh-CN" sz="2400" b="1" dirty="0">
                <a:solidFill>
                  <a:srgbClr val="066227"/>
                </a:solidFill>
                <a:latin typeface="楷体_GB2312" pitchFamily="49" charset="-122"/>
                <a:ea typeface="楷体_GB2312" pitchFamily="49" charset="-122"/>
              </a:rPr>
              <a:t>Success() </a:t>
            </a:r>
            <a:r>
              <a:rPr lang="en-US" altLang="zh-CN" sz="2400" b="1" dirty="0">
                <a:solidFill>
                  <a:srgbClr val="066227"/>
                </a:solidFill>
                <a:latin typeface="Arial" panose="020B0604020202020204" pitchFamily="34" charset="0"/>
                <a:ea typeface="楷体_GB2312" pitchFamily="49" charset="-122"/>
              </a:rPr>
              <a:t>…</a:t>
            </a:r>
            <a:r>
              <a:rPr lang="zh-CN" altLang="en-US" sz="2400" b="1" dirty="0">
                <a:solidFill>
                  <a:srgbClr val="066227"/>
                </a:solidFill>
                <a:latin typeface="楷体_GB2312" pitchFamily="49" charset="-122"/>
                <a:ea typeface="楷体_GB2312" pitchFamily="49" charset="-122"/>
              </a:rPr>
              <a:t>成功信号</a:t>
            </a:r>
            <a:r>
              <a:rPr lang="en-US" altLang="zh-CN" sz="2400" b="1" dirty="0">
                <a:solidFill>
                  <a:srgbClr val="066227"/>
                </a:solidFill>
                <a:latin typeface="楷体_GB2312" pitchFamily="49" charset="-122"/>
                <a:ea typeface="楷体_GB2312" pitchFamily="49" charset="-122"/>
              </a:rPr>
              <a:t>,</a:t>
            </a:r>
            <a:r>
              <a:rPr lang="zh-CN" altLang="en-US" sz="2400" b="1" dirty="0">
                <a:solidFill>
                  <a:srgbClr val="066227"/>
                </a:solidFill>
                <a:latin typeface="楷体_GB2312" pitchFamily="49" charset="-122"/>
                <a:ea typeface="楷体_GB2312" pitchFamily="49" charset="-122"/>
              </a:rPr>
              <a:t>表示成功的终止</a:t>
            </a:r>
            <a:r>
              <a:rPr lang="en-US" altLang="zh-CN" sz="2400" b="1" dirty="0">
                <a:solidFill>
                  <a:srgbClr val="066227"/>
                </a:solidFill>
                <a:latin typeface="楷体_GB2312" pitchFamily="49" charset="-122"/>
                <a:ea typeface="楷体_GB2312" pitchFamily="49" charset="-122"/>
              </a:rPr>
              <a:t>.</a:t>
            </a:r>
            <a:endParaRPr lang="en-US" altLang="zh-CN" sz="2400" b="1" dirty="0">
              <a:solidFill>
                <a:srgbClr val="066227"/>
              </a:solidFill>
              <a:latin typeface="楷体_GB2312" pitchFamily="49" charset="-122"/>
              <a:ea typeface="楷体_GB2312" pitchFamily="49" charset="-122"/>
            </a:endParaRPr>
          </a:p>
          <a:p>
            <a:pPr marL="363855" indent="-363855" eaLnBrk="1" hangingPunct="1">
              <a:spcBef>
                <a:spcPct val="20000"/>
              </a:spcBef>
              <a:buClr>
                <a:srgbClr val="000066"/>
              </a:buClr>
              <a:buSzPct val="80000"/>
              <a:buFont typeface="Wingdings" panose="05000000000000000000" pitchFamily="2" charset="2"/>
              <a:buChar char="p"/>
            </a:pPr>
            <a:r>
              <a:rPr lang="zh-CN" altLang="en-US" sz="2400" b="1" dirty="0">
                <a:solidFill>
                  <a:srgbClr val="066227"/>
                </a:solidFill>
                <a:latin typeface="楷体_GB2312" pitchFamily="49" charset="-122"/>
                <a:ea typeface="楷体_GB2312" pitchFamily="49" charset="-122"/>
              </a:rPr>
              <a:t>当且仅当不存在产生成功信号的一套选择时，非确定性算法才不能成功终止</a:t>
            </a:r>
            <a:endParaRPr lang="zh-CN" altLang="en-US" sz="2400" b="1" dirty="0">
              <a:solidFill>
                <a:srgbClr val="066227"/>
              </a:solidFill>
              <a:latin typeface="楷体_GB2312" pitchFamily="49" charset="-122"/>
              <a:ea typeface="楷体_GB2312" pitchFamily="49" charset="-122"/>
            </a:endParaRPr>
          </a:p>
          <a:p>
            <a:pPr marL="363855" indent="-363855" eaLnBrk="1" hangingPunct="1">
              <a:spcBef>
                <a:spcPct val="20000"/>
              </a:spcBef>
              <a:buClr>
                <a:srgbClr val="000066"/>
              </a:buClr>
              <a:buSzPct val="80000"/>
              <a:buFont typeface="Wingdings" panose="05000000000000000000" pitchFamily="2" charset="2"/>
              <a:buChar char="p"/>
            </a:pPr>
            <a:r>
              <a:rPr lang="zh-CN" altLang="en-US" sz="2400" b="1" dirty="0">
                <a:solidFill>
                  <a:srgbClr val="066227"/>
                </a:solidFill>
                <a:latin typeface="楷体_GB2312" pitchFamily="49" charset="-122"/>
                <a:ea typeface="楷体_GB2312" pitchFamily="49" charset="-122"/>
              </a:rPr>
              <a:t>三个函数计算时间均为</a:t>
            </a:r>
            <a:r>
              <a:rPr lang="en-US" altLang="zh-CN" sz="2400" b="1" dirty="0">
                <a:solidFill>
                  <a:srgbClr val="066227"/>
                </a:solidFill>
                <a:latin typeface="楷体_GB2312" pitchFamily="49" charset="-122"/>
                <a:ea typeface="楷体_GB2312" pitchFamily="49" charset="-122"/>
              </a:rPr>
              <a:t>O(1)</a:t>
            </a:r>
            <a:endParaRPr lang="en-US" altLang="zh-CN" sz="2400" dirty="0">
              <a:solidFill>
                <a:srgbClr val="2A15F3"/>
              </a:solidFill>
              <a:latin typeface="楷体_GB2312" pitchFamily="49" charset="-122"/>
              <a:ea typeface="楷体_GB2312" pitchFamily="49" charset="-122"/>
            </a:endParaRPr>
          </a:p>
          <a:p>
            <a:pPr marL="363855" indent="-363855" eaLnBrk="1" hangingPunct="1">
              <a:spcBef>
                <a:spcPct val="20000"/>
              </a:spcBef>
              <a:buClr>
                <a:srgbClr val="2A15F3"/>
              </a:buClr>
              <a:buSzPct val="80000"/>
              <a:buFont typeface="Wingdings" panose="05000000000000000000" pitchFamily="2" charset="2"/>
              <a:buChar char="l"/>
            </a:pPr>
            <a:r>
              <a:rPr lang="zh-CN" altLang="en-US" sz="2400" b="1" dirty="0">
                <a:solidFill>
                  <a:srgbClr val="2A15F3"/>
                </a:solidFill>
                <a:latin typeface="Arial" panose="020B0604020202020204" pitchFamily="34" charset="0"/>
              </a:rPr>
              <a:t>按此方式执行非确定性算法的机器称为非确定性机</a:t>
            </a:r>
            <a:endParaRPr lang="zh-CN" altLang="en-US" sz="2400" b="1" dirty="0">
              <a:solidFill>
                <a:srgbClr val="2A15F3"/>
              </a:solidFill>
              <a:latin typeface="Arial" panose="020B0604020202020204" pitchFamily="34" charset="0"/>
            </a:endParaRP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FBAD5F1-7E1B-41B7-A2EA-AD4CCE03C909}"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246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2469" name="Rectangle 2"/>
          <p:cNvSpPr>
            <a:spLocks noGrp="1"/>
          </p:cNvSpPr>
          <p:nvPr>
            <p:ph type="title"/>
          </p:nvPr>
        </p:nvSpPr>
        <p:spPr>
          <a:xfrm>
            <a:off x="1143000" y="285750"/>
            <a:ext cx="8001000" cy="666750"/>
          </a:xfrm>
        </p:spPr>
        <p:txBody>
          <a:bodyPr vert="horz" wrap="square" lIns="91440" tIns="45720" rIns="91440" bIns="45720" anchor="t" anchorCtr="0"/>
          <a:p>
            <a:pPr eaLnBrk="1" hangingPunct="1"/>
            <a:r>
              <a:rPr lang="en-US" altLang="zh-CN" sz="3600" dirty="0">
                <a:latin typeface="楷体_GB2312" pitchFamily="49" charset="-122"/>
              </a:rPr>
              <a:t>HAM-CYCLE</a:t>
            </a:r>
            <a:r>
              <a:rPr lang="zh-CN" altLang="en-US" sz="3600" dirty="0">
                <a:latin typeface="楷体_GB2312" pitchFamily="49" charset="-122"/>
                <a:ea typeface="楷体_GB2312" pitchFamily="49" charset="-122"/>
              </a:rPr>
              <a:t>问题</a:t>
            </a:r>
            <a:endParaRPr lang="zh-CN" altLang="en-US" sz="3600" dirty="0">
              <a:ea typeface="楷体_GB2312" pitchFamily="49" charset="-122"/>
            </a:endParaRPr>
          </a:p>
        </p:txBody>
      </p:sp>
      <p:graphicFrame>
        <p:nvGraphicFramePr>
          <p:cNvPr id="62470" name="Object 4"/>
          <p:cNvGraphicFramePr>
            <a:graphicFrameLocks noChangeAspect="1"/>
          </p:cNvGraphicFramePr>
          <p:nvPr/>
        </p:nvGraphicFramePr>
        <p:xfrm>
          <a:off x="1835150" y="5084763"/>
          <a:ext cx="4752975" cy="576262"/>
        </p:xfrm>
        <a:graphic>
          <a:graphicData uri="http://schemas.openxmlformats.org/presentationml/2006/ole">
            <mc:AlternateContent xmlns:mc="http://schemas.openxmlformats.org/markup-compatibility/2006">
              <mc:Choice xmlns:v="urn:schemas-microsoft-com:vml" Requires="v">
                <p:oleObj spid="_x0000_s3113" name="" r:id="rId1" imgW="2006600" imgH="241300" progId="Equation.3">
                  <p:embed/>
                </p:oleObj>
              </mc:Choice>
              <mc:Fallback>
                <p:oleObj name="" r:id="rId1" imgW="2006600" imgH="241300" progId="Equation.3">
                  <p:embed/>
                  <p:pic>
                    <p:nvPicPr>
                      <p:cNvPr id="0" name="图片 3112"/>
                      <p:cNvPicPr/>
                      <p:nvPr/>
                    </p:nvPicPr>
                    <p:blipFill>
                      <a:blip r:embed="rId2"/>
                      <a:stretch>
                        <a:fillRect/>
                      </a:stretch>
                    </p:blipFill>
                    <p:spPr>
                      <a:xfrm>
                        <a:off x="1835150" y="5084763"/>
                        <a:ext cx="4752975" cy="576262"/>
                      </a:xfrm>
                      <a:prstGeom prst="rect">
                        <a:avLst/>
                      </a:prstGeom>
                      <a:noFill/>
                      <a:ln w="38100">
                        <a:noFill/>
                        <a:miter/>
                      </a:ln>
                    </p:spPr>
                  </p:pic>
                </p:oleObj>
              </mc:Fallback>
            </mc:AlternateContent>
          </a:graphicData>
        </a:graphic>
      </p:graphicFrame>
      <p:sp>
        <p:nvSpPr>
          <p:cNvPr id="62471" name="TextBox 13"/>
          <p:cNvSpPr txBox="1"/>
          <p:nvPr/>
        </p:nvSpPr>
        <p:spPr>
          <a:xfrm>
            <a:off x="796925" y="4437063"/>
            <a:ext cx="7561263" cy="461962"/>
          </a:xfrm>
          <a:prstGeom prst="rect">
            <a:avLst/>
          </a:prstGeom>
          <a:noFill/>
          <a:ln w="9525">
            <a:noFill/>
          </a:ln>
        </p:spPr>
        <p:txBody>
          <a:bodyPr>
            <a:spAutoFit/>
          </a:bodyPr>
          <a:p>
            <a:pPr eaLnBrk="1" hangingPunct="1">
              <a:spcBef>
                <a:spcPts val="1200"/>
              </a:spcBef>
              <a:buNone/>
            </a:pP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3</a:t>
            </a:r>
            <a:r>
              <a:rPr lang="zh-CN" altLang="en-US" sz="2400" dirty="0">
                <a:latin typeface="Times New Roman" panose="02020603050405020304" pitchFamily="18" charset="0"/>
                <a:ea typeface="华文楷体" panose="02010600040101010101" pitchFamily="2" charset="-122"/>
              </a:rPr>
              <a:t>）对于</a:t>
            </a:r>
            <a:r>
              <a:rPr lang="en-US" altLang="zh-CN" sz="2400" i="1" dirty="0">
                <a:latin typeface="Times New Roman" panose="02020603050405020304" pitchFamily="18" charset="0"/>
                <a:ea typeface="华文楷体" panose="02010600040101010101" pitchFamily="2" charset="-122"/>
              </a:rPr>
              <a:t>s</a:t>
            </a:r>
            <a:r>
              <a:rPr lang="en-US" altLang="zh-CN" sz="2400" i="1" baseline="-25000" dirty="0">
                <a:latin typeface="Times New Roman" panose="02020603050405020304" pitchFamily="18" charset="0"/>
                <a:ea typeface="华文楷体" panose="02010600040101010101" pitchFamily="2" charset="-122"/>
              </a:rPr>
              <a:t>i</a:t>
            </a:r>
            <a:r>
              <a:rPr lang="zh-CN" altLang="en-US" sz="2400" dirty="0">
                <a:latin typeface="Times New Roman" panose="02020603050405020304" pitchFamily="18" charset="0"/>
                <a:ea typeface="华文楷体" panose="02010600040101010101" pitchFamily="2" charset="-122"/>
              </a:rPr>
              <a:t>与每个顶点</a:t>
            </a:r>
            <a:r>
              <a:rPr lang="en-US" altLang="zh-CN" sz="2400" i="1"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，添加有向边：</a:t>
            </a:r>
            <a:endParaRPr lang="en-US" altLang="zh-CN" sz="2400" i="1" baseline="-25000" dirty="0">
              <a:latin typeface="Times New Roman" panose="02020603050405020304" pitchFamily="18" charset="0"/>
              <a:ea typeface="华文楷体" panose="02010600040101010101" pitchFamily="2" charset="-122"/>
            </a:endParaRPr>
          </a:p>
        </p:txBody>
      </p:sp>
      <p:sp>
        <p:nvSpPr>
          <p:cNvPr id="62472" name="TextBox 13"/>
          <p:cNvSpPr txBox="1"/>
          <p:nvPr/>
        </p:nvSpPr>
        <p:spPr>
          <a:xfrm>
            <a:off x="468313" y="1125538"/>
            <a:ext cx="7929562" cy="984250"/>
          </a:xfrm>
          <a:prstGeom prst="rect">
            <a:avLst/>
          </a:prstGeom>
          <a:noFill/>
          <a:ln w="9525">
            <a:noFill/>
          </a:ln>
        </p:spPr>
        <p:txBody>
          <a:bodyPr>
            <a:spAutoFit/>
          </a:bodyPr>
          <a:p>
            <a:pPr eaLnBrk="1" hangingPunct="1">
              <a:spcBef>
                <a:spcPts val="1200"/>
              </a:spcBef>
              <a:buNone/>
            </a:pPr>
            <a:r>
              <a:rPr lang="zh-CN" altLang="en-US" sz="2400" dirty="0">
                <a:latin typeface="Times New Roman" panose="02020603050405020304" pitchFamily="18" charset="0"/>
                <a:ea typeface="华文楷体" panose="02010600040101010101" pitchFamily="2" charset="-122"/>
              </a:rPr>
              <a:t>边集合</a:t>
            </a:r>
            <a:r>
              <a:rPr lang="en-US" altLang="zh-CN" sz="2400" i="1" dirty="0">
                <a:latin typeface="Times New Roman" panose="02020603050405020304" pitchFamily="18" charset="0"/>
                <a:ea typeface="华文楷体" panose="02010600040101010101" pitchFamily="2" charset="-122"/>
              </a:rPr>
              <a:t>E’</a:t>
            </a:r>
            <a:r>
              <a:rPr lang="zh-CN" altLang="en-US" sz="2400" dirty="0">
                <a:latin typeface="Times New Roman" panose="02020603050405020304" pitchFamily="18" charset="0"/>
                <a:ea typeface="华文楷体" panose="02010600040101010101" pitchFamily="2" charset="-122"/>
              </a:rPr>
              <a:t> 的组成部分有：</a:t>
            </a:r>
            <a:endParaRPr lang="en-US" altLang="zh-CN" sz="2400" dirty="0">
              <a:latin typeface="Times New Roman" panose="02020603050405020304" pitchFamily="18" charset="0"/>
              <a:ea typeface="华文楷体" panose="02010600040101010101" pitchFamily="2" charset="-122"/>
            </a:endParaRPr>
          </a:p>
          <a:p>
            <a:pPr eaLnBrk="1" hangingPunct="1">
              <a:spcBef>
                <a:spcPts val="1200"/>
              </a:spcBef>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1</a:t>
            </a:r>
            <a:r>
              <a:rPr lang="zh-CN" altLang="en-US" sz="2400" dirty="0">
                <a:latin typeface="Times New Roman" panose="02020603050405020304" pitchFamily="18" charset="0"/>
                <a:ea typeface="华文楷体" panose="02010600040101010101" pitchFamily="2" charset="-122"/>
              </a:rPr>
              <a:t>）对于每个顶点</a:t>
            </a:r>
            <a:r>
              <a:rPr lang="en-US" altLang="zh-CN" sz="2400" i="1"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，对应有有向边：</a:t>
            </a:r>
            <a:endParaRPr lang="en-US" altLang="zh-CN" sz="2400" i="1" baseline="-25000" dirty="0">
              <a:latin typeface="Times New Roman" panose="02020603050405020304" pitchFamily="18" charset="0"/>
              <a:ea typeface="华文楷体" panose="02010600040101010101" pitchFamily="2" charset="-122"/>
            </a:endParaRPr>
          </a:p>
        </p:txBody>
      </p:sp>
      <p:sp>
        <p:nvSpPr>
          <p:cNvPr id="62473" name="TextBox 13"/>
          <p:cNvSpPr txBox="1"/>
          <p:nvPr/>
        </p:nvSpPr>
        <p:spPr>
          <a:xfrm>
            <a:off x="727075" y="2924175"/>
            <a:ext cx="7559675" cy="461963"/>
          </a:xfrm>
          <a:prstGeom prst="rect">
            <a:avLst/>
          </a:prstGeom>
          <a:noFill/>
          <a:ln w="9525">
            <a:noFill/>
          </a:ln>
        </p:spPr>
        <p:txBody>
          <a:bodyPr>
            <a:spAutoFit/>
          </a:bodyPr>
          <a:p>
            <a:pPr algn="ctr" eaLnBrk="1" hangingPunct="1">
              <a:spcBef>
                <a:spcPts val="1200"/>
              </a:spcBef>
              <a:buNone/>
            </a:pP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）对于每条边</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u</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v</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E </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假定</a:t>
            </a:r>
            <a:r>
              <a:rPr lang="en-US" altLang="zh-CN" sz="2400" i="1" dirty="0">
                <a:latin typeface="Times New Roman" panose="02020603050405020304" pitchFamily="18" charset="0"/>
                <a:ea typeface="华文楷体" panose="02010600040101010101" pitchFamily="2" charset="-122"/>
              </a:rPr>
              <a:t>e</a:t>
            </a:r>
            <a:r>
              <a:rPr lang="en-US" altLang="zh-CN" sz="2400" i="1" baseline="-25000" dirty="0">
                <a:latin typeface="Times New Roman" panose="02020603050405020304" pitchFamily="18" charset="0"/>
                <a:ea typeface="华文楷体" panose="02010600040101010101" pitchFamily="2" charset="-122"/>
              </a:rPr>
              <a:t>i</a:t>
            </a:r>
            <a:r>
              <a:rPr lang="en-US" altLang="zh-CN" sz="2400" i="1" baseline="30000" dirty="0">
                <a:latin typeface="Times New Roman" panose="02020603050405020304" pitchFamily="18" charset="0"/>
                <a:ea typeface="华文楷体" panose="02010600040101010101" pitchFamily="2" charset="-122"/>
              </a:rPr>
              <a:t>u</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e</a:t>
            </a:r>
            <a:r>
              <a:rPr lang="en-US" altLang="zh-CN" sz="2400" i="1" baseline="-25000" dirty="0">
                <a:latin typeface="Times New Roman" panose="02020603050405020304" pitchFamily="18" charset="0"/>
                <a:ea typeface="华文楷体" panose="02010600040101010101" pitchFamily="2" charset="-122"/>
              </a:rPr>
              <a:t>j</a:t>
            </a:r>
            <a:r>
              <a:rPr lang="en-US" altLang="zh-CN" sz="2400" i="1" baseline="30000"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，对应有向边：</a:t>
            </a:r>
            <a:endParaRPr lang="en-US" altLang="zh-CN" sz="2400" i="1" baseline="-25000" dirty="0">
              <a:latin typeface="Times New Roman" panose="02020603050405020304" pitchFamily="18" charset="0"/>
              <a:ea typeface="华文楷体" panose="02010600040101010101" pitchFamily="2" charset="-122"/>
            </a:endParaRPr>
          </a:p>
        </p:txBody>
      </p:sp>
      <p:graphicFrame>
        <p:nvGraphicFramePr>
          <p:cNvPr id="62474" name="Object 10"/>
          <p:cNvGraphicFramePr>
            <a:graphicFrameLocks noChangeAspect="1"/>
          </p:cNvGraphicFramePr>
          <p:nvPr/>
        </p:nvGraphicFramePr>
        <p:xfrm>
          <a:off x="1331913" y="2349500"/>
          <a:ext cx="7200900" cy="457200"/>
        </p:xfrm>
        <a:graphic>
          <a:graphicData uri="http://schemas.openxmlformats.org/presentationml/2006/ole">
            <mc:AlternateContent xmlns:mc="http://schemas.openxmlformats.org/markup-compatibility/2006">
              <mc:Choice xmlns:v="urn:schemas-microsoft-com:vml" Requires="v">
                <p:oleObj spid="_x0000_s3084" name="" r:id="rId3" imgW="3251200" imgH="241300" progId="Equation.3">
                  <p:embed/>
                </p:oleObj>
              </mc:Choice>
              <mc:Fallback>
                <p:oleObj name="" r:id="rId3" imgW="3251200" imgH="241300" progId="Equation.3">
                  <p:embed/>
                  <p:pic>
                    <p:nvPicPr>
                      <p:cNvPr id="0" name="图片 3083"/>
                      <p:cNvPicPr/>
                      <p:nvPr/>
                    </p:nvPicPr>
                    <p:blipFill>
                      <a:blip r:embed="rId4"/>
                      <a:stretch>
                        <a:fillRect/>
                      </a:stretch>
                    </p:blipFill>
                    <p:spPr>
                      <a:xfrm>
                        <a:off x="1331913" y="2349500"/>
                        <a:ext cx="7200900" cy="457200"/>
                      </a:xfrm>
                      <a:prstGeom prst="rect">
                        <a:avLst/>
                      </a:prstGeom>
                      <a:noFill/>
                      <a:ln w="38100">
                        <a:noFill/>
                        <a:miter/>
                      </a:ln>
                    </p:spPr>
                  </p:pic>
                </p:oleObj>
              </mc:Fallback>
            </mc:AlternateContent>
          </a:graphicData>
        </a:graphic>
      </p:graphicFrame>
      <p:graphicFrame>
        <p:nvGraphicFramePr>
          <p:cNvPr id="62475" name="Object 11"/>
          <p:cNvGraphicFramePr>
            <a:graphicFrameLocks noChangeAspect="1"/>
          </p:cNvGraphicFramePr>
          <p:nvPr/>
        </p:nvGraphicFramePr>
        <p:xfrm>
          <a:off x="1403350" y="3716338"/>
          <a:ext cx="6667500" cy="481012"/>
        </p:xfrm>
        <a:graphic>
          <a:graphicData uri="http://schemas.openxmlformats.org/presentationml/2006/ole">
            <mc:AlternateContent xmlns:mc="http://schemas.openxmlformats.org/markup-compatibility/2006">
              <mc:Choice xmlns:v="urn:schemas-microsoft-com:vml" Requires="v">
                <p:oleObj spid="_x0000_s3102" name="" r:id="rId5" imgW="3225800" imgH="254000" progId="Equation.3">
                  <p:embed/>
                </p:oleObj>
              </mc:Choice>
              <mc:Fallback>
                <p:oleObj name="" r:id="rId5" imgW="3225800" imgH="254000" progId="Equation.3">
                  <p:embed/>
                  <p:pic>
                    <p:nvPicPr>
                      <p:cNvPr id="0" name="图片 3101"/>
                      <p:cNvPicPr/>
                      <p:nvPr/>
                    </p:nvPicPr>
                    <p:blipFill>
                      <a:blip r:embed="rId6"/>
                      <a:stretch>
                        <a:fillRect/>
                      </a:stretch>
                    </p:blipFill>
                    <p:spPr>
                      <a:xfrm>
                        <a:off x="1403350" y="3716338"/>
                        <a:ext cx="6667500" cy="481012"/>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EC4B490-D028-4131-9575-B3DF44E34E1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349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grpSp>
        <p:nvGrpSpPr>
          <p:cNvPr id="2" name="组合 64"/>
          <p:cNvGrpSpPr/>
          <p:nvPr/>
        </p:nvGrpSpPr>
        <p:grpSpPr>
          <a:xfrm>
            <a:off x="2411413" y="2349500"/>
            <a:ext cx="3987800" cy="3781425"/>
            <a:chOff x="2411760" y="2132856"/>
            <a:chExt cx="3987169" cy="3781311"/>
          </a:xfrm>
        </p:grpSpPr>
        <p:sp>
          <p:nvSpPr>
            <p:cNvPr id="63594" name="椭圆 9"/>
            <p:cNvSpPr/>
            <p:nvPr/>
          </p:nvSpPr>
          <p:spPr>
            <a:xfrm>
              <a:off x="2411760" y="3248089"/>
              <a:ext cx="522247" cy="468943"/>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(I)</a:t>
              </a:r>
              <a:endParaRPr lang="zh-CN" altLang="en-US" baseline="30000" dirty="0">
                <a:latin typeface="Times New Roman" panose="02020603050405020304" pitchFamily="18" charset="0"/>
                <a:ea typeface="Times New Roman" panose="02020603050405020304" pitchFamily="18" charset="0"/>
              </a:endParaRPr>
            </a:p>
          </p:txBody>
        </p:sp>
        <p:sp>
          <p:nvSpPr>
            <p:cNvPr id="63595" name="椭圆 10"/>
            <p:cNvSpPr/>
            <p:nvPr/>
          </p:nvSpPr>
          <p:spPr>
            <a:xfrm>
              <a:off x="2420299" y="3969200"/>
              <a:ext cx="522247" cy="468943"/>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(O)</a:t>
              </a:r>
              <a:endParaRPr lang="zh-CN" altLang="en-US" baseline="30000" dirty="0">
                <a:latin typeface="Times New Roman" panose="02020603050405020304" pitchFamily="18" charset="0"/>
                <a:ea typeface="Times New Roman" panose="02020603050405020304" pitchFamily="18" charset="0"/>
              </a:endParaRPr>
            </a:p>
          </p:txBody>
        </p:sp>
        <p:sp>
          <p:nvSpPr>
            <p:cNvPr id="63596" name="椭圆 11"/>
            <p:cNvSpPr/>
            <p:nvPr/>
          </p:nvSpPr>
          <p:spPr>
            <a:xfrm>
              <a:off x="3563888" y="3242569"/>
              <a:ext cx="522247" cy="468943"/>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(I)</a:t>
              </a:r>
              <a:endParaRPr lang="zh-CN" altLang="en-US" baseline="30000" dirty="0">
                <a:latin typeface="Times New Roman" panose="02020603050405020304" pitchFamily="18" charset="0"/>
                <a:ea typeface="Times New Roman" panose="02020603050405020304" pitchFamily="18" charset="0"/>
              </a:endParaRPr>
            </a:p>
          </p:txBody>
        </p:sp>
        <p:sp>
          <p:nvSpPr>
            <p:cNvPr id="63597" name="椭圆 12"/>
            <p:cNvSpPr/>
            <p:nvPr/>
          </p:nvSpPr>
          <p:spPr>
            <a:xfrm>
              <a:off x="3572427" y="3963680"/>
              <a:ext cx="522247" cy="468943"/>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(O)</a:t>
              </a:r>
              <a:endParaRPr lang="zh-CN" altLang="en-US" baseline="30000" dirty="0">
                <a:latin typeface="Times New Roman" panose="02020603050405020304" pitchFamily="18" charset="0"/>
                <a:ea typeface="Times New Roman" panose="02020603050405020304" pitchFamily="18" charset="0"/>
              </a:endParaRPr>
            </a:p>
          </p:txBody>
        </p:sp>
        <p:sp>
          <p:nvSpPr>
            <p:cNvPr id="63598" name="椭圆 13"/>
            <p:cNvSpPr/>
            <p:nvPr/>
          </p:nvSpPr>
          <p:spPr>
            <a:xfrm>
              <a:off x="3563888" y="4653136"/>
              <a:ext cx="522247" cy="468943"/>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(I)</a:t>
              </a:r>
              <a:endParaRPr lang="zh-CN" altLang="en-US" baseline="30000" dirty="0">
                <a:latin typeface="Times New Roman" panose="02020603050405020304" pitchFamily="18" charset="0"/>
                <a:ea typeface="Times New Roman" panose="02020603050405020304" pitchFamily="18" charset="0"/>
              </a:endParaRPr>
            </a:p>
          </p:txBody>
        </p:sp>
        <p:sp>
          <p:nvSpPr>
            <p:cNvPr id="63599" name="椭圆 14"/>
            <p:cNvSpPr/>
            <p:nvPr/>
          </p:nvSpPr>
          <p:spPr>
            <a:xfrm>
              <a:off x="3572427" y="5445224"/>
              <a:ext cx="522247" cy="468943"/>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(O)</a:t>
              </a:r>
              <a:endParaRPr lang="zh-CN" altLang="en-US" baseline="30000" dirty="0">
                <a:latin typeface="Times New Roman" panose="02020603050405020304" pitchFamily="18" charset="0"/>
                <a:ea typeface="Times New Roman" panose="02020603050405020304" pitchFamily="18" charset="0"/>
              </a:endParaRPr>
            </a:p>
          </p:txBody>
        </p:sp>
        <p:sp>
          <p:nvSpPr>
            <p:cNvPr id="63600" name="椭圆 15"/>
            <p:cNvSpPr/>
            <p:nvPr/>
          </p:nvSpPr>
          <p:spPr>
            <a:xfrm>
              <a:off x="4716750" y="3242569"/>
              <a:ext cx="522247" cy="468943"/>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i="1"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(I)</a:t>
              </a:r>
              <a:endParaRPr lang="zh-CN" altLang="en-US" baseline="30000" dirty="0">
                <a:latin typeface="Times New Roman" panose="02020603050405020304" pitchFamily="18" charset="0"/>
                <a:ea typeface="Times New Roman" panose="02020603050405020304" pitchFamily="18" charset="0"/>
              </a:endParaRPr>
            </a:p>
          </p:txBody>
        </p:sp>
        <p:sp>
          <p:nvSpPr>
            <p:cNvPr id="63601" name="椭圆 16"/>
            <p:cNvSpPr/>
            <p:nvPr/>
          </p:nvSpPr>
          <p:spPr>
            <a:xfrm>
              <a:off x="4725289" y="3963680"/>
              <a:ext cx="522247" cy="468943"/>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i="1"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(O)</a:t>
              </a:r>
              <a:endParaRPr lang="zh-CN" altLang="en-US" baseline="30000" dirty="0">
                <a:latin typeface="Times New Roman" panose="02020603050405020304" pitchFamily="18" charset="0"/>
                <a:ea typeface="Times New Roman" panose="02020603050405020304" pitchFamily="18" charset="0"/>
              </a:endParaRPr>
            </a:p>
          </p:txBody>
        </p:sp>
        <p:sp>
          <p:nvSpPr>
            <p:cNvPr id="63602" name="椭圆 17"/>
            <p:cNvSpPr/>
            <p:nvPr/>
          </p:nvSpPr>
          <p:spPr>
            <a:xfrm>
              <a:off x="4716750" y="4653136"/>
              <a:ext cx="522247" cy="468943"/>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i="1"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(I)</a:t>
              </a:r>
              <a:endParaRPr lang="zh-CN" altLang="en-US" baseline="30000" dirty="0">
                <a:latin typeface="Times New Roman" panose="02020603050405020304" pitchFamily="18" charset="0"/>
                <a:ea typeface="Times New Roman" panose="02020603050405020304" pitchFamily="18" charset="0"/>
              </a:endParaRPr>
            </a:p>
          </p:txBody>
        </p:sp>
        <p:sp>
          <p:nvSpPr>
            <p:cNvPr id="63603" name="椭圆 18"/>
            <p:cNvSpPr/>
            <p:nvPr/>
          </p:nvSpPr>
          <p:spPr>
            <a:xfrm>
              <a:off x="4725289" y="5445224"/>
              <a:ext cx="522247" cy="468943"/>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i="1"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(O)</a:t>
              </a:r>
              <a:endParaRPr lang="zh-CN" altLang="en-US" baseline="30000" dirty="0">
                <a:latin typeface="Times New Roman" panose="02020603050405020304" pitchFamily="18" charset="0"/>
                <a:ea typeface="Times New Roman" panose="02020603050405020304" pitchFamily="18" charset="0"/>
              </a:endParaRPr>
            </a:p>
          </p:txBody>
        </p:sp>
        <p:sp>
          <p:nvSpPr>
            <p:cNvPr id="63604" name="椭圆 19"/>
            <p:cNvSpPr/>
            <p:nvPr/>
          </p:nvSpPr>
          <p:spPr>
            <a:xfrm>
              <a:off x="5868144" y="3242569"/>
              <a:ext cx="522247" cy="468943"/>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(I)</a:t>
              </a:r>
              <a:endParaRPr lang="zh-CN" altLang="en-US" baseline="30000" dirty="0">
                <a:latin typeface="Times New Roman" panose="02020603050405020304" pitchFamily="18" charset="0"/>
                <a:ea typeface="Times New Roman" panose="02020603050405020304" pitchFamily="18" charset="0"/>
              </a:endParaRPr>
            </a:p>
          </p:txBody>
        </p:sp>
        <p:sp>
          <p:nvSpPr>
            <p:cNvPr id="63605" name="椭圆 20"/>
            <p:cNvSpPr/>
            <p:nvPr/>
          </p:nvSpPr>
          <p:spPr>
            <a:xfrm>
              <a:off x="5876682" y="3963680"/>
              <a:ext cx="522247" cy="468943"/>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(O)</a:t>
              </a:r>
              <a:endParaRPr lang="zh-CN" altLang="en-US" baseline="30000" dirty="0">
                <a:latin typeface="Times New Roman" panose="02020603050405020304" pitchFamily="18" charset="0"/>
                <a:ea typeface="Times New Roman" panose="02020603050405020304" pitchFamily="18" charset="0"/>
              </a:endParaRPr>
            </a:p>
          </p:txBody>
        </p:sp>
        <p:sp>
          <p:nvSpPr>
            <p:cNvPr id="63606" name="椭圆 21"/>
            <p:cNvSpPr/>
            <p:nvPr/>
          </p:nvSpPr>
          <p:spPr>
            <a:xfrm>
              <a:off x="3549771" y="2209161"/>
              <a:ext cx="522247" cy="503112"/>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sz="2000" i="1" dirty="0">
                  <a:latin typeface="Times New Roman" panose="02020603050405020304" pitchFamily="18" charset="0"/>
                  <a:cs typeface="Times New Roman" panose="02020603050405020304" pitchFamily="18" charset="0"/>
                </a:rPr>
                <a:t>s</a:t>
              </a:r>
              <a:r>
                <a:rPr lang="en-US" altLang="zh-CN" sz="2000" baseline="-25000" dirty="0">
                  <a:latin typeface="Times New Roman" panose="02020603050405020304" pitchFamily="18" charset="0"/>
                  <a:cs typeface="Times New Roman" panose="02020603050405020304" pitchFamily="18" charset="0"/>
                </a:rPr>
                <a:t>1</a:t>
              </a:r>
              <a:endParaRPr lang="zh-CN" altLang="en-US" sz="2000" baseline="30000" dirty="0">
                <a:latin typeface="Times New Roman" panose="02020603050405020304" pitchFamily="18" charset="0"/>
                <a:ea typeface="Times New Roman" panose="02020603050405020304" pitchFamily="18" charset="0"/>
              </a:endParaRPr>
            </a:p>
          </p:txBody>
        </p:sp>
        <p:sp>
          <p:nvSpPr>
            <p:cNvPr id="63607" name="椭圆 22"/>
            <p:cNvSpPr/>
            <p:nvPr/>
          </p:nvSpPr>
          <p:spPr>
            <a:xfrm>
              <a:off x="4725293" y="2132856"/>
              <a:ext cx="522247" cy="503112"/>
            </a:xfrm>
            <a:prstGeom prst="ellipse">
              <a:avLst/>
            </a:prstGeom>
            <a:noFill/>
            <a:ln w="6350" cap="flat" cmpd="sng">
              <a:solidFill>
                <a:schemeClr val="tx1"/>
              </a:solidFill>
              <a:prstDash val="solid"/>
              <a:headEnd type="none" w="med" len="med"/>
              <a:tailEnd type="none" w="med" len="med"/>
            </a:ln>
          </p:spPr>
          <p:txBody>
            <a:bodyPr lIns="0" tIns="72000" rIns="0" bIns="72000" anchor="ctr" anchorCtr="1">
              <a:spAutoFit/>
            </a:bodyPr>
            <a:p>
              <a:pPr algn="ctr" eaLnBrk="1" hangingPunct="1"/>
              <a:r>
                <a:rPr lang="en-US" altLang="zh-CN" sz="2000" i="1" dirty="0">
                  <a:latin typeface="Times New Roman" panose="02020603050405020304" pitchFamily="18" charset="0"/>
                  <a:cs typeface="Times New Roman" panose="02020603050405020304" pitchFamily="18" charset="0"/>
                </a:rPr>
                <a:t>s</a:t>
              </a:r>
              <a:r>
                <a:rPr lang="en-US" altLang="zh-CN" sz="2000" baseline="-25000" dirty="0">
                  <a:latin typeface="Times New Roman" panose="02020603050405020304" pitchFamily="18" charset="0"/>
                  <a:cs typeface="Times New Roman" panose="02020603050405020304" pitchFamily="18" charset="0"/>
                </a:rPr>
                <a:t>2</a:t>
              </a:r>
              <a:endParaRPr lang="zh-CN" altLang="en-US" sz="2000" baseline="30000" dirty="0">
                <a:latin typeface="Times New Roman" panose="02020603050405020304" pitchFamily="18" charset="0"/>
                <a:ea typeface="Times New Roman" panose="02020603050405020304" pitchFamily="18" charset="0"/>
              </a:endParaRPr>
            </a:p>
          </p:txBody>
        </p:sp>
      </p:grpSp>
      <p:grpSp>
        <p:nvGrpSpPr>
          <p:cNvPr id="63494" name="组合 120"/>
          <p:cNvGrpSpPr/>
          <p:nvPr/>
        </p:nvGrpSpPr>
        <p:grpSpPr>
          <a:xfrm>
            <a:off x="6011863" y="333375"/>
            <a:ext cx="1800225" cy="1368425"/>
            <a:chOff x="2267744" y="548680"/>
            <a:chExt cx="1800200" cy="1368896"/>
          </a:xfrm>
        </p:grpSpPr>
        <p:sp>
          <p:nvSpPr>
            <p:cNvPr id="63587" name="椭圆 121"/>
            <p:cNvSpPr/>
            <p:nvPr/>
          </p:nvSpPr>
          <p:spPr>
            <a:xfrm>
              <a:off x="2267745" y="567936"/>
              <a:ext cx="432047" cy="432792"/>
            </a:xfrm>
            <a:prstGeom prst="ellipse">
              <a:avLst/>
            </a:prstGeom>
            <a:solidFill>
              <a:schemeClr val="bg1"/>
            </a:solidFill>
            <a:ln w="6350" cap="flat" cmpd="sng">
              <a:solidFill>
                <a:schemeClr val="tx1"/>
              </a:solidFill>
              <a:prstDash val="solid"/>
              <a:headEnd type="none" w="med" len="med"/>
              <a:tailEnd type="none" w="med" len="med"/>
            </a:ln>
          </p:spPr>
          <p:txBody>
            <a:bodyPr lIns="0" tIns="0" rIns="0" bIns="0" anchor="ctr" anchorCtr="1">
              <a:spAutoFit/>
            </a:bodyPr>
            <a:p>
              <a:pPr algn="ctr" eaLnBrk="1" hangingPunct="1"/>
              <a:r>
                <a:rPr lang="en-US" altLang="zh-CN" sz="2000" i="1" dirty="0">
                  <a:latin typeface="Times New Roman" panose="02020603050405020304" pitchFamily="18" charset="0"/>
                  <a:cs typeface="Times New Roman" panose="02020603050405020304" pitchFamily="18" charset="0"/>
                </a:rPr>
                <a:t>a</a:t>
              </a:r>
              <a:endParaRPr lang="zh-CN" altLang="en-US" sz="2000" baseline="30000" dirty="0">
                <a:latin typeface="Times New Roman" panose="02020603050405020304" pitchFamily="18" charset="0"/>
                <a:ea typeface="Times New Roman" panose="02020603050405020304" pitchFamily="18" charset="0"/>
              </a:endParaRPr>
            </a:p>
          </p:txBody>
        </p:sp>
        <p:sp>
          <p:nvSpPr>
            <p:cNvPr id="63588" name="椭圆 122"/>
            <p:cNvSpPr/>
            <p:nvPr/>
          </p:nvSpPr>
          <p:spPr>
            <a:xfrm>
              <a:off x="2267744" y="1484784"/>
              <a:ext cx="432047" cy="432792"/>
            </a:xfrm>
            <a:prstGeom prst="ellipse">
              <a:avLst/>
            </a:prstGeom>
            <a:solidFill>
              <a:schemeClr val="bg1"/>
            </a:solidFill>
            <a:ln w="6350" cap="flat" cmpd="sng">
              <a:solidFill>
                <a:schemeClr val="tx1"/>
              </a:solidFill>
              <a:prstDash val="solid"/>
              <a:headEnd type="none" w="med" len="med"/>
              <a:tailEnd type="none" w="med" len="med"/>
            </a:ln>
          </p:spPr>
          <p:txBody>
            <a:bodyPr lIns="0" tIns="0" rIns="0" bIns="0" anchor="ctr" anchorCtr="1">
              <a:spAutoFit/>
            </a:bodyPr>
            <a:p>
              <a:pPr algn="ctr" eaLnBrk="1" hangingPunct="1"/>
              <a:r>
                <a:rPr lang="en-US" altLang="zh-CN" sz="2000" i="1" dirty="0">
                  <a:latin typeface="Times New Roman" panose="02020603050405020304" pitchFamily="18" charset="0"/>
                  <a:cs typeface="Times New Roman" panose="02020603050405020304" pitchFamily="18" charset="0"/>
                </a:rPr>
                <a:t>b</a:t>
              </a:r>
              <a:endParaRPr lang="zh-CN" altLang="en-US" sz="2000" baseline="30000" dirty="0">
                <a:latin typeface="Times New Roman" panose="02020603050405020304" pitchFamily="18" charset="0"/>
                <a:ea typeface="Times New Roman" panose="02020603050405020304" pitchFamily="18" charset="0"/>
              </a:endParaRPr>
            </a:p>
          </p:txBody>
        </p:sp>
        <p:sp>
          <p:nvSpPr>
            <p:cNvPr id="63589" name="椭圆 123"/>
            <p:cNvSpPr/>
            <p:nvPr/>
          </p:nvSpPr>
          <p:spPr>
            <a:xfrm>
              <a:off x="3635897" y="1484040"/>
              <a:ext cx="432047" cy="432792"/>
            </a:xfrm>
            <a:prstGeom prst="ellipse">
              <a:avLst/>
            </a:prstGeom>
            <a:solidFill>
              <a:schemeClr val="bg1"/>
            </a:solidFill>
            <a:ln w="6350" cap="flat" cmpd="sng">
              <a:solidFill>
                <a:schemeClr val="tx1"/>
              </a:solidFill>
              <a:prstDash val="solid"/>
              <a:headEnd type="none" w="med" len="med"/>
              <a:tailEnd type="none" w="med" len="med"/>
            </a:ln>
          </p:spPr>
          <p:txBody>
            <a:bodyPr lIns="0" tIns="0" rIns="0" bIns="0" anchor="ctr" anchorCtr="1">
              <a:spAutoFit/>
            </a:bodyPr>
            <a:p>
              <a:pPr algn="ctr" eaLnBrk="1" hangingPunct="1"/>
              <a:r>
                <a:rPr lang="en-US" altLang="zh-CN" sz="2000" i="1" dirty="0">
                  <a:latin typeface="Times New Roman" panose="02020603050405020304" pitchFamily="18" charset="0"/>
                  <a:cs typeface="Times New Roman" panose="02020603050405020304" pitchFamily="18" charset="0"/>
                </a:rPr>
                <a:t>c</a:t>
              </a:r>
              <a:endParaRPr lang="zh-CN" altLang="en-US" sz="2000" baseline="30000" dirty="0">
                <a:latin typeface="Times New Roman" panose="02020603050405020304" pitchFamily="18" charset="0"/>
                <a:ea typeface="Times New Roman" panose="02020603050405020304" pitchFamily="18" charset="0"/>
              </a:endParaRPr>
            </a:p>
          </p:txBody>
        </p:sp>
        <p:sp>
          <p:nvSpPr>
            <p:cNvPr id="63590" name="椭圆 124"/>
            <p:cNvSpPr/>
            <p:nvPr/>
          </p:nvSpPr>
          <p:spPr>
            <a:xfrm>
              <a:off x="3635897" y="548680"/>
              <a:ext cx="432047" cy="432792"/>
            </a:xfrm>
            <a:prstGeom prst="ellipse">
              <a:avLst/>
            </a:prstGeom>
            <a:solidFill>
              <a:schemeClr val="bg1"/>
            </a:solidFill>
            <a:ln w="6350" cap="flat" cmpd="sng">
              <a:solidFill>
                <a:schemeClr val="tx1"/>
              </a:solidFill>
              <a:prstDash val="solid"/>
              <a:headEnd type="none" w="med" len="med"/>
              <a:tailEnd type="none" w="med" len="med"/>
            </a:ln>
          </p:spPr>
          <p:txBody>
            <a:bodyPr lIns="0" tIns="0" rIns="0" bIns="0" anchor="ctr" anchorCtr="1">
              <a:spAutoFit/>
            </a:bodyPr>
            <a:p>
              <a:pPr algn="ctr" eaLnBrk="1" hangingPunct="1"/>
              <a:r>
                <a:rPr lang="en-US" altLang="zh-CN" sz="2000" i="1" dirty="0">
                  <a:latin typeface="Times New Roman" panose="02020603050405020304" pitchFamily="18" charset="0"/>
                  <a:cs typeface="Times New Roman" panose="02020603050405020304" pitchFamily="18" charset="0"/>
                </a:rPr>
                <a:t>d</a:t>
              </a:r>
              <a:endParaRPr lang="zh-CN" altLang="en-US" sz="2000" baseline="30000" dirty="0">
                <a:latin typeface="Times New Roman" panose="02020603050405020304" pitchFamily="18" charset="0"/>
                <a:ea typeface="Times New Roman" panose="02020603050405020304" pitchFamily="18" charset="0"/>
              </a:endParaRPr>
            </a:p>
          </p:txBody>
        </p:sp>
        <p:cxnSp>
          <p:nvCxnSpPr>
            <p:cNvPr id="63591" name="直接连接符 125"/>
            <p:cNvCxnSpPr>
              <a:stCxn id="63587" idx="4"/>
              <a:endCxn id="63588" idx="0"/>
            </p:cNvCxnSpPr>
            <p:nvPr/>
          </p:nvCxnSpPr>
          <p:spPr>
            <a:xfrm flipH="1">
              <a:off x="2483768" y="1000728"/>
              <a:ext cx="1" cy="484056"/>
            </a:xfrm>
            <a:prstGeom prst="line">
              <a:avLst/>
            </a:prstGeom>
            <a:ln w="6350" cap="flat" cmpd="sng">
              <a:solidFill>
                <a:schemeClr val="tx1"/>
              </a:solidFill>
              <a:prstDash val="solid"/>
              <a:headEnd type="none" w="med" len="med"/>
              <a:tailEnd type="none" w="med" len="med"/>
            </a:ln>
          </p:spPr>
        </p:cxnSp>
        <p:cxnSp>
          <p:nvCxnSpPr>
            <p:cNvPr id="63592" name="直接连接符 126"/>
            <p:cNvCxnSpPr>
              <a:stCxn id="63588" idx="6"/>
              <a:endCxn id="63589" idx="2"/>
            </p:cNvCxnSpPr>
            <p:nvPr/>
          </p:nvCxnSpPr>
          <p:spPr>
            <a:xfrm flipV="1">
              <a:off x="2699791" y="1700436"/>
              <a:ext cx="936106" cy="744"/>
            </a:xfrm>
            <a:prstGeom prst="line">
              <a:avLst/>
            </a:prstGeom>
            <a:ln w="6350" cap="flat" cmpd="sng">
              <a:solidFill>
                <a:schemeClr val="tx1"/>
              </a:solidFill>
              <a:prstDash val="solid"/>
              <a:headEnd type="none" w="med" len="med"/>
              <a:tailEnd type="none" w="med" len="med"/>
            </a:ln>
          </p:spPr>
        </p:cxnSp>
        <p:cxnSp>
          <p:nvCxnSpPr>
            <p:cNvPr id="63593" name="直接连接符 127"/>
            <p:cNvCxnSpPr>
              <a:stCxn id="63590" idx="4"/>
              <a:endCxn id="63589" idx="0"/>
            </p:cNvCxnSpPr>
            <p:nvPr/>
          </p:nvCxnSpPr>
          <p:spPr>
            <a:xfrm>
              <a:off x="3851921" y="981472"/>
              <a:ext cx="0" cy="502568"/>
            </a:xfrm>
            <a:prstGeom prst="line">
              <a:avLst/>
            </a:prstGeom>
            <a:ln w="6350" cap="flat" cmpd="sng">
              <a:solidFill>
                <a:schemeClr val="tx1"/>
              </a:solidFill>
              <a:prstDash val="solid"/>
              <a:headEnd type="none" w="med" len="med"/>
              <a:tailEnd type="none" w="med" len="med"/>
            </a:ln>
          </p:spPr>
        </p:cxnSp>
      </p:grpSp>
      <p:sp>
        <p:nvSpPr>
          <p:cNvPr id="129" name="TextBox 128"/>
          <p:cNvSpPr txBox="1"/>
          <p:nvPr/>
        </p:nvSpPr>
        <p:spPr>
          <a:xfrm>
            <a:off x="1000125" y="357188"/>
            <a:ext cx="4103688" cy="830263"/>
          </a:xfrm>
          <a:prstGeom prst="rect">
            <a:avLst/>
          </a:prstGeom>
          <a:noFill/>
        </p:spPr>
        <p:txBody>
          <a:bodyPr>
            <a:spAutoFit/>
          </a:bodyPr>
          <a:lstStyle/>
          <a:p>
            <a:pPr marR="0" algn="ctr" defTabSz="914400" eaLnBrk="1" hangingPunct="1">
              <a:buClrTx/>
              <a:buSzTx/>
              <a:buFontTx/>
              <a:buNone/>
              <a:defRPr/>
            </a:pPr>
            <a:r>
              <a:rPr kumimoji="0" lang="zh-CN" altLang="en-US" sz="2400" kern="1200" cap="none" spc="0" normalizeH="0" baseline="0" noProof="0" dirty="0">
                <a:latin typeface="华文楷体" panose="02010600040101010101" pitchFamily="2" charset="-122"/>
                <a:ea typeface="华文楷体" panose="02010600040101010101" pitchFamily="2" charset="-122"/>
                <a:cs typeface="+mn-cs"/>
              </a:rPr>
              <a:t>        例如，对于右图所示的无向图</a:t>
            </a:r>
            <a:r>
              <a:rPr kumimoji="0" lang="en-US" altLang="zh-CN" sz="2400" kern="1200" cap="none" spc="0" normalizeH="0" baseline="0" noProof="0" dirty="0">
                <a:latin typeface="华文楷体" panose="02010600040101010101" pitchFamily="2" charset="-122"/>
                <a:ea typeface="华文楷体" panose="02010600040101010101" pitchFamily="2" charset="-122"/>
                <a:cs typeface="+mn-cs"/>
              </a:rPr>
              <a:t>G</a:t>
            </a:r>
            <a:r>
              <a:rPr kumimoji="0" lang="zh-CN" altLang="en-US" sz="2400" kern="1200" cap="none" spc="0" normalizeH="0" baseline="0" noProof="0" dirty="0">
                <a:latin typeface="华文楷体" panose="02010600040101010101" pitchFamily="2" charset="-122"/>
                <a:ea typeface="华文楷体" panose="02010600040101010101" pitchFamily="2" charset="-122"/>
                <a:cs typeface="+mn-cs"/>
              </a:rPr>
              <a:t>，构造</a:t>
            </a:r>
            <a:r>
              <a:rPr kumimoji="0" lang="en-US" altLang="zh-CN" sz="2400" kern="1200" cap="none" spc="0" normalizeH="0" baseline="0" noProof="0" dirty="0">
                <a:latin typeface="华文楷体" panose="02010600040101010101" pitchFamily="2" charset="-122"/>
                <a:ea typeface="华文楷体" panose="02010600040101010101" pitchFamily="2" charset="-122"/>
                <a:cs typeface="+mn-cs"/>
              </a:rPr>
              <a:t>G</a:t>
            </a:r>
            <a:r>
              <a:rPr kumimoji="0" lang="en-US" altLang="zh-CN" sz="2400" kern="1200" cap="none" spc="0" normalizeH="0" baseline="0" noProof="0" dirty="0">
                <a:latin typeface="+mn-lt"/>
                <a:ea typeface="华文楷体" panose="02010600040101010101" pitchFamily="2" charset="-122"/>
                <a:cs typeface="+mn-cs"/>
              </a:rPr>
              <a:t>’</a:t>
            </a:r>
            <a:r>
              <a:rPr kumimoji="0" lang="zh-CN" altLang="en-US" sz="2400" kern="1200" cap="none" spc="0" normalizeH="0" baseline="0" noProof="0" dirty="0">
                <a:latin typeface="华文楷体" panose="02010600040101010101" pitchFamily="2" charset="-122"/>
                <a:ea typeface="华文楷体" panose="02010600040101010101" pitchFamily="2" charset="-122"/>
                <a:cs typeface="+mn-cs"/>
              </a:rPr>
              <a:t>如下：</a:t>
            </a:r>
            <a:endParaRPr kumimoji="0" lang="zh-CN" altLang="en-US" sz="2400" kern="1200" cap="none" spc="0" normalizeH="0" baseline="0" noProof="0" dirty="0">
              <a:latin typeface="华文楷体" panose="02010600040101010101" pitchFamily="2" charset="-122"/>
              <a:ea typeface="华文楷体" panose="02010600040101010101" pitchFamily="2" charset="-122"/>
              <a:cs typeface="+mn-cs"/>
            </a:endParaRPr>
          </a:p>
        </p:txBody>
      </p:sp>
      <p:grpSp>
        <p:nvGrpSpPr>
          <p:cNvPr id="7" name="组合 66"/>
          <p:cNvGrpSpPr/>
          <p:nvPr/>
        </p:nvGrpSpPr>
        <p:grpSpPr>
          <a:xfrm>
            <a:off x="2673350" y="3927475"/>
            <a:ext cx="3463925" cy="1733550"/>
            <a:chOff x="2672884" y="3711512"/>
            <a:chExt cx="3464922" cy="1733712"/>
          </a:xfrm>
        </p:grpSpPr>
        <p:cxnSp>
          <p:nvCxnSpPr>
            <p:cNvPr id="63579" name="直接箭头连接符 68"/>
            <p:cNvCxnSpPr/>
            <p:nvPr/>
          </p:nvCxnSpPr>
          <p:spPr>
            <a:xfrm>
              <a:off x="6129268" y="3711512"/>
              <a:ext cx="8538" cy="252168"/>
            </a:xfrm>
            <a:prstGeom prst="straightConnector1">
              <a:avLst/>
            </a:prstGeom>
            <a:ln w="6350" cap="flat" cmpd="sng">
              <a:solidFill>
                <a:schemeClr val="tx1"/>
              </a:solidFill>
              <a:prstDash val="solid"/>
              <a:headEnd type="none" w="med" len="med"/>
              <a:tailEnd type="arrow" w="med" len="med"/>
            </a:ln>
          </p:spPr>
        </p:cxnSp>
        <p:cxnSp>
          <p:nvCxnSpPr>
            <p:cNvPr id="63580" name="直接箭头连接符 70"/>
            <p:cNvCxnSpPr/>
            <p:nvPr/>
          </p:nvCxnSpPr>
          <p:spPr>
            <a:xfrm>
              <a:off x="4977874" y="3711512"/>
              <a:ext cx="8539" cy="252168"/>
            </a:xfrm>
            <a:prstGeom prst="straightConnector1">
              <a:avLst/>
            </a:prstGeom>
            <a:ln w="6350" cap="flat" cmpd="sng">
              <a:solidFill>
                <a:schemeClr val="tx1"/>
              </a:solidFill>
              <a:prstDash val="solid"/>
              <a:headEnd type="none" w="med" len="med"/>
              <a:tailEnd type="arrow" w="med" len="med"/>
            </a:ln>
          </p:spPr>
        </p:cxnSp>
        <p:cxnSp>
          <p:nvCxnSpPr>
            <p:cNvPr id="63581" name="直接箭头连接符 72"/>
            <p:cNvCxnSpPr/>
            <p:nvPr/>
          </p:nvCxnSpPr>
          <p:spPr>
            <a:xfrm>
              <a:off x="3825012" y="3711512"/>
              <a:ext cx="8539" cy="252168"/>
            </a:xfrm>
            <a:prstGeom prst="straightConnector1">
              <a:avLst/>
            </a:prstGeom>
            <a:ln w="6350" cap="flat" cmpd="sng">
              <a:solidFill>
                <a:schemeClr val="tx1"/>
              </a:solidFill>
              <a:prstDash val="solid"/>
              <a:headEnd type="none" w="med" len="med"/>
              <a:tailEnd type="arrow" w="med" len="med"/>
            </a:ln>
          </p:spPr>
        </p:cxnSp>
        <p:cxnSp>
          <p:nvCxnSpPr>
            <p:cNvPr id="63582" name="直接箭头连接符 74"/>
            <p:cNvCxnSpPr/>
            <p:nvPr/>
          </p:nvCxnSpPr>
          <p:spPr>
            <a:xfrm>
              <a:off x="2672884" y="3717032"/>
              <a:ext cx="8539" cy="252168"/>
            </a:xfrm>
            <a:prstGeom prst="straightConnector1">
              <a:avLst/>
            </a:prstGeom>
            <a:ln w="6350" cap="flat" cmpd="sng">
              <a:solidFill>
                <a:schemeClr val="tx1"/>
              </a:solidFill>
              <a:prstDash val="solid"/>
              <a:headEnd type="none" w="med" len="med"/>
              <a:tailEnd type="arrow" w="med" len="med"/>
            </a:ln>
          </p:spPr>
        </p:cxnSp>
        <p:cxnSp>
          <p:nvCxnSpPr>
            <p:cNvPr id="63583" name="直接箭头连接符 76"/>
            <p:cNvCxnSpPr/>
            <p:nvPr/>
          </p:nvCxnSpPr>
          <p:spPr>
            <a:xfrm flipH="1">
              <a:off x="4977874" y="4432623"/>
              <a:ext cx="8539" cy="220513"/>
            </a:xfrm>
            <a:prstGeom prst="straightConnector1">
              <a:avLst/>
            </a:prstGeom>
            <a:ln w="6350" cap="flat" cmpd="sng">
              <a:solidFill>
                <a:schemeClr val="tx1"/>
              </a:solidFill>
              <a:prstDash val="solid"/>
              <a:headEnd type="none" w="med" len="med"/>
              <a:tailEnd type="arrow" w="med" len="med"/>
            </a:ln>
          </p:spPr>
        </p:cxnSp>
        <p:cxnSp>
          <p:nvCxnSpPr>
            <p:cNvPr id="63584" name="直接箭头连接符 78"/>
            <p:cNvCxnSpPr/>
            <p:nvPr/>
          </p:nvCxnSpPr>
          <p:spPr>
            <a:xfrm flipH="1">
              <a:off x="3825012" y="4432623"/>
              <a:ext cx="8539" cy="220513"/>
            </a:xfrm>
            <a:prstGeom prst="straightConnector1">
              <a:avLst/>
            </a:prstGeom>
            <a:ln w="6350" cap="flat" cmpd="sng">
              <a:solidFill>
                <a:schemeClr val="tx1"/>
              </a:solidFill>
              <a:prstDash val="solid"/>
              <a:headEnd type="none" w="med" len="med"/>
              <a:tailEnd type="arrow" w="med" len="med"/>
            </a:ln>
          </p:spPr>
        </p:cxnSp>
        <p:cxnSp>
          <p:nvCxnSpPr>
            <p:cNvPr id="63585" name="直接箭头连接符 80"/>
            <p:cNvCxnSpPr/>
            <p:nvPr/>
          </p:nvCxnSpPr>
          <p:spPr>
            <a:xfrm>
              <a:off x="4977874" y="5122079"/>
              <a:ext cx="8539" cy="323145"/>
            </a:xfrm>
            <a:prstGeom prst="straightConnector1">
              <a:avLst/>
            </a:prstGeom>
            <a:ln w="6350" cap="flat" cmpd="sng">
              <a:solidFill>
                <a:schemeClr val="tx1"/>
              </a:solidFill>
              <a:prstDash val="solid"/>
              <a:headEnd type="none" w="med" len="med"/>
              <a:tailEnd type="arrow" w="med" len="med"/>
            </a:ln>
          </p:spPr>
        </p:cxnSp>
        <p:cxnSp>
          <p:nvCxnSpPr>
            <p:cNvPr id="63586" name="直接箭头连接符 81"/>
            <p:cNvCxnSpPr/>
            <p:nvPr/>
          </p:nvCxnSpPr>
          <p:spPr>
            <a:xfrm>
              <a:off x="3825012" y="5122079"/>
              <a:ext cx="8539" cy="323145"/>
            </a:xfrm>
            <a:prstGeom prst="straightConnector1">
              <a:avLst/>
            </a:prstGeom>
            <a:ln w="6350" cap="flat" cmpd="sng">
              <a:solidFill>
                <a:schemeClr val="tx1"/>
              </a:solidFill>
              <a:prstDash val="solid"/>
              <a:headEnd type="none" w="med" len="med"/>
              <a:tailEnd type="arrow" w="med" len="med"/>
            </a:ln>
          </p:spPr>
        </p:cxnSp>
      </p:grpSp>
      <p:grpSp>
        <p:nvGrpSpPr>
          <p:cNvPr id="8" name="组合 82"/>
          <p:cNvGrpSpPr/>
          <p:nvPr/>
        </p:nvGrpSpPr>
        <p:grpSpPr>
          <a:xfrm>
            <a:off x="2771775" y="3357563"/>
            <a:ext cx="3240088" cy="2843212"/>
            <a:chOff x="2771800" y="3140968"/>
            <a:chExt cx="3240256" cy="2844272"/>
          </a:xfrm>
        </p:grpSpPr>
        <p:grpSp>
          <p:nvGrpSpPr>
            <p:cNvPr id="63561" name="组合 31"/>
            <p:cNvGrpSpPr/>
            <p:nvPr/>
          </p:nvGrpSpPr>
          <p:grpSpPr>
            <a:xfrm>
              <a:off x="5075383" y="3140968"/>
              <a:ext cx="936674" cy="611414"/>
              <a:chOff x="6443560" y="2204864"/>
              <a:chExt cx="900648" cy="611414"/>
            </a:xfrm>
          </p:grpSpPr>
          <p:sp>
            <p:nvSpPr>
              <p:cNvPr id="162" name="弧形 161"/>
              <p:cNvSpPr/>
              <p:nvPr/>
            </p:nvSpPr>
            <p:spPr bwMode="auto">
              <a:xfrm>
                <a:off x="6443559" y="2420845"/>
                <a:ext cx="900648" cy="395434"/>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 name="弧形 162"/>
              <p:cNvSpPr/>
              <p:nvPr/>
            </p:nvSpPr>
            <p:spPr bwMode="auto">
              <a:xfrm rot="10800000">
                <a:off x="6443559" y="2204864"/>
                <a:ext cx="900648" cy="395434"/>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3562" name="组合 33"/>
            <p:cNvGrpSpPr/>
            <p:nvPr/>
          </p:nvGrpSpPr>
          <p:grpSpPr>
            <a:xfrm>
              <a:off x="5075383" y="3896900"/>
              <a:ext cx="936674" cy="613003"/>
              <a:chOff x="6443560" y="2204668"/>
              <a:chExt cx="900648" cy="613003"/>
            </a:xfrm>
          </p:grpSpPr>
          <p:sp>
            <p:nvSpPr>
              <p:cNvPr id="160" name="弧形 159"/>
              <p:cNvSpPr/>
              <p:nvPr/>
            </p:nvSpPr>
            <p:spPr bwMode="auto">
              <a:xfrm>
                <a:off x="6443559" y="2420648"/>
                <a:ext cx="900648" cy="397023"/>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1" name="弧形 160"/>
              <p:cNvSpPr/>
              <p:nvPr/>
            </p:nvSpPr>
            <p:spPr bwMode="auto">
              <a:xfrm rot="10800000">
                <a:off x="6443559" y="2204668"/>
                <a:ext cx="900648" cy="397023"/>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3563" name="组合 39"/>
            <p:cNvGrpSpPr/>
            <p:nvPr/>
          </p:nvGrpSpPr>
          <p:grpSpPr>
            <a:xfrm>
              <a:off x="3924385" y="4581367"/>
              <a:ext cx="935087" cy="611416"/>
              <a:chOff x="6444647" y="2205103"/>
              <a:chExt cx="899122" cy="611416"/>
            </a:xfrm>
          </p:grpSpPr>
          <p:sp>
            <p:nvSpPr>
              <p:cNvPr id="158" name="弧形 157"/>
              <p:cNvSpPr/>
              <p:nvPr/>
            </p:nvSpPr>
            <p:spPr bwMode="auto">
              <a:xfrm>
                <a:off x="6444647" y="2421084"/>
                <a:ext cx="899121" cy="395435"/>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9" name="弧形 158"/>
              <p:cNvSpPr/>
              <p:nvPr/>
            </p:nvSpPr>
            <p:spPr bwMode="auto">
              <a:xfrm rot="10800000">
                <a:off x="6444647" y="2205103"/>
                <a:ext cx="899121" cy="395435"/>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3564" name="组合 42"/>
            <p:cNvGrpSpPr/>
            <p:nvPr/>
          </p:nvGrpSpPr>
          <p:grpSpPr>
            <a:xfrm>
              <a:off x="3924385" y="5373825"/>
              <a:ext cx="935087" cy="611415"/>
              <a:chOff x="6444647" y="2205473"/>
              <a:chExt cx="899122" cy="611415"/>
            </a:xfrm>
          </p:grpSpPr>
          <p:sp>
            <p:nvSpPr>
              <p:cNvPr id="156" name="弧形 155"/>
              <p:cNvSpPr/>
              <p:nvPr/>
            </p:nvSpPr>
            <p:spPr bwMode="auto">
              <a:xfrm>
                <a:off x="6444647" y="2421454"/>
                <a:ext cx="899121" cy="395434"/>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7" name="弧形 156"/>
              <p:cNvSpPr/>
              <p:nvPr/>
            </p:nvSpPr>
            <p:spPr bwMode="auto">
              <a:xfrm rot="10800000">
                <a:off x="6444647" y="2205473"/>
                <a:ext cx="899121" cy="395434"/>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3565" name="组合 45"/>
            <p:cNvGrpSpPr/>
            <p:nvPr/>
          </p:nvGrpSpPr>
          <p:grpSpPr>
            <a:xfrm>
              <a:off x="2771801" y="3140968"/>
              <a:ext cx="936674" cy="611414"/>
              <a:chOff x="6444208" y="2204864"/>
              <a:chExt cx="900648" cy="611414"/>
            </a:xfrm>
          </p:grpSpPr>
          <p:sp>
            <p:nvSpPr>
              <p:cNvPr id="154" name="弧形 153"/>
              <p:cNvSpPr/>
              <p:nvPr/>
            </p:nvSpPr>
            <p:spPr bwMode="auto">
              <a:xfrm>
                <a:off x="6444207" y="2420845"/>
                <a:ext cx="900648" cy="395434"/>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5" name="弧形 154"/>
              <p:cNvSpPr/>
              <p:nvPr/>
            </p:nvSpPr>
            <p:spPr bwMode="auto">
              <a:xfrm rot="10800000">
                <a:off x="6444207" y="2204864"/>
                <a:ext cx="900648" cy="395434"/>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3566" name="组合 48"/>
            <p:cNvGrpSpPr/>
            <p:nvPr/>
          </p:nvGrpSpPr>
          <p:grpSpPr>
            <a:xfrm>
              <a:off x="2771801" y="3896900"/>
              <a:ext cx="936674" cy="613003"/>
              <a:chOff x="6444208" y="2204668"/>
              <a:chExt cx="900648" cy="613003"/>
            </a:xfrm>
          </p:grpSpPr>
          <p:sp>
            <p:nvSpPr>
              <p:cNvPr id="152" name="弧形 151"/>
              <p:cNvSpPr/>
              <p:nvPr/>
            </p:nvSpPr>
            <p:spPr bwMode="auto">
              <a:xfrm>
                <a:off x="6444207" y="2420648"/>
                <a:ext cx="900648" cy="397023"/>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3" name="弧形 152"/>
              <p:cNvSpPr/>
              <p:nvPr/>
            </p:nvSpPr>
            <p:spPr bwMode="auto">
              <a:xfrm rot="10800000">
                <a:off x="6444207" y="2204668"/>
                <a:ext cx="900648" cy="397023"/>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grpSp>
        <p:nvGrpSpPr>
          <p:cNvPr id="15" name="组合 231"/>
          <p:cNvGrpSpPr/>
          <p:nvPr/>
        </p:nvGrpSpPr>
        <p:grpSpPr>
          <a:xfrm>
            <a:off x="1500188" y="1714500"/>
            <a:ext cx="5857875" cy="4286250"/>
            <a:chOff x="1500171" y="1714488"/>
            <a:chExt cx="5857911" cy="4286280"/>
          </a:xfrm>
        </p:grpSpPr>
        <p:grpSp>
          <p:nvGrpSpPr>
            <p:cNvPr id="63499" name="组合 164"/>
            <p:cNvGrpSpPr/>
            <p:nvPr/>
          </p:nvGrpSpPr>
          <p:grpSpPr>
            <a:xfrm>
              <a:off x="5214942" y="2643182"/>
              <a:ext cx="1428760" cy="1714514"/>
              <a:chOff x="7072330" y="2643182"/>
              <a:chExt cx="1428760" cy="1714514"/>
            </a:xfrm>
          </p:grpSpPr>
          <p:cxnSp>
            <p:nvCxnSpPr>
              <p:cNvPr id="63556" name="直接箭头连接符 252"/>
              <p:cNvCxnSpPr/>
              <p:nvPr/>
            </p:nvCxnSpPr>
            <p:spPr>
              <a:xfrm rot="10800000">
                <a:off x="7072330" y="2643182"/>
                <a:ext cx="1190932" cy="1588"/>
              </a:xfrm>
              <a:prstGeom prst="straightConnector1">
                <a:avLst/>
              </a:prstGeom>
              <a:ln w="6350" cap="flat" cmpd="sng">
                <a:solidFill>
                  <a:schemeClr val="tx1"/>
                </a:solidFill>
                <a:prstDash val="solid"/>
                <a:headEnd type="none" w="med" len="med"/>
                <a:tailEnd type="arrow" w="med" len="med"/>
              </a:ln>
            </p:spPr>
          </p:cxnSp>
          <p:grpSp>
            <p:nvGrpSpPr>
              <p:cNvPr id="63557" name="组合 160"/>
              <p:cNvGrpSpPr/>
              <p:nvPr/>
            </p:nvGrpSpPr>
            <p:grpSpPr>
              <a:xfrm>
                <a:off x="7991623" y="2643184"/>
                <a:ext cx="509467" cy="1714512"/>
                <a:chOff x="6134235" y="2651290"/>
                <a:chExt cx="509467" cy="1706404"/>
              </a:xfrm>
            </p:grpSpPr>
            <p:sp>
              <p:nvSpPr>
                <p:cNvPr id="255" name="弧形 254"/>
                <p:cNvSpPr/>
                <p:nvPr/>
              </p:nvSpPr>
              <p:spPr bwMode="auto">
                <a:xfrm rot="5400000" flipH="1">
                  <a:off x="6185166" y="2633572"/>
                  <a:ext cx="440821" cy="476253"/>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59" name="直接连接符 255"/>
                <p:cNvCxnSpPr>
                  <a:stCxn id="255" idx="0"/>
                </p:cNvCxnSpPr>
                <p:nvPr/>
              </p:nvCxnSpPr>
              <p:spPr>
                <a:xfrm rot="-5400000" flipH="1">
                  <a:off x="6000653" y="3514466"/>
                  <a:ext cx="1286096" cy="2"/>
                </a:xfrm>
                <a:prstGeom prst="line">
                  <a:avLst/>
                </a:prstGeom>
                <a:ln w="6350" cap="flat" cmpd="sng">
                  <a:solidFill>
                    <a:schemeClr val="tx1"/>
                  </a:solidFill>
                  <a:prstDash val="solid"/>
                  <a:headEnd type="none" w="med" len="med"/>
                  <a:tailEnd type="none" w="med" len="med"/>
                </a:ln>
              </p:spPr>
            </p:cxnSp>
            <p:sp>
              <p:nvSpPr>
                <p:cNvPr id="257" name="弧形 256"/>
                <p:cNvSpPr/>
                <p:nvPr/>
              </p:nvSpPr>
              <p:spPr bwMode="auto">
                <a:xfrm rot="10800000" flipH="1">
                  <a:off x="6134112" y="3946891"/>
                  <a:ext cx="509591" cy="410801"/>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grpSp>
          <p:nvGrpSpPr>
            <p:cNvPr id="63500" name="组合 127"/>
            <p:cNvGrpSpPr/>
            <p:nvPr/>
          </p:nvGrpSpPr>
          <p:grpSpPr>
            <a:xfrm flipH="1">
              <a:off x="5214945" y="2500307"/>
              <a:ext cx="1871998" cy="3357587"/>
              <a:chOff x="785787" y="2571744"/>
              <a:chExt cx="1714512" cy="3377999"/>
            </a:xfrm>
          </p:grpSpPr>
          <p:sp>
            <p:nvSpPr>
              <p:cNvPr id="248" name="弧形 247"/>
              <p:cNvSpPr/>
              <p:nvPr/>
            </p:nvSpPr>
            <p:spPr bwMode="auto">
              <a:xfrm rot="16200000">
                <a:off x="636191" y="2758373"/>
                <a:ext cx="862468" cy="562681"/>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52" name="直接箭头连接符 248"/>
              <p:cNvCxnSpPr/>
              <p:nvPr/>
            </p:nvCxnSpPr>
            <p:spPr>
              <a:xfrm flipV="1">
                <a:off x="1067246" y="2571744"/>
                <a:ext cx="1433053" cy="20412"/>
              </a:xfrm>
              <a:prstGeom prst="straightConnector1">
                <a:avLst/>
              </a:prstGeom>
              <a:ln w="6350" cap="flat" cmpd="sng">
                <a:solidFill>
                  <a:schemeClr val="tx1"/>
                </a:solidFill>
                <a:prstDash val="solid"/>
                <a:headEnd type="none" w="med" len="med"/>
                <a:tailEnd type="arrow" w="med" len="med"/>
              </a:ln>
            </p:spPr>
          </p:cxnSp>
          <p:cxnSp>
            <p:nvCxnSpPr>
              <p:cNvPr id="63553" name="直接连接符 249"/>
              <p:cNvCxnSpPr>
                <a:stCxn id="248" idx="0"/>
              </p:cNvCxnSpPr>
              <p:nvPr/>
            </p:nvCxnSpPr>
            <p:spPr>
              <a:xfrm rot="5400000">
                <a:off x="-473514" y="4298421"/>
                <a:ext cx="2518605" cy="2"/>
              </a:xfrm>
              <a:prstGeom prst="line">
                <a:avLst/>
              </a:prstGeom>
              <a:ln w="6350" cap="flat" cmpd="sng">
                <a:solidFill>
                  <a:schemeClr val="tx1"/>
                </a:solidFill>
                <a:prstDash val="solid"/>
                <a:headEnd type="none" w="med" len="med"/>
                <a:tailEnd type="none" w="med" len="med"/>
              </a:ln>
            </p:spPr>
          </p:cxnSp>
          <p:sp>
            <p:nvSpPr>
              <p:cNvPr id="251" name="弧形 250"/>
              <p:cNvSpPr/>
              <p:nvPr/>
            </p:nvSpPr>
            <p:spPr bwMode="auto">
              <a:xfrm rot="10800000">
                <a:off x="786085" y="5144772"/>
                <a:ext cx="603392" cy="804970"/>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55" name="直接连接符 251"/>
              <p:cNvCxnSpPr/>
              <p:nvPr/>
            </p:nvCxnSpPr>
            <p:spPr>
              <a:xfrm flipV="1">
                <a:off x="1071537" y="5949742"/>
                <a:ext cx="1428760" cy="1"/>
              </a:xfrm>
              <a:prstGeom prst="line">
                <a:avLst/>
              </a:prstGeom>
              <a:ln w="6350" cap="flat" cmpd="sng">
                <a:solidFill>
                  <a:schemeClr val="tx1"/>
                </a:solidFill>
                <a:prstDash val="solid"/>
                <a:headEnd type="none" w="med" len="med"/>
                <a:tailEnd type="none" w="med" len="med"/>
              </a:ln>
            </p:spPr>
          </p:cxnSp>
        </p:grpSp>
        <p:grpSp>
          <p:nvGrpSpPr>
            <p:cNvPr id="63501" name="组合 140"/>
            <p:cNvGrpSpPr/>
            <p:nvPr/>
          </p:nvGrpSpPr>
          <p:grpSpPr>
            <a:xfrm flipH="1">
              <a:off x="4000491" y="2285993"/>
              <a:ext cx="2857523" cy="2214579"/>
              <a:chOff x="1991290" y="2141528"/>
              <a:chExt cx="2918604" cy="2430480"/>
            </a:xfrm>
          </p:grpSpPr>
          <p:sp>
            <p:nvSpPr>
              <p:cNvPr id="242" name="弧形 241"/>
              <p:cNvSpPr/>
              <p:nvPr/>
            </p:nvSpPr>
            <p:spPr bwMode="auto">
              <a:xfrm rot="16200000">
                <a:off x="1946958" y="2198053"/>
                <a:ext cx="623736" cy="535076"/>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46" name="直接箭头连接符 242"/>
              <p:cNvCxnSpPr/>
              <p:nvPr/>
            </p:nvCxnSpPr>
            <p:spPr>
              <a:xfrm flipV="1">
                <a:off x="2258763" y="2141528"/>
                <a:ext cx="2384675" cy="14764"/>
              </a:xfrm>
              <a:prstGeom prst="straightConnector1">
                <a:avLst/>
              </a:prstGeom>
              <a:ln w="6350" cap="flat" cmpd="sng">
                <a:solidFill>
                  <a:schemeClr val="tx1"/>
                </a:solidFill>
                <a:prstDash val="solid"/>
                <a:headEnd type="none" w="med" len="med"/>
                <a:tailEnd type="none" w="med" len="med"/>
              </a:ln>
            </p:spPr>
          </p:cxnSp>
          <p:cxnSp>
            <p:nvCxnSpPr>
              <p:cNvPr id="63547" name="直接连接符 243"/>
              <p:cNvCxnSpPr>
                <a:stCxn id="242" idx="0"/>
              </p:cNvCxnSpPr>
              <p:nvPr/>
            </p:nvCxnSpPr>
            <p:spPr>
              <a:xfrm rot="5400000">
                <a:off x="1080385" y="3375740"/>
                <a:ext cx="1821811" cy="2"/>
              </a:xfrm>
              <a:prstGeom prst="line">
                <a:avLst/>
              </a:prstGeom>
              <a:ln w="6350" cap="flat" cmpd="sng">
                <a:solidFill>
                  <a:schemeClr val="tx1"/>
                </a:solidFill>
                <a:prstDash val="solid"/>
                <a:headEnd type="none" w="med" len="med"/>
                <a:tailEnd type="none" w="med" len="med"/>
              </a:ln>
            </p:spPr>
          </p:cxnSp>
          <p:sp>
            <p:nvSpPr>
              <p:cNvPr id="245" name="弧形 244"/>
              <p:cNvSpPr/>
              <p:nvPr/>
            </p:nvSpPr>
            <p:spPr bwMode="auto">
              <a:xfrm rot="10800000">
                <a:off x="1991288" y="3988343"/>
                <a:ext cx="572369" cy="581921"/>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49" name="直接连接符 245"/>
              <p:cNvCxnSpPr>
                <a:stCxn id="245" idx="0"/>
              </p:cNvCxnSpPr>
              <p:nvPr/>
            </p:nvCxnSpPr>
            <p:spPr>
              <a:xfrm>
                <a:off x="2277867" y="4570208"/>
                <a:ext cx="188641" cy="1800"/>
              </a:xfrm>
              <a:prstGeom prst="line">
                <a:avLst/>
              </a:prstGeom>
              <a:ln w="6350" cap="flat" cmpd="sng">
                <a:solidFill>
                  <a:schemeClr val="tx1"/>
                </a:solidFill>
                <a:prstDash val="solid"/>
                <a:headEnd type="none" w="med" len="med"/>
                <a:tailEnd type="none" w="med" len="med"/>
              </a:ln>
            </p:spPr>
          </p:cxnSp>
          <p:sp>
            <p:nvSpPr>
              <p:cNvPr id="247" name="弧形 246"/>
              <p:cNvSpPr/>
              <p:nvPr/>
            </p:nvSpPr>
            <p:spPr bwMode="auto">
              <a:xfrm>
                <a:off x="4285630" y="2141527"/>
                <a:ext cx="624256" cy="534880"/>
              </a:xfrm>
              <a:prstGeom prst="arc">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cxnSp>
          <p:nvCxnSpPr>
            <p:cNvPr id="63502" name="直接箭头连接符 167"/>
            <p:cNvCxnSpPr>
              <a:endCxn id="170" idx="0"/>
            </p:cNvCxnSpPr>
            <p:nvPr/>
          </p:nvCxnSpPr>
          <p:spPr>
            <a:xfrm rot="10800000">
              <a:off x="4141972" y="2071678"/>
              <a:ext cx="2864175" cy="1588"/>
            </a:xfrm>
            <a:prstGeom prst="straightConnector1">
              <a:avLst/>
            </a:prstGeom>
            <a:ln w="6350" cap="flat" cmpd="sng">
              <a:solidFill>
                <a:schemeClr val="tx1"/>
              </a:solidFill>
              <a:prstDash val="solid"/>
              <a:headEnd type="none" w="med" len="med"/>
              <a:tailEnd type="none" w="med" len="med"/>
            </a:ln>
          </p:spPr>
        </p:cxnSp>
        <p:grpSp>
          <p:nvGrpSpPr>
            <p:cNvPr id="63503" name="组合 155"/>
            <p:cNvGrpSpPr/>
            <p:nvPr/>
          </p:nvGrpSpPr>
          <p:grpSpPr>
            <a:xfrm>
              <a:off x="5214938" y="2071678"/>
              <a:ext cx="2143139" cy="3929089"/>
              <a:chOff x="5563729" y="2043218"/>
              <a:chExt cx="2437294" cy="3957550"/>
            </a:xfrm>
          </p:grpSpPr>
          <p:sp>
            <p:nvSpPr>
              <p:cNvPr id="238" name="弧形 237"/>
              <p:cNvSpPr/>
              <p:nvPr/>
            </p:nvSpPr>
            <p:spPr bwMode="auto">
              <a:xfrm rot="5400000" flipH="1">
                <a:off x="7090250" y="2154205"/>
                <a:ext cx="1021767" cy="799794"/>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42" name="直接连接符 238"/>
              <p:cNvCxnSpPr>
                <a:stCxn id="238" idx="0"/>
              </p:cNvCxnSpPr>
              <p:nvPr/>
            </p:nvCxnSpPr>
            <p:spPr>
              <a:xfrm rot="-5400000" flipH="1">
                <a:off x="6509643" y="4045126"/>
                <a:ext cx="2982756" cy="3"/>
              </a:xfrm>
              <a:prstGeom prst="line">
                <a:avLst/>
              </a:prstGeom>
              <a:ln w="6350" cap="flat" cmpd="sng">
                <a:solidFill>
                  <a:schemeClr val="tx1"/>
                </a:solidFill>
                <a:prstDash val="solid"/>
                <a:headEnd type="none" w="med" len="med"/>
                <a:tailEnd type="none" w="med" len="med"/>
              </a:ln>
            </p:spPr>
          </p:cxnSp>
          <p:sp>
            <p:nvSpPr>
              <p:cNvPr id="240" name="弧形 239"/>
              <p:cNvSpPr/>
              <p:nvPr/>
            </p:nvSpPr>
            <p:spPr bwMode="auto">
              <a:xfrm rot="10800000" flipH="1">
                <a:off x="7143462" y="5047759"/>
                <a:ext cx="857567" cy="953010"/>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44" name="直接连接符 240"/>
              <p:cNvCxnSpPr/>
              <p:nvPr/>
            </p:nvCxnSpPr>
            <p:spPr>
              <a:xfrm flipH="1" flipV="1">
                <a:off x="5563729" y="6000767"/>
                <a:ext cx="2031079" cy="1"/>
              </a:xfrm>
              <a:prstGeom prst="line">
                <a:avLst/>
              </a:prstGeom>
              <a:ln w="6350" cap="flat" cmpd="sng">
                <a:solidFill>
                  <a:schemeClr val="tx1"/>
                </a:solidFill>
                <a:prstDash val="solid"/>
                <a:headEnd type="none" w="med" len="med"/>
                <a:tailEnd type="none" w="med" len="med"/>
              </a:ln>
            </p:spPr>
          </p:cxnSp>
        </p:grpSp>
        <p:sp>
          <p:nvSpPr>
            <p:cNvPr id="170" name="弧形 169"/>
            <p:cNvSpPr/>
            <p:nvPr/>
          </p:nvSpPr>
          <p:spPr bwMode="auto">
            <a:xfrm flipH="1">
              <a:off x="3857622" y="2071679"/>
              <a:ext cx="568328" cy="733430"/>
            </a:xfrm>
            <a:prstGeom prst="arc">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63505" name="组合 164"/>
            <p:cNvGrpSpPr/>
            <p:nvPr/>
          </p:nvGrpSpPr>
          <p:grpSpPr>
            <a:xfrm flipH="1">
              <a:off x="2185387" y="2714896"/>
              <a:ext cx="1370443" cy="1643258"/>
              <a:chOff x="7072330" y="2643182"/>
              <a:chExt cx="1428760" cy="1714516"/>
            </a:xfrm>
          </p:grpSpPr>
          <p:cxnSp>
            <p:nvCxnSpPr>
              <p:cNvPr id="63536" name="直接箭头连接符 232"/>
              <p:cNvCxnSpPr/>
              <p:nvPr/>
            </p:nvCxnSpPr>
            <p:spPr>
              <a:xfrm rot="10800000">
                <a:off x="7072330" y="2643182"/>
                <a:ext cx="1190932" cy="1588"/>
              </a:xfrm>
              <a:prstGeom prst="straightConnector1">
                <a:avLst/>
              </a:prstGeom>
              <a:ln w="6350" cap="flat" cmpd="sng">
                <a:solidFill>
                  <a:schemeClr val="tx1"/>
                </a:solidFill>
                <a:prstDash val="solid"/>
                <a:headEnd type="none" w="med" len="med"/>
                <a:tailEnd type="arrow" w="med" len="med"/>
              </a:ln>
            </p:spPr>
          </p:cxnSp>
          <p:grpSp>
            <p:nvGrpSpPr>
              <p:cNvPr id="63537" name="组合 160"/>
              <p:cNvGrpSpPr/>
              <p:nvPr/>
            </p:nvGrpSpPr>
            <p:grpSpPr>
              <a:xfrm>
                <a:off x="7991623" y="2643186"/>
                <a:ext cx="509467" cy="1714512"/>
                <a:chOff x="6134235" y="2651290"/>
                <a:chExt cx="509467" cy="1706404"/>
              </a:xfrm>
            </p:grpSpPr>
            <p:sp>
              <p:nvSpPr>
                <p:cNvPr id="235" name="弧形 234"/>
                <p:cNvSpPr/>
                <p:nvPr/>
              </p:nvSpPr>
              <p:spPr bwMode="auto">
                <a:xfrm rot="5400000" flipH="1">
                  <a:off x="6182200" y="2630266"/>
                  <a:ext cx="440155" cy="481623"/>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39" name="直接连接符 235"/>
                <p:cNvCxnSpPr>
                  <a:stCxn id="235" idx="0"/>
                </p:cNvCxnSpPr>
                <p:nvPr/>
              </p:nvCxnSpPr>
              <p:spPr>
                <a:xfrm rot="-5400000" flipH="1">
                  <a:off x="6000653" y="3514466"/>
                  <a:ext cx="1286096" cy="2"/>
                </a:xfrm>
                <a:prstGeom prst="line">
                  <a:avLst/>
                </a:prstGeom>
                <a:ln w="6350" cap="flat" cmpd="sng">
                  <a:solidFill>
                    <a:schemeClr val="tx1"/>
                  </a:solidFill>
                  <a:prstDash val="solid"/>
                  <a:headEnd type="none" w="med" len="med"/>
                  <a:tailEnd type="none" w="med" len="med"/>
                </a:ln>
              </p:spPr>
            </p:cxnSp>
            <p:sp>
              <p:nvSpPr>
                <p:cNvPr id="237" name="弧形 236"/>
                <p:cNvSpPr/>
                <p:nvPr/>
              </p:nvSpPr>
              <p:spPr bwMode="auto">
                <a:xfrm rot="10800000" flipH="1">
                  <a:off x="6128364" y="3946736"/>
                  <a:ext cx="514725" cy="410482"/>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grpSp>
          <p:nvGrpSpPr>
            <p:cNvPr id="63506" name="组合 127"/>
            <p:cNvGrpSpPr/>
            <p:nvPr/>
          </p:nvGrpSpPr>
          <p:grpSpPr>
            <a:xfrm>
              <a:off x="1760238" y="2571741"/>
              <a:ext cx="1795589" cy="3286149"/>
              <a:chOff x="785787" y="2571744"/>
              <a:chExt cx="1714512" cy="3377999"/>
            </a:xfrm>
          </p:grpSpPr>
          <p:sp>
            <p:nvSpPr>
              <p:cNvPr id="218" name="弧形 217"/>
              <p:cNvSpPr/>
              <p:nvPr/>
            </p:nvSpPr>
            <p:spPr bwMode="auto">
              <a:xfrm rot="16200000">
                <a:off x="635613" y="2758096"/>
                <a:ext cx="863267" cy="562372"/>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32" name="直接箭头连接符 218"/>
              <p:cNvCxnSpPr/>
              <p:nvPr/>
            </p:nvCxnSpPr>
            <p:spPr>
              <a:xfrm flipV="1">
                <a:off x="1067246" y="2571744"/>
                <a:ext cx="1433053" cy="20412"/>
              </a:xfrm>
              <a:prstGeom prst="straightConnector1">
                <a:avLst/>
              </a:prstGeom>
              <a:ln w="6350" cap="flat" cmpd="sng">
                <a:solidFill>
                  <a:schemeClr val="tx1"/>
                </a:solidFill>
                <a:prstDash val="solid"/>
                <a:headEnd type="none" w="med" len="med"/>
                <a:tailEnd type="arrow" w="med" len="med"/>
              </a:ln>
            </p:spPr>
          </p:cxnSp>
          <p:cxnSp>
            <p:nvCxnSpPr>
              <p:cNvPr id="63533" name="直接连接符 220"/>
              <p:cNvCxnSpPr>
                <a:stCxn id="218" idx="0"/>
              </p:cNvCxnSpPr>
              <p:nvPr/>
            </p:nvCxnSpPr>
            <p:spPr>
              <a:xfrm rot="5400000">
                <a:off x="-473514" y="4298421"/>
                <a:ext cx="2518605" cy="2"/>
              </a:xfrm>
              <a:prstGeom prst="line">
                <a:avLst/>
              </a:prstGeom>
              <a:ln w="6350" cap="flat" cmpd="sng">
                <a:solidFill>
                  <a:schemeClr val="tx1"/>
                </a:solidFill>
                <a:prstDash val="solid"/>
                <a:headEnd type="none" w="med" len="med"/>
                <a:tailEnd type="none" w="med" len="med"/>
              </a:ln>
            </p:spPr>
          </p:cxnSp>
          <p:sp>
            <p:nvSpPr>
              <p:cNvPr id="223" name="弧形 222"/>
              <p:cNvSpPr/>
              <p:nvPr/>
            </p:nvSpPr>
            <p:spPr bwMode="auto">
              <a:xfrm rot="10800000">
                <a:off x="786059" y="5145227"/>
                <a:ext cx="603300" cy="804518"/>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35" name="直接连接符 231"/>
              <p:cNvCxnSpPr/>
              <p:nvPr/>
            </p:nvCxnSpPr>
            <p:spPr>
              <a:xfrm flipV="1">
                <a:off x="1071537" y="5949742"/>
                <a:ext cx="1428760" cy="1"/>
              </a:xfrm>
              <a:prstGeom prst="line">
                <a:avLst/>
              </a:prstGeom>
              <a:ln w="6350" cap="flat" cmpd="sng">
                <a:solidFill>
                  <a:schemeClr val="tx1"/>
                </a:solidFill>
                <a:prstDash val="solid"/>
                <a:headEnd type="none" w="med" len="med"/>
                <a:tailEnd type="none" w="med" len="med"/>
              </a:ln>
            </p:spPr>
          </p:cxnSp>
        </p:grpSp>
        <p:sp>
          <p:nvSpPr>
            <p:cNvPr id="173" name="弧形 172"/>
            <p:cNvSpPr/>
            <p:nvPr/>
          </p:nvSpPr>
          <p:spPr bwMode="auto">
            <a:xfrm rot="16200000">
              <a:off x="1895462" y="2019290"/>
              <a:ext cx="658817" cy="503240"/>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08" name="直接箭头连接符 173"/>
            <p:cNvCxnSpPr/>
            <p:nvPr/>
          </p:nvCxnSpPr>
          <p:spPr>
            <a:xfrm flipV="1">
              <a:off x="2225173" y="1928802"/>
              <a:ext cx="2239471" cy="15622"/>
            </a:xfrm>
            <a:prstGeom prst="straightConnector1">
              <a:avLst/>
            </a:prstGeom>
            <a:ln w="6350" cap="flat" cmpd="sng">
              <a:solidFill>
                <a:schemeClr val="tx1"/>
              </a:solidFill>
              <a:prstDash val="solid"/>
              <a:headEnd type="none" w="med" len="med"/>
              <a:tailEnd type="none" w="med" len="med"/>
            </a:ln>
          </p:spPr>
        </p:cxnSp>
        <p:cxnSp>
          <p:nvCxnSpPr>
            <p:cNvPr id="63509" name="直接连接符 174"/>
            <p:cNvCxnSpPr>
              <a:stCxn id="173" idx="0"/>
            </p:cNvCxnSpPr>
            <p:nvPr/>
          </p:nvCxnSpPr>
          <p:spPr>
            <a:xfrm rot="5400000">
              <a:off x="1010132" y="3234759"/>
              <a:ext cx="1927712" cy="2"/>
            </a:xfrm>
            <a:prstGeom prst="line">
              <a:avLst/>
            </a:prstGeom>
            <a:ln w="6350" cap="flat" cmpd="sng">
              <a:solidFill>
                <a:schemeClr val="tx1"/>
              </a:solidFill>
              <a:prstDash val="solid"/>
              <a:headEnd type="none" w="med" len="med"/>
              <a:tailEnd type="none" w="med" len="med"/>
            </a:ln>
          </p:spPr>
        </p:cxnSp>
        <p:sp>
          <p:nvSpPr>
            <p:cNvPr id="176" name="弧形 175"/>
            <p:cNvSpPr/>
            <p:nvPr/>
          </p:nvSpPr>
          <p:spPr bwMode="auto">
            <a:xfrm rot="10800000">
              <a:off x="1973249" y="3883028"/>
              <a:ext cx="539753" cy="615954"/>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11" name="直接连接符 176"/>
            <p:cNvCxnSpPr>
              <a:stCxn id="176" idx="0"/>
            </p:cNvCxnSpPr>
            <p:nvPr/>
          </p:nvCxnSpPr>
          <p:spPr>
            <a:xfrm>
              <a:off x="2243114" y="4498659"/>
              <a:ext cx="177155" cy="1905"/>
            </a:xfrm>
            <a:prstGeom prst="line">
              <a:avLst/>
            </a:prstGeom>
            <a:ln w="6350" cap="flat" cmpd="sng">
              <a:solidFill>
                <a:schemeClr val="tx1"/>
              </a:solidFill>
              <a:prstDash val="solid"/>
              <a:headEnd type="none" w="med" len="med"/>
              <a:tailEnd type="none" w="med" len="med"/>
            </a:ln>
          </p:spPr>
        </p:cxnSp>
        <p:sp>
          <p:nvSpPr>
            <p:cNvPr id="178" name="弧形 177"/>
            <p:cNvSpPr/>
            <p:nvPr/>
          </p:nvSpPr>
          <p:spPr bwMode="auto">
            <a:xfrm>
              <a:off x="4000498" y="1928803"/>
              <a:ext cx="857255" cy="733430"/>
            </a:xfrm>
            <a:prstGeom prst="arc">
              <a:avLst/>
            </a:prstGeom>
            <a:noFill/>
            <a:ln w="6350" cap="flat" cmpd="sng" algn="ctr">
              <a:solidFill>
                <a:schemeClr val="tx1"/>
              </a:solidFill>
              <a:prstDash val="solid"/>
              <a:round/>
              <a:headEnd type="none" w="med" len="med"/>
              <a:tailEnd type="none"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13" name="直接箭头连接符 178"/>
            <p:cNvCxnSpPr/>
            <p:nvPr/>
          </p:nvCxnSpPr>
          <p:spPr>
            <a:xfrm rot="-10800000" flipH="1">
              <a:off x="1837736" y="1714488"/>
              <a:ext cx="2747270" cy="1732"/>
            </a:xfrm>
            <a:prstGeom prst="straightConnector1">
              <a:avLst/>
            </a:prstGeom>
            <a:ln w="6350" cap="flat" cmpd="sng">
              <a:solidFill>
                <a:schemeClr val="tx1"/>
              </a:solidFill>
              <a:prstDash val="solid"/>
              <a:headEnd type="none" w="med" len="med"/>
              <a:tailEnd type="none" w="med" len="med"/>
            </a:ln>
          </p:spPr>
        </p:cxnSp>
        <p:grpSp>
          <p:nvGrpSpPr>
            <p:cNvPr id="63514" name="组合 155"/>
            <p:cNvGrpSpPr/>
            <p:nvPr/>
          </p:nvGrpSpPr>
          <p:grpSpPr>
            <a:xfrm flipH="1">
              <a:off x="1500168" y="1714487"/>
              <a:ext cx="2055665" cy="4286277"/>
              <a:chOff x="5563729" y="2043218"/>
              <a:chExt cx="2437294" cy="3957550"/>
            </a:xfrm>
          </p:grpSpPr>
          <p:sp>
            <p:nvSpPr>
              <p:cNvPr id="214" name="弧形 213"/>
              <p:cNvSpPr/>
              <p:nvPr/>
            </p:nvSpPr>
            <p:spPr bwMode="auto">
              <a:xfrm rot="5400000" flipH="1">
                <a:off x="7090229" y="2154063"/>
                <a:ext cx="1021635" cy="799946"/>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28" name="直接连接符 214"/>
              <p:cNvCxnSpPr>
                <a:stCxn id="214" idx="0"/>
              </p:cNvCxnSpPr>
              <p:nvPr/>
            </p:nvCxnSpPr>
            <p:spPr>
              <a:xfrm rot="-5400000" flipH="1">
                <a:off x="6509643" y="4045126"/>
                <a:ext cx="2982756" cy="3"/>
              </a:xfrm>
              <a:prstGeom prst="line">
                <a:avLst/>
              </a:prstGeom>
              <a:ln w="6350" cap="flat" cmpd="sng">
                <a:solidFill>
                  <a:schemeClr val="tx1"/>
                </a:solidFill>
                <a:prstDash val="solid"/>
                <a:headEnd type="none" w="med" len="med"/>
                <a:tailEnd type="none" w="med" len="med"/>
              </a:ln>
            </p:spPr>
          </p:cxnSp>
          <p:sp>
            <p:nvSpPr>
              <p:cNvPr id="216" name="弧形 215"/>
              <p:cNvSpPr/>
              <p:nvPr/>
            </p:nvSpPr>
            <p:spPr bwMode="auto">
              <a:xfrm rot="10800000" flipH="1">
                <a:off x="7142724" y="5048028"/>
                <a:ext cx="858296" cy="952744"/>
              </a:xfrm>
              <a:prstGeom prst="arc">
                <a:avLst/>
              </a:prstGeom>
              <a:noFill/>
              <a:ln w="6350" cap="flat" cmpd="sng" algn="ctr">
                <a:solidFill>
                  <a:schemeClr val="tx1"/>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30" name="直接连接符 216"/>
              <p:cNvCxnSpPr/>
              <p:nvPr/>
            </p:nvCxnSpPr>
            <p:spPr>
              <a:xfrm flipH="1" flipV="1">
                <a:off x="5563729" y="6000767"/>
                <a:ext cx="2031079" cy="1"/>
              </a:xfrm>
              <a:prstGeom prst="line">
                <a:avLst/>
              </a:prstGeom>
              <a:ln w="6350" cap="flat" cmpd="sng">
                <a:solidFill>
                  <a:schemeClr val="tx1"/>
                </a:solidFill>
                <a:prstDash val="solid"/>
                <a:headEnd type="none" w="med" len="med"/>
                <a:tailEnd type="none" w="med" len="med"/>
              </a:ln>
            </p:spPr>
          </p:cxnSp>
        </p:grpSp>
        <p:sp>
          <p:nvSpPr>
            <p:cNvPr id="181" name="弧形 180"/>
            <p:cNvSpPr/>
            <p:nvPr/>
          </p:nvSpPr>
          <p:spPr bwMode="auto">
            <a:xfrm>
              <a:off x="4071937" y="1714488"/>
              <a:ext cx="974731" cy="733430"/>
            </a:xfrm>
            <a:prstGeom prst="arc">
              <a:avLst/>
            </a:prstGeom>
            <a:noFill/>
            <a:ln w="6350" cap="flat" cmpd="sng" algn="ctr">
              <a:solidFill>
                <a:schemeClr val="tx1"/>
              </a:solidFill>
              <a:prstDash val="solid"/>
              <a:round/>
              <a:headEnd type="none" w="med" len="med"/>
              <a:tailEnd type="none"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3516" name="直接箭头连接符 181"/>
            <p:cNvCxnSpPr/>
            <p:nvPr/>
          </p:nvCxnSpPr>
          <p:spPr>
            <a:xfrm rot="-5400000" flipH="1">
              <a:off x="4906059" y="2191423"/>
              <a:ext cx="306000" cy="26014"/>
            </a:xfrm>
            <a:prstGeom prst="straightConnector1">
              <a:avLst/>
            </a:prstGeom>
            <a:ln w="6350" cap="flat" cmpd="sng">
              <a:solidFill>
                <a:schemeClr val="tx1"/>
              </a:solidFill>
              <a:prstDash val="solid"/>
              <a:headEnd type="none" w="med" len="med"/>
              <a:tailEnd type="arrow" w="med" len="med"/>
            </a:ln>
          </p:spPr>
        </p:cxnSp>
        <p:cxnSp>
          <p:nvCxnSpPr>
            <p:cNvPr id="63517" name="直接箭头连接符 182"/>
            <p:cNvCxnSpPr/>
            <p:nvPr/>
          </p:nvCxnSpPr>
          <p:spPr>
            <a:xfrm rot="5400000">
              <a:off x="4803752" y="2349634"/>
              <a:ext cx="108000" cy="1588"/>
            </a:xfrm>
            <a:prstGeom prst="straightConnector1">
              <a:avLst/>
            </a:prstGeom>
            <a:ln w="6350" cap="flat" cmpd="sng">
              <a:solidFill>
                <a:schemeClr val="tx1"/>
              </a:solidFill>
              <a:prstDash val="solid"/>
              <a:headEnd type="none" w="med" len="med"/>
              <a:tailEnd type="arrow" w="med" len="med"/>
            </a:ln>
          </p:spPr>
        </p:cxnSp>
        <p:grpSp>
          <p:nvGrpSpPr>
            <p:cNvPr id="63518" name="组合 222"/>
            <p:cNvGrpSpPr/>
            <p:nvPr/>
          </p:nvGrpSpPr>
          <p:grpSpPr>
            <a:xfrm>
              <a:off x="2673162" y="2777814"/>
              <a:ext cx="3271754" cy="754668"/>
              <a:chOff x="2673162" y="2777814"/>
              <a:chExt cx="3271754" cy="754668"/>
            </a:xfrm>
          </p:grpSpPr>
          <p:cxnSp>
            <p:nvCxnSpPr>
              <p:cNvPr id="63519" name="直接箭头连接符 106"/>
              <p:cNvCxnSpPr/>
              <p:nvPr/>
            </p:nvCxnSpPr>
            <p:spPr>
              <a:xfrm flipH="1">
                <a:off x="2673162" y="2819131"/>
                <a:ext cx="984572" cy="644659"/>
              </a:xfrm>
              <a:prstGeom prst="straightConnector1">
                <a:avLst/>
              </a:prstGeom>
              <a:ln w="6350" cap="flat" cmpd="sng">
                <a:solidFill>
                  <a:schemeClr val="tx1"/>
                </a:solidFill>
                <a:prstDash val="solid"/>
                <a:headEnd type="none" w="med" len="med"/>
                <a:tailEnd type="arrow" w="med" len="med"/>
              </a:ln>
            </p:spPr>
          </p:cxnSp>
          <p:cxnSp>
            <p:nvCxnSpPr>
              <p:cNvPr id="63520" name="直接箭头连接符 107"/>
              <p:cNvCxnSpPr/>
              <p:nvPr/>
            </p:nvCxnSpPr>
            <p:spPr>
              <a:xfrm flipH="1">
                <a:off x="3825295" y="2892829"/>
                <a:ext cx="17083" cy="565440"/>
              </a:xfrm>
              <a:prstGeom prst="straightConnector1">
                <a:avLst/>
              </a:prstGeom>
              <a:ln w="6350" cap="flat" cmpd="sng">
                <a:solidFill>
                  <a:schemeClr val="tx1"/>
                </a:solidFill>
                <a:prstDash val="solid"/>
                <a:headEnd type="none" w="med" len="med"/>
                <a:tailEnd type="arrow" w="med" len="med"/>
              </a:ln>
            </p:spPr>
          </p:cxnSp>
          <p:cxnSp>
            <p:nvCxnSpPr>
              <p:cNvPr id="63521" name="直接箭头连接符 108"/>
              <p:cNvCxnSpPr/>
              <p:nvPr/>
            </p:nvCxnSpPr>
            <p:spPr>
              <a:xfrm>
                <a:off x="4027021" y="2819131"/>
                <a:ext cx="766497" cy="707830"/>
              </a:xfrm>
              <a:prstGeom prst="straightConnector1">
                <a:avLst/>
              </a:prstGeom>
              <a:ln w="6350" cap="flat" cmpd="sng">
                <a:solidFill>
                  <a:schemeClr val="tx1"/>
                </a:solidFill>
                <a:prstDash val="solid"/>
                <a:headEnd type="none" w="med" len="med"/>
                <a:tailEnd type="arrow" w="med" len="med"/>
              </a:ln>
            </p:spPr>
          </p:cxnSp>
          <p:cxnSp>
            <p:nvCxnSpPr>
              <p:cNvPr id="63522" name="直接箭头连接符 109"/>
              <p:cNvCxnSpPr/>
              <p:nvPr/>
            </p:nvCxnSpPr>
            <p:spPr>
              <a:xfrm>
                <a:off x="4027021" y="2819131"/>
                <a:ext cx="1917895" cy="707830"/>
              </a:xfrm>
              <a:prstGeom prst="straightConnector1">
                <a:avLst/>
              </a:prstGeom>
              <a:ln w="6350" cap="flat" cmpd="sng">
                <a:solidFill>
                  <a:schemeClr val="tx1"/>
                </a:solidFill>
                <a:prstDash val="solid"/>
                <a:headEnd type="none" w="med" len="med"/>
                <a:tailEnd type="arrow" w="med" len="med"/>
              </a:ln>
            </p:spPr>
          </p:cxnSp>
          <p:cxnSp>
            <p:nvCxnSpPr>
              <p:cNvPr id="63523" name="直接箭头连接符 110"/>
              <p:cNvCxnSpPr/>
              <p:nvPr/>
            </p:nvCxnSpPr>
            <p:spPr>
              <a:xfrm flipH="1">
                <a:off x="2857805" y="2777814"/>
                <a:ext cx="1944256" cy="754668"/>
              </a:xfrm>
              <a:prstGeom prst="straightConnector1">
                <a:avLst/>
              </a:prstGeom>
              <a:ln w="6350" cap="flat" cmpd="sng">
                <a:solidFill>
                  <a:schemeClr val="tx1"/>
                </a:solidFill>
                <a:prstDash val="solid"/>
                <a:headEnd type="none" w="med" len="med"/>
                <a:tailEnd type="arrow" w="med" len="med"/>
              </a:ln>
            </p:spPr>
          </p:cxnSp>
          <p:cxnSp>
            <p:nvCxnSpPr>
              <p:cNvPr id="63524" name="直接箭头连接符 111"/>
              <p:cNvCxnSpPr/>
              <p:nvPr/>
            </p:nvCxnSpPr>
            <p:spPr>
              <a:xfrm flipH="1">
                <a:off x="3825295" y="2777814"/>
                <a:ext cx="976766" cy="680454"/>
              </a:xfrm>
              <a:prstGeom prst="straightConnector1">
                <a:avLst/>
              </a:prstGeom>
              <a:ln w="6350" cap="flat" cmpd="sng">
                <a:solidFill>
                  <a:schemeClr val="tx1"/>
                </a:solidFill>
                <a:prstDash val="solid"/>
                <a:headEnd type="none" w="med" len="med"/>
                <a:tailEnd type="arrow" w="med" len="med"/>
              </a:ln>
            </p:spPr>
          </p:cxnSp>
          <p:cxnSp>
            <p:nvCxnSpPr>
              <p:cNvPr id="63525" name="直接箭头连接符 112"/>
              <p:cNvCxnSpPr/>
              <p:nvPr/>
            </p:nvCxnSpPr>
            <p:spPr>
              <a:xfrm flipH="1">
                <a:off x="4978161" y="2851512"/>
                <a:ext cx="8543" cy="606756"/>
              </a:xfrm>
              <a:prstGeom prst="straightConnector1">
                <a:avLst/>
              </a:prstGeom>
              <a:ln w="6350" cap="flat" cmpd="sng">
                <a:solidFill>
                  <a:schemeClr val="tx1"/>
                </a:solidFill>
                <a:prstDash val="solid"/>
                <a:headEnd type="none" w="med" len="med"/>
                <a:tailEnd type="arrow" w="med" len="med"/>
              </a:ln>
            </p:spPr>
          </p:cxnSp>
          <p:cxnSp>
            <p:nvCxnSpPr>
              <p:cNvPr id="63526" name="直接箭头连接符 113"/>
              <p:cNvCxnSpPr/>
              <p:nvPr/>
            </p:nvCxnSpPr>
            <p:spPr>
              <a:xfrm>
                <a:off x="5171347" y="2777814"/>
                <a:ext cx="773569" cy="749147"/>
              </a:xfrm>
              <a:prstGeom prst="straightConnector1">
                <a:avLst/>
              </a:prstGeom>
              <a:ln w="6350" cap="flat" cmpd="sng">
                <a:solidFill>
                  <a:schemeClr val="tx1"/>
                </a:solidFill>
                <a:prstDash val="solid"/>
                <a:headEnd type="none" w="med" len="med"/>
                <a:tailEnd type="arrow" w="med" len="med"/>
              </a:ln>
            </p:spPr>
          </p:cxn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FBAD5F1-7E1B-41B7-A2EA-AD4CCE03C909}"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451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4517" name="Rectangle 2"/>
          <p:cNvSpPr>
            <a:spLocks noGrp="1"/>
          </p:cNvSpPr>
          <p:nvPr>
            <p:ph type="title"/>
          </p:nvPr>
        </p:nvSpPr>
        <p:spPr>
          <a:xfrm>
            <a:off x="1143000" y="285750"/>
            <a:ext cx="8001000" cy="666750"/>
          </a:xfrm>
        </p:spPr>
        <p:txBody>
          <a:bodyPr vert="horz" wrap="square" lIns="91440" tIns="45720" rIns="91440" bIns="45720" anchor="t" anchorCtr="0"/>
          <a:p>
            <a:pPr eaLnBrk="1" hangingPunct="1"/>
            <a:r>
              <a:rPr lang="en-US" altLang="zh-CN" sz="3600" dirty="0">
                <a:latin typeface="楷体_GB2312" pitchFamily="49" charset="-122"/>
              </a:rPr>
              <a:t>HAM-CYCLE</a:t>
            </a:r>
            <a:r>
              <a:rPr lang="zh-CN" altLang="en-US" sz="3600" dirty="0">
                <a:latin typeface="楷体_GB2312" pitchFamily="49" charset="-122"/>
                <a:ea typeface="楷体_GB2312" pitchFamily="49" charset="-122"/>
              </a:rPr>
              <a:t>问题</a:t>
            </a:r>
            <a:endParaRPr lang="zh-CN" altLang="en-US" sz="3600" dirty="0">
              <a:ea typeface="楷体_GB2312" pitchFamily="49" charset="-122"/>
            </a:endParaRPr>
          </a:p>
        </p:txBody>
      </p:sp>
      <p:sp>
        <p:nvSpPr>
          <p:cNvPr id="64518" name="TextBox 13"/>
          <p:cNvSpPr txBox="1"/>
          <p:nvPr/>
        </p:nvSpPr>
        <p:spPr>
          <a:xfrm>
            <a:off x="755650" y="1125538"/>
            <a:ext cx="7424738" cy="460375"/>
          </a:xfrm>
          <a:prstGeom prst="rect">
            <a:avLst/>
          </a:prstGeom>
          <a:noFill/>
          <a:ln w="9525">
            <a:noFill/>
          </a:ln>
        </p:spPr>
        <p:txBody>
          <a:bodyPr>
            <a:spAutoFit/>
          </a:bodyPr>
          <a:p>
            <a:pPr algn="ctr" eaLnBrk="1" hangingPunct="1">
              <a:spcBef>
                <a:spcPts val="1200"/>
              </a:spcBef>
              <a:buNone/>
            </a:pPr>
            <a:r>
              <a:rPr lang="zh-CN" altLang="en-US" sz="2400" dirty="0">
                <a:latin typeface="Times New Roman" panose="02020603050405020304" pitchFamily="18" charset="0"/>
                <a:ea typeface="华文楷体" panose="02010600040101010101" pitchFamily="2" charset="-122"/>
              </a:rPr>
              <a:t>对于</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中的每个顶点</a:t>
            </a:r>
            <a:r>
              <a:rPr lang="en-US" altLang="zh-CN" sz="2400" i="1"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，在</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中对应有一个通路</a:t>
            </a:r>
            <a:r>
              <a:rPr lang="en-US" altLang="zh-CN" sz="2400" i="1" dirty="0">
                <a:latin typeface="Times New Roman" panose="02020603050405020304" pitchFamily="18" charset="0"/>
                <a:ea typeface="华文楷体" panose="02010600040101010101" pitchFamily="2" charset="-122"/>
              </a:rPr>
              <a:t>H</a:t>
            </a:r>
            <a:r>
              <a:rPr lang="en-US" altLang="zh-CN" sz="2400" i="1" baseline="-25000"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a:t>
            </a:r>
            <a:endParaRPr lang="en-US" altLang="zh-CN" sz="2400" i="1" baseline="-25000" dirty="0">
              <a:latin typeface="Times New Roman" panose="02020603050405020304" pitchFamily="18" charset="0"/>
              <a:ea typeface="华文楷体" panose="02010600040101010101" pitchFamily="2" charset="-122"/>
            </a:endParaRPr>
          </a:p>
        </p:txBody>
      </p:sp>
      <p:sp>
        <p:nvSpPr>
          <p:cNvPr id="64519" name="TextBox 13"/>
          <p:cNvSpPr txBox="1"/>
          <p:nvPr/>
        </p:nvSpPr>
        <p:spPr>
          <a:xfrm>
            <a:off x="827088" y="2349500"/>
            <a:ext cx="7489825" cy="460375"/>
          </a:xfrm>
          <a:prstGeom prst="rect">
            <a:avLst/>
          </a:prstGeom>
          <a:noFill/>
          <a:ln w="9525">
            <a:noFill/>
          </a:ln>
        </p:spPr>
        <p:txBody>
          <a:bodyPr>
            <a:spAutoFit/>
          </a:bodyPr>
          <a:p>
            <a:pPr algn="ctr" eaLnBrk="1" hangingPunct="1">
              <a:spcBef>
                <a:spcPts val="1200"/>
              </a:spcBef>
              <a:buNone/>
            </a:pPr>
            <a:r>
              <a:rPr lang="zh-CN" altLang="en-US" sz="2400" dirty="0">
                <a:latin typeface="Times New Roman" panose="02020603050405020304" pitchFamily="18" charset="0"/>
                <a:ea typeface="华文楷体" panose="02010600040101010101" pitchFamily="2" charset="-122"/>
              </a:rPr>
              <a:t>对于</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中的每条边</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u</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 v</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E</a:t>
            </a:r>
            <a:r>
              <a:rPr lang="zh-CN" altLang="en-US" sz="2400" dirty="0">
                <a:latin typeface="Times New Roman" panose="02020603050405020304" pitchFamily="18" charset="0"/>
                <a:ea typeface="华文楷体" panose="02010600040101010101" pitchFamily="2" charset="-122"/>
              </a:rPr>
              <a:t>，通路</a:t>
            </a:r>
            <a:r>
              <a:rPr lang="en-US" altLang="zh-CN" sz="2400" i="1" dirty="0">
                <a:latin typeface="Times New Roman" panose="02020603050405020304" pitchFamily="18" charset="0"/>
                <a:ea typeface="华文楷体" panose="02010600040101010101" pitchFamily="2" charset="-122"/>
              </a:rPr>
              <a:t>H</a:t>
            </a:r>
            <a:r>
              <a:rPr lang="en-US" altLang="zh-CN" sz="2400" i="1" baseline="-25000" dirty="0">
                <a:latin typeface="Times New Roman" panose="02020603050405020304" pitchFamily="18" charset="0"/>
                <a:ea typeface="华文楷体" panose="02010600040101010101" pitchFamily="2" charset="-122"/>
              </a:rPr>
              <a:t>u</a:t>
            </a:r>
            <a:r>
              <a:rPr lang="zh-CN" altLang="en-US" sz="2400" dirty="0">
                <a:latin typeface="Times New Roman" panose="02020603050405020304" pitchFamily="18" charset="0"/>
                <a:ea typeface="华文楷体" panose="02010600040101010101" pitchFamily="2" charset="-122"/>
              </a:rPr>
              <a:t>和</a:t>
            </a:r>
            <a:r>
              <a:rPr lang="en-US" altLang="zh-CN" sz="2400" i="1" dirty="0">
                <a:latin typeface="Times New Roman" panose="02020603050405020304" pitchFamily="18" charset="0"/>
                <a:ea typeface="华文楷体" panose="02010600040101010101" pitchFamily="2" charset="-122"/>
              </a:rPr>
              <a:t>H</a:t>
            </a:r>
            <a:r>
              <a:rPr lang="en-US" altLang="zh-CN" sz="2400" i="1" baseline="-25000"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之间存在边：</a:t>
            </a:r>
            <a:endParaRPr lang="en-US" altLang="zh-CN" sz="2400" i="1" baseline="-25000" dirty="0">
              <a:latin typeface="Times New Roman" panose="02020603050405020304" pitchFamily="18" charset="0"/>
              <a:ea typeface="华文楷体" panose="02010600040101010101" pitchFamily="2" charset="-122"/>
            </a:endParaRPr>
          </a:p>
        </p:txBody>
      </p:sp>
      <p:graphicFrame>
        <p:nvGraphicFramePr>
          <p:cNvPr id="64520" name="Object 4"/>
          <p:cNvGraphicFramePr>
            <a:graphicFrameLocks noChangeAspect="1"/>
          </p:cNvGraphicFramePr>
          <p:nvPr/>
        </p:nvGraphicFramePr>
        <p:xfrm>
          <a:off x="1187450" y="2924175"/>
          <a:ext cx="6667500" cy="481013"/>
        </p:xfrm>
        <a:graphic>
          <a:graphicData uri="http://schemas.openxmlformats.org/presentationml/2006/ole">
            <mc:AlternateContent xmlns:mc="http://schemas.openxmlformats.org/markup-compatibility/2006">
              <mc:Choice xmlns:v="urn:schemas-microsoft-com:vml" Requires="v">
                <p:oleObj spid="_x0000_s3121" name="" r:id="rId1" imgW="3225800" imgH="254000" progId="Equation.3">
                  <p:embed/>
                </p:oleObj>
              </mc:Choice>
              <mc:Fallback>
                <p:oleObj name="" r:id="rId1" imgW="3225800" imgH="254000" progId="Equation.3">
                  <p:embed/>
                  <p:pic>
                    <p:nvPicPr>
                      <p:cNvPr id="0" name="图片 3120"/>
                      <p:cNvPicPr/>
                      <p:nvPr/>
                    </p:nvPicPr>
                    <p:blipFill>
                      <a:blip r:embed="rId2"/>
                      <a:stretch>
                        <a:fillRect/>
                      </a:stretch>
                    </p:blipFill>
                    <p:spPr>
                      <a:xfrm>
                        <a:off x="1187450" y="2924175"/>
                        <a:ext cx="6667500" cy="481013"/>
                      </a:xfrm>
                      <a:prstGeom prst="rect">
                        <a:avLst/>
                      </a:prstGeom>
                      <a:noFill/>
                      <a:ln w="38100">
                        <a:noFill/>
                        <a:miter/>
                      </a:ln>
                    </p:spPr>
                  </p:pic>
                </p:oleObj>
              </mc:Fallback>
            </mc:AlternateContent>
          </a:graphicData>
        </a:graphic>
      </p:graphicFrame>
      <p:graphicFrame>
        <p:nvGraphicFramePr>
          <p:cNvPr id="64521" name="Object 3"/>
          <p:cNvGraphicFramePr>
            <a:graphicFrameLocks noChangeAspect="1"/>
          </p:cNvGraphicFramePr>
          <p:nvPr/>
        </p:nvGraphicFramePr>
        <p:xfrm>
          <a:off x="1187450" y="1700213"/>
          <a:ext cx="7288213" cy="465137"/>
        </p:xfrm>
        <a:graphic>
          <a:graphicData uri="http://schemas.openxmlformats.org/presentationml/2006/ole">
            <mc:AlternateContent xmlns:mc="http://schemas.openxmlformats.org/markup-compatibility/2006">
              <mc:Choice xmlns:v="urn:schemas-microsoft-com:vml" Requires="v">
                <p:oleObj spid="_x0000_s3122" name="" r:id="rId3" imgW="3048000" imgH="241300" progId="Equation.3">
                  <p:embed/>
                </p:oleObj>
              </mc:Choice>
              <mc:Fallback>
                <p:oleObj name="" r:id="rId3" imgW="3048000" imgH="241300" progId="Equation.3">
                  <p:embed/>
                  <p:pic>
                    <p:nvPicPr>
                      <p:cNvPr id="0" name="图片 3121"/>
                      <p:cNvPicPr/>
                      <p:nvPr/>
                    </p:nvPicPr>
                    <p:blipFill>
                      <a:blip r:embed="rId4"/>
                      <a:stretch>
                        <a:fillRect/>
                      </a:stretch>
                    </p:blipFill>
                    <p:spPr>
                      <a:xfrm>
                        <a:off x="1187450" y="1700213"/>
                        <a:ext cx="7288213" cy="465137"/>
                      </a:xfrm>
                      <a:prstGeom prst="rect">
                        <a:avLst/>
                      </a:prstGeom>
                      <a:noFill/>
                      <a:ln w="38100">
                        <a:noFill/>
                        <a:miter/>
                      </a:ln>
                    </p:spPr>
                  </p:pic>
                </p:oleObj>
              </mc:Fallback>
            </mc:AlternateContent>
          </a:graphicData>
        </a:graphic>
      </p:graphicFrame>
      <p:grpSp>
        <p:nvGrpSpPr>
          <p:cNvPr id="64522" name="组合 63"/>
          <p:cNvGrpSpPr/>
          <p:nvPr/>
        </p:nvGrpSpPr>
        <p:grpSpPr>
          <a:xfrm>
            <a:off x="1476375" y="3560763"/>
            <a:ext cx="5543550" cy="1884362"/>
            <a:chOff x="1187624" y="3501008"/>
            <a:chExt cx="5544616" cy="1883792"/>
          </a:xfrm>
        </p:grpSpPr>
        <p:grpSp>
          <p:nvGrpSpPr>
            <p:cNvPr id="64523" name="组合 36"/>
            <p:cNvGrpSpPr/>
            <p:nvPr/>
          </p:nvGrpSpPr>
          <p:grpSpPr>
            <a:xfrm>
              <a:off x="3203848" y="4005064"/>
              <a:ext cx="558092" cy="882067"/>
              <a:chOff x="3203848" y="3717032"/>
              <a:chExt cx="558092" cy="882067"/>
            </a:xfrm>
          </p:grpSpPr>
          <p:grpSp>
            <p:nvGrpSpPr>
              <p:cNvPr id="64545" name="组合 39"/>
              <p:cNvGrpSpPr/>
              <p:nvPr/>
            </p:nvGrpSpPr>
            <p:grpSpPr>
              <a:xfrm rot="5400000">
                <a:off x="3041860" y="3879019"/>
                <a:ext cx="882067" cy="558092"/>
                <a:chOff x="6444208" y="2204864"/>
                <a:chExt cx="900000" cy="612024"/>
              </a:xfrm>
            </p:grpSpPr>
            <p:sp>
              <p:nvSpPr>
                <p:cNvPr id="28" name="弧形 27"/>
                <p:cNvSpPr/>
                <p:nvPr/>
              </p:nvSpPr>
              <p:spPr bwMode="auto">
                <a:xfrm>
                  <a:off x="6444836" y="2421307"/>
                  <a:ext cx="901941" cy="395263"/>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 name="弧形 28"/>
                <p:cNvSpPr/>
                <p:nvPr/>
              </p:nvSpPr>
              <p:spPr bwMode="auto">
                <a:xfrm rot="10800000">
                  <a:off x="6444836" y="2205393"/>
                  <a:ext cx="901941" cy="395263"/>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64546" name="流程图: 联系 34"/>
              <p:cNvSpPr/>
              <p:nvPr/>
            </p:nvSpPr>
            <p:spPr>
              <a:xfrm>
                <a:off x="3419872" y="3717032"/>
                <a:ext cx="144016" cy="144016"/>
              </a:xfrm>
              <a:prstGeom prst="flowChartConnector">
                <a:avLst/>
              </a:prstGeom>
              <a:solidFill>
                <a:schemeClr val="accent1"/>
              </a:solidFill>
              <a:ln w="6350" cap="flat" cmpd="sng">
                <a:solidFill>
                  <a:schemeClr val="tx1"/>
                </a:solidFill>
                <a:prstDash val="solid"/>
                <a:headEnd type="none" w="med" len="med"/>
                <a:tailEnd type="none" w="med" len="med"/>
              </a:ln>
            </p:spPr>
            <p:txBody>
              <a:bodyPr wrap="none" anchor="ctr" anchorCtr="0">
                <a:spAutoFit/>
              </a:bodyPr>
              <a:p>
                <a:pPr algn="ctr" eaLnBrk="1" hangingPunct="1"/>
                <a:endParaRPr lang="zh-CN" altLang="en-US" dirty="0">
                  <a:latin typeface="Arial" panose="020B0604020202020204" pitchFamily="34" charset="0"/>
                </a:endParaRPr>
              </a:p>
            </p:txBody>
          </p:sp>
          <p:sp>
            <p:nvSpPr>
              <p:cNvPr id="64547" name="流程图: 联系 35"/>
              <p:cNvSpPr/>
              <p:nvPr/>
            </p:nvSpPr>
            <p:spPr>
              <a:xfrm>
                <a:off x="3419872" y="4437112"/>
                <a:ext cx="144016" cy="144016"/>
              </a:xfrm>
              <a:prstGeom prst="flowChartConnector">
                <a:avLst/>
              </a:prstGeom>
              <a:solidFill>
                <a:schemeClr val="accent1"/>
              </a:solidFill>
              <a:ln w="6350" cap="flat" cmpd="sng">
                <a:solidFill>
                  <a:schemeClr val="tx1"/>
                </a:solidFill>
                <a:prstDash val="solid"/>
                <a:headEnd type="none" w="med" len="med"/>
                <a:tailEnd type="none" w="med" len="med"/>
              </a:ln>
            </p:spPr>
            <p:txBody>
              <a:bodyPr wrap="none" anchor="ctr" anchorCtr="0">
                <a:spAutoFit/>
              </a:bodyPr>
              <a:p>
                <a:pPr algn="ctr" eaLnBrk="1" hangingPunct="1"/>
                <a:endParaRPr lang="zh-CN" altLang="en-US" dirty="0">
                  <a:latin typeface="Arial" panose="020B0604020202020204" pitchFamily="34" charset="0"/>
                </a:endParaRPr>
              </a:p>
            </p:txBody>
          </p:sp>
        </p:grpSp>
        <p:grpSp>
          <p:nvGrpSpPr>
            <p:cNvPr id="64524" name="组合 37"/>
            <p:cNvGrpSpPr/>
            <p:nvPr/>
          </p:nvGrpSpPr>
          <p:grpSpPr>
            <a:xfrm>
              <a:off x="4013908" y="4005064"/>
              <a:ext cx="558092" cy="882067"/>
              <a:chOff x="3203848" y="3717032"/>
              <a:chExt cx="558092" cy="882067"/>
            </a:xfrm>
          </p:grpSpPr>
          <p:grpSp>
            <p:nvGrpSpPr>
              <p:cNvPr id="64540" name="组合 39"/>
              <p:cNvGrpSpPr/>
              <p:nvPr/>
            </p:nvGrpSpPr>
            <p:grpSpPr>
              <a:xfrm rot="5400000">
                <a:off x="3041860" y="3879019"/>
                <a:ext cx="882067" cy="558092"/>
                <a:chOff x="6444208" y="2204864"/>
                <a:chExt cx="900000" cy="612024"/>
              </a:xfrm>
            </p:grpSpPr>
            <p:sp>
              <p:nvSpPr>
                <p:cNvPr id="42" name="弧形 41"/>
                <p:cNvSpPr/>
                <p:nvPr/>
              </p:nvSpPr>
              <p:spPr bwMode="auto">
                <a:xfrm>
                  <a:off x="6444836" y="2421615"/>
                  <a:ext cx="901941" cy="395263"/>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弧形 42"/>
                <p:cNvSpPr/>
                <p:nvPr/>
              </p:nvSpPr>
              <p:spPr bwMode="auto">
                <a:xfrm rot="10800000">
                  <a:off x="6444836" y="2205700"/>
                  <a:ext cx="901941" cy="395263"/>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64541" name="流程图: 联系 39"/>
              <p:cNvSpPr/>
              <p:nvPr/>
            </p:nvSpPr>
            <p:spPr>
              <a:xfrm>
                <a:off x="3419872" y="3717032"/>
                <a:ext cx="144016" cy="144016"/>
              </a:xfrm>
              <a:prstGeom prst="flowChartConnector">
                <a:avLst/>
              </a:prstGeom>
              <a:solidFill>
                <a:schemeClr val="accent1"/>
              </a:solidFill>
              <a:ln w="6350" cap="flat" cmpd="sng">
                <a:solidFill>
                  <a:schemeClr val="tx1"/>
                </a:solidFill>
                <a:prstDash val="solid"/>
                <a:headEnd type="none" w="med" len="med"/>
                <a:tailEnd type="none" w="med" len="med"/>
              </a:ln>
            </p:spPr>
            <p:txBody>
              <a:bodyPr wrap="none" anchor="ctr" anchorCtr="0">
                <a:spAutoFit/>
              </a:bodyPr>
              <a:p>
                <a:pPr algn="ctr" eaLnBrk="1" hangingPunct="1"/>
                <a:endParaRPr lang="zh-CN" altLang="en-US" dirty="0">
                  <a:latin typeface="Arial" panose="020B0604020202020204" pitchFamily="34" charset="0"/>
                </a:endParaRPr>
              </a:p>
            </p:txBody>
          </p:sp>
          <p:sp>
            <p:nvSpPr>
              <p:cNvPr id="64542" name="流程图: 联系 40"/>
              <p:cNvSpPr/>
              <p:nvPr/>
            </p:nvSpPr>
            <p:spPr>
              <a:xfrm>
                <a:off x="3419872" y="4437112"/>
                <a:ext cx="144016" cy="144016"/>
              </a:xfrm>
              <a:prstGeom prst="flowChartConnector">
                <a:avLst/>
              </a:prstGeom>
              <a:solidFill>
                <a:schemeClr val="accent1"/>
              </a:solidFill>
              <a:ln w="6350" cap="flat" cmpd="sng">
                <a:solidFill>
                  <a:schemeClr val="tx1"/>
                </a:solidFill>
                <a:prstDash val="solid"/>
                <a:headEnd type="none" w="med" len="med"/>
                <a:tailEnd type="none" w="med" len="med"/>
              </a:ln>
            </p:spPr>
            <p:txBody>
              <a:bodyPr wrap="none" anchor="ctr" anchorCtr="0">
                <a:spAutoFit/>
              </a:bodyPr>
              <a:p>
                <a:pPr algn="ctr" eaLnBrk="1" hangingPunct="1"/>
                <a:endParaRPr lang="zh-CN" altLang="en-US" dirty="0">
                  <a:latin typeface="Arial" panose="020B0604020202020204" pitchFamily="34" charset="0"/>
                </a:endParaRPr>
              </a:p>
            </p:txBody>
          </p:sp>
        </p:grpSp>
        <p:graphicFrame>
          <p:nvGraphicFramePr>
            <p:cNvPr id="64525" name="Object 7"/>
            <p:cNvGraphicFramePr>
              <a:graphicFrameLocks noChangeAspect="1"/>
            </p:cNvGraphicFramePr>
            <p:nvPr/>
          </p:nvGraphicFramePr>
          <p:xfrm>
            <a:off x="3268277" y="3573016"/>
            <a:ext cx="405595" cy="385316"/>
          </p:xfrm>
          <a:graphic>
            <a:graphicData uri="http://schemas.openxmlformats.org/presentationml/2006/ole">
              <mc:AlternateContent xmlns:mc="http://schemas.openxmlformats.org/markup-compatibility/2006">
                <mc:Choice xmlns:v="urn:schemas-microsoft-com:vml" Requires="v">
                  <p:oleObj spid="_x0000_s3119" name="" r:id="rId5" imgW="254000" imgH="241300" progId="Equation.3">
                    <p:embed/>
                  </p:oleObj>
                </mc:Choice>
                <mc:Fallback>
                  <p:oleObj name="" r:id="rId5" imgW="254000" imgH="241300" progId="Equation.3">
                    <p:embed/>
                    <p:pic>
                      <p:nvPicPr>
                        <p:cNvPr id="0" name="图片 3118"/>
                        <p:cNvPicPr/>
                        <p:nvPr/>
                      </p:nvPicPr>
                      <p:blipFill>
                        <a:blip r:embed="rId6"/>
                        <a:stretch>
                          <a:fillRect/>
                        </a:stretch>
                      </p:blipFill>
                      <p:spPr>
                        <a:xfrm>
                          <a:off x="3268277" y="3573016"/>
                          <a:ext cx="405595" cy="385316"/>
                        </a:xfrm>
                        <a:prstGeom prst="rect">
                          <a:avLst/>
                        </a:prstGeom>
                        <a:noFill/>
                        <a:ln w="38100">
                          <a:noFill/>
                          <a:miter/>
                        </a:ln>
                      </p:spPr>
                    </p:pic>
                  </p:oleObj>
                </mc:Fallback>
              </mc:AlternateContent>
            </a:graphicData>
          </a:graphic>
        </p:graphicFrame>
        <p:graphicFrame>
          <p:nvGraphicFramePr>
            <p:cNvPr id="64526" name="Object 8"/>
            <p:cNvGraphicFramePr>
              <a:graphicFrameLocks noChangeAspect="1"/>
            </p:cNvGraphicFramePr>
            <p:nvPr/>
          </p:nvGraphicFramePr>
          <p:xfrm>
            <a:off x="4132262" y="3557478"/>
            <a:ext cx="439737" cy="396985"/>
          </p:xfrm>
          <a:graphic>
            <a:graphicData uri="http://schemas.openxmlformats.org/presentationml/2006/ole">
              <mc:AlternateContent xmlns:mc="http://schemas.openxmlformats.org/markup-compatibility/2006">
                <mc:Choice xmlns:v="urn:schemas-microsoft-com:vml" Requires="v">
                  <p:oleObj spid="_x0000_s3120" name="" r:id="rId7" imgW="266700" imgH="241300" progId="Equation.3">
                    <p:embed/>
                  </p:oleObj>
                </mc:Choice>
                <mc:Fallback>
                  <p:oleObj name="" r:id="rId7" imgW="266700" imgH="241300" progId="Equation.3">
                    <p:embed/>
                    <p:pic>
                      <p:nvPicPr>
                        <p:cNvPr id="0" name="图片 3119"/>
                        <p:cNvPicPr/>
                        <p:nvPr/>
                      </p:nvPicPr>
                      <p:blipFill>
                        <a:blip r:embed="rId8"/>
                        <a:stretch>
                          <a:fillRect/>
                        </a:stretch>
                      </p:blipFill>
                      <p:spPr>
                        <a:xfrm>
                          <a:off x="4132262" y="3557478"/>
                          <a:ext cx="439737" cy="396985"/>
                        </a:xfrm>
                        <a:prstGeom prst="rect">
                          <a:avLst/>
                        </a:prstGeom>
                        <a:noFill/>
                        <a:ln w="38100">
                          <a:noFill/>
                          <a:miter/>
                        </a:ln>
                      </p:spPr>
                    </p:pic>
                  </p:oleObj>
                </mc:Fallback>
              </mc:AlternateContent>
            </a:graphicData>
          </a:graphic>
        </p:graphicFrame>
        <p:graphicFrame>
          <p:nvGraphicFramePr>
            <p:cNvPr id="64527" name="Object 9"/>
            <p:cNvGraphicFramePr>
              <a:graphicFrameLocks noChangeAspect="1"/>
            </p:cNvGraphicFramePr>
            <p:nvPr/>
          </p:nvGraphicFramePr>
          <p:xfrm>
            <a:off x="3286125" y="4979988"/>
            <a:ext cx="384175" cy="404812"/>
          </p:xfrm>
          <a:graphic>
            <a:graphicData uri="http://schemas.openxmlformats.org/presentationml/2006/ole">
              <mc:AlternateContent xmlns:mc="http://schemas.openxmlformats.org/markup-compatibility/2006">
                <mc:Choice xmlns:v="urn:schemas-microsoft-com:vml" Requires="v">
                  <p:oleObj spid="_x0000_s3123" name="" r:id="rId9" imgW="241300" imgH="254000" progId="Equation.3">
                    <p:embed/>
                  </p:oleObj>
                </mc:Choice>
                <mc:Fallback>
                  <p:oleObj name="" r:id="rId9" imgW="241300" imgH="254000" progId="Equation.3">
                    <p:embed/>
                    <p:pic>
                      <p:nvPicPr>
                        <p:cNvPr id="0" name="图片 3122"/>
                        <p:cNvPicPr/>
                        <p:nvPr/>
                      </p:nvPicPr>
                      <p:blipFill>
                        <a:blip r:embed="rId10"/>
                        <a:stretch>
                          <a:fillRect/>
                        </a:stretch>
                      </p:blipFill>
                      <p:spPr>
                        <a:xfrm>
                          <a:off x="3286125" y="4979988"/>
                          <a:ext cx="384175" cy="404812"/>
                        </a:xfrm>
                        <a:prstGeom prst="rect">
                          <a:avLst/>
                        </a:prstGeom>
                        <a:noFill/>
                        <a:ln w="38100">
                          <a:noFill/>
                          <a:miter/>
                        </a:ln>
                      </p:spPr>
                    </p:pic>
                  </p:oleObj>
                </mc:Fallback>
              </mc:AlternateContent>
            </a:graphicData>
          </a:graphic>
        </p:graphicFrame>
        <p:graphicFrame>
          <p:nvGraphicFramePr>
            <p:cNvPr id="64528" name="Object 10"/>
            <p:cNvGraphicFramePr>
              <a:graphicFrameLocks noChangeAspect="1"/>
            </p:cNvGraphicFramePr>
            <p:nvPr/>
          </p:nvGraphicFramePr>
          <p:xfrm>
            <a:off x="4140200" y="4964113"/>
            <a:ext cx="439738" cy="417512"/>
          </p:xfrm>
          <a:graphic>
            <a:graphicData uri="http://schemas.openxmlformats.org/presentationml/2006/ole">
              <mc:AlternateContent xmlns:mc="http://schemas.openxmlformats.org/markup-compatibility/2006">
                <mc:Choice xmlns:v="urn:schemas-microsoft-com:vml" Requires="v">
                  <p:oleObj spid="_x0000_s3124" name="" r:id="rId11" imgW="266700" imgH="254000" progId="Equation.3">
                    <p:embed/>
                  </p:oleObj>
                </mc:Choice>
                <mc:Fallback>
                  <p:oleObj name="" r:id="rId11" imgW="266700" imgH="254000" progId="Equation.3">
                    <p:embed/>
                    <p:pic>
                      <p:nvPicPr>
                        <p:cNvPr id="0" name="图片 3123"/>
                        <p:cNvPicPr/>
                        <p:nvPr/>
                      </p:nvPicPr>
                      <p:blipFill>
                        <a:blip r:embed="rId12"/>
                        <a:stretch>
                          <a:fillRect/>
                        </a:stretch>
                      </p:blipFill>
                      <p:spPr>
                        <a:xfrm>
                          <a:off x="4140200" y="4964113"/>
                          <a:ext cx="439738" cy="417512"/>
                        </a:xfrm>
                        <a:prstGeom prst="rect">
                          <a:avLst/>
                        </a:prstGeom>
                        <a:noFill/>
                        <a:ln w="38100">
                          <a:noFill/>
                          <a:miter/>
                        </a:ln>
                      </p:spPr>
                    </p:pic>
                  </p:oleObj>
                </mc:Fallback>
              </mc:AlternateContent>
            </a:graphicData>
          </a:graphic>
        </p:graphicFrame>
        <p:cxnSp>
          <p:nvCxnSpPr>
            <p:cNvPr id="64529" name="直接箭头连接符 47"/>
            <p:cNvCxnSpPr>
              <a:stCxn id="64546" idx="6"/>
              <a:endCxn id="64541" idx="2"/>
            </p:cNvCxnSpPr>
            <p:nvPr/>
          </p:nvCxnSpPr>
          <p:spPr>
            <a:xfrm>
              <a:off x="3563888" y="4077072"/>
              <a:ext cx="666044" cy="0"/>
            </a:xfrm>
            <a:prstGeom prst="straightConnector1">
              <a:avLst/>
            </a:prstGeom>
            <a:ln w="6350" cap="flat" cmpd="sng">
              <a:solidFill>
                <a:schemeClr val="tx1"/>
              </a:solidFill>
              <a:prstDash val="solid"/>
              <a:headEnd type="none" w="med" len="med"/>
              <a:tailEnd type="arrow" w="med" len="med"/>
            </a:ln>
          </p:spPr>
        </p:cxnSp>
        <p:cxnSp>
          <p:nvCxnSpPr>
            <p:cNvPr id="64530" name="直接箭头连接符 49"/>
            <p:cNvCxnSpPr>
              <a:stCxn id="64547" idx="6"/>
              <a:endCxn id="64542" idx="2"/>
            </p:cNvCxnSpPr>
            <p:nvPr/>
          </p:nvCxnSpPr>
          <p:spPr>
            <a:xfrm>
              <a:off x="3563888" y="4797152"/>
              <a:ext cx="666044" cy="0"/>
            </a:xfrm>
            <a:prstGeom prst="straightConnector1">
              <a:avLst/>
            </a:prstGeom>
            <a:ln w="6350" cap="flat" cmpd="sng">
              <a:solidFill>
                <a:schemeClr val="tx1"/>
              </a:solidFill>
              <a:prstDash val="solid"/>
              <a:headEnd type="none" w="med" len="med"/>
              <a:tailEnd type="arrow" w="med" len="med"/>
            </a:ln>
          </p:spPr>
        </p:cxnSp>
        <p:cxnSp>
          <p:nvCxnSpPr>
            <p:cNvPr id="64531" name="直接箭头连接符 51"/>
            <p:cNvCxnSpPr>
              <a:stCxn id="64541" idx="6"/>
            </p:cNvCxnSpPr>
            <p:nvPr/>
          </p:nvCxnSpPr>
          <p:spPr>
            <a:xfrm>
              <a:off x="4373948" y="4077072"/>
              <a:ext cx="774116" cy="0"/>
            </a:xfrm>
            <a:prstGeom prst="straightConnector1">
              <a:avLst/>
            </a:prstGeom>
            <a:ln w="6350" cap="flat" cmpd="sng">
              <a:solidFill>
                <a:schemeClr val="tx1"/>
              </a:solidFill>
              <a:prstDash val="solid"/>
              <a:headEnd type="none" w="med" len="med"/>
              <a:tailEnd type="arrow" w="med" len="med"/>
            </a:ln>
          </p:spPr>
        </p:cxnSp>
        <p:cxnSp>
          <p:nvCxnSpPr>
            <p:cNvPr id="64532" name="直接箭头连接符 53"/>
            <p:cNvCxnSpPr>
              <a:stCxn id="64542" idx="6"/>
            </p:cNvCxnSpPr>
            <p:nvPr/>
          </p:nvCxnSpPr>
          <p:spPr>
            <a:xfrm>
              <a:off x="4373948" y="4797152"/>
              <a:ext cx="774116" cy="0"/>
            </a:xfrm>
            <a:prstGeom prst="straightConnector1">
              <a:avLst/>
            </a:prstGeom>
            <a:ln w="6350" cap="flat" cmpd="sng">
              <a:solidFill>
                <a:schemeClr val="tx1"/>
              </a:solidFill>
              <a:prstDash val="solid"/>
              <a:headEnd type="none" w="med" len="med"/>
              <a:tailEnd type="arrow" w="med" len="med"/>
            </a:ln>
          </p:spPr>
        </p:cxnSp>
        <p:cxnSp>
          <p:nvCxnSpPr>
            <p:cNvPr id="64533" name="直接箭头连接符 55"/>
            <p:cNvCxnSpPr>
              <a:endCxn id="64546" idx="2"/>
            </p:cNvCxnSpPr>
            <p:nvPr/>
          </p:nvCxnSpPr>
          <p:spPr>
            <a:xfrm>
              <a:off x="2771800" y="4077072"/>
              <a:ext cx="648072" cy="0"/>
            </a:xfrm>
            <a:prstGeom prst="straightConnector1">
              <a:avLst/>
            </a:prstGeom>
            <a:ln w="6350" cap="flat" cmpd="sng">
              <a:solidFill>
                <a:schemeClr val="tx1"/>
              </a:solidFill>
              <a:prstDash val="solid"/>
              <a:headEnd type="none" w="med" len="med"/>
              <a:tailEnd type="arrow" w="med" len="med"/>
            </a:ln>
          </p:spPr>
        </p:cxnSp>
        <p:cxnSp>
          <p:nvCxnSpPr>
            <p:cNvPr id="64534" name="直接箭头连接符 57"/>
            <p:cNvCxnSpPr>
              <a:endCxn id="64547" idx="2"/>
            </p:cNvCxnSpPr>
            <p:nvPr/>
          </p:nvCxnSpPr>
          <p:spPr>
            <a:xfrm>
              <a:off x="2771800" y="4797152"/>
              <a:ext cx="648072" cy="0"/>
            </a:xfrm>
            <a:prstGeom prst="straightConnector1">
              <a:avLst/>
            </a:prstGeom>
            <a:ln w="6350" cap="flat" cmpd="sng">
              <a:solidFill>
                <a:schemeClr val="tx1"/>
              </a:solidFill>
              <a:prstDash val="solid"/>
              <a:headEnd type="none" w="med" len="med"/>
              <a:tailEnd type="arrow" w="med" len="med"/>
            </a:ln>
          </p:spPr>
        </p:cxnSp>
        <p:sp>
          <p:nvSpPr>
            <p:cNvPr id="64535" name="圆角矩形 58"/>
            <p:cNvSpPr/>
            <p:nvPr/>
          </p:nvSpPr>
          <p:spPr>
            <a:xfrm>
              <a:off x="2988024" y="3501008"/>
              <a:ext cx="1800000" cy="1872000"/>
            </a:xfrm>
            <a:prstGeom prst="roundRect">
              <a:avLst>
                <a:gd name="adj" fmla="val 16667"/>
              </a:avLst>
            </a:prstGeom>
            <a:noFill/>
            <a:ln w="6350" cap="flat" cmpd="sng">
              <a:solidFill>
                <a:schemeClr val="tx1"/>
              </a:solidFill>
              <a:prstDash val="dash"/>
              <a:headEnd type="none" w="med" len="med"/>
              <a:tailEnd type="none" w="med" len="med"/>
            </a:ln>
          </p:spPr>
          <p:txBody>
            <a:bodyPr anchor="ctr" anchorCtr="0">
              <a:spAutoFit/>
            </a:bodyPr>
            <a:p>
              <a:pPr algn="ctr" eaLnBrk="1" hangingPunct="1"/>
              <a:endParaRPr lang="zh-CN" altLang="en-US" dirty="0">
                <a:latin typeface="Arial" panose="020B0604020202020204" pitchFamily="34" charset="0"/>
              </a:endParaRPr>
            </a:p>
          </p:txBody>
        </p:sp>
        <p:sp>
          <p:nvSpPr>
            <p:cNvPr id="64536" name="TextBox 59"/>
            <p:cNvSpPr txBox="1"/>
            <p:nvPr/>
          </p:nvSpPr>
          <p:spPr>
            <a:xfrm>
              <a:off x="1187624" y="3820978"/>
              <a:ext cx="1656184" cy="400110"/>
            </a:xfrm>
            <a:prstGeom prst="rect">
              <a:avLst/>
            </a:prstGeom>
            <a:noFill/>
            <a:ln w="9525">
              <a:noFill/>
            </a:ln>
          </p:spPr>
          <p:txBody>
            <a:bodyPr>
              <a:spAutoFit/>
            </a:bodyPr>
            <a:p>
              <a:pPr algn="ctr" eaLnBrk="1" hangingPunct="1">
                <a:buNone/>
              </a:pPr>
              <a:r>
                <a:rPr lang="en-US" altLang="zh-CN" sz="2000" i="1" dirty="0">
                  <a:latin typeface="Times New Roman" panose="02020603050405020304" pitchFamily="18" charset="0"/>
                  <a:ea typeface="华文楷体" panose="02010600040101010101" pitchFamily="2" charset="-122"/>
                </a:rPr>
                <a:t>H</a:t>
              </a:r>
              <a:r>
                <a:rPr lang="en-US" altLang="zh-CN" sz="2000" i="1" baseline="-25000" dirty="0">
                  <a:latin typeface="Times New Roman" panose="02020603050405020304" pitchFamily="18" charset="0"/>
                  <a:ea typeface="华文楷体" panose="02010600040101010101" pitchFamily="2" charset="-122"/>
                </a:rPr>
                <a:t>u </a:t>
              </a:r>
              <a:r>
                <a:rPr lang="en-US" altLang="zh-CN" sz="2000" dirty="0">
                  <a:latin typeface="Times New Roman" panose="02020603050405020304" pitchFamily="18" charset="0"/>
                  <a:ea typeface="华文楷体" panose="02010600040101010101" pitchFamily="2" charset="-122"/>
                </a:rPr>
                <a:t>:   </a:t>
              </a:r>
              <a:r>
                <a:rPr lang="en-US" altLang="zh-CN" sz="2000" i="1" dirty="0">
                  <a:latin typeface="Times New Roman" panose="02020603050405020304" pitchFamily="18" charset="0"/>
                  <a:ea typeface="华文楷体" panose="02010600040101010101" pitchFamily="2" charset="-122"/>
                </a:rPr>
                <a:t>u</a:t>
              </a:r>
              <a:r>
                <a:rPr lang="en-US" altLang="zh-CN" sz="2000" baseline="-25000" dirty="0">
                  <a:latin typeface="Times New Roman" panose="02020603050405020304" pitchFamily="18" charset="0"/>
                  <a:ea typeface="华文楷体" panose="02010600040101010101" pitchFamily="2" charset="-122"/>
                </a:rPr>
                <a:t>1</a:t>
              </a:r>
              <a:r>
                <a:rPr lang="en-US" altLang="zh-CN" sz="2000" baseline="30000" dirty="0">
                  <a:latin typeface="Times New Roman" panose="02020603050405020304" pitchFamily="18" charset="0"/>
                  <a:ea typeface="华文楷体" panose="02010600040101010101" pitchFamily="2" charset="-122"/>
                </a:rPr>
                <a:t>(I)</a:t>
              </a:r>
              <a:r>
                <a:rPr lang="en-US" altLang="zh-CN" sz="2000" dirty="0">
                  <a:latin typeface="Times New Roman" panose="02020603050405020304" pitchFamily="18" charset="0"/>
                  <a:ea typeface="华文楷体" panose="02010600040101010101" pitchFamily="2" charset="-122"/>
                </a:rPr>
                <a:t>……</a:t>
              </a:r>
              <a:endParaRPr lang="zh-CN" altLang="en-US" sz="2000" baseline="30000" dirty="0">
                <a:latin typeface="Times New Roman" panose="02020603050405020304" pitchFamily="18" charset="0"/>
                <a:ea typeface="华文楷体" panose="02010600040101010101" pitchFamily="2" charset="-122"/>
              </a:endParaRPr>
            </a:p>
          </p:txBody>
        </p:sp>
        <p:sp>
          <p:nvSpPr>
            <p:cNvPr id="64537" name="TextBox 60"/>
            <p:cNvSpPr txBox="1"/>
            <p:nvPr/>
          </p:nvSpPr>
          <p:spPr>
            <a:xfrm>
              <a:off x="1187624" y="4509120"/>
              <a:ext cx="1656184" cy="400110"/>
            </a:xfrm>
            <a:prstGeom prst="rect">
              <a:avLst/>
            </a:prstGeom>
            <a:noFill/>
            <a:ln w="9525">
              <a:noFill/>
            </a:ln>
          </p:spPr>
          <p:txBody>
            <a:bodyPr>
              <a:spAutoFit/>
            </a:bodyPr>
            <a:p>
              <a:pPr algn="ctr" eaLnBrk="1" hangingPunct="1">
                <a:buNone/>
              </a:pPr>
              <a:r>
                <a:rPr lang="en-US" altLang="zh-CN" sz="2000" i="1" dirty="0">
                  <a:latin typeface="Times New Roman" panose="02020603050405020304" pitchFamily="18" charset="0"/>
                  <a:ea typeface="华文楷体" panose="02010600040101010101" pitchFamily="2" charset="-122"/>
                </a:rPr>
                <a:t>H</a:t>
              </a:r>
              <a:r>
                <a:rPr lang="en-US" altLang="zh-CN" sz="2000" i="1" baseline="-25000" dirty="0">
                  <a:latin typeface="Times New Roman" panose="02020603050405020304" pitchFamily="18" charset="0"/>
                  <a:ea typeface="华文楷体" panose="02010600040101010101" pitchFamily="2" charset="-122"/>
                </a:rPr>
                <a:t>v </a:t>
              </a:r>
              <a:r>
                <a:rPr lang="en-US" altLang="zh-CN" sz="2000" dirty="0">
                  <a:latin typeface="Times New Roman" panose="02020603050405020304" pitchFamily="18" charset="0"/>
                  <a:ea typeface="华文楷体" panose="02010600040101010101" pitchFamily="2" charset="-122"/>
                </a:rPr>
                <a:t>:   </a:t>
              </a:r>
              <a:r>
                <a:rPr lang="en-US" altLang="zh-CN" sz="2000" i="1" dirty="0">
                  <a:latin typeface="Times New Roman" panose="02020603050405020304" pitchFamily="18" charset="0"/>
                  <a:ea typeface="华文楷体" panose="02010600040101010101" pitchFamily="2" charset="-122"/>
                </a:rPr>
                <a:t>v</a:t>
              </a:r>
              <a:r>
                <a:rPr lang="en-US" altLang="zh-CN" sz="2000" baseline="-25000" dirty="0">
                  <a:latin typeface="Times New Roman" panose="02020603050405020304" pitchFamily="18" charset="0"/>
                  <a:ea typeface="华文楷体" panose="02010600040101010101" pitchFamily="2" charset="-122"/>
                </a:rPr>
                <a:t>1</a:t>
              </a:r>
              <a:r>
                <a:rPr lang="en-US" altLang="zh-CN" sz="2000" baseline="30000" dirty="0">
                  <a:latin typeface="Times New Roman" panose="02020603050405020304" pitchFamily="18" charset="0"/>
                  <a:ea typeface="华文楷体" panose="02010600040101010101" pitchFamily="2" charset="-122"/>
                </a:rPr>
                <a:t>(I)</a:t>
              </a:r>
              <a:r>
                <a:rPr lang="en-US" altLang="zh-CN" sz="2000" dirty="0">
                  <a:latin typeface="Times New Roman" panose="02020603050405020304" pitchFamily="18" charset="0"/>
                  <a:ea typeface="华文楷体" panose="02010600040101010101" pitchFamily="2" charset="-122"/>
                </a:rPr>
                <a:t>……</a:t>
              </a:r>
              <a:endParaRPr lang="zh-CN" altLang="en-US" sz="2000" baseline="30000" dirty="0">
                <a:latin typeface="Times New Roman" panose="02020603050405020304" pitchFamily="18" charset="0"/>
                <a:ea typeface="华文楷体" panose="02010600040101010101" pitchFamily="2" charset="-122"/>
              </a:endParaRPr>
            </a:p>
          </p:txBody>
        </p:sp>
        <p:sp>
          <p:nvSpPr>
            <p:cNvPr id="64538" name="TextBox 61"/>
            <p:cNvSpPr txBox="1"/>
            <p:nvPr/>
          </p:nvSpPr>
          <p:spPr>
            <a:xfrm>
              <a:off x="5148064" y="3861048"/>
              <a:ext cx="1584176" cy="400110"/>
            </a:xfrm>
            <a:prstGeom prst="rect">
              <a:avLst/>
            </a:prstGeom>
            <a:noFill/>
            <a:ln w="9525">
              <a:noFill/>
            </a:ln>
          </p:spPr>
          <p:txBody>
            <a:bodyPr>
              <a:spAutoFit/>
            </a:bodyPr>
            <a:p>
              <a:pPr algn="ctr" eaLnBrk="1" hangingPunct="1">
                <a:buNone/>
              </a:pPr>
              <a:r>
                <a:rPr lang="en-US" altLang="zh-CN" sz="2000" i="1" dirty="0">
                  <a:latin typeface="Times New Roman" panose="02020603050405020304" pitchFamily="18" charset="0"/>
                  <a:ea typeface="华文楷体" panose="02010600040101010101" pitchFamily="2" charset="-122"/>
                </a:rPr>
                <a:t>……</a:t>
              </a:r>
              <a:r>
                <a:rPr lang="en-US" altLang="zh-CN" sz="2000" dirty="0">
                  <a:latin typeface="Times New Roman" panose="02020603050405020304" pitchFamily="18" charset="0"/>
                  <a:ea typeface="华文楷体" panose="02010600040101010101" pitchFamily="2" charset="-122"/>
                </a:rPr>
                <a:t>  </a:t>
              </a:r>
              <a:r>
                <a:rPr lang="en-US" altLang="zh-CN" sz="2000" i="1" dirty="0">
                  <a:latin typeface="Times New Roman" panose="02020603050405020304" pitchFamily="18" charset="0"/>
                  <a:ea typeface="华文楷体" panose="02010600040101010101" pitchFamily="2" charset="-122"/>
                </a:rPr>
                <a:t>u</a:t>
              </a:r>
              <a:r>
                <a:rPr lang="en-US" altLang="zh-CN" sz="2000" i="1" baseline="-25000" dirty="0">
                  <a:latin typeface="Times New Roman" panose="02020603050405020304" pitchFamily="18" charset="0"/>
                  <a:ea typeface="华文楷体" panose="02010600040101010101" pitchFamily="2" charset="-122"/>
                </a:rPr>
                <a:t>du</a:t>
              </a:r>
              <a:r>
                <a:rPr lang="en-US" altLang="zh-CN" sz="2000" baseline="30000" dirty="0">
                  <a:latin typeface="Times New Roman" panose="02020603050405020304" pitchFamily="18" charset="0"/>
                  <a:ea typeface="华文楷体" panose="02010600040101010101" pitchFamily="2" charset="-122"/>
                </a:rPr>
                <a:t>(O)</a:t>
              </a:r>
              <a:endParaRPr lang="zh-CN" altLang="en-US" sz="2000" baseline="30000" dirty="0">
                <a:latin typeface="Times New Roman" panose="02020603050405020304" pitchFamily="18" charset="0"/>
                <a:ea typeface="华文楷体" panose="02010600040101010101" pitchFamily="2" charset="-122"/>
              </a:endParaRPr>
            </a:p>
          </p:txBody>
        </p:sp>
        <p:sp>
          <p:nvSpPr>
            <p:cNvPr id="64539" name="TextBox 62"/>
            <p:cNvSpPr txBox="1"/>
            <p:nvPr/>
          </p:nvSpPr>
          <p:spPr>
            <a:xfrm>
              <a:off x="5148064" y="4549190"/>
              <a:ext cx="1584176" cy="400110"/>
            </a:xfrm>
            <a:prstGeom prst="rect">
              <a:avLst/>
            </a:prstGeom>
            <a:noFill/>
            <a:ln w="9525">
              <a:noFill/>
            </a:ln>
          </p:spPr>
          <p:txBody>
            <a:bodyPr>
              <a:spAutoFit/>
            </a:bodyPr>
            <a:p>
              <a:pPr algn="ctr" eaLnBrk="1" hangingPunct="1">
                <a:buNone/>
              </a:pPr>
              <a:r>
                <a:rPr lang="en-US" altLang="zh-CN" sz="2000" i="1" dirty="0">
                  <a:latin typeface="Times New Roman" panose="02020603050405020304" pitchFamily="18" charset="0"/>
                  <a:ea typeface="华文楷体" panose="02010600040101010101" pitchFamily="2" charset="-122"/>
                </a:rPr>
                <a:t>……</a:t>
              </a:r>
              <a:r>
                <a:rPr lang="en-US" altLang="zh-CN" sz="2000" dirty="0">
                  <a:latin typeface="Times New Roman" panose="02020603050405020304" pitchFamily="18" charset="0"/>
                  <a:ea typeface="华文楷体" panose="02010600040101010101" pitchFamily="2" charset="-122"/>
                </a:rPr>
                <a:t>  </a:t>
              </a:r>
              <a:r>
                <a:rPr lang="en-US" altLang="zh-CN" sz="2000" i="1" dirty="0">
                  <a:latin typeface="Times New Roman" panose="02020603050405020304" pitchFamily="18" charset="0"/>
                  <a:ea typeface="华文楷体" panose="02010600040101010101" pitchFamily="2" charset="-122"/>
                </a:rPr>
                <a:t>v</a:t>
              </a:r>
              <a:r>
                <a:rPr lang="en-US" altLang="zh-CN" sz="2000" i="1" baseline="-25000" dirty="0">
                  <a:latin typeface="Times New Roman" panose="02020603050405020304" pitchFamily="18" charset="0"/>
                  <a:ea typeface="华文楷体" panose="02010600040101010101" pitchFamily="2" charset="-122"/>
                </a:rPr>
                <a:t>dv</a:t>
              </a:r>
              <a:r>
                <a:rPr lang="en-US" altLang="zh-CN" sz="2000" baseline="30000" dirty="0">
                  <a:latin typeface="Times New Roman" panose="02020603050405020304" pitchFamily="18" charset="0"/>
                  <a:ea typeface="华文楷体" panose="02010600040101010101" pitchFamily="2" charset="-122"/>
                </a:rPr>
                <a:t>(O)</a:t>
              </a:r>
              <a:endParaRPr lang="zh-CN" altLang="en-US" sz="2000" baseline="30000" dirty="0">
                <a:latin typeface="Times New Roman" panose="02020603050405020304" pitchFamily="18" charset="0"/>
                <a:ea typeface="华文楷体" panose="02010600040101010101" pitchFamily="2" charset="-122"/>
              </a:endParaRPr>
            </a:p>
          </p:txBody>
        </p:sp>
      </p:gr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FBAD5F1-7E1B-41B7-A2EA-AD4CCE03C909}"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554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5541" name="Rectangle 2"/>
          <p:cNvSpPr>
            <a:spLocks noGrp="1"/>
          </p:cNvSpPr>
          <p:nvPr>
            <p:ph type="title"/>
          </p:nvPr>
        </p:nvSpPr>
        <p:spPr>
          <a:xfrm>
            <a:off x="1143000" y="285750"/>
            <a:ext cx="8001000" cy="666750"/>
          </a:xfrm>
        </p:spPr>
        <p:txBody>
          <a:bodyPr vert="horz" wrap="square" lIns="91440" tIns="45720" rIns="91440" bIns="45720" anchor="t" anchorCtr="0"/>
          <a:p>
            <a:pPr eaLnBrk="1" hangingPunct="1"/>
            <a:r>
              <a:rPr lang="en-US" altLang="zh-CN" sz="3600" dirty="0">
                <a:latin typeface="楷体_GB2312" pitchFamily="49" charset="-122"/>
              </a:rPr>
              <a:t>HAM-CYCLE</a:t>
            </a:r>
            <a:r>
              <a:rPr lang="zh-CN" altLang="en-US" sz="3600" dirty="0">
                <a:latin typeface="楷体_GB2312" pitchFamily="49" charset="-122"/>
                <a:ea typeface="楷体_GB2312" pitchFamily="49" charset="-122"/>
              </a:rPr>
              <a:t>问题</a:t>
            </a:r>
            <a:endParaRPr lang="zh-CN" altLang="en-US" sz="3600" dirty="0">
              <a:ea typeface="楷体_GB2312" pitchFamily="49" charset="-122"/>
            </a:endParaRPr>
          </a:p>
        </p:txBody>
      </p:sp>
      <p:sp>
        <p:nvSpPr>
          <p:cNvPr id="65542" name="TextBox 13"/>
          <p:cNvSpPr txBox="1"/>
          <p:nvPr/>
        </p:nvSpPr>
        <p:spPr>
          <a:xfrm>
            <a:off x="755650" y="1268413"/>
            <a:ext cx="5472113" cy="985837"/>
          </a:xfrm>
          <a:prstGeom prst="rect">
            <a:avLst/>
          </a:prstGeom>
          <a:noFill/>
          <a:ln w="9525">
            <a:noFill/>
          </a:ln>
        </p:spPr>
        <p:txBody>
          <a:bodyPr>
            <a:spAutoFit/>
          </a:bodyPr>
          <a:p>
            <a:pPr eaLnBrk="1" hangingPunct="1">
              <a:spcBef>
                <a:spcPts val="1200"/>
              </a:spcBef>
              <a:buNone/>
            </a:pPr>
            <a:r>
              <a:rPr lang="zh-CN" altLang="en-US" sz="2400" dirty="0">
                <a:latin typeface="Times New Roman" panose="02020603050405020304" pitchFamily="18" charset="0"/>
                <a:ea typeface="华文楷体" panose="02010600040101010101" pitchFamily="2" charset="-122"/>
              </a:rPr>
              <a:t> 这个子图有下列特点：</a:t>
            </a:r>
            <a:endParaRPr lang="en-US" altLang="zh-CN" sz="2400" dirty="0">
              <a:latin typeface="Times New Roman" panose="02020603050405020304" pitchFamily="18" charset="0"/>
              <a:ea typeface="华文楷体" panose="02010600040101010101" pitchFamily="2" charset="-122"/>
            </a:endParaRPr>
          </a:p>
          <a:p>
            <a:pPr eaLnBrk="1" hangingPunct="1">
              <a:spcBef>
                <a:spcPts val="1200"/>
              </a:spcBef>
              <a:buNone/>
            </a:pP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1</a:t>
            </a:r>
            <a:r>
              <a:rPr lang="zh-CN" altLang="en-US" sz="2400" dirty="0">
                <a:latin typeface="Times New Roman" panose="02020603050405020304" pitchFamily="18" charset="0"/>
                <a:ea typeface="华文楷体" panose="02010600040101010101" pitchFamily="2" charset="-122"/>
              </a:rPr>
              <a:t>）每个顶点的入度和出度都为</a:t>
            </a:r>
            <a:r>
              <a:rPr lang="en-US" altLang="zh-CN" sz="24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p:txBody>
      </p:sp>
      <p:sp>
        <p:nvSpPr>
          <p:cNvPr id="65543" name="TextBox 13"/>
          <p:cNvSpPr txBox="1"/>
          <p:nvPr/>
        </p:nvSpPr>
        <p:spPr>
          <a:xfrm>
            <a:off x="755650" y="2349500"/>
            <a:ext cx="7777163" cy="885825"/>
          </a:xfrm>
          <a:prstGeom prst="rect">
            <a:avLst/>
          </a:prstGeom>
          <a:noFill/>
          <a:ln w="9525">
            <a:noFill/>
          </a:ln>
        </p:spPr>
        <p:txBody>
          <a:bodyPr>
            <a:spAutoFit/>
          </a:bodyPr>
          <a:p>
            <a:pPr eaLnBrk="1" hangingPunct="1">
              <a:lnSpc>
                <a:spcPct val="110000"/>
              </a:lnSpc>
              <a:spcBef>
                <a:spcPts val="1200"/>
              </a:spcBef>
              <a:buNone/>
            </a:pP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）若有哈密尔顿回路由</a:t>
            </a:r>
            <a:r>
              <a:rPr lang="en-US" altLang="zh-CN" sz="2400" i="1" dirty="0">
                <a:latin typeface="Times New Roman" panose="02020603050405020304" pitchFamily="18" charset="0"/>
                <a:ea typeface="华文楷体" panose="02010600040101010101" pitchFamily="2" charset="-122"/>
              </a:rPr>
              <a:t>u</a:t>
            </a:r>
            <a:r>
              <a:rPr lang="en-US" altLang="zh-CN" sz="2400" i="1" baseline="-25000" dirty="0">
                <a:latin typeface="Times New Roman" panose="02020603050405020304" pitchFamily="18" charset="0"/>
                <a:ea typeface="华文楷体" panose="02010600040101010101" pitchFamily="2" charset="-122"/>
              </a:rPr>
              <a:t>i</a:t>
            </a:r>
            <a:r>
              <a:rPr lang="en-US" altLang="zh-CN" sz="2400" baseline="30000" dirty="0">
                <a:latin typeface="Times New Roman" panose="02020603050405020304" pitchFamily="18" charset="0"/>
                <a:ea typeface="华文楷体" panose="02010600040101010101" pitchFamily="2" charset="-122"/>
              </a:rPr>
              <a:t>(I)</a:t>
            </a:r>
            <a:r>
              <a:rPr lang="zh-CN" altLang="en-US" sz="2400" dirty="0">
                <a:latin typeface="Times New Roman" panose="02020603050405020304" pitchFamily="18" charset="0"/>
                <a:ea typeface="华文楷体" panose="02010600040101010101" pitchFamily="2" charset="-122"/>
              </a:rPr>
              <a:t>进入，则必须从</a:t>
            </a:r>
            <a:r>
              <a:rPr lang="en-US" altLang="zh-CN" sz="2400" i="1" dirty="0">
                <a:latin typeface="Times New Roman" panose="02020603050405020304" pitchFamily="18" charset="0"/>
                <a:ea typeface="华文楷体" panose="02010600040101010101" pitchFamily="2" charset="-122"/>
              </a:rPr>
              <a:t>u</a:t>
            </a:r>
            <a:r>
              <a:rPr lang="en-US" altLang="zh-CN" sz="2400" i="1" baseline="-25000" dirty="0">
                <a:latin typeface="Times New Roman" panose="02020603050405020304" pitchFamily="18" charset="0"/>
                <a:ea typeface="华文楷体" panose="02010600040101010101" pitchFamily="2" charset="-122"/>
              </a:rPr>
              <a:t>i</a:t>
            </a:r>
            <a:r>
              <a:rPr lang="en-US" altLang="zh-CN" sz="2400" baseline="30000" dirty="0">
                <a:latin typeface="Times New Roman" panose="02020603050405020304" pitchFamily="18" charset="0"/>
                <a:ea typeface="华文楷体" panose="02010600040101010101" pitchFamily="2" charset="-122"/>
              </a:rPr>
              <a:t>(O)</a:t>
            </a:r>
            <a:r>
              <a:rPr lang="zh-CN" altLang="en-US" sz="2400" dirty="0">
                <a:latin typeface="Times New Roman" panose="02020603050405020304" pitchFamily="18" charset="0"/>
                <a:ea typeface="华文楷体" panose="02010600040101010101" pitchFamily="2" charset="-122"/>
              </a:rPr>
              <a:t>退出该子图。若从</a:t>
            </a:r>
            <a:r>
              <a:rPr lang="en-US" altLang="zh-CN" sz="2400" i="1" dirty="0">
                <a:latin typeface="Times New Roman" panose="02020603050405020304" pitchFamily="18" charset="0"/>
                <a:ea typeface="华文楷体" panose="02010600040101010101" pitchFamily="2" charset="-122"/>
              </a:rPr>
              <a:t>v</a:t>
            </a:r>
            <a:r>
              <a:rPr lang="en-US" altLang="zh-CN" sz="2400" i="1" baseline="-25000" dirty="0">
                <a:latin typeface="Times New Roman" panose="02020603050405020304" pitchFamily="18" charset="0"/>
                <a:ea typeface="华文楷体" panose="02010600040101010101" pitchFamily="2" charset="-122"/>
              </a:rPr>
              <a:t>j</a:t>
            </a:r>
            <a:r>
              <a:rPr lang="en-US" altLang="zh-CN" sz="2400" baseline="30000" dirty="0">
                <a:latin typeface="Times New Roman" panose="02020603050405020304" pitchFamily="18" charset="0"/>
                <a:ea typeface="华文楷体" panose="02010600040101010101" pitchFamily="2" charset="-122"/>
              </a:rPr>
              <a:t>(O)</a:t>
            </a:r>
            <a:r>
              <a:rPr lang="zh-CN" altLang="en-US" sz="2400" dirty="0">
                <a:latin typeface="Times New Roman" panose="02020603050405020304" pitchFamily="18" charset="0"/>
                <a:ea typeface="华文楷体" panose="02010600040101010101" pitchFamily="2" charset="-122"/>
              </a:rPr>
              <a:t>退出，则</a:t>
            </a:r>
            <a:r>
              <a:rPr lang="en-US" altLang="zh-CN" sz="2400" i="1" dirty="0">
                <a:latin typeface="Times New Roman" panose="02020603050405020304" pitchFamily="18" charset="0"/>
                <a:ea typeface="华文楷体" panose="02010600040101010101" pitchFamily="2" charset="-122"/>
              </a:rPr>
              <a:t>u</a:t>
            </a:r>
            <a:r>
              <a:rPr lang="en-US" altLang="zh-CN" sz="2400" i="1" baseline="-25000" dirty="0">
                <a:latin typeface="Times New Roman" panose="02020603050405020304" pitchFamily="18" charset="0"/>
                <a:ea typeface="华文楷体" panose="02010600040101010101" pitchFamily="2" charset="-122"/>
              </a:rPr>
              <a:t>i</a:t>
            </a:r>
            <a:r>
              <a:rPr lang="en-US" altLang="zh-CN" sz="2400" baseline="30000" dirty="0">
                <a:latin typeface="Times New Roman" panose="02020603050405020304" pitchFamily="18" charset="0"/>
                <a:ea typeface="华文楷体" panose="02010600040101010101" pitchFamily="2" charset="-122"/>
              </a:rPr>
              <a:t>(O)</a:t>
            </a:r>
            <a:r>
              <a:rPr lang="zh-CN" altLang="en-US" sz="2400" dirty="0">
                <a:latin typeface="Times New Roman" panose="02020603050405020304" pitchFamily="18" charset="0"/>
                <a:ea typeface="华文楷体" panose="02010600040101010101" pitchFamily="2" charset="-122"/>
              </a:rPr>
              <a:t>或</a:t>
            </a:r>
            <a:r>
              <a:rPr lang="en-US" altLang="zh-CN" sz="2400" i="1" dirty="0">
                <a:latin typeface="Times New Roman" panose="02020603050405020304" pitchFamily="18" charset="0"/>
                <a:ea typeface="华文楷体" panose="02010600040101010101" pitchFamily="2" charset="-122"/>
              </a:rPr>
              <a:t>v</a:t>
            </a:r>
            <a:r>
              <a:rPr lang="en-US" altLang="zh-CN" sz="2400" i="1" baseline="-25000" dirty="0">
                <a:latin typeface="Times New Roman" panose="02020603050405020304" pitchFamily="18" charset="0"/>
                <a:ea typeface="华文楷体" panose="02010600040101010101" pitchFamily="2" charset="-122"/>
              </a:rPr>
              <a:t>j</a:t>
            </a:r>
            <a:r>
              <a:rPr lang="en-US" altLang="zh-CN" sz="2400" baseline="30000" dirty="0">
                <a:latin typeface="Times New Roman" panose="02020603050405020304" pitchFamily="18" charset="0"/>
                <a:ea typeface="华文楷体" panose="02010600040101010101" pitchFamily="2" charset="-122"/>
              </a:rPr>
              <a:t>(I)</a:t>
            </a:r>
            <a:r>
              <a:rPr lang="zh-CN" altLang="en-US" sz="2400" dirty="0">
                <a:latin typeface="Times New Roman" panose="02020603050405020304" pitchFamily="18" charset="0"/>
                <a:ea typeface="华文楷体" panose="02010600040101010101" pitchFamily="2" charset="-122"/>
              </a:rPr>
              <a:t>将始终无法被经过。</a:t>
            </a:r>
            <a:endParaRPr lang="en-US" altLang="zh-CN" sz="2400" dirty="0">
              <a:latin typeface="Times New Roman" panose="02020603050405020304" pitchFamily="18" charset="0"/>
              <a:ea typeface="华文楷体" panose="02010600040101010101" pitchFamily="2" charset="-122"/>
            </a:endParaRPr>
          </a:p>
        </p:txBody>
      </p:sp>
      <p:grpSp>
        <p:nvGrpSpPr>
          <p:cNvPr id="65544" name="组合 37"/>
          <p:cNvGrpSpPr/>
          <p:nvPr/>
        </p:nvGrpSpPr>
        <p:grpSpPr>
          <a:xfrm>
            <a:off x="6156325" y="404813"/>
            <a:ext cx="2376488" cy="1884362"/>
            <a:chOff x="3059832" y="3561432"/>
            <a:chExt cx="2376264" cy="1883792"/>
          </a:xfrm>
        </p:grpSpPr>
        <p:grpSp>
          <p:nvGrpSpPr>
            <p:cNvPr id="65547" name="组合 36"/>
            <p:cNvGrpSpPr/>
            <p:nvPr/>
          </p:nvGrpSpPr>
          <p:grpSpPr>
            <a:xfrm>
              <a:off x="3491880" y="4065488"/>
              <a:ext cx="558092" cy="882067"/>
              <a:chOff x="3203848" y="3717032"/>
              <a:chExt cx="558092" cy="882067"/>
            </a:xfrm>
          </p:grpSpPr>
          <p:grpSp>
            <p:nvGrpSpPr>
              <p:cNvPr id="65565" name="组合 39"/>
              <p:cNvGrpSpPr/>
              <p:nvPr/>
            </p:nvGrpSpPr>
            <p:grpSpPr>
              <a:xfrm rot="5400000">
                <a:off x="3041860" y="3879019"/>
                <a:ext cx="882067" cy="558092"/>
                <a:chOff x="6444208" y="2204864"/>
                <a:chExt cx="900000" cy="612024"/>
              </a:xfrm>
            </p:grpSpPr>
            <p:sp>
              <p:nvSpPr>
                <p:cNvPr id="28" name="弧形 27"/>
                <p:cNvSpPr/>
                <p:nvPr/>
              </p:nvSpPr>
              <p:spPr bwMode="auto">
                <a:xfrm>
                  <a:off x="6444836" y="2420315"/>
                  <a:ext cx="901941" cy="396890"/>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 name="弧形 28"/>
                <p:cNvSpPr/>
                <p:nvPr/>
              </p:nvSpPr>
              <p:spPr bwMode="auto">
                <a:xfrm rot="10800000">
                  <a:off x="6444836" y="2204463"/>
                  <a:ext cx="901941" cy="396890"/>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65566" name="流程图: 联系 34"/>
              <p:cNvSpPr/>
              <p:nvPr/>
            </p:nvSpPr>
            <p:spPr>
              <a:xfrm>
                <a:off x="3419872" y="3717032"/>
                <a:ext cx="144016" cy="144016"/>
              </a:xfrm>
              <a:prstGeom prst="flowChartConnector">
                <a:avLst/>
              </a:prstGeom>
              <a:solidFill>
                <a:schemeClr val="accent1"/>
              </a:solidFill>
              <a:ln w="6350" cap="flat" cmpd="sng">
                <a:solidFill>
                  <a:schemeClr val="tx1"/>
                </a:solidFill>
                <a:prstDash val="solid"/>
                <a:headEnd type="none" w="med" len="med"/>
                <a:tailEnd type="none" w="med" len="med"/>
              </a:ln>
            </p:spPr>
            <p:txBody>
              <a:bodyPr wrap="none" anchor="ctr" anchorCtr="0">
                <a:spAutoFit/>
              </a:bodyPr>
              <a:p>
                <a:pPr algn="ctr" eaLnBrk="1" hangingPunct="1"/>
                <a:endParaRPr lang="zh-CN" altLang="en-US" dirty="0">
                  <a:latin typeface="Arial" panose="020B0604020202020204" pitchFamily="34" charset="0"/>
                </a:endParaRPr>
              </a:p>
            </p:txBody>
          </p:sp>
          <p:sp>
            <p:nvSpPr>
              <p:cNvPr id="65567" name="流程图: 联系 35"/>
              <p:cNvSpPr/>
              <p:nvPr/>
            </p:nvSpPr>
            <p:spPr>
              <a:xfrm>
                <a:off x="3419872" y="4437112"/>
                <a:ext cx="144016" cy="144016"/>
              </a:xfrm>
              <a:prstGeom prst="flowChartConnector">
                <a:avLst/>
              </a:prstGeom>
              <a:solidFill>
                <a:schemeClr val="accent1"/>
              </a:solidFill>
              <a:ln w="6350" cap="flat" cmpd="sng">
                <a:solidFill>
                  <a:schemeClr val="tx1"/>
                </a:solidFill>
                <a:prstDash val="solid"/>
                <a:headEnd type="none" w="med" len="med"/>
                <a:tailEnd type="none" w="med" len="med"/>
              </a:ln>
            </p:spPr>
            <p:txBody>
              <a:bodyPr wrap="none" anchor="ctr" anchorCtr="0">
                <a:spAutoFit/>
              </a:bodyPr>
              <a:p>
                <a:pPr algn="ctr" eaLnBrk="1" hangingPunct="1"/>
                <a:endParaRPr lang="zh-CN" altLang="en-US" dirty="0">
                  <a:latin typeface="Arial" panose="020B0604020202020204" pitchFamily="34" charset="0"/>
                </a:endParaRPr>
              </a:p>
            </p:txBody>
          </p:sp>
        </p:grpSp>
        <p:grpSp>
          <p:nvGrpSpPr>
            <p:cNvPr id="65548" name="组合 37"/>
            <p:cNvGrpSpPr/>
            <p:nvPr/>
          </p:nvGrpSpPr>
          <p:grpSpPr>
            <a:xfrm>
              <a:off x="4301940" y="4065488"/>
              <a:ext cx="558092" cy="882067"/>
              <a:chOff x="3203848" y="3717032"/>
              <a:chExt cx="558092" cy="882067"/>
            </a:xfrm>
          </p:grpSpPr>
          <p:grpSp>
            <p:nvGrpSpPr>
              <p:cNvPr id="65560" name="组合 39"/>
              <p:cNvGrpSpPr/>
              <p:nvPr/>
            </p:nvGrpSpPr>
            <p:grpSpPr>
              <a:xfrm rot="5400000">
                <a:off x="3041860" y="3879019"/>
                <a:ext cx="882067" cy="558092"/>
                <a:chOff x="6444208" y="2204864"/>
                <a:chExt cx="900000" cy="612024"/>
              </a:xfrm>
            </p:grpSpPr>
            <p:sp>
              <p:nvSpPr>
                <p:cNvPr id="42" name="弧形 41"/>
                <p:cNvSpPr/>
                <p:nvPr/>
              </p:nvSpPr>
              <p:spPr bwMode="auto">
                <a:xfrm>
                  <a:off x="6444836" y="2420875"/>
                  <a:ext cx="901941" cy="395149"/>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弧形 42"/>
                <p:cNvSpPr/>
                <p:nvPr/>
              </p:nvSpPr>
              <p:spPr bwMode="auto">
                <a:xfrm rot="10800000">
                  <a:off x="6444836" y="2205023"/>
                  <a:ext cx="901941" cy="395149"/>
                </a:xfrm>
                <a:prstGeom prst="arc">
                  <a:avLst>
                    <a:gd name="adj1" fmla="val 12272003"/>
                    <a:gd name="adj2" fmla="val 20230079"/>
                  </a:avLst>
                </a:prstGeom>
                <a:noFill/>
                <a:ln w="6350" cap="flat" cmpd="sng" algn="ctr">
                  <a:solidFill>
                    <a:schemeClr val="tx1"/>
                  </a:solidFill>
                  <a:prstDash val="solid"/>
                  <a:round/>
                  <a:headEnd type="none" w="med" len="med"/>
                  <a:tailEnd type="arrow" w="sm" len="lg"/>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65561" name="流程图: 联系 39"/>
              <p:cNvSpPr/>
              <p:nvPr/>
            </p:nvSpPr>
            <p:spPr>
              <a:xfrm>
                <a:off x="3419872" y="3717032"/>
                <a:ext cx="144016" cy="144016"/>
              </a:xfrm>
              <a:prstGeom prst="flowChartConnector">
                <a:avLst/>
              </a:prstGeom>
              <a:solidFill>
                <a:schemeClr val="accent1"/>
              </a:solidFill>
              <a:ln w="6350" cap="flat" cmpd="sng">
                <a:solidFill>
                  <a:schemeClr val="tx1"/>
                </a:solidFill>
                <a:prstDash val="solid"/>
                <a:headEnd type="none" w="med" len="med"/>
                <a:tailEnd type="none" w="med" len="med"/>
              </a:ln>
            </p:spPr>
            <p:txBody>
              <a:bodyPr wrap="none" anchor="ctr" anchorCtr="0">
                <a:spAutoFit/>
              </a:bodyPr>
              <a:p>
                <a:pPr algn="ctr" eaLnBrk="1" hangingPunct="1"/>
                <a:endParaRPr lang="zh-CN" altLang="en-US" dirty="0">
                  <a:latin typeface="Arial" panose="020B0604020202020204" pitchFamily="34" charset="0"/>
                </a:endParaRPr>
              </a:p>
            </p:txBody>
          </p:sp>
          <p:sp>
            <p:nvSpPr>
              <p:cNvPr id="65562" name="流程图: 联系 40"/>
              <p:cNvSpPr/>
              <p:nvPr/>
            </p:nvSpPr>
            <p:spPr>
              <a:xfrm>
                <a:off x="3419872" y="4437112"/>
                <a:ext cx="144016" cy="144016"/>
              </a:xfrm>
              <a:prstGeom prst="flowChartConnector">
                <a:avLst/>
              </a:prstGeom>
              <a:solidFill>
                <a:schemeClr val="accent1"/>
              </a:solidFill>
              <a:ln w="6350" cap="flat" cmpd="sng">
                <a:solidFill>
                  <a:schemeClr val="tx1"/>
                </a:solidFill>
                <a:prstDash val="solid"/>
                <a:headEnd type="none" w="med" len="med"/>
                <a:tailEnd type="none" w="med" len="med"/>
              </a:ln>
            </p:spPr>
            <p:txBody>
              <a:bodyPr wrap="none" anchor="ctr" anchorCtr="0">
                <a:spAutoFit/>
              </a:bodyPr>
              <a:p>
                <a:pPr algn="ctr" eaLnBrk="1" hangingPunct="1"/>
                <a:endParaRPr lang="zh-CN" altLang="en-US" dirty="0">
                  <a:latin typeface="Arial" panose="020B0604020202020204" pitchFamily="34" charset="0"/>
                </a:endParaRPr>
              </a:p>
            </p:txBody>
          </p:sp>
        </p:grpSp>
        <p:graphicFrame>
          <p:nvGraphicFramePr>
            <p:cNvPr id="65549" name="Object 4"/>
            <p:cNvGraphicFramePr>
              <a:graphicFrameLocks noChangeAspect="1"/>
            </p:cNvGraphicFramePr>
            <p:nvPr/>
          </p:nvGraphicFramePr>
          <p:xfrm>
            <a:off x="3556309" y="3633440"/>
            <a:ext cx="405595" cy="385316"/>
          </p:xfrm>
          <a:graphic>
            <a:graphicData uri="http://schemas.openxmlformats.org/presentationml/2006/ole">
              <mc:AlternateContent xmlns:mc="http://schemas.openxmlformats.org/markup-compatibility/2006">
                <mc:Choice xmlns:v="urn:schemas-microsoft-com:vml" Requires="v">
                  <p:oleObj spid="_x0000_s3117" name="" r:id="rId1" imgW="254000" imgH="241300" progId="Equation.3">
                    <p:embed/>
                  </p:oleObj>
                </mc:Choice>
                <mc:Fallback>
                  <p:oleObj name="" r:id="rId1" imgW="254000" imgH="241300" progId="Equation.3">
                    <p:embed/>
                    <p:pic>
                      <p:nvPicPr>
                        <p:cNvPr id="0" name="图片 3116"/>
                        <p:cNvPicPr/>
                        <p:nvPr/>
                      </p:nvPicPr>
                      <p:blipFill>
                        <a:blip r:embed="rId2"/>
                        <a:stretch>
                          <a:fillRect/>
                        </a:stretch>
                      </p:blipFill>
                      <p:spPr>
                        <a:xfrm>
                          <a:off x="3556309" y="3633440"/>
                          <a:ext cx="405595" cy="385316"/>
                        </a:xfrm>
                        <a:prstGeom prst="rect">
                          <a:avLst/>
                        </a:prstGeom>
                        <a:noFill/>
                        <a:ln w="38100">
                          <a:noFill/>
                          <a:miter/>
                        </a:ln>
                      </p:spPr>
                    </p:pic>
                  </p:oleObj>
                </mc:Fallback>
              </mc:AlternateContent>
            </a:graphicData>
          </a:graphic>
        </p:graphicFrame>
        <p:graphicFrame>
          <p:nvGraphicFramePr>
            <p:cNvPr id="65550" name="Object 5"/>
            <p:cNvGraphicFramePr>
              <a:graphicFrameLocks noChangeAspect="1"/>
            </p:cNvGraphicFramePr>
            <p:nvPr/>
          </p:nvGraphicFramePr>
          <p:xfrm>
            <a:off x="4420294" y="3617902"/>
            <a:ext cx="439737" cy="396985"/>
          </p:xfrm>
          <a:graphic>
            <a:graphicData uri="http://schemas.openxmlformats.org/presentationml/2006/ole">
              <mc:AlternateContent xmlns:mc="http://schemas.openxmlformats.org/markup-compatibility/2006">
                <mc:Choice xmlns:v="urn:schemas-microsoft-com:vml" Requires="v">
                  <p:oleObj spid="_x0000_s3116" name="" r:id="rId3" imgW="266700" imgH="241300" progId="Equation.3">
                    <p:embed/>
                  </p:oleObj>
                </mc:Choice>
                <mc:Fallback>
                  <p:oleObj name="" r:id="rId3" imgW="266700" imgH="241300" progId="Equation.3">
                    <p:embed/>
                    <p:pic>
                      <p:nvPicPr>
                        <p:cNvPr id="0" name="图片 3115"/>
                        <p:cNvPicPr/>
                        <p:nvPr/>
                      </p:nvPicPr>
                      <p:blipFill>
                        <a:blip r:embed="rId4"/>
                        <a:stretch>
                          <a:fillRect/>
                        </a:stretch>
                      </p:blipFill>
                      <p:spPr>
                        <a:xfrm>
                          <a:off x="4420294" y="3617902"/>
                          <a:ext cx="439737" cy="396985"/>
                        </a:xfrm>
                        <a:prstGeom prst="rect">
                          <a:avLst/>
                        </a:prstGeom>
                        <a:noFill/>
                        <a:ln w="38100">
                          <a:noFill/>
                          <a:miter/>
                        </a:ln>
                      </p:spPr>
                    </p:pic>
                  </p:oleObj>
                </mc:Fallback>
              </mc:AlternateContent>
            </a:graphicData>
          </a:graphic>
        </p:graphicFrame>
        <p:graphicFrame>
          <p:nvGraphicFramePr>
            <p:cNvPr id="65551" name="Object 6"/>
            <p:cNvGraphicFramePr>
              <a:graphicFrameLocks noChangeAspect="1"/>
            </p:cNvGraphicFramePr>
            <p:nvPr/>
          </p:nvGraphicFramePr>
          <p:xfrm>
            <a:off x="3574157" y="5040412"/>
            <a:ext cx="384175" cy="404812"/>
          </p:xfrm>
          <a:graphic>
            <a:graphicData uri="http://schemas.openxmlformats.org/presentationml/2006/ole">
              <mc:AlternateContent xmlns:mc="http://schemas.openxmlformats.org/markup-compatibility/2006">
                <mc:Choice xmlns:v="urn:schemas-microsoft-com:vml" Requires="v">
                  <p:oleObj spid="_x0000_s3118" name="" r:id="rId5" imgW="241300" imgH="254000" progId="Equation.3">
                    <p:embed/>
                  </p:oleObj>
                </mc:Choice>
                <mc:Fallback>
                  <p:oleObj name="" r:id="rId5" imgW="241300" imgH="254000" progId="Equation.3">
                    <p:embed/>
                    <p:pic>
                      <p:nvPicPr>
                        <p:cNvPr id="0" name="图片 3117"/>
                        <p:cNvPicPr/>
                        <p:nvPr/>
                      </p:nvPicPr>
                      <p:blipFill>
                        <a:blip r:embed="rId6"/>
                        <a:stretch>
                          <a:fillRect/>
                        </a:stretch>
                      </p:blipFill>
                      <p:spPr>
                        <a:xfrm>
                          <a:off x="3574157" y="5040412"/>
                          <a:ext cx="384175" cy="404812"/>
                        </a:xfrm>
                        <a:prstGeom prst="rect">
                          <a:avLst/>
                        </a:prstGeom>
                        <a:noFill/>
                        <a:ln w="38100">
                          <a:noFill/>
                          <a:miter/>
                        </a:ln>
                      </p:spPr>
                    </p:pic>
                  </p:oleObj>
                </mc:Fallback>
              </mc:AlternateContent>
            </a:graphicData>
          </a:graphic>
        </p:graphicFrame>
        <p:graphicFrame>
          <p:nvGraphicFramePr>
            <p:cNvPr id="65552" name="Object 7"/>
            <p:cNvGraphicFramePr>
              <a:graphicFrameLocks noChangeAspect="1"/>
            </p:cNvGraphicFramePr>
            <p:nvPr/>
          </p:nvGraphicFramePr>
          <p:xfrm>
            <a:off x="4428232" y="5024537"/>
            <a:ext cx="439738" cy="417512"/>
          </p:xfrm>
          <a:graphic>
            <a:graphicData uri="http://schemas.openxmlformats.org/presentationml/2006/ole">
              <mc:AlternateContent xmlns:mc="http://schemas.openxmlformats.org/markup-compatibility/2006">
                <mc:Choice xmlns:v="urn:schemas-microsoft-com:vml" Requires="v">
                  <p:oleObj spid="_x0000_s3114" name="" r:id="rId7" imgW="266700" imgH="254000" progId="Equation.3">
                    <p:embed/>
                  </p:oleObj>
                </mc:Choice>
                <mc:Fallback>
                  <p:oleObj name="" r:id="rId7" imgW="266700" imgH="254000" progId="Equation.3">
                    <p:embed/>
                    <p:pic>
                      <p:nvPicPr>
                        <p:cNvPr id="0" name="图片 3113"/>
                        <p:cNvPicPr/>
                        <p:nvPr/>
                      </p:nvPicPr>
                      <p:blipFill>
                        <a:blip r:embed="rId8"/>
                        <a:stretch>
                          <a:fillRect/>
                        </a:stretch>
                      </p:blipFill>
                      <p:spPr>
                        <a:xfrm>
                          <a:off x="4428232" y="5024537"/>
                          <a:ext cx="439738" cy="417512"/>
                        </a:xfrm>
                        <a:prstGeom prst="rect">
                          <a:avLst/>
                        </a:prstGeom>
                        <a:noFill/>
                        <a:ln w="38100">
                          <a:noFill/>
                          <a:miter/>
                        </a:ln>
                      </p:spPr>
                    </p:pic>
                  </p:oleObj>
                </mc:Fallback>
              </mc:AlternateContent>
            </a:graphicData>
          </a:graphic>
        </p:graphicFrame>
        <p:cxnSp>
          <p:nvCxnSpPr>
            <p:cNvPr id="65553" name="直接箭头连接符 47"/>
            <p:cNvCxnSpPr>
              <a:stCxn id="65566" idx="6"/>
              <a:endCxn id="65561" idx="2"/>
            </p:cNvCxnSpPr>
            <p:nvPr/>
          </p:nvCxnSpPr>
          <p:spPr>
            <a:xfrm>
              <a:off x="3851920" y="4137496"/>
              <a:ext cx="666044" cy="0"/>
            </a:xfrm>
            <a:prstGeom prst="straightConnector1">
              <a:avLst/>
            </a:prstGeom>
            <a:ln w="6350" cap="flat" cmpd="sng">
              <a:solidFill>
                <a:schemeClr val="tx1"/>
              </a:solidFill>
              <a:prstDash val="solid"/>
              <a:headEnd type="none" w="med" len="med"/>
              <a:tailEnd type="arrow" w="med" len="med"/>
            </a:ln>
          </p:spPr>
        </p:cxnSp>
        <p:cxnSp>
          <p:nvCxnSpPr>
            <p:cNvPr id="65554" name="直接箭头连接符 49"/>
            <p:cNvCxnSpPr>
              <a:stCxn id="65567" idx="6"/>
              <a:endCxn id="65562" idx="2"/>
            </p:cNvCxnSpPr>
            <p:nvPr/>
          </p:nvCxnSpPr>
          <p:spPr>
            <a:xfrm>
              <a:off x="3851920" y="4857576"/>
              <a:ext cx="666044" cy="0"/>
            </a:xfrm>
            <a:prstGeom prst="straightConnector1">
              <a:avLst/>
            </a:prstGeom>
            <a:ln w="6350" cap="flat" cmpd="sng">
              <a:solidFill>
                <a:schemeClr val="tx1"/>
              </a:solidFill>
              <a:prstDash val="solid"/>
              <a:headEnd type="none" w="med" len="med"/>
              <a:tailEnd type="arrow" w="med" len="med"/>
            </a:ln>
          </p:spPr>
        </p:cxnSp>
        <p:cxnSp>
          <p:nvCxnSpPr>
            <p:cNvPr id="65555" name="直接箭头连接符 51"/>
            <p:cNvCxnSpPr>
              <a:stCxn id="65561" idx="6"/>
            </p:cNvCxnSpPr>
            <p:nvPr/>
          </p:nvCxnSpPr>
          <p:spPr>
            <a:xfrm>
              <a:off x="4661980" y="4137496"/>
              <a:ext cx="774116" cy="0"/>
            </a:xfrm>
            <a:prstGeom prst="straightConnector1">
              <a:avLst/>
            </a:prstGeom>
            <a:ln w="6350" cap="flat" cmpd="sng">
              <a:solidFill>
                <a:schemeClr val="tx1"/>
              </a:solidFill>
              <a:prstDash val="solid"/>
              <a:headEnd type="none" w="med" len="med"/>
              <a:tailEnd type="arrow" w="med" len="med"/>
            </a:ln>
          </p:spPr>
        </p:cxnSp>
        <p:cxnSp>
          <p:nvCxnSpPr>
            <p:cNvPr id="65556" name="直接箭头连接符 53"/>
            <p:cNvCxnSpPr>
              <a:stCxn id="65562" idx="6"/>
            </p:cNvCxnSpPr>
            <p:nvPr/>
          </p:nvCxnSpPr>
          <p:spPr>
            <a:xfrm>
              <a:off x="4661980" y="4857576"/>
              <a:ext cx="774116" cy="0"/>
            </a:xfrm>
            <a:prstGeom prst="straightConnector1">
              <a:avLst/>
            </a:prstGeom>
            <a:ln w="6350" cap="flat" cmpd="sng">
              <a:solidFill>
                <a:schemeClr val="tx1"/>
              </a:solidFill>
              <a:prstDash val="solid"/>
              <a:headEnd type="none" w="med" len="med"/>
              <a:tailEnd type="arrow" w="med" len="med"/>
            </a:ln>
          </p:spPr>
        </p:cxnSp>
        <p:cxnSp>
          <p:nvCxnSpPr>
            <p:cNvPr id="65557" name="直接箭头连接符 55"/>
            <p:cNvCxnSpPr>
              <a:endCxn id="65566" idx="2"/>
            </p:cNvCxnSpPr>
            <p:nvPr/>
          </p:nvCxnSpPr>
          <p:spPr>
            <a:xfrm>
              <a:off x="3059832" y="4137496"/>
              <a:ext cx="648072" cy="0"/>
            </a:xfrm>
            <a:prstGeom prst="straightConnector1">
              <a:avLst/>
            </a:prstGeom>
            <a:ln w="6350" cap="flat" cmpd="sng">
              <a:solidFill>
                <a:schemeClr val="tx1"/>
              </a:solidFill>
              <a:prstDash val="solid"/>
              <a:headEnd type="none" w="med" len="med"/>
              <a:tailEnd type="arrow" w="med" len="med"/>
            </a:ln>
          </p:spPr>
        </p:cxnSp>
        <p:cxnSp>
          <p:nvCxnSpPr>
            <p:cNvPr id="65558" name="直接箭头连接符 57"/>
            <p:cNvCxnSpPr>
              <a:endCxn id="65567" idx="2"/>
            </p:cNvCxnSpPr>
            <p:nvPr/>
          </p:nvCxnSpPr>
          <p:spPr>
            <a:xfrm>
              <a:off x="3059832" y="4857576"/>
              <a:ext cx="648072" cy="0"/>
            </a:xfrm>
            <a:prstGeom prst="straightConnector1">
              <a:avLst/>
            </a:prstGeom>
            <a:ln w="6350" cap="flat" cmpd="sng">
              <a:solidFill>
                <a:schemeClr val="tx1"/>
              </a:solidFill>
              <a:prstDash val="solid"/>
              <a:headEnd type="none" w="med" len="med"/>
              <a:tailEnd type="arrow" w="med" len="med"/>
            </a:ln>
          </p:spPr>
        </p:cxnSp>
        <p:sp>
          <p:nvSpPr>
            <p:cNvPr id="65559" name="圆角矩形 58"/>
            <p:cNvSpPr/>
            <p:nvPr/>
          </p:nvSpPr>
          <p:spPr>
            <a:xfrm>
              <a:off x="3276056" y="3561432"/>
              <a:ext cx="1800000" cy="1872000"/>
            </a:xfrm>
            <a:prstGeom prst="roundRect">
              <a:avLst>
                <a:gd name="adj" fmla="val 16667"/>
              </a:avLst>
            </a:prstGeom>
            <a:noFill/>
            <a:ln w="6350" cap="flat" cmpd="sng">
              <a:solidFill>
                <a:schemeClr val="tx1"/>
              </a:solidFill>
              <a:prstDash val="dash"/>
              <a:headEnd type="none" w="med" len="med"/>
              <a:tailEnd type="none" w="med" len="med"/>
            </a:ln>
          </p:spPr>
          <p:txBody>
            <a:bodyPr anchor="ctr" anchorCtr="0">
              <a:spAutoFit/>
            </a:bodyPr>
            <a:p>
              <a:pPr algn="ctr" eaLnBrk="1" hangingPunct="1"/>
              <a:endParaRPr lang="zh-CN" altLang="en-US" dirty="0">
                <a:latin typeface="Arial" panose="020B0604020202020204" pitchFamily="34" charset="0"/>
              </a:endParaRPr>
            </a:p>
          </p:txBody>
        </p:sp>
      </p:grpSp>
      <p:sp>
        <p:nvSpPr>
          <p:cNvPr id="65545" name="TextBox 13"/>
          <p:cNvSpPr txBox="1"/>
          <p:nvPr/>
        </p:nvSpPr>
        <p:spPr>
          <a:xfrm>
            <a:off x="755650" y="3357563"/>
            <a:ext cx="7777163" cy="904875"/>
          </a:xfrm>
          <a:prstGeom prst="rect">
            <a:avLst/>
          </a:prstGeom>
          <a:noFill/>
          <a:ln w="9525">
            <a:noFill/>
          </a:ln>
        </p:spPr>
        <p:txBody>
          <a:bodyPr>
            <a:spAutoFit/>
          </a:bodyPr>
          <a:p>
            <a:pPr eaLnBrk="1" hangingPunct="1">
              <a:lnSpc>
                <a:spcPct val="110000"/>
              </a:lnSpc>
              <a:spcBef>
                <a:spcPts val="1200"/>
              </a:spcBef>
              <a:buNone/>
            </a:pPr>
            <a:r>
              <a:rPr lang="zh-CN" altLang="en-US" sz="2400" dirty="0">
                <a:latin typeface="Times New Roman" panose="02020603050405020304" pitchFamily="18" charset="0"/>
                <a:ea typeface="华文楷体" panose="02010600040101010101" pitchFamily="2" charset="-122"/>
              </a:rPr>
              <a:t>       因此，从</a:t>
            </a:r>
            <a:r>
              <a:rPr lang="en-US" altLang="zh-CN" sz="2400" i="1" dirty="0">
                <a:latin typeface="Times New Roman" panose="02020603050405020304" pitchFamily="18" charset="0"/>
                <a:ea typeface="华文楷体" panose="02010600040101010101" pitchFamily="2" charset="-122"/>
              </a:rPr>
              <a:t>u</a:t>
            </a:r>
            <a:r>
              <a:rPr lang="en-US" altLang="zh-CN" sz="2400" baseline="-25000" dirty="0">
                <a:latin typeface="Times New Roman" panose="02020603050405020304" pitchFamily="18" charset="0"/>
                <a:ea typeface="华文楷体" panose="02010600040101010101" pitchFamily="2" charset="-122"/>
              </a:rPr>
              <a:t>1</a:t>
            </a:r>
            <a:r>
              <a:rPr lang="en-US" altLang="zh-CN" sz="2400" baseline="30000" dirty="0">
                <a:latin typeface="Times New Roman" panose="02020603050405020304" pitchFamily="18" charset="0"/>
                <a:ea typeface="华文楷体" panose="02010600040101010101" pitchFamily="2" charset="-122"/>
              </a:rPr>
              <a:t>(I)</a:t>
            </a:r>
            <a:r>
              <a:rPr lang="zh-CN" altLang="en-US" sz="2400" dirty="0">
                <a:latin typeface="Times New Roman" panose="02020603050405020304" pitchFamily="18" charset="0"/>
                <a:ea typeface="华文楷体" panose="02010600040101010101" pitchFamily="2" charset="-122"/>
              </a:rPr>
              <a:t>进入的哈密尔顿回必须从</a:t>
            </a:r>
            <a:r>
              <a:rPr lang="en-US" altLang="zh-CN" sz="2400" i="1" dirty="0">
                <a:latin typeface="Times New Roman" panose="02020603050405020304" pitchFamily="18" charset="0"/>
                <a:ea typeface="华文楷体" panose="02010600040101010101" pitchFamily="2" charset="-122"/>
              </a:rPr>
              <a:t>u</a:t>
            </a:r>
            <a:r>
              <a:rPr lang="en-US" altLang="zh-CN" sz="2400" i="1" baseline="-25000" dirty="0">
                <a:latin typeface="Times New Roman" panose="02020603050405020304" pitchFamily="18" charset="0"/>
                <a:ea typeface="华文楷体" panose="02010600040101010101" pitchFamily="2" charset="-122"/>
              </a:rPr>
              <a:t>du</a:t>
            </a:r>
            <a:r>
              <a:rPr lang="en-US" altLang="zh-CN" sz="2400" baseline="30000" dirty="0">
                <a:latin typeface="Times New Roman" panose="02020603050405020304" pitchFamily="18" charset="0"/>
                <a:ea typeface="华文楷体" panose="02010600040101010101" pitchFamily="2" charset="-122"/>
              </a:rPr>
              <a:t>(O)</a:t>
            </a:r>
            <a:r>
              <a:rPr lang="zh-CN" altLang="en-US" sz="2400" dirty="0">
                <a:latin typeface="Times New Roman" panose="02020603050405020304" pitchFamily="18" charset="0"/>
                <a:ea typeface="华文楷体" panose="02010600040101010101" pitchFamily="2" charset="-122"/>
              </a:rPr>
              <a:t>退出，即必定经过</a:t>
            </a:r>
            <a:r>
              <a:rPr lang="en-US" altLang="zh-CN" sz="2400" i="1" dirty="0">
                <a:latin typeface="Times New Roman" panose="02020603050405020304" pitchFamily="18" charset="0"/>
                <a:ea typeface="华文楷体" panose="02010600040101010101" pitchFamily="2" charset="-122"/>
              </a:rPr>
              <a:t>H</a:t>
            </a:r>
            <a:r>
              <a:rPr lang="en-US" altLang="zh-CN" sz="2400" i="1" baseline="-25000" dirty="0">
                <a:latin typeface="Times New Roman" panose="02020603050405020304" pitchFamily="18" charset="0"/>
                <a:ea typeface="华文楷体" panose="02010600040101010101" pitchFamily="2" charset="-122"/>
              </a:rPr>
              <a:t>u</a:t>
            </a:r>
            <a:r>
              <a:rPr lang="zh-CN" altLang="en-US" sz="2400" dirty="0">
                <a:latin typeface="Times New Roman" panose="02020603050405020304" pitchFamily="18" charset="0"/>
                <a:ea typeface="华文楷体" panose="02010600040101010101" pitchFamily="2" charset="-122"/>
              </a:rPr>
              <a:t>通路中的所有顶点。</a:t>
            </a:r>
            <a:endParaRPr lang="en-US" altLang="zh-CN" sz="2400" dirty="0">
              <a:latin typeface="Times New Roman" panose="02020603050405020304" pitchFamily="18" charset="0"/>
              <a:ea typeface="华文楷体" panose="02010600040101010101" pitchFamily="2" charset="-122"/>
            </a:endParaRPr>
          </a:p>
        </p:txBody>
      </p:sp>
      <p:sp>
        <p:nvSpPr>
          <p:cNvPr id="65546" name="TextBox 13"/>
          <p:cNvSpPr txBox="1"/>
          <p:nvPr/>
        </p:nvSpPr>
        <p:spPr>
          <a:xfrm>
            <a:off x="827088" y="4508500"/>
            <a:ext cx="7777162" cy="904875"/>
          </a:xfrm>
          <a:prstGeom prst="rect">
            <a:avLst/>
          </a:prstGeom>
          <a:noFill/>
          <a:ln w="9525">
            <a:noFill/>
          </a:ln>
        </p:spPr>
        <p:txBody>
          <a:bodyPr>
            <a:spAutoFit/>
          </a:bodyPr>
          <a:p>
            <a:pPr eaLnBrk="1" hangingPunct="1">
              <a:lnSpc>
                <a:spcPct val="110000"/>
              </a:lnSpc>
              <a:spcBef>
                <a:spcPts val="1200"/>
              </a:spcBef>
              <a:buNone/>
            </a:pPr>
            <a:r>
              <a:rPr lang="zh-CN" altLang="en-US" sz="2400" dirty="0">
                <a:latin typeface="Times New Roman" panose="02020603050405020304" pitchFamily="18" charset="0"/>
                <a:ea typeface="华文楷体" panose="02010600040101010101" pitchFamily="2" charset="-122"/>
              </a:rPr>
              <a:t>       接下来，我们证明</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存在哈密尔顿回路的充要条件是图</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有</a:t>
            </a:r>
            <a:r>
              <a:rPr lang="en-US" altLang="zh-CN" sz="2400" i="1" dirty="0">
                <a:latin typeface="Times New Roman" panose="02020603050405020304" pitchFamily="18" charset="0"/>
                <a:ea typeface="华文楷体" panose="02010600040101010101" pitchFamily="2" charset="-122"/>
              </a:rPr>
              <a:t>k</a:t>
            </a:r>
            <a:r>
              <a:rPr lang="zh-CN" altLang="en-US" sz="2400" dirty="0">
                <a:latin typeface="Times New Roman" panose="02020603050405020304" pitchFamily="18" charset="0"/>
                <a:ea typeface="华文楷体" panose="02010600040101010101" pitchFamily="2" charset="-122"/>
              </a:rPr>
              <a:t>个顶点的覆盖。</a:t>
            </a:r>
            <a:endParaRPr lang="en-US" altLang="zh-CN" sz="2400" dirty="0">
              <a:latin typeface="Times New Roman" panose="02020603050405020304" pitchFamily="18" charset="0"/>
              <a:ea typeface="华文楷体" panose="02010600040101010101" pitchFamily="2" charset="-122"/>
            </a:endParaRP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FBAD5F1-7E1B-41B7-A2EA-AD4CCE03C909}"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656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6565" name="Rectangle 2"/>
          <p:cNvSpPr>
            <a:spLocks noGrp="1"/>
          </p:cNvSpPr>
          <p:nvPr>
            <p:ph type="title"/>
          </p:nvPr>
        </p:nvSpPr>
        <p:spPr>
          <a:xfrm>
            <a:off x="1143000" y="285750"/>
            <a:ext cx="8001000" cy="666750"/>
          </a:xfrm>
        </p:spPr>
        <p:txBody>
          <a:bodyPr vert="horz" wrap="square" lIns="91440" tIns="45720" rIns="91440" bIns="45720" anchor="t" anchorCtr="0"/>
          <a:p>
            <a:pPr eaLnBrk="1" hangingPunct="1"/>
            <a:r>
              <a:rPr lang="en-US" altLang="zh-CN" sz="3600" dirty="0">
                <a:latin typeface="楷体_GB2312" pitchFamily="49" charset="-122"/>
              </a:rPr>
              <a:t>HAM-CYCLE</a:t>
            </a:r>
            <a:r>
              <a:rPr lang="zh-CN" altLang="en-US" sz="3600" dirty="0">
                <a:latin typeface="楷体_GB2312" pitchFamily="49" charset="-122"/>
                <a:ea typeface="楷体_GB2312" pitchFamily="49" charset="-122"/>
              </a:rPr>
              <a:t>问题</a:t>
            </a:r>
            <a:endParaRPr lang="zh-CN" altLang="en-US" sz="3600" dirty="0">
              <a:ea typeface="楷体_GB2312" pitchFamily="49" charset="-122"/>
            </a:endParaRPr>
          </a:p>
        </p:txBody>
      </p:sp>
      <p:sp>
        <p:nvSpPr>
          <p:cNvPr id="66566" name="TextBox 13"/>
          <p:cNvSpPr txBox="1"/>
          <p:nvPr/>
        </p:nvSpPr>
        <p:spPr>
          <a:xfrm>
            <a:off x="611188" y="1052513"/>
            <a:ext cx="7777162" cy="1465262"/>
          </a:xfrm>
          <a:prstGeom prst="rect">
            <a:avLst/>
          </a:prstGeom>
          <a:noFill/>
          <a:ln w="9525">
            <a:noFill/>
          </a:ln>
        </p:spPr>
        <p:txBody>
          <a:bodyPr>
            <a:spAutoFit/>
          </a:bodyPr>
          <a:p>
            <a:pPr eaLnBrk="1" hangingPunct="1">
              <a:lnSpc>
                <a:spcPct val="110000"/>
              </a:lnSpc>
              <a:spcBef>
                <a:spcPts val="1200"/>
              </a:spcBef>
              <a:buNone/>
            </a:pPr>
            <a:r>
              <a:rPr lang="zh-CN" altLang="en-US" sz="2400" dirty="0">
                <a:latin typeface="Times New Roman" panose="02020603050405020304" pitchFamily="18" charset="0"/>
                <a:ea typeface="华文楷体" panose="02010600040101010101" pitchFamily="2" charset="-122"/>
              </a:rPr>
              <a:t>      设图</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有一个</a:t>
            </a:r>
            <a:r>
              <a:rPr lang="en-US" altLang="zh-CN" sz="2400" i="1" dirty="0">
                <a:latin typeface="Times New Roman" panose="02020603050405020304" pitchFamily="18" charset="0"/>
                <a:ea typeface="华文楷体" panose="02010600040101010101" pitchFamily="2" charset="-122"/>
              </a:rPr>
              <a:t>k</a:t>
            </a:r>
            <a:r>
              <a:rPr lang="zh-CN" altLang="en-US" sz="2400" dirty="0">
                <a:latin typeface="Times New Roman" panose="02020603050405020304" pitchFamily="18" charset="0"/>
                <a:ea typeface="华文楷体" panose="02010600040101010101" pitchFamily="2" charset="-122"/>
              </a:rPr>
              <a:t>个顶点的覆盖</a:t>
            </a:r>
            <a:r>
              <a:rPr lang="en-US" altLang="zh-CN" sz="2400" dirty="0">
                <a:latin typeface="Times New Roman" panose="02020603050405020304" pitchFamily="18" charset="0"/>
                <a:ea typeface="华文楷体" panose="02010600040101010101" pitchFamily="2" charset="-122"/>
              </a:rPr>
              <a:t>C={</a:t>
            </a:r>
            <a:r>
              <a:rPr lang="en-US" altLang="zh-CN" sz="2400" i="1"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1,</a:t>
            </a:r>
            <a:r>
              <a:rPr lang="en-US" altLang="zh-CN" sz="2400" i="1"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2,…</a:t>
            </a:r>
            <a:r>
              <a:rPr lang="en-US" altLang="zh-CN" sz="2400" i="1" dirty="0">
                <a:latin typeface="Times New Roman" panose="02020603050405020304" pitchFamily="18" charset="0"/>
                <a:ea typeface="华文楷体" panose="02010600040101010101" pitchFamily="2" charset="-122"/>
              </a:rPr>
              <a:t>vk</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，可根据</a:t>
            </a:r>
            <a:r>
              <a:rPr lang="en-US" altLang="zh-CN" sz="2400" dirty="0">
                <a:latin typeface="Times New Roman" panose="02020603050405020304" pitchFamily="18" charset="0"/>
                <a:ea typeface="华文楷体" panose="02010600040101010101" pitchFamily="2" charset="-122"/>
              </a:rPr>
              <a:t>C</a:t>
            </a:r>
            <a:r>
              <a:rPr lang="zh-CN" altLang="en-US" sz="2400" dirty="0">
                <a:latin typeface="Times New Roman" panose="02020603050405020304" pitchFamily="18" charset="0"/>
                <a:ea typeface="华文楷体" panose="02010600040101010101" pitchFamily="2" charset="-122"/>
              </a:rPr>
              <a:t>构造</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的一条哈密尔顿回路。步骤如下：</a:t>
            </a:r>
            <a:endParaRPr lang="en-US" altLang="zh-CN" sz="2400" dirty="0">
              <a:latin typeface="Times New Roman" panose="02020603050405020304" pitchFamily="18" charset="0"/>
              <a:ea typeface="华文楷体" panose="02010600040101010101" pitchFamily="2" charset="-122"/>
            </a:endParaRPr>
          </a:p>
          <a:p>
            <a:pPr eaLnBrk="1" hangingPunct="1">
              <a:lnSpc>
                <a:spcPct val="110000"/>
              </a:lnSpc>
              <a:spcBef>
                <a:spcPts val="1200"/>
              </a:spcBef>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a:t>
            </a:r>
            <a:r>
              <a:rPr lang="en-US" altLang="zh-CN" sz="2400" dirty="0">
                <a:latin typeface="Times New Roman" panose="02020603050405020304" pitchFamily="18" charset="0"/>
                <a:ea typeface="华文楷体" panose="02010600040101010101" pitchFamily="2" charset="-122"/>
              </a:rPr>
              <a:t>1</a:t>
            </a:r>
            <a:r>
              <a:rPr lang="zh-CN" altLang="en-US" sz="2400" dirty="0">
                <a:latin typeface="Times New Roman" panose="02020603050405020304" pitchFamily="18" charset="0"/>
                <a:ea typeface="华文楷体" panose="02010600040101010101" pitchFamily="2" charset="-122"/>
              </a:rPr>
              <a:t>）先构造一条回路</a:t>
            </a:r>
            <a:r>
              <a:rPr lang="en-US" altLang="zh-CN" sz="2400" dirty="0">
                <a:latin typeface="Times New Roman" panose="02020603050405020304" pitchFamily="18" charset="0"/>
                <a:ea typeface="华文楷体" panose="02010600040101010101" pitchFamily="2" charset="-122"/>
              </a:rPr>
              <a:t>P</a:t>
            </a:r>
            <a:endParaRPr lang="en-US" altLang="zh-CN" sz="2400" dirty="0">
              <a:latin typeface="Times New Roman" panose="02020603050405020304" pitchFamily="18" charset="0"/>
              <a:ea typeface="华文楷体" panose="02010600040101010101" pitchFamily="2" charset="-122"/>
            </a:endParaRPr>
          </a:p>
        </p:txBody>
      </p:sp>
      <p:graphicFrame>
        <p:nvGraphicFramePr>
          <p:cNvPr id="66567" name="Object 3"/>
          <p:cNvGraphicFramePr>
            <a:graphicFrameLocks noChangeAspect="1"/>
          </p:cNvGraphicFramePr>
          <p:nvPr/>
        </p:nvGraphicFramePr>
        <p:xfrm>
          <a:off x="1331913" y="2565400"/>
          <a:ext cx="6742112" cy="439738"/>
        </p:xfrm>
        <a:graphic>
          <a:graphicData uri="http://schemas.openxmlformats.org/presentationml/2006/ole">
            <mc:AlternateContent xmlns:mc="http://schemas.openxmlformats.org/markup-compatibility/2006">
              <mc:Choice xmlns:v="urn:schemas-microsoft-com:vml" Requires="v">
                <p:oleObj spid="_x0000_s3115" name="" r:id="rId1" imgW="2819400" imgH="228600" progId="Equation.3">
                  <p:embed/>
                </p:oleObj>
              </mc:Choice>
              <mc:Fallback>
                <p:oleObj name="" r:id="rId1" imgW="2819400" imgH="228600" progId="Equation.3">
                  <p:embed/>
                  <p:pic>
                    <p:nvPicPr>
                      <p:cNvPr id="0" name="图片 3114"/>
                      <p:cNvPicPr/>
                      <p:nvPr/>
                    </p:nvPicPr>
                    <p:blipFill>
                      <a:blip r:embed="rId2"/>
                      <a:stretch>
                        <a:fillRect/>
                      </a:stretch>
                    </p:blipFill>
                    <p:spPr>
                      <a:xfrm>
                        <a:off x="1331913" y="2565400"/>
                        <a:ext cx="6742112" cy="439738"/>
                      </a:xfrm>
                      <a:prstGeom prst="rect">
                        <a:avLst/>
                      </a:prstGeom>
                      <a:noFill/>
                      <a:ln w="38100">
                        <a:noFill/>
                        <a:miter/>
                      </a:ln>
                    </p:spPr>
                  </p:pic>
                </p:oleObj>
              </mc:Fallback>
            </mc:AlternateContent>
          </a:graphicData>
        </a:graphic>
      </p:graphicFrame>
      <p:sp>
        <p:nvSpPr>
          <p:cNvPr id="66568" name="TextBox 13"/>
          <p:cNvSpPr txBox="1"/>
          <p:nvPr/>
        </p:nvSpPr>
        <p:spPr>
          <a:xfrm>
            <a:off x="611188" y="3001963"/>
            <a:ext cx="7777162" cy="3060700"/>
          </a:xfrm>
          <a:prstGeom prst="rect">
            <a:avLst/>
          </a:prstGeom>
          <a:noFill/>
          <a:ln w="9525">
            <a:noFill/>
          </a:ln>
        </p:spPr>
        <p:txBody>
          <a:bodyPr>
            <a:spAutoFit/>
          </a:bodyPr>
          <a:p>
            <a:pPr eaLnBrk="1" hangingPunct="1">
              <a:lnSpc>
                <a:spcPct val="110000"/>
              </a:lnSpc>
              <a:spcBef>
                <a:spcPts val="1200"/>
              </a:spcBef>
              <a:buNone/>
            </a:pPr>
            <a:r>
              <a:rPr lang="zh-CN" altLang="en-US" sz="2400" dirty="0">
                <a:latin typeface="Times New Roman" panose="02020603050405020304" pitchFamily="18" charset="0"/>
                <a:ea typeface="华文楷体" panose="02010600040101010101" pitchFamily="2" charset="-122"/>
              </a:rPr>
              <a:t>  （</a:t>
            </a:r>
            <a:r>
              <a:rPr lang="en-US" altLang="zh-CN" sz="2400" dirty="0">
                <a:latin typeface="Times New Roman" panose="02020603050405020304" pitchFamily="18" charset="0"/>
                <a:ea typeface="华文楷体" panose="02010600040101010101" pitchFamily="2" charset="-122"/>
              </a:rPr>
              <a:t>2</a:t>
            </a:r>
            <a:r>
              <a:rPr lang="zh-CN" altLang="en-US" sz="2400" dirty="0">
                <a:latin typeface="Times New Roman" panose="02020603050405020304" pitchFamily="18" charset="0"/>
                <a:ea typeface="华文楷体" panose="02010600040101010101" pitchFamily="2" charset="-122"/>
              </a:rPr>
              <a:t>）对于任意一条边</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u</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e</a:t>
            </a:r>
            <a:r>
              <a:rPr lang="en-US" altLang="zh-CN" sz="2400" i="1" baseline="-25000" dirty="0">
                <a:latin typeface="Times New Roman" panose="02020603050405020304" pitchFamily="18" charset="0"/>
                <a:ea typeface="华文楷体" panose="02010600040101010101" pitchFamily="2" charset="-122"/>
              </a:rPr>
              <a:t>i</a:t>
            </a:r>
            <a:r>
              <a:rPr lang="en-US" altLang="zh-CN" sz="2400" i="1" baseline="30000" dirty="0">
                <a:latin typeface="Times New Roman" panose="02020603050405020304" pitchFamily="18" charset="0"/>
                <a:ea typeface="华文楷体" panose="02010600040101010101" pitchFamily="2" charset="-122"/>
              </a:rPr>
              <a:t>u</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e</a:t>
            </a:r>
            <a:r>
              <a:rPr lang="en-US" altLang="zh-CN" sz="2400" i="1" baseline="-25000" dirty="0">
                <a:latin typeface="Times New Roman" panose="02020603050405020304" pitchFamily="18" charset="0"/>
                <a:ea typeface="华文楷体" panose="02010600040101010101" pitchFamily="2" charset="-122"/>
              </a:rPr>
              <a:t>j</a:t>
            </a:r>
            <a:r>
              <a:rPr lang="en-US" altLang="zh-CN" sz="2400" i="1" baseline="30000"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u</a:t>
            </a:r>
            <a:r>
              <a:rPr lang="zh-CN" altLang="en-US" sz="2400" dirty="0">
                <a:latin typeface="Times New Roman" panose="02020603050405020304" pitchFamily="18" charset="0"/>
                <a:ea typeface="华文楷体" panose="02010600040101010101" pitchFamily="2" charset="-122"/>
              </a:rPr>
              <a:t>和</a:t>
            </a:r>
            <a:r>
              <a:rPr lang="en-US" altLang="zh-CN" sz="2400" i="1"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中至少有一个是在</a:t>
            </a:r>
            <a:r>
              <a:rPr lang="en-US" altLang="zh-CN" sz="2400" dirty="0">
                <a:latin typeface="Times New Roman" panose="02020603050405020304" pitchFamily="18" charset="0"/>
                <a:ea typeface="华文楷体" panose="02010600040101010101" pitchFamily="2" charset="-122"/>
              </a:rPr>
              <a:t>C</a:t>
            </a:r>
            <a:r>
              <a:rPr lang="zh-CN" altLang="en-US" sz="2400" dirty="0">
                <a:latin typeface="Times New Roman" panose="02020603050405020304" pitchFamily="18" charset="0"/>
                <a:ea typeface="华文楷体" panose="02010600040101010101" pitchFamily="2" charset="-122"/>
              </a:rPr>
              <a:t>中。如果</a:t>
            </a:r>
            <a:r>
              <a:rPr lang="en-US" altLang="zh-CN" sz="2400" i="1" dirty="0">
                <a:latin typeface="Times New Roman" panose="02020603050405020304" pitchFamily="18" charset="0"/>
                <a:ea typeface="华文楷体" panose="02010600040101010101" pitchFamily="2" charset="-122"/>
              </a:rPr>
              <a:t>u</a:t>
            </a:r>
            <a:r>
              <a:rPr lang="zh-CN" altLang="en-US" sz="2400" dirty="0">
                <a:latin typeface="Times New Roman" panose="02020603050405020304" pitchFamily="18" charset="0"/>
                <a:ea typeface="华文楷体" panose="02010600040101010101" pitchFamily="2" charset="-122"/>
              </a:rPr>
              <a:t>和</a:t>
            </a:r>
            <a:r>
              <a:rPr lang="en-US" altLang="zh-CN" sz="2400" i="1"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都在</a:t>
            </a:r>
            <a:r>
              <a:rPr lang="en-US" altLang="zh-CN" sz="2400" dirty="0">
                <a:latin typeface="Times New Roman" panose="02020603050405020304" pitchFamily="18" charset="0"/>
                <a:ea typeface="华文楷体" panose="02010600040101010101" pitchFamily="2" charset="-122"/>
              </a:rPr>
              <a:t>C</a:t>
            </a:r>
            <a:r>
              <a:rPr lang="zh-CN" altLang="en-US" sz="2400" dirty="0">
                <a:latin typeface="Times New Roman" panose="02020603050405020304" pitchFamily="18" charset="0"/>
                <a:ea typeface="华文楷体" panose="02010600040101010101" pitchFamily="2" charset="-122"/>
              </a:rPr>
              <a:t>中，则边</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u</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v</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在</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中对应的</a:t>
            </a:r>
            <a:r>
              <a:rPr lang="en-US" altLang="zh-CN" sz="2400" dirty="0">
                <a:latin typeface="Times New Roman" panose="02020603050405020304" pitchFamily="18" charset="0"/>
                <a:ea typeface="华文楷体" panose="02010600040101010101" pitchFamily="2" charset="-122"/>
              </a:rPr>
              <a:t>4</a:t>
            </a:r>
            <a:r>
              <a:rPr lang="zh-CN" altLang="en-US" sz="2400" dirty="0">
                <a:latin typeface="Times New Roman" panose="02020603050405020304" pitchFamily="18" charset="0"/>
                <a:ea typeface="华文楷体" panose="02010600040101010101" pitchFamily="2" charset="-122"/>
              </a:rPr>
              <a:t>个顶点已经包含在回路</a:t>
            </a:r>
            <a:r>
              <a:rPr lang="en-US" altLang="zh-CN" sz="2400" dirty="0">
                <a:latin typeface="Times New Roman" panose="02020603050405020304" pitchFamily="18" charset="0"/>
                <a:ea typeface="华文楷体" panose="02010600040101010101" pitchFamily="2" charset="-122"/>
              </a:rPr>
              <a:t>P</a:t>
            </a:r>
            <a:r>
              <a:rPr lang="zh-CN" altLang="en-US" sz="2400" dirty="0">
                <a:latin typeface="Times New Roman" panose="02020603050405020304" pitchFamily="18" charset="0"/>
                <a:ea typeface="华文楷体" panose="02010600040101010101" pitchFamily="2" charset="-122"/>
              </a:rPr>
              <a:t>中。不妨设</a:t>
            </a:r>
            <a:r>
              <a:rPr lang="en-US" altLang="zh-CN" sz="2400" i="1" dirty="0">
                <a:latin typeface="Times New Roman" panose="02020603050405020304" pitchFamily="18" charset="0"/>
                <a:ea typeface="华文楷体" panose="02010600040101010101" pitchFamily="2" charset="-122"/>
              </a:rPr>
              <a:t>u</a:t>
            </a:r>
            <a:r>
              <a:rPr lang="zh-CN" altLang="en-US" sz="2400" dirty="0">
                <a:latin typeface="Times New Roman" panose="02020603050405020304" pitchFamily="18" charset="0"/>
                <a:ea typeface="华文楷体" panose="02010600040101010101" pitchFamily="2" charset="-122"/>
              </a:rPr>
              <a:t>在</a:t>
            </a:r>
            <a:r>
              <a:rPr lang="en-US" altLang="zh-CN" sz="2400" dirty="0">
                <a:latin typeface="Times New Roman" panose="02020603050405020304" pitchFamily="18" charset="0"/>
                <a:ea typeface="华文楷体" panose="02010600040101010101" pitchFamily="2" charset="-122"/>
              </a:rPr>
              <a:t>C</a:t>
            </a:r>
            <a:r>
              <a:rPr lang="zh-CN" altLang="en-US" sz="2400" dirty="0">
                <a:latin typeface="Times New Roman" panose="02020603050405020304" pitchFamily="18" charset="0"/>
                <a:ea typeface="华文楷体" panose="02010600040101010101" pitchFamily="2" charset="-122"/>
              </a:rPr>
              <a:t>中而</a:t>
            </a:r>
            <a:r>
              <a:rPr lang="en-US" altLang="zh-CN" sz="2400" i="1" dirty="0">
                <a:latin typeface="Times New Roman" panose="02020603050405020304" pitchFamily="18" charset="0"/>
                <a:ea typeface="华文楷体" panose="02010600040101010101" pitchFamily="2" charset="-122"/>
              </a:rPr>
              <a:t>v</a:t>
            </a:r>
            <a:r>
              <a:rPr lang="zh-CN" altLang="en-US" sz="2400" dirty="0">
                <a:latin typeface="Times New Roman" panose="02020603050405020304" pitchFamily="18" charset="0"/>
                <a:ea typeface="华文楷体" panose="02010600040101010101" pitchFamily="2" charset="-122"/>
              </a:rPr>
              <a:t>不在，那么在回路</a:t>
            </a:r>
            <a:r>
              <a:rPr lang="en-US" altLang="zh-CN" sz="2400" dirty="0">
                <a:latin typeface="Times New Roman" panose="02020603050405020304" pitchFamily="18" charset="0"/>
                <a:ea typeface="华文楷体" panose="02010600040101010101" pitchFamily="2" charset="-122"/>
              </a:rPr>
              <a:t>P</a:t>
            </a:r>
            <a:r>
              <a:rPr lang="zh-CN" altLang="en-US" sz="2400" dirty="0">
                <a:latin typeface="Times New Roman" panose="02020603050405020304" pitchFamily="18" charset="0"/>
                <a:ea typeface="华文楷体" panose="02010600040101010101" pitchFamily="2" charset="-122"/>
              </a:rPr>
              <a:t>中的</a:t>
            </a:r>
            <a:r>
              <a:rPr lang="en-US" altLang="zh-CN" sz="2400" i="1" dirty="0">
                <a:latin typeface="Times New Roman" panose="02020603050405020304" pitchFamily="18" charset="0"/>
                <a:ea typeface="华文楷体" panose="02010600040101010101" pitchFamily="2" charset="-122"/>
              </a:rPr>
              <a:t>H</a:t>
            </a:r>
            <a:r>
              <a:rPr lang="en-US" altLang="zh-CN" sz="2400" i="1" baseline="-25000" dirty="0">
                <a:latin typeface="Times New Roman" panose="02020603050405020304" pitchFamily="18" charset="0"/>
                <a:ea typeface="华文楷体" panose="02010600040101010101" pitchFamily="2" charset="-122"/>
              </a:rPr>
              <a:t>u</a:t>
            </a:r>
            <a:r>
              <a:rPr lang="zh-CN" altLang="en-US" sz="2400" dirty="0">
                <a:latin typeface="Times New Roman" panose="02020603050405020304" pitchFamily="18" charset="0"/>
                <a:ea typeface="华文楷体" panose="02010600040101010101" pitchFamily="2" charset="-122"/>
              </a:rPr>
              <a:t>可以由</a:t>
            </a:r>
            <a:r>
              <a:rPr lang="en-US" altLang="zh-CN" sz="2400" i="1" dirty="0">
                <a:latin typeface="Times New Roman" panose="02020603050405020304" pitchFamily="18" charset="0"/>
                <a:ea typeface="华文楷体" panose="02010600040101010101" pitchFamily="2" charset="-122"/>
              </a:rPr>
              <a:t>u</a:t>
            </a:r>
            <a:r>
              <a:rPr lang="en-US" altLang="zh-CN" sz="2400" i="1" baseline="-25000" dirty="0">
                <a:latin typeface="Times New Roman" panose="02020603050405020304" pitchFamily="18" charset="0"/>
                <a:ea typeface="华文楷体" panose="02010600040101010101" pitchFamily="2" charset="-122"/>
              </a:rPr>
              <a:t>i</a:t>
            </a:r>
            <a:r>
              <a:rPr lang="en-US" altLang="zh-CN" sz="2400" baseline="30000" dirty="0">
                <a:latin typeface="Times New Roman" panose="02020603050405020304" pitchFamily="18" charset="0"/>
                <a:ea typeface="华文楷体" panose="02010600040101010101" pitchFamily="2" charset="-122"/>
              </a:rPr>
              <a:t>(I)</a:t>
            </a:r>
            <a:r>
              <a:rPr lang="zh-CN" altLang="en-US" sz="2400" dirty="0">
                <a:latin typeface="Times New Roman" panose="02020603050405020304" pitchFamily="18" charset="0"/>
                <a:ea typeface="华文楷体" panose="02010600040101010101" pitchFamily="2" charset="-122"/>
              </a:rPr>
              <a:t> →</a:t>
            </a:r>
            <a:r>
              <a:rPr lang="en-US" altLang="zh-CN" sz="2400" i="1" dirty="0">
                <a:latin typeface="Times New Roman" panose="02020603050405020304" pitchFamily="18" charset="0"/>
                <a:ea typeface="华文楷体" panose="02010600040101010101" pitchFamily="2" charset="-122"/>
              </a:rPr>
              <a:t> v</a:t>
            </a:r>
            <a:r>
              <a:rPr lang="en-US" altLang="zh-CN" sz="2400" i="1" baseline="-25000" dirty="0">
                <a:latin typeface="Times New Roman" panose="02020603050405020304" pitchFamily="18" charset="0"/>
                <a:ea typeface="华文楷体" panose="02010600040101010101" pitchFamily="2" charset="-122"/>
              </a:rPr>
              <a:t>i</a:t>
            </a:r>
            <a:r>
              <a:rPr lang="en-US" altLang="zh-CN" sz="2400" baseline="30000" dirty="0">
                <a:latin typeface="Times New Roman" panose="02020603050405020304" pitchFamily="18" charset="0"/>
                <a:ea typeface="华文楷体" panose="02010600040101010101" pitchFamily="2" charset="-122"/>
              </a:rPr>
              <a:t>(I)</a:t>
            </a:r>
            <a:r>
              <a:rPr lang="zh-CN" altLang="en-US" sz="2400" dirty="0">
                <a:latin typeface="Times New Roman" panose="02020603050405020304" pitchFamily="18" charset="0"/>
                <a:ea typeface="华文楷体" panose="02010600040101010101" pitchFamily="2" charset="-122"/>
              </a:rPr>
              <a:t> →</a:t>
            </a:r>
            <a:r>
              <a:rPr lang="en-US" altLang="zh-CN" sz="2400" i="1" dirty="0">
                <a:latin typeface="Times New Roman" panose="02020603050405020304" pitchFamily="18" charset="0"/>
                <a:ea typeface="华文楷体" panose="02010600040101010101" pitchFamily="2" charset="-122"/>
              </a:rPr>
              <a:t> v</a:t>
            </a:r>
            <a:r>
              <a:rPr lang="en-US" altLang="zh-CN" sz="2400" i="1" baseline="-25000" dirty="0">
                <a:latin typeface="Times New Roman" panose="02020603050405020304" pitchFamily="18" charset="0"/>
                <a:ea typeface="华文楷体" panose="02010600040101010101" pitchFamily="2" charset="-122"/>
              </a:rPr>
              <a:t>i</a:t>
            </a:r>
            <a:r>
              <a:rPr lang="en-US" altLang="zh-CN" sz="2400" baseline="30000" dirty="0">
                <a:latin typeface="Times New Roman" panose="02020603050405020304" pitchFamily="18" charset="0"/>
                <a:ea typeface="华文楷体" panose="02010600040101010101" pitchFamily="2" charset="-122"/>
              </a:rPr>
              <a:t>(O)</a:t>
            </a:r>
            <a:r>
              <a:rPr lang="zh-CN" altLang="en-US" sz="2400" dirty="0">
                <a:latin typeface="Times New Roman" panose="02020603050405020304" pitchFamily="18" charset="0"/>
                <a:ea typeface="华文楷体" panose="02010600040101010101" pitchFamily="2" charset="-122"/>
              </a:rPr>
              <a:t> →</a:t>
            </a:r>
            <a:r>
              <a:rPr lang="en-US" altLang="zh-CN" sz="2400" i="1" dirty="0">
                <a:latin typeface="Times New Roman" panose="02020603050405020304" pitchFamily="18" charset="0"/>
                <a:ea typeface="华文楷体" panose="02010600040101010101" pitchFamily="2" charset="-122"/>
              </a:rPr>
              <a:t> u</a:t>
            </a:r>
            <a:r>
              <a:rPr lang="en-US" altLang="zh-CN" sz="2400" i="1" baseline="-25000" dirty="0">
                <a:latin typeface="Times New Roman" panose="02020603050405020304" pitchFamily="18" charset="0"/>
                <a:ea typeface="华文楷体" panose="02010600040101010101" pitchFamily="2" charset="-122"/>
              </a:rPr>
              <a:t>i</a:t>
            </a:r>
            <a:r>
              <a:rPr lang="en-US" altLang="zh-CN" sz="2400" baseline="30000" dirty="0">
                <a:latin typeface="Times New Roman" panose="02020603050405020304" pitchFamily="18" charset="0"/>
                <a:ea typeface="华文楷体" panose="02010600040101010101" pitchFamily="2" charset="-122"/>
              </a:rPr>
              <a:t>(O)</a:t>
            </a:r>
            <a:r>
              <a:rPr lang="zh-CN" altLang="en-US" sz="2400" dirty="0">
                <a:latin typeface="Times New Roman" panose="02020603050405020304" pitchFamily="18" charset="0"/>
                <a:ea typeface="华文楷体" panose="02010600040101010101" pitchFamily="2" charset="-122"/>
              </a:rPr>
              <a:t> 绕道经过</a:t>
            </a:r>
            <a:r>
              <a:rPr lang="en-US" altLang="zh-CN" sz="2400" i="1" dirty="0">
                <a:latin typeface="Times New Roman" panose="02020603050405020304" pitchFamily="18" charset="0"/>
                <a:ea typeface="华文楷体" panose="02010600040101010101" pitchFamily="2" charset="-122"/>
              </a:rPr>
              <a:t>v</a:t>
            </a:r>
            <a:r>
              <a:rPr lang="en-US" altLang="zh-CN" sz="2400" i="1" baseline="-25000" dirty="0">
                <a:latin typeface="Times New Roman" panose="02020603050405020304" pitchFamily="18" charset="0"/>
                <a:ea typeface="华文楷体" panose="02010600040101010101" pitchFamily="2" charset="-122"/>
              </a:rPr>
              <a:t>i</a:t>
            </a:r>
            <a:r>
              <a:rPr lang="en-US" altLang="zh-CN" sz="2400" baseline="30000" dirty="0">
                <a:latin typeface="Times New Roman" panose="02020603050405020304" pitchFamily="18" charset="0"/>
                <a:ea typeface="华文楷体" panose="02010600040101010101" pitchFamily="2" charset="-122"/>
              </a:rPr>
              <a:t>(I)</a:t>
            </a:r>
            <a:r>
              <a:rPr lang="zh-CN" altLang="en-US" sz="2400" dirty="0">
                <a:latin typeface="Times New Roman" panose="02020603050405020304" pitchFamily="18" charset="0"/>
                <a:ea typeface="华文楷体" panose="02010600040101010101" pitchFamily="2" charset="-122"/>
              </a:rPr>
              <a:t> 和</a:t>
            </a:r>
            <a:r>
              <a:rPr lang="en-US" altLang="zh-CN" sz="2400" i="1" dirty="0">
                <a:latin typeface="Times New Roman" panose="02020603050405020304" pitchFamily="18" charset="0"/>
                <a:ea typeface="华文楷体" panose="02010600040101010101" pitchFamily="2" charset="-122"/>
              </a:rPr>
              <a:t> v</a:t>
            </a:r>
            <a:r>
              <a:rPr lang="en-US" altLang="zh-CN" sz="2400" i="1" baseline="-25000" dirty="0">
                <a:latin typeface="Times New Roman" panose="02020603050405020304" pitchFamily="18" charset="0"/>
                <a:ea typeface="华文楷体" panose="02010600040101010101" pitchFamily="2" charset="-122"/>
              </a:rPr>
              <a:t>i</a:t>
            </a:r>
            <a:r>
              <a:rPr lang="en-US" altLang="zh-CN" sz="2400" baseline="30000" dirty="0">
                <a:latin typeface="Times New Roman" panose="02020603050405020304" pitchFamily="18" charset="0"/>
                <a:ea typeface="华文楷体" panose="02010600040101010101" pitchFamily="2" charset="-122"/>
              </a:rPr>
              <a:t>(O)</a:t>
            </a:r>
            <a:r>
              <a:rPr lang="zh-CN" altLang="en-US" sz="2400" dirty="0">
                <a:latin typeface="Times New Roman" panose="02020603050405020304" pitchFamily="18" charset="0"/>
                <a:ea typeface="华文楷体" panose="02010600040101010101" pitchFamily="2" charset="-122"/>
              </a:rPr>
              <a:t> ，从而将</a:t>
            </a:r>
            <a:r>
              <a:rPr lang="en-US" altLang="zh-CN" sz="2400" i="1" dirty="0">
                <a:latin typeface="Times New Roman" panose="02020603050405020304" pitchFamily="18" charset="0"/>
                <a:ea typeface="华文楷体" panose="02010600040101010101" pitchFamily="2" charset="-122"/>
              </a:rPr>
              <a:t>v</a:t>
            </a:r>
            <a:r>
              <a:rPr lang="en-US" altLang="zh-CN" sz="2400" i="1" baseline="-25000" dirty="0">
                <a:latin typeface="Times New Roman" panose="02020603050405020304" pitchFamily="18" charset="0"/>
                <a:ea typeface="华文楷体" panose="02010600040101010101" pitchFamily="2" charset="-122"/>
              </a:rPr>
              <a:t>i</a:t>
            </a:r>
            <a:r>
              <a:rPr lang="en-US" altLang="zh-CN" sz="2400" baseline="30000" dirty="0">
                <a:latin typeface="Times New Roman" panose="02020603050405020304" pitchFamily="18" charset="0"/>
                <a:ea typeface="华文楷体" panose="02010600040101010101" pitchFamily="2" charset="-122"/>
              </a:rPr>
              <a:t>(I)</a:t>
            </a:r>
            <a:r>
              <a:rPr lang="zh-CN" altLang="en-US" sz="2400" dirty="0">
                <a:latin typeface="Times New Roman" panose="02020603050405020304" pitchFamily="18" charset="0"/>
                <a:ea typeface="华文楷体" panose="02010600040101010101" pitchFamily="2" charset="-122"/>
              </a:rPr>
              <a:t> 和</a:t>
            </a:r>
            <a:r>
              <a:rPr lang="en-US" altLang="zh-CN" sz="2400" i="1" dirty="0">
                <a:latin typeface="Times New Roman" panose="02020603050405020304" pitchFamily="18" charset="0"/>
                <a:ea typeface="华文楷体" panose="02010600040101010101" pitchFamily="2" charset="-122"/>
              </a:rPr>
              <a:t> v</a:t>
            </a:r>
            <a:r>
              <a:rPr lang="en-US" altLang="zh-CN" sz="2400" i="1" baseline="-25000" dirty="0">
                <a:latin typeface="Times New Roman" panose="02020603050405020304" pitchFamily="18" charset="0"/>
                <a:ea typeface="华文楷体" panose="02010600040101010101" pitchFamily="2" charset="-122"/>
              </a:rPr>
              <a:t>i</a:t>
            </a:r>
            <a:r>
              <a:rPr lang="en-US" altLang="zh-CN" sz="2400" baseline="30000" dirty="0">
                <a:latin typeface="Times New Roman" panose="02020603050405020304" pitchFamily="18" charset="0"/>
                <a:ea typeface="华文楷体" panose="02010600040101010101" pitchFamily="2" charset="-122"/>
              </a:rPr>
              <a:t>(O)</a:t>
            </a:r>
            <a:r>
              <a:rPr lang="zh-CN" altLang="en-US" sz="2400" dirty="0">
                <a:latin typeface="Times New Roman" panose="02020603050405020304" pitchFamily="18" charset="0"/>
                <a:ea typeface="华文楷体" panose="02010600040101010101" pitchFamily="2" charset="-122"/>
              </a:rPr>
              <a:t>加入到回路</a:t>
            </a:r>
            <a:r>
              <a:rPr lang="en-US" altLang="zh-CN" sz="2400" dirty="0">
                <a:latin typeface="Times New Roman" panose="02020603050405020304" pitchFamily="18" charset="0"/>
                <a:ea typeface="华文楷体" panose="02010600040101010101" pitchFamily="2" charset="-122"/>
              </a:rPr>
              <a:t>P</a:t>
            </a:r>
            <a:r>
              <a:rPr lang="zh-CN" altLang="en-US" sz="2400" dirty="0">
                <a:latin typeface="Times New Roman" panose="02020603050405020304" pitchFamily="18" charset="0"/>
                <a:ea typeface="华文楷体" panose="02010600040101010101" pitchFamily="2" charset="-122"/>
              </a:rPr>
              <a:t>中。由于</a:t>
            </a:r>
            <a:r>
              <a:rPr lang="en-US" altLang="zh-CN" sz="2400" dirty="0">
                <a:latin typeface="Times New Roman" panose="02020603050405020304" pitchFamily="18" charset="0"/>
                <a:ea typeface="华文楷体" panose="02010600040101010101" pitchFamily="2" charset="-122"/>
              </a:rPr>
              <a:t>C</a:t>
            </a:r>
            <a:r>
              <a:rPr lang="zh-CN" altLang="en-US" sz="2400" dirty="0">
                <a:latin typeface="Times New Roman" panose="02020603050405020304" pitchFamily="18" charset="0"/>
                <a:ea typeface="华文楷体" panose="02010600040101010101" pitchFamily="2" charset="-122"/>
              </a:rPr>
              <a:t>是顶点覆盖，</a:t>
            </a:r>
            <a:r>
              <a:rPr lang="en-US" altLang="zh-CN" sz="2400" dirty="0">
                <a:latin typeface="Times New Roman" panose="02020603050405020304" pitchFamily="18" charset="0"/>
                <a:ea typeface="华文楷体" panose="02010600040101010101" pitchFamily="2" charset="-122"/>
              </a:rPr>
              <a:t> G’</a:t>
            </a:r>
            <a:r>
              <a:rPr lang="zh-CN" altLang="en-US" sz="2400" dirty="0">
                <a:latin typeface="Times New Roman" panose="02020603050405020304" pitchFamily="18" charset="0"/>
                <a:ea typeface="华文楷体" panose="02010600040101010101" pitchFamily="2" charset="-122"/>
              </a:rPr>
              <a:t>中的所有顶点都可添加到</a:t>
            </a:r>
            <a:r>
              <a:rPr lang="en-US" altLang="zh-CN" sz="2400" dirty="0">
                <a:latin typeface="Times New Roman" panose="02020603050405020304" pitchFamily="18" charset="0"/>
                <a:ea typeface="华文楷体" panose="02010600040101010101" pitchFamily="2" charset="-122"/>
              </a:rPr>
              <a:t>P</a:t>
            </a:r>
            <a:r>
              <a:rPr lang="zh-CN" altLang="en-US" sz="2400" dirty="0">
                <a:latin typeface="Times New Roman" panose="02020603050405020304" pitchFamily="18" charset="0"/>
                <a:ea typeface="华文楷体" panose="02010600040101010101" pitchFamily="2" charset="-122"/>
              </a:rPr>
              <a:t>中。</a:t>
            </a:r>
            <a:endParaRPr lang="en-US" altLang="zh-CN" sz="2400" dirty="0">
              <a:latin typeface="Times New Roman" panose="02020603050405020304" pitchFamily="18" charset="0"/>
              <a:ea typeface="华文楷体" panose="02010600040101010101" pitchFamily="2" charset="-122"/>
            </a:endParaRPr>
          </a:p>
          <a:p>
            <a:pPr eaLnBrk="1" hangingPunct="1">
              <a:lnSpc>
                <a:spcPct val="110000"/>
              </a:lnSpc>
              <a:spcBef>
                <a:spcPts val="1200"/>
              </a:spcBef>
              <a:buNone/>
            </a:pP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反之，也可从</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的哈密尔顿回路构造图</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的定点覆盖。</a:t>
            </a:r>
            <a:endParaRPr lang="en-US" altLang="zh-CN" sz="2400" dirty="0">
              <a:latin typeface="Times New Roman" panose="02020603050405020304" pitchFamily="18" charset="0"/>
              <a:ea typeface="华文楷体" panose="02010600040101010101" pitchFamily="2" charset="-122"/>
            </a:endParaRP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C7A7CF-B029-4C03-A042-13AF23AA4B84}"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en-US" altLang="zh-CN" sz="12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6758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7589" name="Rectangle 2"/>
          <p:cNvSpPr>
            <a:spLocks noGrp="1"/>
          </p:cNvSpPr>
          <p:nvPr>
            <p:ph type="title"/>
          </p:nvPr>
        </p:nvSpPr>
        <p:spPr>
          <a:xfrm>
            <a:off x="971550" y="404813"/>
            <a:ext cx="8001000" cy="990600"/>
          </a:xfrm>
        </p:spPr>
        <p:txBody>
          <a:bodyPr vert="horz" wrap="square" lIns="91440" tIns="45720" rIns="91440" bIns="45720" anchor="t" anchorCtr="0"/>
          <a:p>
            <a:pPr eaLnBrk="1" hangingPunct="1"/>
            <a:r>
              <a:rPr lang="en-US" altLang="zh-CN" dirty="0"/>
              <a:t>6</a:t>
            </a:r>
            <a:r>
              <a:rPr lang="zh-CN" altLang="en-US" dirty="0"/>
              <a:t>.4.7  </a:t>
            </a:r>
            <a:r>
              <a:rPr lang="zh-CN" altLang="en-US" dirty="0">
                <a:ea typeface="楷体_GB2312" pitchFamily="49" charset="-122"/>
              </a:rPr>
              <a:t>旅行售货员问题</a:t>
            </a:r>
            <a:r>
              <a:rPr lang="en-US" altLang="zh-CN" dirty="0">
                <a:latin typeface="楷体_GB2312" pitchFamily="49" charset="-122"/>
                <a:ea typeface="楷体_GB2312" pitchFamily="49" charset="-122"/>
              </a:rPr>
              <a:t>TSP</a:t>
            </a:r>
            <a:endParaRPr lang="en-US" altLang="zh-CN" dirty="0">
              <a:ea typeface="楷体_GB2312" pitchFamily="49" charset="-122"/>
            </a:endParaRPr>
          </a:p>
        </p:txBody>
      </p:sp>
      <p:sp>
        <p:nvSpPr>
          <p:cNvPr id="558084" name="Text Box 4"/>
          <p:cNvSpPr txBox="1"/>
          <p:nvPr/>
        </p:nvSpPr>
        <p:spPr>
          <a:xfrm>
            <a:off x="642938" y="1357313"/>
            <a:ext cx="7962900" cy="1422400"/>
          </a:xfrm>
          <a:prstGeom prst="rect">
            <a:avLst/>
          </a:prstGeom>
          <a:noFill/>
          <a:ln w="6350">
            <a:noFill/>
          </a:ln>
        </p:spPr>
        <p:txBody>
          <a:bodyPr>
            <a:spAutoFit/>
          </a:bodyPr>
          <a:p>
            <a:pPr eaLnBrk="1" hangingPunct="1">
              <a:lnSpc>
                <a:spcPct val="120000"/>
              </a:lnSpc>
              <a:buNone/>
            </a:pPr>
            <a:r>
              <a:rPr lang="zh-CN" altLang="en-US" sz="2400" dirty="0">
                <a:latin typeface="楷体_GB2312" pitchFamily="49" charset="-122"/>
                <a:ea typeface="楷体_GB2312" pitchFamily="49" charset="-122"/>
              </a:rPr>
              <a:t>    </a:t>
            </a:r>
            <a:r>
              <a:rPr lang="zh-CN" altLang="en-US" sz="2400" b="1" dirty="0">
                <a:solidFill>
                  <a:schemeClr val="accent2"/>
                </a:solidFill>
                <a:latin typeface="楷体_GB2312" pitchFamily="49" charset="-122"/>
                <a:ea typeface="楷体_GB2312" pitchFamily="49" charset="-122"/>
              </a:rPr>
              <a:t>问题描述：</a:t>
            </a:r>
            <a:r>
              <a:rPr lang="zh-CN" altLang="en-US" sz="2400" dirty="0">
                <a:latin typeface="Times New Roman" panose="02020603050405020304" pitchFamily="18" charset="0"/>
                <a:ea typeface="楷体_GB2312" pitchFamily="49" charset="-122"/>
              </a:rPr>
              <a:t>给定一个无向完全图</a:t>
            </a:r>
            <a:r>
              <a:rPr lang="en-US" altLang="zh-CN" sz="2400" i="1" dirty="0">
                <a:latin typeface="Times New Roman" panose="02020603050405020304" pitchFamily="18" charset="0"/>
                <a:ea typeface="楷体_GB2312" pitchFamily="49" charset="-122"/>
              </a:rPr>
              <a:t>G</a:t>
            </a:r>
            <a:r>
              <a:rPr lang="en-US" altLang="zh-CN" sz="2400" dirty="0">
                <a:latin typeface="Times New Roman" panose="02020603050405020304" pitchFamily="18" charset="0"/>
                <a:ea typeface="楷体_GB2312" pitchFamily="49" charset="-122"/>
              </a:rPr>
              <a:t>=(</a:t>
            </a:r>
            <a:r>
              <a:rPr lang="en-US" altLang="zh-CN" sz="2400" i="1" dirty="0">
                <a:latin typeface="Times New Roman" panose="02020603050405020304" pitchFamily="18" charset="0"/>
                <a:ea typeface="楷体_GB2312" pitchFamily="49" charset="-122"/>
              </a:rPr>
              <a:t>V</a:t>
            </a:r>
            <a:r>
              <a:rPr lang="en-US" altLang="zh-CN" sz="2400" dirty="0">
                <a:latin typeface="Times New Roman" panose="02020603050405020304" pitchFamily="18" charset="0"/>
                <a:ea typeface="楷体_GB2312" pitchFamily="49" charset="-122"/>
              </a:rPr>
              <a:t>,</a:t>
            </a:r>
            <a:r>
              <a:rPr lang="en-US" altLang="zh-CN" sz="2400" i="1" dirty="0">
                <a:latin typeface="Times New Roman" panose="02020603050405020304" pitchFamily="18" charset="0"/>
                <a:ea typeface="楷体_GB2312" pitchFamily="49" charset="-122"/>
              </a:rPr>
              <a:t>E</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及定义在</a:t>
            </a:r>
            <a:r>
              <a:rPr lang="en-US" altLang="zh-CN" sz="2400" i="1" dirty="0">
                <a:latin typeface="Times New Roman" panose="02020603050405020304" pitchFamily="18" charset="0"/>
                <a:ea typeface="楷体_GB2312" pitchFamily="49" charset="-122"/>
              </a:rPr>
              <a:t>V</a:t>
            </a:r>
            <a:r>
              <a:rPr lang="en-US" altLang="zh-CN" sz="2400" dirty="0">
                <a:latin typeface="Times New Roman" panose="02020603050405020304" pitchFamily="18" charset="0"/>
                <a:ea typeface="楷体_GB2312" pitchFamily="49" charset="-122"/>
                <a:sym typeface="Symbol" panose="05050102010706020507" pitchFamily="18" charset="2"/>
              </a:rPr>
              <a:t></a:t>
            </a:r>
            <a:r>
              <a:rPr lang="en-US" altLang="zh-CN" sz="2400" i="1" dirty="0">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上的一个费用函数</a:t>
            </a:r>
            <a:r>
              <a:rPr lang="en-US" altLang="zh-CN" sz="2400" i="1" dirty="0">
                <a:latin typeface="Times New Roman" panose="02020603050405020304" pitchFamily="18" charset="0"/>
                <a:ea typeface="楷体_GB2312" pitchFamily="49" charset="-122"/>
              </a:rPr>
              <a:t>c</a:t>
            </a:r>
            <a:r>
              <a:rPr lang="zh-CN" altLang="en-US" sz="2400" dirty="0">
                <a:latin typeface="Times New Roman" panose="02020603050405020304" pitchFamily="18" charset="0"/>
                <a:ea typeface="楷体_GB2312" pitchFamily="49" charset="-122"/>
              </a:rPr>
              <a:t>和一个整数</a:t>
            </a:r>
            <a:r>
              <a:rPr lang="en-US" altLang="zh-CN" sz="2400" i="1" dirty="0">
                <a:latin typeface="Times New Roman" panose="02020603050405020304" pitchFamily="18" charset="0"/>
                <a:ea typeface="楷体_GB2312" pitchFamily="49" charset="-122"/>
              </a:rPr>
              <a:t>k</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判定</a:t>
            </a:r>
            <a:r>
              <a:rPr lang="en-US" altLang="zh-CN" sz="2400" i="1" dirty="0">
                <a:latin typeface="Times New Roman" panose="02020603050405020304" pitchFamily="18" charset="0"/>
                <a:ea typeface="楷体_GB2312" pitchFamily="49" charset="-122"/>
              </a:rPr>
              <a:t>G</a:t>
            </a:r>
            <a:r>
              <a:rPr lang="zh-CN" altLang="en-US" sz="2400" dirty="0">
                <a:latin typeface="Times New Roman" panose="02020603050405020304" pitchFamily="18" charset="0"/>
                <a:ea typeface="楷体_GB2312" pitchFamily="49" charset="-122"/>
              </a:rPr>
              <a:t>是否存在经过</a:t>
            </a:r>
            <a:r>
              <a:rPr lang="en-US" altLang="zh-CN" sz="2400" i="1" dirty="0">
                <a:latin typeface="Times New Roman" panose="02020603050405020304" pitchFamily="18" charset="0"/>
                <a:ea typeface="楷体_GB2312" pitchFamily="49" charset="-122"/>
              </a:rPr>
              <a:t>V</a:t>
            </a:r>
            <a:r>
              <a:rPr lang="zh-CN" altLang="en-US" sz="2400" dirty="0">
                <a:latin typeface="Times New Roman" panose="02020603050405020304" pitchFamily="18" charset="0"/>
                <a:ea typeface="楷体_GB2312" pitchFamily="49" charset="-122"/>
              </a:rPr>
              <a:t>中各顶点恰好一次的回路，使得该回路的费用不超过</a:t>
            </a:r>
            <a:r>
              <a:rPr lang="en-US" altLang="zh-CN" sz="2400" i="1" dirty="0">
                <a:latin typeface="Times New Roman" panose="02020603050405020304" pitchFamily="18" charset="0"/>
                <a:ea typeface="楷体_GB2312" pitchFamily="49" charset="-122"/>
              </a:rPr>
              <a:t>k</a:t>
            </a:r>
            <a:r>
              <a:rPr lang="en-US" altLang="zh-CN" sz="2400" dirty="0">
                <a:latin typeface="Times New Roman" panose="02020603050405020304" pitchFamily="18" charset="0"/>
                <a:ea typeface="楷体_GB2312" pitchFamily="49" charset="-122"/>
              </a:rPr>
              <a:t>。 </a:t>
            </a:r>
            <a:endParaRPr lang="zh-CN" altLang="en-US" sz="2400" dirty="0">
              <a:latin typeface="Times New Roman" panose="02020603050405020304" pitchFamily="18" charset="0"/>
              <a:ea typeface="楷体_GB2312" pitchFamily="49" charset="-122"/>
            </a:endParaRPr>
          </a:p>
        </p:txBody>
      </p:sp>
      <p:pic>
        <p:nvPicPr>
          <p:cNvPr id="67591" name="图片 7"/>
          <p:cNvPicPr>
            <a:picLocks noChangeAspect="1"/>
          </p:cNvPicPr>
          <p:nvPr/>
        </p:nvPicPr>
        <p:blipFill>
          <a:blip r:embed="rId1"/>
          <a:stretch>
            <a:fillRect/>
          </a:stretch>
        </p:blipFill>
        <p:spPr>
          <a:xfrm>
            <a:off x="2205038" y="3000375"/>
            <a:ext cx="4346575" cy="301625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84"/>
                                        </p:tgtEl>
                                        <p:attrNameLst>
                                          <p:attrName>style.visibility</p:attrName>
                                        </p:attrNameLst>
                                      </p:cBhvr>
                                      <p:to>
                                        <p:strVal val="visible"/>
                                      </p:to>
                                    </p:set>
                                    <p:animEffect transition="in" filter="blinds(horizontal)">
                                      <p:cBhvr>
                                        <p:cTn id="7" dur="500"/>
                                        <p:tgtEl>
                                          <p:spTgt spid="558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a:spLocks noGrp="1"/>
          </p:cNvSpPr>
          <p:nvPr>
            <p:ph type="title"/>
          </p:nvPr>
        </p:nvSpPr>
        <p:spPr/>
        <p:txBody>
          <a:bodyPr vert="horz" wrap="square" lIns="91440" tIns="45720" rIns="91440" bIns="45720" anchor="t" anchorCtr="0"/>
          <a:p>
            <a:r>
              <a:rPr lang="en-US" altLang="zh-CN" dirty="0"/>
              <a:t>TSP</a:t>
            </a:r>
            <a:r>
              <a:rPr lang="zh-CN" altLang="en-US" dirty="0"/>
              <a:t>问题</a:t>
            </a:r>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8FF3106-3A90-44E1-A1A9-0CD76B689B88}"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8613"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7" name="Text Box 3"/>
          <p:cNvSpPr txBox="1"/>
          <p:nvPr/>
        </p:nvSpPr>
        <p:spPr>
          <a:xfrm>
            <a:off x="519113" y="2060575"/>
            <a:ext cx="8177212" cy="2908300"/>
          </a:xfrm>
          <a:prstGeom prst="rect">
            <a:avLst/>
          </a:prstGeom>
          <a:noFill/>
          <a:ln w="6350">
            <a:noFill/>
          </a:ln>
        </p:spPr>
        <p:txBody>
          <a:bodyPr>
            <a:spAutoFit/>
          </a:bodyPr>
          <a:p>
            <a:pPr eaLnBrk="1" hangingPunct="1">
              <a:buNone/>
            </a:pPr>
            <a:r>
              <a:rPr lang="zh-CN" altLang="en-US" sz="2400" dirty="0">
                <a:latin typeface="楷体_GB2312" pitchFamily="49" charset="-122"/>
                <a:ea typeface="楷体_GB2312" pitchFamily="49" charset="-122"/>
              </a:rPr>
              <a:t>    </a:t>
            </a:r>
            <a:r>
              <a:rPr lang="zh-CN" altLang="en-US" sz="2400" dirty="0">
                <a:latin typeface="Times New Roman" panose="02020603050405020304" pitchFamily="18" charset="0"/>
                <a:ea typeface="华文楷体" panose="02010600040101010101" pitchFamily="2" charset="-122"/>
              </a:rPr>
              <a:t>首先，给定</a:t>
            </a:r>
            <a:r>
              <a:rPr lang="en-US" altLang="zh-CN" sz="2400" dirty="0">
                <a:latin typeface="Times New Roman" panose="02020603050405020304" pitchFamily="18" charset="0"/>
                <a:ea typeface="华文楷体" panose="02010600040101010101" pitchFamily="2" charset="-122"/>
              </a:rPr>
              <a:t>TSP</a:t>
            </a:r>
            <a:r>
              <a:rPr lang="zh-CN" altLang="en-US" sz="2400" dirty="0">
                <a:latin typeface="Times New Roman" panose="02020603050405020304" pitchFamily="18" charset="0"/>
                <a:ea typeface="华文楷体" panose="02010600040101010101" pitchFamily="2" charset="-122"/>
              </a:rPr>
              <a:t>的一个实例(</a:t>
            </a:r>
            <a:r>
              <a:rPr lang="en-US" altLang="zh-CN" sz="2400" dirty="0">
                <a:latin typeface="Times New Roman" panose="02020603050405020304" pitchFamily="18" charset="0"/>
                <a:ea typeface="华文楷体" panose="02010600040101010101" pitchFamily="2" charset="-122"/>
              </a:rPr>
              <a:t>G，c，k)，</a:t>
            </a:r>
            <a:r>
              <a:rPr lang="zh-CN" altLang="en-US" sz="2400" dirty="0">
                <a:latin typeface="Times New Roman" panose="02020603050405020304" pitchFamily="18" charset="0"/>
                <a:ea typeface="华文楷体" panose="02010600040101010101" pitchFamily="2" charset="-122"/>
              </a:rPr>
              <a:t>和一个由</a:t>
            </a:r>
            <a:r>
              <a:rPr lang="en-US" altLang="zh-CN" sz="2400" dirty="0">
                <a:latin typeface="Times New Roman" panose="02020603050405020304" pitchFamily="18" charset="0"/>
                <a:ea typeface="华文楷体" panose="02010600040101010101" pitchFamily="2" charset="-122"/>
              </a:rPr>
              <a:t>n</a:t>
            </a:r>
            <a:r>
              <a:rPr lang="zh-CN" altLang="en-US" sz="2400" dirty="0">
                <a:latin typeface="Times New Roman" panose="02020603050405020304" pitchFamily="18" charset="0"/>
                <a:ea typeface="华文楷体" panose="02010600040101010101" pitchFamily="2" charset="-122"/>
              </a:rPr>
              <a:t>个顶点组成的顶点序列。验证算法要验证这</a:t>
            </a:r>
            <a:r>
              <a:rPr lang="en-US" altLang="zh-CN" sz="2400" dirty="0">
                <a:latin typeface="Times New Roman" panose="02020603050405020304" pitchFamily="18" charset="0"/>
                <a:ea typeface="华文楷体" panose="02010600040101010101" pitchFamily="2" charset="-122"/>
              </a:rPr>
              <a:t>n</a:t>
            </a:r>
            <a:r>
              <a:rPr lang="zh-CN" altLang="en-US" sz="2400" dirty="0">
                <a:latin typeface="Times New Roman" panose="02020603050405020304" pitchFamily="18" charset="0"/>
                <a:ea typeface="华文楷体" panose="02010600040101010101" pitchFamily="2" charset="-122"/>
              </a:rPr>
              <a:t>个顶点组成的序列是图</a:t>
            </a:r>
            <a:r>
              <a:rPr lang="en-US" altLang="zh-CN" sz="2400" dirty="0">
                <a:latin typeface="Times New Roman" panose="02020603050405020304" pitchFamily="18" charset="0"/>
                <a:ea typeface="华文楷体" panose="02010600040101010101" pitchFamily="2" charset="-122"/>
              </a:rPr>
              <a:t>G</a:t>
            </a:r>
            <a:r>
              <a:rPr lang="zh-CN" altLang="en-US" sz="2400" dirty="0">
                <a:latin typeface="Times New Roman" panose="02020603050405020304" pitchFamily="18" charset="0"/>
                <a:ea typeface="华文楷体" panose="02010600040101010101" pitchFamily="2" charset="-122"/>
              </a:rPr>
              <a:t>的一条回路，且经过每个顶点一次。另外，将每条边的费用加起来，并验证所得的和不超过</a:t>
            </a:r>
            <a:r>
              <a:rPr lang="en-US" altLang="zh-CN" sz="2400" dirty="0">
                <a:latin typeface="Times New Roman" panose="02020603050405020304" pitchFamily="18" charset="0"/>
                <a:ea typeface="华文楷体" panose="02010600040101010101" pitchFamily="2" charset="-122"/>
              </a:rPr>
              <a:t>k。</a:t>
            </a:r>
            <a:r>
              <a:rPr lang="zh-CN" altLang="en-US" sz="2400" dirty="0">
                <a:latin typeface="Times New Roman" panose="02020603050405020304" pitchFamily="18" charset="0"/>
                <a:ea typeface="华文楷体" panose="02010600040101010101" pitchFamily="2" charset="-122"/>
              </a:rPr>
              <a:t>这个过程显然可在多项式时间内完成，即</a:t>
            </a:r>
            <a:r>
              <a:rPr lang="en-US" altLang="zh-CN" sz="2400" dirty="0">
                <a:latin typeface="Times New Roman" panose="02020603050405020304" pitchFamily="18" charset="0"/>
                <a:ea typeface="华文楷体" panose="02010600040101010101" pitchFamily="2" charset="-122"/>
              </a:rPr>
              <a:t>TSP∈NP。 </a:t>
            </a:r>
            <a:endParaRPr lang="zh-CN" altLang="en-US" sz="2400" dirty="0">
              <a:latin typeface="Times New Roman" panose="02020603050405020304" pitchFamily="18" charset="0"/>
              <a:ea typeface="华文楷体" panose="02010600040101010101" pitchFamily="2" charset="-122"/>
            </a:endParaRPr>
          </a:p>
          <a:p>
            <a:pPr eaLnBrk="1" hangingPunct="1">
              <a:spcBef>
                <a:spcPts val="1800"/>
              </a:spcBef>
              <a:buNone/>
            </a:pPr>
            <a:r>
              <a:rPr lang="zh-CN" altLang="en-US" sz="2400" dirty="0">
                <a:latin typeface="Times New Roman" panose="02020603050405020304" pitchFamily="18" charset="0"/>
                <a:ea typeface="华文楷体" panose="02010600040101010101" pitchFamily="2" charset="-122"/>
              </a:rPr>
              <a:t>    其次，旅行售货员问题与哈密顿回路问题有着密切的联系。哈密顿回路问题可在多项式时间内变换为旅行售货员问题。</a:t>
            </a:r>
            <a:endParaRPr lang="zh-CN" altLang="en-US" sz="2400" dirty="0">
              <a:latin typeface="Times New Roman" panose="02020603050405020304" pitchFamily="18" charset="0"/>
              <a:ea typeface="华文楷体" panose="020106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C7A7CF-B029-4C03-A042-13AF23AA4B84}"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963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9637" name="Rectangle 2"/>
          <p:cNvSpPr>
            <a:spLocks noGrp="1"/>
          </p:cNvSpPr>
          <p:nvPr>
            <p:ph type="title"/>
          </p:nvPr>
        </p:nvSpPr>
        <p:spPr>
          <a:xfrm>
            <a:off x="971550" y="404813"/>
            <a:ext cx="8001000" cy="738187"/>
          </a:xfrm>
        </p:spPr>
        <p:txBody>
          <a:bodyPr vert="horz" wrap="square" lIns="91440" tIns="45720" rIns="91440" bIns="45720" anchor="t" anchorCtr="0"/>
          <a:p>
            <a:pPr eaLnBrk="1" hangingPunct="1"/>
            <a:r>
              <a:rPr lang="en-US" altLang="zh-CN" dirty="0">
                <a:latin typeface="楷体_GB2312" pitchFamily="49" charset="-122"/>
                <a:ea typeface="楷体_GB2312" pitchFamily="49" charset="-122"/>
              </a:rPr>
              <a:t>TSP</a:t>
            </a:r>
            <a:r>
              <a:rPr lang="zh-CN" altLang="en-US" dirty="0">
                <a:ea typeface="楷体_GB2312" pitchFamily="49" charset="-122"/>
              </a:rPr>
              <a:t>问题</a:t>
            </a:r>
            <a:endParaRPr lang="en-US" altLang="zh-CN" dirty="0">
              <a:ea typeface="楷体_GB2312" pitchFamily="49" charset="-122"/>
            </a:endParaRPr>
          </a:p>
        </p:txBody>
      </p:sp>
      <p:sp>
        <p:nvSpPr>
          <p:cNvPr id="69638" name="Text Box 3"/>
          <p:cNvSpPr txBox="1"/>
          <p:nvPr/>
        </p:nvSpPr>
        <p:spPr>
          <a:xfrm>
            <a:off x="500063" y="4500563"/>
            <a:ext cx="8034337" cy="946150"/>
          </a:xfrm>
          <a:prstGeom prst="rect">
            <a:avLst/>
          </a:prstGeom>
          <a:noFill/>
          <a:ln w="6350">
            <a:noFill/>
          </a:ln>
        </p:spPr>
        <p:txBody>
          <a:bodyPr>
            <a:spAutoFit/>
          </a:bodyPr>
          <a:p>
            <a:pPr eaLnBrk="1" hangingPunct="1">
              <a:lnSpc>
                <a:spcPct val="120000"/>
              </a:lnSpc>
              <a:buNone/>
            </a:pPr>
            <a:r>
              <a:rPr lang="zh-CN" altLang="en-US" sz="2400" dirty="0">
                <a:latin typeface="Times New Roman" panose="02020603050405020304" pitchFamily="18" charset="0"/>
                <a:ea typeface="华文楷体" panose="02010600040101010101" pitchFamily="2" charset="-122"/>
              </a:rPr>
              <a:t>        即</a:t>
            </a:r>
            <a:r>
              <a:rPr lang="en-US" altLang="zh-CN" sz="2400" dirty="0">
                <a:latin typeface="Times New Roman" panose="02020603050405020304" pitchFamily="18" charset="0"/>
                <a:ea typeface="华文楷体" panose="02010600040101010101" pitchFamily="2" charset="-122"/>
              </a:rPr>
              <a:t>HAM-CYCLE∝</a:t>
            </a:r>
            <a:r>
              <a:rPr lang="en-US" altLang="zh-CN" sz="2400" baseline="-30000" dirty="0">
                <a:latin typeface="Times New Roman" panose="02020603050405020304" pitchFamily="18" charset="0"/>
                <a:ea typeface="华文楷体" panose="02010600040101010101" pitchFamily="2" charset="-122"/>
              </a:rPr>
              <a:t>p</a:t>
            </a:r>
            <a:r>
              <a:rPr lang="en-US" altLang="zh-CN" sz="2400" dirty="0">
                <a:latin typeface="Times New Roman" panose="02020603050405020304" pitchFamily="18" charset="0"/>
                <a:ea typeface="华文楷体" panose="02010600040101010101" pitchFamily="2" charset="-122"/>
              </a:rPr>
              <a:t>TSP。</a:t>
            </a:r>
            <a:r>
              <a:rPr lang="zh-CN" altLang="en-US" sz="2400" dirty="0">
                <a:latin typeface="Times New Roman" panose="02020603050405020304" pitchFamily="18" charset="0"/>
                <a:ea typeface="华文楷体" panose="02010600040101010101" pitchFamily="2" charset="-122"/>
              </a:rPr>
              <a:t>从而，旅行售货员问题是</a:t>
            </a:r>
            <a:r>
              <a:rPr lang="en-US" altLang="zh-CN" sz="2400" dirty="0">
                <a:latin typeface="Times New Roman" panose="02020603050405020304" pitchFamily="18" charset="0"/>
                <a:ea typeface="华文楷体" panose="02010600040101010101" pitchFamily="2" charset="-122"/>
              </a:rPr>
              <a:t>NP</a:t>
            </a:r>
            <a:r>
              <a:rPr lang="zh-CN" altLang="en-US" sz="2400" dirty="0">
                <a:latin typeface="Times New Roman" panose="02020603050405020304" pitchFamily="18" charset="0"/>
                <a:ea typeface="华文楷体" panose="02010600040101010101" pitchFamily="2" charset="-122"/>
              </a:rPr>
              <a:t>难的。因此，</a:t>
            </a:r>
            <a:r>
              <a:rPr lang="en-US" altLang="zh-CN" sz="2400" dirty="0">
                <a:latin typeface="Times New Roman" panose="02020603050405020304" pitchFamily="18" charset="0"/>
                <a:ea typeface="华文楷体" panose="02010600040101010101" pitchFamily="2" charset="-122"/>
              </a:rPr>
              <a:t>TSP∈NPC。 </a:t>
            </a:r>
            <a:r>
              <a:rPr lang="zh-CN" altLang="en-US" sz="2400" dirty="0">
                <a:latin typeface="Times New Roman" panose="02020603050405020304" pitchFamily="18" charset="0"/>
                <a:ea typeface="华文楷体" panose="02010600040101010101" pitchFamily="2" charset="-122"/>
              </a:rPr>
              <a:t> </a:t>
            </a:r>
            <a:endParaRPr lang="zh-CN" altLang="en-US" sz="2400" dirty="0">
              <a:latin typeface="Times New Roman" panose="02020603050405020304" pitchFamily="18" charset="0"/>
              <a:ea typeface="华文楷体" panose="02010600040101010101" pitchFamily="2" charset="-122"/>
            </a:endParaRPr>
          </a:p>
        </p:txBody>
      </p:sp>
      <p:sp>
        <p:nvSpPr>
          <p:cNvPr id="69639" name="Text Box 3"/>
          <p:cNvSpPr txBox="1"/>
          <p:nvPr/>
        </p:nvSpPr>
        <p:spPr>
          <a:xfrm>
            <a:off x="714375" y="1357313"/>
            <a:ext cx="8034338" cy="950912"/>
          </a:xfrm>
          <a:prstGeom prst="rect">
            <a:avLst/>
          </a:prstGeom>
          <a:noFill/>
          <a:ln w="6350">
            <a:noFill/>
          </a:ln>
        </p:spPr>
        <p:txBody>
          <a:bodyPr>
            <a:spAutoFit/>
          </a:bodyPr>
          <a:p>
            <a:pPr eaLnBrk="1" hangingPunct="1">
              <a:lnSpc>
                <a:spcPct val="120000"/>
              </a:lnSpc>
              <a:buNone/>
            </a:pPr>
            <a:r>
              <a:rPr lang="zh-CN" altLang="en-US" sz="2400" dirty="0">
                <a:latin typeface="Times New Roman" panose="02020603050405020304" pitchFamily="18" charset="0"/>
                <a:ea typeface="华文楷体" panose="02010600040101010101" pitchFamily="2" charset="-122"/>
              </a:rPr>
              <a:t>        设图</a:t>
            </a:r>
            <a:r>
              <a:rPr lang="en-US" altLang="zh-CN" sz="2400" dirty="0">
                <a:latin typeface="Times New Roman" panose="02020603050405020304" pitchFamily="18" charset="0"/>
                <a:ea typeface="华文楷体" panose="02010600040101010101" pitchFamily="2" charset="-122"/>
              </a:rPr>
              <a:t>G=(V,E)</a:t>
            </a:r>
            <a:r>
              <a:rPr lang="zh-CN" altLang="en-US" sz="2400" dirty="0">
                <a:latin typeface="Times New Roman" panose="02020603050405020304" pitchFamily="18" charset="0"/>
                <a:ea typeface="华文楷体" panose="02010600040101010101" pitchFamily="2" charset="-122"/>
              </a:rPr>
              <a:t>是</a:t>
            </a:r>
            <a:r>
              <a:rPr lang="en-US" altLang="zh-CN" sz="2400" dirty="0">
                <a:latin typeface="Times New Roman" panose="02020603050405020304" pitchFamily="18" charset="0"/>
                <a:ea typeface="华文楷体" panose="02010600040101010101" pitchFamily="2" charset="-122"/>
              </a:rPr>
              <a:t>HAM-CYCLE</a:t>
            </a:r>
            <a:r>
              <a:rPr lang="zh-CN" altLang="en-US" sz="2400" dirty="0">
                <a:latin typeface="Times New Roman" panose="02020603050405020304" pitchFamily="18" charset="0"/>
                <a:ea typeface="华文楷体" panose="02010600040101010101" pitchFamily="2" charset="-122"/>
              </a:rPr>
              <a:t>问题的一个实例，构造一个完全图</a:t>
            </a:r>
            <a:r>
              <a:rPr lang="en-US" altLang="zh-CN" sz="2400" dirty="0">
                <a:latin typeface="Times New Roman" panose="02020603050405020304" pitchFamily="18" charset="0"/>
                <a:ea typeface="华文楷体" panose="02010600040101010101" pitchFamily="2" charset="-122"/>
              </a:rPr>
              <a:t>G’=(V,E’)</a:t>
            </a:r>
            <a:r>
              <a:rPr lang="zh-CN" altLang="en-US" sz="2400" dirty="0">
                <a:latin typeface="Times New Roman" panose="02020603050405020304" pitchFamily="18" charset="0"/>
                <a:ea typeface="华文楷体" panose="02010600040101010101" pitchFamily="2" charset="-122"/>
              </a:rPr>
              <a:t> ，且定义费用函数</a:t>
            </a:r>
            <a:r>
              <a:rPr lang="en-US" altLang="zh-CN" sz="2400" i="1" dirty="0">
                <a:latin typeface="Times New Roman" panose="02020603050405020304" pitchFamily="18" charset="0"/>
                <a:ea typeface="华文楷体" panose="02010600040101010101" pitchFamily="2" charset="-122"/>
              </a:rPr>
              <a:t>c</a:t>
            </a:r>
            <a:r>
              <a:rPr lang="zh-CN" altLang="en-US" sz="2400" dirty="0">
                <a:latin typeface="Times New Roman" panose="02020603050405020304" pitchFamily="18" charset="0"/>
                <a:ea typeface="华文楷体" panose="02010600040101010101" pitchFamily="2" charset="-122"/>
              </a:rPr>
              <a:t>为：</a:t>
            </a:r>
            <a:endParaRPr lang="zh-CN" altLang="en-US" sz="2400" dirty="0">
              <a:latin typeface="Times New Roman" panose="02020603050405020304" pitchFamily="18" charset="0"/>
              <a:ea typeface="华文楷体" panose="02010600040101010101" pitchFamily="2" charset="-122"/>
            </a:endParaRPr>
          </a:p>
        </p:txBody>
      </p:sp>
      <p:graphicFrame>
        <p:nvGraphicFramePr>
          <p:cNvPr id="69640" name="Object 8"/>
          <p:cNvGraphicFramePr>
            <a:graphicFrameLocks noChangeAspect="1"/>
          </p:cNvGraphicFramePr>
          <p:nvPr/>
        </p:nvGraphicFramePr>
        <p:xfrm>
          <a:off x="2214563" y="2428875"/>
          <a:ext cx="3286125" cy="928688"/>
        </p:xfrm>
        <a:graphic>
          <a:graphicData uri="http://schemas.openxmlformats.org/presentationml/2006/ole">
            <mc:AlternateContent xmlns:mc="http://schemas.openxmlformats.org/markup-compatibility/2006">
              <mc:Choice xmlns:v="urn:schemas-microsoft-com:vml" Requires="v">
                <p:oleObj spid="_x0000_s3125" name="" r:id="rId1" imgW="1397000" imgH="457200" progId="Equation.3">
                  <p:embed/>
                </p:oleObj>
              </mc:Choice>
              <mc:Fallback>
                <p:oleObj name="" r:id="rId1" imgW="1397000" imgH="457200" progId="Equation.3">
                  <p:embed/>
                  <p:pic>
                    <p:nvPicPr>
                      <p:cNvPr id="0" name="图片 3124"/>
                      <p:cNvPicPr/>
                      <p:nvPr/>
                    </p:nvPicPr>
                    <p:blipFill>
                      <a:blip r:embed="rId2"/>
                      <a:stretch>
                        <a:fillRect/>
                      </a:stretch>
                    </p:blipFill>
                    <p:spPr>
                      <a:xfrm>
                        <a:off x="2214563" y="2428875"/>
                        <a:ext cx="3286125" cy="928688"/>
                      </a:xfrm>
                      <a:prstGeom prst="rect">
                        <a:avLst/>
                      </a:prstGeom>
                      <a:noFill/>
                      <a:ln w="38100">
                        <a:noFill/>
                        <a:miter/>
                      </a:ln>
                    </p:spPr>
                  </p:pic>
                </p:oleObj>
              </mc:Fallback>
            </mc:AlternateContent>
          </a:graphicData>
        </a:graphic>
      </p:graphicFrame>
      <p:sp>
        <p:nvSpPr>
          <p:cNvPr id="69641" name="Text Box 3"/>
          <p:cNvSpPr txBox="1"/>
          <p:nvPr/>
        </p:nvSpPr>
        <p:spPr>
          <a:xfrm>
            <a:off x="571500" y="3429000"/>
            <a:ext cx="8034338" cy="979488"/>
          </a:xfrm>
          <a:prstGeom prst="rect">
            <a:avLst/>
          </a:prstGeom>
          <a:noFill/>
          <a:ln w="6350">
            <a:noFill/>
          </a:ln>
        </p:spPr>
        <p:txBody>
          <a:bodyPr>
            <a:spAutoFit/>
          </a:bodyPr>
          <a:p>
            <a:pPr eaLnBrk="1" hangingPunct="1">
              <a:lnSpc>
                <a:spcPct val="120000"/>
              </a:lnSpc>
              <a:buNone/>
            </a:pPr>
            <a:r>
              <a:rPr lang="zh-CN" altLang="en-US" sz="2400" dirty="0">
                <a:latin typeface="Times New Roman" panose="02020603050405020304" pitchFamily="18" charset="0"/>
                <a:ea typeface="华文楷体" panose="02010600040101010101" pitchFamily="2" charset="-122"/>
              </a:rPr>
              <a:t>        则相应的</a:t>
            </a:r>
            <a:r>
              <a:rPr lang="en-US" altLang="zh-CN" sz="2400" dirty="0">
                <a:latin typeface="Times New Roman" panose="02020603050405020304" pitchFamily="18" charset="0"/>
                <a:ea typeface="华文楷体" panose="02010600040101010101" pitchFamily="2" charset="-122"/>
              </a:rPr>
              <a:t>TSP</a:t>
            </a:r>
            <a:r>
              <a:rPr lang="zh-CN" altLang="en-US" sz="2400" dirty="0">
                <a:latin typeface="Times New Roman" panose="02020603050405020304" pitchFamily="18" charset="0"/>
                <a:ea typeface="华文楷体" panose="02010600040101010101" pitchFamily="2" charset="-122"/>
              </a:rPr>
              <a:t>的实例为</a:t>
            </a:r>
            <a:r>
              <a:rPr lang="en-US" altLang="zh-CN" sz="2400" i="1" dirty="0">
                <a:latin typeface="Times New Roman" panose="02020603050405020304" pitchFamily="18" charset="0"/>
                <a:ea typeface="楷体_GB2312" pitchFamily="49" charset="-122"/>
              </a:rPr>
              <a:t>G’</a:t>
            </a:r>
            <a:r>
              <a:rPr lang="en-US" altLang="zh-CN" sz="2400" dirty="0">
                <a:latin typeface="Times New Roman" panose="02020603050405020304" pitchFamily="18" charset="0"/>
                <a:ea typeface="楷体_GB2312" pitchFamily="49" charset="-122"/>
              </a:rPr>
              <a:t>=(</a:t>
            </a:r>
            <a:r>
              <a:rPr lang="en-US" altLang="zh-CN" sz="2400" i="1" dirty="0">
                <a:latin typeface="Times New Roman" panose="02020603050405020304" pitchFamily="18" charset="0"/>
                <a:ea typeface="楷体_GB2312" pitchFamily="49" charset="-122"/>
              </a:rPr>
              <a:t>V</a:t>
            </a:r>
            <a:r>
              <a:rPr lang="en-US" altLang="zh-CN" sz="2400" dirty="0">
                <a:latin typeface="Times New Roman" panose="02020603050405020304" pitchFamily="18" charset="0"/>
                <a:ea typeface="楷体_GB2312" pitchFamily="49" charset="-122"/>
              </a:rPr>
              <a:t>,</a:t>
            </a:r>
            <a:r>
              <a:rPr lang="en-US" altLang="zh-CN" sz="2400" i="1" dirty="0">
                <a:latin typeface="Times New Roman" panose="02020603050405020304" pitchFamily="18" charset="0"/>
                <a:ea typeface="楷体_GB2312" pitchFamily="49" charset="-122"/>
              </a:rPr>
              <a:t>c,</a:t>
            </a:r>
            <a:r>
              <a:rPr lang="en-US" altLang="zh-CN" sz="2400" dirty="0">
                <a:latin typeface="Times New Roman" panose="02020603050405020304" pitchFamily="18" charset="0"/>
                <a:ea typeface="楷体_GB2312" pitchFamily="49" charset="-122"/>
              </a:rPr>
              <a:t>0)</a:t>
            </a:r>
            <a:r>
              <a:rPr lang="zh-CN" altLang="en-US" sz="2400" dirty="0">
                <a:latin typeface="华文楷体" panose="02010600040101010101" pitchFamily="2" charset="-122"/>
                <a:ea typeface="华文楷体" panose="02010600040101010101" pitchFamily="2" charset="-122"/>
              </a:rPr>
              <a:t>。这个构造过程可以在</a:t>
            </a:r>
            <a:r>
              <a:rPr lang="el-GR" altLang="zh-CN" sz="2400" dirty="0">
                <a:latin typeface="Times New Roman" panose="02020603050405020304" pitchFamily="18" charset="0"/>
                <a:ea typeface="华文楷体" panose="02010600040101010101" pitchFamily="2" charset="-122"/>
              </a:rPr>
              <a:t>Θ</a:t>
            </a:r>
            <a:r>
              <a:rPr lang="en-US" altLang="zh-CN" sz="2400" dirty="0">
                <a:latin typeface="Times New Roman" panose="02020603050405020304" pitchFamily="18" charset="0"/>
                <a:ea typeface="华文楷体" panose="02010600040101010101" pitchFamily="2" charset="-122"/>
              </a:rPr>
              <a:t>(</a:t>
            </a:r>
            <a:r>
              <a:rPr lang="en-US" altLang="zh-CN" sz="2400" i="1" dirty="0">
                <a:latin typeface="Times New Roman" panose="02020603050405020304" pitchFamily="18" charset="0"/>
                <a:ea typeface="华文楷体" panose="02010600040101010101" pitchFamily="2" charset="-122"/>
              </a:rPr>
              <a:t>n</a:t>
            </a:r>
            <a:r>
              <a:rPr lang="en-US" altLang="zh-CN" sz="2400" baseline="30000" dirty="0">
                <a:latin typeface="Times New Roman" panose="02020603050405020304" pitchFamily="18" charset="0"/>
                <a:ea typeface="华文楷体" panose="02010600040101010101" pitchFamily="2" charset="-122"/>
              </a:rPr>
              <a:t>2</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时间内完成。</a:t>
            </a:r>
            <a:endParaRPr lang="zh-CN" altLang="en-US" sz="2400" dirty="0">
              <a:latin typeface="Times New Roman" panose="02020603050405020304" pitchFamily="18" charset="0"/>
              <a:ea typeface="华文楷体" panose="02010600040101010101" pitchFamily="2" charset="-122"/>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552D226-E4AD-4747-8EE0-AF3874F26378}"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29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60130" name="Rectangle 2"/>
          <p:cNvSpPr>
            <a:spLocks noGrp="1" noChangeArrowheads="1"/>
          </p:cNvSpPr>
          <p:nvPr>
            <p:ph type="title"/>
          </p:nvPr>
        </p:nvSpPr>
        <p:spPr>
          <a:xfrm>
            <a:off x="1042988" y="277813"/>
            <a:ext cx="7129463" cy="8477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8.1.1 </a:t>
            </a:r>
            <a:r>
              <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非确定性算法</a:t>
            </a:r>
            <a:endPar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560131" name="Rectangle 3"/>
          <p:cNvSpPr>
            <a:spLocks noGrp="1" noChangeArrowheads="1"/>
          </p:cNvSpPr>
          <p:nvPr>
            <p:ph idx="1"/>
          </p:nvPr>
        </p:nvSpPr>
        <p:spPr>
          <a:xfrm>
            <a:off x="900113" y="1196975"/>
            <a:ext cx="7489825" cy="45307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Ø"/>
              <a:defRPr/>
            </a:pP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例</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8.1:</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给定集合</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A[1:n](n≥1)</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中寻找某一元素</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x,</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确定使</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A[j]=x</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的索引</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j</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，如果</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x</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不在</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中，则</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j=0</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endPar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Ø"/>
              <a:defRPr/>
            </a:pPr>
            <a:r>
              <a:rPr kumimoji="0" lang="zh-CN" altLang="en-US" sz="2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算法</a:t>
            </a:r>
            <a:r>
              <a:rPr kumimoji="0" lang="en-US" altLang="zh-CN" sz="2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8.1</a:t>
            </a:r>
            <a:r>
              <a:rPr kumimoji="0" lang="zh-CN" altLang="en-US" sz="2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a:t>
            </a:r>
            <a:endParaRPr kumimoji="0" lang="zh-CN" altLang="en-US" sz="2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0"/>
              </a:spcBef>
              <a:spcAft>
                <a:spcPct val="0"/>
              </a:spcAft>
              <a:buClr>
                <a:schemeClr val="tx2"/>
              </a:buClr>
              <a:buSzPct val="65000"/>
              <a:buFont typeface="Wingdings" panose="05000000000000000000" pitchFamily="2" charset="2"/>
              <a:buNone/>
              <a:defRPr/>
            </a:pPr>
            <a:r>
              <a:rPr kumimoji="0" lang="zh-CN" altLang="en-US" sz="2600" b="0"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 </a:t>
            </a:r>
            <a:r>
              <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rPr>
              <a:t>int j=Choice(1,n);</a:t>
            </a:r>
            <a:endPar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100000"/>
              </a:lnSpc>
              <a:spcBef>
                <a:spcPct val="0"/>
              </a:spcBef>
              <a:spcAft>
                <a:spcPct val="0"/>
              </a:spcAft>
              <a:buClr>
                <a:schemeClr val="tx2"/>
              </a:buClr>
              <a:buSzPct val="65000"/>
              <a:buFont typeface="Wingdings" panose="05000000000000000000" pitchFamily="2" charset="2"/>
              <a:buNone/>
              <a:defRPr/>
            </a:pPr>
            <a:r>
              <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rPr>
              <a:t>     if(A[j]==x){</a:t>
            </a:r>
            <a:endPar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100000"/>
              </a:lnSpc>
              <a:spcBef>
                <a:spcPct val="0"/>
              </a:spcBef>
              <a:spcAft>
                <a:spcPct val="0"/>
              </a:spcAft>
              <a:buClr>
                <a:schemeClr val="tx2"/>
              </a:buClr>
              <a:buSzPct val="65000"/>
              <a:buFont typeface="Wingdings" panose="05000000000000000000" pitchFamily="2" charset="2"/>
              <a:buNone/>
              <a:defRPr/>
            </a:pPr>
            <a:r>
              <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rPr>
              <a:t>         System.out.println(j);</a:t>
            </a:r>
            <a:endPar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100000"/>
              </a:lnSpc>
              <a:spcBef>
                <a:spcPct val="0"/>
              </a:spcBef>
              <a:spcAft>
                <a:spcPct val="0"/>
              </a:spcAft>
              <a:buClr>
                <a:schemeClr val="tx2"/>
              </a:buClr>
              <a:buSzPct val="65000"/>
              <a:buFont typeface="Wingdings" panose="05000000000000000000" pitchFamily="2" charset="2"/>
              <a:buNone/>
              <a:defRPr/>
            </a:pPr>
            <a:r>
              <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rPr>
              <a:t>         Success();</a:t>
            </a:r>
            <a:endPar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100000"/>
              </a:lnSpc>
              <a:spcBef>
                <a:spcPct val="0"/>
              </a:spcBef>
              <a:spcAft>
                <a:spcPct val="0"/>
              </a:spcAft>
              <a:buClr>
                <a:schemeClr val="tx2"/>
              </a:buClr>
              <a:buSzPct val="65000"/>
              <a:buFont typeface="Wingdings" panose="05000000000000000000" pitchFamily="2" charset="2"/>
              <a:buNone/>
              <a:defRPr/>
            </a:pPr>
            <a:r>
              <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rPr>
              <a:t>     }</a:t>
            </a:r>
            <a:endPar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100000"/>
              </a:lnSpc>
              <a:spcBef>
                <a:spcPct val="0"/>
              </a:spcBef>
              <a:spcAft>
                <a:spcPct val="0"/>
              </a:spcAft>
              <a:buClr>
                <a:schemeClr val="tx2"/>
              </a:buClr>
              <a:buSzPct val="65000"/>
              <a:buFont typeface="Wingdings" panose="05000000000000000000" pitchFamily="2" charset="2"/>
              <a:buNone/>
              <a:defRPr/>
            </a:pPr>
            <a:r>
              <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rPr>
              <a:t>     System.out.println(0);</a:t>
            </a:r>
            <a:endPar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100000"/>
              </a:lnSpc>
              <a:spcBef>
                <a:spcPct val="0"/>
              </a:spcBef>
              <a:spcAft>
                <a:spcPct val="0"/>
              </a:spcAft>
              <a:buClr>
                <a:schemeClr val="tx2"/>
              </a:buClr>
              <a:buSzPct val="65000"/>
              <a:buFont typeface="Wingdings" panose="05000000000000000000" pitchFamily="2" charset="2"/>
              <a:buNone/>
              <a:defRPr/>
            </a:pPr>
            <a:r>
              <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rPr>
              <a:t>     Failure();</a:t>
            </a:r>
            <a:endParaRPr kumimoji="0" lang="en-US" altLang="zh-CN" sz="2400" b="1" i="0" u="none" strike="noStrike" kern="0" cap="none" spc="0" normalizeH="0" baseline="0" noProof="0" smtClean="0">
              <a:ln>
                <a:noFill/>
              </a:ln>
              <a:solidFill>
                <a:srgbClr val="2A15F3"/>
              </a:solidFill>
              <a:effectLst/>
              <a:uLnTx/>
              <a:uFillTx/>
              <a:latin typeface="Gulim" pitchFamily="34" charset="-127"/>
              <a:ea typeface="Gulim" pitchFamily="34" charset="-127"/>
              <a:cs typeface="+mn-cs"/>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24FA294-AD59-43B5-9D6D-0A01BE50937B}"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31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61154" name="Rectangle 2"/>
          <p:cNvSpPr>
            <a:spLocks noGrp="1" noChangeArrowheads="1"/>
          </p:cNvSpPr>
          <p:nvPr>
            <p:ph type="title"/>
          </p:nvPr>
        </p:nvSpPr>
        <p:spPr>
          <a:xfrm>
            <a:off x="1042988" y="277813"/>
            <a:ext cx="7129463" cy="8477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8.1.1 </a:t>
            </a:r>
            <a:r>
              <a:rPr kumimoji="0" lang="zh-CN" altLang="en-US" sz="3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非确定性算法</a:t>
            </a:r>
            <a:endParaRPr kumimoji="0" lang="zh-CN" altLang="en-US" sz="3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561155" name="Rectangle 3"/>
          <p:cNvSpPr>
            <a:spLocks noGrp="1" noChangeArrowheads="1"/>
          </p:cNvSpPr>
          <p:nvPr>
            <p:ph idx="1"/>
          </p:nvPr>
        </p:nvSpPr>
        <p:spPr>
          <a:xfrm>
            <a:off x="468313" y="908050"/>
            <a:ext cx="8424863" cy="1511300"/>
          </a:xfrm>
        </p:spPr>
        <p:txBody>
          <a:bodyPr vert="horz" wrap="square" lIns="91440" tIns="45720" rIns="91440" bIns="45720" numCol="1" anchor="t" anchorCtr="0" compatLnSpc="1"/>
          <a:lstStyle/>
          <a:p>
            <a:pPr marL="0" marR="0" lvl="0" indent="631825" algn="l" defTabSz="914400" rtl="0" eaLnBrk="1" fontAlgn="base" latinLnBrk="0" hangingPunct="1">
              <a:lnSpc>
                <a:spcPct val="110000"/>
              </a:lnSpc>
              <a:spcBef>
                <a:spcPct val="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例</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8.2</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：设</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A[i](1≤i≤n)</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是正整数组成的数组，非确定性算法</a:t>
            </a:r>
            <a:r>
              <a:rPr kumimoji="0" lang="en-US"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Nsort(A,n)</a:t>
            </a:r>
            <a:r>
              <a:rPr kumimoji="0" lang="zh-CN" altLang="en-US"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按非降序排序数组并按次序输出数组元素。</a:t>
            </a:r>
            <a:endParaRPr kumimoji="0" lang="zh-CN" altLang="en-US" sz="2400" b="0" i="0" u="none" strike="noStrike" kern="0" cap="none" spc="0" normalizeH="0" baseline="0" noProof="0" smtClean="0">
              <a:ln>
                <a:noFill/>
              </a:ln>
              <a:solidFill>
                <a:schemeClr val="tx1"/>
              </a:solidFill>
              <a:effectLst/>
              <a:uLnTx/>
              <a:uFillTx/>
              <a:latin typeface="楷体_GB2312" pitchFamily="49" charset="-122"/>
              <a:ea typeface="楷体_GB2312" pitchFamily="49" charset="-122"/>
              <a:cs typeface="+mn-cs"/>
            </a:endParaRPr>
          </a:p>
        </p:txBody>
      </p:sp>
      <p:sp>
        <p:nvSpPr>
          <p:cNvPr id="561156" name="Rectangle 4"/>
          <p:cNvSpPr>
            <a:spLocks noChangeArrowheads="1"/>
          </p:cNvSpPr>
          <p:nvPr/>
        </p:nvSpPr>
        <p:spPr bwMode="auto">
          <a:xfrm>
            <a:off x="611188" y="2133600"/>
            <a:ext cx="8153400" cy="3960813"/>
          </a:xfrm>
          <a:prstGeom prst="rect">
            <a:avLst/>
          </a:prstGeom>
          <a:noFill/>
          <a:ln w="9525">
            <a:noFill/>
            <a:miter lim="800000"/>
          </a:ln>
          <a:effectLst/>
        </p:spPr>
        <p:txBody>
          <a:bodyPr/>
          <a:lstStyle/>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Char char="n"/>
              <a:defRPr/>
            </a:pPr>
            <a:r>
              <a:rPr kumimoji="0" lang="zh-CN" altLang="en-US" sz="21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算法</a:t>
            </a:r>
            <a:r>
              <a:rPr kumimoji="0" lang="en-US" altLang="zh-CN" sz="21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8.2</a:t>
            </a:r>
            <a:r>
              <a:rPr kumimoji="0" lang="zh-CN" altLang="en-US" sz="21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endParaRPr kumimoji="0" lang="zh-CN" altLang="en-US" sz="21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rPr>
              <a:t>void Nsort (int A[],int n)</a:t>
            </a:r>
            <a:endPar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rPr>
              <a:t>{  int B[SIZE], i, j;</a:t>
            </a:r>
            <a:endPar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rPr>
              <a:t>    for (i=1; i&lt;=n; i++)   B[i]=0;</a:t>
            </a:r>
            <a:endPar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rPr>
              <a:t>    for (i=1; i&lt;=n; i++) {</a:t>
            </a:r>
            <a:endPar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rPr>
              <a:t>        j = Choice(1,n);   </a:t>
            </a:r>
            <a:endPar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rPr>
              <a:t>        if (B[j])  Failure();  else   B[j] = A[i];</a:t>
            </a:r>
            <a:endPar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rPr>
              <a:t>     }</a:t>
            </a:r>
            <a:endPar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rPr>
              <a:t>    for (i=1; i&lt;=n-1; i++)     if (B[i] &gt; B[i+1])  Failure();</a:t>
            </a:r>
            <a:endPar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rPr>
              <a:t>    for ( i=1;i&lt;=n; i++)   System.out.print(b[i]);</a:t>
            </a:r>
            <a:endPar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rPr>
              <a:t>    System.out.println();</a:t>
            </a:r>
            <a:endPar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rPr>
              <a:t>    Success();</a:t>
            </a:r>
            <a:endPar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endParaRPr>
          </a:p>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rPr>
              <a:t>}</a:t>
            </a:r>
            <a:endParaRPr kumimoji="0" lang="en-US" altLang="zh-CN" sz="2000" b="1" i="0" u="none" strike="noStrike" kern="1200" cap="none" spc="0" normalizeH="0" baseline="0" noProof="0">
              <a:ln>
                <a:noFill/>
              </a:ln>
              <a:solidFill>
                <a:srgbClr val="2A15F3"/>
              </a:solidFill>
              <a:effectLst/>
              <a:uLnTx/>
              <a:uFillTx/>
              <a:latin typeface="Gulim" pitchFamily="34" charset="-127"/>
              <a:ea typeface="Gulim" pitchFamily="34" charset="-127"/>
              <a:cs typeface="+mn-cs"/>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8A803D7-EF8C-403B-BA1F-1668A4159BCB}"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《算法设计与分析》课件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434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63202" name="Rectangle 2"/>
          <p:cNvSpPr>
            <a:spLocks noGrp="1" noChangeArrowheads="1"/>
          </p:cNvSpPr>
          <p:nvPr>
            <p:ph type="title"/>
          </p:nvPr>
        </p:nvSpPr>
        <p:spPr>
          <a:xfrm>
            <a:off x="1042988" y="277813"/>
            <a:ext cx="7129463" cy="8477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8.1.1 </a:t>
            </a:r>
            <a:r>
              <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非确定性算法</a:t>
            </a:r>
            <a:endParaRPr kumimoji="0" lang="zh-CN" altLang="en-US"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563203" name="Rectangle 3"/>
          <p:cNvSpPr>
            <a:spLocks noGrp="1" noChangeArrowheads="1"/>
          </p:cNvSpPr>
          <p:nvPr>
            <p:ph idx="1"/>
          </p:nvPr>
        </p:nvSpPr>
        <p:spPr>
          <a:xfrm>
            <a:off x="684213" y="981075"/>
            <a:ext cx="8153400" cy="53292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2"/>
              </a:buClr>
              <a:buSzPct val="65000"/>
              <a:buFont typeface="Wingdings" panose="05000000000000000000" pitchFamily="2" charset="2"/>
              <a:buChar char="Ø"/>
              <a:defRPr/>
            </a:pP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判定问题、判定算法</a:t>
            </a:r>
            <a:endPar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1"/>
              </a:buClr>
              <a:buSzPct val="80000"/>
              <a:buFont typeface="Wingdings" panose="05000000000000000000" pitchFamily="2" charset="2"/>
              <a:buChar char="l"/>
              <a:defRPr/>
            </a:pPr>
            <a:r>
              <a:rPr kumimoji="0" lang="zh-CN" altLang="en-US"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答案非</a:t>
            </a:r>
            <a:r>
              <a:rPr kumimoji="0" lang="en-US" altLang="zh-CN"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0</a:t>
            </a:r>
            <a:r>
              <a:rPr kumimoji="0" lang="zh-CN" altLang="en-US"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即</a:t>
            </a:r>
            <a:r>
              <a:rPr kumimoji="0" lang="en-US" altLang="zh-CN"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1</a:t>
            </a:r>
            <a:r>
              <a:rPr kumimoji="0" lang="zh-CN" altLang="en-US"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的所有问题称为判定问题</a:t>
            </a:r>
            <a:r>
              <a:rPr kumimoji="0" lang="en-US" altLang="zh-CN"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a:t>
            </a:r>
            <a:endParaRPr kumimoji="0" lang="en-US" altLang="zh-CN"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accent1"/>
              </a:buClr>
              <a:buSzPct val="80000"/>
              <a:buFont typeface="Wingdings" panose="05000000000000000000" pitchFamily="2" charset="2"/>
              <a:buChar char="l"/>
              <a:defRPr/>
            </a:pPr>
            <a:r>
              <a:rPr kumimoji="0" lang="zh-CN" altLang="en-US"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求解判定问题的算法称为判定算法</a:t>
            </a:r>
            <a:r>
              <a:rPr kumimoji="0" lang="en-US" altLang="zh-CN"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a:t>
            </a:r>
            <a:endParaRPr kumimoji="0" lang="en-US"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65000"/>
              <a:buFont typeface="Wingdings" panose="05000000000000000000" pitchFamily="2" charset="2"/>
              <a:buChar char="Ø"/>
              <a:defRPr/>
            </a:pP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最优化问题、最优化算法</a:t>
            </a:r>
            <a:endPar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1"/>
              </a:buClr>
              <a:buSzPct val="80000"/>
              <a:buFont typeface="Wingdings" panose="05000000000000000000" pitchFamily="2" charset="2"/>
              <a:buChar char="l"/>
              <a:defRPr/>
            </a:pPr>
            <a:r>
              <a:rPr kumimoji="0" lang="zh-CN" altLang="en-US"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确定代价函数最优值的所有问题称为最优化问题</a:t>
            </a:r>
            <a:r>
              <a:rPr kumimoji="0" lang="en-US" altLang="zh-CN"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a:t>
            </a:r>
            <a:endParaRPr kumimoji="0" lang="en-US" altLang="zh-CN"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accent1"/>
              </a:buClr>
              <a:buSzPct val="80000"/>
              <a:buFont typeface="Wingdings" panose="05000000000000000000" pitchFamily="2" charset="2"/>
              <a:buChar char="l"/>
              <a:defRPr/>
            </a:pPr>
            <a:r>
              <a:rPr kumimoji="0" lang="zh-CN" altLang="en-US"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求解最优化问题的算法称为最优化算法</a:t>
            </a:r>
            <a:r>
              <a:rPr kumimoji="0" lang="en-US" altLang="zh-CN"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rPr>
              <a:t>.</a:t>
            </a:r>
            <a:endParaRPr kumimoji="0" lang="en-US" altLang="zh-CN" sz="2800" b="1" i="0" u="none" strike="noStrike" kern="0" cap="none" spc="0" normalizeH="0" baseline="0" noProof="0" smtClean="0">
              <a:ln>
                <a:noFill/>
              </a:ln>
              <a:solidFill>
                <a:srgbClr val="2A15F3"/>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65000"/>
              <a:buFont typeface="Wingdings" panose="05000000000000000000" pitchFamily="2" charset="2"/>
              <a:buChar char="Ø"/>
              <a:defRPr/>
            </a:pP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判定问题与最优化问题</a:t>
            </a:r>
            <a:endPar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1"/>
              </a:buClr>
              <a:buSzPct val="80000"/>
              <a:buFont typeface="Wingdings" panose="05000000000000000000" pitchFamily="2" charset="2"/>
              <a:buChar char="l"/>
              <a:defRPr/>
            </a:pPr>
            <a:r>
              <a:rPr kumimoji="0" lang="zh-CN" altLang="en-US" sz="2800" b="1" i="0" u="none" strike="noStrike" kern="0" cap="none" spc="0" normalizeH="0" baseline="0" noProof="0" smtClean="0">
                <a:ln>
                  <a:noFill/>
                </a:ln>
                <a:solidFill>
                  <a:srgbClr val="2A15F3"/>
                </a:solidFill>
                <a:effectLst/>
                <a:uLnTx/>
                <a:uFillTx/>
                <a:latin typeface="+mn-lt"/>
                <a:ea typeface="楷体_GB2312" pitchFamily="49" charset="-122"/>
                <a:cs typeface="+mn-cs"/>
              </a:rPr>
              <a:t>最优化问题可在多项式时间求解，则对应判定问题也可以</a:t>
            </a:r>
            <a:endParaRPr kumimoji="0" lang="zh-CN" altLang="en-US" sz="2800" b="1" i="0" u="none" strike="noStrike" kern="0" cap="none" spc="0" normalizeH="0" baseline="0" noProof="0" smtClean="0">
              <a:ln>
                <a:noFill/>
              </a:ln>
              <a:solidFill>
                <a:srgbClr val="2A15F3"/>
              </a:solidFill>
              <a:effectLst/>
              <a:uLnTx/>
              <a:uFillTx/>
              <a:latin typeface="+mn-lt"/>
              <a:ea typeface="楷体_GB2312"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accent1"/>
              </a:buClr>
              <a:buSzPct val="80000"/>
              <a:buFont typeface="Wingdings" panose="05000000000000000000" pitchFamily="2" charset="2"/>
              <a:buChar char="l"/>
              <a:defRPr/>
            </a:pPr>
            <a:r>
              <a:rPr kumimoji="0" lang="zh-CN" altLang="en-US" sz="2800" b="1" i="0" u="none" strike="noStrike" kern="0" cap="none" spc="0" normalizeH="0" baseline="0" noProof="0" smtClean="0">
                <a:ln>
                  <a:noFill/>
                </a:ln>
                <a:solidFill>
                  <a:srgbClr val="2A15F3"/>
                </a:solidFill>
                <a:effectLst/>
                <a:uLnTx/>
                <a:uFillTx/>
                <a:latin typeface="+mn-lt"/>
                <a:ea typeface="楷体_GB2312" pitchFamily="49" charset="-122"/>
                <a:cs typeface="+mn-cs"/>
              </a:rPr>
              <a:t>判定问题不能在多项式时间求解，则对应最优化问题也不能</a:t>
            </a:r>
            <a:endParaRPr kumimoji="0" lang="zh-CN" altLang="en-US" sz="2800" b="1" i="0" u="none" strike="noStrike" kern="0" cap="none" spc="0" normalizeH="0" baseline="0" noProof="0" smtClean="0">
              <a:ln>
                <a:noFill/>
              </a:ln>
              <a:solidFill>
                <a:srgbClr val="2A15F3"/>
              </a:solidFill>
              <a:effectLst/>
              <a:uLnTx/>
              <a:uFillTx/>
              <a:latin typeface="+mn-lt"/>
              <a:ea typeface="楷体_GB2312" pitchFamily="49" charset="-122"/>
              <a:cs typeface="+mn-cs"/>
            </a:endParaRPr>
          </a:p>
        </p:txBody>
      </p:sp>
    </p:spTree>
  </p:cSld>
  <p:clrMapOvr>
    <a:masterClrMapping/>
  </p:clrMapOvr>
  <p:transition>
    <p:random/>
  </p:transition>
</p:sld>
</file>

<file path=ppt/tags/tag1.xml><?xml version="1.0" encoding="utf-8"?>
<p:tagLst xmlns:p="http://schemas.openxmlformats.org/presentationml/2006/main">
  <p:tag name="KSO_WM_UNIT_PLACING_PICTURE_USER_VIEWPORT" val="{&quot;height&quot;:1335,&quot;width&quot;:11227.499212598424}"/>
</p:tagLst>
</file>

<file path=ppt/tags/tag2.xml><?xml version="1.0" encoding="utf-8"?>
<p:tagLst xmlns:p="http://schemas.openxmlformats.org/presentationml/2006/main">
  <p:tag name="KSO_WPP_MARK_KEY" val="d9c0f071-eedf-43b5-a1cd-c87e0b602b52"/>
  <p:tag name="COMMONDATA" val="eyJoZGlkIjoiZWVkMmVjZGQ1MzI2NGI1YmQwZmQ0NmViMjNiNGFmNzEifQ=="/>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13666</Words>
  <Application>WPS 演示</Application>
  <PresentationFormat>全屏显示(4:3)</PresentationFormat>
  <Paragraphs>1342</Paragraphs>
  <Slides>67</Slides>
  <Notes>1</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50</vt:i4>
      </vt:variant>
      <vt:variant>
        <vt:lpstr>幻灯片标题</vt:lpstr>
      </vt:variant>
      <vt:variant>
        <vt:i4>67</vt:i4>
      </vt:variant>
    </vt:vector>
  </HeadingPairs>
  <TitlesOfParts>
    <vt:vector size="140" baseType="lpstr">
      <vt:lpstr>Arial</vt:lpstr>
      <vt:lpstr>宋体</vt:lpstr>
      <vt:lpstr>Wingdings</vt:lpstr>
      <vt:lpstr>Garamond</vt:lpstr>
      <vt:lpstr>Times New Roman</vt:lpstr>
      <vt:lpstr>楷体_GB2312</vt:lpstr>
      <vt:lpstr>新宋体</vt:lpstr>
      <vt:lpstr>幼圆</vt:lpstr>
      <vt:lpstr>Gulim</vt:lpstr>
      <vt:lpstr>黑体</vt:lpstr>
      <vt:lpstr>微软雅黑</vt:lpstr>
      <vt:lpstr>Arial Unicode MS</vt:lpstr>
      <vt:lpstr>Monotype Corsiva</vt:lpstr>
      <vt:lpstr>Symbol</vt:lpstr>
      <vt:lpstr>华文楷体</vt:lpstr>
      <vt:lpstr>Batang</vt:lpstr>
      <vt:lpstr>Arial Unicode MS</vt:lpstr>
      <vt:lpstr>Calibri</vt:lpstr>
      <vt:lpstr>Malgun Gothic</vt:lpstr>
      <vt:lpstr>Calibri</vt:lpstr>
      <vt:lpstr>Times New Roman</vt:lpstr>
      <vt:lpstr>Constantia</vt:lpstr>
      <vt:lpstr>Edge</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第8章	 NP完全性理论</vt:lpstr>
      <vt:lpstr>8.1	基本概念</vt:lpstr>
      <vt:lpstr>8.1	基本概念</vt:lpstr>
      <vt:lpstr>图灵机</vt:lpstr>
      <vt:lpstr>非确定性图灵机</vt:lpstr>
      <vt:lpstr>8.1.1 非确定性算法</vt:lpstr>
      <vt:lpstr>8.1.1 非确定性算法</vt:lpstr>
      <vt:lpstr>8.1.1 非确定性算法</vt:lpstr>
      <vt:lpstr>8.1.1 非确定性算法</vt:lpstr>
      <vt:lpstr>8.1.1 非确定性算法</vt:lpstr>
      <vt:lpstr>8.1.1 非确定性算法</vt:lpstr>
      <vt:lpstr>非确定性算法</vt:lpstr>
      <vt:lpstr>PowerPoint 演示文稿</vt:lpstr>
      <vt:lpstr>PowerPoint 演示文稿</vt:lpstr>
      <vt:lpstr>PowerPoint 演示文稿</vt:lpstr>
      <vt:lpstr>8.1.1 非确定性算法</vt:lpstr>
      <vt:lpstr>可满足性问题</vt:lpstr>
      <vt:lpstr>8.1.1 非确定性算法</vt:lpstr>
      <vt:lpstr>可满足性问题</vt:lpstr>
      <vt:lpstr>PowerPoint 演示文稿</vt:lpstr>
      <vt:lpstr>8.1.2  问题变换与计算复杂性归约</vt:lpstr>
      <vt:lpstr>8.1.2  问题变换与计算复杂性归约</vt:lpstr>
      <vt:lpstr>8.1.2  问题变换与计算复杂性归约</vt:lpstr>
      <vt:lpstr>集合不相交问题</vt:lpstr>
      <vt:lpstr>集合不相交问题</vt:lpstr>
      <vt:lpstr>集合不相交问题</vt:lpstr>
      <vt:lpstr>集合不相交问题</vt:lpstr>
      <vt:lpstr>8.2  P类与NP类问题</vt:lpstr>
      <vt:lpstr>8.2  P类与NP类问题</vt:lpstr>
      <vt:lpstr>P类与NP类问题</vt:lpstr>
      <vt:lpstr>P类与NP类问题</vt:lpstr>
      <vt:lpstr>8.3	NP完全问题</vt:lpstr>
      <vt:lpstr>8.3.1  多项式时间变换</vt:lpstr>
      <vt:lpstr>NP难和NP完全类</vt:lpstr>
      <vt:lpstr>8.3.1  多项式时间变换</vt:lpstr>
      <vt:lpstr>8.3.2  Cook定理</vt:lpstr>
      <vt:lpstr>Cook定理</vt:lpstr>
      <vt:lpstr>Cook定理</vt:lpstr>
      <vt:lpstr>Cook 定理</vt:lpstr>
      <vt:lpstr>Cook定理</vt:lpstr>
      <vt:lpstr>Cook定理</vt:lpstr>
      <vt:lpstr>Cook定理</vt:lpstr>
      <vt:lpstr>Cook定理</vt:lpstr>
      <vt:lpstr>8.4	 一些典型的NP完全问题</vt:lpstr>
      <vt:lpstr>6.4.1  合取范式的可满足性问题 （CNF-SAT）</vt:lpstr>
      <vt:lpstr>CNF-SAT问题</vt:lpstr>
      <vt:lpstr>CNF-SAT问题</vt:lpstr>
      <vt:lpstr>CNF-SAT问题</vt:lpstr>
      <vt:lpstr>8.4.2  3元合取范式的可满足性问题 （3-SAT）</vt:lpstr>
      <vt:lpstr>3-SAT问题</vt:lpstr>
      <vt:lpstr>8.4.3  团问题CLIQUE </vt:lpstr>
      <vt:lpstr>团问题CLIQUE </vt:lpstr>
      <vt:lpstr>8.4.4  顶点覆盖问题（VERTEX-COVER） </vt:lpstr>
      <vt:lpstr>VERTEX-COVER问题</vt:lpstr>
      <vt:lpstr>8.4.5  子集和问题（SUBSET-SUM） </vt:lpstr>
      <vt:lpstr>SUBSET-SUM问题</vt:lpstr>
      <vt:lpstr>SUBSET-SUM问题</vt:lpstr>
      <vt:lpstr>6.4.6  哈密顿回路问题（HAM-CYCLE） </vt:lpstr>
      <vt:lpstr>HAM-CYCLE问题</vt:lpstr>
      <vt:lpstr>HAM-CYCLE问题</vt:lpstr>
      <vt:lpstr>PowerPoint 演示文稿</vt:lpstr>
      <vt:lpstr>HAM-CYCLE问题</vt:lpstr>
      <vt:lpstr>HAM-CYCLE问题</vt:lpstr>
      <vt:lpstr>HAM-CYCLE问题</vt:lpstr>
      <vt:lpstr>6.4.7  旅行售货员问题TSP</vt:lpstr>
      <vt:lpstr>TSP问题</vt:lpstr>
      <vt:lpstr>TSP问题</vt:lpstr>
    </vt:vector>
  </TitlesOfParts>
  <Company>tup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NEC</dc:creator>
  <cp:lastModifiedBy>MyPC</cp:lastModifiedBy>
  <cp:revision>155</cp:revision>
  <dcterms:created xsi:type="dcterms:W3CDTF">2003-05-27T06:14:00Z</dcterms:created>
  <dcterms:modified xsi:type="dcterms:W3CDTF">2023-04-03T11:09:39Z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4F0C8E1CC32C4F5F9793D9CF7D459790</vt:lpwstr>
  </property>
  <property fmtid="{D5CDD505-2E9C-101B-9397-08002B2CF9AE}" pid="3" name="KSOProductBuildVer">
    <vt:lpwstr>2052-11.1.0.12970</vt:lpwstr>
  </property>
</Properties>
</file>