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486" r:id="rId2"/>
    <p:sldId id="487" r:id="rId3"/>
    <p:sldId id="488" r:id="rId4"/>
    <p:sldId id="502" r:id="rId5"/>
    <p:sldId id="503" r:id="rId6"/>
    <p:sldId id="504" r:id="rId7"/>
    <p:sldId id="490" r:id="rId8"/>
    <p:sldId id="491" r:id="rId9"/>
    <p:sldId id="492" r:id="rId10"/>
    <p:sldId id="498" r:id="rId11"/>
    <p:sldId id="493" r:id="rId12"/>
    <p:sldId id="494" r:id="rId13"/>
    <p:sldId id="496" r:id="rId14"/>
    <p:sldId id="506" r:id="rId15"/>
    <p:sldId id="505" r:id="rId16"/>
    <p:sldId id="443" r:id="rId17"/>
    <p:sldId id="444" r:id="rId18"/>
    <p:sldId id="474" r:id="rId19"/>
    <p:sldId id="475" r:id="rId20"/>
    <p:sldId id="446" r:id="rId21"/>
    <p:sldId id="447" r:id="rId22"/>
    <p:sldId id="448" r:id="rId23"/>
    <p:sldId id="476" r:id="rId24"/>
    <p:sldId id="501" r:id="rId25"/>
    <p:sldId id="449" r:id="rId26"/>
    <p:sldId id="499" r:id="rId2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3">
          <p15:clr>
            <a:srgbClr val="A4A3A4"/>
          </p15:clr>
        </p15:guide>
        <p15:guide id="2" pos="5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FF"/>
    <a:srgbClr val="FFFF00"/>
    <a:srgbClr val="00FF00"/>
    <a:srgbClr val="800000"/>
    <a:srgbClr val="FFCC99"/>
    <a:srgbClr val="CC6600"/>
    <a:srgbClr val="FFFF99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61" autoAdjust="0"/>
    <p:restoredTop sz="94830" autoAdjust="0"/>
  </p:normalViewPr>
  <p:slideViewPr>
    <p:cSldViewPr>
      <p:cViewPr varScale="1">
        <p:scale>
          <a:sx n="74" d="100"/>
          <a:sy n="74" d="100"/>
        </p:scale>
        <p:origin x="1566" y="72"/>
      </p:cViewPr>
      <p:guideLst>
        <p:guide orient="horz" pos="2523"/>
        <p:guide pos="5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76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image" Target="../media/image87.emf"/><Relationship Id="rId7" Type="http://schemas.openxmlformats.org/officeDocument/2006/relationships/image" Target="../media/image91.wmf"/><Relationship Id="rId2" Type="http://schemas.openxmlformats.org/officeDocument/2006/relationships/image" Target="../media/image86.emf"/><Relationship Id="rId1" Type="http://schemas.openxmlformats.org/officeDocument/2006/relationships/image" Target="../media/image85.emf"/><Relationship Id="rId6" Type="http://schemas.openxmlformats.org/officeDocument/2006/relationships/image" Target="../media/image90.emf"/><Relationship Id="rId11" Type="http://schemas.openxmlformats.org/officeDocument/2006/relationships/image" Target="../media/image20.emf"/><Relationship Id="rId5" Type="http://schemas.openxmlformats.org/officeDocument/2006/relationships/image" Target="../media/image89.emf"/><Relationship Id="rId10" Type="http://schemas.openxmlformats.org/officeDocument/2006/relationships/image" Target="../media/image94.emf"/><Relationship Id="rId4" Type="http://schemas.openxmlformats.org/officeDocument/2006/relationships/image" Target="../media/image88.emf"/><Relationship Id="rId9" Type="http://schemas.openxmlformats.org/officeDocument/2006/relationships/image" Target="../media/image93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13" Type="http://schemas.openxmlformats.org/officeDocument/2006/relationships/image" Target="../media/image107.emf"/><Relationship Id="rId3" Type="http://schemas.openxmlformats.org/officeDocument/2006/relationships/image" Target="../media/image97.emf"/><Relationship Id="rId7" Type="http://schemas.openxmlformats.org/officeDocument/2006/relationships/image" Target="../media/image101.emf"/><Relationship Id="rId12" Type="http://schemas.openxmlformats.org/officeDocument/2006/relationships/image" Target="../media/image106.emf"/><Relationship Id="rId2" Type="http://schemas.openxmlformats.org/officeDocument/2006/relationships/image" Target="../media/image96.emf"/><Relationship Id="rId16" Type="http://schemas.openxmlformats.org/officeDocument/2006/relationships/image" Target="../media/image110.emf"/><Relationship Id="rId1" Type="http://schemas.openxmlformats.org/officeDocument/2006/relationships/image" Target="../media/image95.emf"/><Relationship Id="rId6" Type="http://schemas.openxmlformats.org/officeDocument/2006/relationships/image" Target="../media/image100.emf"/><Relationship Id="rId11" Type="http://schemas.openxmlformats.org/officeDocument/2006/relationships/image" Target="../media/image105.emf"/><Relationship Id="rId5" Type="http://schemas.openxmlformats.org/officeDocument/2006/relationships/image" Target="../media/image99.emf"/><Relationship Id="rId15" Type="http://schemas.openxmlformats.org/officeDocument/2006/relationships/image" Target="../media/image109.emf"/><Relationship Id="rId10" Type="http://schemas.openxmlformats.org/officeDocument/2006/relationships/image" Target="../media/image104.emf"/><Relationship Id="rId4" Type="http://schemas.openxmlformats.org/officeDocument/2006/relationships/image" Target="../media/image98.emf"/><Relationship Id="rId9" Type="http://schemas.openxmlformats.org/officeDocument/2006/relationships/image" Target="../media/image103.emf"/><Relationship Id="rId14" Type="http://schemas.openxmlformats.org/officeDocument/2006/relationships/image" Target="../media/image10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2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emf"/><Relationship Id="rId13" Type="http://schemas.openxmlformats.org/officeDocument/2006/relationships/image" Target="../media/image129.wmf"/><Relationship Id="rId18" Type="http://schemas.openxmlformats.org/officeDocument/2006/relationships/image" Target="../media/image134.emf"/><Relationship Id="rId3" Type="http://schemas.openxmlformats.org/officeDocument/2006/relationships/image" Target="../media/image119.wmf"/><Relationship Id="rId7" Type="http://schemas.openxmlformats.org/officeDocument/2006/relationships/image" Target="../media/image123.emf"/><Relationship Id="rId12" Type="http://schemas.openxmlformats.org/officeDocument/2006/relationships/image" Target="../media/image128.wmf"/><Relationship Id="rId17" Type="http://schemas.openxmlformats.org/officeDocument/2006/relationships/image" Target="../media/image133.emf"/><Relationship Id="rId2" Type="http://schemas.openxmlformats.org/officeDocument/2006/relationships/image" Target="../media/image118.emf"/><Relationship Id="rId16" Type="http://schemas.openxmlformats.org/officeDocument/2006/relationships/image" Target="../media/image132.emf"/><Relationship Id="rId20" Type="http://schemas.openxmlformats.org/officeDocument/2006/relationships/image" Target="../media/image136.emf"/><Relationship Id="rId1" Type="http://schemas.openxmlformats.org/officeDocument/2006/relationships/image" Target="../media/image117.wmf"/><Relationship Id="rId6" Type="http://schemas.openxmlformats.org/officeDocument/2006/relationships/image" Target="../media/image122.emf"/><Relationship Id="rId11" Type="http://schemas.openxmlformats.org/officeDocument/2006/relationships/image" Target="../media/image127.emf"/><Relationship Id="rId5" Type="http://schemas.openxmlformats.org/officeDocument/2006/relationships/image" Target="../media/image121.emf"/><Relationship Id="rId15" Type="http://schemas.openxmlformats.org/officeDocument/2006/relationships/image" Target="../media/image131.emf"/><Relationship Id="rId10" Type="http://schemas.openxmlformats.org/officeDocument/2006/relationships/image" Target="../media/image126.emf"/><Relationship Id="rId19" Type="http://schemas.openxmlformats.org/officeDocument/2006/relationships/image" Target="../media/image135.emf"/><Relationship Id="rId4" Type="http://schemas.openxmlformats.org/officeDocument/2006/relationships/image" Target="../media/image120.emf"/><Relationship Id="rId9" Type="http://schemas.openxmlformats.org/officeDocument/2006/relationships/image" Target="../media/image125.emf"/><Relationship Id="rId14" Type="http://schemas.openxmlformats.org/officeDocument/2006/relationships/image" Target="../media/image130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emf"/><Relationship Id="rId3" Type="http://schemas.openxmlformats.org/officeDocument/2006/relationships/image" Target="../media/image139.emf"/><Relationship Id="rId7" Type="http://schemas.openxmlformats.org/officeDocument/2006/relationships/image" Target="../media/image143.emf"/><Relationship Id="rId2" Type="http://schemas.openxmlformats.org/officeDocument/2006/relationships/image" Target="../media/image138.emf"/><Relationship Id="rId1" Type="http://schemas.openxmlformats.org/officeDocument/2006/relationships/image" Target="../media/image137.emf"/><Relationship Id="rId6" Type="http://schemas.openxmlformats.org/officeDocument/2006/relationships/image" Target="../media/image142.emf"/><Relationship Id="rId5" Type="http://schemas.openxmlformats.org/officeDocument/2006/relationships/image" Target="../media/image141.emf"/><Relationship Id="rId10" Type="http://schemas.openxmlformats.org/officeDocument/2006/relationships/image" Target="../media/image146.emf"/><Relationship Id="rId4" Type="http://schemas.openxmlformats.org/officeDocument/2006/relationships/image" Target="../media/image140.emf"/><Relationship Id="rId9" Type="http://schemas.openxmlformats.org/officeDocument/2006/relationships/image" Target="../media/image145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wmf"/><Relationship Id="rId7" Type="http://schemas.openxmlformats.org/officeDocument/2006/relationships/image" Target="../media/image153.wmf"/><Relationship Id="rId2" Type="http://schemas.openxmlformats.org/officeDocument/2006/relationships/image" Target="../media/image148.wmf"/><Relationship Id="rId1" Type="http://schemas.openxmlformats.org/officeDocument/2006/relationships/image" Target="../media/image147.wmf"/><Relationship Id="rId6" Type="http://schemas.openxmlformats.org/officeDocument/2006/relationships/image" Target="../media/image152.wmf"/><Relationship Id="rId5" Type="http://schemas.openxmlformats.org/officeDocument/2006/relationships/image" Target="../media/image151.wmf"/><Relationship Id="rId4" Type="http://schemas.openxmlformats.org/officeDocument/2006/relationships/image" Target="../media/image150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5.wmf"/><Relationship Id="rId1" Type="http://schemas.openxmlformats.org/officeDocument/2006/relationships/image" Target="../media/image154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emf"/><Relationship Id="rId13" Type="http://schemas.openxmlformats.org/officeDocument/2006/relationships/image" Target="../media/image168.emf"/><Relationship Id="rId3" Type="http://schemas.openxmlformats.org/officeDocument/2006/relationships/image" Target="../media/image158.emf"/><Relationship Id="rId7" Type="http://schemas.openxmlformats.org/officeDocument/2006/relationships/image" Target="../media/image162.emf"/><Relationship Id="rId12" Type="http://schemas.openxmlformats.org/officeDocument/2006/relationships/image" Target="../media/image167.emf"/><Relationship Id="rId2" Type="http://schemas.openxmlformats.org/officeDocument/2006/relationships/image" Target="../media/image157.emf"/><Relationship Id="rId1" Type="http://schemas.openxmlformats.org/officeDocument/2006/relationships/image" Target="../media/image156.emf"/><Relationship Id="rId6" Type="http://schemas.openxmlformats.org/officeDocument/2006/relationships/image" Target="../media/image161.emf"/><Relationship Id="rId11" Type="http://schemas.openxmlformats.org/officeDocument/2006/relationships/image" Target="../media/image166.emf"/><Relationship Id="rId5" Type="http://schemas.openxmlformats.org/officeDocument/2006/relationships/image" Target="../media/image160.emf"/><Relationship Id="rId10" Type="http://schemas.openxmlformats.org/officeDocument/2006/relationships/image" Target="../media/image165.emf"/><Relationship Id="rId4" Type="http://schemas.openxmlformats.org/officeDocument/2006/relationships/image" Target="../media/image159.emf"/><Relationship Id="rId9" Type="http://schemas.openxmlformats.org/officeDocument/2006/relationships/image" Target="../media/image164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emf"/><Relationship Id="rId2" Type="http://schemas.openxmlformats.org/officeDocument/2006/relationships/image" Target="../media/image170.emf"/><Relationship Id="rId1" Type="http://schemas.openxmlformats.org/officeDocument/2006/relationships/image" Target="../media/image169.emf"/><Relationship Id="rId4" Type="http://schemas.openxmlformats.org/officeDocument/2006/relationships/image" Target="../media/image172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emf"/><Relationship Id="rId3" Type="http://schemas.openxmlformats.org/officeDocument/2006/relationships/image" Target="../media/image176.emf"/><Relationship Id="rId7" Type="http://schemas.openxmlformats.org/officeDocument/2006/relationships/image" Target="../media/image180.emf"/><Relationship Id="rId2" Type="http://schemas.openxmlformats.org/officeDocument/2006/relationships/image" Target="../media/image175.emf"/><Relationship Id="rId1" Type="http://schemas.openxmlformats.org/officeDocument/2006/relationships/image" Target="../media/image174.emf"/><Relationship Id="rId6" Type="http://schemas.openxmlformats.org/officeDocument/2006/relationships/image" Target="../media/image179.emf"/><Relationship Id="rId5" Type="http://schemas.openxmlformats.org/officeDocument/2006/relationships/image" Target="../media/image178.emf"/><Relationship Id="rId4" Type="http://schemas.openxmlformats.org/officeDocument/2006/relationships/image" Target="../media/image177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image" Target="../media/image20.e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12" Type="http://schemas.openxmlformats.org/officeDocument/2006/relationships/image" Target="../media/image19.emf"/><Relationship Id="rId2" Type="http://schemas.openxmlformats.org/officeDocument/2006/relationships/image" Target="../media/image9.emf"/><Relationship Id="rId16" Type="http://schemas.openxmlformats.org/officeDocument/2006/relationships/image" Target="../media/image23.emf"/><Relationship Id="rId1" Type="http://schemas.openxmlformats.org/officeDocument/2006/relationships/image" Target="../media/image8.emf"/><Relationship Id="rId6" Type="http://schemas.openxmlformats.org/officeDocument/2006/relationships/image" Target="../media/image13.emf"/><Relationship Id="rId11" Type="http://schemas.openxmlformats.org/officeDocument/2006/relationships/image" Target="../media/image18.emf"/><Relationship Id="rId5" Type="http://schemas.openxmlformats.org/officeDocument/2006/relationships/image" Target="../media/image12.emf"/><Relationship Id="rId15" Type="http://schemas.openxmlformats.org/officeDocument/2006/relationships/image" Target="../media/image22.emf"/><Relationship Id="rId10" Type="http://schemas.openxmlformats.org/officeDocument/2006/relationships/image" Target="../media/image17.emf"/><Relationship Id="rId4" Type="http://schemas.openxmlformats.org/officeDocument/2006/relationships/image" Target="../media/image11.emf"/><Relationship Id="rId9" Type="http://schemas.openxmlformats.org/officeDocument/2006/relationships/image" Target="../media/image16.emf"/><Relationship Id="rId14" Type="http://schemas.openxmlformats.org/officeDocument/2006/relationships/image" Target="../media/image21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emf"/><Relationship Id="rId3" Type="http://schemas.openxmlformats.org/officeDocument/2006/relationships/image" Target="../media/image185.emf"/><Relationship Id="rId7" Type="http://schemas.openxmlformats.org/officeDocument/2006/relationships/image" Target="../media/image189.emf"/><Relationship Id="rId12" Type="http://schemas.openxmlformats.org/officeDocument/2006/relationships/image" Target="../media/image194.emf"/><Relationship Id="rId2" Type="http://schemas.openxmlformats.org/officeDocument/2006/relationships/image" Target="../media/image184.emf"/><Relationship Id="rId1" Type="http://schemas.openxmlformats.org/officeDocument/2006/relationships/image" Target="../media/image183.emf"/><Relationship Id="rId6" Type="http://schemas.openxmlformats.org/officeDocument/2006/relationships/image" Target="../media/image188.emf"/><Relationship Id="rId11" Type="http://schemas.openxmlformats.org/officeDocument/2006/relationships/image" Target="../media/image193.emf"/><Relationship Id="rId5" Type="http://schemas.openxmlformats.org/officeDocument/2006/relationships/image" Target="../media/image187.emf"/><Relationship Id="rId10" Type="http://schemas.openxmlformats.org/officeDocument/2006/relationships/image" Target="../media/image192.emf"/><Relationship Id="rId4" Type="http://schemas.openxmlformats.org/officeDocument/2006/relationships/image" Target="../media/image186.emf"/><Relationship Id="rId9" Type="http://schemas.openxmlformats.org/officeDocument/2006/relationships/image" Target="../media/image191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wmf"/><Relationship Id="rId2" Type="http://schemas.openxmlformats.org/officeDocument/2006/relationships/image" Target="../media/image196.emf"/><Relationship Id="rId1" Type="http://schemas.openxmlformats.org/officeDocument/2006/relationships/image" Target="../media/image19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image" Target="../media/image32.emf"/><Relationship Id="rId7" Type="http://schemas.openxmlformats.org/officeDocument/2006/relationships/image" Target="../media/image36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4" Type="http://schemas.openxmlformats.org/officeDocument/2006/relationships/image" Target="../media/image33.emf"/><Relationship Id="rId9" Type="http://schemas.openxmlformats.org/officeDocument/2006/relationships/image" Target="../media/image38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image" Target="../media/image60.wmf"/><Relationship Id="rId7" Type="http://schemas.openxmlformats.org/officeDocument/2006/relationships/image" Target="../media/image64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Relationship Id="rId9" Type="http://schemas.openxmlformats.org/officeDocument/2006/relationships/image" Target="../media/image6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22.e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/><Relationship Id="rId13" Type="http://schemas.openxmlformats.org/officeDocument/2006/relationships/image" Target="../media/image84.emf"/><Relationship Id="rId3" Type="http://schemas.openxmlformats.org/officeDocument/2006/relationships/image" Target="../media/image74.emf"/><Relationship Id="rId7" Type="http://schemas.openxmlformats.org/officeDocument/2006/relationships/image" Target="../media/image78.emf"/><Relationship Id="rId12" Type="http://schemas.openxmlformats.org/officeDocument/2006/relationships/image" Target="../media/image83.emf"/><Relationship Id="rId2" Type="http://schemas.openxmlformats.org/officeDocument/2006/relationships/image" Target="../media/image73.emf"/><Relationship Id="rId1" Type="http://schemas.openxmlformats.org/officeDocument/2006/relationships/image" Target="../media/image72.emf"/><Relationship Id="rId6" Type="http://schemas.openxmlformats.org/officeDocument/2006/relationships/image" Target="../media/image77.emf"/><Relationship Id="rId11" Type="http://schemas.openxmlformats.org/officeDocument/2006/relationships/image" Target="../media/image82.emf"/><Relationship Id="rId5" Type="http://schemas.openxmlformats.org/officeDocument/2006/relationships/image" Target="../media/image76.emf"/><Relationship Id="rId10" Type="http://schemas.openxmlformats.org/officeDocument/2006/relationships/image" Target="../media/image81.emf"/><Relationship Id="rId4" Type="http://schemas.openxmlformats.org/officeDocument/2006/relationships/image" Target="../media/image75.wmf"/><Relationship Id="rId9" Type="http://schemas.openxmlformats.org/officeDocument/2006/relationships/image" Target="../media/image8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DA2288A-D2F8-4484-9980-70DE5F96F8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4676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8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48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7550DB6-803D-4137-980C-2A70AD6E75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86593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167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45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131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79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8218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79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021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29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3036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09608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1115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182F"/>
            </a:gs>
            <a:gs pos="100000">
              <a:srgbClr val="00336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7"/>
          <p:cNvSpPr>
            <a:spLocks noChangeArrowheads="1"/>
          </p:cNvSpPr>
          <p:nvPr/>
        </p:nvSpPr>
        <p:spPr bwMode="auto">
          <a:xfrm>
            <a:off x="-25400" y="0"/>
            <a:ext cx="9204325" cy="6858000"/>
          </a:xfrm>
          <a:prstGeom prst="bevel">
            <a:avLst>
              <a:gd name="adj" fmla="val 1273"/>
            </a:avLst>
          </a:prstGeom>
          <a:solidFill>
            <a:srgbClr val="006699"/>
          </a:solidFill>
          <a:ln w="9525">
            <a:solidFill>
              <a:srgbClr val="00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sp>
        <p:nvSpPr>
          <p:cNvPr id="1027" name="Rectangle 8"/>
          <p:cNvSpPr>
            <a:spLocks noChangeArrowheads="1"/>
          </p:cNvSpPr>
          <p:nvPr/>
        </p:nvSpPr>
        <p:spPr bwMode="auto">
          <a:xfrm>
            <a:off x="250825" y="265113"/>
            <a:ext cx="8626475" cy="633095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emf"/><Relationship Id="rId13" Type="http://schemas.openxmlformats.org/officeDocument/2006/relationships/oleObject" Target="../embeddings/oleObject68.bin"/><Relationship Id="rId18" Type="http://schemas.openxmlformats.org/officeDocument/2006/relationships/image" Target="../media/image79.emf"/><Relationship Id="rId26" Type="http://schemas.openxmlformats.org/officeDocument/2006/relationships/image" Target="../media/image83.emf"/><Relationship Id="rId3" Type="http://schemas.openxmlformats.org/officeDocument/2006/relationships/oleObject" Target="../embeddings/oleObject63.bin"/><Relationship Id="rId21" Type="http://schemas.openxmlformats.org/officeDocument/2006/relationships/oleObject" Target="../embeddings/oleObject72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76.emf"/><Relationship Id="rId17" Type="http://schemas.openxmlformats.org/officeDocument/2006/relationships/oleObject" Target="../embeddings/oleObject70.bin"/><Relationship Id="rId25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8.emf"/><Relationship Id="rId20" Type="http://schemas.openxmlformats.org/officeDocument/2006/relationships/image" Target="../media/image80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73.emf"/><Relationship Id="rId11" Type="http://schemas.openxmlformats.org/officeDocument/2006/relationships/oleObject" Target="../embeddings/oleObject67.bin"/><Relationship Id="rId24" Type="http://schemas.openxmlformats.org/officeDocument/2006/relationships/image" Target="../media/image82.emf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69.bin"/><Relationship Id="rId23" Type="http://schemas.openxmlformats.org/officeDocument/2006/relationships/oleObject" Target="../embeddings/oleObject73.bin"/><Relationship Id="rId28" Type="http://schemas.openxmlformats.org/officeDocument/2006/relationships/image" Target="../media/image84.emf"/><Relationship Id="rId10" Type="http://schemas.openxmlformats.org/officeDocument/2006/relationships/image" Target="../media/image75.wmf"/><Relationship Id="rId19" Type="http://schemas.openxmlformats.org/officeDocument/2006/relationships/oleObject" Target="../embeddings/oleObject71.bin"/><Relationship Id="rId4" Type="http://schemas.openxmlformats.org/officeDocument/2006/relationships/image" Target="../media/image72.e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77.emf"/><Relationship Id="rId22" Type="http://schemas.openxmlformats.org/officeDocument/2006/relationships/image" Target="../media/image81.emf"/><Relationship Id="rId27" Type="http://schemas.openxmlformats.org/officeDocument/2006/relationships/oleObject" Target="../embeddings/oleObject7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emf"/><Relationship Id="rId13" Type="http://schemas.openxmlformats.org/officeDocument/2006/relationships/oleObject" Target="../embeddings/oleObject81.bin"/><Relationship Id="rId18" Type="http://schemas.openxmlformats.org/officeDocument/2006/relationships/image" Target="../media/image92.wmf"/><Relationship Id="rId3" Type="http://schemas.openxmlformats.org/officeDocument/2006/relationships/oleObject" Target="../embeddings/oleObject76.bin"/><Relationship Id="rId21" Type="http://schemas.openxmlformats.org/officeDocument/2006/relationships/oleObject" Target="../embeddings/oleObject85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89.emf"/><Relationship Id="rId17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1.wmf"/><Relationship Id="rId20" Type="http://schemas.openxmlformats.org/officeDocument/2006/relationships/image" Target="../media/image93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6.emf"/><Relationship Id="rId11" Type="http://schemas.openxmlformats.org/officeDocument/2006/relationships/oleObject" Target="../embeddings/oleObject80.bin"/><Relationship Id="rId24" Type="http://schemas.openxmlformats.org/officeDocument/2006/relationships/image" Target="../media/image20.emf"/><Relationship Id="rId5" Type="http://schemas.openxmlformats.org/officeDocument/2006/relationships/oleObject" Target="../embeddings/oleObject77.bin"/><Relationship Id="rId15" Type="http://schemas.openxmlformats.org/officeDocument/2006/relationships/oleObject" Target="../embeddings/oleObject82.bin"/><Relationship Id="rId23" Type="http://schemas.openxmlformats.org/officeDocument/2006/relationships/oleObject" Target="../embeddings/oleObject86.bin"/><Relationship Id="rId10" Type="http://schemas.openxmlformats.org/officeDocument/2006/relationships/image" Target="../media/image88.emf"/><Relationship Id="rId19" Type="http://schemas.openxmlformats.org/officeDocument/2006/relationships/oleObject" Target="../embeddings/oleObject84.bin"/><Relationship Id="rId4" Type="http://schemas.openxmlformats.org/officeDocument/2006/relationships/image" Target="../media/image85.emf"/><Relationship Id="rId9" Type="http://schemas.openxmlformats.org/officeDocument/2006/relationships/oleObject" Target="../embeddings/oleObject79.bin"/><Relationship Id="rId14" Type="http://schemas.openxmlformats.org/officeDocument/2006/relationships/image" Target="../media/image90.emf"/><Relationship Id="rId22" Type="http://schemas.openxmlformats.org/officeDocument/2006/relationships/image" Target="../media/image94.emf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2.bin"/><Relationship Id="rId18" Type="http://schemas.openxmlformats.org/officeDocument/2006/relationships/image" Target="../media/image102.emf"/><Relationship Id="rId26" Type="http://schemas.openxmlformats.org/officeDocument/2006/relationships/image" Target="../media/image106.emf"/><Relationship Id="rId3" Type="http://schemas.openxmlformats.org/officeDocument/2006/relationships/oleObject" Target="../embeddings/oleObject87.bin"/><Relationship Id="rId21" Type="http://schemas.openxmlformats.org/officeDocument/2006/relationships/oleObject" Target="../embeddings/oleObject96.bin"/><Relationship Id="rId34" Type="http://schemas.openxmlformats.org/officeDocument/2006/relationships/image" Target="../media/image110.emf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99.emf"/><Relationship Id="rId17" Type="http://schemas.openxmlformats.org/officeDocument/2006/relationships/oleObject" Target="../embeddings/oleObject94.bin"/><Relationship Id="rId25" Type="http://schemas.openxmlformats.org/officeDocument/2006/relationships/oleObject" Target="../embeddings/oleObject98.bin"/><Relationship Id="rId33" Type="http://schemas.openxmlformats.org/officeDocument/2006/relationships/oleObject" Target="../embeddings/oleObject10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1.emf"/><Relationship Id="rId20" Type="http://schemas.openxmlformats.org/officeDocument/2006/relationships/image" Target="../media/image103.emf"/><Relationship Id="rId29" Type="http://schemas.openxmlformats.org/officeDocument/2006/relationships/oleObject" Target="../embeddings/oleObject100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6.emf"/><Relationship Id="rId11" Type="http://schemas.openxmlformats.org/officeDocument/2006/relationships/oleObject" Target="../embeddings/oleObject91.bin"/><Relationship Id="rId24" Type="http://schemas.openxmlformats.org/officeDocument/2006/relationships/image" Target="../media/image105.emf"/><Relationship Id="rId32" Type="http://schemas.openxmlformats.org/officeDocument/2006/relationships/image" Target="../media/image109.emf"/><Relationship Id="rId5" Type="http://schemas.openxmlformats.org/officeDocument/2006/relationships/oleObject" Target="../embeddings/oleObject88.bin"/><Relationship Id="rId15" Type="http://schemas.openxmlformats.org/officeDocument/2006/relationships/oleObject" Target="../embeddings/oleObject93.bin"/><Relationship Id="rId23" Type="http://schemas.openxmlformats.org/officeDocument/2006/relationships/oleObject" Target="../embeddings/oleObject97.bin"/><Relationship Id="rId28" Type="http://schemas.openxmlformats.org/officeDocument/2006/relationships/image" Target="../media/image107.emf"/><Relationship Id="rId10" Type="http://schemas.openxmlformats.org/officeDocument/2006/relationships/image" Target="../media/image98.emf"/><Relationship Id="rId19" Type="http://schemas.openxmlformats.org/officeDocument/2006/relationships/oleObject" Target="../embeddings/oleObject95.bin"/><Relationship Id="rId31" Type="http://schemas.openxmlformats.org/officeDocument/2006/relationships/oleObject" Target="../embeddings/oleObject101.bin"/><Relationship Id="rId4" Type="http://schemas.openxmlformats.org/officeDocument/2006/relationships/image" Target="../media/image95.emf"/><Relationship Id="rId9" Type="http://schemas.openxmlformats.org/officeDocument/2006/relationships/oleObject" Target="../embeddings/oleObject90.bin"/><Relationship Id="rId14" Type="http://schemas.openxmlformats.org/officeDocument/2006/relationships/image" Target="../media/image100.emf"/><Relationship Id="rId22" Type="http://schemas.openxmlformats.org/officeDocument/2006/relationships/image" Target="../media/image104.emf"/><Relationship Id="rId27" Type="http://schemas.openxmlformats.org/officeDocument/2006/relationships/oleObject" Target="../embeddings/oleObject99.bin"/><Relationship Id="rId30" Type="http://schemas.openxmlformats.org/officeDocument/2006/relationships/image" Target="../media/image108.emf"/><Relationship Id="rId35" Type="http://schemas.openxmlformats.org/officeDocument/2006/relationships/image" Target="../media/image111.jpg"/><Relationship Id="rId8" Type="http://schemas.openxmlformats.org/officeDocument/2006/relationships/image" Target="../media/image9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jpeg"/><Relationship Id="rId7" Type="http://schemas.openxmlformats.org/officeDocument/2006/relationships/image" Target="../media/image11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hyperlink" Target="http://bbs.ahdxs.org/thread-1627-1-1.html" TargetMode="External"/><Relationship Id="rId5" Type="http://schemas.openxmlformats.org/officeDocument/2006/relationships/image" Target="../media/image112.emf"/><Relationship Id="rId4" Type="http://schemas.openxmlformats.org/officeDocument/2006/relationships/oleObject" Target="../embeddings/oleObject10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9.bin"/><Relationship Id="rId18" Type="http://schemas.openxmlformats.org/officeDocument/2006/relationships/image" Target="../media/image124.emf"/><Relationship Id="rId26" Type="http://schemas.openxmlformats.org/officeDocument/2006/relationships/image" Target="../media/image128.wmf"/><Relationship Id="rId39" Type="http://schemas.openxmlformats.org/officeDocument/2006/relationships/oleObject" Target="../embeddings/oleObject122.bin"/><Relationship Id="rId21" Type="http://schemas.openxmlformats.org/officeDocument/2006/relationships/oleObject" Target="../embeddings/oleObject113.bin"/><Relationship Id="rId34" Type="http://schemas.openxmlformats.org/officeDocument/2006/relationships/image" Target="../media/image132.emf"/><Relationship Id="rId42" Type="http://schemas.openxmlformats.org/officeDocument/2006/relationships/image" Target="../media/image136.emf"/><Relationship Id="rId7" Type="http://schemas.openxmlformats.org/officeDocument/2006/relationships/oleObject" Target="../embeddings/oleObject10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3.emf"/><Relationship Id="rId20" Type="http://schemas.openxmlformats.org/officeDocument/2006/relationships/image" Target="../media/image125.emf"/><Relationship Id="rId29" Type="http://schemas.openxmlformats.org/officeDocument/2006/relationships/oleObject" Target="../embeddings/oleObject117.bin"/><Relationship Id="rId41" Type="http://schemas.openxmlformats.org/officeDocument/2006/relationships/oleObject" Target="../embeddings/oleObject123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18.emf"/><Relationship Id="rId11" Type="http://schemas.openxmlformats.org/officeDocument/2006/relationships/oleObject" Target="../embeddings/oleObject108.bin"/><Relationship Id="rId24" Type="http://schemas.openxmlformats.org/officeDocument/2006/relationships/image" Target="../media/image127.emf"/><Relationship Id="rId32" Type="http://schemas.openxmlformats.org/officeDocument/2006/relationships/image" Target="../media/image131.emf"/><Relationship Id="rId37" Type="http://schemas.openxmlformats.org/officeDocument/2006/relationships/oleObject" Target="../embeddings/oleObject121.bin"/><Relationship Id="rId40" Type="http://schemas.openxmlformats.org/officeDocument/2006/relationships/image" Target="../media/image135.emf"/><Relationship Id="rId5" Type="http://schemas.openxmlformats.org/officeDocument/2006/relationships/oleObject" Target="../embeddings/oleObject105.bin"/><Relationship Id="rId15" Type="http://schemas.openxmlformats.org/officeDocument/2006/relationships/oleObject" Target="../embeddings/oleObject110.bin"/><Relationship Id="rId23" Type="http://schemas.openxmlformats.org/officeDocument/2006/relationships/oleObject" Target="../embeddings/oleObject114.bin"/><Relationship Id="rId28" Type="http://schemas.openxmlformats.org/officeDocument/2006/relationships/image" Target="../media/image129.wmf"/><Relationship Id="rId36" Type="http://schemas.openxmlformats.org/officeDocument/2006/relationships/image" Target="../media/image133.emf"/><Relationship Id="rId10" Type="http://schemas.openxmlformats.org/officeDocument/2006/relationships/image" Target="../media/image120.emf"/><Relationship Id="rId19" Type="http://schemas.openxmlformats.org/officeDocument/2006/relationships/oleObject" Target="../embeddings/oleObject112.bin"/><Relationship Id="rId31" Type="http://schemas.openxmlformats.org/officeDocument/2006/relationships/oleObject" Target="../embeddings/oleObject118.bin"/><Relationship Id="rId4" Type="http://schemas.openxmlformats.org/officeDocument/2006/relationships/image" Target="../media/image117.wmf"/><Relationship Id="rId9" Type="http://schemas.openxmlformats.org/officeDocument/2006/relationships/oleObject" Target="../embeddings/oleObject107.bin"/><Relationship Id="rId14" Type="http://schemas.openxmlformats.org/officeDocument/2006/relationships/image" Target="../media/image122.emf"/><Relationship Id="rId22" Type="http://schemas.openxmlformats.org/officeDocument/2006/relationships/image" Target="../media/image126.emf"/><Relationship Id="rId27" Type="http://schemas.openxmlformats.org/officeDocument/2006/relationships/oleObject" Target="../embeddings/oleObject116.bin"/><Relationship Id="rId30" Type="http://schemas.openxmlformats.org/officeDocument/2006/relationships/image" Target="../media/image130.wmf"/><Relationship Id="rId35" Type="http://schemas.openxmlformats.org/officeDocument/2006/relationships/oleObject" Target="../embeddings/oleObject120.bin"/><Relationship Id="rId8" Type="http://schemas.openxmlformats.org/officeDocument/2006/relationships/image" Target="../media/image119.wmf"/><Relationship Id="rId3" Type="http://schemas.openxmlformats.org/officeDocument/2006/relationships/oleObject" Target="../embeddings/oleObject104.bin"/><Relationship Id="rId12" Type="http://schemas.openxmlformats.org/officeDocument/2006/relationships/image" Target="../media/image121.emf"/><Relationship Id="rId17" Type="http://schemas.openxmlformats.org/officeDocument/2006/relationships/oleObject" Target="../embeddings/oleObject111.bin"/><Relationship Id="rId25" Type="http://schemas.openxmlformats.org/officeDocument/2006/relationships/oleObject" Target="../embeddings/oleObject115.bin"/><Relationship Id="rId33" Type="http://schemas.openxmlformats.org/officeDocument/2006/relationships/oleObject" Target="../embeddings/oleObject119.bin"/><Relationship Id="rId38" Type="http://schemas.openxmlformats.org/officeDocument/2006/relationships/image" Target="../media/image134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emf"/><Relationship Id="rId13" Type="http://schemas.openxmlformats.org/officeDocument/2006/relationships/oleObject" Target="../embeddings/oleObject129.bin"/><Relationship Id="rId18" Type="http://schemas.openxmlformats.org/officeDocument/2006/relationships/image" Target="../media/image144.emf"/><Relationship Id="rId3" Type="http://schemas.openxmlformats.org/officeDocument/2006/relationships/oleObject" Target="../embeddings/oleObject124.bin"/><Relationship Id="rId21" Type="http://schemas.openxmlformats.org/officeDocument/2006/relationships/oleObject" Target="../embeddings/oleObject133.bin"/><Relationship Id="rId7" Type="http://schemas.openxmlformats.org/officeDocument/2006/relationships/oleObject" Target="../embeddings/oleObject126.bin"/><Relationship Id="rId12" Type="http://schemas.openxmlformats.org/officeDocument/2006/relationships/image" Target="../media/image141.emf"/><Relationship Id="rId17" Type="http://schemas.openxmlformats.org/officeDocument/2006/relationships/oleObject" Target="../embeddings/oleObject13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3.emf"/><Relationship Id="rId20" Type="http://schemas.openxmlformats.org/officeDocument/2006/relationships/image" Target="../media/image145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38.emf"/><Relationship Id="rId11" Type="http://schemas.openxmlformats.org/officeDocument/2006/relationships/oleObject" Target="../embeddings/oleObject128.bin"/><Relationship Id="rId5" Type="http://schemas.openxmlformats.org/officeDocument/2006/relationships/oleObject" Target="../embeddings/oleObject125.bin"/><Relationship Id="rId15" Type="http://schemas.openxmlformats.org/officeDocument/2006/relationships/oleObject" Target="../embeddings/oleObject130.bin"/><Relationship Id="rId10" Type="http://schemas.openxmlformats.org/officeDocument/2006/relationships/image" Target="../media/image140.emf"/><Relationship Id="rId19" Type="http://schemas.openxmlformats.org/officeDocument/2006/relationships/oleObject" Target="../embeddings/oleObject132.bin"/><Relationship Id="rId4" Type="http://schemas.openxmlformats.org/officeDocument/2006/relationships/image" Target="../media/image137.emf"/><Relationship Id="rId9" Type="http://schemas.openxmlformats.org/officeDocument/2006/relationships/oleObject" Target="../embeddings/oleObject127.bin"/><Relationship Id="rId14" Type="http://schemas.openxmlformats.org/officeDocument/2006/relationships/image" Target="../media/image142.emf"/><Relationship Id="rId22" Type="http://schemas.openxmlformats.org/officeDocument/2006/relationships/image" Target="../media/image146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13" Type="http://schemas.openxmlformats.org/officeDocument/2006/relationships/oleObject" Target="../embeddings/oleObject139.bin"/><Relationship Id="rId3" Type="http://schemas.openxmlformats.org/officeDocument/2006/relationships/oleObject" Target="../embeddings/oleObject134.bin"/><Relationship Id="rId7" Type="http://schemas.openxmlformats.org/officeDocument/2006/relationships/oleObject" Target="../embeddings/oleObject136.bin"/><Relationship Id="rId12" Type="http://schemas.openxmlformats.org/officeDocument/2006/relationships/image" Target="../media/image15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3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48.wmf"/><Relationship Id="rId11" Type="http://schemas.openxmlformats.org/officeDocument/2006/relationships/oleObject" Target="../embeddings/oleObject138.bin"/><Relationship Id="rId5" Type="http://schemas.openxmlformats.org/officeDocument/2006/relationships/oleObject" Target="../embeddings/oleObject135.bin"/><Relationship Id="rId15" Type="http://schemas.openxmlformats.org/officeDocument/2006/relationships/oleObject" Target="../embeddings/oleObject140.bin"/><Relationship Id="rId10" Type="http://schemas.openxmlformats.org/officeDocument/2006/relationships/image" Target="../media/image150.wmf"/><Relationship Id="rId4" Type="http://schemas.openxmlformats.org/officeDocument/2006/relationships/image" Target="../media/image147.wmf"/><Relationship Id="rId9" Type="http://schemas.openxmlformats.org/officeDocument/2006/relationships/oleObject" Target="../embeddings/oleObject137.bin"/><Relationship Id="rId14" Type="http://schemas.openxmlformats.org/officeDocument/2006/relationships/image" Target="../media/image152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55.wmf"/><Relationship Id="rId5" Type="http://schemas.openxmlformats.org/officeDocument/2006/relationships/oleObject" Target="../embeddings/oleObject142.bin"/><Relationship Id="rId4" Type="http://schemas.openxmlformats.org/officeDocument/2006/relationships/image" Target="../media/image154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emf"/><Relationship Id="rId13" Type="http://schemas.openxmlformats.org/officeDocument/2006/relationships/oleObject" Target="../embeddings/oleObject148.bin"/><Relationship Id="rId18" Type="http://schemas.openxmlformats.org/officeDocument/2006/relationships/image" Target="../media/image163.emf"/><Relationship Id="rId26" Type="http://schemas.openxmlformats.org/officeDocument/2006/relationships/image" Target="../media/image167.emf"/><Relationship Id="rId3" Type="http://schemas.openxmlformats.org/officeDocument/2006/relationships/oleObject" Target="../embeddings/oleObject143.bin"/><Relationship Id="rId21" Type="http://schemas.openxmlformats.org/officeDocument/2006/relationships/oleObject" Target="../embeddings/oleObject152.bin"/><Relationship Id="rId7" Type="http://schemas.openxmlformats.org/officeDocument/2006/relationships/oleObject" Target="../embeddings/oleObject145.bin"/><Relationship Id="rId12" Type="http://schemas.openxmlformats.org/officeDocument/2006/relationships/image" Target="../media/image160.emf"/><Relationship Id="rId17" Type="http://schemas.openxmlformats.org/officeDocument/2006/relationships/oleObject" Target="../embeddings/oleObject150.bin"/><Relationship Id="rId25" Type="http://schemas.openxmlformats.org/officeDocument/2006/relationships/oleObject" Target="../embeddings/oleObject15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2.emf"/><Relationship Id="rId20" Type="http://schemas.openxmlformats.org/officeDocument/2006/relationships/image" Target="../media/image164.e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57.emf"/><Relationship Id="rId11" Type="http://schemas.openxmlformats.org/officeDocument/2006/relationships/oleObject" Target="../embeddings/oleObject147.bin"/><Relationship Id="rId24" Type="http://schemas.openxmlformats.org/officeDocument/2006/relationships/image" Target="../media/image166.emf"/><Relationship Id="rId5" Type="http://schemas.openxmlformats.org/officeDocument/2006/relationships/oleObject" Target="../embeddings/oleObject144.bin"/><Relationship Id="rId15" Type="http://schemas.openxmlformats.org/officeDocument/2006/relationships/oleObject" Target="../embeddings/oleObject149.bin"/><Relationship Id="rId23" Type="http://schemas.openxmlformats.org/officeDocument/2006/relationships/oleObject" Target="../embeddings/oleObject153.bin"/><Relationship Id="rId28" Type="http://schemas.openxmlformats.org/officeDocument/2006/relationships/image" Target="../media/image168.emf"/><Relationship Id="rId10" Type="http://schemas.openxmlformats.org/officeDocument/2006/relationships/image" Target="../media/image159.emf"/><Relationship Id="rId19" Type="http://schemas.openxmlformats.org/officeDocument/2006/relationships/oleObject" Target="../embeddings/oleObject151.bin"/><Relationship Id="rId4" Type="http://schemas.openxmlformats.org/officeDocument/2006/relationships/image" Target="../media/image156.emf"/><Relationship Id="rId9" Type="http://schemas.openxmlformats.org/officeDocument/2006/relationships/oleObject" Target="../embeddings/oleObject146.bin"/><Relationship Id="rId14" Type="http://schemas.openxmlformats.org/officeDocument/2006/relationships/image" Target="../media/image161.emf"/><Relationship Id="rId22" Type="http://schemas.openxmlformats.org/officeDocument/2006/relationships/image" Target="../media/image165.emf"/><Relationship Id="rId27" Type="http://schemas.openxmlformats.org/officeDocument/2006/relationships/oleObject" Target="../embeddings/oleObject155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emf"/><Relationship Id="rId3" Type="http://schemas.openxmlformats.org/officeDocument/2006/relationships/oleObject" Target="../embeddings/oleObject156.bin"/><Relationship Id="rId7" Type="http://schemas.openxmlformats.org/officeDocument/2006/relationships/oleObject" Target="../embeddings/oleObject1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70.emf"/><Relationship Id="rId11" Type="http://schemas.openxmlformats.org/officeDocument/2006/relationships/image" Target="../media/image173.png"/><Relationship Id="rId5" Type="http://schemas.openxmlformats.org/officeDocument/2006/relationships/oleObject" Target="../embeddings/oleObject157.bin"/><Relationship Id="rId10" Type="http://schemas.openxmlformats.org/officeDocument/2006/relationships/image" Target="../media/image172.emf"/><Relationship Id="rId4" Type="http://schemas.openxmlformats.org/officeDocument/2006/relationships/image" Target="../media/image169.emf"/><Relationship Id="rId9" Type="http://schemas.openxmlformats.org/officeDocument/2006/relationships/oleObject" Target="../embeddings/oleObject159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emf"/><Relationship Id="rId13" Type="http://schemas.openxmlformats.org/officeDocument/2006/relationships/image" Target="../media/image173.png"/><Relationship Id="rId18" Type="http://schemas.openxmlformats.org/officeDocument/2006/relationships/oleObject" Target="../embeddings/oleObject167.bin"/><Relationship Id="rId3" Type="http://schemas.openxmlformats.org/officeDocument/2006/relationships/oleObject" Target="../embeddings/oleObject160.bin"/><Relationship Id="rId7" Type="http://schemas.openxmlformats.org/officeDocument/2006/relationships/oleObject" Target="../embeddings/oleObject162.bin"/><Relationship Id="rId12" Type="http://schemas.openxmlformats.org/officeDocument/2006/relationships/image" Target="../media/image178.emf"/><Relationship Id="rId17" Type="http://schemas.openxmlformats.org/officeDocument/2006/relationships/image" Target="../media/image180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6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75.emf"/><Relationship Id="rId11" Type="http://schemas.openxmlformats.org/officeDocument/2006/relationships/oleObject" Target="../embeddings/oleObject164.bin"/><Relationship Id="rId5" Type="http://schemas.openxmlformats.org/officeDocument/2006/relationships/oleObject" Target="../embeddings/oleObject161.bin"/><Relationship Id="rId15" Type="http://schemas.openxmlformats.org/officeDocument/2006/relationships/image" Target="../media/image179.emf"/><Relationship Id="rId10" Type="http://schemas.openxmlformats.org/officeDocument/2006/relationships/image" Target="../media/image177.emf"/><Relationship Id="rId19" Type="http://schemas.openxmlformats.org/officeDocument/2006/relationships/image" Target="../media/image181.emf"/><Relationship Id="rId4" Type="http://schemas.openxmlformats.org/officeDocument/2006/relationships/image" Target="../media/image174.emf"/><Relationship Id="rId9" Type="http://schemas.openxmlformats.org/officeDocument/2006/relationships/oleObject" Target="../embeddings/oleObject163.bin"/><Relationship Id="rId14" Type="http://schemas.openxmlformats.org/officeDocument/2006/relationships/oleObject" Target="../embeddings/oleObject165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emf"/><Relationship Id="rId13" Type="http://schemas.openxmlformats.org/officeDocument/2006/relationships/oleObject" Target="../embeddings/oleObject173.bin"/><Relationship Id="rId18" Type="http://schemas.openxmlformats.org/officeDocument/2006/relationships/image" Target="../media/image190.emf"/><Relationship Id="rId26" Type="http://schemas.openxmlformats.org/officeDocument/2006/relationships/image" Target="../media/image194.emf"/><Relationship Id="rId3" Type="http://schemas.openxmlformats.org/officeDocument/2006/relationships/oleObject" Target="../embeddings/oleObject168.bin"/><Relationship Id="rId21" Type="http://schemas.openxmlformats.org/officeDocument/2006/relationships/oleObject" Target="../embeddings/oleObject177.bin"/><Relationship Id="rId7" Type="http://schemas.openxmlformats.org/officeDocument/2006/relationships/oleObject" Target="../embeddings/oleObject170.bin"/><Relationship Id="rId12" Type="http://schemas.openxmlformats.org/officeDocument/2006/relationships/image" Target="../media/image187.emf"/><Relationship Id="rId17" Type="http://schemas.openxmlformats.org/officeDocument/2006/relationships/oleObject" Target="../embeddings/oleObject175.bin"/><Relationship Id="rId25" Type="http://schemas.openxmlformats.org/officeDocument/2006/relationships/oleObject" Target="../embeddings/oleObject17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9.emf"/><Relationship Id="rId20" Type="http://schemas.openxmlformats.org/officeDocument/2006/relationships/image" Target="../media/image191.e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84.emf"/><Relationship Id="rId11" Type="http://schemas.openxmlformats.org/officeDocument/2006/relationships/oleObject" Target="../embeddings/oleObject172.bin"/><Relationship Id="rId24" Type="http://schemas.openxmlformats.org/officeDocument/2006/relationships/image" Target="../media/image193.emf"/><Relationship Id="rId5" Type="http://schemas.openxmlformats.org/officeDocument/2006/relationships/oleObject" Target="../embeddings/oleObject169.bin"/><Relationship Id="rId15" Type="http://schemas.openxmlformats.org/officeDocument/2006/relationships/oleObject" Target="../embeddings/oleObject174.bin"/><Relationship Id="rId23" Type="http://schemas.openxmlformats.org/officeDocument/2006/relationships/oleObject" Target="../embeddings/oleObject178.bin"/><Relationship Id="rId10" Type="http://schemas.openxmlformats.org/officeDocument/2006/relationships/image" Target="../media/image186.emf"/><Relationship Id="rId19" Type="http://schemas.openxmlformats.org/officeDocument/2006/relationships/oleObject" Target="../embeddings/oleObject176.bin"/><Relationship Id="rId4" Type="http://schemas.openxmlformats.org/officeDocument/2006/relationships/image" Target="../media/image183.emf"/><Relationship Id="rId9" Type="http://schemas.openxmlformats.org/officeDocument/2006/relationships/oleObject" Target="../embeddings/oleObject171.bin"/><Relationship Id="rId14" Type="http://schemas.openxmlformats.org/officeDocument/2006/relationships/image" Target="../media/image188.emf"/><Relationship Id="rId22" Type="http://schemas.openxmlformats.org/officeDocument/2006/relationships/image" Target="../media/image192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wmf"/><Relationship Id="rId3" Type="http://schemas.openxmlformats.org/officeDocument/2006/relationships/oleObject" Target="../embeddings/oleObject180.bin"/><Relationship Id="rId7" Type="http://schemas.openxmlformats.org/officeDocument/2006/relationships/oleObject" Target="../embeddings/oleObject1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96.emf"/><Relationship Id="rId5" Type="http://schemas.openxmlformats.org/officeDocument/2006/relationships/oleObject" Target="../embeddings/oleObject181.bin"/><Relationship Id="rId4" Type="http://schemas.openxmlformats.org/officeDocument/2006/relationships/image" Target="../media/image195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8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5.emf"/><Relationship Id="rId26" Type="http://schemas.openxmlformats.org/officeDocument/2006/relationships/image" Target="../media/image19.emf"/><Relationship Id="rId3" Type="http://schemas.openxmlformats.org/officeDocument/2006/relationships/oleObject" Target="../embeddings/oleObject7.bin"/><Relationship Id="rId21" Type="http://schemas.openxmlformats.org/officeDocument/2006/relationships/oleObject" Target="../embeddings/oleObject16.bin"/><Relationship Id="rId34" Type="http://schemas.openxmlformats.org/officeDocument/2006/relationships/image" Target="../media/image23.emf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2.emf"/><Relationship Id="rId17" Type="http://schemas.openxmlformats.org/officeDocument/2006/relationships/oleObject" Target="../embeddings/oleObject14.bin"/><Relationship Id="rId25" Type="http://schemas.openxmlformats.org/officeDocument/2006/relationships/oleObject" Target="../embeddings/oleObject18.bin"/><Relationship Id="rId3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.emf"/><Relationship Id="rId20" Type="http://schemas.openxmlformats.org/officeDocument/2006/relationships/image" Target="../media/image16.emf"/><Relationship Id="rId29" Type="http://schemas.openxmlformats.org/officeDocument/2006/relationships/oleObject" Target="../embeddings/oleObject20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11" Type="http://schemas.openxmlformats.org/officeDocument/2006/relationships/oleObject" Target="../embeddings/oleObject11.bin"/><Relationship Id="rId24" Type="http://schemas.openxmlformats.org/officeDocument/2006/relationships/image" Target="../media/image18.emf"/><Relationship Id="rId32" Type="http://schemas.openxmlformats.org/officeDocument/2006/relationships/image" Target="../media/image22.emf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23" Type="http://schemas.openxmlformats.org/officeDocument/2006/relationships/oleObject" Target="../embeddings/oleObject17.bin"/><Relationship Id="rId28" Type="http://schemas.openxmlformats.org/officeDocument/2006/relationships/image" Target="../media/image20.emf"/><Relationship Id="rId10" Type="http://schemas.openxmlformats.org/officeDocument/2006/relationships/image" Target="../media/image11.emf"/><Relationship Id="rId19" Type="http://schemas.openxmlformats.org/officeDocument/2006/relationships/oleObject" Target="../embeddings/oleObject15.bin"/><Relationship Id="rId31" Type="http://schemas.openxmlformats.org/officeDocument/2006/relationships/oleObject" Target="../embeddings/oleObject21.bin"/><Relationship Id="rId4" Type="http://schemas.openxmlformats.org/officeDocument/2006/relationships/image" Target="../media/image8.e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3.emf"/><Relationship Id="rId22" Type="http://schemas.openxmlformats.org/officeDocument/2006/relationships/image" Target="../media/image17.emf"/><Relationship Id="rId27" Type="http://schemas.openxmlformats.org/officeDocument/2006/relationships/oleObject" Target="../embeddings/oleObject19.bin"/><Relationship Id="rId30" Type="http://schemas.openxmlformats.org/officeDocument/2006/relationships/image" Target="../media/image21.emf"/><Relationship Id="rId8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13" Type="http://schemas.openxmlformats.org/officeDocument/2006/relationships/image" Target="../media/image28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5.emf"/><Relationship Id="rId11" Type="http://schemas.openxmlformats.org/officeDocument/2006/relationships/image" Target="../media/image27.wmf"/><Relationship Id="rId5" Type="http://schemas.openxmlformats.org/officeDocument/2006/relationships/oleObject" Target="../embeddings/oleObject24.bin"/><Relationship Id="rId15" Type="http://schemas.openxmlformats.org/officeDocument/2006/relationships/image" Target="../media/image29.wmf"/><Relationship Id="rId10" Type="http://schemas.openxmlformats.org/officeDocument/2006/relationships/oleObject" Target="../embeddings/oleObject26.bin"/><Relationship Id="rId4" Type="http://schemas.openxmlformats.org/officeDocument/2006/relationships/image" Target="../media/image24.emf"/><Relationship Id="rId9" Type="http://schemas.openxmlformats.org/officeDocument/2006/relationships/hyperlink" Target="../../../&#26700;&#38754;/cai(2003)/&#31532;6&#31456;/&#21160;&#30011;/&#24377;&#31783;&#25391;&#23376;1(&#21147;&#30340;&#21464;&#21270;&#65289;.swf" TargetMode="External"/><Relationship Id="rId14" Type="http://schemas.openxmlformats.org/officeDocument/2006/relationships/oleObject" Target="../embeddings/oleObject2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37.emf"/><Relationship Id="rId3" Type="http://schemas.openxmlformats.org/officeDocument/2006/relationships/oleObject" Target="../embeddings/oleObject29.bin"/><Relationship Id="rId21" Type="http://schemas.openxmlformats.org/officeDocument/2006/relationships/image" Target="../media/image38.emf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4.emf"/><Relationship Id="rId1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6.emf"/><Relationship Id="rId20" Type="http://schemas.openxmlformats.org/officeDocument/2006/relationships/oleObject" Target="../embeddings/oleObject37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31.e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10" Type="http://schemas.openxmlformats.org/officeDocument/2006/relationships/image" Target="../media/image33.emf"/><Relationship Id="rId19" Type="http://schemas.openxmlformats.org/officeDocument/2006/relationships/hyperlink" Target="../../../&#26700;&#38754;/cai(2003)/&#31532;6&#31456;/&#21160;&#30011;/&#24377;&#31783;&#25391;&#23376;1(&#21147;&#30340;&#21464;&#21270;&#65289;.swf" TargetMode="External"/><Relationship Id="rId4" Type="http://schemas.openxmlformats.org/officeDocument/2006/relationships/image" Target="../media/image30.e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5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43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5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4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oleObject" Target="../embeddings/oleObject50.bin"/><Relationship Id="rId18" Type="http://schemas.openxmlformats.org/officeDocument/2006/relationships/image" Target="../media/image65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62.wmf"/><Relationship Id="rId17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4.wmf"/><Relationship Id="rId20" Type="http://schemas.openxmlformats.org/officeDocument/2006/relationships/image" Target="../media/image66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1.bin"/><Relationship Id="rId10" Type="http://schemas.openxmlformats.org/officeDocument/2006/relationships/image" Target="../media/image61.wmf"/><Relationship Id="rId19" Type="http://schemas.openxmlformats.org/officeDocument/2006/relationships/oleObject" Target="../embeddings/oleObject53.bin"/><Relationship Id="rId4" Type="http://schemas.openxmlformats.org/officeDocument/2006/relationships/image" Target="../media/image58.w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6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oleObject" Target="../embeddings/oleObject59.bin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7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70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2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ChangeArrowheads="1"/>
          </p:cNvSpPr>
          <p:nvPr/>
        </p:nvSpPr>
        <p:spPr bwMode="auto">
          <a:xfrm>
            <a:off x="611188" y="5589588"/>
            <a:ext cx="79216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猫习惯于在阳台上睡觉，因而从阳台上掉下来的事情时有发生。长期的观察表明猫从高层楼房的阳台掉到楼外的人行道上时，受伤的程度将随高度的增加而减少，为什么会这样呢？</a:t>
            </a:r>
          </a:p>
        </p:txBody>
      </p:sp>
      <p:pic>
        <p:nvPicPr>
          <p:cNvPr id="15363" name="Picture 8" descr="图片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1628775"/>
            <a:ext cx="3760787" cy="39814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9026" name="Rectangle 2"/>
          <p:cNvSpPr>
            <a:spLocks noChangeArrowheads="1"/>
          </p:cNvSpPr>
          <p:nvPr/>
        </p:nvSpPr>
        <p:spPr bwMode="auto">
          <a:xfrm>
            <a:off x="323850" y="173038"/>
            <a:ext cx="84963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mudger LET" pitchFamily="2" charset="0"/>
                <a:ea typeface="隶书" panose="02010509060101010101" pitchFamily="49" charset="-122"/>
                <a:cs typeface="Times New Roman" panose="02020603050405020304" pitchFamily="18" charset="0"/>
              </a:rPr>
              <a:t>Chapter </a:t>
            </a:r>
            <a:r>
              <a:rPr lang="en-US" altLang="zh-CN" sz="4000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ighlight LET" pitchFamily="2" charset="0"/>
                <a:ea typeface="隶书" panose="02010509060101010101" pitchFamily="49" charset="-122"/>
                <a:cs typeface="Times New Roman" panose="02020603050405020304" pitchFamily="18" charset="0"/>
              </a:rPr>
              <a:t>6</a:t>
            </a:r>
          </a:p>
          <a:p>
            <a:pPr eaLnBrk="1" hangingPunct="1">
              <a:defRPr/>
            </a:pPr>
            <a:r>
              <a:rPr lang="en-US" altLang="zh-CN" sz="4000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ighlight LET" pitchFamily="2" charset="0"/>
                <a:cs typeface="Times New Roman" panose="02020603050405020304" pitchFamily="18" charset="0"/>
              </a:rPr>
              <a:t>ROTATIONAL DYNAMICS</a:t>
            </a:r>
            <a:r>
              <a:rPr lang="en-US" altLang="zh-CN" sz="4000" dirty="0" smtClean="0">
                <a:solidFill>
                  <a:srgbClr val="00FFFF"/>
                </a:solidFill>
                <a:cs typeface="Times New Roman" panose="02020603050405020304" pitchFamily="18" charset="0"/>
              </a:rPr>
              <a:t> </a:t>
            </a:r>
            <a:endParaRPr lang="en-US" altLang="zh-CN" sz="4000" dirty="0" smtClean="0"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mudger LET" pitchFamily="2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94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282149" y="520164"/>
            <a:ext cx="46805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刚体转动惯量求解方法小结</a:t>
            </a: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: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234853" y="1821755"/>
            <a:ext cx="4386262" cy="603250"/>
            <a:chOff x="-150018" y="3558020"/>
            <a:chExt cx="4386262" cy="603250"/>
          </a:xfrm>
        </p:grpSpPr>
        <p:sp>
          <p:nvSpPr>
            <p:cNvPr id="4" name="AutoShape 4"/>
            <p:cNvSpPr>
              <a:spLocks noChangeArrowheads="1"/>
            </p:cNvSpPr>
            <p:nvPr/>
          </p:nvSpPr>
          <p:spPr bwMode="auto">
            <a:xfrm>
              <a:off x="645075" y="3558020"/>
              <a:ext cx="1368425" cy="576263"/>
            </a:xfrm>
            <a:prstGeom prst="bevel">
              <a:avLst>
                <a:gd name="adj" fmla="val 6060"/>
              </a:avLst>
            </a:prstGeom>
            <a:solidFill>
              <a:srgbClr val="339966"/>
            </a:solidFill>
            <a:ln w="9525">
              <a:solidFill>
                <a:srgbClr val="FFFFFF">
                  <a:alpha val="30196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-150018" y="3615170"/>
              <a:ext cx="4386262" cy="546100"/>
              <a:chOff x="-155025" y="3615170"/>
              <a:chExt cx="4386262" cy="546100"/>
            </a:xfrm>
          </p:grpSpPr>
          <p:sp>
            <p:nvSpPr>
              <p:cNvPr id="6" name="Text Box 6"/>
              <p:cNvSpPr txBox="1">
                <a:spLocks noChangeArrowheads="1"/>
              </p:cNvSpPr>
              <p:nvPr/>
            </p:nvSpPr>
            <p:spPr bwMode="auto">
              <a:xfrm>
                <a:off x="-155025" y="3627870"/>
                <a:ext cx="3995737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0" lang="en-US" altLang="zh-CN" dirty="0" smtClean="0">
                    <a:solidFill>
                      <a:schemeClr val="bg1"/>
                    </a:solidFill>
                    <a:ea typeface="楷体_GB2312" pitchFamily="49" charset="-122"/>
                  </a:rPr>
                  <a:t>          </a:t>
                </a:r>
                <a:r>
                  <a:rPr kumimoji="0" lang="zh-CN" altLang="en-US" dirty="0" smtClean="0">
                    <a:solidFill>
                      <a:schemeClr val="bg1"/>
                    </a:solidFill>
                    <a:ea typeface="楷体_GB2312" pitchFamily="49" charset="-122"/>
                  </a:rPr>
                  <a:t>转动惯量</a:t>
                </a:r>
                <a:endParaRPr kumimoji="0" lang="zh-CN" altLang="en-US" i="1" dirty="0">
                  <a:solidFill>
                    <a:schemeClr val="bg1"/>
                  </a:solidFill>
                  <a:ea typeface="楷体_GB2312" pitchFamily="49" charset="-122"/>
                </a:endParaRPr>
              </a:p>
            </p:txBody>
          </p:sp>
          <p:graphicFrame>
            <p:nvGraphicFramePr>
              <p:cNvPr id="7" name="Object 9"/>
              <p:cNvGraphicFramePr>
                <a:graphicFrameLocks/>
              </p:cNvGraphicFramePr>
              <p:nvPr>
                <p:extLst/>
              </p:nvPr>
            </p:nvGraphicFramePr>
            <p:xfrm>
              <a:off x="2327825" y="3615170"/>
              <a:ext cx="1903412" cy="546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16" name="公式" r:id="rId3" imgW="1828849" imgH="466715" progId="Equation.3">
                      <p:embed/>
                    </p:oleObj>
                  </mc:Choice>
                  <mc:Fallback>
                    <p:oleObj name="公式" r:id="rId3" imgW="1828849" imgH="466715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27825" y="3615170"/>
                            <a:ext cx="1903412" cy="5461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66FFFF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8" name="组合 7"/>
          <p:cNvGrpSpPr/>
          <p:nvPr/>
        </p:nvGrpSpPr>
        <p:grpSpPr>
          <a:xfrm>
            <a:off x="2899010" y="2593964"/>
            <a:ext cx="3914775" cy="530225"/>
            <a:chOff x="514139" y="4330229"/>
            <a:chExt cx="3914775" cy="530225"/>
          </a:xfrm>
        </p:grpSpPr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514139" y="4330229"/>
              <a:ext cx="32400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FFFF00"/>
                </a:buClr>
                <a:buFont typeface="Wingdings" panose="05000000000000000000" pitchFamily="2" charset="2"/>
                <a:buChar char="l"/>
              </a:pPr>
              <a:r>
                <a:rPr kumimoji="0" lang="zh-CN" altLang="en-US" dirty="0">
                  <a:solidFill>
                    <a:srgbClr val="66FFFF"/>
                  </a:solidFill>
                  <a:latin typeface="仿宋_GB2312" pitchFamily="49" charset="-122"/>
                  <a:ea typeface="仿宋_GB2312" pitchFamily="49" charset="-122"/>
                </a:rPr>
                <a:t>质量连续分布</a:t>
              </a:r>
              <a:r>
                <a:rPr kumimoji="0" lang="en-US" altLang="zh-CN" dirty="0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rPr>
                <a:t>:</a:t>
              </a:r>
            </a:p>
          </p:txBody>
        </p:sp>
        <p:graphicFrame>
          <p:nvGraphicFramePr>
            <p:cNvPr id="10" name="Object 15"/>
            <p:cNvGraphicFramePr>
              <a:graphicFrameLocks/>
            </p:cNvGraphicFramePr>
            <p:nvPr>
              <p:extLst/>
            </p:nvPr>
          </p:nvGraphicFramePr>
          <p:xfrm>
            <a:off x="3035089" y="4334991"/>
            <a:ext cx="1393825" cy="525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17" name="公式" r:id="rId5" imgW="1476307" imgH="504776" progId="Equation.3">
                    <p:embed/>
                  </p:oleObj>
                </mc:Choice>
                <mc:Fallback>
                  <p:oleObj name="公式" r:id="rId5" imgW="1476307" imgH="504776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5089" y="4334991"/>
                          <a:ext cx="1393825" cy="525463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rgbClr val="66FFFF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02496" y="1079802"/>
            <a:ext cx="340745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方法一</a:t>
            </a:r>
            <a:r>
              <a:rPr lang="zh-CN" altLang="en-US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）根据定义求解</a:t>
            </a:r>
            <a:endParaRPr lang="en-US" altLang="zh-CN" dirty="0" smtClean="0"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238091" y="3144179"/>
            <a:ext cx="50897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方法二</a:t>
            </a:r>
            <a:r>
              <a:rPr lang="zh-CN" altLang="en-US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）平行轴定理或垂直轴定理</a:t>
            </a:r>
            <a:endParaRPr lang="en-US" altLang="zh-CN" dirty="0" smtClean="0"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489784" y="3777151"/>
            <a:ext cx="2294760" cy="1893077"/>
            <a:chOff x="6142038" y="501650"/>
            <a:chExt cx="2592387" cy="2371725"/>
          </a:xfrm>
        </p:grpSpPr>
        <p:sp>
          <p:nvSpPr>
            <p:cNvPr id="14" name="Freeform 2"/>
            <p:cNvSpPr>
              <a:spLocks/>
            </p:cNvSpPr>
            <p:nvPr/>
          </p:nvSpPr>
          <p:spPr bwMode="auto">
            <a:xfrm>
              <a:off x="6142038" y="733425"/>
              <a:ext cx="2592387" cy="2139950"/>
            </a:xfrm>
            <a:custGeom>
              <a:avLst/>
              <a:gdLst>
                <a:gd name="T0" fmla="*/ 2147483646 w 1761"/>
                <a:gd name="T1" fmla="*/ 2147483646 h 1074"/>
                <a:gd name="T2" fmla="*/ 2147483646 w 1761"/>
                <a:gd name="T3" fmla="*/ 2147483646 h 1074"/>
                <a:gd name="T4" fmla="*/ 2147483646 w 1761"/>
                <a:gd name="T5" fmla="*/ 2147483646 h 1074"/>
                <a:gd name="T6" fmla="*/ 2147483646 w 1761"/>
                <a:gd name="T7" fmla="*/ 2147483646 h 1074"/>
                <a:gd name="T8" fmla="*/ 2147483646 w 1761"/>
                <a:gd name="T9" fmla="*/ 2147483646 h 1074"/>
                <a:gd name="T10" fmla="*/ 2147483646 w 1761"/>
                <a:gd name="T11" fmla="*/ 2147483646 h 1074"/>
                <a:gd name="T12" fmla="*/ 2147483646 w 1761"/>
                <a:gd name="T13" fmla="*/ 2147483646 h 1074"/>
                <a:gd name="T14" fmla="*/ 2147483646 w 1761"/>
                <a:gd name="T15" fmla="*/ 2147483646 h 1074"/>
                <a:gd name="T16" fmla="*/ 2147483646 w 1761"/>
                <a:gd name="T17" fmla="*/ 2147483646 h 1074"/>
                <a:gd name="T18" fmla="*/ 2147483646 w 1761"/>
                <a:gd name="T19" fmla="*/ 2147483646 h 107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761"/>
                <a:gd name="T31" fmla="*/ 0 h 1074"/>
                <a:gd name="T32" fmla="*/ 1761 w 1761"/>
                <a:gd name="T33" fmla="*/ 1074 h 107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761" h="1074">
                  <a:moveTo>
                    <a:pt x="1013" y="8"/>
                  </a:moveTo>
                  <a:cubicBezTo>
                    <a:pt x="794" y="0"/>
                    <a:pt x="499" y="31"/>
                    <a:pt x="333" y="99"/>
                  </a:cubicBezTo>
                  <a:cubicBezTo>
                    <a:pt x="167" y="167"/>
                    <a:pt x="30" y="295"/>
                    <a:pt x="15" y="416"/>
                  </a:cubicBezTo>
                  <a:cubicBezTo>
                    <a:pt x="0" y="537"/>
                    <a:pt x="128" y="727"/>
                    <a:pt x="242" y="825"/>
                  </a:cubicBezTo>
                  <a:cubicBezTo>
                    <a:pt x="356" y="923"/>
                    <a:pt x="560" y="983"/>
                    <a:pt x="696" y="1006"/>
                  </a:cubicBezTo>
                  <a:cubicBezTo>
                    <a:pt x="832" y="1029"/>
                    <a:pt x="937" y="954"/>
                    <a:pt x="1058" y="961"/>
                  </a:cubicBezTo>
                  <a:cubicBezTo>
                    <a:pt x="1179" y="968"/>
                    <a:pt x="1315" y="1074"/>
                    <a:pt x="1421" y="1051"/>
                  </a:cubicBezTo>
                  <a:cubicBezTo>
                    <a:pt x="1527" y="1028"/>
                    <a:pt x="1655" y="976"/>
                    <a:pt x="1693" y="825"/>
                  </a:cubicBezTo>
                  <a:cubicBezTo>
                    <a:pt x="1731" y="674"/>
                    <a:pt x="1761" y="280"/>
                    <a:pt x="1648" y="144"/>
                  </a:cubicBezTo>
                  <a:cubicBezTo>
                    <a:pt x="1535" y="8"/>
                    <a:pt x="1232" y="16"/>
                    <a:pt x="1013" y="8"/>
                  </a:cubicBezTo>
                  <a:close/>
                </a:path>
              </a:pathLst>
            </a:custGeom>
            <a:solidFill>
              <a:srgbClr val="339966"/>
            </a:solidFill>
            <a:ln w="9525">
              <a:round/>
              <a:headEnd/>
              <a:tailEnd/>
            </a:ln>
            <a:scene3d>
              <a:camera prst="legacyPerspectiveFront">
                <a:rot lat="17699992" lon="0" rev="0"/>
              </a:camera>
              <a:lightRig rig="legacyFlat2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339966"/>
              </a:extrusionClr>
              <a:contourClr>
                <a:srgbClr val="339966"/>
              </a:contour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5" name="Line 4"/>
            <p:cNvSpPr>
              <a:spLocks noChangeShapeType="1"/>
            </p:cNvSpPr>
            <p:nvPr/>
          </p:nvSpPr>
          <p:spPr bwMode="auto">
            <a:xfrm>
              <a:off x="6919913" y="530225"/>
              <a:ext cx="0" cy="1046163"/>
            </a:xfrm>
            <a:prstGeom prst="line">
              <a:avLst/>
            </a:prstGeom>
            <a:noFill/>
            <a:ln w="508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5"/>
            <p:cNvSpPr>
              <a:spLocks noChangeShapeType="1"/>
            </p:cNvSpPr>
            <p:nvPr/>
          </p:nvSpPr>
          <p:spPr bwMode="auto">
            <a:xfrm>
              <a:off x="6919913" y="2435225"/>
              <a:ext cx="0" cy="304800"/>
            </a:xfrm>
            <a:prstGeom prst="line">
              <a:avLst/>
            </a:prstGeom>
            <a:noFill/>
            <a:ln w="508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7758113" y="50165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b="0" i="1">
                  <a:solidFill>
                    <a:srgbClr val="FFFF00"/>
                  </a:solidFill>
                </a:rPr>
                <a:t>z</a:t>
              </a:r>
              <a:endParaRPr kumimoji="0" lang="en-US" altLang="zh-CN" b="0" i="1">
                <a:solidFill>
                  <a:schemeClr val="accent2"/>
                </a:solidFill>
              </a:endParaRPr>
            </a:p>
          </p:txBody>
        </p:sp>
        <p:sp>
          <p:nvSpPr>
            <p:cNvPr id="18" name="Text Box 7"/>
            <p:cNvSpPr txBox="1">
              <a:spLocks noChangeArrowheads="1"/>
            </p:cNvSpPr>
            <p:nvPr/>
          </p:nvSpPr>
          <p:spPr bwMode="auto">
            <a:xfrm>
              <a:off x="7148513" y="1309688"/>
              <a:ext cx="404812" cy="315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b="0" i="1">
                  <a:solidFill>
                    <a:schemeClr val="bg1"/>
                  </a:solidFill>
                </a:rPr>
                <a:t>L</a:t>
              </a:r>
            </a:p>
          </p:txBody>
        </p:sp>
        <p:sp>
          <p:nvSpPr>
            <p:cNvPr id="19" name="Line 8"/>
            <p:cNvSpPr>
              <a:spLocks noChangeShapeType="1"/>
            </p:cNvSpPr>
            <p:nvPr/>
          </p:nvSpPr>
          <p:spPr bwMode="auto">
            <a:xfrm>
              <a:off x="7654925" y="661988"/>
              <a:ext cx="0" cy="121920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9"/>
            <p:cNvSpPr>
              <a:spLocks noChangeShapeType="1"/>
            </p:cNvSpPr>
            <p:nvPr/>
          </p:nvSpPr>
          <p:spPr bwMode="auto">
            <a:xfrm>
              <a:off x="7654925" y="2422525"/>
              <a:ext cx="0" cy="38100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Text Box 10"/>
            <p:cNvSpPr txBox="1">
              <a:spLocks noChangeArrowheads="1"/>
            </p:cNvSpPr>
            <p:nvPr/>
          </p:nvSpPr>
          <p:spPr bwMode="auto">
            <a:xfrm>
              <a:off x="7653338" y="1692275"/>
              <a:ext cx="404812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b="0" i="1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22" name="Text Box 11"/>
            <p:cNvSpPr txBox="1">
              <a:spLocks noChangeArrowheads="1"/>
            </p:cNvSpPr>
            <p:nvPr/>
          </p:nvSpPr>
          <p:spPr bwMode="auto">
            <a:xfrm>
              <a:off x="8061325" y="1347788"/>
              <a:ext cx="4572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b="0" i="1">
                  <a:solidFill>
                    <a:srgbClr val="FFFF00"/>
                  </a:solidFill>
                </a:rPr>
                <a:t>M</a:t>
              </a:r>
              <a:endParaRPr kumimoji="0" lang="en-US" altLang="zh-CN" b="0" i="1">
                <a:solidFill>
                  <a:schemeClr val="accent2"/>
                </a:solidFill>
              </a:endParaRPr>
            </a:p>
          </p:txBody>
        </p:sp>
        <p:sp>
          <p:nvSpPr>
            <p:cNvPr id="23" name="Text Box 12"/>
            <p:cNvSpPr txBox="1">
              <a:spLocks noChangeArrowheads="1"/>
            </p:cNvSpPr>
            <p:nvPr/>
          </p:nvSpPr>
          <p:spPr bwMode="auto">
            <a:xfrm>
              <a:off x="6996113" y="530225"/>
              <a:ext cx="533400" cy="315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b="0" i="1">
                  <a:solidFill>
                    <a:srgbClr val="FFFF00"/>
                  </a:solidFill>
                </a:rPr>
                <a:t>z'</a:t>
              </a:r>
              <a:endParaRPr kumimoji="0" lang="en-US" altLang="zh-CN" b="0" i="1">
                <a:solidFill>
                  <a:schemeClr val="accent2"/>
                </a:solidFill>
              </a:endParaRPr>
            </a:p>
          </p:txBody>
        </p:sp>
        <p:sp>
          <p:nvSpPr>
            <p:cNvPr id="24" name="Oval 13"/>
            <p:cNvSpPr>
              <a:spLocks noChangeArrowheads="1"/>
            </p:cNvSpPr>
            <p:nvPr/>
          </p:nvSpPr>
          <p:spPr bwMode="auto">
            <a:xfrm>
              <a:off x="7581900" y="1814513"/>
              <a:ext cx="144463" cy="144462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5" name="Line 14"/>
            <p:cNvSpPr>
              <a:spLocks noChangeShapeType="1"/>
            </p:cNvSpPr>
            <p:nvPr/>
          </p:nvSpPr>
          <p:spPr bwMode="auto">
            <a:xfrm>
              <a:off x="6908800" y="1568450"/>
              <a:ext cx="735013" cy="317500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93784" y="3807606"/>
            <a:ext cx="6186487" cy="1616075"/>
            <a:chOff x="2761953" y="5186241"/>
            <a:chExt cx="6186487" cy="1616075"/>
          </a:xfrm>
        </p:grpSpPr>
        <p:graphicFrame>
          <p:nvGraphicFramePr>
            <p:cNvPr id="27" name="Object 15"/>
            <p:cNvGraphicFramePr>
              <a:graphicFrameLocks/>
            </p:cNvGraphicFramePr>
            <p:nvPr>
              <p:extLst/>
            </p:nvPr>
          </p:nvGraphicFramePr>
          <p:xfrm>
            <a:off x="3379490" y="5186241"/>
            <a:ext cx="1851025" cy="422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18" name="公式" r:id="rId7" imgW="1981096" imgH="390594" progId="Equation.3">
                    <p:embed/>
                  </p:oleObj>
                </mc:Choice>
                <mc:Fallback>
                  <p:oleObj name="公式" r:id="rId7" imgW="1981096" imgH="390594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9490" y="5186241"/>
                          <a:ext cx="1851025" cy="422275"/>
                        </a:xfrm>
                        <a:prstGeom prst="rect">
                          <a:avLst/>
                        </a:prstGeom>
                        <a:solidFill>
                          <a:srgbClr val="333333"/>
                        </a:solidFill>
                        <a:ln w="19050">
                          <a:solidFill>
                            <a:srgbClr val="66FFFF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Text Box 30"/>
            <p:cNvSpPr txBox="1">
              <a:spLocks noChangeArrowheads="1"/>
            </p:cNvSpPr>
            <p:nvPr/>
          </p:nvSpPr>
          <p:spPr bwMode="auto">
            <a:xfrm>
              <a:off x="5190828" y="5198941"/>
              <a:ext cx="375761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dirty="0">
                  <a:solidFill>
                    <a:srgbClr val="FFFF00"/>
                  </a:solidFill>
                  <a:latin typeface="Arial" panose="020B0604020202020204" pitchFamily="34" charset="0"/>
                </a:rPr>
                <a:t>—— </a:t>
              </a:r>
              <a:r>
                <a:rPr kumimoji="0" lang="zh-CN" altLang="en-US" i="1" dirty="0">
                  <a:solidFill>
                    <a:srgbClr val="66FFFF"/>
                  </a:solidFill>
                  <a:ea typeface="楷体_GB2312" pitchFamily="49" charset="-122"/>
                </a:rPr>
                <a:t>平行轴定理  </a:t>
              </a:r>
            </a:p>
          </p:txBody>
        </p:sp>
        <p:sp>
          <p:nvSpPr>
            <p:cNvPr id="29" name="AutoShape 43"/>
            <p:cNvSpPr>
              <a:spLocks noChangeArrowheads="1"/>
            </p:cNvSpPr>
            <p:nvPr/>
          </p:nvSpPr>
          <p:spPr bwMode="auto">
            <a:xfrm>
              <a:off x="2761953" y="6116516"/>
              <a:ext cx="2322512" cy="685800"/>
            </a:xfrm>
            <a:prstGeom prst="wedgeRectCallout">
              <a:avLst>
                <a:gd name="adj1" fmla="val -13611"/>
                <a:gd name="adj2" fmla="val -122866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200">
                  <a:ea typeface="楷体_GB2312" pitchFamily="49" charset="-122"/>
                </a:rPr>
                <a:t>刚体绕任意轴</a:t>
              </a:r>
            </a:p>
          </p:txBody>
        </p:sp>
        <p:sp>
          <p:nvSpPr>
            <p:cNvPr id="30" name="AutoShape 44"/>
            <p:cNvSpPr>
              <a:spLocks noChangeArrowheads="1"/>
            </p:cNvSpPr>
            <p:nvPr/>
          </p:nvSpPr>
          <p:spPr bwMode="auto">
            <a:xfrm>
              <a:off x="5151140" y="6089529"/>
              <a:ext cx="3024188" cy="685800"/>
            </a:xfrm>
            <a:prstGeom prst="wedgeRectCallout">
              <a:avLst>
                <a:gd name="adj1" fmla="val -79329"/>
                <a:gd name="adj2" fmla="val -121606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200" i="1">
                  <a:ea typeface="楷体_GB2312" pitchFamily="49" charset="-122"/>
                </a:rPr>
                <a:t>刚体绕通过质心的轴</a:t>
              </a:r>
              <a:endParaRPr lang="zh-CN" altLang="en-US" sz="2200" b="0">
                <a:ea typeface="楷体_GB2312" pitchFamily="49" charset="-122"/>
              </a:endParaRPr>
            </a:p>
          </p:txBody>
        </p:sp>
      </p:grpSp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302496" y="5904694"/>
            <a:ext cx="25201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方法三</a:t>
            </a:r>
            <a:r>
              <a:rPr lang="zh-CN" altLang="en-US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）补偿法</a:t>
            </a:r>
            <a:endParaRPr lang="en-US" altLang="zh-CN" dirty="0" smtClean="0"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3973249" y="1117279"/>
            <a:ext cx="340745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重点在于取合适的质元</a:t>
            </a:r>
            <a:endParaRPr lang="en-US" altLang="zh-CN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425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31" grpId="0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ChangeArrowheads="1"/>
          </p:cNvSpPr>
          <p:nvPr/>
        </p:nvSpPr>
        <p:spPr bwMode="auto">
          <a:xfrm>
            <a:off x="107950" y="404813"/>
            <a:ext cx="54721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FFFF00"/>
                </a:solidFill>
              </a:rPr>
              <a:t>四</a:t>
            </a:r>
            <a:r>
              <a:rPr lang="en-US" altLang="zh-CN" sz="2800">
                <a:solidFill>
                  <a:srgbClr val="FFFF00"/>
                </a:solidFill>
              </a:rPr>
              <a:t>.  </a:t>
            </a:r>
            <a:r>
              <a:rPr lang="zh-CN" altLang="en-US" sz="2800">
                <a:solidFill>
                  <a:srgbClr val="FFFF00"/>
                </a:solidFill>
              </a:rPr>
              <a:t>转动定律的应用举例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732588" y="2058988"/>
            <a:ext cx="1828800" cy="2768600"/>
            <a:chOff x="4128" y="2238"/>
            <a:chExt cx="1152" cy="1744"/>
          </a:xfrm>
        </p:grpSpPr>
        <p:grpSp>
          <p:nvGrpSpPr>
            <p:cNvPr id="28698" name="Group 4"/>
            <p:cNvGrpSpPr>
              <a:grpSpLocks/>
            </p:cNvGrpSpPr>
            <p:nvPr/>
          </p:nvGrpSpPr>
          <p:grpSpPr bwMode="auto">
            <a:xfrm>
              <a:off x="4395" y="2323"/>
              <a:ext cx="617" cy="1659"/>
              <a:chOff x="4395" y="2323"/>
              <a:chExt cx="617" cy="1659"/>
            </a:xfrm>
          </p:grpSpPr>
          <p:sp>
            <p:nvSpPr>
              <p:cNvPr id="28711" name="Oval 5"/>
              <p:cNvSpPr>
                <a:spLocks noChangeArrowheads="1"/>
              </p:cNvSpPr>
              <p:nvPr/>
            </p:nvSpPr>
            <p:spPr bwMode="auto">
              <a:xfrm>
                <a:off x="4395" y="2654"/>
                <a:ext cx="609" cy="626"/>
              </a:xfrm>
              <a:prstGeom prst="ellipse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28712" name="Rectangle 6"/>
              <p:cNvSpPr>
                <a:spLocks noChangeArrowheads="1"/>
              </p:cNvSpPr>
              <p:nvPr/>
            </p:nvSpPr>
            <p:spPr bwMode="auto">
              <a:xfrm>
                <a:off x="4666" y="2323"/>
                <a:ext cx="67" cy="663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28713" name="Line 7"/>
              <p:cNvSpPr>
                <a:spLocks noChangeShapeType="1"/>
              </p:cNvSpPr>
              <p:nvPr/>
            </p:nvSpPr>
            <p:spPr bwMode="auto">
              <a:xfrm>
                <a:off x="5012" y="2943"/>
                <a:ext cx="0" cy="1031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8714" name="Object 8"/>
              <p:cNvGraphicFramePr>
                <a:graphicFrameLocks noChangeAspect="1"/>
              </p:cNvGraphicFramePr>
              <p:nvPr/>
            </p:nvGraphicFramePr>
            <p:xfrm>
              <a:off x="4666" y="3655"/>
              <a:ext cx="244" cy="3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826" name="公式" r:id="rId3" imgW="95289" imgH="133347" progId="Equation.3">
                      <p:embed/>
                    </p:oleObj>
                  </mc:Choice>
                  <mc:Fallback>
                    <p:oleObj name="公式" r:id="rId3" imgW="95289" imgH="13334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66" y="3655"/>
                            <a:ext cx="244" cy="3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CC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715" name="Line 9"/>
              <p:cNvSpPr>
                <a:spLocks noChangeShapeType="1"/>
              </p:cNvSpPr>
              <p:nvPr/>
            </p:nvSpPr>
            <p:spPr bwMode="auto">
              <a:xfrm flipH="1">
                <a:off x="4429" y="2912"/>
                <a:ext cx="271" cy="22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8716" name="Object 10"/>
              <p:cNvGraphicFramePr>
                <a:graphicFrameLocks/>
              </p:cNvGraphicFramePr>
              <p:nvPr/>
            </p:nvGraphicFramePr>
            <p:xfrm>
              <a:off x="4737" y="2868"/>
              <a:ext cx="184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827" name="公式" r:id="rId5" imgW="228640" imgH="247529" progId="Equation.3">
                      <p:embed/>
                    </p:oleObj>
                  </mc:Choice>
                  <mc:Fallback>
                    <p:oleObj name="公式" r:id="rId5" imgW="228640" imgH="247529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37" y="2868"/>
                            <a:ext cx="184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CC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chemeClr val="hlink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717" name="Object 11"/>
              <p:cNvGraphicFramePr>
                <a:graphicFrameLocks/>
              </p:cNvGraphicFramePr>
              <p:nvPr/>
            </p:nvGraphicFramePr>
            <p:xfrm>
              <a:off x="4574" y="3022"/>
              <a:ext cx="120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828" name="公式" r:id="rId7" imgW="123903" imgH="152512" progId="Equation.3">
                      <p:embed/>
                    </p:oleObj>
                  </mc:Choice>
                  <mc:Fallback>
                    <p:oleObj name="公式" r:id="rId7" imgW="123903" imgH="152512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74" y="3022"/>
                            <a:ext cx="120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CC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chemeClr val="hlink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8699" name="Group 12"/>
            <p:cNvGrpSpPr>
              <a:grpSpLocks/>
            </p:cNvGrpSpPr>
            <p:nvPr/>
          </p:nvGrpSpPr>
          <p:grpSpPr bwMode="auto">
            <a:xfrm>
              <a:off x="4128" y="2238"/>
              <a:ext cx="1152" cy="74"/>
              <a:chOff x="1344" y="3120"/>
              <a:chExt cx="1632" cy="96"/>
            </a:xfrm>
          </p:grpSpPr>
          <p:sp>
            <p:nvSpPr>
              <p:cNvPr id="28700" name="Line 13"/>
              <p:cNvSpPr>
                <a:spLocks noChangeShapeType="1"/>
              </p:cNvSpPr>
              <p:nvPr/>
            </p:nvSpPr>
            <p:spPr bwMode="auto">
              <a:xfrm>
                <a:off x="1344" y="3216"/>
                <a:ext cx="1632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1" name="Line 14"/>
              <p:cNvSpPr>
                <a:spLocks noChangeShapeType="1"/>
              </p:cNvSpPr>
              <p:nvPr/>
            </p:nvSpPr>
            <p:spPr bwMode="auto">
              <a:xfrm flipH="1">
                <a:off x="1392" y="3120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2" name="Line 15"/>
              <p:cNvSpPr>
                <a:spLocks noChangeShapeType="1"/>
              </p:cNvSpPr>
              <p:nvPr/>
            </p:nvSpPr>
            <p:spPr bwMode="auto">
              <a:xfrm flipH="1">
                <a:off x="1550" y="3120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3" name="Line 16"/>
              <p:cNvSpPr>
                <a:spLocks noChangeShapeType="1"/>
              </p:cNvSpPr>
              <p:nvPr/>
            </p:nvSpPr>
            <p:spPr bwMode="auto">
              <a:xfrm flipH="1">
                <a:off x="1709" y="3120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4" name="Line 17"/>
              <p:cNvSpPr>
                <a:spLocks noChangeShapeType="1"/>
              </p:cNvSpPr>
              <p:nvPr/>
            </p:nvSpPr>
            <p:spPr bwMode="auto">
              <a:xfrm flipH="1">
                <a:off x="1867" y="3120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5" name="Line 18"/>
              <p:cNvSpPr>
                <a:spLocks noChangeShapeType="1"/>
              </p:cNvSpPr>
              <p:nvPr/>
            </p:nvSpPr>
            <p:spPr bwMode="auto">
              <a:xfrm flipH="1">
                <a:off x="2026" y="3120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6" name="Line 19"/>
              <p:cNvSpPr>
                <a:spLocks noChangeShapeType="1"/>
              </p:cNvSpPr>
              <p:nvPr/>
            </p:nvSpPr>
            <p:spPr bwMode="auto">
              <a:xfrm flipH="1">
                <a:off x="2819" y="3120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7" name="Line 20"/>
              <p:cNvSpPr>
                <a:spLocks noChangeShapeType="1"/>
              </p:cNvSpPr>
              <p:nvPr/>
            </p:nvSpPr>
            <p:spPr bwMode="auto">
              <a:xfrm flipH="1">
                <a:off x="2184" y="3120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8" name="Line 21"/>
              <p:cNvSpPr>
                <a:spLocks noChangeShapeType="1"/>
              </p:cNvSpPr>
              <p:nvPr/>
            </p:nvSpPr>
            <p:spPr bwMode="auto">
              <a:xfrm flipH="1">
                <a:off x="2343" y="3120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9" name="Line 22"/>
              <p:cNvSpPr>
                <a:spLocks noChangeShapeType="1"/>
              </p:cNvSpPr>
              <p:nvPr/>
            </p:nvSpPr>
            <p:spPr bwMode="auto">
              <a:xfrm flipH="1">
                <a:off x="2501" y="3120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10" name="Line 23"/>
              <p:cNvSpPr>
                <a:spLocks noChangeShapeType="1"/>
              </p:cNvSpPr>
              <p:nvPr/>
            </p:nvSpPr>
            <p:spPr bwMode="auto">
              <a:xfrm flipH="1">
                <a:off x="2660" y="3120"/>
                <a:ext cx="48" cy="96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84376" name="Text Box 24"/>
          <p:cNvSpPr txBox="1">
            <a:spLocks noChangeArrowheads="1"/>
          </p:cNvSpPr>
          <p:nvPr/>
        </p:nvSpPr>
        <p:spPr bwMode="auto">
          <a:xfrm>
            <a:off x="755650" y="2319338"/>
            <a:ext cx="587057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</a:pPr>
            <a:r>
              <a:rPr lang="en-US" altLang="zh-CN">
                <a:solidFill>
                  <a:schemeClr val="bg1"/>
                </a:solidFill>
                <a:ea typeface="仿宋_GB2312" pitchFamily="49" charset="-122"/>
              </a:rPr>
              <a:t>(1) 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飞轮的角加速度</a:t>
            </a:r>
            <a:r>
              <a:rPr lang="en-US" altLang="zh-CN">
                <a:solidFill>
                  <a:schemeClr val="bg1"/>
                </a:solidFill>
                <a:ea typeface="仿宋_GB2312" pitchFamily="49" charset="-122"/>
              </a:rPr>
              <a:t>; (2) 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如以重量</a:t>
            </a:r>
            <a:r>
              <a:rPr lang="en-US" altLang="zh-CN" i="1">
                <a:solidFill>
                  <a:srgbClr val="66FFFF"/>
                </a:solidFill>
                <a:ea typeface="仿宋_GB2312" pitchFamily="49" charset="-122"/>
              </a:rPr>
              <a:t>P </a:t>
            </a:r>
            <a:r>
              <a:rPr lang="en-US" altLang="zh-CN">
                <a:solidFill>
                  <a:srgbClr val="66FFFF"/>
                </a:solidFill>
                <a:ea typeface="仿宋_GB2312" pitchFamily="49" charset="-122"/>
              </a:rPr>
              <a:t>=98 N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的物体挂在绳端，试计算飞轮的角加速度</a:t>
            </a:r>
            <a:r>
              <a:rPr lang="en-US" altLang="zh-CN">
                <a:solidFill>
                  <a:schemeClr val="bg1"/>
                </a:solidFill>
                <a:ea typeface="仿宋_GB2312" pitchFamily="49" charset="-122"/>
              </a:rPr>
              <a:t>.</a:t>
            </a:r>
          </a:p>
        </p:txBody>
      </p:sp>
      <p:sp>
        <p:nvSpPr>
          <p:cNvPr id="484377" name="Text Box 25"/>
          <p:cNvSpPr txBox="1">
            <a:spLocks noChangeArrowheads="1"/>
          </p:cNvSpPr>
          <p:nvPr/>
        </p:nvSpPr>
        <p:spPr bwMode="auto">
          <a:xfrm>
            <a:off x="250825" y="3559175"/>
            <a:ext cx="1368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FFFF00"/>
                </a:solidFill>
              </a:rPr>
              <a:t>解  </a:t>
            </a:r>
            <a:r>
              <a:rPr lang="en-US" altLang="zh-CN">
                <a:solidFill>
                  <a:schemeClr val="bg1"/>
                </a:solidFill>
              </a:rPr>
              <a:t>(1)</a:t>
            </a:r>
          </a:p>
        </p:txBody>
      </p:sp>
      <p:graphicFrame>
        <p:nvGraphicFramePr>
          <p:cNvPr id="484378" name="Object 26"/>
          <p:cNvGraphicFramePr>
            <a:graphicFrameLocks/>
          </p:cNvGraphicFramePr>
          <p:nvPr>
            <p:extLst/>
          </p:nvPr>
        </p:nvGraphicFramePr>
        <p:xfrm>
          <a:off x="1223961" y="3640138"/>
          <a:ext cx="1509713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9" name="Equation" r:id="rId9" imgW="876240" imgH="203040" progId="Equation.DSMT4">
                  <p:embed/>
                </p:oleObj>
              </mc:Choice>
              <mc:Fallback>
                <p:oleObj name="Equation" r:id="rId9" imgW="876240" imgH="2030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1" y="3640138"/>
                        <a:ext cx="1509713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4379" name="Object 27"/>
          <p:cNvGraphicFramePr>
            <a:graphicFrameLocks/>
          </p:cNvGraphicFramePr>
          <p:nvPr/>
        </p:nvGraphicFramePr>
        <p:xfrm>
          <a:off x="2886075" y="3441700"/>
          <a:ext cx="3919538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0" name="公式" r:id="rId11" imgW="4286121" imgH="723962" progId="Equation.3">
                  <p:embed/>
                </p:oleObj>
              </mc:Choice>
              <mc:Fallback>
                <p:oleObj name="公式" r:id="rId11" imgW="4286121" imgH="72396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6075" y="3441700"/>
                        <a:ext cx="3919538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4380" name="Object 28"/>
          <p:cNvGraphicFramePr>
            <a:graphicFrameLocks/>
          </p:cNvGraphicFramePr>
          <p:nvPr/>
        </p:nvGraphicFramePr>
        <p:xfrm>
          <a:off x="1222375" y="4487863"/>
          <a:ext cx="1668463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1" name="Equation" r:id="rId13" imgW="1790788" imgH="314203" progId="Equation.3">
                  <p:embed/>
                </p:oleObj>
              </mc:Choice>
              <mc:Fallback>
                <p:oleObj name="Equation" r:id="rId13" imgW="1790788" imgH="31420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75" y="4487863"/>
                        <a:ext cx="1668463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4381" name="Text Box 29"/>
          <p:cNvSpPr txBox="1">
            <a:spLocks noChangeArrowheads="1"/>
          </p:cNvSpPr>
          <p:nvPr/>
        </p:nvSpPr>
        <p:spPr bwMode="auto">
          <a:xfrm>
            <a:off x="684213" y="4487863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</a:rPr>
              <a:t>(2)</a:t>
            </a:r>
          </a:p>
        </p:txBody>
      </p:sp>
      <p:graphicFrame>
        <p:nvGraphicFramePr>
          <p:cNvPr id="484382" name="Object 30"/>
          <p:cNvGraphicFramePr>
            <a:graphicFrameLocks/>
          </p:cNvGraphicFramePr>
          <p:nvPr/>
        </p:nvGraphicFramePr>
        <p:xfrm>
          <a:off x="1803400" y="4983163"/>
          <a:ext cx="1039813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2" name="Equation" r:id="rId15" imgW="1085972" imgH="323920" progId="Equation.3">
                  <p:embed/>
                </p:oleObj>
              </mc:Choice>
              <mc:Fallback>
                <p:oleObj name="Equation" r:id="rId15" imgW="1085972" imgH="3239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400" y="4983163"/>
                        <a:ext cx="1039813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4383" name="Object 31"/>
          <p:cNvGraphicFramePr>
            <a:graphicFrameLocks/>
          </p:cNvGraphicFramePr>
          <p:nvPr/>
        </p:nvGraphicFramePr>
        <p:xfrm>
          <a:off x="1908175" y="5413375"/>
          <a:ext cx="87947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3" name="Equation" r:id="rId17" imgW="914290" imgH="323920" progId="Equation.3">
                  <p:embed/>
                </p:oleObj>
              </mc:Choice>
              <mc:Fallback>
                <p:oleObj name="Equation" r:id="rId17" imgW="914290" imgH="3239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413375"/>
                        <a:ext cx="879475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4384" name="AutoShape 32"/>
          <p:cNvSpPr>
            <a:spLocks/>
          </p:cNvSpPr>
          <p:nvPr/>
        </p:nvSpPr>
        <p:spPr bwMode="auto">
          <a:xfrm rot="10800000">
            <a:off x="2916238" y="4559300"/>
            <a:ext cx="225425" cy="1143000"/>
          </a:xfrm>
          <a:prstGeom prst="leftBrace">
            <a:avLst>
              <a:gd name="adj1" fmla="val 42254"/>
              <a:gd name="adj2" fmla="val 66245"/>
            </a:avLst>
          </a:prstGeom>
          <a:noFill/>
          <a:ln w="28575">
            <a:solidFill>
              <a:srgbClr val="66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84385" name="AutoShape 33"/>
          <p:cNvSpPr>
            <a:spLocks noChangeArrowheads="1"/>
          </p:cNvSpPr>
          <p:nvPr/>
        </p:nvSpPr>
        <p:spPr bwMode="auto">
          <a:xfrm>
            <a:off x="5364163" y="4149725"/>
            <a:ext cx="1439862" cy="1417638"/>
          </a:xfrm>
          <a:prstGeom prst="upDownArrowCallout">
            <a:avLst>
              <a:gd name="adj1" fmla="val 25392"/>
              <a:gd name="adj2" fmla="val 25392"/>
              <a:gd name="adj3" fmla="val 12500"/>
              <a:gd name="adj4" fmla="val 50000"/>
            </a:avLst>
          </a:prstGeom>
          <a:noFill/>
          <a:ln w="9525">
            <a:solidFill>
              <a:srgbClr val="66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>
                <a:solidFill>
                  <a:schemeClr val="bg1"/>
                </a:solidFill>
                <a:ea typeface="楷体_GB2312" pitchFamily="49" charset="-122"/>
              </a:rPr>
              <a:t>两者区别</a:t>
            </a:r>
          </a:p>
        </p:txBody>
      </p:sp>
      <p:sp>
        <p:nvSpPr>
          <p:cNvPr id="484386" name="Rectangle 34"/>
          <p:cNvSpPr>
            <a:spLocks noChangeArrowheads="1"/>
          </p:cNvSpPr>
          <p:nvPr/>
        </p:nvSpPr>
        <p:spPr bwMode="auto">
          <a:xfrm>
            <a:off x="8369300" y="4095750"/>
            <a:ext cx="304800" cy="304800"/>
          </a:xfrm>
          <a:prstGeom prst="rect">
            <a:avLst/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84387" name="Line 35"/>
          <p:cNvSpPr>
            <a:spLocks noChangeShapeType="1"/>
          </p:cNvSpPr>
          <p:nvPr/>
        </p:nvSpPr>
        <p:spPr bwMode="auto">
          <a:xfrm>
            <a:off x="8521700" y="4248150"/>
            <a:ext cx="0" cy="53340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4388" name="Line 36"/>
          <p:cNvSpPr>
            <a:spLocks noChangeShapeType="1"/>
          </p:cNvSpPr>
          <p:nvPr/>
        </p:nvSpPr>
        <p:spPr bwMode="auto">
          <a:xfrm flipV="1">
            <a:off x="8515350" y="3714750"/>
            <a:ext cx="6350" cy="5254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84389" name="Object 37"/>
          <p:cNvGraphicFramePr>
            <a:graphicFrameLocks noChangeAspect="1"/>
          </p:cNvGraphicFramePr>
          <p:nvPr/>
        </p:nvGraphicFramePr>
        <p:xfrm>
          <a:off x="8316913" y="4756150"/>
          <a:ext cx="519112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4" name="公式" r:id="rId19" imgW="171412" imgH="133347" progId="Equation.3">
                  <p:embed/>
                </p:oleObj>
              </mc:Choice>
              <mc:Fallback>
                <p:oleObj name="公式" r:id="rId19" imgW="171412" imgH="1333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6913" y="4756150"/>
                        <a:ext cx="519112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4390" name="Object 38"/>
          <p:cNvGraphicFramePr>
            <a:graphicFrameLocks noChangeAspect="1"/>
          </p:cNvGraphicFramePr>
          <p:nvPr/>
        </p:nvGraphicFramePr>
        <p:xfrm>
          <a:off x="8362950" y="3268663"/>
          <a:ext cx="300038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5" name="公式" r:id="rId21" imgW="76123" imgH="133347" progId="Equation.3">
                  <p:embed/>
                </p:oleObj>
              </mc:Choice>
              <mc:Fallback>
                <p:oleObj name="公式" r:id="rId21" imgW="76123" imgH="1333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2950" y="3268663"/>
                        <a:ext cx="300038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4391" name="Text Box 39"/>
          <p:cNvSpPr txBox="1">
            <a:spLocks noChangeArrowheads="1"/>
          </p:cNvSpPr>
          <p:nvPr/>
        </p:nvSpPr>
        <p:spPr bwMode="auto">
          <a:xfrm>
            <a:off x="288925" y="979488"/>
            <a:ext cx="827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FFFF00"/>
                </a:solidFill>
              </a:rPr>
              <a:t>例</a:t>
            </a:r>
            <a:r>
              <a:rPr lang="en-US" altLang="zh-CN" dirty="0" smtClean="0">
                <a:solidFill>
                  <a:srgbClr val="FFFF00"/>
                </a:solidFill>
              </a:rPr>
              <a:t>3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84392" name="Text Box 40"/>
          <p:cNvSpPr txBox="1">
            <a:spLocks noChangeArrowheads="1"/>
          </p:cNvSpPr>
          <p:nvPr/>
        </p:nvSpPr>
        <p:spPr bwMode="auto">
          <a:xfrm>
            <a:off x="288925" y="2355850"/>
            <a:ext cx="827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00"/>
                </a:solidFill>
              </a:rPr>
              <a:t>求</a:t>
            </a:r>
          </a:p>
        </p:txBody>
      </p:sp>
      <p:sp>
        <p:nvSpPr>
          <p:cNvPr id="484393" name="Text Box 41"/>
          <p:cNvSpPr txBox="1">
            <a:spLocks noChangeArrowheads="1"/>
          </p:cNvSpPr>
          <p:nvPr/>
        </p:nvSpPr>
        <p:spPr bwMode="auto">
          <a:xfrm>
            <a:off x="755650" y="957263"/>
            <a:ext cx="8269288" cy="1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一轻绳绕在半径 </a:t>
            </a:r>
            <a:r>
              <a:rPr lang="en-US" altLang="zh-CN" i="1">
                <a:solidFill>
                  <a:srgbClr val="66FFFF"/>
                </a:solidFill>
                <a:ea typeface="仿宋_GB2312" pitchFamily="49" charset="-122"/>
              </a:rPr>
              <a:t>r </a:t>
            </a:r>
            <a:r>
              <a:rPr lang="en-US" altLang="zh-CN">
                <a:solidFill>
                  <a:srgbClr val="66FFFF"/>
                </a:solidFill>
                <a:ea typeface="仿宋_GB2312" pitchFamily="49" charset="-122"/>
              </a:rPr>
              <a:t>=20 cm 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的飞轮边缘，在绳端施以</a:t>
            </a:r>
            <a:r>
              <a:rPr lang="en-US" altLang="zh-CN" i="1">
                <a:solidFill>
                  <a:srgbClr val="66FFFF"/>
                </a:solidFill>
                <a:ea typeface="仿宋_GB2312" pitchFamily="49" charset="-122"/>
              </a:rPr>
              <a:t>F</a:t>
            </a:r>
            <a:r>
              <a:rPr lang="en-US" altLang="zh-CN">
                <a:solidFill>
                  <a:srgbClr val="66FFFF"/>
                </a:solidFill>
                <a:ea typeface="仿宋_GB2312" pitchFamily="49" charset="-122"/>
              </a:rPr>
              <a:t>=98 N</a:t>
            </a:r>
            <a:r>
              <a:rPr lang="en-US" altLang="zh-CN">
                <a:solidFill>
                  <a:schemeClr val="bg1"/>
                </a:solidFill>
                <a:ea typeface="仿宋_GB2312" pitchFamily="49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的拉力，飞轮的转动惯量 </a:t>
            </a:r>
            <a:r>
              <a:rPr lang="en-US" altLang="zh-CN" i="1">
                <a:solidFill>
                  <a:srgbClr val="66FFFF"/>
                </a:solidFill>
                <a:ea typeface="仿宋_GB2312" pitchFamily="49" charset="-122"/>
              </a:rPr>
              <a:t>J</a:t>
            </a:r>
            <a:r>
              <a:rPr lang="en-US" altLang="zh-CN">
                <a:solidFill>
                  <a:srgbClr val="66FFFF"/>
                </a:solidFill>
                <a:ea typeface="仿宋_GB2312" pitchFamily="49" charset="-122"/>
              </a:rPr>
              <a:t>=0.5 kg·m</a:t>
            </a:r>
            <a:r>
              <a:rPr lang="en-US" altLang="zh-CN" baseline="45000">
                <a:solidFill>
                  <a:srgbClr val="66FFFF"/>
                </a:solidFill>
                <a:ea typeface="仿宋_GB2312" pitchFamily="49" charset="-122"/>
              </a:rPr>
              <a:t>2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，飞轮与转轴间的摩擦不计，绳与滑轮间无相对滑动，</a:t>
            </a:r>
            <a:r>
              <a:rPr lang="en-US" altLang="zh-CN">
                <a:solidFill>
                  <a:schemeClr val="bg1"/>
                </a:solidFill>
                <a:ea typeface="仿宋_GB2312" pitchFamily="49" charset="-122"/>
              </a:rPr>
              <a:t>(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见图</a:t>
            </a:r>
            <a:r>
              <a:rPr lang="en-US" altLang="zh-CN">
                <a:solidFill>
                  <a:schemeClr val="bg1"/>
                </a:solidFill>
                <a:ea typeface="仿宋_GB2312" pitchFamily="49" charset="-122"/>
              </a:rPr>
              <a:t>)</a:t>
            </a:r>
          </a:p>
        </p:txBody>
      </p:sp>
      <p:graphicFrame>
        <p:nvGraphicFramePr>
          <p:cNvPr id="484394" name="Object 42"/>
          <p:cNvGraphicFramePr>
            <a:graphicFrameLocks/>
          </p:cNvGraphicFramePr>
          <p:nvPr/>
        </p:nvGraphicFramePr>
        <p:xfrm>
          <a:off x="3276600" y="4487863"/>
          <a:ext cx="1611313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6" name="公式" r:id="rId23" imgW="1724112" imgH="771470" progId="Equation.3">
                  <p:embed/>
                </p:oleObj>
              </mc:Choice>
              <mc:Fallback>
                <p:oleObj name="公式" r:id="rId23" imgW="1724112" imgH="77147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487863"/>
                        <a:ext cx="1611313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4395" name="Object 43"/>
          <p:cNvGraphicFramePr>
            <a:graphicFrameLocks/>
          </p:cNvGraphicFramePr>
          <p:nvPr/>
        </p:nvGraphicFramePr>
        <p:xfrm>
          <a:off x="3492500" y="5565775"/>
          <a:ext cx="372427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7" name="公式" r:id="rId25" imgW="4076647" imgH="762022" progId="Equation.3">
                  <p:embed/>
                </p:oleObj>
              </mc:Choice>
              <mc:Fallback>
                <p:oleObj name="公式" r:id="rId25" imgW="4076647" imgH="76202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5565775"/>
                        <a:ext cx="3724275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4396" name="Object 44"/>
          <p:cNvGraphicFramePr>
            <a:graphicFrameLocks noChangeAspect="1"/>
          </p:cNvGraphicFramePr>
          <p:nvPr/>
        </p:nvGraphicFramePr>
        <p:xfrm>
          <a:off x="7567613" y="4332288"/>
          <a:ext cx="4603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8" name="公式" r:id="rId27" imgW="76123" imgH="133347" progId="Equation.3">
                  <p:embed/>
                </p:oleObj>
              </mc:Choice>
              <mc:Fallback>
                <p:oleObj name="公式" r:id="rId27" imgW="76123" imgH="1333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7613" y="4332288"/>
                        <a:ext cx="460375" cy="488950"/>
                      </a:xfrm>
                      <a:prstGeom prst="rect">
                        <a:avLst/>
                      </a:prstGeom>
                      <a:solidFill>
                        <a:srgbClr val="1C1C1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4397" name="Line 45"/>
          <p:cNvSpPr>
            <a:spLocks noChangeShapeType="1"/>
          </p:cNvSpPr>
          <p:nvPr/>
        </p:nvSpPr>
        <p:spPr bwMode="auto">
          <a:xfrm rot="10800000" flipV="1">
            <a:off x="8129588" y="4291013"/>
            <a:ext cx="6350" cy="5254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4825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8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8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84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84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84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84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84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8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8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8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8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8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84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84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84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84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84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8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8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84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4" grpId="0" autoUpdateAnimBg="0"/>
      <p:bldP spid="484376" grpId="0" autoUpdateAnimBg="0"/>
      <p:bldP spid="484377" grpId="0" autoUpdateAnimBg="0"/>
      <p:bldP spid="484381" grpId="0" autoUpdateAnimBg="0"/>
      <p:bldP spid="484384" grpId="0" animBg="1"/>
      <p:bldP spid="484385" grpId="0" animBg="1" autoUpdateAnimBg="0"/>
      <p:bldP spid="484386" grpId="0" animBg="1"/>
      <p:bldP spid="484387" grpId="0" animBg="1"/>
      <p:bldP spid="484388" grpId="0" animBg="1"/>
      <p:bldP spid="484391" grpId="0"/>
      <p:bldP spid="484392" grpId="0"/>
      <p:bldP spid="484393" grpId="0"/>
      <p:bldP spid="48439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769938" y="334963"/>
            <a:ext cx="84645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一根长为</a:t>
            </a:r>
            <a:r>
              <a:rPr lang="zh-CN" altLang="en-US" i="1">
                <a:solidFill>
                  <a:srgbClr val="66FFFF"/>
                </a:solidFill>
                <a:ea typeface="仿宋_GB2312" pitchFamily="49" charset="-122"/>
              </a:rPr>
              <a:t> </a:t>
            </a:r>
            <a:r>
              <a:rPr lang="en-US" altLang="zh-CN" i="1">
                <a:solidFill>
                  <a:srgbClr val="66FFFF"/>
                </a:solidFill>
                <a:ea typeface="仿宋_GB2312" pitchFamily="49" charset="-122"/>
              </a:rPr>
              <a:t>l</a:t>
            </a:r>
            <a:r>
              <a:rPr lang="en-US" altLang="zh-CN">
                <a:solidFill>
                  <a:schemeClr val="bg1"/>
                </a:solidFill>
                <a:ea typeface="仿宋_GB2312" pitchFamily="49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，质量为 </a:t>
            </a:r>
            <a:r>
              <a:rPr lang="en-US" altLang="zh-CN" i="1">
                <a:solidFill>
                  <a:srgbClr val="66FFFF"/>
                </a:solidFill>
                <a:ea typeface="仿宋_GB2312" pitchFamily="49" charset="-122"/>
              </a:rPr>
              <a:t>m</a:t>
            </a:r>
            <a:r>
              <a:rPr lang="en-US" altLang="zh-CN">
                <a:solidFill>
                  <a:schemeClr val="bg1"/>
                </a:solidFill>
                <a:ea typeface="仿宋_GB2312" pitchFamily="49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的均匀细直棒，可绕轴 </a:t>
            </a:r>
            <a:r>
              <a:rPr lang="en-US" altLang="zh-CN" i="1">
                <a:solidFill>
                  <a:srgbClr val="66FFFF"/>
                </a:solidFill>
                <a:ea typeface="仿宋_GB2312" pitchFamily="49" charset="-122"/>
              </a:rPr>
              <a:t>O</a:t>
            </a:r>
            <a:r>
              <a:rPr lang="en-US" altLang="zh-CN" i="1">
                <a:solidFill>
                  <a:schemeClr val="bg1"/>
                </a:solidFill>
                <a:ea typeface="仿宋_GB2312" pitchFamily="49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在竖直平</a:t>
            </a:r>
          </a:p>
          <a:p>
            <a:pPr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面内转动</a:t>
            </a:r>
            <a:r>
              <a:rPr lang="zh-CN" altLang="en-US">
                <a:solidFill>
                  <a:srgbClr val="00FFFF"/>
                </a:solidFill>
                <a:ea typeface="仿宋_GB2312" pitchFamily="49" charset="-122"/>
              </a:rPr>
              <a:t>（光滑无摩擦），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初始时它在水平位置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250825" y="1397000"/>
            <a:ext cx="446563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>
                <a:solidFill>
                  <a:srgbClr val="FFFF66"/>
                </a:solidFill>
                <a:ea typeface="仿宋_GB2312" pitchFamily="49" charset="-122"/>
              </a:rPr>
              <a:t>求 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 它由此下摆 </a:t>
            </a:r>
            <a:r>
              <a:rPr lang="zh-CN" altLang="en-US" i="1">
                <a:solidFill>
                  <a:srgbClr val="66FFFF"/>
                </a:solidFill>
                <a:ea typeface="仿宋_GB2312" pitchFamily="49" charset="-122"/>
                <a:sym typeface="Symbol" panose="05050102010706020507" pitchFamily="18" charset="2"/>
              </a:rPr>
              <a:t></a:t>
            </a:r>
            <a:r>
              <a:rPr lang="zh-CN" altLang="en-US" i="1">
                <a:solidFill>
                  <a:schemeClr val="bg1"/>
                </a:solidFill>
                <a:ea typeface="仿宋_GB2312" pitchFamily="49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角时的</a:t>
            </a:r>
            <a:r>
              <a:rPr lang="zh-CN" altLang="en-US" i="1">
                <a:solidFill>
                  <a:srgbClr val="00FFFF"/>
                </a:solidFill>
                <a:ea typeface="仿宋_GB2312" pitchFamily="49" charset="-122"/>
                <a:sym typeface="Symbol" panose="05050102010706020507" pitchFamily="18" charset="2"/>
              </a:rPr>
              <a:t>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 和</a:t>
            </a:r>
            <a:r>
              <a:rPr lang="zh-CN" altLang="en-US" i="1">
                <a:solidFill>
                  <a:srgbClr val="66FFFF"/>
                </a:solidFill>
                <a:ea typeface="仿宋_GB2312" pitchFamily="49" charset="-122"/>
                <a:sym typeface="Symbol" panose="05050102010706020507" pitchFamily="18" charset="2"/>
              </a:rPr>
              <a:t></a:t>
            </a:r>
            <a:endParaRPr lang="zh-CN" altLang="en-US">
              <a:solidFill>
                <a:schemeClr val="bg1"/>
              </a:solidFill>
              <a:ea typeface="仿宋_GB2312" pitchFamily="49" charset="-122"/>
            </a:endParaRPr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 rot="-3124346">
            <a:off x="6753225" y="1522413"/>
            <a:ext cx="152400" cy="2438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47493" name="Rectangle 5"/>
          <p:cNvSpPr>
            <a:spLocks noChangeArrowheads="1"/>
          </p:cNvSpPr>
          <p:nvPr/>
        </p:nvSpPr>
        <p:spPr bwMode="auto">
          <a:xfrm>
            <a:off x="5838825" y="1941513"/>
            <a:ext cx="2514600" cy="152400"/>
          </a:xfrm>
          <a:prstGeom prst="rect">
            <a:avLst/>
          </a:prstGeom>
          <a:solidFill>
            <a:srgbClr val="00FF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47494" name="Line 6"/>
          <p:cNvSpPr>
            <a:spLocks noChangeShapeType="1"/>
          </p:cNvSpPr>
          <p:nvPr/>
        </p:nvSpPr>
        <p:spPr bwMode="auto">
          <a:xfrm>
            <a:off x="5881688" y="2001838"/>
            <a:ext cx="2147887" cy="1624012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7495" name="Line 7"/>
          <p:cNvSpPr>
            <a:spLocks noChangeShapeType="1"/>
          </p:cNvSpPr>
          <p:nvPr/>
        </p:nvSpPr>
        <p:spPr bwMode="auto">
          <a:xfrm>
            <a:off x="6829425" y="2779713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7496" name="Rectangle 8"/>
          <p:cNvSpPr>
            <a:spLocks noChangeArrowheads="1"/>
          </p:cNvSpPr>
          <p:nvPr/>
        </p:nvSpPr>
        <p:spPr bwMode="auto">
          <a:xfrm>
            <a:off x="5446713" y="163671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>
                <a:solidFill>
                  <a:srgbClr val="FFFF00"/>
                </a:solidFill>
              </a:rPr>
              <a:t>O</a:t>
            </a:r>
          </a:p>
        </p:txBody>
      </p:sp>
      <p:sp>
        <p:nvSpPr>
          <p:cNvPr id="447497" name="Rectangle 9"/>
          <p:cNvSpPr>
            <a:spLocks noChangeArrowheads="1"/>
          </p:cNvSpPr>
          <p:nvPr/>
        </p:nvSpPr>
        <p:spPr bwMode="auto">
          <a:xfrm>
            <a:off x="7667625" y="1484313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>
                <a:solidFill>
                  <a:srgbClr val="FFFF00"/>
                </a:solidFill>
              </a:rPr>
              <a:t>l</a:t>
            </a:r>
          </a:p>
        </p:txBody>
      </p:sp>
      <p:sp>
        <p:nvSpPr>
          <p:cNvPr id="447498" name="Rectangle 10"/>
          <p:cNvSpPr>
            <a:spLocks noChangeArrowheads="1"/>
          </p:cNvSpPr>
          <p:nvPr/>
        </p:nvSpPr>
        <p:spPr bwMode="auto">
          <a:xfrm>
            <a:off x="6829425" y="148431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>
                <a:solidFill>
                  <a:srgbClr val="FFFF00"/>
                </a:solidFill>
              </a:rPr>
              <a:t>m</a:t>
            </a:r>
          </a:p>
        </p:txBody>
      </p:sp>
      <p:sp>
        <p:nvSpPr>
          <p:cNvPr id="447499" name="Rectangle 11"/>
          <p:cNvSpPr>
            <a:spLocks noChangeArrowheads="1"/>
          </p:cNvSpPr>
          <p:nvPr/>
        </p:nvSpPr>
        <p:spPr bwMode="auto">
          <a:xfrm>
            <a:off x="6399213" y="2019300"/>
            <a:ext cx="342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>
                <a:solidFill>
                  <a:srgbClr val="FFFF00"/>
                </a:solidFill>
                <a:sym typeface="Symbol" panose="05050102010706020507" pitchFamily="18" charset="2"/>
              </a:rPr>
              <a:t></a:t>
            </a:r>
            <a:endParaRPr lang="en-US" altLang="zh-CN" i="1">
              <a:solidFill>
                <a:srgbClr val="FFFF00"/>
              </a:solidFill>
            </a:endParaRPr>
          </a:p>
        </p:txBody>
      </p:sp>
      <p:sp>
        <p:nvSpPr>
          <p:cNvPr id="447500" name="Rectangle 12"/>
          <p:cNvSpPr>
            <a:spLocks noChangeArrowheads="1"/>
          </p:cNvSpPr>
          <p:nvPr/>
        </p:nvSpPr>
        <p:spPr bwMode="auto">
          <a:xfrm>
            <a:off x="6829425" y="2398713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FFFF00"/>
                </a:solidFill>
              </a:rPr>
              <a:t>C</a:t>
            </a:r>
          </a:p>
        </p:txBody>
      </p:sp>
      <p:sp>
        <p:nvSpPr>
          <p:cNvPr id="447501" name="Rectangle 13"/>
          <p:cNvSpPr>
            <a:spLocks noChangeArrowheads="1"/>
          </p:cNvSpPr>
          <p:nvPr/>
        </p:nvSpPr>
        <p:spPr bwMode="auto">
          <a:xfrm>
            <a:off x="7875588" y="305435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>
                <a:solidFill>
                  <a:srgbClr val="FFFF00"/>
                </a:solidFill>
              </a:rPr>
              <a:t>x</a:t>
            </a:r>
          </a:p>
        </p:txBody>
      </p:sp>
      <p:sp>
        <p:nvSpPr>
          <p:cNvPr id="447502" name="Rectangle 14"/>
          <p:cNvSpPr>
            <a:spLocks noChangeArrowheads="1"/>
          </p:cNvSpPr>
          <p:nvPr/>
        </p:nvSpPr>
        <p:spPr bwMode="auto">
          <a:xfrm>
            <a:off x="293688" y="21304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FFFF00"/>
                </a:solidFill>
              </a:rPr>
              <a:t>解</a:t>
            </a:r>
            <a:endParaRPr lang="zh-CN" altLang="en-US" i="1">
              <a:solidFill>
                <a:srgbClr val="99CCFF"/>
              </a:solidFill>
            </a:endParaRPr>
          </a:p>
        </p:txBody>
      </p:sp>
      <p:sp>
        <p:nvSpPr>
          <p:cNvPr id="447503" name="Rectangle 15"/>
          <p:cNvSpPr>
            <a:spLocks noChangeArrowheads="1"/>
          </p:cNvSpPr>
          <p:nvPr/>
        </p:nvSpPr>
        <p:spPr bwMode="auto">
          <a:xfrm rot="2268635">
            <a:off x="7096125" y="3025775"/>
            <a:ext cx="381000" cy="152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47505" name="Text Box 17"/>
          <p:cNvSpPr txBox="1">
            <a:spLocks noChangeArrowheads="1"/>
          </p:cNvSpPr>
          <p:nvPr/>
        </p:nvSpPr>
        <p:spPr bwMode="auto">
          <a:xfrm>
            <a:off x="733425" y="2125663"/>
            <a:ext cx="1751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取一质元</a:t>
            </a:r>
          </a:p>
        </p:txBody>
      </p:sp>
      <p:sp>
        <p:nvSpPr>
          <p:cNvPr id="447511" name="Text Box 23"/>
          <p:cNvSpPr txBox="1">
            <a:spLocks noChangeArrowheads="1"/>
          </p:cNvSpPr>
          <p:nvPr/>
        </p:nvSpPr>
        <p:spPr bwMode="auto">
          <a:xfrm>
            <a:off x="6253163" y="3933825"/>
            <a:ext cx="2782887" cy="1244600"/>
          </a:xfrm>
          <a:prstGeom prst="rect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5000"/>
              </a:lnSpc>
            </a:pPr>
            <a:r>
              <a:rPr lang="zh-CN" altLang="en-US" sz="2000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rPr>
              <a:t>重力对整个棒的合力矩等于重力全部集中于质心所产生的力矩</a:t>
            </a:r>
          </a:p>
        </p:txBody>
      </p:sp>
      <p:sp>
        <p:nvSpPr>
          <p:cNvPr id="447512" name="Rectangle 24"/>
          <p:cNvSpPr>
            <a:spLocks noChangeArrowheads="1"/>
          </p:cNvSpPr>
          <p:nvPr/>
        </p:nvSpPr>
        <p:spPr bwMode="auto">
          <a:xfrm>
            <a:off x="7204075" y="2598738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FFFF00"/>
                </a:solidFill>
              </a:rPr>
              <a:t>d</a:t>
            </a:r>
            <a:r>
              <a:rPr lang="en-US" altLang="zh-CN" i="1">
                <a:solidFill>
                  <a:srgbClr val="FFFF00"/>
                </a:solidFill>
              </a:rPr>
              <a:t>m</a:t>
            </a:r>
          </a:p>
        </p:txBody>
      </p:sp>
      <p:graphicFrame>
        <p:nvGraphicFramePr>
          <p:cNvPr id="447514" name="Object 5"/>
          <p:cNvGraphicFramePr>
            <a:graphicFrameLocks noChangeAspect="1"/>
          </p:cNvGraphicFramePr>
          <p:nvPr/>
        </p:nvGraphicFramePr>
        <p:xfrm>
          <a:off x="827088" y="4022725"/>
          <a:ext cx="4994275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9" name="公式" r:id="rId3" imgW="2257516" imgH="323920" progId="Equation.3">
                  <p:embed/>
                </p:oleObj>
              </mc:Choice>
              <mc:Fallback>
                <p:oleObj name="公式" r:id="rId3" imgW="2257516" imgH="32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022725"/>
                        <a:ext cx="4994275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7515" name="Object 6"/>
          <p:cNvGraphicFramePr>
            <a:graphicFrameLocks noChangeAspect="1"/>
          </p:cNvGraphicFramePr>
          <p:nvPr/>
        </p:nvGraphicFramePr>
        <p:xfrm>
          <a:off x="6194425" y="3189288"/>
          <a:ext cx="558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70" name="公式" r:id="rId5" imgW="171412" imgH="133347" progId="Equation.3">
                  <p:embed/>
                </p:oleObj>
              </mc:Choice>
              <mc:Fallback>
                <p:oleObj name="公式" r:id="rId5" imgW="171412" imgH="1333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4425" y="3189288"/>
                        <a:ext cx="558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7" name="Text Box 28"/>
          <p:cNvSpPr txBox="1">
            <a:spLocks noChangeArrowheads="1"/>
          </p:cNvSpPr>
          <p:nvPr/>
        </p:nvSpPr>
        <p:spPr bwMode="auto">
          <a:xfrm>
            <a:off x="92075" y="404813"/>
            <a:ext cx="827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FFFF00"/>
                </a:solidFill>
              </a:rPr>
              <a:t>例</a:t>
            </a:r>
            <a:r>
              <a:rPr lang="en-US" altLang="zh-CN" dirty="0" smtClean="0">
                <a:solidFill>
                  <a:srgbClr val="FFFF00"/>
                </a:solidFill>
              </a:rPr>
              <a:t>4</a:t>
            </a:r>
            <a:endParaRPr lang="zh-CN" altLang="en-US" dirty="0">
              <a:solidFill>
                <a:srgbClr val="FFFF00"/>
              </a:solidFill>
            </a:endParaRPr>
          </a:p>
        </p:txBody>
      </p:sp>
      <p:graphicFrame>
        <p:nvGraphicFramePr>
          <p:cNvPr id="447517" name="Object 7"/>
          <p:cNvGraphicFramePr>
            <a:graphicFrameLocks noGrp="1"/>
          </p:cNvGraphicFramePr>
          <p:nvPr>
            <p:ph idx="4294967295"/>
          </p:nvPr>
        </p:nvGraphicFramePr>
        <p:xfrm>
          <a:off x="5807075" y="1901825"/>
          <a:ext cx="187325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71" name="公式" r:id="rId7" imgW="123903" imgH="123900" progId="Equation.3">
                  <p:embed/>
                </p:oleObj>
              </mc:Choice>
              <mc:Fallback>
                <p:oleObj name="公式" r:id="rId7" imgW="123903" imgH="123900" progId="Equation.3">
                  <p:embed/>
                  <p:pic>
                    <p:nvPicPr>
                      <p:cNvPr id="0" name="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7075" y="1901825"/>
                        <a:ext cx="187325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7518" name="Object 8"/>
          <p:cNvGraphicFramePr>
            <a:graphicFrameLocks/>
          </p:cNvGraphicFramePr>
          <p:nvPr/>
        </p:nvGraphicFramePr>
        <p:xfrm>
          <a:off x="6734175" y="2632075"/>
          <a:ext cx="187325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72" name="公式" r:id="rId9" imgW="123903" imgH="123900" progId="Equation.3">
                  <p:embed/>
                </p:oleObj>
              </mc:Choice>
              <mc:Fallback>
                <p:oleObj name="公式" r:id="rId9" imgW="123903" imgH="1239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4175" y="2632075"/>
                        <a:ext cx="187325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7519" name="Arc 31"/>
          <p:cNvSpPr>
            <a:spLocks/>
          </p:cNvSpPr>
          <p:nvPr/>
        </p:nvSpPr>
        <p:spPr bwMode="auto">
          <a:xfrm>
            <a:off x="5724525" y="1878013"/>
            <a:ext cx="760413" cy="425450"/>
          </a:xfrm>
          <a:custGeom>
            <a:avLst/>
            <a:gdLst>
              <a:gd name="T0" fmla="*/ 2147483646 w 20759"/>
              <a:gd name="T1" fmla="*/ 2147483646 h 11587"/>
              <a:gd name="T2" fmla="*/ 2147483646 w 20759"/>
              <a:gd name="T3" fmla="*/ 2147483646 h 11587"/>
              <a:gd name="T4" fmla="*/ 0 w 20759"/>
              <a:gd name="T5" fmla="*/ 0 h 11587"/>
              <a:gd name="T6" fmla="*/ 0 60000 65536"/>
              <a:gd name="T7" fmla="*/ 0 60000 65536"/>
              <a:gd name="T8" fmla="*/ 0 60000 65536"/>
              <a:gd name="T9" fmla="*/ 0 w 20759"/>
              <a:gd name="T10" fmla="*/ 0 h 11587"/>
              <a:gd name="T11" fmla="*/ 20759 w 20759"/>
              <a:gd name="T12" fmla="*/ 11587 h 1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759" h="11587" fill="none" extrusionOk="0">
                <a:moveTo>
                  <a:pt x="20759" y="5968"/>
                </a:moveTo>
                <a:cubicBezTo>
                  <a:pt x="20188" y="7952"/>
                  <a:pt x="19336" y="9844"/>
                  <a:pt x="18229" y="11587"/>
                </a:cubicBezTo>
              </a:path>
              <a:path w="20759" h="11587" stroke="0" extrusionOk="0">
                <a:moveTo>
                  <a:pt x="20759" y="5968"/>
                </a:moveTo>
                <a:cubicBezTo>
                  <a:pt x="20188" y="7952"/>
                  <a:pt x="19336" y="9844"/>
                  <a:pt x="18229" y="11587"/>
                </a:cubicBezTo>
                <a:lnTo>
                  <a:pt x="0" y="0"/>
                </a:lnTo>
                <a:lnTo>
                  <a:pt x="20759" y="5968"/>
                </a:lnTo>
                <a:close/>
              </a:path>
            </a:pathLst>
          </a:custGeom>
          <a:noFill/>
          <a:ln w="1905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47521" name="Object 10"/>
          <p:cNvGraphicFramePr>
            <a:graphicFrameLocks/>
          </p:cNvGraphicFramePr>
          <p:nvPr/>
        </p:nvGraphicFramePr>
        <p:xfrm>
          <a:off x="684213" y="5868988"/>
          <a:ext cx="29368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73" name="公式" r:id="rId11" imgW="3200419" imgH="695349" progId="Equation.3">
                  <p:embed/>
                </p:oleObj>
              </mc:Choice>
              <mc:Fallback>
                <p:oleObj name="公式" r:id="rId11" imgW="3200419" imgH="69534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868988"/>
                        <a:ext cx="293687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7522" name="AutoShape 34"/>
          <p:cNvSpPr>
            <a:spLocks noChangeArrowheads="1"/>
          </p:cNvSpPr>
          <p:nvPr/>
        </p:nvSpPr>
        <p:spPr bwMode="auto">
          <a:xfrm>
            <a:off x="3836988" y="6094413"/>
            <a:ext cx="685800" cy="287337"/>
          </a:xfrm>
          <a:prstGeom prst="rightArrow">
            <a:avLst>
              <a:gd name="adj1" fmla="val 50000"/>
              <a:gd name="adj2" fmla="val 59669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Arial" panose="020B0604020202020204" pitchFamily="34" charset="0"/>
            </a:endParaRPr>
          </a:p>
        </p:txBody>
      </p:sp>
      <p:graphicFrame>
        <p:nvGraphicFramePr>
          <p:cNvPr id="447523" name="Object 11"/>
          <p:cNvGraphicFramePr>
            <a:graphicFrameLocks/>
          </p:cNvGraphicFramePr>
          <p:nvPr/>
        </p:nvGraphicFramePr>
        <p:xfrm>
          <a:off x="4660900" y="5805488"/>
          <a:ext cx="1736725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74" name="公式" r:id="rId13" imgW="1866911" imgH="809531" progId="Equation.3">
                  <p:embed/>
                </p:oleObj>
              </mc:Choice>
              <mc:Fallback>
                <p:oleObj name="公式" r:id="rId13" imgW="1866911" imgH="80953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900" y="5805488"/>
                        <a:ext cx="1736725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328863" y="2166938"/>
          <a:ext cx="24574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75" name="Equation" r:id="rId15" imgW="1371600" imgH="228600" progId="Equation.DSMT4">
                  <p:embed/>
                </p:oleObj>
              </mc:Choice>
              <mc:Fallback>
                <p:oleObj name="Equation" r:id="rId15" imgW="1371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8863" y="2166938"/>
                        <a:ext cx="245745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>
            <p:extLst/>
          </p:nvPr>
        </p:nvGraphicFramePr>
        <p:xfrm>
          <a:off x="785813" y="2619375"/>
          <a:ext cx="4641850" cy="145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76" name="Equation" r:id="rId17" imgW="2590800" imgH="812800" progId="Equation.DSMT4">
                  <p:embed/>
                </p:oleObj>
              </mc:Choice>
              <mc:Fallback>
                <p:oleObj name="Equation" r:id="rId17" imgW="2590800" imgH="812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2619375"/>
                        <a:ext cx="4641850" cy="1455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8" name="Object 32"/>
          <p:cNvGraphicFramePr>
            <a:graphicFrameLocks noChangeAspect="1"/>
          </p:cNvGraphicFramePr>
          <p:nvPr/>
        </p:nvGraphicFramePr>
        <p:xfrm>
          <a:off x="879475" y="4941888"/>
          <a:ext cx="1028700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77" name="Equation" r:id="rId19" imgW="520560" imgH="393480" progId="Equation.DSMT4">
                  <p:embed/>
                </p:oleObj>
              </mc:Choice>
              <mc:Fallback>
                <p:oleObj name="Equation" r:id="rId19" imgW="5205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475" y="4941888"/>
                        <a:ext cx="1028700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9" name="Object 33"/>
          <p:cNvGraphicFramePr>
            <a:graphicFrameLocks noChangeAspect="1"/>
          </p:cNvGraphicFramePr>
          <p:nvPr/>
        </p:nvGraphicFramePr>
        <p:xfrm>
          <a:off x="1908175" y="4941888"/>
          <a:ext cx="3462338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78" name="Equation" r:id="rId21" imgW="1752480" imgH="393480" progId="Equation.DSMT4">
                  <p:embed/>
                </p:oleObj>
              </mc:Choice>
              <mc:Fallback>
                <p:oleObj name="Equation" r:id="rId21" imgW="17524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941888"/>
                        <a:ext cx="3462338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组合 31"/>
          <p:cNvGrpSpPr/>
          <p:nvPr/>
        </p:nvGrpSpPr>
        <p:grpSpPr>
          <a:xfrm>
            <a:off x="7313858" y="6088139"/>
            <a:ext cx="1584325" cy="576262"/>
            <a:chOff x="6716713" y="5516563"/>
            <a:chExt cx="1584325" cy="576262"/>
          </a:xfrm>
        </p:grpSpPr>
        <p:sp>
          <p:nvSpPr>
            <p:cNvPr id="33" name="AutoShape 60"/>
            <p:cNvSpPr>
              <a:spLocks noChangeArrowheads="1"/>
            </p:cNvSpPr>
            <p:nvPr/>
          </p:nvSpPr>
          <p:spPr bwMode="auto">
            <a:xfrm>
              <a:off x="6716713" y="5516563"/>
              <a:ext cx="1584325" cy="576262"/>
            </a:xfrm>
            <a:prstGeom prst="bevel">
              <a:avLst>
                <a:gd name="adj" fmla="val 6060"/>
              </a:avLst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graphicFrame>
          <p:nvGraphicFramePr>
            <p:cNvPr id="34" name="Object 61"/>
            <p:cNvGraphicFramePr>
              <a:graphicFrameLocks/>
            </p:cNvGraphicFramePr>
            <p:nvPr>
              <p:extLst/>
            </p:nvPr>
          </p:nvGraphicFramePr>
          <p:xfrm>
            <a:off x="6948488" y="5659438"/>
            <a:ext cx="1176337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79" name="公式" r:id="rId23" imgW="1104868" imgH="228634" progId="Equation.3">
                    <p:embed/>
                  </p:oleObj>
                </mc:Choice>
                <mc:Fallback>
                  <p:oleObj name="公式" r:id="rId23" imgW="1104868" imgH="228634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48488" y="5659438"/>
                          <a:ext cx="1176337" cy="304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02388407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7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7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7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47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47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47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47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47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7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7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47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47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47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47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47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47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47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447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47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47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9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9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9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9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47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47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44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492" grpId="0" animBg="1"/>
      <p:bldP spid="447493" grpId="0" animBg="1"/>
      <p:bldP spid="447494" grpId="0" animBg="1"/>
      <p:bldP spid="447495" grpId="0" animBg="1"/>
      <p:bldP spid="447496" grpId="0" autoUpdateAnimBg="0"/>
      <p:bldP spid="447497" grpId="0" autoUpdateAnimBg="0"/>
      <p:bldP spid="447498" grpId="0" autoUpdateAnimBg="0"/>
      <p:bldP spid="447499" grpId="0" autoUpdateAnimBg="0"/>
      <p:bldP spid="447500" grpId="0" autoUpdateAnimBg="0"/>
      <p:bldP spid="447501" grpId="0" autoUpdateAnimBg="0"/>
      <p:bldP spid="447502" grpId="0" autoUpdateAnimBg="0"/>
      <p:bldP spid="447503" grpId="0" animBg="1"/>
      <p:bldP spid="447505" grpId="0" autoUpdateAnimBg="0"/>
      <p:bldP spid="447511" grpId="0" animBg="1" autoUpdateAnimBg="0"/>
      <p:bldP spid="447512" grpId="0" autoUpdateAnimBg="0"/>
      <p:bldP spid="447519" grpId="0" animBg="1"/>
      <p:bldP spid="4475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228600" y="404813"/>
            <a:ext cx="52100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solidFill>
                  <a:srgbClr val="FFFF00"/>
                </a:solidFill>
              </a:rPr>
              <a:t>例</a:t>
            </a:r>
            <a:r>
              <a:rPr lang="en-US" altLang="zh-CN" dirty="0" smtClean="0">
                <a:solidFill>
                  <a:srgbClr val="FFFF00"/>
                </a:solidFill>
              </a:rPr>
              <a:t>5</a:t>
            </a:r>
            <a:r>
              <a:rPr lang="zh-CN" altLang="en-US" dirty="0" smtClean="0">
                <a:solidFill>
                  <a:srgbClr val="99CCFF"/>
                </a:solidFill>
                <a:ea typeface="仿宋_GB2312" pitchFamily="49" charset="-122"/>
              </a:rPr>
              <a:t>   </a:t>
            </a: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一</a:t>
            </a:r>
            <a:r>
              <a:rPr lang="zh-CN" altLang="en-US" dirty="0" smtClean="0">
                <a:solidFill>
                  <a:schemeClr val="bg1"/>
                </a:solidFill>
                <a:ea typeface="仿宋_GB2312" pitchFamily="49" charset="-122"/>
              </a:rPr>
              <a:t>个静止刚体</a:t>
            </a: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系统，如图所示，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5051450" y="404664"/>
            <a:ext cx="2328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已知，转动惯量</a:t>
            </a:r>
          </a:p>
        </p:txBody>
      </p:sp>
      <p:graphicFrame>
        <p:nvGraphicFramePr>
          <p:cNvPr id="31748" name="Object 2"/>
          <p:cNvGraphicFramePr>
            <a:graphicFrameLocks noChangeAspect="1"/>
          </p:cNvGraphicFramePr>
          <p:nvPr/>
        </p:nvGraphicFramePr>
        <p:xfrm>
          <a:off x="757238" y="836613"/>
          <a:ext cx="1600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0" name="Equation" r:id="rId3" imgW="580913" imgH="323920" progId="Equation.3">
                  <p:embed/>
                </p:oleObj>
              </mc:Choice>
              <mc:Fallback>
                <p:oleObj name="Equation" r:id="rId3" imgW="580913" imgH="32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8" y="836613"/>
                        <a:ext cx="1600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2000250" y="1054100"/>
            <a:ext cx="4794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，现有一水平力作用于距轴为</a:t>
            </a:r>
            <a:r>
              <a:rPr lang="zh-CN" altLang="en-US">
                <a:solidFill>
                  <a:schemeClr val="hlink"/>
                </a:solidFill>
                <a:ea typeface="仿宋_GB2312" pitchFamily="49" charset="-122"/>
              </a:rPr>
              <a:t> </a:t>
            </a:r>
            <a:r>
              <a:rPr lang="en-US" altLang="zh-CN" i="1">
                <a:solidFill>
                  <a:srgbClr val="66FFFF"/>
                </a:solidFill>
                <a:ea typeface="仿宋_GB2312" pitchFamily="49" charset="-122"/>
              </a:rPr>
              <a:t>l'</a:t>
            </a:r>
            <a:r>
              <a:rPr lang="en-US" altLang="zh-CN" i="1">
                <a:solidFill>
                  <a:srgbClr val="FFFF00"/>
                </a:solidFill>
                <a:ea typeface="仿宋_GB2312" pitchFamily="49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处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266700" y="1747838"/>
            <a:ext cx="59070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FFFF00"/>
                </a:solidFill>
              </a:rPr>
              <a:t>求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  此时轴对棒的作用力（也称轴反力）。</a:t>
            </a:r>
          </a:p>
        </p:txBody>
      </p:sp>
      <p:sp>
        <p:nvSpPr>
          <p:cNvPr id="449543" name="Rectangle 7"/>
          <p:cNvSpPr>
            <a:spLocks noChangeArrowheads="1"/>
          </p:cNvSpPr>
          <p:nvPr/>
        </p:nvSpPr>
        <p:spPr bwMode="auto">
          <a:xfrm>
            <a:off x="276225" y="2276475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FFFF00"/>
                </a:solidFill>
              </a:rPr>
              <a:t>解</a:t>
            </a:r>
          </a:p>
        </p:txBody>
      </p:sp>
      <p:sp>
        <p:nvSpPr>
          <p:cNvPr id="449544" name="Rectangle 8"/>
          <p:cNvSpPr>
            <a:spLocks noChangeArrowheads="1"/>
          </p:cNvSpPr>
          <p:nvPr/>
        </p:nvSpPr>
        <p:spPr bwMode="auto">
          <a:xfrm>
            <a:off x="720725" y="2276475"/>
            <a:ext cx="3238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设轴对棒的作用力为 </a:t>
            </a:r>
            <a:r>
              <a:rPr lang="en-US" altLang="zh-CN" i="1">
                <a:solidFill>
                  <a:srgbClr val="66FFFF"/>
                </a:solidFill>
                <a:ea typeface="仿宋_GB2312" pitchFamily="49" charset="-122"/>
              </a:rPr>
              <a:t>N</a:t>
            </a:r>
            <a:endParaRPr lang="en-US" altLang="zh-CN" i="1">
              <a:solidFill>
                <a:schemeClr val="bg1"/>
              </a:solidFill>
              <a:ea typeface="仿宋_GB2312" pitchFamily="49" charset="-122"/>
            </a:endParaRPr>
          </a:p>
        </p:txBody>
      </p:sp>
      <p:sp>
        <p:nvSpPr>
          <p:cNvPr id="449545" name="AutoShape 9"/>
          <p:cNvSpPr>
            <a:spLocks noChangeArrowheads="1"/>
          </p:cNvSpPr>
          <p:nvPr/>
        </p:nvSpPr>
        <p:spPr bwMode="auto">
          <a:xfrm>
            <a:off x="4140200" y="2373313"/>
            <a:ext cx="647700" cy="2159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Arial" panose="020B0604020202020204" pitchFamily="34" charset="0"/>
            </a:endParaRPr>
          </a:p>
        </p:txBody>
      </p:sp>
      <p:graphicFrame>
        <p:nvGraphicFramePr>
          <p:cNvPr id="449546" name="Object 3"/>
          <p:cNvGraphicFramePr>
            <a:graphicFrameLocks/>
          </p:cNvGraphicFramePr>
          <p:nvPr/>
        </p:nvGraphicFramePr>
        <p:xfrm>
          <a:off x="5003800" y="2397125"/>
          <a:ext cx="8794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1" name="公式" r:id="rId5" imgW="914290" imgH="400042" progId="Equation.3">
                  <p:embed/>
                </p:oleObj>
              </mc:Choice>
              <mc:Fallback>
                <p:oleObj name="公式" r:id="rId5" imgW="914290" imgH="40004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2397125"/>
                        <a:ext cx="87947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547" name="Object 4"/>
          <p:cNvGraphicFramePr>
            <a:graphicFrameLocks/>
          </p:cNvGraphicFramePr>
          <p:nvPr/>
        </p:nvGraphicFramePr>
        <p:xfrm>
          <a:off x="2852738" y="2963863"/>
          <a:ext cx="1062037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2" name="Equation" r:id="rId7" imgW="1114316" imgH="323920" progId="Equation.3">
                  <p:embed/>
                </p:oleObj>
              </mc:Choice>
              <mc:Fallback>
                <p:oleObj name="Equation" r:id="rId7" imgW="1114316" imgH="3239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738" y="2963863"/>
                        <a:ext cx="1062037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9548" name="Rectangle 12"/>
          <p:cNvSpPr>
            <a:spLocks noChangeArrowheads="1"/>
          </p:cNvSpPr>
          <p:nvPr/>
        </p:nvSpPr>
        <p:spPr bwMode="auto">
          <a:xfrm>
            <a:off x="744538" y="3614738"/>
            <a:ext cx="1524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由质心运动定理</a:t>
            </a:r>
            <a:endParaRPr lang="zh-CN" altLang="en-US" i="1">
              <a:solidFill>
                <a:schemeClr val="bg1"/>
              </a:solidFill>
              <a:ea typeface="仿宋_GB2312" pitchFamily="49" charset="-122"/>
            </a:endParaRPr>
          </a:p>
        </p:txBody>
      </p:sp>
      <p:graphicFrame>
        <p:nvGraphicFramePr>
          <p:cNvPr id="449549" name="Object 5"/>
          <p:cNvGraphicFramePr>
            <a:graphicFrameLocks/>
          </p:cNvGraphicFramePr>
          <p:nvPr/>
        </p:nvGraphicFramePr>
        <p:xfrm>
          <a:off x="2401888" y="3327400"/>
          <a:ext cx="2913062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3" name="Equation" r:id="rId9" imgW="3171805" imgH="762022" progId="Equation.3">
                  <p:embed/>
                </p:oleObj>
              </mc:Choice>
              <mc:Fallback>
                <p:oleObj name="Equation" r:id="rId9" imgW="3171805" imgH="76202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1888" y="3327400"/>
                        <a:ext cx="2913062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550" name="Object 6"/>
          <p:cNvGraphicFramePr>
            <a:graphicFrameLocks/>
          </p:cNvGraphicFramePr>
          <p:nvPr/>
        </p:nvGraphicFramePr>
        <p:xfrm>
          <a:off x="2371725" y="4214813"/>
          <a:ext cx="3713163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4" name="Equation" r:id="rId11" imgW="4057751" imgH="762022" progId="Equation.3">
                  <p:embed/>
                </p:oleObj>
              </mc:Choice>
              <mc:Fallback>
                <p:oleObj name="Equation" r:id="rId11" imgW="4057751" imgH="76202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1725" y="4214813"/>
                        <a:ext cx="3713163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9551" name="AutoShape 15"/>
          <p:cNvSpPr>
            <a:spLocks/>
          </p:cNvSpPr>
          <p:nvPr/>
        </p:nvSpPr>
        <p:spPr bwMode="auto">
          <a:xfrm>
            <a:off x="2195513" y="3716338"/>
            <a:ext cx="117475" cy="863600"/>
          </a:xfrm>
          <a:prstGeom prst="leftBrace">
            <a:avLst>
              <a:gd name="adj1" fmla="val 61261"/>
              <a:gd name="adj2" fmla="val 50000"/>
            </a:avLst>
          </a:prstGeom>
          <a:noFill/>
          <a:ln w="19050">
            <a:solidFill>
              <a:srgbClr val="66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Arial" panose="020B0604020202020204" pitchFamily="34" charset="0"/>
            </a:endParaRPr>
          </a:p>
        </p:txBody>
      </p:sp>
      <p:graphicFrame>
        <p:nvGraphicFramePr>
          <p:cNvPr id="449552" name="Object 7"/>
          <p:cNvGraphicFramePr>
            <a:graphicFrameLocks/>
          </p:cNvGraphicFramePr>
          <p:nvPr/>
        </p:nvGraphicFramePr>
        <p:xfrm>
          <a:off x="1293813" y="5157788"/>
          <a:ext cx="356552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5" name="Equation" r:id="rId13" imgW="3895787" imgH="762022" progId="Equation.3">
                  <p:embed/>
                </p:oleObj>
              </mc:Choice>
              <mc:Fallback>
                <p:oleObj name="Equation" r:id="rId13" imgW="3895787" imgH="76202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813" y="5157788"/>
                        <a:ext cx="3565525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553" name="Object 8"/>
          <p:cNvGraphicFramePr>
            <a:graphicFrameLocks/>
          </p:cNvGraphicFramePr>
          <p:nvPr/>
        </p:nvGraphicFramePr>
        <p:xfrm>
          <a:off x="1335088" y="6084888"/>
          <a:ext cx="11652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6" name="Equation" r:id="rId15" imgW="1228771" imgH="400042" progId="Equation.3">
                  <p:embed/>
                </p:oleObj>
              </mc:Choice>
              <mc:Fallback>
                <p:oleObj name="Equation" r:id="rId15" imgW="1228771" imgH="40004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5088" y="6084888"/>
                        <a:ext cx="116522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9554" name="AutoShape 18"/>
          <p:cNvSpPr>
            <a:spLocks/>
          </p:cNvSpPr>
          <p:nvPr/>
        </p:nvSpPr>
        <p:spPr bwMode="auto">
          <a:xfrm>
            <a:off x="969963" y="5499100"/>
            <a:ext cx="287337" cy="846138"/>
          </a:xfrm>
          <a:prstGeom prst="leftBrace">
            <a:avLst>
              <a:gd name="adj1" fmla="val 24540"/>
              <a:gd name="adj2" fmla="val 50000"/>
            </a:avLst>
          </a:prstGeom>
          <a:noFill/>
          <a:ln w="19050">
            <a:solidFill>
              <a:srgbClr val="66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49555" name="AutoShape 19"/>
          <p:cNvSpPr>
            <a:spLocks noChangeArrowheads="1"/>
          </p:cNvSpPr>
          <p:nvPr/>
        </p:nvSpPr>
        <p:spPr bwMode="auto">
          <a:xfrm>
            <a:off x="5119688" y="5381625"/>
            <a:ext cx="863600" cy="338138"/>
          </a:xfrm>
          <a:prstGeom prst="rightArrow">
            <a:avLst>
              <a:gd name="adj1" fmla="val 50000"/>
              <a:gd name="adj2" fmla="val 63850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Arial" panose="020B0604020202020204" pitchFamily="34" charset="0"/>
            </a:endParaRPr>
          </a:p>
        </p:txBody>
      </p:sp>
      <p:graphicFrame>
        <p:nvGraphicFramePr>
          <p:cNvPr id="449556" name="Object 9"/>
          <p:cNvGraphicFramePr>
            <a:graphicFrameLocks/>
          </p:cNvGraphicFramePr>
          <p:nvPr/>
        </p:nvGraphicFramePr>
        <p:xfrm>
          <a:off x="6262688" y="5203825"/>
          <a:ext cx="8001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7" name="公式" r:id="rId17" imgW="819271" imgH="762022" progId="Equation.3">
                  <p:embed/>
                </p:oleObj>
              </mc:Choice>
              <mc:Fallback>
                <p:oleObj name="公式" r:id="rId17" imgW="819271" imgH="76202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2688" y="5203825"/>
                        <a:ext cx="80010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558" name="Object 10"/>
          <p:cNvGraphicFramePr>
            <a:graphicFrameLocks/>
          </p:cNvGraphicFramePr>
          <p:nvPr/>
        </p:nvGraphicFramePr>
        <p:xfrm>
          <a:off x="7308850" y="5426075"/>
          <a:ext cx="890588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8" name="Equation" r:id="rId19" imgW="924008" imgH="361981" progId="Equation.3">
                  <p:embed/>
                </p:oleObj>
              </mc:Choice>
              <mc:Fallback>
                <p:oleObj name="Equation" r:id="rId19" imgW="924008" imgH="36198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5426075"/>
                        <a:ext cx="890588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9559" name="AutoShape 23"/>
          <p:cNvSpPr>
            <a:spLocks noChangeArrowheads="1"/>
          </p:cNvSpPr>
          <p:nvPr/>
        </p:nvSpPr>
        <p:spPr bwMode="auto">
          <a:xfrm>
            <a:off x="7296150" y="4581525"/>
            <a:ext cx="1308100" cy="460375"/>
          </a:xfrm>
          <a:prstGeom prst="wedgeRectCallout">
            <a:avLst>
              <a:gd name="adj1" fmla="val -78398"/>
              <a:gd name="adj2" fmla="val 77241"/>
            </a:avLst>
          </a:prstGeom>
          <a:noFill/>
          <a:ln w="9525">
            <a:solidFill>
              <a:srgbClr val="66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>
                <a:solidFill>
                  <a:schemeClr val="bg1"/>
                </a:solidFill>
                <a:ea typeface="楷体_GB2312" pitchFamily="49" charset="-122"/>
              </a:rPr>
              <a:t>打击中心</a:t>
            </a:r>
          </a:p>
        </p:txBody>
      </p:sp>
      <p:sp>
        <p:nvSpPr>
          <p:cNvPr id="449560" name="Text Box 24"/>
          <p:cNvSpPr txBox="1">
            <a:spLocks noChangeArrowheads="1"/>
          </p:cNvSpPr>
          <p:nvPr/>
        </p:nvSpPr>
        <p:spPr bwMode="auto">
          <a:xfrm>
            <a:off x="3129424" y="6042094"/>
            <a:ext cx="5156200" cy="707886"/>
          </a:xfrm>
          <a:prstGeom prst="rect">
            <a:avLst/>
          </a:prstGeom>
          <a:solidFill>
            <a:srgbClr val="0099CC">
              <a:alpha val="43921"/>
            </a:srgbClr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 smtClean="0">
                <a:solidFill>
                  <a:srgbClr val="00FFFF"/>
                </a:solidFill>
                <a:ea typeface="楷体_GB2312" pitchFamily="49" charset="-122"/>
              </a:rPr>
              <a:t>注意</a:t>
            </a:r>
            <a:r>
              <a:rPr lang="zh-CN" altLang="en-US" sz="2000" dirty="0" smtClean="0">
                <a:solidFill>
                  <a:srgbClr val="FFFF00"/>
                </a:solidFill>
                <a:ea typeface="楷体_GB2312" pitchFamily="49" charset="-122"/>
              </a:rPr>
              <a:t>：在求悬挂点的受力时，一定要采用质</a:t>
            </a:r>
            <a:r>
              <a:rPr lang="zh-CN" altLang="en-US" sz="2000" dirty="0">
                <a:solidFill>
                  <a:srgbClr val="FFFF00"/>
                </a:solidFill>
                <a:ea typeface="楷体_GB2312" pitchFamily="49" charset="-122"/>
              </a:rPr>
              <a:t>心运动定理与转动定律联用</a:t>
            </a:r>
          </a:p>
        </p:txBody>
      </p:sp>
      <p:grpSp>
        <p:nvGrpSpPr>
          <p:cNvPr id="31768" name="Group 25"/>
          <p:cNvGrpSpPr>
            <a:grpSpLocks/>
          </p:cNvGrpSpPr>
          <p:nvPr/>
        </p:nvGrpSpPr>
        <p:grpSpPr bwMode="auto">
          <a:xfrm>
            <a:off x="6916738" y="1066800"/>
            <a:ext cx="1828800" cy="2743200"/>
            <a:chOff x="4320" y="336"/>
            <a:chExt cx="1152" cy="1728"/>
          </a:xfrm>
        </p:grpSpPr>
        <p:sp>
          <p:nvSpPr>
            <p:cNvPr id="31787" name="Line 26"/>
            <p:cNvSpPr>
              <a:spLocks noChangeShapeType="1"/>
            </p:cNvSpPr>
            <p:nvPr/>
          </p:nvSpPr>
          <p:spPr bwMode="auto">
            <a:xfrm>
              <a:off x="4320" y="336"/>
              <a:ext cx="1152" cy="0"/>
            </a:xfrm>
            <a:prstGeom prst="line">
              <a:avLst/>
            </a:prstGeom>
            <a:noFill/>
            <a:ln w="222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8" name="Rectangle 27"/>
            <p:cNvSpPr>
              <a:spLocks noChangeArrowheads="1"/>
            </p:cNvSpPr>
            <p:nvPr/>
          </p:nvSpPr>
          <p:spPr bwMode="auto">
            <a:xfrm>
              <a:off x="4800" y="480"/>
              <a:ext cx="144" cy="15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1789" name="AutoShape 28"/>
            <p:cNvSpPr>
              <a:spLocks noChangeArrowheads="1"/>
            </p:cNvSpPr>
            <p:nvPr/>
          </p:nvSpPr>
          <p:spPr bwMode="auto">
            <a:xfrm rot="10688603">
              <a:off x="4800" y="336"/>
              <a:ext cx="144" cy="240"/>
            </a:xfrm>
            <a:prstGeom prst="triangle">
              <a:avLst>
                <a:gd name="adj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latin typeface="Arial" panose="020B0604020202020204" pitchFamily="34" charset="0"/>
              </a:endParaRPr>
            </a:p>
          </p:txBody>
        </p:sp>
      </p:grpSp>
      <p:sp>
        <p:nvSpPr>
          <p:cNvPr id="449565" name="Line 29"/>
          <p:cNvSpPr>
            <a:spLocks noChangeShapeType="1"/>
          </p:cNvSpPr>
          <p:nvPr/>
        </p:nvSpPr>
        <p:spPr bwMode="auto">
          <a:xfrm>
            <a:off x="7797800" y="2514600"/>
            <a:ext cx="0" cy="762000"/>
          </a:xfrm>
          <a:prstGeom prst="line">
            <a:avLst/>
          </a:prstGeom>
          <a:noFill/>
          <a:ln w="603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9566" name="Line 30"/>
          <p:cNvSpPr>
            <a:spLocks noChangeShapeType="1"/>
          </p:cNvSpPr>
          <p:nvPr/>
        </p:nvSpPr>
        <p:spPr bwMode="auto">
          <a:xfrm>
            <a:off x="7754938" y="1371600"/>
            <a:ext cx="762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9567" name="Line 31"/>
          <p:cNvSpPr>
            <a:spLocks noChangeShapeType="1"/>
          </p:cNvSpPr>
          <p:nvPr/>
        </p:nvSpPr>
        <p:spPr bwMode="auto">
          <a:xfrm flipV="1">
            <a:off x="7797800" y="533400"/>
            <a:ext cx="0" cy="838200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49568" name="Object 11"/>
          <p:cNvGraphicFramePr>
            <a:graphicFrameLocks/>
          </p:cNvGraphicFramePr>
          <p:nvPr/>
        </p:nvGraphicFramePr>
        <p:xfrm>
          <a:off x="8258175" y="1484313"/>
          <a:ext cx="4175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9" name="公式" r:id="rId21" imgW="352543" imgH="361981" progId="Equation.3">
                  <p:embed/>
                </p:oleObj>
              </mc:Choice>
              <mc:Fallback>
                <p:oleObj name="公式" r:id="rId21" imgW="352543" imgH="36198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8175" y="1484313"/>
                        <a:ext cx="4175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569" name="Object 12"/>
          <p:cNvGraphicFramePr>
            <a:graphicFrameLocks/>
          </p:cNvGraphicFramePr>
          <p:nvPr/>
        </p:nvGraphicFramePr>
        <p:xfrm>
          <a:off x="7793038" y="436563"/>
          <a:ext cx="446087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0" name="公式" r:id="rId23" imgW="380887" imgH="400042" progId="Equation.3">
                  <p:embed/>
                </p:oleObj>
              </mc:Choice>
              <mc:Fallback>
                <p:oleObj name="公式" r:id="rId23" imgW="380887" imgH="40004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3038" y="436563"/>
                        <a:ext cx="446087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4" name="Object 13"/>
          <p:cNvGraphicFramePr>
            <a:graphicFrameLocks/>
          </p:cNvGraphicFramePr>
          <p:nvPr/>
        </p:nvGraphicFramePr>
        <p:xfrm>
          <a:off x="7375525" y="1052513"/>
          <a:ext cx="2921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1" name="公式" r:id="rId25" imgW="228640" imgH="247529" progId="Equation.3">
                  <p:embed/>
                </p:oleObj>
              </mc:Choice>
              <mc:Fallback>
                <p:oleObj name="公式" r:id="rId25" imgW="228640" imgH="24752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5525" y="1052513"/>
                        <a:ext cx="29210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571" name="Object 14"/>
          <p:cNvGraphicFramePr>
            <a:graphicFrameLocks noChangeAspect="1"/>
          </p:cNvGraphicFramePr>
          <p:nvPr/>
        </p:nvGraphicFramePr>
        <p:xfrm>
          <a:off x="8027988" y="2246313"/>
          <a:ext cx="325437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2" name="公式" r:id="rId27" imgW="85841" imgH="114182" progId="Equation.3">
                  <p:embed/>
                </p:oleObj>
              </mc:Choice>
              <mc:Fallback>
                <p:oleObj name="公式" r:id="rId27" imgW="85841" imgH="1141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7988" y="2246313"/>
                        <a:ext cx="325437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572" name="Object 15"/>
          <p:cNvGraphicFramePr>
            <a:graphicFrameLocks noChangeAspect="1"/>
          </p:cNvGraphicFramePr>
          <p:nvPr/>
        </p:nvGraphicFramePr>
        <p:xfrm>
          <a:off x="8083550" y="3028950"/>
          <a:ext cx="51593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3" name="公式" r:id="rId29" imgW="171412" imgH="133347" progId="Equation.3">
                  <p:embed/>
                </p:oleObj>
              </mc:Choice>
              <mc:Fallback>
                <p:oleObj name="公式" r:id="rId29" imgW="171412" imgH="1333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3550" y="3028950"/>
                        <a:ext cx="51593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7" name="Line 37"/>
          <p:cNvSpPr>
            <a:spLocks noChangeShapeType="1"/>
          </p:cNvSpPr>
          <p:nvPr/>
        </p:nvSpPr>
        <p:spPr bwMode="auto">
          <a:xfrm>
            <a:off x="6840538" y="3352800"/>
            <a:ext cx="838200" cy="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78" name="Line 38"/>
          <p:cNvSpPr>
            <a:spLocks noChangeShapeType="1"/>
          </p:cNvSpPr>
          <p:nvPr/>
        </p:nvSpPr>
        <p:spPr bwMode="auto">
          <a:xfrm>
            <a:off x="6916738" y="1371600"/>
            <a:ext cx="914400" cy="0"/>
          </a:xfrm>
          <a:prstGeom prst="line">
            <a:avLst/>
          </a:prstGeom>
          <a:noFill/>
          <a:ln w="22225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79" name="Line 39"/>
          <p:cNvSpPr>
            <a:spLocks noChangeShapeType="1"/>
          </p:cNvSpPr>
          <p:nvPr/>
        </p:nvSpPr>
        <p:spPr bwMode="auto">
          <a:xfrm>
            <a:off x="6992938" y="1371600"/>
            <a:ext cx="0" cy="1981200"/>
          </a:xfrm>
          <a:prstGeom prst="line">
            <a:avLst/>
          </a:prstGeom>
          <a:noFill/>
          <a:ln w="22225">
            <a:solidFill>
              <a:schemeClr val="bg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1780" name="Object 16"/>
          <p:cNvGraphicFramePr>
            <a:graphicFrameLocks/>
          </p:cNvGraphicFramePr>
          <p:nvPr/>
        </p:nvGraphicFramePr>
        <p:xfrm>
          <a:off x="7092950" y="2176463"/>
          <a:ext cx="2159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4" name="公式" r:id="rId31" imgW="152517" imgH="247529" progId="Equation.3">
                  <p:embed/>
                </p:oleObj>
              </mc:Choice>
              <mc:Fallback>
                <p:oleObj name="公式" r:id="rId31" imgW="152517" imgH="24752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2176463"/>
                        <a:ext cx="21590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81" name="Object 17"/>
          <p:cNvGraphicFramePr>
            <a:graphicFrameLocks/>
          </p:cNvGraphicFramePr>
          <p:nvPr/>
        </p:nvGraphicFramePr>
        <p:xfrm>
          <a:off x="7078663" y="2781300"/>
          <a:ext cx="301625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5" name="公式" r:id="rId33" imgW="238088" imgH="304755" progId="Equation.3">
                  <p:embed/>
                </p:oleObj>
              </mc:Choice>
              <mc:Fallback>
                <p:oleObj name="公式" r:id="rId33" imgW="238088" imgH="304755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8663" y="2781300"/>
                        <a:ext cx="301625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9578" name="Text Box 42"/>
          <p:cNvSpPr txBox="1">
            <a:spLocks noChangeArrowheads="1"/>
          </p:cNvSpPr>
          <p:nvPr/>
        </p:nvSpPr>
        <p:spPr bwMode="auto">
          <a:xfrm>
            <a:off x="7856538" y="3998913"/>
            <a:ext cx="1108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99FF66"/>
                </a:solidFill>
                <a:ea typeface="楷体_GB2312" pitchFamily="49" charset="-122"/>
              </a:rPr>
              <a:t>质点系</a:t>
            </a:r>
          </a:p>
        </p:txBody>
      </p:sp>
      <p:sp>
        <p:nvSpPr>
          <p:cNvPr id="449579" name="Line 43"/>
          <p:cNvSpPr>
            <a:spLocks noChangeShapeType="1"/>
          </p:cNvSpPr>
          <p:nvPr/>
        </p:nvSpPr>
        <p:spPr bwMode="auto">
          <a:xfrm flipH="1" flipV="1">
            <a:off x="7820025" y="3451225"/>
            <a:ext cx="468313" cy="587375"/>
          </a:xfrm>
          <a:prstGeom prst="line">
            <a:avLst/>
          </a:prstGeom>
          <a:noFill/>
          <a:ln w="222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9580" name="Oval 44"/>
          <p:cNvSpPr>
            <a:spLocks noChangeArrowheads="1"/>
          </p:cNvSpPr>
          <p:nvPr/>
        </p:nvSpPr>
        <p:spPr bwMode="auto">
          <a:xfrm>
            <a:off x="7721600" y="23622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49581" name="Text Box 45"/>
          <p:cNvSpPr txBox="1">
            <a:spLocks noChangeArrowheads="1"/>
          </p:cNvSpPr>
          <p:nvPr/>
        </p:nvSpPr>
        <p:spPr bwMode="auto">
          <a:xfrm>
            <a:off x="717550" y="2827338"/>
            <a:ext cx="1716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由转动定律</a:t>
            </a:r>
          </a:p>
        </p:txBody>
      </p:sp>
      <p:sp>
        <p:nvSpPr>
          <p:cNvPr id="449582" name="Oval 46"/>
          <p:cNvSpPr>
            <a:spLocks noChangeArrowheads="1"/>
          </p:cNvSpPr>
          <p:nvPr/>
        </p:nvSpPr>
        <p:spPr bwMode="auto">
          <a:xfrm>
            <a:off x="7724775" y="2816225"/>
            <a:ext cx="152400" cy="1524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564" y="3477290"/>
            <a:ext cx="2722336" cy="313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51180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49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49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49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49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9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49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49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49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49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49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4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4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49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4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49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49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49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49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49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49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49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49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49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449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49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449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449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43" grpId="0" autoUpdateAnimBg="0"/>
      <p:bldP spid="449544" grpId="0" autoUpdateAnimBg="0"/>
      <p:bldP spid="449545" grpId="0" animBg="1"/>
      <p:bldP spid="449548" grpId="0" autoUpdateAnimBg="0"/>
      <p:bldP spid="449551" grpId="0" animBg="1"/>
      <p:bldP spid="449554" grpId="0" animBg="1"/>
      <p:bldP spid="449555" grpId="0" animBg="1"/>
      <p:bldP spid="449559" grpId="0" animBg="1" autoUpdateAnimBg="0"/>
      <p:bldP spid="449560" grpId="0" animBg="1" autoUpdateAnimBg="0"/>
      <p:bldP spid="449565" grpId="0" animBg="1"/>
      <p:bldP spid="449566" grpId="0" animBg="1"/>
      <p:bldP spid="449567" grpId="0" animBg="1"/>
      <p:bldP spid="449578" grpId="0" autoUpdateAnimBg="0"/>
      <p:bldP spid="449579" grpId="0" animBg="1"/>
      <p:bldP spid="449580" grpId="0" animBg="1"/>
      <p:bldP spid="449581" grpId="0"/>
      <p:bldP spid="44958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395288" y="188913"/>
            <a:ext cx="4038600" cy="5048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Tx/>
              <a:buNone/>
              <a:defRPr/>
            </a:pPr>
            <a:r>
              <a:rPr lang="zh-CN" altLang="en-US" sz="2400" b="1" kern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五、刚体的平衡</a:t>
            </a:r>
            <a:endParaRPr lang="zh-CN" altLang="en-US" sz="2400" b="1" kern="0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</p:txBody>
      </p:sp>
      <p:pic>
        <p:nvPicPr>
          <p:cNvPr id="5" name="Picture 6" descr="balancedr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52400"/>
            <a:ext cx="4468813" cy="651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95288" y="635000"/>
            <a:ext cx="3887787" cy="982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kumimoji="0" lang="zh-CN" altLang="en-US" sz="2200" b="0" dirty="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kumimoji="0" lang="zh-CN" altLang="en-US" sz="2200" dirty="0" smtClean="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</a:rPr>
              <a:t>若初始静止刚体</a:t>
            </a:r>
            <a:r>
              <a:rPr kumimoji="0" lang="zh-CN" altLang="en-US" sz="2200" dirty="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</a:rPr>
              <a:t>所受</a:t>
            </a:r>
            <a:r>
              <a:rPr kumimoji="0" lang="zh-CN" altLang="en-US" sz="2200" dirty="0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</a:rPr>
              <a:t>外力之和</a:t>
            </a:r>
            <a:r>
              <a:rPr kumimoji="0" lang="zh-CN" altLang="en-US" sz="2200" dirty="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</a:rPr>
              <a:t>为零，则刚体的质心不动</a:t>
            </a:r>
            <a:r>
              <a:rPr kumimoji="0" lang="zh-CN" altLang="en-US" sz="2200" dirty="0" smtClean="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</a:rPr>
              <a:t>；</a:t>
            </a:r>
            <a:endParaRPr kumimoji="0" lang="zh-CN" altLang="en-US" sz="2200" dirty="0">
              <a:solidFill>
                <a:schemeClr val="bg1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95288" y="2636838"/>
            <a:ext cx="3455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刚体的平衡条件</a:t>
            </a:r>
          </a:p>
        </p:txBody>
      </p:sp>
      <p:graphicFrame>
        <p:nvGraphicFramePr>
          <p:cNvPr id="8" name="Object 9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95288" y="3128963"/>
          <a:ext cx="1943100" cy="145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公式" r:id="rId4" imgW="809553" imgH="666736" progId="Equation.3">
                  <p:embed/>
                </p:oleObj>
              </mc:Choice>
              <mc:Fallback>
                <p:oleObj name="公式" r:id="rId4" imgW="809553" imgH="666736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128963"/>
                        <a:ext cx="1943100" cy="1452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12" descr="20070526_13e56555ccc3c77deee1ltbMxQ2FRsgP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t="3125" r="8594" b="12500"/>
          <a:stretch>
            <a:fillRect/>
          </a:stretch>
        </p:blipFill>
        <p:spPr bwMode="auto">
          <a:xfrm>
            <a:off x="1116013" y="4492625"/>
            <a:ext cx="3240087" cy="22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395288" y="635000"/>
            <a:ext cx="3887787" cy="198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kumimoji="0" lang="zh-CN" altLang="en-US" sz="2200" b="0" dirty="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kumimoji="0" lang="zh-CN" altLang="en-US" sz="2200" dirty="0" smtClean="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</a:rPr>
              <a:t>若初始静止刚体</a:t>
            </a:r>
            <a:r>
              <a:rPr kumimoji="0" lang="zh-CN" altLang="en-US" sz="2200" dirty="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</a:rPr>
              <a:t>所受</a:t>
            </a:r>
            <a:r>
              <a:rPr kumimoji="0" lang="zh-CN" altLang="en-US" sz="2200" dirty="0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</a:rPr>
              <a:t>外力之和</a:t>
            </a:r>
            <a:r>
              <a:rPr kumimoji="0" lang="zh-CN" altLang="en-US" sz="2200" dirty="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</a:rPr>
              <a:t>为零，则刚体的质心不动；</a:t>
            </a:r>
          </a:p>
          <a:p>
            <a:pPr eaLnBrk="1" hangingPunct="1">
              <a:lnSpc>
                <a:spcPct val="140000"/>
              </a:lnSpc>
            </a:pPr>
            <a:r>
              <a:rPr kumimoji="0" lang="zh-CN" altLang="en-US" sz="2200" dirty="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kumimoji="0" lang="zh-CN" altLang="en-US" sz="2200" dirty="0" smtClean="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</a:rPr>
              <a:t>若初始静止刚体</a:t>
            </a:r>
            <a:r>
              <a:rPr kumimoji="0" lang="zh-CN" altLang="en-US" sz="2200" dirty="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</a:rPr>
              <a:t>所受</a:t>
            </a:r>
            <a:r>
              <a:rPr kumimoji="0" lang="zh-CN" altLang="en-US" sz="2200" dirty="0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</a:rPr>
              <a:t>外力矩之和</a:t>
            </a:r>
            <a:r>
              <a:rPr kumimoji="0" lang="zh-CN" altLang="en-US" sz="2200" dirty="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</a:rPr>
              <a:t>为零，则刚体无转动。</a:t>
            </a:r>
          </a:p>
        </p:txBody>
      </p:sp>
    </p:spTree>
    <p:extLst>
      <p:ext uri="{BB962C8B-B14F-4D97-AF65-F5344CB8AC3E}">
        <p14:creationId xmlns:p14="http://schemas.microsoft.com/office/powerpoint/2010/main" val="305567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  <p:bldP spid="7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233742" y="3362960"/>
            <a:ext cx="8110539" cy="3231654"/>
            <a:chOff x="233742" y="3362960"/>
            <a:chExt cx="8110539" cy="3231654"/>
          </a:xfrm>
        </p:grpSpPr>
        <p:grpSp>
          <p:nvGrpSpPr>
            <p:cNvPr id="2" name="组合 1"/>
            <p:cNvGrpSpPr/>
            <p:nvPr/>
          </p:nvGrpSpPr>
          <p:grpSpPr>
            <a:xfrm>
              <a:off x="6180708" y="3528274"/>
              <a:ext cx="2163573" cy="2590800"/>
              <a:chOff x="6197790" y="3862388"/>
              <a:chExt cx="2163573" cy="2590800"/>
            </a:xfrm>
          </p:grpSpPr>
          <p:grpSp>
            <p:nvGrpSpPr>
              <p:cNvPr id="3" name="Group 2"/>
              <p:cNvGrpSpPr>
                <a:grpSpLocks/>
              </p:cNvGrpSpPr>
              <p:nvPr/>
            </p:nvGrpSpPr>
            <p:grpSpPr bwMode="auto">
              <a:xfrm>
                <a:off x="6227763" y="3862388"/>
                <a:ext cx="2133600" cy="2590800"/>
                <a:chOff x="3923" y="1389"/>
                <a:chExt cx="1344" cy="1632"/>
              </a:xfrm>
            </p:grpSpPr>
            <p:sp>
              <p:nvSpPr>
                <p:cNvPr id="6" name="Rectangle 3"/>
                <p:cNvSpPr>
                  <a:spLocks noChangeArrowheads="1"/>
                </p:cNvSpPr>
                <p:nvPr/>
              </p:nvSpPr>
              <p:spPr bwMode="auto">
                <a:xfrm>
                  <a:off x="3923" y="1389"/>
                  <a:ext cx="1344" cy="1632"/>
                </a:xfrm>
                <a:prstGeom prst="rect">
                  <a:avLst/>
                </a:prstGeom>
                <a:noFill/>
                <a:ln w="9525">
                  <a:solidFill>
                    <a:srgbClr val="00FF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zh-CN" altLang="en-US"/>
                </a:p>
              </p:txBody>
            </p:sp>
            <p:sp>
              <p:nvSpPr>
                <p:cNvPr id="7" name="Oval 4"/>
                <p:cNvSpPr>
                  <a:spLocks noChangeArrowheads="1"/>
                </p:cNvSpPr>
                <p:nvPr/>
              </p:nvSpPr>
              <p:spPr bwMode="auto">
                <a:xfrm>
                  <a:off x="4307" y="1581"/>
                  <a:ext cx="336" cy="28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zh-CN" altLang="en-US"/>
                </a:p>
              </p:txBody>
            </p:sp>
            <p:sp>
              <p:nvSpPr>
                <p:cNvPr id="8" name="Rectangle 5"/>
                <p:cNvSpPr>
                  <a:spLocks noChangeArrowheads="1"/>
                </p:cNvSpPr>
                <p:nvPr/>
              </p:nvSpPr>
              <p:spPr bwMode="auto">
                <a:xfrm>
                  <a:off x="4451" y="1389"/>
                  <a:ext cx="48" cy="3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zh-CN" altLang="en-US"/>
                </a:p>
              </p:txBody>
            </p:sp>
            <p:sp>
              <p:nvSpPr>
                <p:cNvPr id="9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4307" y="1725"/>
                  <a:ext cx="0" cy="816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" name="Line 7"/>
                <p:cNvSpPr>
                  <a:spLocks noChangeShapeType="1"/>
                </p:cNvSpPr>
                <p:nvPr/>
              </p:nvSpPr>
              <p:spPr bwMode="auto">
                <a:xfrm>
                  <a:off x="4643" y="1725"/>
                  <a:ext cx="0" cy="480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" name="Rectangle 8" descr="再生纸"/>
                <p:cNvSpPr>
                  <a:spLocks noChangeArrowheads="1"/>
                </p:cNvSpPr>
                <p:nvPr/>
              </p:nvSpPr>
              <p:spPr bwMode="auto">
                <a:xfrm>
                  <a:off x="4211" y="2541"/>
                  <a:ext cx="192" cy="192"/>
                </a:xfrm>
                <a:prstGeom prst="rect">
                  <a:avLst/>
                </a:prstGeom>
                <a:blipFill dpi="0" rotWithShape="1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zh-CN" altLang="en-US"/>
                </a:p>
              </p:txBody>
            </p:sp>
            <p:sp>
              <p:nvSpPr>
                <p:cNvPr id="12" name="Rectangle 9" descr="再生纸"/>
                <p:cNvSpPr>
                  <a:spLocks noChangeArrowheads="1"/>
                </p:cNvSpPr>
                <p:nvPr/>
              </p:nvSpPr>
              <p:spPr bwMode="auto">
                <a:xfrm>
                  <a:off x="4595" y="2205"/>
                  <a:ext cx="96" cy="192"/>
                </a:xfrm>
                <a:prstGeom prst="rect">
                  <a:avLst/>
                </a:prstGeom>
                <a:blipFill dpi="0" rotWithShape="1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zh-CN" altLang="en-US"/>
                </a:p>
              </p:txBody>
            </p:sp>
          </p:grpSp>
          <p:sp>
            <p:nvSpPr>
              <p:cNvPr id="4" name="Text Box 18"/>
              <p:cNvSpPr txBox="1">
                <a:spLocks noChangeArrowheads="1"/>
              </p:cNvSpPr>
              <p:nvPr/>
            </p:nvSpPr>
            <p:spPr bwMode="auto">
              <a:xfrm>
                <a:off x="6197790" y="5783618"/>
                <a:ext cx="58381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800" b="1" i="1" dirty="0" smtClean="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m</a:t>
                </a:r>
                <a:r>
                  <a:rPr kumimoji="1" lang="en-US" altLang="zh-CN" sz="2800" b="1" i="1" baseline="-25000" dirty="0" smtClean="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1</a:t>
                </a:r>
                <a:endParaRPr kumimoji="1" lang="en-US" altLang="zh-CN" sz="2800" baseline="-25000" dirty="0">
                  <a:solidFill>
                    <a:srgbClr val="FFFF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" name="Text Box 18"/>
              <p:cNvSpPr txBox="1">
                <a:spLocks noChangeArrowheads="1"/>
              </p:cNvSpPr>
              <p:nvPr/>
            </p:nvSpPr>
            <p:spPr bwMode="auto">
              <a:xfrm>
                <a:off x="7607301" y="5036192"/>
                <a:ext cx="58381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800" b="1" i="1" dirty="0" smtClean="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m</a:t>
                </a:r>
                <a:r>
                  <a:rPr kumimoji="1" lang="en-US" altLang="zh-CN" sz="2800" b="1" i="1" baseline="-25000" dirty="0" smtClean="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2</a:t>
                </a:r>
                <a:endParaRPr kumimoji="1" lang="en-US" altLang="zh-CN" sz="2800" baseline="-25000" dirty="0">
                  <a:solidFill>
                    <a:srgbClr val="FFFF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846517" y="3362960"/>
              <a:ext cx="5334191" cy="2400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5000"/>
                </a:lnSpc>
                <a:spcBef>
                  <a:spcPct val="50000"/>
                </a:spcBef>
              </a:pPr>
              <a:r>
                <a:rPr kumimoji="1"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质量分别为 </a:t>
              </a:r>
              <a:r>
                <a:rPr kumimoji="1" lang="en-US" altLang="zh-CN" sz="2400" b="1" i="1" dirty="0">
                  <a:solidFill>
                    <a:srgbClr val="66FFFF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m</a:t>
              </a:r>
              <a:r>
                <a:rPr kumimoji="1" lang="en-US" altLang="zh-CN" sz="2000" b="1" baseline="-25000" dirty="0">
                  <a:solidFill>
                    <a:srgbClr val="66FFFF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1 </a:t>
              </a:r>
              <a:r>
                <a:rPr kumimoji="1"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和 </a:t>
              </a:r>
              <a:r>
                <a:rPr kumimoji="1" lang="en-US" altLang="zh-CN" sz="2400" b="1" i="1" dirty="0">
                  <a:solidFill>
                    <a:srgbClr val="66FFFF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m</a:t>
              </a:r>
              <a:r>
                <a:rPr kumimoji="1" lang="en-US" altLang="zh-CN" sz="2000" b="1" baseline="-25000" dirty="0">
                  <a:solidFill>
                    <a:srgbClr val="66FFFF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2 </a:t>
              </a:r>
              <a:r>
                <a:rPr kumimoji="1"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的两物</a:t>
              </a:r>
              <a:r>
                <a:rPr kumimoji="1" lang="zh-CN" altLang="en-US" sz="2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体（</a:t>
              </a:r>
              <a:r>
                <a:rPr kumimoji="1" lang="en-US" altLang="zh-CN" sz="2400" b="1" i="1" dirty="0">
                  <a:solidFill>
                    <a:srgbClr val="66FFFF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 m</a:t>
              </a:r>
              <a:r>
                <a:rPr kumimoji="1" lang="en-US" altLang="zh-CN" sz="2000" b="1" baseline="-25000" dirty="0">
                  <a:solidFill>
                    <a:srgbClr val="66FFFF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1 </a:t>
              </a:r>
              <a:r>
                <a:rPr kumimoji="1" lang="en-US" altLang="zh-CN" sz="2400" b="1" dirty="0" smtClean="0">
                  <a:solidFill>
                    <a:srgbClr val="00FFFF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&gt;</a:t>
              </a:r>
              <a:r>
                <a:rPr kumimoji="1" lang="en-US" altLang="zh-CN" sz="2400" b="1" i="1" dirty="0" smtClean="0">
                  <a:solidFill>
                    <a:srgbClr val="66FFFF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 m</a:t>
              </a:r>
              <a:r>
                <a:rPr kumimoji="1" lang="en-US" altLang="zh-CN" sz="2000" b="1" baseline="-25000" dirty="0" smtClean="0">
                  <a:solidFill>
                    <a:srgbClr val="66FFFF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2</a:t>
              </a:r>
              <a:r>
                <a:rPr kumimoji="1" lang="en-US" altLang="zh-CN" sz="2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)</a:t>
              </a:r>
              <a:r>
                <a:rPr kumimoji="1"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用轻细绳相连接后，悬挂在一个固定在电梯内的定滑轮的两边。</a:t>
              </a:r>
              <a:r>
                <a:rPr kumimoji="1" lang="zh-CN" altLang="en-US" sz="2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滑轮质量为</a:t>
              </a:r>
              <a:r>
                <a:rPr kumimoji="1" lang="en-US" altLang="zh-CN" sz="2400" b="1" i="1" dirty="0" smtClean="0">
                  <a:solidFill>
                    <a:srgbClr val="00FFFF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m</a:t>
              </a:r>
              <a:r>
                <a:rPr kumimoji="1" lang="zh-CN" altLang="en-US" sz="2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，半径为</a:t>
              </a:r>
              <a:r>
                <a:rPr kumimoji="1" lang="en-US" altLang="zh-CN" sz="2400" b="1" i="1" dirty="0" smtClean="0">
                  <a:solidFill>
                    <a:srgbClr val="00FFFF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r</a:t>
              </a:r>
              <a:r>
                <a:rPr kumimoji="1" lang="zh-CN" altLang="en-US" sz="2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，绳</a:t>
              </a:r>
              <a:r>
                <a:rPr kumimoji="1"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的质量以及所有摩擦均不计。</a:t>
              </a: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233742" y="3393148"/>
              <a:ext cx="7969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 b="1" dirty="0" smtClean="0">
                  <a:solidFill>
                    <a:srgbClr val="FFFF00"/>
                  </a:solidFill>
                  <a:latin typeface="Times New Roman" panose="02020603050405020304" pitchFamily="18" charset="0"/>
                </a:rPr>
                <a:t>2.</a:t>
              </a:r>
              <a:endParaRPr kumimoji="1"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787289" y="5763617"/>
              <a:ext cx="5278437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 i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电梯</a:t>
              </a:r>
              <a:r>
                <a:rPr kumimoji="1" lang="zh-CN" altLang="en-US" sz="2400" b="1" i="1" dirty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不动</a:t>
              </a:r>
              <a:r>
                <a:rPr kumimoji="1" lang="en-US" altLang="zh-CN" sz="2400" b="1" i="1" dirty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, </a:t>
              </a:r>
              <a:r>
                <a:rPr kumimoji="1" lang="en-US" altLang="zh-CN" sz="2400" b="1" i="1" dirty="0">
                  <a:solidFill>
                    <a:srgbClr val="66FFFF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m</a:t>
              </a:r>
              <a:r>
                <a:rPr kumimoji="1" lang="en-US" altLang="zh-CN" sz="2000" b="1" baseline="-16000" dirty="0">
                  <a:solidFill>
                    <a:srgbClr val="66FFFF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1</a:t>
              </a:r>
              <a:r>
                <a:rPr kumimoji="1" lang="en-US" altLang="zh-CN" sz="2000" b="1" i="1" baseline="-16000" dirty="0">
                  <a:solidFill>
                    <a:srgbClr val="66FFFF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 </a:t>
              </a:r>
              <a:r>
                <a:rPr kumimoji="1" lang="zh-CN" altLang="en-US" sz="2400" b="1" i="1" dirty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和 </a:t>
              </a:r>
              <a:r>
                <a:rPr kumimoji="1" lang="en-US" altLang="zh-CN" sz="2400" b="1" i="1" dirty="0">
                  <a:solidFill>
                    <a:srgbClr val="66FFFF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m</a:t>
              </a:r>
              <a:r>
                <a:rPr kumimoji="1" lang="en-US" altLang="zh-CN" sz="2000" b="1" baseline="-14000" dirty="0">
                  <a:solidFill>
                    <a:srgbClr val="66FFFF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2</a:t>
              </a:r>
              <a:r>
                <a:rPr kumimoji="1" lang="en-US" altLang="zh-CN" sz="2000" b="1" i="1" baseline="-14000" dirty="0">
                  <a:solidFill>
                    <a:srgbClr val="66FFFF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 </a:t>
              </a:r>
              <a:r>
                <a:rPr kumimoji="1" lang="zh-CN" altLang="en-US" sz="2400" b="1" i="1" dirty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的加速度和绳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kumimoji="1" lang="zh-CN" altLang="en-US" sz="2400" b="1" i="1" dirty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      中的张力。</a:t>
              </a: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354392" y="5763617"/>
              <a:ext cx="4921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400" b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求</a:t>
              </a:r>
            </a:p>
          </p:txBody>
        </p:sp>
      </p:grpSp>
      <p:pic>
        <p:nvPicPr>
          <p:cNvPr id="40" name="图片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25" y="1052736"/>
            <a:ext cx="8604448" cy="2153571"/>
          </a:xfrm>
          <a:prstGeom prst="rect">
            <a:avLst/>
          </a:prstGeom>
        </p:spPr>
      </p:pic>
      <p:sp>
        <p:nvSpPr>
          <p:cNvPr id="41" name="Rectangle 4"/>
          <p:cNvSpPr txBox="1">
            <a:spLocks noChangeArrowheads="1"/>
          </p:cNvSpPr>
          <p:nvPr/>
        </p:nvSpPr>
        <p:spPr bwMode="auto">
          <a:xfrm>
            <a:off x="3707904" y="343123"/>
            <a:ext cx="4038600" cy="5048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Tx/>
              <a:buNone/>
              <a:defRPr/>
            </a:pPr>
            <a:r>
              <a:rPr lang="zh-CN" altLang="en-US" sz="2800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小练习</a:t>
            </a:r>
          </a:p>
        </p:txBody>
      </p:sp>
    </p:spTree>
    <p:extLst>
      <p:ext uri="{BB962C8B-B14F-4D97-AF65-F5344CB8AC3E}">
        <p14:creationId xmlns:p14="http://schemas.microsoft.com/office/powerpoint/2010/main" val="32884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ChangeArrowheads="1"/>
          </p:cNvSpPr>
          <p:nvPr/>
        </p:nvSpPr>
        <p:spPr bwMode="auto">
          <a:xfrm>
            <a:off x="250825" y="115888"/>
            <a:ext cx="8642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69975" indent="-1069975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>
                <a:solidFill>
                  <a:srgbClr val="66FF33"/>
                </a:solidFill>
                <a:ea typeface="黑体" panose="02010609060101010101" pitchFamily="49" charset="-122"/>
              </a:rPr>
              <a:t>§6.2</a:t>
            </a:r>
            <a:r>
              <a:rPr lang="en-US" altLang="zh-CN" sz="320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绕定轴转动刚体的动能 动能定理</a:t>
            </a:r>
          </a:p>
        </p:txBody>
      </p:sp>
      <p:sp>
        <p:nvSpPr>
          <p:cNvPr id="450563" name="Text Box 3"/>
          <p:cNvSpPr txBox="1">
            <a:spLocks noChangeArrowheads="1"/>
          </p:cNvSpPr>
          <p:nvPr/>
        </p:nvSpPr>
        <p:spPr bwMode="auto">
          <a:xfrm>
            <a:off x="179388" y="655638"/>
            <a:ext cx="59769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FFFF00"/>
                </a:solidFill>
              </a:rPr>
              <a:t>一</a:t>
            </a:r>
            <a:r>
              <a:rPr lang="en-US" altLang="zh-CN" sz="2800">
                <a:solidFill>
                  <a:srgbClr val="FFFF00"/>
                </a:solidFill>
              </a:rPr>
              <a:t>. </a:t>
            </a:r>
            <a:r>
              <a:rPr lang="zh-CN" altLang="en-US" sz="2800">
                <a:solidFill>
                  <a:srgbClr val="FFFF00"/>
                </a:solidFill>
              </a:rPr>
              <a:t>转动动能</a:t>
            </a:r>
          </a:p>
        </p:txBody>
      </p:sp>
      <p:sp>
        <p:nvSpPr>
          <p:cNvPr id="450564" name="Freeform 4"/>
          <p:cNvSpPr>
            <a:spLocks/>
          </p:cNvSpPr>
          <p:nvPr/>
        </p:nvSpPr>
        <p:spPr bwMode="auto">
          <a:xfrm>
            <a:off x="5722938" y="827088"/>
            <a:ext cx="3205162" cy="2881312"/>
          </a:xfrm>
          <a:custGeom>
            <a:avLst/>
            <a:gdLst>
              <a:gd name="T0" fmla="*/ 2147483646 w 1761"/>
              <a:gd name="T1" fmla="*/ 2147483646 h 1074"/>
              <a:gd name="T2" fmla="*/ 2147483646 w 1761"/>
              <a:gd name="T3" fmla="*/ 2147483646 h 1074"/>
              <a:gd name="T4" fmla="*/ 2147483646 w 1761"/>
              <a:gd name="T5" fmla="*/ 2147483646 h 1074"/>
              <a:gd name="T6" fmla="*/ 2147483646 w 1761"/>
              <a:gd name="T7" fmla="*/ 2147483646 h 1074"/>
              <a:gd name="T8" fmla="*/ 2147483646 w 1761"/>
              <a:gd name="T9" fmla="*/ 2147483646 h 1074"/>
              <a:gd name="T10" fmla="*/ 2147483646 w 1761"/>
              <a:gd name="T11" fmla="*/ 2147483646 h 1074"/>
              <a:gd name="T12" fmla="*/ 2147483646 w 1761"/>
              <a:gd name="T13" fmla="*/ 2147483646 h 1074"/>
              <a:gd name="T14" fmla="*/ 2147483646 w 1761"/>
              <a:gd name="T15" fmla="*/ 2147483646 h 1074"/>
              <a:gd name="T16" fmla="*/ 2147483646 w 1761"/>
              <a:gd name="T17" fmla="*/ 2147483646 h 1074"/>
              <a:gd name="T18" fmla="*/ 2147483646 w 1761"/>
              <a:gd name="T19" fmla="*/ 2147483646 h 107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761"/>
              <a:gd name="T31" fmla="*/ 0 h 1074"/>
              <a:gd name="T32" fmla="*/ 1761 w 1761"/>
              <a:gd name="T33" fmla="*/ 1074 h 107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761" h="1074">
                <a:moveTo>
                  <a:pt x="1013" y="8"/>
                </a:moveTo>
                <a:cubicBezTo>
                  <a:pt x="794" y="0"/>
                  <a:pt x="499" y="31"/>
                  <a:pt x="333" y="99"/>
                </a:cubicBezTo>
                <a:cubicBezTo>
                  <a:pt x="167" y="167"/>
                  <a:pt x="30" y="295"/>
                  <a:pt x="15" y="416"/>
                </a:cubicBezTo>
                <a:cubicBezTo>
                  <a:pt x="0" y="537"/>
                  <a:pt x="128" y="727"/>
                  <a:pt x="242" y="825"/>
                </a:cubicBezTo>
                <a:cubicBezTo>
                  <a:pt x="356" y="923"/>
                  <a:pt x="560" y="983"/>
                  <a:pt x="696" y="1006"/>
                </a:cubicBezTo>
                <a:cubicBezTo>
                  <a:pt x="832" y="1029"/>
                  <a:pt x="937" y="954"/>
                  <a:pt x="1058" y="961"/>
                </a:cubicBezTo>
                <a:cubicBezTo>
                  <a:pt x="1179" y="968"/>
                  <a:pt x="1315" y="1074"/>
                  <a:pt x="1421" y="1051"/>
                </a:cubicBezTo>
                <a:cubicBezTo>
                  <a:pt x="1527" y="1028"/>
                  <a:pt x="1655" y="976"/>
                  <a:pt x="1693" y="825"/>
                </a:cubicBezTo>
                <a:cubicBezTo>
                  <a:pt x="1731" y="674"/>
                  <a:pt x="1761" y="280"/>
                  <a:pt x="1648" y="144"/>
                </a:cubicBezTo>
                <a:cubicBezTo>
                  <a:pt x="1535" y="8"/>
                  <a:pt x="1232" y="16"/>
                  <a:pt x="1013" y="8"/>
                </a:cubicBezTo>
                <a:close/>
              </a:path>
            </a:pathLst>
          </a:custGeom>
          <a:solidFill>
            <a:srgbClr val="339966"/>
          </a:solidFill>
          <a:ln w="9525">
            <a:round/>
            <a:headEnd/>
            <a:tailEnd/>
          </a:ln>
          <a:scene3d>
            <a:camera prst="legacyPerspectiveFront">
              <a:rot lat="17699992" lon="0" rev="0"/>
            </a:camera>
            <a:lightRig rig="legacyFlat2" dir="t"/>
          </a:scene3d>
          <a:sp3d extrusionH="201600" prstMaterial="legacyMatte">
            <a:bevelT w="13500" h="13500" prst="angle"/>
            <a:bevelB w="13500" h="13500" prst="angle"/>
            <a:extrusionClr>
              <a:srgbClr val="339966"/>
            </a:extrusionClr>
            <a:contourClr>
              <a:srgbClr val="339966"/>
            </a:contour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450565" name="Line 5"/>
          <p:cNvSpPr>
            <a:spLocks noChangeShapeType="1"/>
          </p:cNvSpPr>
          <p:nvPr/>
        </p:nvSpPr>
        <p:spPr bwMode="auto">
          <a:xfrm>
            <a:off x="6524625" y="942975"/>
            <a:ext cx="0" cy="12954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566" name="Line 6"/>
          <p:cNvSpPr>
            <a:spLocks noChangeShapeType="1"/>
          </p:cNvSpPr>
          <p:nvPr/>
        </p:nvSpPr>
        <p:spPr bwMode="auto">
          <a:xfrm>
            <a:off x="6524625" y="3014663"/>
            <a:ext cx="0" cy="376237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567" name="Text Box 7"/>
          <p:cNvSpPr txBox="1">
            <a:spLocks noChangeArrowheads="1"/>
          </p:cNvSpPr>
          <p:nvPr/>
        </p:nvSpPr>
        <p:spPr bwMode="auto">
          <a:xfrm>
            <a:off x="6156325" y="73183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i="1">
                <a:solidFill>
                  <a:srgbClr val="FFFF00"/>
                </a:solidFill>
              </a:rPr>
              <a:t>z</a:t>
            </a:r>
            <a:endParaRPr lang="en-US" altLang="zh-CN" i="1">
              <a:solidFill>
                <a:schemeClr val="accent2"/>
              </a:solidFill>
            </a:endParaRPr>
          </a:p>
        </p:txBody>
      </p:sp>
      <p:sp>
        <p:nvSpPr>
          <p:cNvPr id="450568" name="Text Box 8"/>
          <p:cNvSpPr txBox="1">
            <a:spLocks noChangeArrowheads="1"/>
          </p:cNvSpPr>
          <p:nvPr/>
        </p:nvSpPr>
        <p:spPr bwMode="auto">
          <a:xfrm>
            <a:off x="6550025" y="1116013"/>
            <a:ext cx="577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i="1">
                <a:solidFill>
                  <a:srgbClr val="FFFF00"/>
                </a:solidFill>
                <a:sym typeface="Symbol" panose="05050102010706020507" pitchFamily="18" charset="2"/>
              </a:rPr>
              <a:t></a:t>
            </a:r>
            <a:endParaRPr lang="en-US" altLang="zh-CN" i="1">
              <a:solidFill>
                <a:schemeClr val="accent2"/>
              </a:solidFill>
            </a:endParaRPr>
          </a:p>
        </p:txBody>
      </p:sp>
      <p:sp>
        <p:nvSpPr>
          <p:cNvPr id="450569" name="Line 9"/>
          <p:cNvSpPr>
            <a:spLocks noChangeShapeType="1"/>
          </p:cNvSpPr>
          <p:nvPr/>
        </p:nvSpPr>
        <p:spPr bwMode="auto">
          <a:xfrm>
            <a:off x="6515100" y="2243138"/>
            <a:ext cx="10668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570" name="Text Box 10"/>
          <p:cNvSpPr txBox="1">
            <a:spLocks noChangeArrowheads="1"/>
          </p:cNvSpPr>
          <p:nvPr/>
        </p:nvSpPr>
        <p:spPr bwMode="auto">
          <a:xfrm>
            <a:off x="6124575" y="1971675"/>
            <a:ext cx="577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i="1">
                <a:solidFill>
                  <a:schemeClr val="tx2"/>
                </a:solidFill>
              </a:rPr>
              <a:t>O</a:t>
            </a:r>
            <a:endParaRPr lang="en-US" altLang="zh-CN" i="1">
              <a:solidFill>
                <a:schemeClr val="accent2"/>
              </a:solidFill>
            </a:endParaRPr>
          </a:p>
        </p:txBody>
      </p:sp>
      <p:graphicFrame>
        <p:nvGraphicFramePr>
          <p:cNvPr id="450571" name="Object 11"/>
          <p:cNvGraphicFramePr>
            <a:graphicFrameLocks/>
          </p:cNvGraphicFramePr>
          <p:nvPr/>
        </p:nvGraphicFramePr>
        <p:xfrm>
          <a:off x="6843713" y="2413000"/>
          <a:ext cx="2127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3" name="公式" r:id="rId3" imgW="215806" imgH="431613" progId="Equation.3">
                  <p:embed/>
                </p:oleObj>
              </mc:Choice>
              <mc:Fallback>
                <p:oleObj name="公式" r:id="rId3" imgW="215806" imgH="431613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3713" y="2413000"/>
                        <a:ext cx="21272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72" name="Object 12"/>
          <p:cNvGraphicFramePr>
            <a:graphicFrameLocks/>
          </p:cNvGraphicFramePr>
          <p:nvPr/>
        </p:nvGraphicFramePr>
        <p:xfrm>
          <a:off x="7902575" y="1692275"/>
          <a:ext cx="3016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4" name="公式" r:id="rId5" imgW="47510" imgH="123900" progId="Equation.3">
                  <p:embed/>
                </p:oleObj>
              </mc:Choice>
              <mc:Fallback>
                <p:oleObj name="公式" r:id="rId5" imgW="47510" imgH="123900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2575" y="1692275"/>
                        <a:ext cx="3016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73" name="Line 13"/>
          <p:cNvSpPr>
            <a:spLocks noChangeShapeType="1"/>
          </p:cNvSpPr>
          <p:nvPr/>
        </p:nvSpPr>
        <p:spPr bwMode="auto">
          <a:xfrm flipV="1">
            <a:off x="7591425" y="1979613"/>
            <a:ext cx="688975" cy="63976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50574" name="Object 14"/>
          <p:cNvGraphicFramePr>
            <a:graphicFrameLocks/>
          </p:cNvGraphicFramePr>
          <p:nvPr/>
        </p:nvGraphicFramePr>
        <p:xfrm>
          <a:off x="7632700" y="2559050"/>
          <a:ext cx="5746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5" name="公式" r:id="rId7" imgW="571252" imgH="431613" progId="Equation.3">
                  <p:embed/>
                </p:oleObj>
              </mc:Choice>
              <mc:Fallback>
                <p:oleObj name="公式" r:id="rId7" imgW="571252" imgH="431613" progId="Equation.3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0" y="2559050"/>
                        <a:ext cx="5746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75" name="Text Box 15"/>
          <p:cNvSpPr txBox="1">
            <a:spLocks noChangeArrowheads="1"/>
          </p:cNvSpPr>
          <p:nvPr/>
        </p:nvSpPr>
        <p:spPr bwMode="auto">
          <a:xfrm>
            <a:off x="7200900" y="2535238"/>
            <a:ext cx="5778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800" i="1">
                <a:solidFill>
                  <a:srgbClr val="FFFF00"/>
                </a:solidFill>
              </a:rPr>
              <a:t>P</a:t>
            </a:r>
          </a:p>
        </p:txBody>
      </p:sp>
      <p:sp>
        <p:nvSpPr>
          <p:cNvPr id="450576" name="Rectangle 16"/>
          <p:cNvSpPr>
            <a:spLocks noChangeArrowheads="1"/>
          </p:cNvSpPr>
          <p:nvPr/>
        </p:nvSpPr>
        <p:spPr bwMode="auto">
          <a:xfrm>
            <a:off x="7419975" y="2387600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i="1">
                <a:solidFill>
                  <a:srgbClr val="FFFF00"/>
                </a:solidFill>
              </a:rPr>
              <a:t>•</a:t>
            </a:r>
          </a:p>
        </p:txBody>
      </p:sp>
      <p:sp>
        <p:nvSpPr>
          <p:cNvPr id="450577" name="Arc 17"/>
          <p:cNvSpPr>
            <a:spLocks/>
          </p:cNvSpPr>
          <p:nvPr/>
        </p:nvSpPr>
        <p:spPr bwMode="auto">
          <a:xfrm flipH="1">
            <a:off x="6264275" y="1504950"/>
            <a:ext cx="479425" cy="215900"/>
          </a:xfrm>
          <a:custGeom>
            <a:avLst/>
            <a:gdLst>
              <a:gd name="T0" fmla="*/ 2147483646 w 43200"/>
              <a:gd name="T1" fmla="*/ 0 h 38804"/>
              <a:gd name="T2" fmla="*/ 2147483646 w 43200"/>
              <a:gd name="T3" fmla="*/ 2147483646 h 38804"/>
              <a:gd name="T4" fmla="*/ 2147483646 w 43200"/>
              <a:gd name="T5" fmla="*/ 2147483646 h 38804"/>
              <a:gd name="T6" fmla="*/ 0 60000 65536"/>
              <a:gd name="T7" fmla="*/ 0 60000 65536"/>
              <a:gd name="T8" fmla="*/ 0 60000 65536"/>
              <a:gd name="T9" fmla="*/ 0 w 43200"/>
              <a:gd name="T10" fmla="*/ 0 h 38804"/>
              <a:gd name="T11" fmla="*/ 43200 w 43200"/>
              <a:gd name="T12" fmla="*/ 38804 h 388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38804" fill="none" extrusionOk="0">
                <a:moveTo>
                  <a:pt x="34660" y="0"/>
                </a:moveTo>
                <a:cubicBezTo>
                  <a:pt x="40040" y="4084"/>
                  <a:pt x="43200" y="10449"/>
                  <a:pt x="43200" y="17204"/>
                </a:cubicBezTo>
                <a:cubicBezTo>
                  <a:pt x="43200" y="29133"/>
                  <a:pt x="33529" y="38804"/>
                  <a:pt x="21600" y="38804"/>
                </a:cubicBezTo>
                <a:cubicBezTo>
                  <a:pt x="9670" y="38804"/>
                  <a:pt x="0" y="29133"/>
                  <a:pt x="0" y="17204"/>
                </a:cubicBezTo>
                <a:cubicBezTo>
                  <a:pt x="-1" y="10478"/>
                  <a:pt x="3133" y="4135"/>
                  <a:pt x="8474" y="48"/>
                </a:cubicBezTo>
              </a:path>
              <a:path w="43200" h="38804" stroke="0" extrusionOk="0">
                <a:moveTo>
                  <a:pt x="34660" y="0"/>
                </a:moveTo>
                <a:cubicBezTo>
                  <a:pt x="40040" y="4084"/>
                  <a:pt x="43200" y="10449"/>
                  <a:pt x="43200" y="17204"/>
                </a:cubicBezTo>
                <a:cubicBezTo>
                  <a:pt x="43200" y="29133"/>
                  <a:pt x="33529" y="38804"/>
                  <a:pt x="21600" y="38804"/>
                </a:cubicBezTo>
                <a:cubicBezTo>
                  <a:pt x="9670" y="38804"/>
                  <a:pt x="0" y="29133"/>
                  <a:pt x="0" y="17204"/>
                </a:cubicBezTo>
                <a:cubicBezTo>
                  <a:pt x="-1" y="10478"/>
                  <a:pt x="3133" y="4135"/>
                  <a:pt x="8474" y="48"/>
                </a:cubicBezTo>
                <a:lnTo>
                  <a:pt x="21600" y="17204"/>
                </a:lnTo>
                <a:lnTo>
                  <a:pt x="34660" y="0"/>
                </a:lnTo>
                <a:close/>
              </a:path>
            </a:pathLst>
          </a:custGeom>
          <a:noFill/>
          <a:ln w="28575">
            <a:solidFill>
              <a:srgbClr val="FF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50578" name="Object 18"/>
          <p:cNvGraphicFramePr>
            <a:graphicFrameLocks/>
          </p:cNvGraphicFramePr>
          <p:nvPr/>
        </p:nvGraphicFramePr>
        <p:xfrm>
          <a:off x="1001713" y="1671638"/>
          <a:ext cx="41100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6" name="Equation" r:id="rId9" imgW="4009972" imgH="323920" progId="Equation.3">
                  <p:embed/>
                </p:oleObj>
              </mc:Choice>
              <mc:Fallback>
                <p:oleObj name="Equation" r:id="rId9" imgW="4009972" imgH="323920" progId="Equation.3">
                  <p:embed/>
                  <p:pic>
                    <p:nvPicPr>
                      <p:cNvPr id="0" name="Object 18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713" y="1671638"/>
                        <a:ext cx="411003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79" name="Object 19"/>
          <p:cNvGraphicFramePr>
            <a:graphicFrameLocks noChangeAspect="1"/>
          </p:cNvGraphicFramePr>
          <p:nvPr/>
        </p:nvGraphicFramePr>
        <p:xfrm>
          <a:off x="1027113" y="2133600"/>
          <a:ext cx="438626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7" name="公式" r:id="rId11" imgW="1943034" imgH="133347" progId="Equation.3">
                  <p:embed/>
                </p:oleObj>
              </mc:Choice>
              <mc:Fallback>
                <p:oleObj name="公式" r:id="rId11" imgW="1943034" imgH="133347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2133600"/>
                        <a:ext cx="4386262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80" name="AutoShape 20"/>
          <p:cNvSpPr>
            <a:spLocks/>
          </p:cNvSpPr>
          <p:nvPr/>
        </p:nvSpPr>
        <p:spPr bwMode="auto">
          <a:xfrm>
            <a:off x="684213" y="1773238"/>
            <a:ext cx="257175" cy="742950"/>
          </a:xfrm>
          <a:prstGeom prst="leftBrace">
            <a:avLst>
              <a:gd name="adj1" fmla="val 24074"/>
              <a:gd name="adj2" fmla="val 50000"/>
            </a:avLst>
          </a:prstGeom>
          <a:noFill/>
          <a:ln w="25400">
            <a:solidFill>
              <a:srgbClr val="66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graphicFrame>
        <p:nvGraphicFramePr>
          <p:cNvPr id="450581" name="Object 21"/>
          <p:cNvGraphicFramePr>
            <a:graphicFrameLocks/>
          </p:cNvGraphicFramePr>
          <p:nvPr/>
        </p:nvGraphicFramePr>
        <p:xfrm>
          <a:off x="1309688" y="2997200"/>
          <a:ext cx="174625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8" name="公式" r:id="rId13" imgW="1638271" imgH="619228" progId="Equation.3">
                  <p:embed/>
                </p:oleObj>
              </mc:Choice>
              <mc:Fallback>
                <p:oleObj name="公式" r:id="rId13" imgW="1638271" imgH="619228" progId="Equation.3">
                  <p:embed/>
                  <p:pic>
                    <p:nvPicPr>
                      <p:cNvPr id="0" name="Object 21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9688" y="2997200"/>
                        <a:ext cx="1746250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82" name="Object 22"/>
          <p:cNvGraphicFramePr>
            <a:graphicFrameLocks/>
          </p:cNvGraphicFramePr>
          <p:nvPr/>
        </p:nvGraphicFramePr>
        <p:xfrm>
          <a:off x="3068638" y="2998788"/>
          <a:ext cx="1554162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9" name="公式" r:id="rId15" imgW="1457411" imgH="619228" progId="Equation.3">
                  <p:embed/>
                </p:oleObj>
              </mc:Choice>
              <mc:Fallback>
                <p:oleObj name="公式" r:id="rId15" imgW="1457411" imgH="619228" progId="Equation.3">
                  <p:embed/>
                  <p:pic>
                    <p:nvPicPr>
                      <p:cNvPr id="0" name="Object 22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8638" y="2998788"/>
                        <a:ext cx="1554162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83" name="Object 23"/>
          <p:cNvGraphicFramePr>
            <a:graphicFrameLocks noChangeAspect="1"/>
          </p:cNvGraphicFramePr>
          <p:nvPr/>
        </p:nvGraphicFramePr>
        <p:xfrm>
          <a:off x="1158875" y="4149725"/>
          <a:ext cx="3021013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2" name="公式" r:id="rId17" imgW="1409631" imgH="285860" progId="Equation.3">
                  <p:embed/>
                </p:oleObj>
              </mc:Choice>
              <mc:Fallback>
                <p:oleObj name="公式" r:id="rId17" imgW="1409631" imgH="28586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4149725"/>
                        <a:ext cx="3021013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84" name="Text Box 24"/>
          <p:cNvSpPr txBox="1">
            <a:spLocks noChangeArrowheads="1"/>
          </p:cNvSpPr>
          <p:nvPr/>
        </p:nvSpPr>
        <p:spPr bwMode="auto">
          <a:xfrm>
            <a:off x="430213" y="3716338"/>
            <a:ext cx="4213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刚体对定轴的总动能</a:t>
            </a:r>
            <a:r>
              <a:rPr lang="zh-CN" altLang="en-US">
                <a:solidFill>
                  <a:schemeClr val="bg1"/>
                </a:solidFill>
              </a:rPr>
              <a:t>为</a:t>
            </a:r>
          </a:p>
        </p:txBody>
      </p:sp>
      <p:graphicFrame>
        <p:nvGraphicFramePr>
          <p:cNvPr id="450585" name="Object 25"/>
          <p:cNvGraphicFramePr>
            <a:graphicFrameLocks noChangeAspect="1"/>
          </p:cNvGraphicFramePr>
          <p:nvPr/>
        </p:nvGraphicFramePr>
        <p:xfrm>
          <a:off x="4143375" y="4149725"/>
          <a:ext cx="2157413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3" name="公式" r:id="rId19" imgW="971517" imgH="285860" progId="Equation.3">
                  <p:embed/>
                </p:oleObj>
              </mc:Choice>
              <mc:Fallback>
                <p:oleObj name="公式" r:id="rId19" imgW="971517" imgH="28586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5" y="4149725"/>
                        <a:ext cx="2157413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86" name="Object 26"/>
          <p:cNvGraphicFramePr>
            <a:graphicFrameLocks noChangeAspect="1"/>
          </p:cNvGraphicFramePr>
          <p:nvPr/>
        </p:nvGraphicFramePr>
        <p:xfrm>
          <a:off x="7164388" y="3860800"/>
          <a:ext cx="1584325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" name="公式" r:id="rId21" imgW="619244" imgH="285860" progId="Equation.3">
                  <p:embed/>
                </p:oleObj>
              </mc:Choice>
              <mc:Fallback>
                <p:oleObj name="公式" r:id="rId21" imgW="619244" imgH="28586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3860800"/>
                        <a:ext cx="1584325" cy="868363"/>
                      </a:xfrm>
                      <a:prstGeom prst="rect">
                        <a:avLst/>
                      </a:prstGeom>
                      <a:solidFill>
                        <a:srgbClr val="333333"/>
                      </a:solidFill>
                      <a:ln w="9525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87" name="Text Box 27"/>
          <p:cNvSpPr txBox="1">
            <a:spLocks noChangeArrowheads="1"/>
          </p:cNvSpPr>
          <p:nvPr/>
        </p:nvSpPr>
        <p:spPr bwMode="auto">
          <a:xfrm>
            <a:off x="2339975" y="2566988"/>
            <a:ext cx="2916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其动能为</a:t>
            </a:r>
          </a:p>
        </p:txBody>
      </p:sp>
      <p:graphicFrame>
        <p:nvGraphicFramePr>
          <p:cNvPr id="450588" name="Object 28"/>
          <p:cNvGraphicFramePr>
            <a:graphicFrameLocks/>
          </p:cNvGraphicFramePr>
          <p:nvPr/>
        </p:nvGraphicFramePr>
        <p:xfrm>
          <a:off x="8496300" y="2071688"/>
          <a:ext cx="295275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" name="公式" r:id="rId23" imgW="200026" imgH="238081" progId="Equation.3">
                  <p:embed/>
                </p:oleObj>
              </mc:Choice>
              <mc:Fallback>
                <p:oleObj name="公式" r:id="rId23" imgW="200026" imgH="238081" progId="Equation.3">
                  <p:embed/>
                  <p:pic>
                    <p:nvPicPr>
                      <p:cNvPr id="0" name="Object 28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6300" y="2071688"/>
                        <a:ext cx="295275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89" name="Line 29"/>
          <p:cNvSpPr>
            <a:spLocks noChangeShapeType="1"/>
          </p:cNvSpPr>
          <p:nvPr/>
        </p:nvSpPr>
        <p:spPr bwMode="auto">
          <a:xfrm flipV="1">
            <a:off x="7558088" y="1955800"/>
            <a:ext cx="1101725" cy="68580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590" name="Line 30"/>
          <p:cNvSpPr>
            <a:spLocks noChangeShapeType="1"/>
          </p:cNvSpPr>
          <p:nvPr/>
        </p:nvSpPr>
        <p:spPr bwMode="auto">
          <a:xfrm>
            <a:off x="7550150" y="2654300"/>
            <a:ext cx="735013" cy="30480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591" name="Line 31"/>
          <p:cNvSpPr>
            <a:spLocks noChangeShapeType="1"/>
          </p:cNvSpPr>
          <p:nvPr/>
        </p:nvSpPr>
        <p:spPr bwMode="auto">
          <a:xfrm flipV="1">
            <a:off x="6519863" y="2182813"/>
            <a:ext cx="1155700" cy="52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592" name="Line 32"/>
          <p:cNvSpPr>
            <a:spLocks noChangeShapeType="1"/>
          </p:cNvSpPr>
          <p:nvPr/>
        </p:nvSpPr>
        <p:spPr bwMode="auto">
          <a:xfrm flipV="1">
            <a:off x="7558088" y="2170113"/>
            <a:ext cx="138112" cy="471487"/>
          </a:xfrm>
          <a:prstGeom prst="line">
            <a:avLst/>
          </a:prstGeom>
          <a:noFill/>
          <a:ln w="4127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50593" name="Object 33"/>
          <p:cNvGraphicFramePr>
            <a:graphicFrameLocks/>
          </p:cNvGraphicFramePr>
          <p:nvPr/>
        </p:nvGraphicFramePr>
        <p:xfrm>
          <a:off x="6985000" y="1890713"/>
          <a:ext cx="295275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6" name="公式" r:id="rId25" imgW="304536" imgH="304536" progId="Equation.3">
                  <p:embed/>
                </p:oleObj>
              </mc:Choice>
              <mc:Fallback>
                <p:oleObj name="公式" r:id="rId25" imgW="304536" imgH="304536" progId="Equation.3">
                  <p:embed/>
                  <p:pic>
                    <p:nvPicPr>
                      <p:cNvPr id="0" name="Object 33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0" y="1890713"/>
                        <a:ext cx="295275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94" name="Object 34"/>
          <p:cNvGraphicFramePr>
            <a:graphicFrameLocks/>
          </p:cNvGraphicFramePr>
          <p:nvPr/>
        </p:nvGraphicFramePr>
        <p:xfrm>
          <a:off x="7272338" y="2235200"/>
          <a:ext cx="339725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7" name="公式" r:id="rId27" imgW="393359" imgH="317225" progId="Equation.3">
                  <p:embed/>
                </p:oleObj>
              </mc:Choice>
              <mc:Fallback>
                <p:oleObj name="公式" r:id="rId27" imgW="393359" imgH="317225" progId="Equation.3">
                  <p:embed/>
                  <p:pic>
                    <p:nvPicPr>
                      <p:cNvPr id="0" name="Object 34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2338" y="2235200"/>
                        <a:ext cx="339725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7777163" y="1101725"/>
            <a:ext cx="735012" cy="533400"/>
            <a:chOff x="4967" y="654"/>
            <a:chExt cx="463" cy="336"/>
          </a:xfrm>
        </p:grpSpPr>
        <p:sp>
          <p:nvSpPr>
            <p:cNvPr id="4148" name="AutoShape 36"/>
            <p:cNvSpPr>
              <a:spLocks noChangeArrowheads="1"/>
            </p:cNvSpPr>
            <p:nvPr/>
          </p:nvSpPr>
          <p:spPr bwMode="auto">
            <a:xfrm>
              <a:off x="4967" y="654"/>
              <a:ext cx="463" cy="336"/>
            </a:xfrm>
            <a:prstGeom prst="wedgeRectCallout">
              <a:avLst>
                <a:gd name="adj1" fmla="val -160801"/>
                <a:gd name="adj2" fmla="val 184227"/>
              </a:avLst>
            </a:prstGeom>
            <a:solidFill>
              <a:srgbClr val="00CC99">
                <a:alpha val="59999"/>
              </a:srgbClr>
            </a:solidFill>
            <a:ln w="9525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zh-CN"/>
            </a:p>
          </p:txBody>
        </p:sp>
        <p:graphicFrame>
          <p:nvGraphicFramePr>
            <p:cNvPr id="4149" name="Object 37"/>
            <p:cNvGraphicFramePr>
              <a:graphicFrameLocks/>
            </p:cNvGraphicFramePr>
            <p:nvPr/>
          </p:nvGraphicFramePr>
          <p:xfrm>
            <a:off x="5058" y="709"/>
            <a:ext cx="271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78" name="公式" r:id="rId29" imgW="444114" imgH="317225" progId="Equation.3">
                    <p:embed/>
                  </p:oleObj>
                </mc:Choice>
                <mc:Fallback>
                  <p:oleObj name="公式" r:id="rId29" imgW="444114" imgH="317225" progId="Equation.3">
                    <p:embed/>
                    <p:pic>
                      <p:nvPicPr>
                        <p:cNvPr id="0" name="Object 3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8" y="709"/>
                          <a:ext cx="271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0599" name="Arc 39"/>
          <p:cNvSpPr>
            <a:spLocks/>
          </p:cNvSpPr>
          <p:nvPr/>
        </p:nvSpPr>
        <p:spPr bwMode="auto">
          <a:xfrm rot="16634215" flipH="1">
            <a:off x="7428707" y="2561431"/>
            <a:ext cx="463550" cy="192087"/>
          </a:xfrm>
          <a:custGeom>
            <a:avLst/>
            <a:gdLst>
              <a:gd name="T0" fmla="*/ 2147483646 w 21433"/>
              <a:gd name="T1" fmla="*/ 2147483646 h 10000"/>
              <a:gd name="T2" fmla="*/ 0 w 21433"/>
              <a:gd name="T3" fmla="*/ 2147483646 h 10000"/>
              <a:gd name="T4" fmla="*/ 2147483646 w 21433"/>
              <a:gd name="T5" fmla="*/ 0 h 10000"/>
              <a:gd name="T6" fmla="*/ 0 60000 65536"/>
              <a:gd name="T7" fmla="*/ 0 60000 65536"/>
              <a:gd name="T8" fmla="*/ 0 60000 65536"/>
              <a:gd name="T9" fmla="*/ 0 w 21433"/>
              <a:gd name="T10" fmla="*/ 0 h 10000"/>
              <a:gd name="T11" fmla="*/ 21433 w 21433"/>
              <a:gd name="T12" fmla="*/ 10000 h 100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433" h="10000" fill="none" extrusionOk="0">
                <a:moveTo>
                  <a:pt x="2287" y="9999"/>
                </a:moveTo>
                <a:cubicBezTo>
                  <a:pt x="1094" y="7717"/>
                  <a:pt x="320" y="5239"/>
                  <a:pt x="0" y="2683"/>
                </a:cubicBezTo>
              </a:path>
              <a:path w="21433" h="10000" stroke="0" extrusionOk="0">
                <a:moveTo>
                  <a:pt x="2287" y="9999"/>
                </a:moveTo>
                <a:cubicBezTo>
                  <a:pt x="1094" y="7717"/>
                  <a:pt x="320" y="5239"/>
                  <a:pt x="0" y="2683"/>
                </a:cubicBezTo>
                <a:lnTo>
                  <a:pt x="21433" y="0"/>
                </a:lnTo>
                <a:lnTo>
                  <a:pt x="2287" y="9999"/>
                </a:lnTo>
                <a:close/>
              </a:path>
            </a:pathLst>
          </a:cu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00" name="Text Box 40"/>
          <p:cNvSpPr txBox="1">
            <a:spLocks noChangeArrowheads="1"/>
          </p:cNvSpPr>
          <p:nvPr/>
        </p:nvSpPr>
        <p:spPr bwMode="auto">
          <a:xfrm>
            <a:off x="682625" y="1171575"/>
            <a:ext cx="4249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设系统包括有 </a:t>
            </a:r>
            <a:r>
              <a:rPr lang="en-US" altLang="zh-CN" i="1">
                <a:solidFill>
                  <a:srgbClr val="66FFFF"/>
                </a:solidFill>
                <a:ea typeface="仿宋_GB2312" pitchFamily="49" charset="-122"/>
              </a:rPr>
              <a:t>N</a:t>
            </a:r>
            <a:r>
              <a:rPr lang="en-US" altLang="zh-CN" i="1">
                <a:solidFill>
                  <a:schemeClr val="bg1"/>
                </a:solidFill>
                <a:ea typeface="仿宋_GB2312" pitchFamily="49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个质量元</a:t>
            </a:r>
          </a:p>
        </p:txBody>
      </p:sp>
      <p:sp>
        <p:nvSpPr>
          <p:cNvPr id="450601" name="Text Box 41"/>
          <p:cNvSpPr txBox="1">
            <a:spLocks noChangeArrowheads="1"/>
          </p:cNvSpPr>
          <p:nvPr/>
        </p:nvSpPr>
        <p:spPr bwMode="auto">
          <a:xfrm>
            <a:off x="503238" y="2581275"/>
            <a:ext cx="4105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取第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 </a:t>
            </a:r>
            <a:r>
              <a:rPr lang="en-US" altLang="zh-CN" i="1">
                <a:solidFill>
                  <a:srgbClr val="FFFF00"/>
                </a:solidFill>
              </a:rPr>
              <a:t>i </a:t>
            </a:r>
            <a:r>
              <a:rPr lang="zh-CN" altLang="en-US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个质元</a:t>
            </a:r>
          </a:p>
        </p:txBody>
      </p:sp>
      <p:sp>
        <p:nvSpPr>
          <p:cNvPr id="450602" name="Text Box 42"/>
          <p:cNvSpPr txBox="1">
            <a:spLocks noChangeArrowheads="1"/>
          </p:cNvSpPr>
          <p:nvPr/>
        </p:nvSpPr>
        <p:spPr bwMode="auto">
          <a:xfrm>
            <a:off x="1293813" y="4797425"/>
            <a:ext cx="7885112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2200" dirty="0">
                <a:solidFill>
                  <a:schemeClr val="bg1"/>
                </a:solidFill>
                <a:ea typeface="楷体_GB2312" pitchFamily="49" charset="-122"/>
              </a:rPr>
              <a:t>定轴转动刚体的动能等于转动惯量与其角速度平方乘积的一半</a:t>
            </a:r>
          </a:p>
        </p:txBody>
      </p:sp>
      <p:sp>
        <p:nvSpPr>
          <p:cNvPr id="450603" name="Text Box 43"/>
          <p:cNvSpPr txBox="1">
            <a:spLocks noChangeArrowheads="1"/>
          </p:cNvSpPr>
          <p:nvPr/>
        </p:nvSpPr>
        <p:spPr bwMode="auto">
          <a:xfrm>
            <a:off x="538163" y="4797425"/>
            <a:ext cx="86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FF00"/>
                </a:solidFill>
              </a:rPr>
              <a:t>结论</a:t>
            </a:r>
          </a:p>
        </p:txBody>
      </p:sp>
      <p:sp>
        <p:nvSpPr>
          <p:cNvPr id="450604" name="AutoShape 44"/>
          <p:cNvSpPr>
            <a:spLocks noChangeArrowheads="1"/>
          </p:cNvSpPr>
          <p:nvPr/>
        </p:nvSpPr>
        <p:spPr bwMode="auto">
          <a:xfrm>
            <a:off x="250825" y="4724400"/>
            <a:ext cx="360363" cy="576263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50605" name="Text Box 45"/>
          <p:cNvSpPr txBox="1">
            <a:spLocks noChangeArrowheads="1"/>
          </p:cNvSpPr>
          <p:nvPr/>
        </p:nvSpPr>
        <p:spPr bwMode="auto">
          <a:xfrm>
            <a:off x="1258888" y="5254625"/>
            <a:ext cx="6192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CC99"/>
                </a:solidFill>
                <a:ea typeface="仿宋_GB2312" pitchFamily="49" charset="-122"/>
              </a:rPr>
              <a:t>转动物体具有</a:t>
            </a:r>
            <a:r>
              <a:rPr lang="zh-CN" altLang="en-US">
                <a:solidFill>
                  <a:srgbClr val="FFFF00"/>
                </a:solidFill>
                <a:ea typeface="仿宋_GB2312" pitchFamily="49" charset="-122"/>
              </a:rPr>
              <a:t>储能</a:t>
            </a:r>
            <a:r>
              <a:rPr lang="zh-CN" altLang="en-US">
                <a:solidFill>
                  <a:srgbClr val="00CC99"/>
                </a:solidFill>
                <a:ea typeface="仿宋_GB2312" pitchFamily="49" charset="-122"/>
              </a:rPr>
              <a:t>、</a:t>
            </a:r>
            <a:r>
              <a:rPr lang="zh-CN" altLang="en-US">
                <a:solidFill>
                  <a:srgbClr val="FFFF00"/>
                </a:solidFill>
                <a:ea typeface="仿宋_GB2312" pitchFamily="49" charset="-122"/>
              </a:rPr>
              <a:t>稳速</a:t>
            </a:r>
            <a:r>
              <a:rPr lang="zh-CN" altLang="en-US">
                <a:solidFill>
                  <a:srgbClr val="00CC99"/>
                </a:solidFill>
                <a:ea typeface="仿宋_GB2312" pitchFamily="49" charset="-122"/>
              </a:rPr>
              <a:t>等作用：</a:t>
            </a:r>
            <a:r>
              <a:rPr lang="en-US" altLang="zh-CN">
                <a:solidFill>
                  <a:schemeClr val="bg1"/>
                </a:solidFill>
                <a:ea typeface="仿宋_GB2312" pitchFamily="49" charset="-122"/>
              </a:rPr>
              <a:t>……</a:t>
            </a:r>
          </a:p>
        </p:txBody>
      </p:sp>
      <p:sp>
        <p:nvSpPr>
          <p:cNvPr id="450606" name="AutoShape 46"/>
          <p:cNvSpPr>
            <a:spLocks noChangeArrowheads="1"/>
          </p:cNvSpPr>
          <p:nvPr/>
        </p:nvSpPr>
        <p:spPr bwMode="auto">
          <a:xfrm>
            <a:off x="4498975" y="3429000"/>
            <a:ext cx="2160588" cy="720725"/>
          </a:xfrm>
          <a:prstGeom prst="wedgeRectCallout">
            <a:avLst>
              <a:gd name="adj1" fmla="val -54847"/>
              <a:gd name="adj2" fmla="val -52204"/>
            </a:avLst>
          </a:prstGeom>
          <a:noFill/>
          <a:ln w="9525">
            <a:solidFill>
              <a:srgbClr val="66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>
                <a:solidFill>
                  <a:schemeClr val="bg1"/>
                </a:solidFill>
                <a:ea typeface="楷体_GB2312" pitchFamily="49" charset="-122"/>
              </a:rPr>
              <a:t>各质元速度不同，</a:t>
            </a:r>
          </a:p>
          <a:p>
            <a:r>
              <a:rPr lang="zh-CN" altLang="en-US" sz="2000">
                <a:solidFill>
                  <a:schemeClr val="bg1"/>
                </a:solidFill>
                <a:ea typeface="楷体_GB2312" pitchFamily="49" charset="-122"/>
              </a:rPr>
              <a:t>但角速度相同</a:t>
            </a:r>
          </a:p>
        </p:txBody>
      </p:sp>
      <p:sp>
        <p:nvSpPr>
          <p:cNvPr id="450607" name="Text Box 47"/>
          <p:cNvSpPr txBox="1">
            <a:spLocks noChangeArrowheads="1"/>
          </p:cNvSpPr>
          <p:nvPr/>
        </p:nvSpPr>
        <p:spPr bwMode="auto">
          <a:xfrm>
            <a:off x="179388" y="5621338"/>
            <a:ext cx="4752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FFFF00"/>
                </a:solidFill>
              </a:rPr>
              <a:t>二</a:t>
            </a:r>
            <a:r>
              <a:rPr lang="en-US" altLang="zh-CN" sz="2800">
                <a:solidFill>
                  <a:srgbClr val="FFFF00"/>
                </a:solidFill>
              </a:rPr>
              <a:t>. </a:t>
            </a:r>
            <a:r>
              <a:rPr lang="zh-CN" altLang="en-US" sz="2800">
                <a:solidFill>
                  <a:srgbClr val="FFFF00"/>
                </a:solidFill>
              </a:rPr>
              <a:t>力矩的功</a:t>
            </a:r>
          </a:p>
        </p:txBody>
      </p:sp>
      <p:graphicFrame>
        <p:nvGraphicFramePr>
          <p:cNvPr id="450610" name="Object 50"/>
          <p:cNvGraphicFramePr>
            <a:graphicFrameLocks/>
          </p:cNvGraphicFramePr>
          <p:nvPr/>
        </p:nvGraphicFramePr>
        <p:xfrm>
          <a:off x="5795963" y="6227763"/>
          <a:ext cx="11811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9" name="公式" r:id="rId31" imgW="1076254" imgH="323920" progId="Equation.3">
                  <p:embed/>
                </p:oleObj>
              </mc:Choice>
              <mc:Fallback>
                <p:oleObj name="公式" r:id="rId31" imgW="1076254" imgH="323920" progId="Equation.3">
                  <p:embed/>
                  <p:pic>
                    <p:nvPicPr>
                      <p:cNvPr id="0" name="Object 50"/>
                      <p:cNvPicPr>
                        <a:picLocks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6227763"/>
                        <a:ext cx="118110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1" name="Object 51"/>
          <p:cNvGraphicFramePr>
            <a:graphicFrameLocks/>
          </p:cNvGraphicFramePr>
          <p:nvPr/>
        </p:nvGraphicFramePr>
        <p:xfrm>
          <a:off x="7048500" y="6242050"/>
          <a:ext cx="1025525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0" name="公式" r:id="rId33" imgW="924008" imgH="209468" progId="Equation.3">
                  <p:embed/>
                </p:oleObj>
              </mc:Choice>
              <mc:Fallback>
                <p:oleObj name="公式" r:id="rId33" imgW="924008" imgH="209468" progId="Equation.3">
                  <p:embed/>
                  <p:pic>
                    <p:nvPicPr>
                      <p:cNvPr id="0" name="Object 51"/>
                      <p:cNvPicPr>
                        <a:picLocks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0" y="6242050"/>
                        <a:ext cx="1025525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0" name="Object 54"/>
          <p:cNvGraphicFramePr>
            <a:graphicFrameLocks noChangeAspect="1"/>
          </p:cNvGraphicFramePr>
          <p:nvPr/>
        </p:nvGraphicFramePr>
        <p:xfrm>
          <a:off x="7667625" y="2133600"/>
          <a:ext cx="303213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1" name="Equation" r:id="rId35" imgW="104737" imgH="123900" progId="Equation.DSMT4">
                  <p:embed/>
                </p:oleObj>
              </mc:Choice>
              <mc:Fallback>
                <p:oleObj name="Equation" r:id="rId35" imgW="104737" imgH="123900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25" y="2133600"/>
                        <a:ext cx="303213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1" name="Object 55"/>
          <p:cNvGraphicFramePr>
            <a:graphicFrameLocks noChangeAspect="1"/>
          </p:cNvGraphicFramePr>
          <p:nvPr/>
        </p:nvGraphicFramePr>
        <p:xfrm>
          <a:off x="755650" y="6165850"/>
          <a:ext cx="309721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2" name="Equation" r:id="rId37" imgW="1371570" imgH="200021" progId="Equation.DSMT4">
                  <p:embed/>
                </p:oleObj>
              </mc:Choice>
              <mc:Fallback>
                <p:oleObj name="Equation" r:id="rId37" imgW="1371570" imgH="200021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6165850"/>
                        <a:ext cx="3097213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2" name="Object 56"/>
          <p:cNvGraphicFramePr>
            <a:graphicFrameLocks noChangeAspect="1"/>
          </p:cNvGraphicFramePr>
          <p:nvPr/>
        </p:nvGraphicFramePr>
        <p:xfrm>
          <a:off x="3851275" y="6237288"/>
          <a:ext cx="18732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3" name="Equation" r:id="rId39" imgW="762043" imgH="161960" progId="Equation.DSMT4">
                  <p:embed/>
                </p:oleObj>
              </mc:Choice>
              <mc:Fallback>
                <p:oleObj name="Equation" r:id="rId39" imgW="762043" imgH="161960" progId="Equation.DSMT4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6237288"/>
                        <a:ext cx="18732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3" name="Object 57"/>
          <p:cNvGraphicFramePr>
            <a:graphicFrameLocks noChangeAspect="1"/>
          </p:cNvGraphicFramePr>
          <p:nvPr/>
        </p:nvGraphicFramePr>
        <p:xfrm>
          <a:off x="2843213" y="5805488"/>
          <a:ext cx="1081087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4" name="Equation" r:id="rId41" imgW="523955" imgH="219186" progId="Equation.DSMT4">
                  <p:embed/>
                </p:oleObj>
              </mc:Choice>
              <mc:Fallback>
                <p:oleObj name="Equation" r:id="rId41" imgW="523955" imgH="219186" progId="Equation.DSMT4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5805488"/>
                        <a:ext cx="1081087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50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0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50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50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50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50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0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50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50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50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50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50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50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50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50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50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50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50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50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50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50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50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50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50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50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50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50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50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50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450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450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450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450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450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450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450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450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450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4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4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4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4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450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450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45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45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4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4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4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4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450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450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62" grpId="0" autoUpdateAnimBg="0"/>
      <p:bldP spid="450563" grpId="0" autoUpdateAnimBg="0"/>
      <p:bldP spid="450564" grpId="0" animBg="1"/>
      <p:bldP spid="450565" grpId="0" animBg="1"/>
      <p:bldP spid="450566" grpId="0" animBg="1"/>
      <p:bldP spid="450567" grpId="0" autoUpdateAnimBg="0"/>
      <p:bldP spid="450568" grpId="0" autoUpdateAnimBg="0"/>
      <p:bldP spid="450569" grpId="0" animBg="1"/>
      <p:bldP spid="450570" grpId="0" autoUpdateAnimBg="0"/>
      <p:bldP spid="450573" grpId="0" animBg="1"/>
      <p:bldP spid="450575" grpId="0"/>
      <p:bldP spid="450576" grpId="0"/>
      <p:bldP spid="450577" grpId="0" animBg="1"/>
      <p:bldP spid="450580" grpId="0" animBg="1"/>
      <p:bldP spid="450584" grpId="0" autoUpdateAnimBg="0"/>
      <p:bldP spid="450587" grpId="0"/>
      <p:bldP spid="450589" grpId="0" animBg="1"/>
      <p:bldP spid="450590" grpId="0" animBg="1"/>
      <p:bldP spid="450591" grpId="0" animBg="1"/>
      <p:bldP spid="450592" grpId="0" animBg="1"/>
      <p:bldP spid="450599" grpId="0" animBg="1"/>
      <p:bldP spid="450600" grpId="0" autoUpdateAnimBg="0"/>
      <p:bldP spid="450601" grpId="0"/>
      <p:bldP spid="450602" grpId="0"/>
      <p:bldP spid="450603" grpId="0"/>
      <p:bldP spid="450604" grpId="0" animBg="1"/>
      <p:bldP spid="450605" grpId="0"/>
      <p:bldP spid="450606" grpId="0" animBg="1" autoUpdateAnimBg="0"/>
      <p:bldP spid="45060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1586" name="Object 2"/>
          <p:cNvGraphicFramePr>
            <a:graphicFrameLocks noChangeAspect="1"/>
          </p:cNvGraphicFramePr>
          <p:nvPr/>
        </p:nvGraphicFramePr>
        <p:xfrm>
          <a:off x="2114550" y="404813"/>
          <a:ext cx="1493838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6" name="公式" r:id="rId3" imgW="571465" imgH="76121" progId="Equation.3">
                  <p:embed/>
                </p:oleObj>
              </mc:Choice>
              <mc:Fallback>
                <p:oleObj name="公式" r:id="rId3" imgW="571465" imgH="7612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550" y="404813"/>
                        <a:ext cx="1493838" cy="392112"/>
                      </a:xfrm>
                      <a:prstGeom prst="rect">
                        <a:avLst/>
                      </a:prstGeom>
                      <a:solidFill>
                        <a:srgbClr val="0066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1587" name="Text Box 3"/>
          <p:cNvSpPr txBox="1">
            <a:spLocks noChangeArrowheads="1"/>
          </p:cNvSpPr>
          <p:nvPr/>
        </p:nvSpPr>
        <p:spPr bwMode="auto">
          <a:xfrm>
            <a:off x="3943350" y="390525"/>
            <a:ext cx="3221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rgbClr val="00FFFF"/>
                </a:solidFill>
              </a:rPr>
              <a:t>(</a:t>
            </a:r>
            <a:r>
              <a:rPr lang="zh-CN" altLang="en-US" dirty="0">
                <a:solidFill>
                  <a:srgbClr val="00FFFF"/>
                </a:solidFill>
                <a:ea typeface="楷体_GB2312" pitchFamily="49" charset="-122"/>
              </a:rPr>
              <a:t>力矩的功就是力的功</a:t>
            </a:r>
            <a:r>
              <a:rPr lang="en-US" altLang="zh-CN" dirty="0">
                <a:solidFill>
                  <a:srgbClr val="00FFFF"/>
                </a:solidFill>
              </a:rPr>
              <a:t>) </a:t>
            </a:r>
            <a:endParaRPr lang="en-US" altLang="zh-CN" dirty="0">
              <a:solidFill>
                <a:srgbClr val="00FFFF"/>
              </a:solidFill>
              <a:ea typeface="楷体_GB2312" pitchFamily="49" charset="-122"/>
            </a:endParaRPr>
          </a:p>
        </p:txBody>
      </p:sp>
      <p:sp>
        <p:nvSpPr>
          <p:cNvPr id="451588" name="Text Box 4"/>
          <p:cNvSpPr txBox="1">
            <a:spLocks noChangeArrowheads="1"/>
          </p:cNvSpPr>
          <p:nvPr/>
        </p:nvSpPr>
        <p:spPr bwMode="auto">
          <a:xfrm>
            <a:off x="393700" y="836613"/>
            <a:ext cx="2882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chemeClr val="bg1"/>
                </a:solidFill>
                <a:ea typeface="仿宋_GB2312" pitchFamily="49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对一有限过程</a:t>
            </a:r>
          </a:p>
        </p:txBody>
      </p:sp>
      <p:graphicFrame>
        <p:nvGraphicFramePr>
          <p:cNvPr id="451589" name="Object 5"/>
          <p:cNvGraphicFramePr>
            <a:graphicFrameLocks/>
          </p:cNvGraphicFramePr>
          <p:nvPr/>
        </p:nvGraphicFramePr>
        <p:xfrm>
          <a:off x="900113" y="1268413"/>
          <a:ext cx="1766887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7" name="公式" r:id="rId5" imgW="1657437" imgH="628675" progId="Equation.3">
                  <p:embed/>
                </p:oleObj>
              </mc:Choice>
              <mc:Fallback>
                <p:oleObj name="公式" r:id="rId5" imgW="1657437" imgH="628675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268413"/>
                        <a:ext cx="1766887" cy="738187"/>
                      </a:xfrm>
                      <a:prstGeom prst="rect">
                        <a:avLst/>
                      </a:prstGeom>
                      <a:solidFill>
                        <a:srgbClr val="0066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1590" name="Text Box 6"/>
          <p:cNvSpPr txBox="1">
            <a:spLocks noChangeArrowheads="1"/>
          </p:cNvSpPr>
          <p:nvPr/>
        </p:nvSpPr>
        <p:spPr bwMode="auto">
          <a:xfrm>
            <a:off x="4284663" y="1196975"/>
            <a:ext cx="1368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>
                <a:solidFill>
                  <a:schemeClr val="bg1"/>
                </a:solidFill>
                <a:ea typeface="楷体_GB2312" pitchFamily="49" charset="-122"/>
              </a:rPr>
              <a:t>若</a:t>
            </a:r>
            <a:r>
              <a:rPr lang="zh-CN" altLang="en-US" sz="2000">
                <a:solidFill>
                  <a:schemeClr val="bg1"/>
                </a:solidFill>
              </a:rPr>
              <a:t> </a:t>
            </a:r>
            <a:r>
              <a:rPr lang="en-US" altLang="zh-CN" sz="2000" i="1">
                <a:solidFill>
                  <a:srgbClr val="66FFFF"/>
                </a:solidFill>
              </a:rPr>
              <a:t>M = C</a:t>
            </a:r>
            <a:endParaRPr lang="en-US" altLang="zh-CN" sz="2000">
              <a:solidFill>
                <a:schemeClr val="bg1"/>
              </a:solidFill>
            </a:endParaRPr>
          </a:p>
        </p:txBody>
      </p:sp>
      <p:graphicFrame>
        <p:nvGraphicFramePr>
          <p:cNvPr id="451591" name="Object 7"/>
          <p:cNvGraphicFramePr>
            <a:graphicFrameLocks/>
          </p:cNvGraphicFramePr>
          <p:nvPr/>
        </p:nvGraphicFramePr>
        <p:xfrm>
          <a:off x="5934075" y="1443038"/>
          <a:ext cx="216693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8" name="Equation" r:id="rId7" imgW="2066937" imgH="314203" progId="Equation.3">
                  <p:embed/>
                </p:oleObj>
              </mc:Choice>
              <mc:Fallback>
                <p:oleObj name="Equation" r:id="rId7" imgW="2066937" imgH="314203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4075" y="1443038"/>
                        <a:ext cx="216693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1592" name="AutoShape 8"/>
          <p:cNvSpPr>
            <a:spLocks noChangeArrowheads="1"/>
          </p:cNvSpPr>
          <p:nvPr/>
        </p:nvSpPr>
        <p:spPr bwMode="auto">
          <a:xfrm>
            <a:off x="4284663" y="1635125"/>
            <a:ext cx="1471612" cy="160338"/>
          </a:xfrm>
          <a:prstGeom prst="rightArrow">
            <a:avLst>
              <a:gd name="adj1" fmla="val 50000"/>
              <a:gd name="adj2" fmla="val 229455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51593" name="Text Box 9"/>
          <p:cNvSpPr txBox="1">
            <a:spLocks noChangeArrowheads="1"/>
          </p:cNvSpPr>
          <p:nvPr/>
        </p:nvSpPr>
        <p:spPr bwMode="auto">
          <a:xfrm>
            <a:off x="2600325" y="1387475"/>
            <a:ext cx="2116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</a:rPr>
              <a:t>( </a:t>
            </a:r>
            <a:r>
              <a:rPr lang="zh-CN" altLang="en-US" sz="2000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</a:rPr>
              <a:t>积分形式 ）</a:t>
            </a:r>
          </a:p>
        </p:txBody>
      </p:sp>
      <p:sp>
        <p:nvSpPr>
          <p:cNvPr id="451594" name="Text Box 10"/>
          <p:cNvSpPr txBox="1">
            <a:spLocks noChangeArrowheads="1"/>
          </p:cNvSpPr>
          <p:nvPr/>
        </p:nvSpPr>
        <p:spPr bwMode="auto">
          <a:xfrm>
            <a:off x="454025" y="3116263"/>
            <a:ext cx="3679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</a:rPr>
              <a:t>(2) 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内力矩作功之和为零。</a:t>
            </a:r>
          </a:p>
        </p:txBody>
      </p:sp>
      <p:sp>
        <p:nvSpPr>
          <p:cNvPr id="451595" name="Text Box 11"/>
          <p:cNvSpPr txBox="1">
            <a:spLocks noChangeArrowheads="1"/>
          </p:cNvSpPr>
          <p:nvPr/>
        </p:nvSpPr>
        <p:spPr bwMode="auto">
          <a:xfrm>
            <a:off x="617538" y="2070100"/>
            <a:ext cx="1073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FFFF00"/>
                </a:solidFill>
              </a:rPr>
              <a:t>讨论</a:t>
            </a:r>
          </a:p>
        </p:txBody>
      </p:sp>
      <p:sp>
        <p:nvSpPr>
          <p:cNvPr id="451596" name="Text Box 12"/>
          <p:cNvSpPr txBox="1">
            <a:spLocks noChangeArrowheads="1"/>
          </p:cNvSpPr>
          <p:nvPr/>
        </p:nvSpPr>
        <p:spPr bwMode="auto">
          <a:xfrm>
            <a:off x="468313" y="2468563"/>
            <a:ext cx="3803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</a:rPr>
              <a:t>(1) 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合力矩的功</a:t>
            </a:r>
          </a:p>
        </p:txBody>
      </p:sp>
      <p:graphicFrame>
        <p:nvGraphicFramePr>
          <p:cNvPr id="451597" name="Object 13"/>
          <p:cNvGraphicFramePr>
            <a:graphicFrameLocks noChangeAspect="1"/>
          </p:cNvGraphicFramePr>
          <p:nvPr/>
        </p:nvGraphicFramePr>
        <p:xfrm>
          <a:off x="2565400" y="2365375"/>
          <a:ext cx="6399213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9" name="公式" r:id="rId9" imgW="3009841" imgH="285860" progId="Equation.3">
                  <p:embed/>
                </p:oleObj>
              </mc:Choice>
              <mc:Fallback>
                <p:oleObj name="公式" r:id="rId9" imgW="3009841" imgH="2858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2365375"/>
                        <a:ext cx="6399213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1598" name="AutoShape 14"/>
          <p:cNvSpPr>
            <a:spLocks noChangeArrowheads="1"/>
          </p:cNvSpPr>
          <p:nvPr/>
        </p:nvSpPr>
        <p:spPr bwMode="auto">
          <a:xfrm>
            <a:off x="250825" y="1989138"/>
            <a:ext cx="360363" cy="576262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51599" name="Text Box 15"/>
          <p:cNvSpPr txBox="1">
            <a:spLocks noChangeArrowheads="1"/>
          </p:cNvSpPr>
          <p:nvPr/>
        </p:nvSpPr>
        <p:spPr bwMode="auto">
          <a:xfrm>
            <a:off x="196850" y="3721100"/>
            <a:ext cx="3222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FFFF00"/>
                </a:solidFill>
              </a:rPr>
              <a:t>三</a:t>
            </a:r>
            <a:r>
              <a:rPr lang="en-US" altLang="zh-CN" sz="2800">
                <a:solidFill>
                  <a:srgbClr val="FFFF00"/>
                </a:solidFill>
              </a:rPr>
              <a:t>. </a:t>
            </a:r>
            <a:r>
              <a:rPr lang="zh-CN" altLang="en-US" sz="2800">
                <a:solidFill>
                  <a:srgbClr val="FFFF00"/>
                </a:solidFill>
              </a:rPr>
              <a:t>转动动能定理</a:t>
            </a:r>
          </a:p>
        </p:txBody>
      </p:sp>
      <p:sp>
        <p:nvSpPr>
          <p:cNvPr id="451600" name="Text Box 16"/>
          <p:cNvSpPr txBox="1">
            <a:spLocks noChangeArrowheads="1"/>
          </p:cNvSpPr>
          <p:nvPr/>
        </p:nvSpPr>
        <p:spPr bwMode="auto">
          <a:xfrm>
            <a:off x="3184525" y="3716338"/>
            <a:ext cx="383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66FFFF"/>
                </a:solidFill>
                <a:latin typeface="Arial" panose="020B0604020202020204" pitchFamily="34" charset="0"/>
              </a:rPr>
              <a:t>—— </a:t>
            </a:r>
            <a:r>
              <a:rPr lang="zh-CN" altLang="en-US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</a:rPr>
              <a:t>合力矩功的效果</a:t>
            </a:r>
          </a:p>
        </p:txBody>
      </p:sp>
      <p:graphicFrame>
        <p:nvGraphicFramePr>
          <p:cNvPr id="451601" name="Object 17"/>
          <p:cNvGraphicFramePr>
            <a:graphicFrameLocks noChangeAspect="1"/>
          </p:cNvGraphicFramePr>
          <p:nvPr/>
        </p:nvGraphicFramePr>
        <p:xfrm>
          <a:off x="5335588" y="4095750"/>
          <a:ext cx="2346325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0" name="公式" r:id="rId11" imgW="990683" imgH="285860" progId="Equation.3">
                  <p:embed/>
                </p:oleObj>
              </mc:Choice>
              <mc:Fallback>
                <p:oleObj name="公式" r:id="rId11" imgW="990683" imgH="2858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5588" y="4095750"/>
                        <a:ext cx="2346325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602" name="Object 18"/>
          <p:cNvGraphicFramePr>
            <a:graphicFrameLocks noChangeAspect="1"/>
          </p:cNvGraphicFramePr>
          <p:nvPr/>
        </p:nvGraphicFramePr>
        <p:xfrm>
          <a:off x="1139825" y="4267200"/>
          <a:ext cx="1446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1" name="公式" r:id="rId13" imgW="571465" imgH="76121" progId="Equation.3">
                  <p:embed/>
                </p:oleObj>
              </mc:Choice>
              <mc:Fallback>
                <p:oleObj name="公式" r:id="rId13" imgW="571465" imgH="76121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825" y="4267200"/>
                        <a:ext cx="1446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603" name="Object 19"/>
          <p:cNvGraphicFramePr>
            <a:graphicFrameLocks noChangeAspect="1"/>
          </p:cNvGraphicFramePr>
          <p:nvPr/>
        </p:nvGraphicFramePr>
        <p:xfrm>
          <a:off x="2551113" y="4076700"/>
          <a:ext cx="2784475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2" name="公式" r:id="rId15" imgW="1190709" imgH="285860" progId="Equation.3">
                  <p:embed/>
                </p:oleObj>
              </mc:Choice>
              <mc:Fallback>
                <p:oleObj name="公式" r:id="rId15" imgW="1190709" imgH="28586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4076700"/>
                        <a:ext cx="2784475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1604" name="Text Box 20"/>
          <p:cNvSpPr txBox="1">
            <a:spLocks noChangeArrowheads="1"/>
          </p:cNvSpPr>
          <p:nvPr/>
        </p:nvSpPr>
        <p:spPr bwMode="auto">
          <a:xfrm>
            <a:off x="727075" y="4694238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对于一有限过程</a:t>
            </a:r>
          </a:p>
        </p:txBody>
      </p:sp>
      <p:graphicFrame>
        <p:nvGraphicFramePr>
          <p:cNvPr id="451605" name="Object 21"/>
          <p:cNvGraphicFramePr>
            <a:graphicFrameLocks noChangeAspect="1"/>
          </p:cNvGraphicFramePr>
          <p:nvPr/>
        </p:nvGraphicFramePr>
        <p:xfrm>
          <a:off x="1087438" y="5030788"/>
          <a:ext cx="3328987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3" name="公式" r:id="rId17" imgW="1447693" imgH="285860" progId="Equation.3">
                  <p:embed/>
                </p:oleObj>
              </mc:Choice>
              <mc:Fallback>
                <p:oleObj name="公式" r:id="rId17" imgW="1447693" imgH="2858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438" y="5030788"/>
                        <a:ext cx="3328987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606" name="Object 22"/>
          <p:cNvGraphicFramePr>
            <a:graphicFrameLocks noChangeAspect="1"/>
          </p:cNvGraphicFramePr>
          <p:nvPr/>
        </p:nvGraphicFramePr>
        <p:xfrm>
          <a:off x="4429125" y="5011738"/>
          <a:ext cx="2374900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4" name="公式" r:id="rId19" imgW="1000131" imgH="285860" progId="Equation.3">
                  <p:embed/>
                </p:oleObj>
              </mc:Choice>
              <mc:Fallback>
                <p:oleObj name="公式" r:id="rId19" imgW="1000131" imgH="2858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5" y="5011738"/>
                        <a:ext cx="2374900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607" name="Object 23"/>
          <p:cNvGraphicFramePr>
            <a:graphicFrameLocks noChangeAspect="1"/>
          </p:cNvGraphicFramePr>
          <p:nvPr/>
        </p:nvGraphicFramePr>
        <p:xfrm>
          <a:off x="6796088" y="5195888"/>
          <a:ext cx="87312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5" name="公式" r:id="rId21" imgW="304763" imgH="123900" progId="Equation.3">
                  <p:embed/>
                </p:oleObj>
              </mc:Choice>
              <mc:Fallback>
                <p:oleObj name="公式" r:id="rId21" imgW="304763" imgH="1239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6088" y="5195888"/>
                        <a:ext cx="873125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1608" name="Text Box 24"/>
          <p:cNvSpPr txBox="1">
            <a:spLocks noChangeArrowheads="1"/>
          </p:cNvSpPr>
          <p:nvPr/>
        </p:nvSpPr>
        <p:spPr bwMode="auto">
          <a:xfrm>
            <a:off x="611188" y="5848350"/>
            <a:ext cx="8135937" cy="749300"/>
          </a:xfrm>
          <a:prstGeom prst="rect">
            <a:avLst/>
          </a:prstGeom>
          <a:noFill/>
          <a:ln w="19050">
            <a:solidFill>
              <a:srgbClr val="66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绕定轴转动刚体在任一过程中动能的增量，等于在该过程中作用在刚体上所有</a:t>
            </a:r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外力所作功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的总和。  </a:t>
            </a:r>
            <a:r>
              <a:rPr lang="en-US" altLang="zh-CN">
                <a:solidFill>
                  <a:srgbClr val="FFFF00"/>
                </a:solidFill>
                <a:latin typeface="Arial" panose="020B0604020202020204" pitchFamily="34" charset="0"/>
              </a:rPr>
              <a:t>——  </a:t>
            </a:r>
            <a:r>
              <a:rPr lang="zh-CN" altLang="en-US">
                <a:solidFill>
                  <a:srgbClr val="66FFFF"/>
                </a:solidFill>
                <a:ea typeface="楷体_GB2312" pitchFamily="49" charset="-122"/>
              </a:rPr>
              <a:t>动能定理</a:t>
            </a:r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3943350" y="3092747"/>
            <a:ext cx="53091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smtClean="0">
                <a:solidFill>
                  <a:srgbClr val="00FFFF"/>
                </a:solidFill>
              </a:rPr>
              <a:t>(</a:t>
            </a:r>
            <a:r>
              <a:rPr lang="zh-CN" altLang="en-US" dirty="0" smtClean="0">
                <a:solidFill>
                  <a:srgbClr val="00FFFF"/>
                </a:solidFill>
              </a:rPr>
              <a:t>对于刚体，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内</a:t>
            </a:r>
            <a:r>
              <a:rPr lang="zh-CN" altLang="en-US" dirty="0">
                <a:solidFill>
                  <a:srgbClr val="00FFFF"/>
                </a:solidFill>
                <a:ea typeface="楷体_GB2312" pitchFamily="49" charset="-122"/>
              </a:rPr>
              <a:t>力矩之和为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零</a:t>
            </a:r>
            <a:r>
              <a:rPr lang="en-US" altLang="zh-CN" dirty="0" smtClean="0">
                <a:solidFill>
                  <a:srgbClr val="00FFFF"/>
                </a:solidFill>
              </a:rPr>
              <a:t>)</a:t>
            </a:r>
            <a:endParaRPr lang="zh-CN" altLang="en-US" dirty="0">
              <a:solidFill>
                <a:srgbClr val="00FFFF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1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51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5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51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51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51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51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51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51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51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51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51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51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51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5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51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51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5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5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5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5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51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587" grpId="0" autoUpdateAnimBg="0"/>
      <p:bldP spid="451588" grpId="0" autoUpdateAnimBg="0"/>
      <p:bldP spid="451590" grpId="0" autoUpdateAnimBg="0"/>
      <p:bldP spid="451592" grpId="0" animBg="1"/>
      <p:bldP spid="451593" grpId="0" autoUpdateAnimBg="0"/>
      <p:bldP spid="451594" grpId="0" autoUpdateAnimBg="0"/>
      <p:bldP spid="451595" grpId="0" autoUpdateAnimBg="0"/>
      <p:bldP spid="451596" grpId="0" autoUpdateAnimBg="0"/>
      <p:bldP spid="451598" grpId="0" animBg="1"/>
      <p:bldP spid="451599" grpId="0" autoUpdateAnimBg="0"/>
      <p:bldP spid="451600" grpId="0" autoUpdateAnimBg="0"/>
      <p:bldP spid="451604" grpId="0" autoUpdateAnimBg="0"/>
      <p:bldP spid="451608" grpId="0" animBg="1" autoUpdateAnimBg="0"/>
      <p:bldP spid="25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Text Box 2"/>
          <p:cNvSpPr txBox="1">
            <a:spLocks noChangeArrowheads="1"/>
          </p:cNvSpPr>
          <p:nvPr/>
        </p:nvSpPr>
        <p:spPr bwMode="auto">
          <a:xfrm>
            <a:off x="450850" y="47625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99"/>
                </a:solidFill>
                <a:ea typeface="楷体_GB2312" pitchFamily="49" charset="-122"/>
              </a:rPr>
              <a:t>四、刚体的机械能</a:t>
            </a:r>
            <a:endParaRPr lang="zh-CN" altLang="en-US">
              <a:solidFill>
                <a:srgbClr val="FFFF99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89123" name="Text Box 3"/>
          <p:cNvSpPr txBox="1">
            <a:spLocks noChangeArrowheads="1"/>
          </p:cNvSpPr>
          <p:nvPr/>
        </p:nvSpPr>
        <p:spPr bwMode="auto">
          <a:xfrm>
            <a:off x="684213" y="106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0">
                <a:solidFill>
                  <a:srgbClr val="00FFFF"/>
                </a:solidFill>
                <a:ea typeface="楷体_GB2312" pitchFamily="49" charset="-122"/>
              </a:rPr>
              <a:t>•  </a:t>
            </a:r>
            <a:r>
              <a:rPr lang="zh-CN" altLang="en-US">
                <a:solidFill>
                  <a:srgbClr val="00FFFF"/>
                </a:solidFill>
                <a:ea typeface="楷体_GB2312" pitchFamily="49" charset="-122"/>
              </a:rPr>
              <a:t>转动动能</a:t>
            </a:r>
            <a:endParaRPr lang="zh-CN" altLang="en-US" b="0">
              <a:solidFill>
                <a:srgbClr val="00FFFF"/>
              </a:solidFill>
              <a:ea typeface="楷体_GB2312" pitchFamily="49" charset="-122"/>
            </a:endParaRPr>
          </a:p>
        </p:txBody>
      </p:sp>
      <p:sp>
        <p:nvSpPr>
          <p:cNvPr id="389130" name="Text Box 10"/>
          <p:cNvSpPr txBox="1">
            <a:spLocks noChangeArrowheads="1"/>
          </p:cNvSpPr>
          <p:nvPr/>
        </p:nvSpPr>
        <p:spPr bwMode="auto">
          <a:xfrm>
            <a:off x="2667000" y="3384550"/>
            <a:ext cx="647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FFFF"/>
                </a:solidFill>
                <a:ea typeface="楷体_GB2312" pitchFamily="49" charset="-122"/>
              </a:rPr>
              <a:t>• 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质心携带总质量绕定轴作圆周运动的动能</a:t>
            </a:r>
          </a:p>
        </p:txBody>
      </p:sp>
      <p:sp>
        <p:nvSpPr>
          <p:cNvPr id="389131" name="Text Box 11"/>
          <p:cNvSpPr txBox="1">
            <a:spLocks noChangeArrowheads="1"/>
          </p:cNvSpPr>
          <p:nvPr/>
        </p:nvSpPr>
        <p:spPr bwMode="auto">
          <a:xfrm>
            <a:off x="2667000" y="2851150"/>
            <a:ext cx="495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FFFF"/>
                </a:solidFill>
                <a:ea typeface="楷体_GB2312" pitchFamily="49" charset="-122"/>
              </a:rPr>
              <a:t>• 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刚体绕通过质心的轴转动的动能</a:t>
            </a:r>
          </a:p>
        </p:txBody>
      </p:sp>
      <p:sp>
        <p:nvSpPr>
          <p:cNvPr id="389132" name="AutoShape 12"/>
          <p:cNvSpPr>
            <a:spLocks/>
          </p:cNvSpPr>
          <p:nvPr/>
        </p:nvSpPr>
        <p:spPr bwMode="auto">
          <a:xfrm>
            <a:off x="2339975" y="2924175"/>
            <a:ext cx="304800" cy="798513"/>
          </a:xfrm>
          <a:prstGeom prst="leftBrace">
            <a:avLst>
              <a:gd name="adj1" fmla="val 21832"/>
              <a:gd name="adj2" fmla="val 50000"/>
            </a:avLst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389133" name="Group 13"/>
          <p:cNvGrpSpPr>
            <a:grpSpLocks/>
          </p:cNvGrpSpPr>
          <p:nvPr/>
        </p:nvGrpSpPr>
        <p:grpSpPr bwMode="auto">
          <a:xfrm>
            <a:off x="1504950" y="2811250"/>
            <a:ext cx="762000" cy="473287"/>
            <a:chOff x="768" y="1776"/>
            <a:chExt cx="480" cy="336"/>
          </a:xfrm>
        </p:grpSpPr>
        <p:sp>
          <p:nvSpPr>
            <p:cNvPr id="6178" name="Line 14"/>
            <p:cNvSpPr>
              <a:spLocks noChangeShapeType="1"/>
            </p:cNvSpPr>
            <p:nvPr/>
          </p:nvSpPr>
          <p:spPr bwMode="auto">
            <a:xfrm>
              <a:off x="768" y="1776"/>
              <a:ext cx="0" cy="33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9" name="Line 15"/>
            <p:cNvSpPr>
              <a:spLocks noChangeShapeType="1"/>
            </p:cNvSpPr>
            <p:nvPr/>
          </p:nvSpPr>
          <p:spPr bwMode="auto">
            <a:xfrm>
              <a:off x="768" y="2112"/>
              <a:ext cx="480" cy="0"/>
            </a:xfrm>
            <a:prstGeom prst="line">
              <a:avLst/>
            </a:prstGeom>
            <a:noFill/>
            <a:ln w="793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89136" name="Text Box 16"/>
          <p:cNvSpPr txBox="1">
            <a:spLocks noChangeArrowheads="1"/>
          </p:cNvSpPr>
          <p:nvPr/>
        </p:nvSpPr>
        <p:spPr bwMode="auto">
          <a:xfrm>
            <a:off x="684213" y="3917950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0">
                <a:solidFill>
                  <a:srgbClr val="00FFFF"/>
                </a:solidFill>
                <a:ea typeface="楷体_GB2312" pitchFamily="49" charset="-122"/>
              </a:rPr>
              <a:t>•  </a:t>
            </a:r>
            <a:r>
              <a:rPr lang="zh-CN" altLang="en-US">
                <a:solidFill>
                  <a:srgbClr val="00FFFF"/>
                </a:solidFill>
                <a:ea typeface="楷体_GB2312" pitchFamily="49" charset="-122"/>
              </a:rPr>
              <a:t>刚体重力势能</a:t>
            </a:r>
            <a:endParaRPr lang="zh-CN" altLang="en-US" b="0">
              <a:solidFill>
                <a:srgbClr val="00FFFF"/>
              </a:solidFill>
              <a:ea typeface="楷体_GB2312" pitchFamily="49" charset="-122"/>
            </a:endParaRPr>
          </a:p>
        </p:txBody>
      </p:sp>
      <p:sp>
        <p:nvSpPr>
          <p:cNvPr id="389137" name="Freeform 17"/>
          <p:cNvSpPr>
            <a:spLocks/>
          </p:cNvSpPr>
          <p:nvPr/>
        </p:nvSpPr>
        <p:spPr bwMode="auto">
          <a:xfrm>
            <a:off x="6872288" y="3957638"/>
            <a:ext cx="1512887" cy="1320800"/>
          </a:xfrm>
          <a:custGeom>
            <a:avLst/>
            <a:gdLst>
              <a:gd name="T0" fmla="*/ 2147483646 w 2120"/>
              <a:gd name="T1" fmla="*/ 2147483646 h 1720"/>
              <a:gd name="T2" fmla="*/ 2147483646 w 2120"/>
              <a:gd name="T3" fmla="*/ 2147483646 h 1720"/>
              <a:gd name="T4" fmla="*/ 2147483646 w 2120"/>
              <a:gd name="T5" fmla="*/ 2147483646 h 1720"/>
              <a:gd name="T6" fmla="*/ 2147483646 w 2120"/>
              <a:gd name="T7" fmla="*/ 2147483646 h 1720"/>
              <a:gd name="T8" fmla="*/ 2147483646 w 2120"/>
              <a:gd name="T9" fmla="*/ 2147483646 h 1720"/>
              <a:gd name="T10" fmla="*/ 2147483646 w 2120"/>
              <a:gd name="T11" fmla="*/ 2147483646 h 1720"/>
              <a:gd name="T12" fmla="*/ 2147483646 w 2120"/>
              <a:gd name="T13" fmla="*/ 2147483646 h 1720"/>
              <a:gd name="T14" fmla="*/ 2147483646 w 2120"/>
              <a:gd name="T15" fmla="*/ 2147483646 h 1720"/>
              <a:gd name="T16" fmla="*/ 2147483646 w 2120"/>
              <a:gd name="T17" fmla="*/ 2147483646 h 17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120" h="1720">
                <a:moveTo>
                  <a:pt x="400" y="1380"/>
                </a:moveTo>
                <a:cubicBezTo>
                  <a:pt x="280" y="1228"/>
                  <a:pt x="0" y="930"/>
                  <a:pt x="25" y="735"/>
                </a:cubicBezTo>
                <a:cubicBezTo>
                  <a:pt x="50" y="540"/>
                  <a:pt x="315" y="317"/>
                  <a:pt x="550" y="210"/>
                </a:cubicBezTo>
                <a:cubicBezTo>
                  <a:pt x="785" y="103"/>
                  <a:pt x="1185" y="0"/>
                  <a:pt x="1435" y="90"/>
                </a:cubicBezTo>
                <a:cubicBezTo>
                  <a:pt x="1685" y="180"/>
                  <a:pt x="1980" y="530"/>
                  <a:pt x="2050" y="750"/>
                </a:cubicBezTo>
                <a:cubicBezTo>
                  <a:pt x="2120" y="970"/>
                  <a:pt x="1970" y="1255"/>
                  <a:pt x="1855" y="1410"/>
                </a:cubicBezTo>
                <a:cubicBezTo>
                  <a:pt x="1740" y="1565"/>
                  <a:pt x="1545" y="1640"/>
                  <a:pt x="1360" y="1680"/>
                </a:cubicBezTo>
                <a:cubicBezTo>
                  <a:pt x="1175" y="1720"/>
                  <a:pt x="910" y="1702"/>
                  <a:pt x="745" y="1650"/>
                </a:cubicBezTo>
                <a:cubicBezTo>
                  <a:pt x="580" y="1598"/>
                  <a:pt x="520" y="1532"/>
                  <a:pt x="400" y="1380"/>
                </a:cubicBezTo>
                <a:close/>
              </a:path>
            </a:pathLst>
          </a:custGeom>
          <a:solidFill>
            <a:srgbClr val="33996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89138" name="Group 18"/>
          <p:cNvGrpSpPr>
            <a:grpSpLocks/>
          </p:cNvGrpSpPr>
          <p:nvPr/>
        </p:nvGrpSpPr>
        <p:grpSpPr bwMode="auto">
          <a:xfrm>
            <a:off x="6019800" y="6584950"/>
            <a:ext cx="2871788" cy="144463"/>
            <a:chOff x="2445" y="7095"/>
            <a:chExt cx="2910" cy="210"/>
          </a:xfrm>
        </p:grpSpPr>
        <p:sp>
          <p:nvSpPr>
            <p:cNvPr id="6176" name="Rectangle 19" descr="宽上对角线"/>
            <p:cNvSpPr>
              <a:spLocks noChangeArrowheads="1"/>
            </p:cNvSpPr>
            <p:nvPr/>
          </p:nvSpPr>
          <p:spPr bwMode="auto">
            <a:xfrm>
              <a:off x="2520" y="7095"/>
              <a:ext cx="2745" cy="210"/>
            </a:xfrm>
            <a:prstGeom prst="rect">
              <a:avLst/>
            </a:prstGeom>
            <a:pattFill prst="wdUpDiag">
              <a:fgClr>
                <a:srgbClr val="000000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77" name="Line 20"/>
            <p:cNvSpPr>
              <a:spLocks noChangeShapeType="1"/>
            </p:cNvSpPr>
            <p:nvPr/>
          </p:nvSpPr>
          <p:spPr bwMode="auto">
            <a:xfrm>
              <a:off x="2445" y="7095"/>
              <a:ext cx="291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9141" name="Text Box 21"/>
          <p:cNvSpPr txBox="1">
            <a:spLocks noChangeArrowheads="1"/>
          </p:cNvSpPr>
          <p:nvPr/>
        </p:nvSpPr>
        <p:spPr bwMode="auto">
          <a:xfrm>
            <a:off x="7394575" y="4441825"/>
            <a:ext cx="53022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>
                <a:solidFill>
                  <a:srgbClr val="002448"/>
                </a:solidFill>
                <a:ea typeface="楷体_GB2312" pitchFamily="49" charset="-122"/>
              </a:rPr>
              <a:t>×</a:t>
            </a:r>
          </a:p>
        </p:txBody>
      </p:sp>
      <p:sp>
        <p:nvSpPr>
          <p:cNvPr id="389142" name="Text Box 22"/>
          <p:cNvSpPr txBox="1">
            <a:spLocks noChangeArrowheads="1"/>
          </p:cNvSpPr>
          <p:nvPr/>
        </p:nvSpPr>
        <p:spPr bwMode="auto">
          <a:xfrm>
            <a:off x="7086600" y="4298950"/>
            <a:ext cx="420688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i="1">
                <a:solidFill>
                  <a:srgbClr val="002448"/>
                </a:solidFill>
                <a:ea typeface="楷体_GB2312" pitchFamily="49" charset="-122"/>
              </a:rPr>
              <a:t>C</a:t>
            </a:r>
          </a:p>
        </p:txBody>
      </p:sp>
      <p:sp>
        <p:nvSpPr>
          <p:cNvPr id="389143" name="Line 23"/>
          <p:cNvSpPr>
            <a:spLocks noChangeShapeType="1"/>
          </p:cNvSpPr>
          <p:nvPr/>
        </p:nvSpPr>
        <p:spPr bwMode="auto">
          <a:xfrm flipH="1">
            <a:off x="7620000" y="4756150"/>
            <a:ext cx="0" cy="1828800"/>
          </a:xfrm>
          <a:prstGeom prst="line">
            <a:avLst/>
          </a:prstGeom>
          <a:noFill/>
          <a:ln w="222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44" name="Rectangle 24"/>
          <p:cNvSpPr>
            <a:spLocks noChangeArrowheads="1"/>
          </p:cNvSpPr>
          <p:nvPr/>
        </p:nvSpPr>
        <p:spPr bwMode="auto">
          <a:xfrm>
            <a:off x="7924800" y="4298950"/>
            <a:ext cx="152400" cy="152400"/>
          </a:xfrm>
          <a:prstGeom prst="rect">
            <a:avLst/>
          </a:prstGeom>
          <a:solidFill>
            <a:srgbClr val="000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89145" name="Line 25"/>
          <p:cNvSpPr>
            <a:spLocks noChangeShapeType="1"/>
          </p:cNvSpPr>
          <p:nvPr/>
        </p:nvSpPr>
        <p:spPr bwMode="auto">
          <a:xfrm>
            <a:off x="8001000" y="4451350"/>
            <a:ext cx="0" cy="2133600"/>
          </a:xfrm>
          <a:prstGeom prst="line">
            <a:avLst/>
          </a:prstGeom>
          <a:noFill/>
          <a:ln w="222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46" name="Text Box 26"/>
          <p:cNvSpPr txBox="1">
            <a:spLocks noChangeArrowheads="1"/>
          </p:cNvSpPr>
          <p:nvPr/>
        </p:nvSpPr>
        <p:spPr bwMode="auto">
          <a:xfrm>
            <a:off x="7086600" y="5441950"/>
            <a:ext cx="544513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800" i="1">
                <a:solidFill>
                  <a:srgbClr val="FFFF66"/>
                </a:solidFill>
                <a:ea typeface="楷体_GB2312" pitchFamily="49" charset="-122"/>
              </a:rPr>
              <a:t>y</a:t>
            </a:r>
            <a:r>
              <a:rPr lang="en-US" altLang="zh-CN" sz="2800" i="1" baseline="-25000">
                <a:solidFill>
                  <a:srgbClr val="FFFF66"/>
                </a:solidFill>
                <a:ea typeface="楷体_GB2312" pitchFamily="49" charset="-122"/>
              </a:rPr>
              <a:t>c</a:t>
            </a:r>
            <a:endParaRPr lang="en-US" altLang="zh-CN" i="1" baseline="-25000">
              <a:solidFill>
                <a:srgbClr val="FFFF66"/>
              </a:solidFill>
              <a:ea typeface="楷体_GB2312" pitchFamily="49" charset="-122"/>
            </a:endParaRPr>
          </a:p>
        </p:txBody>
      </p:sp>
      <p:sp>
        <p:nvSpPr>
          <p:cNvPr id="389147" name="Text Box 27"/>
          <p:cNvSpPr txBox="1">
            <a:spLocks noChangeArrowheads="1"/>
          </p:cNvSpPr>
          <p:nvPr/>
        </p:nvSpPr>
        <p:spPr bwMode="auto">
          <a:xfrm>
            <a:off x="8153400" y="5289550"/>
            <a:ext cx="6096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800" i="1">
                <a:solidFill>
                  <a:srgbClr val="FFFF66"/>
                </a:solidFill>
                <a:ea typeface="楷体_GB2312" pitchFamily="49" charset="-122"/>
              </a:rPr>
              <a:t>y</a:t>
            </a:r>
            <a:r>
              <a:rPr lang="en-US" altLang="zh-CN" sz="2800" i="1" baseline="-25000">
                <a:solidFill>
                  <a:srgbClr val="FFFF66"/>
                </a:solidFill>
                <a:ea typeface="楷体_GB2312" pitchFamily="49" charset="-122"/>
              </a:rPr>
              <a:t>i</a:t>
            </a:r>
          </a:p>
        </p:txBody>
      </p:sp>
      <p:grpSp>
        <p:nvGrpSpPr>
          <p:cNvPr id="389148" name="Group 28"/>
          <p:cNvGrpSpPr>
            <a:grpSpLocks/>
          </p:cNvGrpSpPr>
          <p:nvPr/>
        </p:nvGrpSpPr>
        <p:grpSpPr bwMode="auto">
          <a:xfrm>
            <a:off x="8183563" y="3917950"/>
            <a:ext cx="808037" cy="712788"/>
            <a:chOff x="4656" y="2400"/>
            <a:chExt cx="605" cy="449"/>
          </a:xfrm>
        </p:grpSpPr>
        <p:sp>
          <p:nvSpPr>
            <p:cNvPr id="6174" name="Text Box 29"/>
            <p:cNvSpPr txBox="1">
              <a:spLocks noChangeArrowheads="1"/>
            </p:cNvSpPr>
            <p:nvPr/>
          </p:nvSpPr>
          <p:spPr bwMode="auto">
            <a:xfrm>
              <a:off x="4848" y="2400"/>
              <a:ext cx="413" cy="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i="1">
                  <a:solidFill>
                    <a:srgbClr val="FFFF66"/>
                  </a:solidFill>
                  <a:ea typeface="楷体_GB2312" pitchFamily="49" charset="-122"/>
                </a:rPr>
                <a:t>m</a:t>
              </a:r>
              <a:r>
                <a:rPr lang="en-US" altLang="zh-CN" i="1" baseline="-25000">
                  <a:solidFill>
                    <a:srgbClr val="FFFF66"/>
                  </a:solidFill>
                  <a:ea typeface="楷体_GB2312" pitchFamily="49" charset="-122"/>
                </a:rPr>
                <a:t>i</a:t>
              </a:r>
              <a:endParaRPr lang="en-US" altLang="zh-CN" i="1" baseline="-250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6175" name="Text Box 30"/>
            <p:cNvSpPr txBox="1">
              <a:spLocks noChangeArrowheads="1"/>
            </p:cNvSpPr>
            <p:nvPr/>
          </p:nvSpPr>
          <p:spPr bwMode="auto">
            <a:xfrm>
              <a:off x="4656" y="2400"/>
              <a:ext cx="320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>
                  <a:solidFill>
                    <a:srgbClr val="FFFF66"/>
                  </a:solidFill>
                  <a:ea typeface="楷体_GB2312" pitchFamily="49" charset="-122"/>
                </a:rPr>
                <a:t>Δ</a:t>
              </a:r>
            </a:p>
          </p:txBody>
        </p:sp>
      </p:grpSp>
      <p:sp>
        <p:nvSpPr>
          <p:cNvPr id="389151" name="Text Box 31"/>
          <p:cNvSpPr txBox="1">
            <a:spLocks noChangeArrowheads="1"/>
          </p:cNvSpPr>
          <p:nvPr/>
        </p:nvSpPr>
        <p:spPr bwMode="auto">
          <a:xfrm>
            <a:off x="6172200" y="6051550"/>
            <a:ext cx="10144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800" i="1">
                <a:solidFill>
                  <a:srgbClr val="FFFF66"/>
                </a:solidFill>
                <a:ea typeface="楷体_GB2312" pitchFamily="49" charset="-122"/>
              </a:rPr>
              <a:t>E</a:t>
            </a:r>
            <a:r>
              <a:rPr lang="en-US" altLang="zh-CN" sz="2800" i="1" baseline="-25000">
                <a:solidFill>
                  <a:srgbClr val="FFFF66"/>
                </a:solidFill>
                <a:ea typeface="楷体_GB2312" pitchFamily="49" charset="-122"/>
              </a:rPr>
              <a:t>p</a:t>
            </a:r>
            <a:r>
              <a:rPr lang="en-US" altLang="zh-CN" sz="2800">
                <a:solidFill>
                  <a:srgbClr val="FFFF66"/>
                </a:solidFill>
                <a:ea typeface="楷体_GB2312" pitchFamily="49" charset="-122"/>
              </a:rPr>
              <a:t>=0</a:t>
            </a:r>
            <a:endParaRPr lang="en-US" altLang="zh-CN">
              <a:solidFill>
                <a:srgbClr val="FFFF66"/>
              </a:solidFill>
              <a:ea typeface="楷体_GB2312" pitchFamily="49" charset="-122"/>
            </a:endParaRPr>
          </a:p>
        </p:txBody>
      </p:sp>
      <p:sp>
        <p:nvSpPr>
          <p:cNvPr id="389152" name="Text Box 32"/>
          <p:cNvSpPr txBox="1">
            <a:spLocks noChangeArrowheads="1"/>
          </p:cNvSpPr>
          <p:nvPr/>
        </p:nvSpPr>
        <p:spPr bwMode="auto">
          <a:xfrm>
            <a:off x="2916238" y="3933825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FFFF"/>
                </a:solidFill>
                <a:ea typeface="楷体_GB2312" pitchFamily="49" charset="-122"/>
              </a:rPr>
              <a:t>—— 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各质元重力势能之和</a:t>
            </a:r>
            <a:endParaRPr lang="zh-CN" altLang="en-US" b="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389154" name="Text Box 34"/>
          <p:cNvSpPr txBox="1">
            <a:spLocks noChangeArrowheads="1"/>
          </p:cNvSpPr>
          <p:nvPr/>
        </p:nvSpPr>
        <p:spPr bwMode="auto">
          <a:xfrm>
            <a:off x="1390650" y="4554538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取任意质元</a:t>
            </a:r>
            <a:endParaRPr lang="zh-CN" altLang="en-US" b="0">
              <a:solidFill>
                <a:srgbClr val="FFFF99"/>
              </a:solidFill>
              <a:ea typeface="楷体_GB2312" pitchFamily="49" charset="-122"/>
            </a:endParaRPr>
          </a:p>
        </p:txBody>
      </p:sp>
      <p:sp>
        <p:nvSpPr>
          <p:cNvPr id="389157" name="AutoShape 37"/>
          <p:cNvSpPr>
            <a:spLocks noChangeArrowheads="1"/>
          </p:cNvSpPr>
          <p:nvPr/>
        </p:nvSpPr>
        <p:spPr bwMode="auto">
          <a:xfrm>
            <a:off x="5580063" y="5137150"/>
            <a:ext cx="1506537" cy="609600"/>
          </a:xfrm>
          <a:prstGeom prst="wedgeRectCallout">
            <a:avLst>
              <a:gd name="adj1" fmla="val 74870"/>
              <a:gd name="adj2" fmla="val -11224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rPr>
              <a:t>质心</a:t>
            </a:r>
            <a:endParaRPr lang="zh-CN" altLang="en-US" b="0">
              <a:solidFill>
                <a:srgbClr val="000066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7654117"/>
              </p:ext>
            </p:extLst>
          </p:nvPr>
        </p:nvGraphicFramePr>
        <p:xfrm>
          <a:off x="2705905" y="844698"/>
          <a:ext cx="1911350" cy="1000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2" name="Equation" r:id="rId3" imgW="749160" imgH="393480" progId="Equation.DSMT4">
                  <p:embed/>
                </p:oleObj>
              </mc:Choice>
              <mc:Fallback>
                <p:oleObj name="Equation" r:id="rId3" imgW="7491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905" y="844698"/>
                        <a:ext cx="1911350" cy="10001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714336"/>
              </p:ext>
            </p:extLst>
          </p:nvPr>
        </p:nvGraphicFramePr>
        <p:xfrm>
          <a:off x="4600575" y="844698"/>
          <a:ext cx="314325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3" name="Equation" r:id="rId5" imgW="1231560" imgH="393480" progId="Equation.DSMT4">
                  <p:embed/>
                </p:oleObj>
              </mc:Choice>
              <mc:Fallback>
                <p:oleObj name="Equation" r:id="rId5" imgW="12315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0575" y="844698"/>
                        <a:ext cx="3143250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4343400" y="1936750"/>
            <a:ext cx="2203450" cy="621553"/>
            <a:chOff x="4343400" y="1936750"/>
            <a:chExt cx="2203450" cy="621553"/>
          </a:xfrm>
        </p:grpSpPr>
        <p:sp>
          <p:nvSpPr>
            <p:cNvPr id="6180" name="AutoShape 8"/>
            <p:cNvSpPr>
              <a:spLocks noChangeAspect="1" noChangeArrowheads="1"/>
            </p:cNvSpPr>
            <p:nvPr/>
          </p:nvSpPr>
          <p:spPr bwMode="auto">
            <a:xfrm>
              <a:off x="4343400" y="1936750"/>
              <a:ext cx="2130425" cy="619125"/>
            </a:xfrm>
            <a:prstGeom prst="wedgeRoundRectCallout">
              <a:avLst>
                <a:gd name="adj1" fmla="val -66384"/>
                <a:gd name="adj2" fmla="val -115417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0">
                <a:solidFill>
                  <a:srgbClr val="FFFF99"/>
                </a:solidFill>
                <a:ea typeface="楷体_GB2312" pitchFamily="49" charset="-122"/>
              </a:endParaRPr>
            </a:p>
          </p:txBody>
        </p:sp>
        <p:graphicFrame>
          <p:nvGraphicFramePr>
            <p:cNvPr id="42" name="对象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35474398"/>
                </p:ext>
              </p:extLst>
            </p:nvPr>
          </p:nvGraphicFramePr>
          <p:xfrm>
            <a:off x="4343400" y="1945528"/>
            <a:ext cx="2203450" cy="612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4" name="Equation" r:id="rId7" imgW="863280" imgH="241200" progId="Equation.DSMT4">
                    <p:embed/>
                  </p:oleObj>
                </mc:Choice>
                <mc:Fallback>
                  <p:oleObj name="Equation" r:id="rId7" imgW="8632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3400" y="1945528"/>
                          <a:ext cx="2203450" cy="612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730387"/>
              </p:ext>
            </p:extLst>
          </p:nvPr>
        </p:nvGraphicFramePr>
        <p:xfrm>
          <a:off x="201825" y="1811126"/>
          <a:ext cx="349885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5" name="Equation" r:id="rId9" imgW="1371600" imgH="393480" progId="Equation.DSMT4">
                  <p:embed/>
                </p:oleObj>
              </mc:Choice>
              <mc:Fallback>
                <p:oleObj name="Equation" r:id="rId9" imgW="13716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825" y="1811126"/>
                        <a:ext cx="3498850" cy="100012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7387280"/>
              </p:ext>
            </p:extLst>
          </p:nvPr>
        </p:nvGraphicFramePr>
        <p:xfrm>
          <a:off x="3383264" y="4521200"/>
          <a:ext cx="207327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6" name="Equation" r:id="rId11" imgW="812520" imgH="228600" progId="Equation.DSMT4">
                  <p:embed/>
                </p:oleObj>
              </mc:Choice>
              <mc:Fallback>
                <p:oleObj name="Equation" r:id="rId11" imgW="812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3264" y="4521200"/>
                        <a:ext cx="207327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4015094"/>
              </p:ext>
            </p:extLst>
          </p:nvPr>
        </p:nvGraphicFramePr>
        <p:xfrm>
          <a:off x="1377504" y="5127626"/>
          <a:ext cx="2493963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7" name="Equation" r:id="rId13" imgW="977760" imgH="253800" progId="Equation.DSMT4">
                  <p:embed/>
                </p:oleObj>
              </mc:Choice>
              <mc:Fallback>
                <p:oleObj name="Equation" r:id="rId13" imgW="9777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504" y="5127626"/>
                        <a:ext cx="2493963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6659920"/>
              </p:ext>
            </p:extLst>
          </p:nvPr>
        </p:nvGraphicFramePr>
        <p:xfrm>
          <a:off x="1894681" y="5716413"/>
          <a:ext cx="3629026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8" name="Equation" r:id="rId15" imgW="1422360" imgH="431640" progId="Equation.DSMT4">
                  <p:embed/>
                </p:oleObj>
              </mc:Choice>
              <mc:Fallback>
                <p:oleObj name="Equation" r:id="rId15" imgW="14223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4681" y="5716413"/>
                        <a:ext cx="3629026" cy="1096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89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89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389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89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5" dur="500"/>
                                        <p:tgtEl>
                                          <p:spTgt spid="389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38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2" grpId="0" build="p" autoUpdateAnimBg="0"/>
      <p:bldP spid="389123" grpId="0" build="p" autoUpdateAnimBg="0"/>
      <p:bldP spid="389130" grpId="0" build="p" autoUpdateAnimBg="0"/>
      <p:bldP spid="389131" grpId="0" build="p" autoUpdateAnimBg="0"/>
      <p:bldP spid="389132" grpId="0" animBg="1"/>
      <p:bldP spid="389136" grpId="0" build="p" autoUpdateAnimBg="0"/>
      <p:bldP spid="389137" grpId="0" animBg="1"/>
      <p:bldP spid="389141" grpId="0" build="p" autoUpdateAnimBg="0"/>
      <p:bldP spid="389142" grpId="0" build="p" autoUpdateAnimBg="0"/>
      <p:bldP spid="389143" grpId="0" animBg="1"/>
      <p:bldP spid="389144" grpId="0" animBg="1"/>
      <p:bldP spid="389145" grpId="0" animBg="1"/>
      <p:bldP spid="389146" grpId="0" build="p" autoUpdateAnimBg="0"/>
      <p:bldP spid="389147" grpId="0" build="p" autoUpdateAnimBg="0"/>
      <p:bldP spid="389151" grpId="0" build="p" autoUpdateAnimBg="0"/>
      <p:bldP spid="389152" grpId="0" build="p" autoUpdateAnimBg="0"/>
      <p:bldP spid="389154" grpId="0" build="p" autoUpdateAnimBg="0"/>
      <p:bldP spid="389157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Text Box 2"/>
          <p:cNvSpPr txBox="1">
            <a:spLocks noChangeArrowheads="1"/>
          </p:cNvSpPr>
          <p:nvPr/>
        </p:nvSpPr>
        <p:spPr bwMode="auto">
          <a:xfrm>
            <a:off x="687388" y="476250"/>
            <a:ext cx="647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0">
                <a:solidFill>
                  <a:srgbClr val="00FFFF"/>
                </a:solidFill>
                <a:ea typeface="楷体_GB2312" pitchFamily="49" charset="-122"/>
              </a:rPr>
              <a:t>•  </a:t>
            </a:r>
            <a:r>
              <a:rPr lang="zh-CN" altLang="en-US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</a:rPr>
              <a:t>刚体的机械能</a:t>
            </a:r>
            <a:endParaRPr lang="zh-CN" altLang="en-US" b="0">
              <a:solidFill>
                <a:srgbClr val="00FFFF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90148" name="Text Box 4"/>
          <p:cNvSpPr txBox="1">
            <a:spLocks noChangeArrowheads="1"/>
          </p:cNvSpPr>
          <p:nvPr/>
        </p:nvSpPr>
        <p:spPr bwMode="auto">
          <a:xfrm>
            <a:off x="684212" y="2133600"/>
            <a:ext cx="80642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0" dirty="0">
                <a:solidFill>
                  <a:srgbClr val="00FFFF"/>
                </a:solidFill>
                <a:ea typeface="楷体_GB2312" pitchFamily="49" charset="-122"/>
              </a:rPr>
              <a:t>•  </a:t>
            </a:r>
            <a:r>
              <a:rPr lang="zh-CN" altLang="en-US" dirty="0">
                <a:solidFill>
                  <a:srgbClr val="00FFFF"/>
                </a:solidFill>
                <a:ea typeface="楷体_GB2312" pitchFamily="49" charset="-122"/>
              </a:rPr>
              <a:t>定轴转动的功能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原理（</a:t>
            </a:r>
            <a:r>
              <a:rPr lang="zh-CN" altLang="en-US" dirty="0" smtClean="0">
                <a:solidFill>
                  <a:srgbClr val="FFFF00"/>
                </a:solidFill>
                <a:ea typeface="楷体_GB2312" pitchFamily="49" charset="-122"/>
              </a:rPr>
              <a:t>与质点系的功能原理类似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）</a:t>
            </a:r>
            <a:endParaRPr lang="zh-CN" altLang="en-US" b="0" dirty="0">
              <a:solidFill>
                <a:srgbClr val="00FFFF"/>
              </a:solidFill>
              <a:ea typeface="楷体_GB2312" pitchFamily="49" charset="-122"/>
            </a:endParaRP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2921000" y="4411663"/>
            <a:ext cx="4819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CCCCFF"/>
              </a:buClr>
              <a:buFont typeface="Monotype Sorts" pitchFamily="2" charset="2"/>
              <a:buNone/>
            </a:pPr>
            <a:r>
              <a:rPr kumimoji="0" lang="zh-CN" altLang="en-US">
                <a:solidFill>
                  <a:srgbClr val="FFCC00"/>
                </a:solidFill>
                <a:ea typeface="楷体_GB2312" pitchFamily="49" charset="-122"/>
              </a:rPr>
              <a:t>（系统的机械能守恒定律）</a:t>
            </a:r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1187450" y="5181600"/>
            <a:ext cx="7421563" cy="1416050"/>
          </a:xfrm>
          <a:prstGeom prst="rect">
            <a:avLst/>
          </a:prstGeom>
          <a:solidFill>
            <a:srgbClr val="00CCFF">
              <a:alpha val="20000"/>
            </a:srgbClr>
          </a:solidFill>
          <a:ln w="9525">
            <a:solidFill>
              <a:srgbClr val="FFFFFF">
                <a:alpha val="25098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bg1"/>
                </a:solidFill>
                <a:ea typeface="楷体_GB2312" pitchFamily="49" charset="-122"/>
              </a:rPr>
              <a:t>      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对含有刚体的力学系统，</a:t>
            </a:r>
            <a:r>
              <a:rPr lang="zh-CN" altLang="en-US" dirty="0">
                <a:solidFill>
                  <a:srgbClr val="FFC000"/>
                </a:solidFill>
                <a:ea typeface="楷体_GB2312" pitchFamily="49" charset="-122"/>
              </a:rPr>
              <a:t>若在运动过程中，只有保守内力作功，而外力和非保守内力都不作功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，则该系统的机械能守恒。</a:t>
            </a:r>
          </a:p>
        </p:txBody>
      </p:sp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822325" y="2822575"/>
            <a:ext cx="4711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当 </a:t>
            </a:r>
            <a:r>
              <a:rPr lang="en-US" altLang="zh-CN" i="1" dirty="0">
                <a:solidFill>
                  <a:srgbClr val="FFCC00"/>
                </a:solidFill>
                <a:ea typeface="楷体_GB2312" pitchFamily="49" charset="-122"/>
              </a:rPr>
              <a:t>A</a:t>
            </a:r>
            <a:r>
              <a:rPr lang="zh-CN" altLang="en-US" baseline="-25000" dirty="0">
                <a:solidFill>
                  <a:srgbClr val="FFCC00"/>
                </a:solidFill>
                <a:ea typeface="楷体_GB2312" pitchFamily="49" charset="-122"/>
              </a:rPr>
              <a:t>外 </a:t>
            </a:r>
            <a:r>
              <a:rPr lang="en-US" altLang="zh-CN" i="1" dirty="0">
                <a:solidFill>
                  <a:srgbClr val="FFCC00"/>
                </a:solidFill>
                <a:ea typeface="楷体_GB2312" pitchFamily="49" charset="-122"/>
              </a:rPr>
              <a:t>+ A</a:t>
            </a:r>
            <a:r>
              <a:rPr lang="zh-CN" altLang="en-US" baseline="-25000" dirty="0">
                <a:solidFill>
                  <a:srgbClr val="FFCC00"/>
                </a:solidFill>
                <a:ea typeface="楷体_GB2312" pitchFamily="49" charset="-122"/>
              </a:rPr>
              <a:t>非保内</a:t>
            </a:r>
            <a:r>
              <a:rPr lang="zh-CN" altLang="en-US" i="1" baseline="-25000" dirty="0">
                <a:solidFill>
                  <a:srgbClr val="FFCC00"/>
                </a:solidFill>
                <a:ea typeface="楷体_GB2312" pitchFamily="49" charset="-122"/>
              </a:rPr>
              <a:t> </a:t>
            </a:r>
            <a:r>
              <a:rPr lang="zh-CN" altLang="en-US" baseline="-25000" dirty="0">
                <a:solidFill>
                  <a:srgbClr val="FFCC00"/>
                </a:solidFill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rgbClr val="FFCC00"/>
                </a:solidFill>
                <a:ea typeface="楷体_GB2312" pitchFamily="49" charset="-122"/>
              </a:rPr>
              <a:t>=</a:t>
            </a:r>
            <a:r>
              <a:rPr lang="en-US" altLang="zh-CN" i="1" dirty="0">
                <a:solidFill>
                  <a:srgbClr val="FFCC00"/>
                </a:solidFill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rgbClr val="FFCC00"/>
                </a:solidFill>
                <a:ea typeface="楷体_GB2312" pitchFamily="49" charset="-122"/>
              </a:rPr>
              <a:t>0</a:t>
            </a:r>
            <a:r>
              <a:rPr lang="en-US" altLang="zh-CN" dirty="0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时，有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4821688"/>
              </p:ext>
            </p:extLst>
          </p:nvPr>
        </p:nvGraphicFramePr>
        <p:xfrm>
          <a:off x="1763688" y="920750"/>
          <a:ext cx="4567237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" name="Equation" r:id="rId3" imgW="1790640" imgH="393480" progId="Equation.DSMT4">
                  <p:embed/>
                </p:oleObj>
              </mc:Choice>
              <mc:Fallback>
                <p:oleObj name="Equation" r:id="rId3" imgW="17906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920750"/>
                        <a:ext cx="4567237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4999179"/>
              </p:ext>
            </p:extLst>
          </p:nvPr>
        </p:nvGraphicFramePr>
        <p:xfrm>
          <a:off x="3174690" y="3642519"/>
          <a:ext cx="3141663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" name="Equation" r:id="rId5" imgW="1231560" imgH="241200" progId="Equation.DSMT4">
                  <p:embed/>
                </p:oleObj>
              </mc:Choice>
              <mc:Fallback>
                <p:oleObj name="Equation" r:id="rId5" imgW="1231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4690" y="3642519"/>
                        <a:ext cx="3141663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90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300"/>
                                        <p:tgtEl>
                                          <p:spTgt spid="390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46" grpId="0" build="p" autoUpdateAnimBg="0"/>
      <p:bldP spid="390148" grpId="0" build="p" autoUpdateAnimBg="0"/>
      <p:bldP spid="16" grpId="0" autoUpdateAnimBg="0"/>
      <p:bldP spid="17" grpId="0" animBg="1"/>
      <p:bldP spid="1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203848" y="260648"/>
            <a:ext cx="230393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mudger LET" pitchFamily="2" charset="0"/>
                <a:ea typeface="隶书" panose="02010509060101010101" pitchFamily="49" charset="-122"/>
                <a:cs typeface="Times New Roman" panose="02020603050405020304" pitchFamily="18" charset="0"/>
              </a:rPr>
              <a:t>要点回顾</a:t>
            </a:r>
            <a:endParaRPr lang="en-US" altLang="zh-CN" sz="4000" dirty="0" smtClean="0"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mudger LET" pitchFamily="2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60706" y="885465"/>
            <a:ext cx="93578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FFFF00"/>
                </a:solidFill>
                <a:ea typeface="楷体_GB2312" pitchFamily="49" charset="-122"/>
              </a:rPr>
              <a:t>刚体：</a:t>
            </a:r>
            <a:endParaRPr lang="en-US" altLang="zh-CN" b="0" i="1" dirty="0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316263" y="881000"/>
            <a:ext cx="71287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u="sng" dirty="0" smtClean="0">
                <a:solidFill>
                  <a:srgbClr val="00FF00"/>
                </a:solidFill>
                <a:ea typeface="楷体_GB2312" pitchFamily="49" charset="-122"/>
              </a:rPr>
              <a:t>冻结了的质点系，不</a:t>
            </a:r>
            <a:r>
              <a:rPr lang="zh-CN" altLang="en-US" u="sng" dirty="0">
                <a:solidFill>
                  <a:srgbClr val="00FF00"/>
                </a:solidFill>
                <a:ea typeface="楷体_GB2312" pitchFamily="49" charset="-122"/>
              </a:rPr>
              <a:t>变形（形状</a:t>
            </a:r>
            <a:r>
              <a:rPr lang="zh-CN" altLang="en-US" u="sng" dirty="0">
                <a:solidFill>
                  <a:srgbClr val="FFFF00"/>
                </a:solidFill>
                <a:ea typeface="楷体_GB2312" pitchFamily="49" charset="-122"/>
              </a:rPr>
              <a:t>、</a:t>
            </a:r>
            <a:r>
              <a:rPr lang="zh-CN" altLang="en-US" u="sng" dirty="0">
                <a:solidFill>
                  <a:srgbClr val="00FF00"/>
                </a:solidFill>
                <a:ea typeface="楷体_GB2312" pitchFamily="49" charset="-122"/>
              </a:rPr>
              <a:t>体积保持</a:t>
            </a:r>
            <a:r>
              <a:rPr lang="zh-CN" altLang="en-US" u="sng" dirty="0">
                <a:solidFill>
                  <a:srgbClr val="FFFF00"/>
                </a:solidFill>
                <a:ea typeface="楷体_GB2312" pitchFamily="49" charset="-122"/>
              </a:rPr>
              <a:t>不变）</a:t>
            </a:r>
            <a:endParaRPr lang="zh-CN" altLang="en-US" dirty="0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60705" y="1451082"/>
            <a:ext cx="24893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dirty="0" smtClean="0">
                <a:solidFill>
                  <a:srgbClr val="FFFF99"/>
                </a:solidFill>
                <a:ea typeface="楷体_GB2312" pitchFamily="49" charset="-122"/>
              </a:rPr>
              <a:t>刚体</a:t>
            </a:r>
            <a:r>
              <a:rPr kumimoji="0" lang="zh-CN" altLang="en-US" dirty="0">
                <a:solidFill>
                  <a:srgbClr val="FFFF99"/>
                </a:solidFill>
                <a:ea typeface="楷体_GB2312" pitchFamily="49" charset="-122"/>
              </a:rPr>
              <a:t>的</a:t>
            </a:r>
            <a:r>
              <a:rPr kumimoji="0" lang="zh-CN" altLang="en-US" dirty="0" smtClean="0">
                <a:solidFill>
                  <a:srgbClr val="FFFF99"/>
                </a:solidFill>
                <a:ea typeface="楷体_GB2312" pitchFamily="49" charset="-122"/>
              </a:rPr>
              <a:t>平动：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41079" y="1436185"/>
            <a:ext cx="668913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dirty="0">
                <a:solidFill>
                  <a:srgbClr val="FFFFFF"/>
                </a:solidFill>
                <a:ea typeface="楷体_GB2312" pitchFamily="49" charset="-122"/>
              </a:rPr>
              <a:t>刚体运动时</a:t>
            </a:r>
            <a:r>
              <a:rPr kumimoji="0" lang="zh-CN" altLang="en-US" dirty="0" smtClean="0">
                <a:solidFill>
                  <a:srgbClr val="FFFFFF"/>
                </a:solidFill>
                <a:ea typeface="楷体_GB2312" pitchFamily="49" charset="-122"/>
              </a:rPr>
              <a:t>，在</a:t>
            </a:r>
            <a:r>
              <a:rPr kumimoji="0" lang="zh-CN" altLang="en-US" dirty="0">
                <a:solidFill>
                  <a:srgbClr val="FFFFFF"/>
                </a:solidFill>
                <a:ea typeface="楷体_GB2312" pitchFamily="49" charset="-122"/>
              </a:rPr>
              <a:t>刚体内所作的任一条直线都始终保持和自身平行</a:t>
            </a:r>
          </a:p>
          <a:p>
            <a:endParaRPr kumimoji="0" lang="zh-CN" altLang="en-US" b="0" dirty="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272508" y="2307305"/>
            <a:ext cx="3800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dirty="0">
                <a:solidFill>
                  <a:srgbClr val="00FFFF"/>
                </a:solidFill>
                <a:ea typeface="楷体_GB2312" pitchFamily="49" charset="-122"/>
              </a:rPr>
              <a:t> </a:t>
            </a:r>
            <a:r>
              <a:rPr kumimoji="0" lang="zh-CN" altLang="en-US" dirty="0">
                <a:solidFill>
                  <a:srgbClr val="00FFFF"/>
                </a:solidFill>
                <a:ea typeface="楷体_GB2312" pitchFamily="49" charset="-122"/>
              </a:rPr>
              <a:t>平动的</a:t>
            </a:r>
            <a:r>
              <a:rPr kumimoji="0"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特点：</a:t>
            </a:r>
            <a:endParaRPr kumimoji="0" lang="zh-CN" altLang="en-US" b="0" dirty="0">
              <a:solidFill>
                <a:srgbClr val="00FFFF"/>
              </a:solidFill>
              <a:ea typeface="楷体_GB2312" pitchFamily="49" charset="-122"/>
            </a:endParaRP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2156306" y="2307305"/>
            <a:ext cx="662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dirty="0">
                <a:solidFill>
                  <a:srgbClr val="FFFFFF"/>
                </a:solidFill>
                <a:ea typeface="楷体_GB2312" pitchFamily="49" charset="-122"/>
              </a:rPr>
              <a:t>(1) </a:t>
            </a:r>
            <a:r>
              <a:rPr kumimoji="0" lang="zh-CN" altLang="en-US" dirty="0">
                <a:solidFill>
                  <a:srgbClr val="FFFFFF"/>
                </a:solidFill>
                <a:ea typeface="楷体_GB2312" pitchFamily="49" charset="-122"/>
              </a:rPr>
              <a:t>刚体上各质点的运动轨迹相同</a:t>
            </a:r>
            <a:endParaRPr kumimoji="0" lang="zh-CN" altLang="en-US" b="0" dirty="0">
              <a:solidFill>
                <a:srgbClr val="FFFFFF"/>
              </a:solidFill>
              <a:ea typeface="楷体_GB2312" pitchFamily="49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372480" y="2936023"/>
            <a:ext cx="4135982" cy="438454"/>
            <a:chOff x="2335624" y="3103071"/>
            <a:chExt cx="4135982" cy="438454"/>
          </a:xfrm>
        </p:grpSpPr>
        <p:graphicFrame>
          <p:nvGraphicFramePr>
            <p:cNvPr id="9" name="Object 17"/>
            <p:cNvGraphicFramePr>
              <a:graphicFrameLocks/>
            </p:cNvGraphicFramePr>
            <p:nvPr>
              <p:extLst/>
            </p:nvPr>
          </p:nvGraphicFramePr>
          <p:xfrm>
            <a:off x="2335624" y="3122425"/>
            <a:ext cx="13843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76" name="公式" r:id="rId3" imgW="1247667" imgH="285860" progId="Equation.3">
                    <p:embed/>
                  </p:oleObj>
                </mc:Choice>
                <mc:Fallback>
                  <p:oleObj name="公式" r:id="rId3" imgW="1247667" imgH="28586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5624" y="3122425"/>
                          <a:ext cx="1384300" cy="419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18"/>
            <p:cNvGraphicFramePr>
              <a:graphicFrameLocks/>
            </p:cNvGraphicFramePr>
            <p:nvPr>
              <p:extLst/>
            </p:nvPr>
          </p:nvGraphicFramePr>
          <p:xfrm>
            <a:off x="3991659" y="3122425"/>
            <a:ext cx="1100137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77" name="公式" r:id="rId5" imgW="971517" imgH="285860" progId="Equation.3">
                    <p:embed/>
                  </p:oleObj>
                </mc:Choice>
                <mc:Fallback>
                  <p:oleObj name="公式" r:id="rId5" imgW="971517" imgH="28586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1659" y="3122425"/>
                          <a:ext cx="1100137" cy="419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9"/>
            <p:cNvGraphicFramePr>
              <a:graphicFrameLocks/>
            </p:cNvGraphicFramePr>
            <p:nvPr>
              <p:extLst/>
            </p:nvPr>
          </p:nvGraphicFramePr>
          <p:xfrm>
            <a:off x="5363531" y="3103071"/>
            <a:ext cx="1108075" cy="420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78" name="公式" r:id="rId7" imgW="971517" imgH="285860" progId="Equation.3">
                    <p:embed/>
                  </p:oleObj>
                </mc:Choice>
                <mc:Fallback>
                  <p:oleObj name="公式" r:id="rId7" imgW="971517" imgH="28586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3531" y="3103071"/>
                          <a:ext cx="1108075" cy="4206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组合 14"/>
          <p:cNvGrpSpPr/>
          <p:nvPr/>
        </p:nvGrpSpPr>
        <p:grpSpPr>
          <a:xfrm>
            <a:off x="2110056" y="3457560"/>
            <a:ext cx="7000153" cy="471492"/>
            <a:chOff x="2108351" y="4220647"/>
            <a:chExt cx="7000153" cy="471492"/>
          </a:xfrm>
        </p:grpSpPr>
        <p:sp>
          <p:nvSpPr>
            <p:cNvPr id="12" name="Text Box 20"/>
            <p:cNvSpPr txBox="1">
              <a:spLocks noChangeArrowheads="1"/>
            </p:cNvSpPr>
            <p:nvPr/>
          </p:nvSpPr>
          <p:spPr bwMode="auto">
            <a:xfrm>
              <a:off x="2108351" y="4234939"/>
              <a:ext cx="41036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dirty="0">
                  <a:solidFill>
                    <a:srgbClr val="FFFFFF"/>
                  </a:solidFill>
                  <a:ea typeface="楷体_GB2312" pitchFamily="49" charset="-122"/>
                </a:rPr>
                <a:t>(2) </a:t>
              </a:r>
              <a:r>
                <a:rPr kumimoji="0" lang="zh-CN" altLang="en-US" dirty="0" smtClean="0">
                  <a:solidFill>
                    <a:srgbClr val="FFFFFF"/>
                  </a:solidFill>
                  <a:ea typeface="楷体_GB2312" pitchFamily="49" charset="-122"/>
                </a:rPr>
                <a:t>可用</a:t>
              </a:r>
              <a:r>
                <a:rPr kumimoji="0" lang="zh-CN" altLang="en-US" dirty="0">
                  <a:solidFill>
                    <a:srgbClr val="66FFFF"/>
                  </a:solidFill>
                  <a:ea typeface="楷体_GB2312" pitchFamily="49" charset="-122"/>
                </a:rPr>
                <a:t>质心</a:t>
              </a:r>
              <a:r>
                <a:rPr kumimoji="0" lang="zh-CN" altLang="en-US" dirty="0">
                  <a:solidFill>
                    <a:srgbClr val="FFFFFF"/>
                  </a:solidFill>
                  <a:ea typeface="楷体_GB2312" pitchFamily="49" charset="-122"/>
                </a:rPr>
                <a:t>的运动</a:t>
              </a:r>
            </a:p>
          </p:txBody>
        </p:sp>
        <p:sp>
          <p:nvSpPr>
            <p:cNvPr id="13" name="Rectangle 29"/>
            <p:cNvSpPr>
              <a:spLocks noChangeArrowheads="1"/>
            </p:cNvSpPr>
            <p:nvPr/>
          </p:nvSpPr>
          <p:spPr bwMode="auto">
            <a:xfrm>
              <a:off x="5796979" y="4220647"/>
              <a:ext cx="33115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dirty="0">
                  <a:solidFill>
                    <a:srgbClr val="FFFFFF"/>
                  </a:solidFill>
                  <a:ea typeface="楷体_GB2312" pitchFamily="49" charset="-122"/>
                </a:rPr>
                <a:t>刚体的平动</a:t>
              </a:r>
            </a:p>
          </p:txBody>
        </p:sp>
        <p:sp>
          <p:nvSpPr>
            <p:cNvPr id="14" name="Text Box 30"/>
            <p:cNvSpPr txBox="1">
              <a:spLocks noChangeArrowheads="1"/>
            </p:cNvSpPr>
            <p:nvPr/>
          </p:nvSpPr>
          <p:spPr bwMode="auto">
            <a:xfrm>
              <a:off x="4772695" y="4220647"/>
              <a:ext cx="18875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rgbClr val="FFCC00"/>
                  </a:solidFill>
                  <a:ea typeface="楷体_GB2312" pitchFamily="49" charset="-122"/>
                </a:rPr>
                <a:t>来代替</a:t>
              </a:r>
            </a:p>
          </p:txBody>
        </p:sp>
      </p:grp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850007" y="4130568"/>
            <a:ext cx="620883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66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dirty="0">
                <a:solidFill>
                  <a:srgbClr val="FFFFFF"/>
                </a:solidFill>
                <a:ea typeface="楷体_GB2312" pitchFamily="49" charset="-122"/>
              </a:rPr>
              <a:t>刚体内各点都</a:t>
            </a:r>
            <a:r>
              <a:rPr kumimoji="0" lang="zh-CN" altLang="en-US" dirty="0" smtClean="0">
                <a:solidFill>
                  <a:srgbClr val="FFFFFF"/>
                </a:solidFill>
                <a:ea typeface="楷体_GB2312" pitchFamily="49" charset="-122"/>
              </a:rPr>
              <a:t>绕</a:t>
            </a:r>
            <a:r>
              <a:rPr kumimoji="0"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固定不动的</a:t>
            </a:r>
            <a:r>
              <a:rPr kumimoji="0" lang="zh-CN" altLang="en-US" dirty="0" smtClean="0">
                <a:solidFill>
                  <a:srgbClr val="66FFFF"/>
                </a:solidFill>
                <a:ea typeface="楷体_GB2312" pitchFamily="49" charset="-122"/>
              </a:rPr>
              <a:t>同</a:t>
            </a:r>
            <a:r>
              <a:rPr kumimoji="0" lang="zh-CN" altLang="en-US" dirty="0">
                <a:solidFill>
                  <a:srgbClr val="66FFFF"/>
                </a:solidFill>
                <a:ea typeface="楷体_GB2312" pitchFamily="49" charset="-122"/>
              </a:rPr>
              <a:t>一直线</a:t>
            </a:r>
            <a:r>
              <a:rPr kumimoji="0" lang="zh-CN" altLang="en-US" dirty="0">
                <a:solidFill>
                  <a:srgbClr val="FFFFFF"/>
                </a:solidFill>
                <a:ea typeface="楷体_GB2312" pitchFamily="49" charset="-122"/>
              </a:rPr>
              <a:t>作</a:t>
            </a:r>
            <a:r>
              <a:rPr kumimoji="0" lang="zh-CN" altLang="en-US" dirty="0">
                <a:solidFill>
                  <a:srgbClr val="66FFFF"/>
                </a:solidFill>
                <a:ea typeface="楷体_GB2312" pitchFamily="49" charset="-122"/>
              </a:rPr>
              <a:t>圆周</a:t>
            </a:r>
            <a:r>
              <a:rPr kumimoji="0" lang="zh-CN" altLang="en-US" dirty="0">
                <a:solidFill>
                  <a:srgbClr val="FFFFFF"/>
                </a:solidFill>
                <a:ea typeface="楷体_GB2312" pitchFamily="49" charset="-122"/>
              </a:rPr>
              <a:t>运动</a:t>
            </a:r>
            <a:endParaRPr kumimoji="0" lang="zh-CN" altLang="en-US" b="0" dirty="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305236" y="4123871"/>
            <a:ext cx="28593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zh-CN" altLang="en-US" dirty="0" smtClean="0">
                <a:solidFill>
                  <a:srgbClr val="66FFFF"/>
                </a:solidFill>
                <a:ea typeface="楷体_GB2312" pitchFamily="49" charset="-122"/>
              </a:rPr>
              <a:t>刚体的定轴转动</a:t>
            </a:r>
            <a:r>
              <a:rPr kumimoji="0" lang="zh-CN" altLang="en-US" dirty="0">
                <a:solidFill>
                  <a:srgbClr val="66FFFF"/>
                </a:solidFill>
                <a:ea typeface="楷体_GB2312" pitchFamily="49" charset="-122"/>
              </a:rPr>
              <a:t>：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4573486" y="5173570"/>
            <a:ext cx="2316797" cy="457200"/>
            <a:chOff x="4561904" y="5282335"/>
            <a:chExt cx="2316797" cy="457200"/>
          </a:xfrm>
        </p:grpSpPr>
        <p:graphicFrame>
          <p:nvGraphicFramePr>
            <p:cNvPr id="18" name="Object 3"/>
            <p:cNvGraphicFramePr>
              <a:graphicFrameLocks/>
            </p:cNvGraphicFramePr>
            <p:nvPr>
              <p:extLst/>
            </p:nvPr>
          </p:nvGraphicFramePr>
          <p:xfrm>
            <a:off x="5792851" y="5380277"/>
            <a:ext cx="108585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79" name="Equation" r:id="rId9" imgW="1076254" imgH="257247" progId="Equation.3">
                    <p:embed/>
                  </p:oleObj>
                </mc:Choice>
                <mc:Fallback>
                  <p:oleObj name="Equation" r:id="rId9" imgW="1076254" imgH="257247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92851" y="5380277"/>
                          <a:ext cx="1085850" cy="3540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Text Box 320"/>
            <p:cNvSpPr txBox="1">
              <a:spLocks noChangeArrowheads="1"/>
            </p:cNvSpPr>
            <p:nvPr/>
          </p:nvSpPr>
          <p:spPr bwMode="auto">
            <a:xfrm>
              <a:off x="4561904" y="5282335"/>
              <a:ext cx="1447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zh-CN" altLang="en-US" dirty="0">
                  <a:solidFill>
                    <a:srgbClr val="66FFFF"/>
                  </a:solidFill>
                  <a:ea typeface="楷体_GB2312" pitchFamily="49" charset="-122"/>
                </a:rPr>
                <a:t>角坐标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96735" y="5708348"/>
            <a:ext cx="3233878" cy="742950"/>
            <a:chOff x="385153" y="5817113"/>
            <a:chExt cx="3233878" cy="742950"/>
          </a:xfrm>
        </p:grpSpPr>
        <p:graphicFrame>
          <p:nvGraphicFramePr>
            <p:cNvPr id="19" name="Object 4"/>
            <p:cNvGraphicFramePr>
              <a:graphicFrameLocks/>
            </p:cNvGraphicFramePr>
            <p:nvPr>
              <p:extLst/>
            </p:nvPr>
          </p:nvGraphicFramePr>
          <p:xfrm>
            <a:off x="1688631" y="5817113"/>
            <a:ext cx="1930400" cy="742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80" name="公式" r:id="rId11" imgW="2009710" imgH="695349" progId="Equation.3">
                    <p:embed/>
                  </p:oleObj>
                </mc:Choice>
                <mc:Fallback>
                  <p:oleObj name="公式" r:id="rId11" imgW="2009710" imgH="695349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8631" y="5817113"/>
                          <a:ext cx="1930400" cy="742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Rectangle 321"/>
            <p:cNvSpPr>
              <a:spLocks noChangeArrowheads="1"/>
            </p:cNvSpPr>
            <p:nvPr/>
          </p:nvSpPr>
          <p:spPr bwMode="auto">
            <a:xfrm>
              <a:off x="385153" y="5971189"/>
              <a:ext cx="1447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zh-CN" altLang="en-US" dirty="0">
                  <a:solidFill>
                    <a:srgbClr val="66FFFF"/>
                  </a:solidFill>
                  <a:ea typeface="楷体_GB2312" pitchFamily="49" charset="-122"/>
                </a:rPr>
                <a:t>角速度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835027" y="5669111"/>
            <a:ext cx="4519612" cy="784225"/>
            <a:chOff x="3823445" y="5777876"/>
            <a:chExt cx="4519612" cy="784225"/>
          </a:xfrm>
        </p:grpSpPr>
        <p:graphicFrame>
          <p:nvGraphicFramePr>
            <p:cNvPr id="20" name="Object 5"/>
            <p:cNvGraphicFramePr>
              <a:graphicFrameLocks/>
            </p:cNvGraphicFramePr>
            <p:nvPr>
              <p:extLst/>
            </p:nvPr>
          </p:nvGraphicFramePr>
          <p:xfrm>
            <a:off x="5507782" y="5777876"/>
            <a:ext cx="2835275" cy="784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81" name="Equation" r:id="rId13" imgW="3019559" imgH="742857" progId="Equation.3">
                    <p:embed/>
                  </p:oleObj>
                </mc:Choice>
                <mc:Fallback>
                  <p:oleObj name="Equation" r:id="rId13" imgW="3019559" imgH="742857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07782" y="5777876"/>
                          <a:ext cx="2835275" cy="784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Rectangle 322"/>
            <p:cNvSpPr>
              <a:spLocks noChangeArrowheads="1"/>
            </p:cNvSpPr>
            <p:nvPr/>
          </p:nvSpPr>
          <p:spPr bwMode="auto">
            <a:xfrm>
              <a:off x="3823445" y="5985838"/>
              <a:ext cx="14097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zh-CN" altLang="en-US" dirty="0">
                  <a:solidFill>
                    <a:srgbClr val="66FFFF"/>
                  </a:solidFill>
                  <a:ea typeface="楷体_GB2312" pitchFamily="49" charset="-122"/>
                </a:rPr>
                <a:t>角加速度</a:t>
              </a:r>
            </a:p>
          </p:txBody>
        </p:sp>
      </p:grpSp>
      <p:sp>
        <p:nvSpPr>
          <p:cNvPr id="24" name="Rectangle 323"/>
          <p:cNvSpPr>
            <a:spLocks noChangeArrowheads="1"/>
          </p:cNvSpPr>
          <p:nvPr/>
        </p:nvSpPr>
        <p:spPr bwMode="auto">
          <a:xfrm>
            <a:off x="372448" y="5168325"/>
            <a:ext cx="51353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zh-CN" altLang="en-US" dirty="0">
                <a:solidFill>
                  <a:srgbClr val="FFFF00"/>
                </a:solidFill>
                <a:ea typeface="楷体_GB2312" pitchFamily="49" charset="-122"/>
              </a:rPr>
              <a:t>绕定轴转动的</a:t>
            </a:r>
            <a:r>
              <a:rPr kumimoji="0" lang="zh-CN" altLang="en-US" dirty="0" smtClean="0">
                <a:solidFill>
                  <a:srgbClr val="FFFF00"/>
                </a:solidFill>
                <a:ea typeface="楷体_GB2312" pitchFamily="49" charset="-122"/>
              </a:rPr>
              <a:t>刚体运动描述：</a:t>
            </a:r>
            <a:endParaRPr kumimoji="0" lang="zh-CN" altLang="en-US" b="0" dirty="0">
              <a:solidFill>
                <a:srgbClr val="00FFFF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450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build="p" autoUpdateAnimBg="0"/>
      <p:bldP spid="5" grpId="0"/>
      <p:bldP spid="6" grpId="0" autoUpdateAnimBg="0"/>
      <p:bldP spid="7" grpId="0" autoUpdateAnimBg="0"/>
      <p:bldP spid="8" grpId="0" autoUpdateAnimBg="0"/>
      <p:bldP spid="16" grpId="0" autoUpdateAnimBg="0"/>
      <p:bldP spid="17" grpId="0" autoUpdateAnimBg="0"/>
      <p:bldP spid="24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196850" y="244475"/>
            <a:ext cx="86963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rgbClr val="FFFF00"/>
                </a:solidFill>
              </a:rPr>
              <a:t>例</a:t>
            </a:r>
            <a:r>
              <a:rPr lang="zh-CN" altLang="en-US" dirty="0">
                <a:solidFill>
                  <a:srgbClr val="FFFF00"/>
                </a:solidFill>
                <a:ea typeface="仿宋_GB2312" pitchFamily="49" charset="-122"/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  <a:ea typeface="仿宋_GB2312" pitchFamily="49" charset="-122"/>
              </a:rPr>
              <a:t>6 </a:t>
            </a: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一根长为</a:t>
            </a:r>
            <a:r>
              <a:rPr lang="zh-CN" altLang="en-US" i="1" dirty="0">
                <a:solidFill>
                  <a:schemeClr val="bg1"/>
                </a:solidFill>
                <a:ea typeface="仿宋_GB2312" pitchFamily="49" charset="-122"/>
              </a:rPr>
              <a:t> </a:t>
            </a:r>
            <a:r>
              <a:rPr lang="en-US" altLang="zh-CN" i="1" dirty="0">
                <a:solidFill>
                  <a:srgbClr val="66FFFF"/>
                </a:solidFill>
                <a:ea typeface="仿宋_GB2312" pitchFamily="49" charset="-122"/>
              </a:rPr>
              <a:t>l</a:t>
            </a:r>
            <a:r>
              <a:rPr lang="en-US" altLang="zh-CN" dirty="0">
                <a:solidFill>
                  <a:schemeClr val="bg1"/>
                </a:solidFill>
                <a:ea typeface="仿宋_GB2312" pitchFamily="49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，质量为</a:t>
            </a:r>
            <a:r>
              <a:rPr lang="zh-CN" altLang="en-US" dirty="0">
                <a:solidFill>
                  <a:srgbClr val="66FFFF"/>
                </a:solidFill>
                <a:ea typeface="仿宋_GB2312" pitchFamily="49" charset="-122"/>
              </a:rPr>
              <a:t> </a:t>
            </a:r>
            <a:r>
              <a:rPr lang="en-US" altLang="zh-CN" i="1" dirty="0">
                <a:solidFill>
                  <a:srgbClr val="66FFFF"/>
                </a:solidFill>
                <a:ea typeface="仿宋_GB2312" pitchFamily="49" charset="-122"/>
              </a:rPr>
              <a:t>m</a:t>
            </a:r>
            <a:r>
              <a:rPr lang="en-US" altLang="zh-CN" dirty="0">
                <a:solidFill>
                  <a:schemeClr val="bg1"/>
                </a:solidFill>
                <a:ea typeface="仿宋_GB2312" pitchFamily="49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的均匀细直棒，可绕轴 </a:t>
            </a:r>
            <a:r>
              <a:rPr lang="en-US" altLang="zh-CN" i="1" dirty="0">
                <a:solidFill>
                  <a:srgbClr val="66FFFF"/>
                </a:solidFill>
                <a:ea typeface="仿宋_GB2312" pitchFamily="49" charset="-122"/>
              </a:rPr>
              <a:t>O</a:t>
            </a:r>
            <a:r>
              <a:rPr lang="en-US" altLang="zh-CN" dirty="0">
                <a:solidFill>
                  <a:schemeClr val="bg1"/>
                </a:solidFill>
                <a:ea typeface="仿宋_GB2312" pitchFamily="49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在竖直平</a:t>
            </a:r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     面内转动，初始时它在水平位置</a:t>
            </a:r>
          </a:p>
        </p:txBody>
      </p:sp>
      <p:sp>
        <p:nvSpPr>
          <p:cNvPr id="453635" name="Rectangle 3"/>
          <p:cNvSpPr>
            <a:spLocks noChangeArrowheads="1"/>
          </p:cNvSpPr>
          <p:nvPr/>
        </p:nvSpPr>
        <p:spPr bwMode="auto">
          <a:xfrm>
            <a:off x="250825" y="1773238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FFFF00"/>
                </a:solidFill>
              </a:rPr>
              <a:t>解</a:t>
            </a:r>
            <a:endParaRPr lang="zh-CN" altLang="en-US" i="1">
              <a:solidFill>
                <a:srgbClr val="99CCFF"/>
              </a:solidFill>
            </a:endParaRPr>
          </a:p>
        </p:txBody>
      </p:sp>
      <p:graphicFrame>
        <p:nvGraphicFramePr>
          <p:cNvPr id="453636" name="Object 4"/>
          <p:cNvGraphicFramePr>
            <a:graphicFrameLocks/>
          </p:cNvGraphicFramePr>
          <p:nvPr/>
        </p:nvGraphicFramePr>
        <p:xfrm>
          <a:off x="852488" y="1628775"/>
          <a:ext cx="2249487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68" name="公式" r:id="rId3" imgW="2143061" imgH="723962" progId="Equation.3">
                  <p:embed/>
                </p:oleObj>
              </mc:Choice>
              <mc:Fallback>
                <p:oleObj name="公式" r:id="rId3" imgW="2143061" imgH="723962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88" y="1628775"/>
                        <a:ext cx="2249487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637" name="Object 5"/>
          <p:cNvGraphicFramePr>
            <a:graphicFrameLocks/>
          </p:cNvGraphicFramePr>
          <p:nvPr/>
        </p:nvGraphicFramePr>
        <p:xfrm>
          <a:off x="2181225" y="2276475"/>
          <a:ext cx="4119563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69" name="公式" r:id="rId5" imgW="4009972" imgH="723962" progId="Equation.3">
                  <p:embed/>
                </p:oleObj>
              </mc:Choice>
              <mc:Fallback>
                <p:oleObj name="公式" r:id="rId5" imgW="4009972" imgH="723962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1225" y="2276475"/>
                        <a:ext cx="4119563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3638" name="Text Box 6"/>
          <p:cNvSpPr txBox="1">
            <a:spLocks noChangeArrowheads="1"/>
          </p:cNvSpPr>
          <p:nvPr/>
        </p:nvSpPr>
        <p:spPr bwMode="auto">
          <a:xfrm>
            <a:off x="468313" y="2420938"/>
            <a:ext cx="2592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由动能定理</a:t>
            </a:r>
          </a:p>
        </p:txBody>
      </p:sp>
      <p:graphicFrame>
        <p:nvGraphicFramePr>
          <p:cNvPr id="453639" name="Object 7"/>
          <p:cNvGraphicFramePr>
            <a:graphicFrameLocks/>
          </p:cNvGraphicFramePr>
          <p:nvPr/>
        </p:nvGraphicFramePr>
        <p:xfrm>
          <a:off x="4591050" y="3068638"/>
          <a:ext cx="1647825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70" name="公式" r:id="rId7" imgW="1542982" imgH="723962" progId="Equation.3">
                  <p:embed/>
                </p:oleObj>
              </mc:Choice>
              <mc:Fallback>
                <p:oleObj name="公式" r:id="rId7" imgW="1542982" imgH="723962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1050" y="3068638"/>
                        <a:ext cx="1647825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640" name="Object 8"/>
          <p:cNvGraphicFramePr>
            <a:graphicFrameLocks/>
          </p:cNvGraphicFramePr>
          <p:nvPr/>
        </p:nvGraphicFramePr>
        <p:xfrm>
          <a:off x="2484438" y="3068638"/>
          <a:ext cx="2073275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71" name="公式" r:id="rId9" imgW="1962200" imgH="723962" progId="Equation.3">
                  <p:embed/>
                </p:oleObj>
              </mc:Choice>
              <mc:Fallback>
                <p:oleObj name="公式" r:id="rId9" imgW="1962200" imgH="723962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068638"/>
                        <a:ext cx="2073275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641" name="Object 9"/>
          <p:cNvGraphicFramePr>
            <a:graphicFrameLocks noChangeAspect="1"/>
          </p:cNvGraphicFramePr>
          <p:nvPr/>
        </p:nvGraphicFramePr>
        <p:xfrm>
          <a:off x="1501775" y="4060825"/>
          <a:ext cx="1774825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72" name="公式" r:id="rId11" imgW="723981" imgH="285860" progId="Equation.3">
                  <p:embed/>
                </p:oleObj>
              </mc:Choice>
              <mc:Fallback>
                <p:oleObj name="公式" r:id="rId11" imgW="723981" imgH="2858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1775" y="4060825"/>
                        <a:ext cx="1774825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642" name="Object 10"/>
          <p:cNvGraphicFramePr>
            <a:graphicFrameLocks/>
          </p:cNvGraphicFramePr>
          <p:nvPr/>
        </p:nvGraphicFramePr>
        <p:xfrm>
          <a:off x="6948488" y="3068638"/>
          <a:ext cx="1335087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73" name="公式" r:id="rId13" imgW="1228771" imgH="723962" progId="Equation.3">
                  <p:embed/>
                </p:oleObj>
              </mc:Choice>
              <mc:Fallback>
                <p:oleObj name="公式" r:id="rId13" imgW="1228771" imgH="723962" progId="Equation.3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3068638"/>
                        <a:ext cx="1335087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3643" name="AutoShape 11"/>
          <p:cNvSpPr>
            <a:spLocks noChangeArrowheads="1"/>
          </p:cNvSpPr>
          <p:nvPr/>
        </p:nvSpPr>
        <p:spPr bwMode="auto">
          <a:xfrm>
            <a:off x="684213" y="4268788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graphicFrame>
        <p:nvGraphicFramePr>
          <p:cNvPr id="453644" name="Object 12"/>
          <p:cNvGraphicFramePr>
            <a:graphicFrameLocks noChangeAspect="1"/>
          </p:cNvGraphicFramePr>
          <p:nvPr/>
        </p:nvGraphicFramePr>
        <p:xfrm>
          <a:off x="4348163" y="4095750"/>
          <a:ext cx="2128837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74" name="公式" r:id="rId15" imgW="885946" imgH="285860" progId="Equation.3">
                  <p:embed/>
                </p:oleObj>
              </mc:Choice>
              <mc:Fallback>
                <p:oleObj name="公式" r:id="rId15" imgW="885946" imgH="2858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8163" y="4095750"/>
                        <a:ext cx="2128837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3645" name="AutoShape 13"/>
          <p:cNvSpPr>
            <a:spLocks noChangeArrowheads="1"/>
          </p:cNvSpPr>
          <p:nvPr/>
        </p:nvSpPr>
        <p:spPr bwMode="auto">
          <a:xfrm>
            <a:off x="3709988" y="4360863"/>
            <a:ext cx="574675" cy="307975"/>
          </a:xfrm>
          <a:prstGeom prst="rightArrow">
            <a:avLst>
              <a:gd name="adj1" fmla="val 50000"/>
              <a:gd name="adj2" fmla="val 46649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0" y="0"/>
            <a:ext cx="8893175" cy="1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179388" y="1196975"/>
            <a:ext cx="4537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FF00"/>
                </a:solidFill>
              </a:rPr>
              <a:t>求</a:t>
            </a:r>
            <a:r>
              <a:rPr lang="zh-CN" altLang="en-US">
                <a:solidFill>
                  <a:srgbClr val="FFFF00"/>
                </a:solidFill>
                <a:ea typeface="仿宋_GB2312" pitchFamily="49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它由此下摆 </a:t>
            </a:r>
            <a:r>
              <a:rPr lang="zh-CN" altLang="en-US" i="1">
                <a:solidFill>
                  <a:srgbClr val="66FFFF"/>
                </a:solidFill>
                <a:ea typeface="仿宋_GB2312" pitchFamily="49" charset="-122"/>
                <a:sym typeface="Symbol" panose="05050102010706020507" pitchFamily="18" charset="2"/>
              </a:rPr>
              <a:t></a:t>
            </a:r>
            <a:r>
              <a:rPr lang="zh-CN" altLang="en-US" i="1">
                <a:solidFill>
                  <a:schemeClr val="bg1"/>
                </a:solidFill>
                <a:ea typeface="仿宋_GB2312" pitchFamily="49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角时的 </a:t>
            </a:r>
            <a:r>
              <a:rPr lang="zh-CN" altLang="en-US" i="1">
                <a:solidFill>
                  <a:srgbClr val="00FFFF"/>
                </a:solidFill>
                <a:ea typeface="仿宋_GB2312" pitchFamily="49" charset="-122"/>
                <a:sym typeface="Symbol" panose="05050102010706020507" pitchFamily="18" charset="2"/>
              </a:rPr>
              <a:t>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 和</a:t>
            </a:r>
            <a:r>
              <a:rPr lang="zh-CN" altLang="en-US" i="1">
                <a:solidFill>
                  <a:srgbClr val="66FFFF"/>
                </a:solidFill>
                <a:ea typeface="仿宋_GB2312" pitchFamily="49" charset="-122"/>
                <a:sym typeface="Symbol" panose="05050102010706020507" pitchFamily="18" charset="2"/>
              </a:rPr>
              <a:t></a:t>
            </a:r>
          </a:p>
        </p:txBody>
      </p:sp>
      <p:grpSp>
        <p:nvGrpSpPr>
          <p:cNvPr id="8208" name="Group 16"/>
          <p:cNvGrpSpPr>
            <a:grpSpLocks/>
          </p:cNvGrpSpPr>
          <p:nvPr/>
        </p:nvGrpSpPr>
        <p:grpSpPr bwMode="auto">
          <a:xfrm>
            <a:off x="5446713" y="746125"/>
            <a:ext cx="3319462" cy="2244725"/>
            <a:chOff x="3431" y="470"/>
            <a:chExt cx="2091" cy="1414"/>
          </a:xfrm>
        </p:grpSpPr>
        <p:sp>
          <p:nvSpPr>
            <p:cNvPr id="8216" name="Rectangle 17"/>
            <p:cNvSpPr>
              <a:spLocks noChangeArrowheads="1"/>
            </p:cNvSpPr>
            <p:nvPr/>
          </p:nvSpPr>
          <p:spPr bwMode="auto">
            <a:xfrm rot="-3124346">
              <a:off x="4254" y="474"/>
              <a:ext cx="96" cy="15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8217" name="Rectangle 18"/>
            <p:cNvSpPr>
              <a:spLocks noChangeArrowheads="1"/>
            </p:cNvSpPr>
            <p:nvPr/>
          </p:nvSpPr>
          <p:spPr bwMode="auto">
            <a:xfrm>
              <a:off x="3678" y="738"/>
              <a:ext cx="1584" cy="96"/>
            </a:xfrm>
            <a:prstGeom prst="rect">
              <a:avLst/>
            </a:prstGeom>
            <a:solidFill>
              <a:srgbClr val="00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8218" name="Line 19"/>
            <p:cNvSpPr>
              <a:spLocks noChangeShapeType="1"/>
            </p:cNvSpPr>
            <p:nvPr/>
          </p:nvSpPr>
          <p:spPr bwMode="auto">
            <a:xfrm>
              <a:off x="3678" y="786"/>
              <a:ext cx="1824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9" name="Line 20"/>
            <p:cNvSpPr>
              <a:spLocks noChangeShapeType="1"/>
            </p:cNvSpPr>
            <p:nvPr/>
          </p:nvSpPr>
          <p:spPr bwMode="auto">
            <a:xfrm>
              <a:off x="4302" y="1266"/>
              <a:ext cx="0" cy="57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0" name="Rectangle 21"/>
            <p:cNvSpPr>
              <a:spLocks noChangeArrowheads="1"/>
            </p:cNvSpPr>
            <p:nvPr/>
          </p:nvSpPr>
          <p:spPr bwMode="auto">
            <a:xfrm>
              <a:off x="3431" y="54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>
                  <a:solidFill>
                    <a:srgbClr val="FFFF00"/>
                  </a:solidFill>
                </a:rPr>
                <a:t>O</a:t>
              </a:r>
            </a:p>
          </p:txBody>
        </p:sp>
        <p:sp>
          <p:nvSpPr>
            <p:cNvPr id="8221" name="Rectangle 22"/>
            <p:cNvSpPr>
              <a:spLocks noChangeArrowheads="1"/>
            </p:cNvSpPr>
            <p:nvPr/>
          </p:nvSpPr>
          <p:spPr bwMode="auto">
            <a:xfrm>
              <a:off x="4830" y="470"/>
              <a:ext cx="1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>
                  <a:solidFill>
                    <a:srgbClr val="FFFF00"/>
                  </a:solidFill>
                </a:rPr>
                <a:t>l</a:t>
              </a:r>
            </a:p>
          </p:txBody>
        </p:sp>
        <p:sp>
          <p:nvSpPr>
            <p:cNvPr id="8222" name="Rectangle 23"/>
            <p:cNvSpPr>
              <a:spLocks noChangeArrowheads="1"/>
            </p:cNvSpPr>
            <p:nvPr/>
          </p:nvSpPr>
          <p:spPr bwMode="auto">
            <a:xfrm>
              <a:off x="4302" y="470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>
                  <a:solidFill>
                    <a:srgbClr val="FFFF00"/>
                  </a:solidFill>
                </a:rPr>
                <a:t>m</a:t>
              </a:r>
            </a:p>
          </p:txBody>
        </p:sp>
        <p:sp>
          <p:nvSpPr>
            <p:cNvPr id="8223" name="Rectangle 24"/>
            <p:cNvSpPr>
              <a:spLocks noChangeArrowheads="1"/>
            </p:cNvSpPr>
            <p:nvPr/>
          </p:nvSpPr>
          <p:spPr bwMode="auto">
            <a:xfrm>
              <a:off x="4031" y="787"/>
              <a:ext cx="2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>
                  <a:solidFill>
                    <a:srgbClr val="FFFF00"/>
                  </a:solidFill>
                  <a:sym typeface="Symbol" panose="05050102010706020507" pitchFamily="18" charset="2"/>
                </a:rPr>
                <a:t></a:t>
              </a:r>
              <a:endParaRPr lang="en-US" altLang="zh-CN" i="1">
                <a:solidFill>
                  <a:srgbClr val="FFFF00"/>
                </a:solidFill>
              </a:endParaRPr>
            </a:p>
          </p:txBody>
        </p:sp>
        <p:sp>
          <p:nvSpPr>
            <p:cNvPr id="8224" name="Rectangle 25"/>
            <p:cNvSpPr>
              <a:spLocks noChangeArrowheads="1"/>
            </p:cNvSpPr>
            <p:nvPr/>
          </p:nvSpPr>
          <p:spPr bwMode="auto">
            <a:xfrm>
              <a:off x="4302" y="1026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FFFF00"/>
                  </a:solidFill>
                </a:rPr>
                <a:t>C</a:t>
              </a:r>
            </a:p>
          </p:txBody>
        </p:sp>
        <p:sp>
          <p:nvSpPr>
            <p:cNvPr id="8225" name="Rectangle 26"/>
            <p:cNvSpPr>
              <a:spLocks noChangeArrowheads="1"/>
            </p:cNvSpPr>
            <p:nvPr/>
          </p:nvSpPr>
          <p:spPr bwMode="auto">
            <a:xfrm>
              <a:off x="5310" y="47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>
                  <a:solidFill>
                    <a:srgbClr val="FFFF00"/>
                  </a:solidFill>
                </a:rPr>
                <a:t>x</a:t>
              </a:r>
            </a:p>
          </p:txBody>
        </p:sp>
        <p:graphicFrame>
          <p:nvGraphicFramePr>
            <p:cNvPr id="8226" name="Object 27"/>
            <p:cNvGraphicFramePr>
              <a:graphicFrameLocks noChangeAspect="1"/>
            </p:cNvGraphicFramePr>
            <p:nvPr/>
          </p:nvGraphicFramePr>
          <p:xfrm>
            <a:off x="4342" y="1564"/>
            <a:ext cx="352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75" name="公式" r:id="rId17" imgW="133351" imgH="95287" progId="Equation.3">
                    <p:embed/>
                  </p:oleObj>
                </mc:Choice>
                <mc:Fallback>
                  <p:oleObj name="公式" r:id="rId17" imgW="133351" imgH="95287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2" y="1564"/>
                          <a:ext cx="352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00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27" name="Object 28"/>
            <p:cNvGraphicFramePr>
              <a:graphicFrameLocks/>
            </p:cNvGraphicFramePr>
            <p:nvPr/>
          </p:nvGraphicFramePr>
          <p:xfrm>
            <a:off x="3658" y="713"/>
            <a:ext cx="118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76" name="公式" r:id="rId19" imgW="85841" imgH="85839" progId="Equation.3">
                    <p:embed/>
                  </p:oleObj>
                </mc:Choice>
                <mc:Fallback>
                  <p:oleObj name="公式" r:id="rId19" imgW="85841" imgH="85839" progId="Equation.3">
                    <p:embed/>
                    <p:pic>
                      <p:nvPicPr>
                        <p:cNvPr id="0" name="Object 2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8" y="713"/>
                          <a:ext cx="118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28" name="Object 29"/>
            <p:cNvGraphicFramePr>
              <a:graphicFrameLocks/>
            </p:cNvGraphicFramePr>
            <p:nvPr/>
          </p:nvGraphicFramePr>
          <p:xfrm>
            <a:off x="4242" y="1173"/>
            <a:ext cx="118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77" name="公式" r:id="rId21" imgW="85841" imgH="85839" progId="Equation.3">
                    <p:embed/>
                  </p:oleObj>
                </mc:Choice>
                <mc:Fallback>
                  <p:oleObj name="公式" r:id="rId21" imgW="85841" imgH="85839" progId="Equation.3">
                    <p:embed/>
                    <p:pic>
                      <p:nvPicPr>
                        <p:cNvPr id="0" name="Object 2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2" y="1173"/>
                          <a:ext cx="118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29" name="Arc 30"/>
            <p:cNvSpPr>
              <a:spLocks/>
            </p:cNvSpPr>
            <p:nvPr/>
          </p:nvSpPr>
          <p:spPr bwMode="auto">
            <a:xfrm>
              <a:off x="3606" y="698"/>
              <a:ext cx="479" cy="268"/>
            </a:xfrm>
            <a:custGeom>
              <a:avLst/>
              <a:gdLst>
                <a:gd name="T0" fmla="*/ 0 w 20759"/>
                <a:gd name="T1" fmla="*/ 0 h 11587"/>
                <a:gd name="T2" fmla="*/ 0 w 20759"/>
                <a:gd name="T3" fmla="*/ 0 h 11587"/>
                <a:gd name="T4" fmla="*/ 0 w 20759"/>
                <a:gd name="T5" fmla="*/ 0 h 11587"/>
                <a:gd name="T6" fmla="*/ 0 60000 65536"/>
                <a:gd name="T7" fmla="*/ 0 60000 65536"/>
                <a:gd name="T8" fmla="*/ 0 60000 65536"/>
                <a:gd name="T9" fmla="*/ 0 w 20759"/>
                <a:gd name="T10" fmla="*/ 0 h 11587"/>
                <a:gd name="T11" fmla="*/ 20759 w 20759"/>
                <a:gd name="T12" fmla="*/ 11587 h 115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759" h="11587" fill="none" extrusionOk="0">
                  <a:moveTo>
                    <a:pt x="20759" y="5968"/>
                  </a:moveTo>
                  <a:cubicBezTo>
                    <a:pt x="20188" y="7952"/>
                    <a:pt x="19336" y="9844"/>
                    <a:pt x="18229" y="11587"/>
                  </a:cubicBezTo>
                </a:path>
                <a:path w="20759" h="11587" stroke="0" extrusionOk="0">
                  <a:moveTo>
                    <a:pt x="20759" y="5968"/>
                  </a:moveTo>
                  <a:cubicBezTo>
                    <a:pt x="20188" y="7952"/>
                    <a:pt x="19336" y="9844"/>
                    <a:pt x="18229" y="11587"/>
                  </a:cubicBezTo>
                  <a:lnTo>
                    <a:pt x="0" y="0"/>
                  </a:lnTo>
                  <a:lnTo>
                    <a:pt x="20759" y="5968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53663" name="AutoShape 31"/>
          <p:cNvSpPr>
            <a:spLocks noChangeArrowheads="1"/>
          </p:cNvSpPr>
          <p:nvPr/>
        </p:nvSpPr>
        <p:spPr bwMode="auto">
          <a:xfrm rot="5400000">
            <a:off x="1882775" y="4678363"/>
            <a:ext cx="349250" cy="298450"/>
          </a:xfrm>
          <a:prstGeom prst="rightArrow">
            <a:avLst>
              <a:gd name="adj1" fmla="val 39370"/>
              <a:gd name="adj2" fmla="val 44685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graphicFrame>
        <p:nvGraphicFramePr>
          <p:cNvPr id="453664" name="Object 32"/>
          <p:cNvGraphicFramePr>
            <a:graphicFrameLocks noChangeAspect="1"/>
          </p:cNvGraphicFramePr>
          <p:nvPr/>
        </p:nvGraphicFramePr>
        <p:xfrm>
          <a:off x="968375" y="4926013"/>
          <a:ext cx="2811463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78" name="公式" r:id="rId23" imgW="1200157" imgH="285860" progId="Equation.3">
                  <p:embed/>
                </p:oleObj>
              </mc:Choice>
              <mc:Fallback>
                <p:oleObj name="公式" r:id="rId23" imgW="1200157" imgH="28586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75" y="4926013"/>
                        <a:ext cx="2811463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3665" name="AutoShape 33"/>
          <p:cNvSpPr>
            <a:spLocks noChangeArrowheads="1"/>
          </p:cNvSpPr>
          <p:nvPr/>
        </p:nvSpPr>
        <p:spPr bwMode="auto">
          <a:xfrm>
            <a:off x="3851275" y="5229225"/>
            <a:ext cx="574675" cy="307975"/>
          </a:xfrm>
          <a:prstGeom prst="rightArrow">
            <a:avLst>
              <a:gd name="adj1" fmla="val 50000"/>
              <a:gd name="adj2" fmla="val 46649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graphicFrame>
        <p:nvGraphicFramePr>
          <p:cNvPr id="453666" name="Object 34"/>
          <p:cNvGraphicFramePr>
            <a:graphicFrameLocks noChangeAspect="1"/>
          </p:cNvGraphicFramePr>
          <p:nvPr/>
        </p:nvGraphicFramePr>
        <p:xfrm>
          <a:off x="4556125" y="4981575"/>
          <a:ext cx="2484438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79" name="公式" r:id="rId25" imgW="1047641" imgH="285860" progId="Equation.3">
                  <p:embed/>
                </p:oleObj>
              </mc:Choice>
              <mc:Fallback>
                <p:oleObj name="公式" r:id="rId25" imgW="1047641" imgH="28586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25" y="4981575"/>
                        <a:ext cx="2484438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3667" name="Text Box 35"/>
          <p:cNvSpPr txBox="1">
            <a:spLocks noChangeArrowheads="1"/>
          </p:cNvSpPr>
          <p:nvPr/>
        </p:nvSpPr>
        <p:spPr bwMode="auto">
          <a:xfrm>
            <a:off x="323850" y="6045200"/>
            <a:ext cx="6408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</a:rPr>
              <a:t>此题也可用机械能守恒定律方便求解</a:t>
            </a:r>
          </a:p>
        </p:txBody>
      </p:sp>
      <p:sp>
        <p:nvSpPr>
          <p:cNvPr id="453668" name="Line 36"/>
          <p:cNvSpPr>
            <a:spLocks noChangeShapeType="1"/>
          </p:cNvSpPr>
          <p:nvPr/>
        </p:nvSpPr>
        <p:spPr bwMode="auto">
          <a:xfrm>
            <a:off x="2757488" y="3963988"/>
            <a:ext cx="1223962" cy="0"/>
          </a:xfrm>
          <a:prstGeom prst="line">
            <a:avLst/>
          </a:prstGeom>
          <a:noFill/>
          <a:ln w="28575">
            <a:solidFill>
              <a:srgbClr val="00CC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53669" name="Object 37"/>
          <p:cNvGraphicFramePr>
            <a:graphicFrameLocks noChangeAspect="1"/>
          </p:cNvGraphicFramePr>
          <p:nvPr/>
        </p:nvGraphicFramePr>
        <p:xfrm>
          <a:off x="5426075" y="5900738"/>
          <a:ext cx="3033713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80" name="公式" r:id="rId27" imgW="1304894" imgH="285860" progId="Equation.3">
                  <p:embed/>
                </p:oleObj>
              </mc:Choice>
              <mc:Fallback>
                <p:oleObj name="公式" r:id="rId27" imgW="1304894" imgH="28586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6075" y="5900738"/>
                        <a:ext cx="3033713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3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3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3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3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3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3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3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53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53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53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53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53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53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53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5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5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5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35" grpId="0" build="p" autoUpdateAnimBg="0"/>
      <p:bldP spid="453638" grpId="0" build="p" autoUpdateAnimBg="0"/>
      <p:bldP spid="453643" grpId="0" animBg="1"/>
      <p:bldP spid="453645" grpId="0" animBg="1"/>
      <p:bldP spid="453663" grpId="0" animBg="1"/>
      <p:bldP spid="453665" grpId="0" animBg="1"/>
      <p:bldP spid="453667" grpId="0"/>
      <p:bldP spid="45366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755650" y="188913"/>
            <a:ext cx="78486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图示装置可用来</a:t>
            </a:r>
            <a:r>
              <a:rPr lang="zh-CN" altLang="en-US">
                <a:solidFill>
                  <a:srgbClr val="00FFFF"/>
                </a:solidFill>
                <a:ea typeface="仿宋_GB2312" pitchFamily="49" charset="-122"/>
              </a:rPr>
              <a:t>测量物体的转动惯量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。待测物体</a:t>
            </a:r>
            <a:r>
              <a:rPr lang="en-US" altLang="zh-CN" i="1">
                <a:solidFill>
                  <a:srgbClr val="66FFFF"/>
                </a:solidFill>
                <a:ea typeface="仿宋_GB2312" pitchFamily="49" charset="-122"/>
              </a:rPr>
              <a:t>A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装在转动架上，转轴</a:t>
            </a:r>
            <a:r>
              <a:rPr lang="en-US" altLang="zh-CN" i="1">
                <a:solidFill>
                  <a:srgbClr val="66FFFF"/>
                </a:solidFill>
                <a:ea typeface="仿宋_GB2312" pitchFamily="49" charset="-122"/>
              </a:rPr>
              <a:t>Z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上装一半径为</a:t>
            </a:r>
            <a:r>
              <a:rPr lang="en-US" altLang="zh-CN" sz="2800" i="1">
                <a:solidFill>
                  <a:srgbClr val="66FFFF"/>
                </a:solidFill>
                <a:ea typeface="仿宋_GB2312" pitchFamily="49" charset="-122"/>
              </a:rPr>
              <a:t>r</a:t>
            </a:r>
            <a:r>
              <a:rPr lang="en-US" altLang="zh-CN" sz="2800" i="1">
                <a:solidFill>
                  <a:schemeClr val="bg1"/>
                </a:solidFill>
                <a:ea typeface="仿宋_GB2312" pitchFamily="49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的轻鼓轮，绳的一端缠绕在鼓轮上，另一端绕过定滑轮悬挂一质量为</a:t>
            </a:r>
            <a:r>
              <a:rPr lang="zh-CN" altLang="en-US">
                <a:solidFill>
                  <a:srgbClr val="66FFFF"/>
                </a:solidFill>
                <a:ea typeface="仿宋_GB2312" pitchFamily="49" charset="-122"/>
              </a:rPr>
              <a:t> </a:t>
            </a:r>
            <a:r>
              <a:rPr lang="en-US" altLang="zh-CN" i="1">
                <a:solidFill>
                  <a:srgbClr val="66FFFF"/>
                </a:solidFill>
                <a:ea typeface="仿宋_GB2312" pitchFamily="49" charset="-122"/>
              </a:rPr>
              <a:t>m 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的重物。重物下落时，由绳带动被测物体</a:t>
            </a:r>
            <a:r>
              <a:rPr lang="zh-CN" altLang="en-US">
                <a:solidFill>
                  <a:srgbClr val="66FFFF"/>
                </a:solidFill>
                <a:ea typeface="仿宋_GB2312" pitchFamily="49" charset="-122"/>
              </a:rPr>
              <a:t> </a:t>
            </a:r>
            <a:r>
              <a:rPr lang="en-US" altLang="zh-CN" i="1">
                <a:solidFill>
                  <a:srgbClr val="66FFFF"/>
                </a:solidFill>
                <a:ea typeface="仿宋_GB2312" pitchFamily="49" charset="-122"/>
              </a:rPr>
              <a:t>A 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绕 </a:t>
            </a:r>
            <a:r>
              <a:rPr lang="en-US" altLang="zh-CN" i="1">
                <a:solidFill>
                  <a:srgbClr val="66FFFF"/>
                </a:solidFill>
                <a:ea typeface="仿宋_GB2312" pitchFamily="49" charset="-122"/>
              </a:rPr>
              <a:t>Z 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轴转动。今测得重物由静止下落一段距离</a:t>
            </a:r>
            <a:r>
              <a:rPr lang="zh-CN" altLang="en-US">
                <a:solidFill>
                  <a:srgbClr val="66FFFF"/>
                </a:solidFill>
                <a:ea typeface="仿宋_GB2312" pitchFamily="49" charset="-122"/>
              </a:rPr>
              <a:t> </a:t>
            </a:r>
            <a:r>
              <a:rPr lang="en-US" altLang="zh-CN" sz="2800" i="1">
                <a:solidFill>
                  <a:srgbClr val="66FFFF"/>
                </a:solidFill>
                <a:ea typeface="仿宋_GB2312" pitchFamily="49" charset="-122"/>
              </a:rPr>
              <a:t>h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，所用时间为</a:t>
            </a:r>
            <a:r>
              <a:rPr lang="en-US" altLang="zh-CN" sz="2800" i="1">
                <a:solidFill>
                  <a:srgbClr val="66FFFF"/>
                </a:solidFill>
                <a:ea typeface="仿宋_GB2312" pitchFamily="49" charset="-122"/>
              </a:rPr>
              <a:t>t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，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07950" y="242888"/>
            <a:ext cx="6479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solidFill>
                  <a:srgbClr val="FFFF00"/>
                </a:solidFill>
              </a:rPr>
              <a:t>例</a:t>
            </a:r>
            <a:r>
              <a:rPr lang="en-US" altLang="zh-CN" dirty="0" smtClean="0">
                <a:solidFill>
                  <a:srgbClr val="FFFF00"/>
                </a:solidFill>
              </a:rPr>
              <a:t>7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54660" name="Rectangle 4"/>
          <p:cNvSpPr>
            <a:spLocks noChangeArrowheads="1"/>
          </p:cNvSpPr>
          <p:nvPr/>
        </p:nvSpPr>
        <p:spPr bwMode="auto">
          <a:xfrm>
            <a:off x="261938" y="4332288"/>
            <a:ext cx="568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FFFF00"/>
                </a:solidFill>
              </a:rPr>
              <a:t>解 </a:t>
            </a:r>
          </a:p>
        </p:txBody>
      </p:sp>
      <p:graphicFrame>
        <p:nvGraphicFramePr>
          <p:cNvPr id="454661" name="Object 5"/>
          <p:cNvGraphicFramePr>
            <a:graphicFrameLocks/>
          </p:cNvGraphicFramePr>
          <p:nvPr/>
        </p:nvGraphicFramePr>
        <p:xfrm>
          <a:off x="3348038" y="4365625"/>
          <a:ext cx="9874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" name="公式" r:id="rId3" imgW="885946" imgH="323920" progId="Equation.3">
                  <p:embed/>
                </p:oleObj>
              </mc:Choice>
              <mc:Fallback>
                <p:oleObj name="公式" r:id="rId3" imgW="885946" imgH="32392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4365625"/>
                        <a:ext cx="9874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4662" name="Object 6"/>
          <p:cNvGraphicFramePr>
            <a:graphicFrameLocks noChangeAspect="1"/>
          </p:cNvGraphicFramePr>
          <p:nvPr/>
        </p:nvGraphicFramePr>
        <p:xfrm>
          <a:off x="1211263" y="4930775"/>
          <a:ext cx="319405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7" name="公式" r:id="rId5" imgW="1381017" imgH="133347" progId="Equation.3">
                  <p:embed/>
                </p:oleObj>
              </mc:Choice>
              <mc:Fallback>
                <p:oleObj name="公式" r:id="rId5" imgW="1381017" imgH="13334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1263" y="4930775"/>
                        <a:ext cx="319405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4663" name="Object 7"/>
          <p:cNvGraphicFramePr>
            <a:graphicFrameLocks noChangeAspect="1"/>
          </p:cNvGraphicFramePr>
          <p:nvPr/>
        </p:nvGraphicFramePr>
        <p:xfrm>
          <a:off x="1739900" y="5513388"/>
          <a:ext cx="291941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8" name="公式" r:id="rId7" imgW="1257385" imgH="123900" progId="Equation.3">
                  <p:embed/>
                </p:oleObj>
              </mc:Choice>
              <mc:Fallback>
                <p:oleObj name="公式" r:id="rId7" imgW="1257385" imgH="123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5513388"/>
                        <a:ext cx="2919413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4664" name="Rectangle 8"/>
          <p:cNvSpPr>
            <a:spLocks noChangeArrowheads="1"/>
          </p:cNvSpPr>
          <p:nvPr/>
        </p:nvSpPr>
        <p:spPr bwMode="auto">
          <a:xfrm>
            <a:off x="755650" y="4351338"/>
            <a:ext cx="2711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00FFFF"/>
                </a:solidFill>
                <a:ea typeface="仿宋_GB2312" pitchFamily="49" charset="-122"/>
              </a:rPr>
              <a:t>分析（机械能）： </a:t>
            </a:r>
          </a:p>
        </p:txBody>
      </p:sp>
      <p:graphicFrame>
        <p:nvGraphicFramePr>
          <p:cNvPr id="454665" name="Object 9"/>
          <p:cNvGraphicFramePr>
            <a:graphicFrameLocks noChangeAspect="1"/>
          </p:cNvGraphicFramePr>
          <p:nvPr/>
        </p:nvGraphicFramePr>
        <p:xfrm>
          <a:off x="2282825" y="6080125"/>
          <a:ext cx="3297238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9" name="公式" r:id="rId9" imgW="1428797" imgH="133347" progId="Equation.3">
                  <p:embed/>
                </p:oleObj>
              </mc:Choice>
              <mc:Fallback>
                <p:oleObj name="公式" r:id="rId9" imgW="1428797" imgH="133347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2825" y="6080125"/>
                        <a:ext cx="3297238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6" name="Picture 10" descr="2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575" y="2852738"/>
            <a:ext cx="2733675" cy="3590925"/>
          </a:xfrm>
          <a:prstGeom prst="rect">
            <a:avLst/>
          </a:prstGeom>
          <a:solidFill>
            <a:schemeClr val="bg1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</p:pic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285750" y="2754313"/>
            <a:ext cx="543560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>
                <a:solidFill>
                  <a:srgbClr val="FFFF00"/>
                </a:solidFill>
              </a:rPr>
              <a:t>求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  物体</a:t>
            </a:r>
            <a:r>
              <a:rPr lang="en-US" altLang="zh-CN" i="1">
                <a:solidFill>
                  <a:srgbClr val="66FFFF"/>
                </a:solidFill>
                <a:ea typeface="仿宋_GB2312" pitchFamily="49" charset="-122"/>
              </a:rPr>
              <a:t>A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对</a:t>
            </a:r>
            <a:r>
              <a:rPr lang="en-US" altLang="zh-CN" i="1">
                <a:solidFill>
                  <a:srgbClr val="66FFFF"/>
                </a:solidFill>
                <a:ea typeface="仿宋_GB2312" pitchFamily="49" charset="-122"/>
              </a:rPr>
              <a:t>Z</a:t>
            </a:r>
            <a:r>
              <a:rPr lang="en-US" altLang="zh-CN" i="1">
                <a:solidFill>
                  <a:schemeClr val="bg1"/>
                </a:solidFill>
                <a:ea typeface="仿宋_GB2312" pitchFamily="49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轴的转动惯量</a:t>
            </a:r>
            <a:r>
              <a:rPr lang="en-US" altLang="zh-CN" i="1">
                <a:solidFill>
                  <a:srgbClr val="66FFFF"/>
                </a:solidFill>
                <a:ea typeface="仿宋_GB2312" pitchFamily="49" charset="-122"/>
              </a:rPr>
              <a:t>J</a:t>
            </a:r>
            <a:r>
              <a:rPr lang="en-US" altLang="zh-CN" baseline="-25000">
                <a:solidFill>
                  <a:srgbClr val="66FFFF"/>
                </a:solidFill>
                <a:ea typeface="仿宋_GB2312" pitchFamily="49" charset="-122"/>
              </a:rPr>
              <a:t>z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。设绳子不可伸缩，绳子、各轮质量及轮轴处的摩擦力矩忽略不计。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179388" y="5910263"/>
            <a:ext cx="21034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取</a:t>
            </a:r>
            <a:r>
              <a:rPr lang="en-US" altLang="zh-CN">
                <a:solidFill>
                  <a:schemeClr val="bg1"/>
                </a:solidFill>
                <a:ea typeface="仿宋_GB2312" pitchFamily="49" charset="-122"/>
              </a:rPr>
              <a:t>m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初始位置为势能零点：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4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4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4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4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4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4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60" grpId="0"/>
      <p:bldP spid="454664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graphicFrame>
        <p:nvGraphicFramePr>
          <p:cNvPr id="455690" name="Object 10"/>
          <p:cNvGraphicFramePr>
            <a:graphicFrameLocks/>
          </p:cNvGraphicFramePr>
          <p:nvPr/>
        </p:nvGraphicFramePr>
        <p:xfrm>
          <a:off x="827088" y="1179513"/>
          <a:ext cx="3014662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9" name="公式" r:id="rId3" imgW="2914552" imgH="628675" progId="Equation.3">
                  <p:embed/>
                </p:oleObj>
              </mc:Choice>
              <mc:Fallback>
                <p:oleObj name="公式" r:id="rId3" imgW="2914552" imgH="628675" progId="Equation.3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179513"/>
                        <a:ext cx="3014662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5691" name="Object 11"/>
          <p:cNvGraphicFramePr>
            <a:graphicFrameLocks/>
          </p:cNvGraphicFramePr>
          <p:nvPr/>
        </p:nvGraphicFramePr>
        <p:xfrm>
          <a:off x="827088" y="2133600"/>
          <a:ext cx="4141787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" name="公式" r:id="rId5" imgW="4048033" imgH="609510" progId="Equation.3">
                  <p:embed/>
                </p:oleObj>
              </mc:Choice>
              <mc:Fallback>
                <p:oleObj name="公式" r:id="rId5" imgW="4048033" imgH="609510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133600"/>
                        <a:ext cx="4141787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5692" name="Object 12"/>
          <p:cNvGraphicFramePr>
            <a:graphicFrameLocks/>
          </p:cNvGraphicFramePr>
          <p:nvPr/>
        </p:nvGraphicFramePr>
        <p:xfrm>
          <a:off x="971550" y="3068638"/>
          <a:ext cx="316865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1" name="公式" r:id="rId7" imgW="1009579" imgH="285860" progId="Equation.3">
                  <p:embed/>
                </p:oleObj>
              </mc:Choice>
              <mc:Fallback>
                <p:oleObj name="公式" r:id="rId7" imgW="1009579" imgH="285860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068638"/>
                        <a:ext cx="316865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5693" name="Object 13"/>
          <p:cNvGraphicFramePr>
            <a:graphicFrameLocks/>
          </p:cNvGraphicFramePr>
          <p:nvPr/>
        </p:nvGraphicFramePr>
        <p:xfrm>
          <a:off x="1042988" y="4076700"/>
          <a:ext cx="1871662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2" name="公式" r:id="rId9" imgW="742877" imgH="352533" progId="Equation.3">
                  <p:embed/>
                </p:oleObj>
              </mc:Choice>
              <mc:Fallback>
                <p:oleObj name="公式" r:id="rId9" imgW="742877" imgH="352533" progId="Equation.3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076700"/>
                        <a:ext cx="1871662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5694" name="Object 14"/>
          <p:cNvGraphicFramePr>
            <a:graphicFrameLocks/>
          </p:cNvGraphicFramePr>
          <p:nvPr/>
        </p:nvGraphicFramePr>
        <p:xfrm>
          <a:off x="2919413" y="463550"/>
          <a:ext cx="45989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3" name="公式" r:id="rId11" imgW="4505313" imgH="361981" progId="Equation.3">
                  <p:embed/>
                </p:oleObj>
              </mc:Choice>
              <mc:Fallback>
                <p:oleObj name="公式" r:id="rId11" imgW="4505313" imgH="361981" progId="Equation.3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9413" y="463550"/>
                        <a:ext cx="459898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5695" name="Rectangle 15"/>
          <p:cNvSpPr>
            <a:spLocks noChangeArrowheads="1"/>
          </p:cNvSpPr>
          <p:nvPr/>
        </p:nvSpPr>
        <p:spPr bwMode="auto">
          <a:xfrm>
            <a:off x="760413" y="476250"/>
            <a:ext cx="208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机械能守恒</a:t>
            </a:r>
          </a:p>
        </p:txBody>
      </p:sp>
      <p:pic>
        <p:nvPicPr>
          <p:cNvPr id="10256" name="Picture 16" descr="2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lum bright="-6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1238250"/>
            <a:ext cx="2733675" cy="3590925"/>
          </a:xfrm>
          <a:prstGeom prst="rect">
            <a:avLst/>
          </a:prstGeom>
          <a:solidFill>
            <a:schemeClr val="bg1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</p:pic>
      <p:graphicFrame>
        <p:nvGraphicFramePr>
          <p:cNvPr id="455697" name="Object 17"/>
          <p:cNvGraphicFramePr>
            <a:graphicFrameLocks/>
          </p:cNvGraphicFramePr>
          <p:nvPr/>
        </p:nvGraphicFramePr>
        <p:xfrm>
          <a:off x="2890838" y="4322763"/>
          <a:ext cx="1033462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4" name="公式" r:id="rId14" imgW="361991" imgH="114182" progId="Equation.3">
                  <p:embed/>
                </p:oleObj>
              </mc:Choice>
              <mc:Fallback>
                <p:oleObj name="公式" r:id="rId14" imgW="361991" imgH="114182" progId="Equation.3">
                  <p:embed/>
                  <p:pic>
                    <p:nvPicPr>
                      <p:cNvPr id="0" name="Object 17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838" y="4322763"/>
                        <a:ext cx="1033462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5698" name="Object 18"/>
          <p:cNvGraphicFramePr>
            <a:graphicFrameLocks/>
          </p:cNvGraphicFramePr>
          <p:nvPr/>
        </p:nvGraphicFramePr>
        <p:xfrm>
          <a:off x="5283200" y="5089525"/>
          <a:ext cx="245745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5" name="公式" r:id="rId16" imgW="2362253" imgH="685901" progId="Equation.3">
                  <p:embed/>
                </p:oleObj>
              </mc:Choice>
              <mc:Fallback>
                <p:oleObj name="公式" r:id="rId16" imgW="2362253" imgH="685901" progId="Equation.3">
                  <p:embed/>
                  <p:pic>
                    <p:nvPicPr>
                      <p:cNvPr id="0" name="Object 18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3200" y="5089525"/>
                        <a:ext cx="245745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5699" name="Object 19"/>
          <p:cNvGraphicFramePr>
            <a:graphicFrameLocks/>
          </p:cNvGraphicFramePr>
          <p:nvPr/>
        </p:nvGraphicFramePr>
        <p:xfrm>
          <a:off x="827088" y="5084763"/>
          <a:ext cx="33448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6" name="公式" r:id="rId18" imgW="3247929" imgH="780918" progId="Equation.3">
                  <p:embed/>
                </p:oleObj>
              </mc:Choice>
              <mc:Fallback>
                <p:oleObj name="公式" r:id="rId18" imgW="3247929" imgH="780918" progId="Equation.3">
                  <p:embed/>
                  <p:pic>
                    <p:nvPicPr>
                      <p:cNvPr id="0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084763"/>
                        <a:ext cx="3344862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5700" name="Rectangle 20"/>
          <p:cNvSpPr>
            <a:spLocks noChangeArrowheads="1"/>
          </p:cNvSpPr>
          <p:nvPr/>
        </p:nvSpPr>
        <p:spPr bwMode="auto">
          <a:xfrm>
            <a:off x="755650" y="6067425"/>
            <a:ext cx="4824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若滑轮质量不可忽略，结果怎样？</a:t>
            </a:r>
          </a:p>
        </p:txBody>
      </p:sp>
      <p:sp>
        <p:nvSpPr>
          <p:cNvPr id="455701" name="AutoShape 21"/>
          <p:cNvSpPr>
            <a:spLocks noChangeArrowheads="1"/>
          </p:cNvSpPr>
          <p:nvPr/>
        </p:nvSpPr>
        <p:spPr bwMode="auto">
          <a:xfrm>
            <a:off x="4427538" y="5373688"/>
            <a:ext cx="792162" cy="288925"/>
          </a:xfrm>
          <a:prstGeom prst="rightArrow">
            <a:avLst>
              <a:gd name="adj1" fmla="val 50000"/>
              <a:gd name="adj2" fmla="val 68544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55702" name="AutoShape 22"/>
          <p:cNvSpPr>
            <a:spLocks noChangeArrowheads="1"/>
          </p:cNvSpPr>
          <p:nvPr/>
        </p:nvSpPr>
        <p:spPr bwMode="auto">
          <a:xfrm>
            <a:off x="376238" y="6002338"/>
            <a:ext cx="360362" cy="576262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" name="Rectangle 20"/>
          <p:cNvSpPr>
            <a:spLocks noChangeArrowheads="1"/>
          </p:cNvSpPr>
          <p:nvPr/>
        </p:nvSpPr>
        <p:spPr bwMode="auto">
          <a:xfrm>
            <a:off x="5508625" y="6035675"/>
            <a:ext cx="3024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00FFFF"/>
                </a:solidFill>
                <a:ea typeface="楷体_GB2312" pitchFamily="49" charset="-122"/>
              </a:rPr>
              <a:t>也可用转动定律求解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5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5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5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5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5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5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5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5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55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55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55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55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55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55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95" grpId="0"/>
      <p:bldP spid="455700" grpId="0"/>
      <p:bldP spid="455701" grpId="0" animBg="1"/>
      <p:bldP spid="455702" grpId="0" animBg="1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0744"/>
            <a:ext cx="4672945" cy="6818158"/>
          </a:xfrm>
          <a:prstGeom prst="rect">
            <a:avLst/>
          </a:prstGeom>
        </p:spPr>
      </p:pic>
      <p:pic>
        <p:nvPicPr>
          <p:cNvPr id="4" name="Picture 16" descr="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lum bright="-6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1238250"/>
            <a:ext cx="2733675" cy="3590925"/>
          </a:xfrm>
          <a:prstGeom prst="rect">
            <a:avLst/>
          </a:prstGeom>
          <a:solidFill>
            <a:schemeClr val="bg1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4782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ChangeArrowheads="1"/>
          </p:cNvSpPr>
          <p:nvPr/>
        </p:nvSpPr>
        <p:spPr bwMode="auto">
          <a:xfrm>
            <a:off x="3852863" y="5157788"/>
            <a:ext cx="4535487" cy="1584325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755650" y="117475"/>
            <a:ext cx="813752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质量为</a:t>
            </a:r>
            <a:r>
              <a:rPr lang="en-US" altLang="zh-CN">
                <a:solidFill>
                  <a:srgbClr val="00FFFF"/>
                </a:solidFill>
                <a:ea typeface="仿宋_GB2312" pitchFamily="49" charset="-122"/>
              </a:rPr>
              <a:t>m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，半径为</a:t>
            </a:r>
            <a:r>
              <a:rPr lang="en-US" altLang="zh-CN">
                <a:solidFill>
                  <a:srgbClr val="00FFFF"/>
                </a:solidFill>
                <a:ea typeface="仿宋_GB2312" pitchFamily="49" charset="-122"/>
              </a:rPr>
              <a:t>R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的匀质圆盘以</a:t>
            </a:r>
            <a:r>
              <a:rPr lang="zh-CN" altLang="en-US" i="1">
                <a:solidFill>
                  <a:schemeClr val="bg1"/>
                </a:solidFill>
                <a:ea typeface="仿宋_GB2312" pitchFamily="49" charset="-122"/>
              </a:rPr>
              <a:t> </a:t>
            </a:r>
            <a:r>
              <a:rPr lang="zh-CN" altLang="en-US" i="1">
                <a:solidFill>
                  <a:srgbClr val="66FFFF"/>
                </a:solidFill>
                <a:ea typeface="仿宋_GB2312" pitchFamily="49" charset="-122"/>
                <a:sym typeface="Symbol" panose="05050102010706020507" pitchFamily="18" charset="2"/>
              </a:rPr>
              <a:t></a:t>
            </a:r>
            <a:r>
              <a:rPr lang="en-US" altLang="zh-CN" baseline="-25000">
                <a:solidFill>
                  <a:srgbClr val="66FFFF"/>
                </a:solidFill>
                <a:ea typeface="仿宋_GB2312" pitchFamily="49" charset="-122"/>
              </a:rPr>
              <a:t>0</a:t>
            </a:r>
            <a:r>
              <a:rPr lang="en-US" altLang="zh-CN">
                <a:solidFill>
                  <a:srgbClr val="00FFCC"/>
                </a:solidFill>
                <a:ea typeface="仿宋_GB2312" pitchFamily="49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在水平桌面上转动</a:t>
            </a:r>
            <a:r>
              <a:rPr lang="en-US" altLang="zh-CN">
                <a:solidFill>
                  <a:schemeClr val="bg1"/>
                </a:solidFill>
                <a:ea typeface="仿宋_GB2312" pitchFamily="49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受摩擦力而静止，已知滑动摩擦系数为</a:t>
            </a:r>
          </a:p>
        </p:txBody>
      </p:sp>
      <p:sp>
        <p:nvSpPr>
          <p:cNvPr id="448516" name="Text Box 4"/>
          <p:cNvSpPr txBox="1">
            <a:spLocks noChangeArrowheads="1"/>
          </p:cNvSpPr>
          <p:nvPr/>
        </p:nvSpPr>
        <p:spPr bwMode="auto">
          <a:xfrm>
            <a:off x="269875" y="17446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FFFF00"/>
                </a:solidFill>
              </a:rPr>
              <a:t>解</a:t>
            </a:r>
            <a:endParaRPr lang="zh-CN" altLang="en-US"/>
          </a:p>
        </p:txBody>
      </p:sp>
      <p:graphicFrame>
        <p:nvGraphicFramePr>
          <p:cNvPr id="448517" name="Object 2"/>
          <p:cNvGraphicFramePr>
            <a:graphicFrameLocks/>
          </p:cNvGraphicFramePr>
          <p:nvPr/>
        </p:nvGraphicFramePr>
        <p:xfrm>
          <a:off x="2349500" y="1882775"/>
          <a:ext cx="2741613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4" name="公式" r:id="rId3" imgW="2981227" imgH="247529" progId="Equation.3">
                  <p:embed/>
                </p:oleObj>
              </mc:Choice>
              <mc:Fallback>
                <p:oleObj name="公式" r:id="rId3" imgW="2981227" imgH="24752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1882775"/>
                        <a:ext cx="2741613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8518" name="Object 3"/>
          <p:cNvGraphicFramePr>
            <a:graphicFrameLocks noChangeAspect="1"/>
          </p:cNvGraphicFramePr>
          <p:nvPr/>
        </p:nvGraphicFramePr>
        <p:xfrm>
          <a:off x="1258888" y="2246313"/>
          <a:ext cx="32480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5" name="公式" r:id="rId5" imgW="1447693" imgH="152512" progId="Equation.3">
                  <p:embed/>
                </p:oleObj>
              </mc:Choice>
              <mc:Fallback>
                <p:oleObj name="公式" r:id="rId5" imgW="1447693" imgH="152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246313"/>
                        <a:ext cx="32480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8519" name="Object 4"/>
          <p:cNvGraphicFramePr>
            <a:graphicFrameLocks noChangeAspect="1"/>
          </p:cNvGraphicFramePr>
          <p:nvPr/>
        </p:nvGraphicFramePr>
        <p:xfrm>
          <a:off x="755650" y="3008313"/>
          <a:ext cx="1801813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6" name="公式" r:id="rId7" imgW="771491" imgH="266694" progId="Equation.3">
                  <p:embed/>
                </p:oleObj>
              </mc:Choice>
              <mc:Fallback>
                <p:oleObj name="公式" r:id="rId7" imgW="771491" imgH="26669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008313"/>
                        <a:ext cx="1801813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217488" y="260350"/>
            <a:ext cx="644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FFFF00"/>
                </a:solidFill>
              </a:rPr>
              <a:t>例</a:t>
            </a:r>
            <a:r>
              <a:rPr lang="en-US" altLang="zh-CN" dirty="0" smtClean="0">
                <a:solidFill>
                  <a:srgbClr val="FFFF00"/>
                </a:solidFill>
              </a:rPr>
              <a:t>8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0" y="1244600"/>
            <a:ext cx="4000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00"/>
                </a:solidFill>
              </a:rPr>
              <a:t>求</a:t>
            </a:r>
            <a:r>
              <a:rPr lang="zh-CN" altLang="en-US">
                <a:solidFill>
                  <a:srgbClr val="FFFF00"/>
                </a:solidFill>
                <a:ea typeface="仿宋_GB2312" pitchFamily="49" charset="-122"/>
              </a:rPr>
              <a:t>  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到圆盘静止所需</a:t>
            </a:r>
            <a:r>
              <a:rPr lang="zh-CN" altLang="en-US">
                <a:solidFill>
                  <a:srgbClr val="66FFFF"/>
                </a:solidFill>
                <a:ea typeface="仿宋_GB2312" pitchFamily="49" charset="-122"/>
              </a:rPr>
              <a:t>时间</a:t>
            </a:r>
            <a:endParaRPr lang="zh-CN" altLang="en-US">
              <a:solidFill>
                <a:schemeClr val="bg1"/>
              </a:solidFill>
              <a:ea typeface="仿宋_GB2312" pitchFamily="49" charset="-122"/>
            </a:endParaRPr>
          </a:p>
        </p:txBody>
      </p:sp>
      <p:sp>
        <p:nvSpPr>
          <p:cNvPr id="448522" name="Text Box 10"/>
          <p:cNvSpPr txBox="1">
            <a:spLocks noChangeArrowheads="1"/>
          </p:cNvSpPr>
          <p:nvPr/>
        </p:nvSpPr>
        <p:spPr bwMode="auto">
          <a:xfrm>
            <a:off x="749300" y="1754188"/>
            <a:ext cx="1662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取一质元</a:t>
            </a:r>
          </a:p>
        </p:txBody>
      </p:sp>
      <p:sp>
        <p:nvSpPr>
          <p:cNvPr id="448523" name="Text Box 11"/>
          <p:cNvSpPr txBox="1">
            <a:spLocks noChangeArrowheads="1"/>
          </p:cNvSpPr>
          <p:nvPr/>
        </p:nvSpPr>
        <p:spPr bwMode="auto">
          <a:xfrm>
            <a:off x="684213" y="2611438"/>
            <a:ext cx="1584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摩擦力矩</a:t>
            </a:r>
          </a:p>
        </p:txBody>
      </p:sp>
      <p:sp>
        <p:nvSpPr>
          <p:cNvPr id="30749" name="Rectangle 13"/>
          <p:cNvSpPr>
            <a:spLocks noChangeArrowheads="1"/>
          </p:cNvSpPr>
          <p:nvPr/>
        </p:nvSpPr>
        <p:spPr bwMode="auto">
          <a:xfrm>
            <a:off x="6861175" y="3646488"/>
            <a:ext cx="69850" cy="647700"/>
          </a:xfrm>
          <a:prstGeom prst="rect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0750" name="Freeform 14"/>
          <p:cNvSpPr>
            <a:spLocks/>
          </p:cNvSpPr>
          <p:nvPr/>
        </p:nvSpPr>
        <p:spPr bwMode="auto">
          <a:xfrm>
            <a:off x="5003800" y="2305050"/>
            <a:ext cx="3816350" cy="1512888"/>
          </a:xfrm>
          <a:custGeom>
            <a:avLst/>
            <a:gdLst>
              <a:gd name="T0" fmla="*/ 18463 w 1794"/>
              <a:gd name="T1" fmla="*/ 515 h 736"/>
              <a:gd name="T2" fmla="*/ 0 w 1794"/>
              <a:gd name="T3" fmla="*/ 27410 h 736"/>
              <a:gd name="T4" fmla="*/ 87469 w 1794"/>
              <a:gd name="T5" fmla="*/ 27410 h 736"/>
              <a:gd name="T6" fmla="*/ 107995 w 1794"/>
              <a:gd name="T7" fmla="*/ 0 h 736"/>
              <a:gd name="T8" fmla="*/ 18463 w 1794"/>
              <a:gd name="T9" fmla="*/ 515 h 736"/>
              <a:gd name="T10" fmla="*/ 18463 w 1794"/>
              <a:gd name="T11" fmla="*/ 515 h 73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94"/>
              <a:gd name="T19" fmla="*/ 0 h 736"/>
              <a:gd name="T20" fmla="*/ 1794 w 1794"/>
              <a:gd name="T21" fmla="*/ 736 h 7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94" h="736">
                <a:moveTo>
                  <a:pt x="307" y="14"/>
                </a:moveTo>
                <a:lnTo>
                  <a:pt x="0" y="736"/>
                </a:lnTo>
                <a:lnTo>
                  <a:pt x="1453" y="736"/>
                </a:lnTo>
                <a:lnTo>
                  <a:pt x="1794" y="0"/>
                </a:lnTo>
                <a:lnTo>
                  <a:pt x="307" y="14"/>
                </a:lnTo>
                <a:close/>
              </a:path>
            </a:pathLst>
          </a:custGeom>
          <a:solidFill>
            <a:srgbClr val="7443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0751" name="Group 15"/>
          <p:cNvGrpSpPr>
            <a:grpSpLocks/>
          </p:cNvGrpSpPr>
          <p:nvPr/>
        </p:nvGrpSpPr>
        <p:grpSpPr bwMode="auto">
          <a:xfrm>
            <a:off x="5541963" y="2506663"/>
            <a:ext cx="2800350" cy="1066800"/>
            <a:chOff x="4972" y="3348"/>
            <a:chExt cx="1764" cy="672"/>
          </a:xfrm>
        </p:grpSpPr>
        <p:sp>
          <p:nvSpPr>
            <p:cNvPr id="30757" name="Oval 16"/>
            <p:cNvSpPr>
              <a:spLocks noChangeArrowheads="1"/>
            </p:cNvSpPr>
            <p:nvPr/>
          </p:nvSpPr>
          <p:spPr bwMode="auto">
            <a:xfrm>
              <a:off x="4972" y="3444"/>
              <a:ext cx="1764" cy="576"/>
            </a:xfrm>
            <a:prstGeom prst="ellipse">
              <a:avLst/>
            </a:prstGeom>
            <a:gradFill rotWithShape="0">
              <a:gsLst>
                <a:gs pos="0">
                  <a:srgbClr val="339933"/>
                </a:gs>
                <a:gs pos="100000">
                  <a:srgbClr val="184718"/>
                </a:gs>
              </a:gsLst>
              <a:lin ang="5400000" scaled="1"/>
            </a:gradFill>
            <a:ln w="38100">
              <a:solidFill>
                <a:srgbClr val="339933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0758" name="Oval 17"/>
            <p:cNvSpPr>
              <a:spLocks noChangeArrowheads="1"/>
            </p:cNvSpPr>
            <p:nvPr/>
          </p:nvSpPr>
          <p:spPr bwMode="auto">
            <a:xfrm>
              <a:off x="4972" y="3348"/>
              <a:ext cx="1764" cy="576"/>
            </a:xfrm>
            <a:prstGeom prst="ellipse">
              <a:avLst/>
            </a:prstGeom>
            <a:gradFill rotWithShape="0">
              <a:gsLst>
                <a:gs pos="0">
                  <a:srgbClr val="339933"/>
                </a:gs>
                <a:gs pos="100000">
                  <a:srgbClr val="1F5D1F"/>
                </a:gs>
              </a:gsLst>
              <a:path path="rect">
                <a:fillToRect r="100000" b="100000"/>
              </a:path>
            </a:gradFill>
            <a:ln w="38100">
              <a:solidFill>
                <a:srgbClr val="339933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0759" name="Line 18"/>
            <p:cNvSpPr>
              <a:spLocks noChangeShapeType="1"/>
            </p:cNvSpPr>
            <p:nvPr/>
          </p:nvSpPr>
          <p:spPr bwMode="auto">
            <a:xfrm>
              <a:off x="4972" y="3636"/>
              <a:ext cx="0" cy="144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60" name="Line 19"/>
            <p:cNvSpPr>
              <a:spLocks noChangeShapeType="1"/>
            </p:cNvSpPr>
            <p:nvPr/>
          </p:nvSpPr>
          <p:spPr bwMode="auto">
            <a:xfrm>
              <a:off x="6736" y="3636"/>
              <a:ext cx="0" cy="144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752" name="Text Box 20"/>
          <p:cNvSpPr txBox="1">
            <a:spLocks noChangeArrowheads="1"/>
          </p:cNvSpPr>
          <p:nvPr/>
        </p:nvSpPr>
        <p:spPr bwMode="auto">
          <a:xfrm>
            <a:off x="5195888" y="3279775"/>
            <a:ext cx="3889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i="1">
                <a:solidFill>
                  <a:srgbClr val="99FF66"/>
                </a:solidFill>
                <a:sym typeface="Symbol" panose="05050102010706020507" pitchFamily="18" charset="2"/>
              </a:rPr>
              <a:t></a:t>
            </a:r>
            <a:endParaRPr lang="en-US" altLang="zh-CN" sz="2800" i="1">
              <a:solidFill>
                <a:srgbClr val="99FF66"/>
              </a:solidFill>
            </a:endParaRPr>
          </a:p>
        </p:txBody>
      </p:sp>
      <p:sp>
        <p:nvSpPr>
          <p:cNvPr id="30753" name="Text Box 21"/>
          <p:cNvSpPr txBox="1">
            <a:spLocks noChangeArrowheads="1"/>
          </p:cNvSpPr>
          <p:nvPr/>
        </p:nvSpPr>
        <p:spPr bwMode="auto">
          <a:xfrm>
            <a:off x="6637338" y="1096963"/>
            <a:ext cx="4286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i="1">
                <a:solidFill>
                  <a:srgbClr val="00FF00"/>
                </a:solidFill>
                <a:sym typeface="Symbol" panose="05050102010706020507" pitchFamily="18" charset="2"/>
              </a:rPr>
              <a:t></a:t>
            </a:r>
            <a:endParaRPr lang="en-US" altLang="zh-CN">
              <a:solidFill>
                <a:srgbClr val="99FF33"/>
              </a:solidFill>
            </a:endParaRPr>
          </a:p>
        </p:txBody>
      </p:sp>
      <p:sp>
        <p:nvSpPr>
          <p:cNvPr id="30754" name="Text Box 22"/>
          <p:cNvSpPr txBox="1">
            <a:spLocks noChangeArrowheads="1"/>
          </p:cNvSpPr>
          <p:nvPr/>
        </p:nvSpPr>
        <p:spPr bwMode="auto">
          <a:xfrm>
            <a:off x="7835900" y="262572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i="1">
                <a:solidFill>
                  <a:srgbClr val="99FF33"/>
                </a:solidFill>
              </a:rPr>
              <a:t>R</a:t>
            </a:r>
            <a:endParaRPr lang="en-US" altLang="zh-CN">
              <a:solidFill>
                <a:srgbClr val="00FF00"/>
              </a:solidFill>
            </a:endParaRPr>
          </a:p>
        </p:txBody>
      </p:sp>
      <p:sp>
        <p:nvSpPr>
          <p:cNvPr id="30755" name="Rectangle 23"/>
          <p:cNvSpPr>
            <a:spLocks noChangeArrowheads="1"/>
          </p:cNvSpPr>
          <p:nvPr/>
        </p:nvSpPr>
        <p:spPr bwMode="auto">
          <a:xfrm>
            <a:off x="6872288" y="1570038"/>
            <a:ext cx="76200" cy="1447800"/>
          </a:xfrm>
          <a:prstGeom prst="rect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0756" name="Line 24"/>
          <p:cNvSpPr>
            <a:spLocks noChangeShapeType="1"/>
          </p:cNvSpPr>
          <p:nvPr/>
        </p:nvSpPr>
        <p:spPr bwMode="auto">
          <a:xfrm>
            <a:off x="6875463" y="3011488"/>
            <a:ext cx="1439862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6021388" y="1563688"/>
            <a:ext cx="1790700" cy="1670050"/>
            <a:chOff x="3748" y="576"/>
            <a:chExt cx="1128" cy="1052"/>
          </a:xfrm>
        </p:grpSpPr>
        <p:sp>
          <p:nvSpPr>
            <p:cNvPr id="30746" name="Oval 26"/>
            <p:cNvSpPr>
              <a:spLocks noChangeArrowheads="1"/>
            </p:cNvSpPr>
            <p:nvPr/>
          </p:nvSpPr>
          <p:spPr bwMode="auto">
            <a:xfrm>
              <a:off x="3748" y="1340"/>
              <a:ext cx="1128" cy="288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0747" name="Line 27"/>
            <p:cNvSpPr>
              <a:spLocks noChangeShapeType="1"/>
            </p:cNvSpPr>
            <p:nvPr/>
          </p:nvSpPr>
          <p:spPr bwMode="auto">
            <a:xfrm flipV="1">
              <a:off x="4307" y="576"/>
              <a:ext cx="0" cy="907"/>
            </a:xfrm>
            <a:prstGeom prst="line">
              <a:avLst/>
            </a:prstGeom>
            <a:noFill/>
            <a:ln w="762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8" name="Line 28"/>
            <p:cNvSpPr>
              <a:spLocks noChangeShapeType="1"/>
            </p:cNvSpPr>
            <p:nvPr/>
          </p:nvSpPr>
          <p:spPr bwMode="auto">
            <a:xfrm>
              <a:off x="4286" y="1486"/>
              <a:ext cx="54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8541" name="AutoShape 29"/>
          <p:cNvSpPr>
            <a:spLocks noChangeArrowheads="1"/>
          </p:cNvSpPr>
          <p:nvPr/>
        </p:nvSpPr>
        <p:spPr bwMode="auto">
          <a:xfrm>
            <a:off x="4211638" y="1844675"/>
            <a:ext cx="865187" cy="433388"/>
          </a:xfrm>
          <a:prstGeom prst="wedgeRoundRectCallout">
            <a:avLst>
              <a:gd name="adj1" fmla="val 167431"/>
              <a:gd name="adj2" fmla="val 171611"/>
              <a:gd name="adj3" fmla="val 16667"/>
            </a:avLst>
          </a:prstGeom>
          <a:noFill/>
          <a:ln w="9525">
            <a:solidFill>
              <a:srgbClr val="66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/>
          </a:p>
        </p:txBody>
      </p:sp>
      <p:graphicFrame>
        <p:nvGraphicFramePr>
          <p:cNvPr id="448542" name="Object 5"/>
          <p:cNvGraphicFramePr>
            <a:graphicFrameLocks/>
          </p:cNvGraphicFramePr>
          <p:nvPr/>
        </p:nvGraphicFramePr>
        <p:xfrm>
          <a:off x="1331913" y="3644900"/>
          <a:ext cx="3473450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7" name="公式" r:id="rId9" imgW="3791050" imgH="704797" progId="Equation.3">
                  <p:embed/>
                </p:oleObj>
              </mc:Choice>
              <mc:Fallback>
                <p:oleObj name="公式" r:id="rId9" imgW="3791050" imgH="70479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644900"/>
                        <a:ext cx="3473450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8543" name="Object 6"/>
          <p:cNvGraphicFramePr>
            <a:graphicFrameLocks noChangeAspect="1"/>
          </p:cNvGraphicFramePr>
          <p:nvPr/>
        </p:nvGraphicFramePr>
        <p:xfrm>
          <a:off x="2601913" y="4240213"/>
          <a:ext cx="1582737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8" name="公式" r:id="rId11" imgW="666754" imgH="323920" progId="Equation.3">
                  <p:embed/>
                </p:oleObj>
              </mc:Choice>
              <mc:Fallback>
                <p:oleObj name="公式" r:id="rId11" imgW="666754" imgH="32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1913" y="4240213"/>
                        <a:ext cx="1582737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8544" name="Object 7"/>
          <p:cNvGraphicFramePr>
            <a:graphicFrameLocks/>
          </p:cNvGraphicFramePr>
          <p:nvPr/>
        </p:nvGraphicFramePr>
        <p:xfrm>
          <a:off x="5316538" y="4316413"/>
          <a:ext cx="2640012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9" name="公式" r:id="rId13" imgW="2867042" imgH="704797" progId="Equation.3">
                  <p:embed/>
                </p:oleObj>
              </mc:Choice>
              <mc:Fallback>
                <p:oleObj name="公式" r:id="rId13" imgW="2867042" imgH="70479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6538" y="4316413"/>
                        <a:ext cx="2640012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8545" name="Object 8"/>
          <p:cNvGraphicFramePr>
            <a:graphicFrameLocks/>
          </p:cNvGraphicFramePr>
          <p:nvPr/>
        </p:nvGraphicFramePr>
        <p:xfrm>
          <a:off x="900113" y="4941888"/>
          <a:ext cx="2398712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0" name="公式" r:id="rId15" imgW="2600340" imgH="838144" progId="Equation.3">
                  <p:embed/>
                </p:oleObj>
              </mc:Choice>
              <mc:Fallback>
                <p:oleObj name="公式" r:id="rId15" imgW="2600340" imgH="83814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941888"/>
                        <a:ext cx="2398712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8546" name="Object 9"/>
          <p:cNvGraphicFramePr>
            <a:graphicFrameLocks/>
          </p:cNvGraphicFramePr>
          <p:nvPr/>
        </p:nvGraphicFramePr>
        <p:xfrm>
          <a:off x="1331913" y="5805488"/>
          <a:ext cx="118745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1" name="Equation" r:id="rId17" imgW="1257385" imgH="838144" progId="Equation.3">
                  <p:embed/>
                </p:oleObj>
              </mc:Choice>
              <mc:Fallback>
                <p:oleObj name="Equation" r:id="rId17" imgW="1257385" imgH="83814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805488"/>
                        <a:ext cx="1187450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8547" name="Text Box 35"/>
          <p:cNvSpPr txBox="1">
            <a:spLocks noChangeArrowheads="1"/>
          </p:cNvSpPr>
          <p:nvPr/>
        </p:nvSpPr>
        <p:spPr bwMode="auto">
          <a:xfrm>
            <a:off x="752475" y="4371975"/>
            <a:ext cx="1982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由转动定律</a:t>
            </a:r>
          </a:p>
        </p:txBody>
      </p:sp>
      <p:sp>
        <p:nvSpPr>
          <p:cNvPr id="448548" name="AutoShape 36"/>
          <p:cNvSpPr>
            <a:spLocks noChangeArrowheads="1"/>
          </p:cNvSpPr>
          <p:nvPr/>
        </p:nvSpPr>
        <p:spPr bwMode="auto">
          <a:xfrm>
            <a:off x="4356100" y="4524375"/>
            <a:ext cx="720725" cy="306388"/>
          </a:xfrm>
          <a:prstGeom prst="rightArrow">
            <a:avLst>
              <a:gd name="adj1" fmla="val 31602"/>
              <a:gd name="adj2" fmla="val 68392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Arial" panose="020B0604020202020204" pitchFamily="34" charset="0"/>
            </a:endParaRPr>
          </a:p>
        </p:txBody>
      </p:sp>
      <p:graphicFrame>
        <p:nvGraphicFramePr>
          <p:cNvPr id="448549" name="Object 10"/>
          <p:cNvGraphicFramePr>
            <a:graphicFrameLocks/>
          </p:cNvGraphicFramePr>
          <p:nvPr/>
        </p:nvGraphicFramePr>
        <p:xfrm>
          <a:off x="6843713" y="5181600"/>
          <a:ext cx="1257300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2" name="公式" r:id="rId19" imgW="1333508" imgH="704797" progId="Equation.3">
                  <p:embed/>
                </p:oleObj>
              </mc:Choice>
              <mc:Fallback>
                <p:oleObj name="公式" r:id="rId19" imgW="1333508" imgH="70479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3713" y="5181600"/>
                        <a:ext cx="1257300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8550" name="Object 11"/>
          <p:cNvGraphicFramePr>
            <a:graphicFrameLocks/>
          </p:cNvGraphicFramePr>
          <p:nvPr/>
        </p:nvGraphicFramePr>
        <p:xfrm>
          <a:off x="3995738" y="5900738"/>
          <a:ext cx="2525712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3" name="公式" r:id="rId21" imgW="2743139" imgH="704797" progId="Equation.3">
                  <p:embed/>
                </p:oleObj>
              </mc:Choice>
              <mc:Fallback>
                <p:oleObj name="公式" r:id="rId21" imgW="2743139" imgH="70479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5900738"/>
                        <a:ext cx="2525712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8551" name="Object 12"/>
          <p:cNvGraphicFramePr>
            <a:graphicFrameLocks/>
          </p:cNvGraphicFramePr>
          <p:nvPr/>
        </p:nvGraphicFramePr>
        <p:xfrm>
          <a:off x="6748463" y="5935663"/>
          <a:ext cx="1279525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4" name="公式" r:id="rId23" imgW="1352674" imgH="704797" progId="Equation.3">
                  <p:embed/>
                </p:oleObj>
              </mc:Choice>
              <mc:Fallback>
                <p:oleObj name="公式" r:id="rId23" imgW="1352674" imgH="70479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8463" y="5935663"/>
                        <a:ext cx="1279525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8552" name="Object 13"/>
          <p:cNvGraphicFramePr>
            <a:graphicFrameLocks noChangeAspect="1"/>
          </p:cNvGraphicFramePr>
          <p:nvPr/>
        </p:nvGraphicFramePr>
        <p:xfrm>
          <a:off x="3989388" y="5160963"/>
          <a:ext cx="2598737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5" name="公式" r:id="rId25" imgW="1228771" imgH="323920" progId="Equation.3">
                  <p:embed/>
                </p:oleObj>
              </mc:Choice>
              <mc:Fallback>
                <p:oleObj name="公式" r:id="rId25" imgW="1228771" imgH="32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9388" y="5160963"/>
                        <a:ext cx="2598737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5" name="Text Box 20"/>
          <p:cNvSpPr txBox="1">
            <a:spLocks noChangeArrowheads="1"/>
          </p:cNvSpPr>
          <p:nvPr/>
        </p:nvSpPr>
        <p:spPr bwMode="auto">
          <a:xfrm>
            <a:off x="5695950" y="677863"/>
            <a:ext cx="3889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i="1">
                <a:solidFill>
                  <a:srgbClr val="99FF66"/>
                </a:solidFill>
                <a:sym typeface="Symbol" panose="05050102010706020507" pitchFamily="18" charset="2"/>
              </a:rPr>
              <a:t></a:t>
            </a:r>
            <a:endParaRPr lang="en-US" altLang="zh-CN" sz="2800" i="1">
              <a:solidFill>
                <a:srgbClr val="99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57780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8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8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48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48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48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48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48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48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4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48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4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8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8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4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48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4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4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4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4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4" grpId="0" animBg="1"/>
      <p:bldP spid="448516" grpId="0" autoUpdateAnimBg="0"/>
      <p:bldP spid="448522" grpId="0" autoUpdateAnimBg="0"/>
      <p:bldP spid="448523" grpId="0"/>
      <p:bldP spid="448541" grpId="0" animBg="1" autoUpdateAnimBg="0"/>
      <p:bldP spid="448547" grpId="0" autoUpdateAnimBg="0"/>
      <p:bldP spid="44854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268288" y="392113"/>
            <a:ext cx="8696325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600">
                <a:solidFill>
                  <a:srgbClr val="00FFFF"/>
                </a:solidFill>
                <a:ea typeface="仿宋_GB2312" pitchFamily="49" charset="-122"/>
              </a:rPr>
              <a:t>课后思考题：</a:t>
            </a:r>
            <a:r>
              <a:rPr lang="zh-CN" altLang="en-US" sz="2600">
                <a:solidFill>
                  <a:schemeClr val="bg1"/>
                </a:solidFill>
                <a:ea typeface="仿宋_GB2312" pitchFamily="49" charset="-122"/>
              </a:rPr>
              <a:t>一根长为</a:t>
            </a:r>
            <a:r>
              <a:rPr lang="zh-CN" altLang="en-US" sz="2600" i="1">
                <a:solidFill>
                  <a:schemeClr val="bg1"/>
                </a:solidFill>
                <a:ea typeface="仿宋_GB2312" pitchFamily="49" charset="-122"/>
              </a:rPr>
              <a:t> </a:t>
            </a:r>
            <a:r>
              <a:rPr lang="en-US" altLang="zh-CN" sz="2600" i="1">
                <a:solidFill>
                  <a:srgbClr val="66FFFF"/>
                </a:solidFill>
                <a:ea typeface="仿宋_GB2312" pitchFamily="49" charset="-122"/>
              </a:rPr>
              <a:t>l</a:t>
            </a:r>
            <a:r>
              <a:rPr lang="en-US" altLang="zh-CN" sz="2600">
                <a:solidFill>
                  <a:schemeClr val="bg1"/>
                </a:solidFill>
                <a:ea typeface="仿宋_GB2312" pitchFamily="49" charset="-122"/>
              </a:rPr>
              <a:t> </a:t>
            </a:r>
            <a:r>
              <a:rPr lang="zh-CN" altLang="en-US" sz="2600">
                <a:solidFill>
                  <a:schemeClr val="bg1"/>
                </a:solidFill>
                <a:ea typeface="仿宋_GB2312" pitchFamily="49" charset="-122"/>
              </a:rPr>
              <a:t>，质量为</a:t>
            </a:r>
            <a:r>
              <a:rPr lang="zh-CN" altLang="en-US" sz="2600">
                <a:solidFill>
                  <a:srgbClr val="66FFFF"/>
                </a:solidFill>
                <a:ea typeface="仿宋_GB2312" pitchFamily="49" charset="-122"/>
              </a:rPr>
              <a:t> </a:t>
            </a:r>
            <a:r>
              <a:rPr lang="en-US" altLang="zh-CN" sz="2600" i="1">
                <a:solidFill>
                  <a:srgbClr val="66FFFF"/>
                </a:solidFill>
                <a:ea typeface="仿宋_GB2312" pitchFamily="49" charset="-122"/>
              </a:rPr>
              <a:t>m</a:t>
            </a:r>
            <a:r>
              <a:rPr lang="en-US" altLang="zh-CN" sz="2600">
                <a:solidFill>
                  <a:schemeClr val="bg1"/>
                </a:solidFill>
                <a:ea typeface="仿宋_GB2312" pitchFamily="49" charset="-122"/>
              </a:rPr>
              <a:t> </a:t>
            </a:r>
            <a:r>
              <a:rPr lang="zh-CN" altLang="en-US" sz="2600">
                <a:solidFill>
                  <a:schemeClr val="bg1"/>
                </a:solidFill>
                <a:ea typeface="仿宋_GB2312" pitchFamily="49" charset="-122"/>
              </a:rPr>
              <a:t>的均匀细直棒，可绕轴 </a:t>
            </a:r>
            <a:r>
              <a:rPr lang="en-US" altLang="zh-CN" sz="2600" i="1">
                <a:solidFill>
                  <a:srgbClr val="66FFFF"/>
                </a:solidFill>
                <a:ea typeface="仿宋_GB2312" pitchFamily="49" charset="-122"/>
              </a:rPr>
              <a:t>O</a:t>
            </a:r>
            <a:r>
              <a:rPr lang="en-US" altLang="zh-CN" sz="2600">
                <a:solidFill>
                  <a:schemeClr val="bg1"/>
                </a:solidFill>
                <a:ea typeface="仿宋_GB2312" pitchFamily="49" charset="-122"/>
              </a:rPr>
              <a:t> </a:t>
            </a:r>
            <a:r>
              <a:rPr lang="zh-CN" altLang="en-US" sz="2600">
                <a:solidFill>
                  <a:schemeClr val="bg1"/>
                </a:solidFill>
                <a:ea typeface="仿宋_GB2312" pitchFamily="49" charset="-122"/>
              </a:rPr>
              <a:t>在竖直平面内转动，初始时它在水平位置</a:t>
            </a:r>
          </a:p>
        </p:txBody>
      </p:sp>
      <p:graphicFrame>
        <p:nvGraphicFramePr>
          <p:cNvPr id="11267" name="Object 2"/>
          <p:cNvGraphicFramePr>
            <a:graphicFrameLocks/>
          </p:cNvGraphicFramePr>
          <p:nvPr/>
        </p:nvGraphicFramePr>
        <p:xfrm>
          <a:off x="6084888" y="4265613"/>
          <a:ext cx="1335087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5" name="公式" r:id="rId3" imgW="1219323" imgH="714244" progId="Equation.3">
                  <p:embed/>
                </p:oleObj>
              </mc:Choice>
              <mc:Fallback>
                <p:oleObj name="公式" r:id="rId3" imgW="1219323" imgH="714244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4265613"/>
                        <a:ext cx="1335087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Rectangle 14"/>
          <p:cNvSpPr>
            <a:spLocks noChangeArrowheads="1"/>
          </p:cNvSpPr>
          <p:nvPr/>
        </p:nvSpPr>
        <p:spPr bwMode="auto">
          <a:xfrm>
            <a:off x="0" y="-242888"/>
            <a:ext cx="8893175" cy="1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1269" name="Text Box 15"/>
          <p:cNvSpPr txBox="1">
            <a:spLocks noChangeArrowheads="1"/>
          </p:cNvSpPr>
          <p:nvPr/>
        </p:nvSpPr>
        <p:spPr bwMode="auto">
          <a:xfrm>
            <a:off x="323850" y="1616075"/>
            <a:ext cx="8280400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600" dirty="0">
                <a:solidFill>
                  <a:srgbClr val="FFFF00"/>
                </a:solidFill>
              </a:rPr>
              <a:t>求</a:t>
            </a:r>
            <a:r>
              <a:rPr lang="zh-CN" altLang="en-US" sz="2600" dirty="0">
                <a:solidFill>
                  <a:srgbClr val="FFFF00"/>
                </a:solidFill>
                <a:ea typeface="仿宋_GB2312" pitchFamily="49" charset="-122"/>
              </a:rPr>
              <a:t> </a:t>
            </a:r>
            <a:r>
              <a:rPr lang="zh-CN" altLang="en-US" sz="2600" dirty="0">
                <a:solidFill>
                  <a:schemeClr val="bg1"/>
                </a:solidFill>
                <a:ea typeface="仿宋_GB2312" pitchFamily="49" charset="-122"/>
              </a:rPr>
              <a:t>它由此下摆 </a:t>
            </a:r>
            <a:r>
              <a:rPr lang="zh-CN" altLang="en-US" sz="2600" i="1" dirty="0">
                <a:solidFill>
                  <a:srgbClr val="66FFFF"/>
                </a:solidFill>
                <a:ea typeface="仿宋_GB2312" pitchFamily="49" charset="-122"/>
                <a:sym typeface="Symbol" panose="05050102010706020507" pitchFamily="18" charset="2"/>
              </a:rPr>
              <a:t></a:t>
            </a:r>
            <a:r>
              <a:rPr lang="zh-CN" altLang="en-US" sz="2600" i="1" dirty="0">
                <a:solidFill>
                  <a:schemeClr val="bg1"/>
                </a:solidFill>
                <a:ea typeface="仿宋_GB2312" pitchFamily="49" charset="-122"/>
              </a:rPr>
              <a:t> </a:t>
            </a:r>
            <a:r>
              <a:rPr lang="zh-CN" altLang="en-US" sz="2600" dirty="0">
                <a:solidFill>
                  <a:schemeClr val="bg1"/>
                </a:solidFill>
                <a:ea typeface="仿宋_GB2312" pitchFamily="49" charset="-122"/>
              </a:rPr>
              <a:t>角时轴对棒的作用力。</a:t>
            </a:r>
            <a:endParaRPr lang="en-US" altLang="zh-CN" sz="2600" dirty="0">
              <a:solidFill>
                <a:schemeClr val="bg1"/>
              </a:solidFill>
              <a:ea typeface="仿宋_GB2312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600" i="1" dirty="0">
                <a:solidFill>
                  <a:schemeClr val="bg1"/>
                </a:solidFill>
                <a:ea typeface="仿宋_GB2312" pitchFamily="49" charset="-122"/>
                <a:sym typeface="Symbol" panose="05050102010706020507" pitchFamily="18" charset="2"/>
              </a:rPr>
              <a:t>（</a:t>
            </a:r>
            <a:r>
              <a:rPr lang="zh-CN" altLang="en-US" sz="2600" i="1" dirty="0">
                <a:solidFill>
                  <a:srgbClr val="00FFFF"/>
                </a:solidFill>
                <a:ea typeface="仿宋_GB2312" pitchFamily="49" charset="-122"/>
                <a:sym typeface="Symbol" panose="05050102010706020507" pitchFamily="18" charset="2"/>
              </a:rPr>
              <a:t>转动定律结合质心运动定理</a:t>
            </a:r>
            <a:r>
              <a:rPr lang="zh-CN" altLang="en-US" sz="2600" i="1" dirty="0">
                <a:solidFill>
                  <a:schemeClr val="bg1"/>
                </a:solidFill>
                <a:ea typeface="仿宋_GB2312" pitchFamily="49" charset="-122"/>
                <a:sym typeface="Symbol" panose="05050102010706020507" pitchFamily="18" charset="2"/>
              </a:rPr>
              <a:t>）</a:t>
            </a:r>
            <a:endParaRPr lang="zh-CN" altLang="en-US" sz="2600" i="1" dirty="0">
              <a:solidFill>
                <a:srgbClr val="66FFFF"/>
              </a:solidFill>
              <a:ea typeface="仿宋_GB2312" pitchFamily="49" charset="-122"/>
              <a:sym typeface="Symbol" panose="05050102010706020507" pitchFamily="18" charset="2"/>
            </a:endParaRPr>
          </a:p>
        </p:txBody>
      </p:sp>
      <p:grpSp>
        <p:nvGrpSpPr>
          <p:cNvPr id="11270" name="Group 39"/>
          <p:cNvGrpSpPr>
            <a:grpSpLocks/>
          </p:cNvGrpSpPr>
          <p:nvPr/>
        </p:nvGrpSpPr>
        <p:grpSpPr bwMode="auto">
          <a:xfrm>
            <a:off x="1619250" y="2825750"/>
            <a:ext cx="3960813" cy="1871663"/>
            <a:chOff x="1247" y="1962"/>
            <a:chExt cx="2495" cy="1179"/>
          </a:xfrm>
        </p:grpSpPr>
        <p:sp>
          <p:nvSpPr>
            <p:cNvPr id="11272" name="Rectangle 17"/>
            <p:cNvSpPr>
              <a:spLocks noChangeArrowheads="1"/>
            </p:cNvSpPr>
            <p:nvPr/>
          </p:nvSpPr>
          <p:spPr bwMode="auto">
            <a:xfrm rot="-3124346">
              <a:off x="2368" y="2029"/>
              <a:ext cx="131" cy="20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1273" name="Rectangle 18"/>
            <p:cNvSpPr>
              <a:spLocks noChangeArrowheads="1"/>
            </p:cNvSpPr>
            <p:nvPr/>
          </p:nvSpPr>
          <p:spPr bwMode="auto">
            <a:xfrm>
              <a:off x="1584" y="2389"/>
              <a:ext cx="2158" cy="131"/>
            </a:xfrm>
            <a:prstGeom prst="rect">
              <a:avLst/>
            </a:prstGeom>
            <a:solidFill>
              <a:srgbClr val="00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1274" name="Rectangle 21"/>
            <p:cNvSpPr>
              <a:spLocks noChangeArrowheads="1"/>
            </p:cNvSpPr>
            <p:nvPr/>
          </p:nvSpPr>
          <p:spPr bwMode="auto">
            <a:xfrm>
              <a:off x="1247" y="2128"/>
              <a:ext cx="45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200" i="1">
                  <a:solidFill>
                    <a:srgbClr val="FFFF00"/>
                  </a:solidFill>
                </a:rPr>
                <a:t>O</a:t>
              </a:r>
            </a:p>
          </p:txBody>
        </p:sp>
        <p:sp>
          <p:nvSpPr>
            <p:cNvPr id="11275" name="Rectangle 22"/>
            <p:cNvSpPr>
              <a:spLocks noChangeArrowheads="1"/>
            </p:cNvSpPr>
            <p:nvPr/>
          </p:nvSpPr>
          <p:spPr bwMode="auto">
            <a:xfrm>
              <a:off x="3031" y="1962"/>
              <a:ext cx="18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200" i="1">
                  <a:solidFill>
                    <a:srgbClr val="FFFF00"/>
                  </a:solidFill>
                </a:rPr>
                <a:t>l</a:t>
              </a:r>
            </a:p>
          </p:txBody>
        </p:sp>
        <p:sp>
          <p:nvSpPr>
            <p:cNvPr id="11276" name="Rectangle 23"/>
            <p:cNvSpPr>
              <a:spLocks noChangeArrowheads="1"/>
            </p:cNvSpPr>
            <p:nvPr/>
          </p:nvSpPr>
          <p:spPr bwMode="auto">
            <a:xfrm>
              <a:off x="2434" y="1962"/>
              <a:ext cx="31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200" i="1">
                  <a:solidFill>
                    <a:srgbClr val="FFFF00"/>
                  </a:solidFill>
                </a:rPr>
                <a:t>m</a:t>
              </a:r>
            </a:p>
          </p:txBody>
        </p:sp>
        <p:sp>
          <p:nvSpPr>
            <p:cNvPr id="11277" name="Rectangle 24"/>
            <p:cNvSpPr>
              <a:spLocks noChangeArrowheads="1"/>
            </p:cNvSpPr>
            <p:nvPr/>
          </p:nvSpPr>
          <p:spPr bwMode="auto">
            <a:xfrm>
              <a:off x="2117" y="2484"/>
              <a:ext cx="24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200" i="1">
                  <a:solidFill>
                    <a:srgbClr val="FFFF00"/>
                  </a:solidFill>
                  <a:sym typeface="Symbol" panose="05050102010706020507" pitchFamily="18" charset="2"/>
                </a:rPr>
                <a:t></a:t>
              </a:r>
              <a:endParaRPr lang="en-US" altLang="zh-CN" sz="3200" i="1">
                <a:solidFill>
                  <a:srgbClr val="FFFF00"/>
                </a:solidFill>
              </a:endParaRPr>
            </a:p>
          </p:txBody>
        </p:sp>
        <p:graphicFrame>
          <p:nvGraphicFramePr>
            <p:cNvPr id="11278" name="Object 3"/>
            <p:cNvGraphicFramePr>
              <a:graphicFrameLocks/>
            </p:cNvGraphicFramePr>
            <p:nvPr/>
          </p:nvGraphicFramePr>
          <p:xfrm>
            <a:off x="1556" y="2355"/>
            <a:ext cx="161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26" name="公式" r:id="rId5" imgW="76123" imgH="76121" progId="Equation.3">
                    <p:embed/>
                  </p:oleObj>
                </mc:Choice>
                <mc:Fallback>
                  <p:oleObj name="公式" r:id="rId5" imgW="76123" imgH="76121" progId="Equation.3">
                    <p:embed/>
                    <p:pic>
                      <p:nvPicPr>
                        <p:cNvPr id="0" name="Object 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6" y="2355"/>
                          <a:ext cx="161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9" name="Arc 30"/>
            <p:cNvSpPr>
              <a:spLocks/>
            </p:cNvSpPr>
            <p:nvPr/>
          </p:nvSpPr>
          <p:spPr bwMode="auto">
            <a:xfrm>
              <a:off x="1485" y="2335"/>
              <a:ext cx="653" cy="365"/>
            </a:xfrm>
            <a:custGeom>
              <a:avLst/>
              <a:gdLst>
                <a:gd name="T0" fmla="*/ 0 w 20759"/>
                <a:gd name="T1" fmla="*/ 0 h 11587"/>
                <a:gd name="T2" fmla="*/ 0 w 20759"/>
                <a:gd name="T3" fmla="*/ 0 h 11587"/>
                <a:gd name="T4" fmla="*/ 0 w 20759"/>
                <a:gd name="T5" fmla="*/ 0 h 11587"/>
                <a:gd name="T6" fmla="*/ 0 60000 65536"/>
                <a:gd name="T7" fmla="*/ 0 60000 65536"/>
                <a:gd name="T8" fmla="*/ 0 60000 65536"/>
                <a:gd name="T9" fmla="*/ 0 w 20759"/>
                <a:gd name="T10" fmla="*/ 0 h 11587"/>
                <a:gd name="T11" fmla="*/ 20759 w 20759"/>
                <a:gd name="T12" fmla="*/ 11587 h 115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759" h="11587" fill="none" extrusionOk="0">
                  <a:moveTo>
                    <a:pt x="20759" y="5968"/>
                  </a:moveTo>
                  <a:cubicBezTo>
                    <a:pt x="20188" y="7952"/>
                    <a:pt x="19336" y="9844"/>
                    <a:pt x="18229" y="11587"/>
                  </a:cubicBezTo>
                </a:path>
                <a:path w="20759" h="11587" stroke="0" extrusionOk="0">
                  <a:moveTo>
                    <a:pt x="20759" y="5968"/>
                  </a:moveTo>
                  <a:cubicBezTo>
                    <a:pt x="20188" y="7952"/>
                    <a:pt x="19336" y="9844"/>
                    <a:pt x="18229" y="11587"/>
                  </a:cubicBezTo>
                  <a:lnTo>
                    <a:pt x="0" y="0"/>
                  </a:lnTo>
                  <a:lnTo>
                    <a:pt x="20759" y="5968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1568450" y="5768975"/>
          <a:ext cx="3030538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7" name="Equation" r:id="rId7" imgW="1447172" imgH="393529" progId="Equation.DSMT4">
                  <p:embed/>
                </p:oleObj>
              </mc:Choice>
              <mc:Fallback>
                <p:oleObj name="Equation" r:id="rId7" imgW="1447172" imgH="393529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450" y="5768975"/>
                        <a:ext cx="3030538" cy="8255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181" y="80962"/>
            <a:ext cx="4719638" cy="669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08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20532" y="318323"/>
            <a:ext cx="675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dirty="0" smtClean="0">
                <a:solidFill>
                  <a:srgbClr val="FFFF00"/>
                </a:solidFill>
                <a:ea typeface="楷体_GB2312" pitchFamily="49" charset="-122"/>
              </a:rPr>
              <a:t>定轴转动</a:t>
            </a:r>
            <a:r>
              <a:rPr kumimoji="0" lang="zh-CN" altLang="en-US" dirty="0">
                <a:solidFill>
                  <a:srgbClr val="FFFF00"/>
                </a:solidFill>
                <a:ea typeface="楷体_GB2312" pitchFamily="49" charset="-122"/>
              </a:rPr>
              <a:t>刚体上各点的速度和加速度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6880300" y="219251"/>
            <a:ext cx="2160588" cy="1763713"/>
            <a:chOff x="6214269" y="511630"/>
            <a:chExt cx="2160588" cy="1763713"/>
          </a:xfrm>
        </p:grpSpPr>
        <p:sp>
          <p:nvSpPr>
            <p:cNvPr id="2" name="Rectangle 2"/>
            <p:cNvSpPr>
              <a:spLocks noChangeArrowheads="1"/>
            </p:cNvSpPr>
            <p:nvPr/>
          </p:nvSpPr>
          <p:spPr bwMode="auto">
            <a:xfrm>
              <a:off x="6214269" y="511630"/>
              <a:ext cx="2160588" cy="1763713"/>
            </a:xfrm>
            <a:prstGeom prst="rect">
              <a:avLst/>
            </a:prstGeom>
            <a:solidFill>
              <a:srgbClr val="333333"/>
            </a:solidFill>
            <a:ln w="1905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4" name="Object 4"/>
            <p:cNvGraphicFramePr>
              <a:graphicFrameLocks/>
            </p:cNvGraphicFramePr>
            <p:nvPr>
              <p:extLst/>
            </p:nvPr>
          </p:nvGraphicFramePr>
          <p:xfrm>
            <a:off x="6423819" y="624343"/>
            <a:ext cx="993775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55" name="公式" r:id="rId3" imgW="971517" imgH="180855" progId="Equation.3">
                    <p:embed/>
                  </p:oleObj>
                </mc:Choice>
                <mc:Fallback>
                  <p:oleObj name="公式" r:id="rId3" imgW="971517" imgH="180855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23819" y="624343"/>
                          <a:ext cx="993775" cy="285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00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5"/>
            <p:cNvGraphicFramePr>
              <a:graphicFrameLocks/>
            </p:cNvGraphicFramePr>
            <p:nvPr>
              <p:extLst/>
            </p:nvPr>
          </p:nvGraphicFramePr>
          <p:xfrm>
            <a:off x="6304757" y="1016455"/>
            <a:ext cx="1211262" cy="433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56" name="Equation" r:id="rId5" imgW="1209605" imgH="352533" progId="Equation.3">
                    <p:embed/>
                  </p:oleObj>
                </mc:Choice>
                <mc:Fallback>
                  <p:oleObj name="Equation" r:id="rId5" imgW="1209605" imgH="352533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04757" y="1016455"/>
                          <a:ext cx="1211262" cy="433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6"/>
            <p:cNvGraphicFramePr>
              <a:graphicFrameLocks/>
            </p:cNvGraphicFramePr>
            <p:nvPr>
              <p:extLst/>
            </p:nvPr>
          </p:nvGraphicFramePr>
          <p:xfrm>
            <a:off x="6304757" y="1437143"/>
            <a:ext cx="1828800" cy="742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57" name="公式" r:id="rId7" imgW="1895525" imgH="695349" progId="Equation.3">
                    <p:embed/>
                  </p:oleObj>
                </mc:Choice>
                <mc:Fallback>
                  <p:oleObj name="公式" r:id="rId7" imgW="1895525" imgH="695349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04757" y="1437143"/>
                          <a:ext cx="1828800" cy="742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Text Box 30"/>
          <p:cNvSpPr txBox="1">
            <a:spLocks noChangeArrowheads="1"/>
          </p:cNvSpPr>
          <p:nvPr/>
        </p:nvSpPr>
        <p:spPr bwMode="auto">
          <a:xfrm>
            <a:off x="608080" y="897760"/>
            <a:ext cx="697422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kumimoji="0" lang="zh-CN" altLang="en-US" dirty="0">
                <a:solidFill>
                  <a:srgbClr val="FFFFFF"/>
                </a:solidFill>
                <a:ea typeface="楷体_GB2312" pitchFamily="49" charset="-122"/>
              </a:rPr>
              <a:t>任意点都绕同一轴作圆周运动</a:t>
            </a:r>
            <a:r>
              <a:rPr kumimoji="0" lang="en-US" altLang="zh-CN" dirty="0">
                <a:solidFill>
                  <a:srgbClr val="FFFFFF"/>
                </a:solidFill>
                <a:ea typeface="楷体_GB2312" pitchFamily="49" charset="-122"/>
              </a:rPr>
              <a:t>, </a:t>
            </a:r>
            <a:r>
              <a:rPr kumimoji="0" lang="zh-CN" altLang="en-US" dirty="0">
                <a:solidFill>
                  <a:srgbClr val="FFFFFF"/>
                </a:solidFill>
                <a:ea typeface="楷体_GB2312" pitchFamily="49" charset="-122"/>
              </a:rPr>
              <a:t>且 </a:t>
            </a:r>
            <a:r>
              <a:rPr kumimoji="0" lang="zh-CN" altLang="en-US" i="1" dirty="0">
                <a:solidFill>
                  <a:srgbClr val="66FFFF"/>
                </a:solidFill>
                <a:ea typeface="楷体_GB2312" pitchFamily="49" charset="-122"/>
                <a:sym typeface="Symbol" panose="05050102010706020507" pitchFamily="18" charset="2"/>
              </a:rPr>
              <a:t></a:t>
            </a:r>
            <a:r>
              <a:rPr kumimoji="0" lang="zh-CN" altLang="en-US" i="1" dirty="0">
                <a:solidFill>
                  <a:srgbClr val="FFFFFF"/>
                </a:solidFill>
                <a:ea typeface="楷体_GB2312" pitchFamily="49" charset="-122"/>
              </a:rPr>
              <a:t>，</a:t>
            </a:r>
            <a:r>
              <a:rPr kumimoji="0" lang="zh-CN" altLang="en-US" i="1" dirty="0">
                <a:solidFill>
                  <a:srgbClr val="66FFFF"/>
                </a:solidFill>
                <a:ea typeface="楷体_GB2312" pitchFamily="49" charset="-122"/>
                <a:sym typeface="Symbol" panose="05050102010706020507" pitchFamily="18" charset="2"/>
              </a:rPr>
              <a:t> </a:t>
            </a:r>
            <a:r>
              <a:rPr kumimoji="0" lang="zh-CN" altLang="en-US" dirty="0">
                <a:solidFill>
                  <a:srgbClr val="66FFFF"/>
                </a:solidFill>
                <a:ea typeface="楷体_GB2312" pitchFamily="49" charset="-122"/>
              </a:rPr>
              <a:t> </a:t>
            </a:r>
            <a:r>
              <a:rPr kumimoji="0" lang="zh-CN" altLang="en-US" dirty="0">
                <a:solidFill>
                  <a:srgbClr val="FFFFFF"/>
                </a:solidFill>
                <a:ea typeface="楷体_GB2312" pitchFamily="49" charset="-122"/>
              </a:rPr>
              <a:t>都相同</a:t>
            </a:r>
            <a:endParaRPr kumimoji="0" lang="zh-CN" altLang="en-US" b="0" dirty="0">
              <a:solidFill>
                <a:srgbClr val="FFFFFF"/>
              </a:solidFill>
              <a:ea typeface="楷体_GB2312" pitchFamily="49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4915915" y="2388717"/>
            <a:ext cx="3960812" cy="3000375"/>
            <a:chOff x="4859338" y="2349500"/>
            <a:chExt cx="3960812" cy="3000375"/>
          </a:xfrm>
        </p:grpSpPr>
        <p:sp>
          <p:nvSpPr>
            <p:cNvPr id="9" name="Line 16"/>
            <p:cNvSpPr>
              <a:spLocks noChangeShapeType="1"/>
            </p:cNvSpPr>
            <p:nvPr/>
          </p:nvSpPr>
          <p:spPr bwMode="auto">
            <a:xfrm flipH="1">
              <a:off x="6605588" y="4654550"/>
              <a:ext cx="1587" cy="695325"/>
            </a:xfrm>
            <a:prstGeom prst="line">
              <a:avLst/>
            </a:prstGeom>
            <a:noFill/>
            <a:ln w="508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Freeform 17"/>
            <p:cNvSpPr>
              <a:spLocks/>
            </p:cNvSpPr>
            <p:nvPr/>
          </p:nvSpPr>
          <p:spPr bwMode="auto">
            <a:xfrm>
              <a:off x="4859338" y="2397125"/>
              <a:ext cx="3744912" cy="2663825"/>
            </a:xfrm>
            <a:custGeom>
              <a:avLst/>
              <a:gdLst>
                <a:gd name="T0" fmla="*/ 2147483646 w 1761"/>
                <a:gd name="T1" fmla="*/ 2147483646 h 1074"/>
                <a:gd name="T2" fmla="*/ 2147483646 w 1761"/>
                <a:gd name="T3" fmla="*/ 2147483646 h 1074"/>
                <a:gd name="T4" fmla="*/ 2147483646 w 1761"/>
                <a:gd name="T5" fmla="*/ 2147483646 h 1074"/>
                <a:gd name="T6" fmla="*/ 2147483646 w 1761"/>
                <a:gd name="T7" fmla="*/ 2147483646 h 1074"/>
                <a:gd name="T8" fmla="*/ 2147483646 w 1761"/>
                <a:gd name="T9" fmla="*/ 2147483646 h 1074"/>
                <a:gd name="T10" fmla="*/ 2147483646 w 1761"/>
                <a:gd name="T11" fmla="*/ 2147483646 h 1074"/>
                <a:gd name="T12" fmla="*/ 2147483646 w 1761"/>
                <a:gd name="T13" fmla="*/ 2147483646 h 1074"/>
                <a:gd name="T14" fmla="*/ 2147483646 w 1761"/>
                <a:gd name="T15" fmla="*/ 2147483646 h 1074"/>
                <a:gd name="T16" fmla="*/ 2147483646 w 1761"/>
                <a:gd name="T17" fmla="*/ 2147483646 h 1074"/>
                <a:gd name="T18" fmla="*/ 2147483646 w 1761"/>
                <a:gd name="T19" fmla="*/ 2147483646 h 107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761"/>
                <a:gd name="T31" fmla="*/ 0 h 1074"/>
                <a:gd name="T32" fmla="*/ 1761 w 1761"/>
                <a:gd name="T33" fmla="*/ 1074 h 107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761" h="1074">
                  <a:moveTo>
                    <a:pt x="1013" y="8"/>
                  </a:moveTo>
                  <a:cubicBezTo>
                    <a:pt x="794" y="0"/>
                    <a:pt x="499" y="31"/>
                    <a:pt x="333" y="99"/>
                  </a:cubicBezTo>
                  <a:cubicBezTo>
                    <a:pt x="167" y="167"/>
                    <a:pt x="30" y="295"/>
                    <a:pt x="15" y="416"/>
                  </a:cubicBezTo>
                  <a:cubicBezTo>
                    <a:pt x="0" y="537"/>
                    <a:pt x="128" y="727"/>
                    <a:pt x="242" y="825"/>
                  </a:cubicBezTo>
                  <a:cubicBezTo>
                    <a:pt x="356" y="923"/>
                    <a:pt x="560" y="983"/>
                    <a:pt x="696" y="1006"/>
                  </a:cubicBezTo>
                  <a:cubicBezTo>
                    <a:pt x="832" y="1029"/>
                    <a:pt x="937" y="954"/>
                    <a:pt x="1058" y="961"/>
                  </a:cubicBezTo>
                  <a:cubicBezTo>
                    <a:pt x="1179" y="968"/>
                    <a:pt x="1315" y="1074"/>
                    <a:pt x="1421" y="1051"/>
                  </a:cubicBezTo>
                  <a:cubicBezTo>
                    <a:pt x="1527" y="1028"/>
                    <a:pt x="1655" y="976"/>
                    <a:pt x="1693" y="825"/>
                  </a:cubicBezTo>
                  <a:cubicBezTo>
                    <a:pt x="1731" y="674"/>
                    <a:pt x="1761" y="280"/>
                    <a:pt x="1648" y="144"/>
                  </a:cubicBezTo>
                  <a:cubicBezTo>
                    <a:pt x="1535" y="8"/>
                    <a:pt x="1232" y="16"/>
                    <a:pt x="1013" y="8"/>
                  </a:cubicBezTo>
                  <a:close/>
                </a:path>
              </a:pathLst>
            </a:custGeom>
            <a:solidFill>
              <a:srgbClr val="339966"/>
            </a:solidFill>
            <a:ln w="9525">
              <a:round/>
              <a:headEnd/>
              <a:tailEnd/>
            </a:ln>
            <a:scene3d>
              <a:camera prst="legacyPerspectiveFront">
                <a:rot lat="18000000" lon="0" rev="0"/>
              </a:camera>
              <a:lightRig rig="legacyFlat2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339966"/>
              </a:extrusionClr>
              <a:contourClr>
                <a:srgbClr val="339966"/>
              </a:contour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1" name="Oval 18"/>
            <p:cNvSpPr>
              <a:spLocks noChangeArrowheads="1"/>
            </p:cNvSpPr>
            <p:nvPr/>
          </p:nvSpPr>
          <p:spPr bwMode="auto">
            <a:xfrm>
              <a:off x="6534150" y="3671888"/>
              <a:ext cx="142875" cy="7143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graphicFrame>
          <p:nvGraphicFramePr>
            <p:cNvPr id="12" name="Object 19"/>
            <p:cNvGraphicFramePr>
              <a:graphicFrameLocks/>
            </p:cNvGraphicFramePr>
            <p:nvPr>
              <p:extLst/>
            </p:nvPr>
          </p:nvGraphicFramePr>
          <p:xfrm>
            <a:off x="6934200" y="3552825"/>
            <a:ext cx="212725" cy="293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58" name="公式" r:id="rId9" imgW="152517" imgH="228634" progId="Equation.3">
                    <p:embed/>
                  </p:oleObj>
                </mc:Choice>
                <mc:Fallback>
                  <p:oleObj name="公式" r:id="rId9" imgW="152517" imgH="228634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34200" y="3552825"/>
                          <a:ext cx="212725" cy="293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Line 20"/>
            <p:cNvSpPr>
              <a:spLocks noChangeShapeType="1"/>
            </p:cNvSpPr>
            <p:nvPr/>
          </p:nvSpPr>
          <p:spPr bwMode="auto">
            <a:xfrm flipV="1">
              <a:off x="7326313" y="2781300"/>
              <a:ext cx="1060450" cy="1293813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Oval 21"/>
            <p:cNvSpPr>
              <a:spLocks noChangeArrowheads="1"/>
            </p:cNvSpPr>
            <p:nvPr/>
          </p:nvSpPr>
          <p:spPr bwMode="auto">
            <a:xfrm>
              <a:off x="5383213" y="3284538"/>
              <a:ext cx="2447925" cy="86518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auto">
            <a:xfrm>
              <a:off x="6586538" y="2636838"/>
              <a:ext cx="20637" cy="1082675"/>
            </a:xfrm>
            <a:prstGeom prst="line">
              <a:avLst/>
            </a:prstGeom>
            <a:noFill/>
            <a:ln w="50800">
              <a:solidFill>
                <a:schemeClr val="folHlink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auto">
            <a:xfrm>
              <a:off x="8386763" y="2781300"/>
              <a:ext cx="19050" cy="1439863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auto">
            <a:xfrm flipV="1">
              <a:off x="7326313" y="2627313"/>
              <a:ext cx="0" cy="140335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25"/>
            <p:cNvSpPr>
              <a:spLocks noChangeShapeType="1"/>
            </p:cNvSpPr>
            <p:nvPr/>
          </p:nvSpPr>
          <p:spPr bwMode="auto">
            <a:xfrm>
              <a:off x="6605588" y="3716338"/>
              <a:ext cx="1098550" cy="554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" name="Object 26"/>
            <p:cNvGraphicFramePr>
              <a:graphicFrameLocks/>
            </p:cNvGraphicFramePr>
            <p:nvPr>
              <p:extLst/>
            </p:nvPr>
          </p:nvGraphicFramePr>
          <p:xfrm>
            <a:off x="8478838" y="4005263"/>
            <a:ext cx="341312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59" name="公式" r:id="rId11" imgW="314211" imgH="390594" progId="Equation.3">
                    <p:embed/>
                  </p:oleObj>
                </mc:Choice>
                <mc:Fallback>
                  <p:oleObj name="公式" r:id="rId11" imgW="314211" imgH="390594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78838" y="4005263"/>
                          <a:ext cx="341312" cy="409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66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27"/>
            <p:cNvGraphicFramePr>
              <a:graphicFrameLocks/>
            </p:cNvGraphicFramePr>
            <p:nvPr>
              <p:extLst/>
            </p:nvPr>
          </p:nvGraphicFramePr>
          <p:xfrm>
            <a:off x="6877050" y="2349500"/>
            <a:ext cx="341313" cy="420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60" name="公式" r:id="rId13" imgW="314211" imgH="400042" progId="Equation.3">
                    <p:embed/>
                  </p:oleObj>
                </mc:Choice>
                <mc:Fallback>
                  <p:oleObj name="公式" r:id="rId13" imgW="314211" imgH="400042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77050" y="2349500"/>
                          <a:ext cx="341313" cy="420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66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28"/>
            <p:cNvGraphicFramePr>
              <a:graphicFrameLocks/>
            </p:cNvGraphicFramePr>
            <p:nvPr>
              <p:extLst/>
            </p:nvPr>
          </p:nvGraphicFramePr>
          <p:xfrm>
            <a:off x="7739063" y="4365625"/>
            <a:ext cx="319087" cy="420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61" name="公式" r:id="rId15" imgW="285867" imgH="400042" progId="Equation.3">
                    <p:embed/>
                  </p:oleObj>
                </mc:Choice>
                <mc:Fallback>
                  <p:oleObj name="公式" r:id="rId15" imgW="285867" imgH="400042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39063" y="4365625"/>
                          <a:ext cx="319087" cy="420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66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29"/>
            <p:cNvGraphicFramePr>
              <a:graphicFrameLocks/>
            </p:cNvGraphicFramePr>
            <p:nvPr>
              <p:extLst/>
            </p:nvPr>
          </p:nvGraphicFramePr>
          <p:xfrm>
            <a:off x="7883525" y="3584575"/>
            <a:ext cx="306388" cy="420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62" name="公式" r:id="rId17" imgW="276150" imgH="400042" progId="Equation.3">
                    <p:embed/>
                  </p:oleObj>
                </mc:Choice>
                <mc:Fallback>
                  <p:oleObj name="公式" r:id="rId17" imgW="276150" imgH="400042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83525" y="3584575"/>
                          <a:ext cx="306388" cy="420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66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Line 30"/>
            <p:cNvSpPr>
              <a:spLocks noChangeShapeType="1"/>
            </p:cNvSpPr>
            <p:nvPr/>
          </p:nvSpPr>
          <p:spPr bwMode="auto">
            <a:xfrm>
              <a:off x="7326313" y="2635250"/>
              <a:ext cx="1079500" cy="14605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31"/>
            <p:cNvSpPr>
              <a:spLocks noChangeShapeType="1"/>
            </p:cNvSpPr>
            <p:nvPr/>
          </p:nvSpPr>
          <p:spPr bwMode="auto">
            <a:xfrm>
              <a:off x="7831138" y="3932238"/>
              <a:ext cx="431800" cy="219075"/>
            </a:xfrm>
            <a:prstGeom prst="line">
              <a:avLst/>
            </a:prstGeom>
            <a:noFill/>
            <a:ln w="28575" cap="rnd">
              <a:solidFill>
                <a:srgbClr val="FFCC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32"/>
            <p:cNvSpPr>
              <a:spLocks noChangeShapeType="1"/>
            </p:cNvSpPr>
            <p:nvPr/>
          </p:nvSpPr>
          <p:spPr bwMode="auto">
            <a:xfrm flipV="1">
              <a:off x="7831138" y="4222750"/>
              <a:ext cx="503237" cy="142875"/>
            </a:xfrm>
            <a:prstGeom prst="line">
              <a:avLst/>
            </a:prstGeom>
            <a:noFill/>
            <a:ln w="28575" cap="rnd">
              <a:solidFill>
                <a:srgbClr val="FFCC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33"/>
            <p:cNvSpPr>
              <a:spLocks noChangeShapeType="1"/>
            </p:cNvSpPr>
            <p:nvPr/>
          </p:nvSpPr>
          <p:spPr bwMode="auto">
            <a:xfrm>
              <a:off x="7326313" y="4062413"/>
              <a:ext cx="1079500" cy="14605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34"/>
            <p:cNvSpPr>
              <a:spLocks noChangeShapeType="1"/>
            </p:cNvSpPr>
            <p:nvPr/>
          </p:nvSpPr>
          <p:spPr bwMode="auto">
            <a:xfrm>
              <a:off x="7326313" y="4075113"/>
              <a:ext cx="576262" cy="290512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35"/>
            <p:cNvSpPr>
              <a:spLocks noChangeShapeType="1"/>
            </p:cNvSpPr>
            <p:nvPr/>
          </p:nvSpPr>
          <p:spPr bwMode="auto">
            <a:xfrm flipV="1">
              <a:off x="7326313" y="3932238"/>
              <a:ext cx="504825" cy="142875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36"/>
            <p:cNvSpPr>
              <a:spLocks noChangeShapeType="1"/>
            </p:cNvSpPr>
            <p:nvPr/>
          </p:nvSpPr>
          <p:spPr bwMode="auto">
            <a:xfrm flipH="1">
              <a:off x="6443663" y="3716338"/>
              <a:ext cx="142875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Text Box 37"/>
            <p:cNvSpPr txBox="1">
              <a:spLocks noChangeArrowheads="1"/>
            </p:cNvSpPr>
            <p:nvPr/>
          </p:nvSpPr>
          <p:spPr bwMode="auto">
            <a:xfrm>
              <a:off x="6089650" y="3500438"/>
              <a:ext cx="3540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i="1">
                  <a:solidFill>
                    <a:srgbClr val="66FFFF"/>
                  </a:solidFill>
                </a:rPr>
                <a:t>h</a:t>
              </a:r>
            </a:p>
          </p:txBody>
        </p:sp>
        <p:grpSp>
          <p:nvGrpSpPr>
            <p:cNvPr id="31" name="Group 38"/>
            <p:cNvGrpSpPr>
              <a:grpSpLocks/>
            </p:cNvGrpSpPr>
            <p:nvPr/>
          </p:nvGrpSpPr>
          <p:grpSpPr bwMode="auto">
            <a:xfrm>
              <a:off x="6505575" y="3846513"/>
              <a:ext cx="71438" cy="107950"/>
              <a:chOff x="4014" y="2296"/>
              <a:chExt cx="45" cy="45"/>
            </a:xfrm>
          </p:grpSpPr>
          <p:sp>
            <p:nvSpPr>
              <p:cNvPr id="32" name="Line 39"/>
              <p:cNvSpPr>
                <a:spLocks noChangeShapeType="1"/>
              </p:cNvSpPr>
              <p:nvPr/>
            </p:nvSpPr>
            <p:spPr bwMode="auto">
              <a:xfrm>
                <a:off x="4014" y="2296"/>
                <a:ext cx="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Line 40"/>
              <p:cNvSpPr>
                <a:spLocks noChangeShapeType="1"/>
              </p:cNvSpPr>
              <p:nvPr/>
            </p:nvSpPr>
            <p:spPr bwMode="auto">
              <a:xfrm flipH="1">
                <a:off x="4014" y="2296"/>
                <a:ext cx="45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4" name="Line 41"/>
            <p:cNvSpPr>
              <a:spLocks noChangeShapeType="1"/>
            </p:cNvSpPr>
            <p:nvPr/>
          </p:nvSpPr>
          <p:spPr bwMode="auto">
            <a:xfrm>
              <a:off x="6299200" y="3930650"/>
              <a:ext cx="1079500" cy="14605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dash"/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Oval 42"/>
            <p:cNvSpPr>
              <a:spLocks noChangeArrowheads="1"/>
            </p:cNvSpPr>
            <p:nvPr/>
          </p:nvSpPr>
          <p:spPr bwMode="auto">
            <a:xfrm>
              <a:off x="7289800" y="4029075"/>
              <a:ext cx="73025" cy="71438"/>
            </a:xfrm>
            <a:prstGeom prst="ellipse">
              <a:avLst/>
            </a:prstGeom>
            <a:solidFill>
              <a:srgbClr val="FF7C80"/>
            </a:solidFill>
            <a:ln w="38100">
              <a:solidFill>
                <a:srgbClr val="FF7C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</a:endParaRPr>
            </a:p>
          </p:txBody>
        </p:sp>
        <p:graphicFrame>
          <p:nvGraphicFramePr>
            <p:cNvPr id="36" name="Object 43"/>
            <p:cNvGraphicFramePr>
              <a:graphicFrameLocks/>
            </p:cNvGraphicFramePr>
            <p:nvPr>
              <p:extLst/>
            </p:nvPr>
          </p:nvGraphicFramePr>
          <p:xfrm>
            <a:off x="8497888" y="4011613"/>
            <a:ext cx="27305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63" name="公式" r:id="rId19" imgW="238088" imgH="304755" progId="Equation.3">
                    <p:embed/>
                  </p:oleObj>
                </mc:Choice>
                <mc:Fallback>
                  <p:oleObj name="公式" r:id="rId19" imgW="238088" imgH="304755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97888" y="4011613"/>
                          <a:ext cx="27305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66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Text Box 44"/>
            <p:cNvSpPr txBox="1">
              <a:spLocks noChangeArrowheads="1"/>
            </p:cNvSpPr>
            <p:nvPr/>
          </p:nvSpPr>
          <p:spPr bwMode="auto">
            <a:xfrm>
              <a:off x="7062788" y="4076700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i="1">
                  <a:solidFill>
                    <a:schemeClr val="bg1"/>
                  </a:solidFill>
                </a:rPr>
                <a:t>A</a:t>
              </a:r>
            </a:p>
          </p:txBody>
        </p:sp>
        <p:graphicFrame>
          <p:nvGraphicFramePr>
            <p:cNvPr id="38" name="Object 45"/>
            <p:cNvGraphicFramePr>
              <a:graphicFrameLocks/>
            </p:cNvGraphicFramePr>
            <p:nvPr>
              <p:extLst/>
            </p:nvPr>
          </p:nvGraphicFramePr>
          <p:xfrm>
            <a:off x="6232525" y="2644775"/>
            <a:ext cx="201613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64" name="公式" r:id="rId21" imgW="133351" imgH="152512" progId="Equation.3">
                    <p:embed/>
                  </p:oleObj>
                </mc:Choice>
                <mc:Fallback>
                  <p:oleObj name="公式" r:id="rId21" imgW="133351" imgH="152512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32525" y="2644775"/>
                          <a:ext cx="201613" cy="215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66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9" name="Group 46"/>
            <p:cNvGrpSpPr>
              <a:grpSpLocks/>
            </p:cNvGrpSpPr>
            <p:nvPr/>
          </p:nvGrpSpPr>
          <p:grpSpPr bwMode="auto">
            <a:xfrm>
              <a:off x="6734175" y="3956050"/>
              <a:ext cx="612775" cy="457200"/>
              <a:chOff x="4016" y="2870"/>
              <a:chExt cx="386" cy="288"/>
            </a:xfrm>
          </p:grpSpPr>
          <p:sp>
            <p:nvSpPr>
              <p:cNvPr id="40" name="Text Box 47"/>
              <p:cNvSpPr txBox="1">
                <a:spLocks noChangeArrowheads="1"/>
              </p:cNvSpPr>
              <p:nvPr/>
            </p:nvSpPr>
            <p:spPr bwMode="auto">
              <a:xfrm>
                <a:off x="4016" y="2870"/>
                <a:ext cx="28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i="1">
                    <a:solidFill>
                      <a:srgbClr val="66FFFF"/>
                    </a:solidFill>
                    <a:sym typeface="Symbol" panose="05050102010706020507" pitchFamily="18" charset="2"/>
                  </a:rPr>
                  <a:t></a:t>
                </a:r>
              </a:p>
            </p:txBody>
          </p:sp>
          <p:sp>
            <p:nvSpPr>
              <p:cNvPr id="41" name="Arc 48"/>
              <p:cNvSpPr>
                <a:spLocks/>
              </p:cNvSpPr>
              <p:nvPr/>
            </p:nvSpPr>
            <p:spPr bwMode="auto">
              <a:xfrm rot="7529080">
                <a:off x="4240" y="2821"/>
                <a:ext cx="100" cy="224"/>
              </a:xfrm>
              <a:custGeom>
                <a:avLst/>
                <a:gdLst>
                  <a:gd name="T0" fmla="*/ 0 w 9420"/>
                  <a:gd name="T1" fmla="*/ 0 h 21344"/>
                  <a:gd name="T2" fmla="*/ 0 w 9420"/>
                  <a:gd name="T3" fmla="*/ 0 h 21344"/>
                  <a:gd name="T4" fmla="*/ 0 w 9420"/>
                  <a:gd name="T5" fmla="*/ 0 h 21344"/>
                  <a:gd name="T6" fmla="*/ 0 60000 65536"/>
                  <a:gd name="T7" fmla="*/ 0 60000 65536"/>
                  <a:gd name="T8" fmla="*/ 0 60000 65536"/>
                  <a:gd name="T9" fmla="*/ 0 w 9420"/>
                  <a:gd name="T10" fmla="*/ 0 h 21344"/>
                  <a:gd name="T11" fmla="*/ 9420 w 9420"/>
                  <a:gd name="T12" fmla="*/ 21344 h 213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420" h="21344" fill="none" extrusionOk="0">
                    <a:moveTo>
                      <a:pt x="9419" y="19437"/>
                    </a:moveTo>
                    <a:cubicBezTo>
                      <a:pt x="7491" y="20372"/>
                      <a:pt x="5435" y="21014"/>
                      <a:pt x="3317" y="21343"/>
                    </a:cubicBezTo>
                  </a:path>
                  <a:path w="9420" h="21344" stroke="0" extrusionOk="0">
                    <a:moveTo>
                      <a:pt x="9419" y="19437"/>
                    </a:moveTo>
                    <a:cubicBezTo>
                      <a:pt x="7491" y="20372"/>
                      <a:pt x="5435" y="21014"/>
                      <a:pt x="3317" y="21343"/>
                    </a:cubicBezTo>
                    <a:lnTo>
                      <a:pt x="0" y="0"/>
                    </a:lnTo>
                    <a:lnTo>
                      <a:pt x="9419" y="19437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42" name="Object 53"/>
            <p:cNvGraphicFramePr>
              <a:graphicFrameLocks/>
            </p:cNvGraphicFramePr>
            <p:nvPr>
              <p:extLst/>
            </p:nvPr>
          </p:nvGraphicFramePr>
          <p:xfrm>
            <a:off x="8529638" y="2593975"/>
            <a:ext cx="27305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65" name="公式" r:id="rId23" imgW="238088" imgH="304755" progId="Equation.3">
                    <p:embed/>
                  </p:oleObj>
                </mc:Choice>
                <mc:Fallback>
                  <p:oleObj name="公式" r:id="rId23" imgW="238088" imgH="304755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29638" y="2593975"/>
                          <a:ext cx="27305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66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" name="Text Box 3"/>
          <p:cNvSpPr txBox="1">
            <a:spLocks noChangeArrowheads="1"/>
          </p:cNvSpPr>
          <p:nvPr/>
        </p:nvSpPr>
        <p:spPr bwMode="auto">
          <a:xfrm>
            <a:off x="566180" y="1783663"/>
            <a:ext cx="35290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dirty="0" smtClean="0">
                <a:solidFill>
                  <a:srgbClr val="FFFF00"/>
                </a:solidFill>
              </a:rPr>
              <a:t>力对轴的力矩</a:t>
            </a:r>
            <a:endParaRPr kumimoji="0" lang="zh-CN" altLang="en-US" dirty="0">
              <a:solidFill>
                <a:srgbClr val="FFFF00"/>
              </a:solidFill>
            </a:endParaRPr>
          </a:p>
        </p:txBody>
      </p:sp>
      <p:graphicFrame>
        <p:nvGraphicFramePr>
          <p:cNvPr id="45" name="Object 5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7774358"/>
              </p:ext>
            </p:extLst>
          </p:nvPr>
        </p:nvGraphicFramePr>
        <p:xfrm>
          <a:off x="2803774" y="1798444"/>
          <a:ext cx="17494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66" name="公式" r:id="rId25" imgW="1686051" imgH="390594" progId="Equation.3">
                  <p:embed/>
                </p:oleObj>
              </mc:Choice>
              <mc:Fallback>
                <p:oleObj name="公式" r:id="rId25" imgW="1686051" imgH="39059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3774" y="1798444"/>
                        <a:ext cx="17494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 Box 28"/>
          <p:cNvSpPr txBox="1">
            <a:spLocks noChangeArrowheads="1"/>
          </p:cNvSpPr>
          <p:nvPr/>
        </p:nvSpPr>
        <p:spPr bwMode="auto">
          <a:xfrm>
            <a:off x="558262" y="3420970"/>
            <a:ext cx="17648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dirty="0" smtClean="0">
                <a:solidFill>
                  <a:srgbClr val="00FFFF"/>
                </a:solidFill>
              </a:rPr>
              <a:t>转动定律</a:t>
            </a:r>
            <a:endParaRPr kumimoji="0" lang="en-US" altLang="zh-CN" dirty="0">
              <a:solidFill>
                <a:srgbClr val="00FFFF"/>
              </a:solidFill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2202270" y="3410992"/>
            <a:ext cx="1584325" cy="576262"/>
            <a:chOff x="6716713" y="5516563"/>
            <a:chExt cx="1584325" cy="576262"/>
          </a:xfrm>
        </p:grpSpPr>
        <p:sp>
          <p:nvSpPr>
            <p:cNvPr id="48" name="AutoShape 60"/>
            <p:cNvSpPr>
              <a:spLocks noChangeArrowheads="1"/>
            </p:cNvSpPr>
            <p:nvPr/>
          </p:nvSpPr>
          <p:spPr bwMode="auto">
            <a:xfrm>
              <a:off x="6716713" y="5516563"/>
              <a:ext cx="1584325" cy="576262"/>
            </a:xfrm>
            <a:prstGeom prst="bevel">
              <a:avLst>
                <a:gd name="adj" fmla="val 6060"/>
              </a:avLst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graphicFrame>
          <p:nvGraphicFramePr>
            <p:cNvPr id="49" name="Object 61"/>
            <p:cNvGraphicFramePr>
              <a:graphicFrameLocks/>
            </p:cNvGraphicFramePr>
            <p:nvPr>
              <p:extLst/>
            </p:nvPr>
          </p:nvGraphicFramePr>
          <p:xfrm>
            <a:off x="6948488" y="5659438"/>
            <a:ext cx="1176337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67" name="公式" r:id="rId27" imgW="1104868" imgH="228634" progId="Equation.3">
                    <p:embed/>
                  </p:oleObj>
                </mc:Choice>
                <mc:Fallback>
                  <p:oleObj name="公式" r:id="rId27" imgW="1104868" imgH="228634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48488" y="5659438"/>
                          <a:ext cx="1176337" cy="304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7" name="组合 56"/>
          <p:cNvGrpSpPr/>
          <p:nvPr/>
        </p:nvGrpSpPr>
        <p:grpSpPr>
          <a:xfrm>
            <a:off x="-98018" y="4300966"/>
            <a:ext cx="4386262" cy="603250"/>
            <a:chOff x="-150018" y="3558020"/>
            <a:chExt cx="4386262" cy="603250"/>
          </a:xfrm>
        </p:grpSpPr>
        <p:sp>
          <p:nvSpPr>
            <p:cNvPr id="53" name="AutoShape 4"/>
            <p:cNvSpPr>
              <a:spLocks noChangeArrowheads="1"/>
            </p:cNvSpPr>
            <p:nvPr/>
          </p:nvSpPr>
          <p:spPr bwMode="auto">
            <a:xfrm>
              <a:off x="645075" y="3558020"/>
              <a:ext cx="1368425" cy="576263"/>
            </a:xfrm>
            <a:prstGeom prst="bevel">
              <a:avLst>
                <a:gd name="adj" fmla="val 6060"/>
              </a:avLst>
            </a:prstGeom>
            <a:solidFill>
              <a:srgbClr val="339966"/>
            </a:solidFill>
            <a:ln w="9525">
              <a:solidFill>
                <a:srgbClr val="FFFFFF">
                  <a:alpha val="30196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-150018" y="3615170"/>
              <a:ext cx="4386262" cy="546100"/>
              <a:chOff x="-155025" y="3615170"/>
              <a:chExt cx="4386262" cy="546100"/>
            </a:xfrm>
          </p:grpSpPr>
          <p:sp>
            <p:nvSpPr>
              <p:cNvPr id="54" name="Text Box 6"/>
              <p:cNvSpPr txBox="1">
                <a:spLocks noChangeArrowheads="1"/>
              </p:cNvSpPr>
              <p:nvPr/>
            </p:nvSpPr>
            <p:spPr bwMode="auto">
              <a:xfrm>
                <a:off x="-155025" y="3627870"/>
                <a:ext cx="3995737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0" lang="en-US" altLang="zh-CN" dirty="0" smtClean="0">
                    <a:solidFill>
                      <a:schemeClr val="bg1"/>
                    </a:solidFill>
                    <a:ea typeface="楷体_GB2312" pitchFamily="49" charset="-122"/>
                  </a:rPr>
                  <a:t>          </a:t>
                </a:r>
                <a:r>
                  <a:rPr kumimoji="0" lang="zh-CN" altLang="en-US" dirty="0" smtClean="0">
                    <a:solidFill>
                      <a:schemeClr val="bg1"/>
                    </a:solidFill>
                    <a:ea typeface="楷体_GB2312" pitchFamily="49" charset="-122"/>
                  </a:rPr>
                  <a:t>转动惯量</a:t>
                </a:r>
                <a:endParaRPr kumimoji="0" lang="zh-CN" altLang="en-US" i="1" dirty="0">
                  <a:solidFill>
                    <a:schemeClr val="bg1"/>
                  </a:solidFill>
                  <a:ea typeface="楷体_GB2312" pitchFamily="49" charset="-122"/>
                </a:endParaRPr>
              </a:p>
            </p:txBody>
          </p:sp>
          <p:graphicFrame>
            <p:nvGraphicFramePr>
              <p:cNvPr id="55" name="Object 9"/>
              <p:cNvGraphicFramePr>
                <a:graphicFrameLocks/>
              </p:cNvGraphicFramePr>
              <p:nvPr>
                <p:extLst/>
              </p:nvPr>
            </p:nvGraphicFramePr>
            <p:xfrm>
              <a:off x="2327825" y="3615170"/>
              <a:ext cx="1903412" cy="546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868" name="公式" r:id="rId29" imgW="1828849" imgH="466715" progId="Equation.3">
                      <p:embed/>
                    </p:oleObj>
                  </mc:Choice>
                  <mc:Fallback>
                    <p:oleObj name="公式" r:id="rId29" imgW="1828849" imgH="466715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27825" y="3615170"/>
                            <a:ext cx="1903412" cy="5461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66FFFF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60" name="组合 59"/>
          <p:cNvGrpSpPr/>
          <p:nvPr/>
        </p:nvGrpSpPr>
        <p:grpSpPr>
          <a:xfrm>
            <a:off x="566180" y="5149597"/>
            <a:ext cx="3914775" cy="530225"/>
            <a:chOff x="514139" y="4330229"/>
            <a:chExt cx="3914775" cy="530225"/>
          </a:xfrm>
        </p:grpSpPr>
        <p:sp>
          <p:nvSpPr>
            <p:cNvPr id="58" name="Text Box 14"/>
            <p:cNvSpPr txBox="1">
              <a:spLocks noChangeArrowheads="1"/>
            </p:cNvSpPr>
            <p:nvPr/>
          </p:nvSpPr>
          <p:spPr bwMode="auto">
            <a:xfrm>
              <a:off x="514139" y="4330229"/>
              <a:ext cx="32400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FFFF00"/>
                </a:buClr>
                <a:buFont typeface="Wingdings" panose="05000000000000000000" pitchFamily="2" charset="2"/>
                <a:buChar char="l"/>
              </a:pPr>
              <a:r>
                <a:rPr kumimoji="0" lang="zh-CN" altLang="en-US" dirty="0">
                  <a:solidFill>
                    <a:srgbClr val="66FFFF"/>
                  </a:solidFill>
                  <a:latin typeface="仿宋_GB2312" pitchFamily="49" charset="-122"/>
                  <a:ea typeface="仿宋_GB2312" pitchFamily="49" charset="-122"/>
                </a:rPr>
                <a:t>质量连续分布</a:t>
              </a:r>
              <a:r>
                <a:rPr kumimoji="0" lang="en-US" altLang="zh-CN" dirty="0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rPr>
                <a:t>:</a:t>
              </a:r>
            </a:p>
          </p:txBody>
        </p:sp>
        <p:graphicFrame>
          <p:nvGraphicFramePr>
            <p:cNvPr id="59" name="Object 15"/>
            <p:cNvGraphicFramePr>
              <a:graphicFrameLocks/>
            </p:cNvGraphicFramePr>
            <p:nvPr>
              <p:extLst/>
            </p:nvPr>
          </p:nvGraphicFramePr>
          <p:xfrm>
            <a:off x="3035089" y="4334991"/>
            <a:ext cx="1393825" cy="525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69" name="公式" r:id="rId31" imgW="1476307" imgH="504776" progId="Equation.3">
                    <p:embed/>
                  </p:oleObj>
                </mc:Choice>
                <mc:Fallback>
                  <p:oleObj name="公式" r:id="rId31" imgW="1476307" imgH="504776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5089" y="4334991"/>
                          <a:ext cx="1393825" cy="525463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rgbClr val="66FFFF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9" name="Text Box 3"/>
          <p:cNvSpPr txBox="1">
            <a:spLocks noChangeArrowheads="1"/>
          </p:cNvSpPr>
          <p:nvPr/>
        </p:nvSpPr>
        <p:spPr bwMode="auto">
          <a:xfrm>
            <a:off x="553446" y="2639206"/>
            <a:ext cx="35290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dirty="0" smtClean="0">
                <a:solidFill>
                  <a:srgbClr val="FFFF00"/>
                </a:solidFill>
              </a:rPr>
              <a:t>力对点的力矩</a:t>
            </a:r>
            <a:endParaRPr kumimoji="0" lang="zh-CN" altLang="en-US" dirty="0">
              <a:solidFill>
                <a:srgbClr val="FFFF00"/>
              </a:solidFill>
            </a:endParaRPr>
          </a:p>
        </p:txBody>
      </p:sp>
      <p:graphicFrame>
        <p:nvGraphicFramePr>
          <p:cNvPr id="47" name="对象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6120591"/>
              </p:ext>
            </p:extLst>
          </p:nvPr>
        </p:nvGraphicFramePr>
        <p:xfrm>
          <a:off x="2704508" y="2566181"/>
          <a:ext cx="157480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70" name="Equation" r:id="rId33" imgW="1574397" imgH="662784" progId="Equation.DSMT4">
                  <p:embed/>
                </p:oleObj>
              </mc:Choice>
              <mc:Fallback>
                <p:oleObj name="Equation" r:id="rId33" imgW="1574397" imgH="66278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2704508" y="2566181"/>
                        <a:ext cx="1574800" cy="663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Text Box 16"/>
          <p:cNvSpPr txBox="1">
            <a:spLocks noChangeArrowheads="1"/>
          </p:cNvSpPr>
          <p:nvPr/>
        </p:nvSpPr>
        <p:spPr bwMode="auto">
          <a:xfrm>
            <a:off x="555686" y="5781112"/>
            <a:ext cx="87122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kumimoji="0" lang="zh-CN" altLang="en-US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刚体</a:t>
            </a:r>
            <a:r>
              <a:rPr kumimoji="0"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的转动惯量涉及三个因素</a:t>
            </a:r>
            <a:r>
              <a:rPr kumimoji="0" lang="en-US" altLang="zh-CN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:(1)</a:t>
            </a:r>
            <a:r>
              <a:rPr kumimoji="0"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总质量 </a:t>
            </a:r>
            <a:r>
              <a:rPr kumimoji="0" lang="en-US" altLang="zh-CN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(2)</a:t>
            </a:r>
            <a:r>
              <a:rPr kumimoji="0"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质量分布 </a:t>
            </a:r>
            <a:endParaRPr kumimoji="0" lang="en-US" altLang="zh-CN" dirty="0" smtClean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5000"/>
              </a:lnSpc>
            </a:pPr>
            <a:r>
              <a:rPr kumimoji="0" lang="en-US" altLang="zh-CN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0" lang="en-US" altLang="zh-CN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                        (</a:t>
            </a:r>
            <a:r>
              <a:rPr kumimoji="0" lang="en-US" altLang="zh-CN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3)</a:t>
            </a:r>
            <a:r>
              <a:rPr kumimoji="0"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转轴的位置</a:t>
            </a:r>
          </a:p>
        </p:txBody>
      </p:sp>
    </p:spTree>
    <p:extLst>
      <p:ext uri="{BB962C8B-B14F-4D97-AF65-F5344CB8AC3E}">
        <p14:creationId xmlns:p14="http://schemas.microsoft.com/office/powerpoint/2010/main" val="25379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7" grpId="0" autoUpdateAnimBg="0"/>
      <p:bldP spid="44" grpId="0" autoUpdateAnimBg="0"/>
      <p:bldP spid="46" grpId="0" autoUpdateAnimBg="0"/>
      <p:bldP spid="79" grpId="0" autoUpdateAnimBg="0"/>
      <p:bldP spid="8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Freeform 2"/>
          <p:cNvSpPr>
            <a:spLocks/>
          </p:cNvSpPr>
          <p:nvPr/>
        </p:nvSpPr>
        <p:spPr bwMode="auto">
          <a:xfrm>
            <a:off x="6142038" y="733425"/>
            <a:ext cx="2592387" cy="2139950"/>
          </a:xfrm>
          <a:custGeom>
            <a:avLst/>
            <a:gdLst>
              <a:gd name="T0" fmla="*/ 2147483646 w 1761"/>
              <a:gd name="T1" fmla="*/ 2147483646 h 1074"/>
              <a:gd name="T2" fmla="*/ 2147483646 w 1761"/>
              <a:gd name="T3" fmla="*/ 2147483646 h 1074"/>
              <a:gd name="T4" fmla="*/ 2147483646 w 1761"/>
              <a:gd name="T5" fmla="*/ 2147483646 h 1074"/>
              <a:gd name="T6" fmla="*/ 2147483646 w 1761"/>
              <a:gd name="T7" fmla="*/ 2147483646 h 1074"/>
              <a:gd name="T8" fmla="*/ 2147483646 w 1761"/>
              <a:gd name="T9" fmla="*/ 2147483646 h 1074"/>
              <a:gd name="T10" fmla="*/ 2147483646 w 1761"/>
              <a:gd name="T11" fmla="*/ 2147483646 h 1074"/>
              <a:gd name="T12" fmla="*/ 2147483646 w 1761"/>
              <a:gd name="T13" fmla="*/ 2147483646 h 1074"/>
              <a:gd name="T14" fmla="*/ 2147483646 w 1761"/>
              <a:gd name="T15" fmla="*/ 2147483646 h 1074"/>
              <a:gd name="T16" fmla="*/ 2147483646 w 1761"/>
              <a:gd name="T17" fmla="*/ 2147483646 h 1074"/>
              <a:gd name="T18" fmla="*/ 2147483646 w 1761"/>
              <a:gd name="T19" fmla="*/ 2147483646 h 107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761"/>
              <a:gd name="T31" fmla="*/ 0 h 1074"/>
              <a:gd name="T32" fmla="*/ 1761 w 1761"/>
              <a:gd name="T33" fmla="*/ 1074 h 107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761" h="1074">
                <a:moveTo>
                  <a:pt x="1013" y="8"/>
                </a:moveTo>
                <a:cubicBezTo>
                  <a:pt x="794" y="0"/>
                  <a:pt x="499" y="31"/>
                  <a:pt x="333" y="99"/>
                </a:cubicBezTo>
                <a:cubicBezTo>
                  <a:pt x="167" y="167"/>
                  <a:pt x="30" y="295"/>
                  <a:pt x="15" y="416"/>
                </a:cubicBezTo>
                <a:cubicBezTo>
                  <a:pt x="0" y="537"/>
                  <a:pt x="128" y="727"/>
                  <a:pt x="242" y="825"/>
                </a:cubicBezTo>
                <a:cubicBezTo>
                  <a:pt x="356" y="923"/>
                  <a:pt x="560" y="983"/>
                  <a:pt x="696" y="1006"/>
                </a:cubicBezTo>
                <a:cubicBezTo>
                  <a:pt x="832" y="1029"/>
                  <a:pt x="937" y="954"/>
                  <a:pt x="1058" y="961"/>
                </a:cubicBezTo>
                <a:cubicBezTo>
                  <a:pt x="1179" y="968"/>
                  <a:pt x="1315" y="1074"/>
                  <a:pt x="1421" y="1051"/>
                </a:cubicBezTo>
                <a:cubicBezTo>
                  <a:pt x="1527" y="1028"/>
                  <a:pt x="1655" y="976"/>
                  <a:pt x="1693" y="825"/>
                </a:cubicBezTo>
                <a:cubicBezTo>
                  <a:pt x="1731" y="674"/>
                  <a:pt x="1761" y="280"/>
                  <a:pt x="1648" y="144"/>
                </a:cubicBezTo>
                <a:cubicBezTo>
                  <a:pt x="1535" y="8"/>
                  <a:pt x="1232" y="16"/>
                  <a:pt x="1013" y="8"/>
                </a:cubicBezTo>
                <a:close/>
              </a:path>
            </a:pathLst>
          </a:custGeom>
          <a:solidFill>
            <a:srgbClr val="339966"/>
          </a:solidFill>
          <a:ln w="9525">
            <a:round/>
            <a:headEnd/>
            <a:tailEnd/>
          </a:ln>
          <a:scene3d>
            <a:camera prst="legacyPerspectiveFront">
              <a:rot lat="17699992" lon="0" rev="0"/>
            </a:camera>
            <a:lightRig rig="legacyFlat2" dir="t"/>
          </a:scene3d>
          <a:sp3d extrusionH="201600" prstMaterial="legacyMatte">
            <a:bevelT w="13500" h="13500" prst="angle"/>
            <a:bevelB w="13500" h="13500" prst="angle"/>
            <a:extrusionClr>
              <a:srgbClr val="339966"/>
            </a:extrusionClr>
            <a:contourClr>
              <a:srgbClr val="339966"/>
            </a:contourClr>
          </a:sp3d>
        </p:spPr>
        <p:txBody>
          <a:bodyPr wrap="none" anchor="ctr">
            <a:flatTx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82307" name="Text Box 3"/>
          <p:cNvSpPr txBox="1">
            <a:spLocks noChangeArrowheads="1"/>
          </p:cNvSpPr>
          <p:nvPr/>
        </p:nvSpPr>
        <p:spPr bwMode="auto">
          <a:xfrm>
            <a:off x="169863" y="400050"/>
            <a:ext cx="5124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kumimoji="0" lang="en-US" altLang="zh-CN">
                <a:solidFill>
                  <a:srgbClr val="FFFF00"/>
                </a:solidFill>
              </a:rPr>
              <a:t> </a:t>
            </a:r>
            <a:r>
              <a:rPr kumimoji="0" lang="zh-CN" altLang="en-US">
                <a:solidFill>
                  <a:srgbClr val="FFFF00"/>
                </a:solidFill>
                <a:ea typeface="楷体_GB2312" pitchFamily="49" charset="-122"/>
              </a:rPr>
              <a:t>平行轴定理及</a:t>
            </a:r>
            <a:r>
              <a:rPr kumimoji="0" lang="zh-CN" altLang="en-US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垂直轴定理</a:t>
            </a:r>
          </a:p>
        </p:txBody>
      </p:sp>
      <p:sp>
        <p:nvSpPr>
          <p:cNvPr id="482308" name="Line 4"/>
          <p:cNvSpPr>
            <a:spLocks noChangeShapeType="1"/>
          </p:cNvSpPr>
          <p:nvPr/>
        </p:nvSpPr>
        <p:spPr bwMode="auto">
          <a:xfrm>
            <a:off x="6919913" y="530225"/>
            <a:ext cx="0" cy="1046163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82309" name="Line 5"/>
          <p:cNvSpPr>
            <a:spLocks noChangeShapeType="1"/>
          </p:cNvSpPr>
          <p:nvPr/>
        </p:nvSpPr>
        <p:spPr bwMode="auto">
          <a:xfrm>
            <a:off x="6919913" y="2435225"/>
            <a:ext cx="0" cy="3048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82310" name="Text Box 6"/>
          <p:cNvSpPr txBox="1">
            <a:spLocks noChangeArrowheads="1"/>
          </p:cNvSpPr>
          <p:nvPr/>
        </p:nvSpPr>
        <p:spPr bwMode="auto">
          <a:xfrm>
            <a:off x="7758113" y="5016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b="0" i="1">
                <a:solidFill>
                  <a:srgbClr val="FFFF00"/>
                </a:solidFill>
              </a:rPr>
              <a:t>z</a:t>
            </a:r>
            <a:endParaRPr kumimoji="0" lang="en-US" altLang="zh-CN" b="0" i="1">
              <a:solidFill>
                <a:srgbClr val="3333CC"/>
              </a:solidFill>
            </a:endParaRPr>
          </a:p>
        </p:txBody>
      </p:sp>
      <p:sp>
        <p:nvSpPr>
          <p:cNvPr id="482311" name="Text Box 7"/>
          <p:cNvSpPr txBox="1">
            <a:spLocks noChangeArrowheads="1"/>
          </p:cNvSpPr>
          <p:nvPr/>
        </p:nvSpPr>
        <p:spPr bwMode="auto">
          <a:xfrm>
            <a:off x="7148513" y="1309688"/>
            <a:ext cx="404812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b="0" i="1">
                <a:solidFill>
                  <a:srgbClr val="FFFFFF"/>
                </a:solidFill>
              </a:rPr>
              <a:t>L</a:t>
            </a:r>
          </a:p>
        </p:txBody>
      </p:sp>
      <p:sp>
        <p:nvSpPr>
          <p:cNvPr id="482312" name="Line 8"/>
          <p:cNvSpPr>
            <a:spLocks noChangeShapeType="1"/>
          </p:cNvSpPr>
          <p:nvPr/>
        </p:nvSpPr>
        <p:spPr bwMode="auto">
          <a:xfrm>
            <a:off x="7654925" y="661988"/>
            <a:ext cx="0" cy="1219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82313" name="Line 9"/>
          <p:cNvSpPr>
            <a:spLocks noChangeShapeType="1"/>
          </p:cNvSpPr>
          <p:nvPr/>
        </p:nvSpPr>
        <p:spPr bwMode="auto">
          <a:xfrm>
            <a:off x="7654925" y="2422525"/>
            <a:ext cx="0" cy="381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82314" name="Text Box 10"/>
          <p:cNvSpPr txBox="1">
            <a:spLocks noChangeArrowheads="1"/>
          </p:cNvSpPr>
          <p:nvPr/>
        </p:nvSpPr>
        <p:spPr bwMode="auto">
          <a:xfrm>
            <a:off x="7653338" y="1692275"/>
            <a:ext cx="4048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b="0" i="1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482315" name="Text Box 11"/>
          <p:cNvSpPr txBox="1">
            <a:spLocks noChangeArrowheads="1"/>
          </p:cNvSpPr>
          <p:nvPr/>
        </p:nvSpPr>
        <p:spPr bwMode="auto">
          <a:xfrm>
            <a:off x="8061325" y="1347788"/>
            <a:ext cx="45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b="0" i="1">
                <a:solidFill>
                  <a:srgbClr val="FFFF00"/>
                </a:solidFill>
              </a:rPr>
              <a:t>M</a:t>
            </a:r>
            <a:endParaRPr kumimoji="0" lang="en-US" altLang="zh-CN" b="0" i="1">
              <a:solidFill>
                <a:srgbClr val="3333CC"/>
              </a:solidFill>
            </a:endParaRPr>
          </a:p>
        </p:txBody>
      </p:sp>
      <p:sp>
        <p:nvSpPr>
          <p:cNvPr id="482316" name="Text Box 12"/>
          <p:cNvSpPr txBox="1">
            <a:spLocks noChangeArrowheads="1"/>
          </p:cNvSpPr>
          <p:nvPr/>
        </p:nvSpPr>
        <p:spPr bwMode="auto">
          <a:xfrm>
            <a:off x="6996113" y="530225"/>
            <a:ext cx="533400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b="0" i="1">
                <a:solidFill>
                  <a:srgbClr val="FFFF00"/>
                </a:solidFill>
              </a:rPr>
              <a:t>z'</a:t>
            </a:r>
            <a:endParaRPr kumimoji="0" lang="en-US" altLang="zh-CN" b="0" i="1">
              <a:solidFill>
                <a:srgbClr val="3333CC"/>
              </a:solidFill>
            </a:endParaRPr>
          </a:p>
        </p:txBody>
      </p:sp>
      <p:sp>
        <p:nvSpPr>
          <p:cNvPr id="482317" name="Oval 13"/>
          <p:cNvSpPr>
            <a:spLocks noChangeArrowheads="1"/>
          </p:cNvSpPr>
          <p:nvPr/>
        </p:nvSpPr>
        <p:spPr bwMode="auto">
          <a:xfrm>
            <a:off x="7581900" y="1814513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82318" name="Line 14"/>
          <p:cNvSpPr>
            <a:spLocks noChangeShapeType="1"/>
          </p:cNvSpPr>
          <p:nvPr/>
        </p:nvSpPr>
        <p:spPr bwMode="auto">
          <a:xfrm>
            <a:off x="6908800" y="1568450"/>
            <a:ext cx="735013" cy="317500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482319" name="Object 15"/>
          <p:cNvGraphicFramePr>
            <a:graphicFrameLocks/>
          </p:cNvGraphicFramePr>
          <p:nvPr/>
        </p:nvGraphicFramePr>
        <p:xfrm>
          <a:off x="685800" y="1371600"/>
          <a:ext cx="18510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8" name="公式" r:id="rId3" imgW="1981096" imgH="390594" progId="Equation.3">
                  <p:embed/>
                </p:oleObj>
              </mc:Choice>
              <mc:Fallback>
                <p:oleObj name="公式" r:id="rId3" imgW="1981096" imgH="39059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371600"/>
                        <a:ext cx="1851025" cy="422275"/>
                      </a:xfrm>
                      <a:prstGeom prst="rect">
                        <a:avLst/>
                      </a:prstGeom>
                      <a:solidFill>
                        <a:srgbClr val="333333"/>
                      </a:solidFill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2321" name="Text Box 17"/>
          <p:cNvSpPr txBox="1">
            <a:spLocks noChangeArrowheads="1"/>
          </p:cNvSpPr>
          <p:nvPr/>
        </p:nvSpPr>
        <p:spPr bwMode="auto">
          <a:xfrm>
            <a:off x="96838" y="3595688"/>
            <a:ext cx="169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rgbClr val="FFFF00"/>
                </a:solidFill>
                <a:ea typeface="仿宋_GB2312" pitchFamily="49" charset="-122"/>
              </a:rPr>
              <a:t>例如</a:t>
            </a:r>
            <a:r>
              <a:rPr kumimoji="0" lang="en-US" altLang="zh-CN">
                <a:solidFill>
                  <a:srgbClr val="FFFF00"/>
                </a:solidFill>
              </a:rPr>
              <a:t>: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685800" y="5091113"/>
            <a:ext cx="3052763" cy="1506537"/>
            <a:chOff x="3624" y="168"/>
            <a:chExt cx="1923" cy="949"/>
          </a:xfrm>
        </p:grpSpPr>
        <p:sp>
          <p:nvSpPr>
            <p:cNvPr id="482323" name="AutoShape 19"/>
            <p:cNvSpPr>
              <a:spLocks noChangeArrowheads="1"/>
            </p:cNvSpPr>
            <p:nvPr/>
          </p:nvSpPr>
          <p:spPr bwMode="auto">
            <a:xfrm>
              <a:off x="3776" y="786"/>
              <a:ext cx="1590" cy="111"/>
            </a:xfrm>
            <a:prstGeom prst="flowChartProcess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zh-CN" altLang="en-US" sz="1800" b="0">
                <a:solidFill>
                  <a:srgbClr val="000000"/>
                </a:solidFill>
                <a:latin typeface="Arial" charset="0"/>
              </a:endParaRPr>
            </a:p>
          </p:txBody>
        </p:sp>
        <p:graphicFrame>
          <p:nvGraphicFramePr>
            <p:cNvPr id="22561" name="Object 20"/>
            <p:cNvGraphicFramePr>
              <a:graphicFrameLocks/>
            </p:cNvGraphicFramePr>
            <p:nvPr/>
          </p:nvGraphicFramePr>
          <p:xfrm>
            <a:off x="4613" y="222"/>
            <a:ext cx="127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09" name="公式" r:id="rId5" imgW="123903" imgH="142795" progId="Equation.3">
                    <p:embed/>
                  </p:oleObj>
                </mc:Choice>
                <mc:Fallback>
                  <p:oleObj name="公式" r:id="rId5" imgW="123903" imgH="142795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3" y="222"/>
                          <a:ext cx="127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62" name="Line 21"/>
            <p:cNvSpPr>
              <a:spLocks noChangeShapeType="1"/>
            </p:cNvSpPr>
            <p:nvPr/>
          </p:nvSpPr>
          <p:spPr bwMode="auto">
            <a:xfrm flipH="1">
              <a:off x="4554" y="378"/>
              <a:ext cx="0" cy="739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2563" name="Line 22"/>
            <p:cNvSpPr>
              <a:spLocks noChangeShapeType="1"/>
            </p:cNvSpPr>
            <p:nvPr/>
          </p:nvSpPr>
          <p:spPr bwMode="auto">
            <a:xfrm flipH="1">
              <a:off x="3776" y="378"/>
              <a:ext cx="0" cy="739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2564" name="Text Box 23"/>
            <p:cNvSpPr txBox="1">
              <a:spLocks noChangeArrowheads="1"/>
            </p:cNvSpPr>
            <p:nvPr/>
          </p:nvSpPr>
          <p:spPr bwMode="auto">
            <a:xfrm>
              <a:off x="3993" y="489"/>
              <a:ext cx="256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b="0" i="1">
                  <a:solidFill>
                    <a:srgbClr val="FFFF00"/>
                  </a:solidFill>
                </a:rPr>
                <a:t>M</a:t>
              </a:r>
              <a:endParaRPr kumimoji="0" lang="en-US" altLang="zh-CN" b="0" i="1">
                <a:solidFill>
                  <a:srgbClr val="3333CC"/>
                </a:solidFill>
              </a:endParaRPr>
            </a:p>
          </p:txBody>
        </p:sp>
        <p:sp>
          <p:nvSpPr>
            <p:cNvPr id="22565" name="Text Box 24"/>
            <p:cNvSpPr txBox="1">
              <a:spLocks noChangeArrowheads="1"/>
            </p:cNvSpPr>
            <p:nvPr/>
          </p:nvSpPr>
          <p:spPr bwMode="auto">
            <a:xfrm>
              <a:off x="4843" y="472"/>
              <a:ext cx="169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b="0" i="1">
                  <a:solidFill>
                    <a:srgbClr val="FFFF00"/>
                  </a:solidFill>
                </a:rPr>
                <a:t>L</a:t>
              </a:r>
              <a:endParaRPr kumimoji="0" lang="en-US" altLang="zh-CN" b="0" i="1">
                <a:solidFill>
                  <a:srgbClr val="3333CC"/>
                </a:solidFill>
              </a:endParaRPr>
            </a:p>
          </p:txBody>
        </p:sp>
        <p:graphicFrame>
          <p:nvGraphicFramePr>
            <p:cNvPr id="22566" name="Object 25"/>
            <p:cNvGraphicFramePr>
              <a:graphicFrameLocks/>
            </p:cNvGraphicFramePr>
            <p:nvPr/>
          </p:nvGraphicFramePr>
          <p:xfrm>
            <a:off x="3804" y="168"/>
            <a:ext cx="177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10" name="公式" r:id="rId7" imgW="200026" imgH="238081" progId="Equation.3">
                    <p:embed/>
                  </p:oleObj>
                </mc:Choice>
                <mc:Fallback>
                  <p:oleObj name="公式" r:id="rId7" imgW="200026" imgH="238081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4" y="168"/>
                          <a:ext cx="177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67" name="Arc 26"/>
            <p:cNvSpPr>
              <a:spLocks/>
            </p:cNvSpPr>
            <p:nvPr/>
          </p:nvSpPr>
          <p:spPr bwMode="auto">
            <a:xfrm flipH="1">
              <a:off x="3624" y="482"/>
              <a:ext cx="297" cy="92"/>
            </a:xfrm>
            <a:custGeom>
              <a:avLst/>
              <a:gdLst>
                <a:gd name="T0" fmla="*/ 0 w 43200"/>
                <a:gd name="T1" fmla="*/ 0 h 38804"/>
                <a:gd name="T2" fmla="*/ 0 w 43200"/>
                <a:gd name="T3" fmla="*/ 0 h 38804"/>
                <a:gd name="T4" fmla="*/ 0 w 43200"/>
                <a:gd name="T5" fmla="*/ 0 h 38804"/>
                <a:gd name="T6" fmla="*/ 0 60000 65536"/>
                <a:gd name="T7" fmla="*/ 0 60000 65536"/>
                <a:gd name="T8" fmla="*/ 0 60000 65536"/>
                <a:gd name="T9" fmla="*/ 0 w 43200"/>
                <a:gd name="T10" fmla="*/ 0 h 38804"/>
                <a:gd name="T11" fmla="*/ 43200 w 43200"/>
                <a:gd name="T12" fmla="*/ 38804 h 388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8804" fill="none" extrusionOk="0">
                  <a:moveTo>
                    <a:pt x="34660" y="0"/>
                  </a:moveTo>
                  <a:cubicBezTo>
                    <a:pt x="40040" y="4084"/>
                    <a:pt x="43200" y="10449"/>
                    <a:pt x="43200" y="17204"/>
                  </a:cubicBezTo>
                  <a:cubicBezTo>
                    <a:pt x="43200" y="29133"/>
                    <a:pt x="33529" y="38804"/>
                    <a:pt x="21600" y="38804"/>
                  </a:cubicBezTo>
                  <a:cubicBezTo>
                    <a:pt x="9670" y="38804"/>
                    <a:pt x="0" y="29133"/>
                    <a:pt x="0" y="17204"/>
                  </a:cubicBezTo>
                  <a:cubicBezTo>
                    <a:pt x="-1" y="10478"/>
                    <a:pt x="3133" y="4135"/>
                    <a:pt x="8474" y="48"/>
                  </a:cubicBezTo>
                </a:path>
                <a:path w="43200" h="38804" stroke="0" extrusionOk="0">
                  <a:moveTo>
                    <a:pt x="34660" y="0"/>
                  </a:moveTo>
                  <a:cubicBezTo>
                    <a:pt x="40040" y="4084"/>
                    <a:pt x="43200" y="10449"/>
                    <a:pt x="43200" y="17204"/>
                  </a:cubicBezTo>
                  <a:cubicBezTo>
                    <a:pt x="43200" y="29133"/>
                    <a:pt x="33529" y="38804"/>
                    <a:pt x="21600" y="38804"/>
                  </a:cubicBezTo>
                  <a:cubicBezTo>
                    <a:pt x="9670" y="38804"/>
                    <a:pt x="0" y="29133"/>
                    <a:pt x="0" y="17204"/>
                  </a:cubicBezTo>
                  <a:cubicBezTo>
                    <a:pt x="-1" y="10478"/>
                    <a:pt x="3133" y="4135"/>
                    <a:pt x="8474" y="48"/>
                  </a:cubicBezTo>
                  <a:lnTo>
                    <a:pt x="21600" y="17204"/>
                  </a:lnTo>
                  <a:lnTo>
                    <a:pt x="34660" y="0"/>
                  </a:lnTo>
                  <a:close/>
                </a:path>
              </a:pathLst>
            </a:custGeom>
            <a:noFill/>
            <a:ln w="28575">
              <a:solidFill>
                <a:srgbClr val="FF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2568" name="Arc 27"/>
            <p:cNvSpPr>
              <a:spLocks/>
            </p:cNvSpPr>
            <p:nvPr/>
          </p:nvSpPr>
          <p:spPr bwMode="auto">
            <a:xfrm flipH="1">
              <a:off x="4406" y="482"/>
              <a:ext cx="297" cy="92"/>
            </a:xfrm>
            <a:custGeom>
              <a:avLst/>
              <a:gdLst>
                <a:gd name="T0" fmla="*/ 0 w 43200"/>
                <a:gd name="T1" fmla="*/ 0 h 38804"/>
                <a:gd name="T2" fmla="*/ 0 w 43200"/>
                <a:gd name="T3" fmla="*/ 0 h 38804"/>
                <a:gd name="T4" fmla="*/ 0 w 43200"/>
                <a:gd name="T5" fmla="*/ 0 h 38804"/>
                <a:gd name="T6" fmla="*/ 0 60000 65536"/>
                <a:gd name="T7" fmla="*/ 0 60000 65536"/>
                <a:gd name="T8" fmla="*/ 0 60000 65536"/>
                <a:gd name="T9" fmla="*/ 0 w 43200"/>
                <a:gd name="T10" fmla="*/ 0 h 38804"/>
                <a:gd name="T11" fmla="*/ 43200 w 43200"/>
                <a:gd name="T12" fmla="*/ 38804 h 388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8804" fill="none" extrusionOk="0">
                  <a:moveTo>
                    <a:pt x="34660" y="0"/>
                  </a:moveTo>
                  <a:cubicBezTo>
                    <a:pt x="40040" y="4084"/>
                    <a:pt x="43200" y="10449"/>
                    <a:pt x="43200" y="17204"/>
                  </a:cubicBezTo>
                  <a:cubicBezTo>
                    <a:pt x="43200" y="29133"/>
                    <a:pt x="33529" y="38804"/>
                    <a:pt x="21600" y="38804"/>
                  </a:cubicBezTo>
                  <a:cubicBezTo>
                    <a:pt x="9670" y="38804"/>
                    <a:pt x="0" y="29133"/>
                    <a:pt x="0" y="17204"/>
                  </a:cubicBezTo>
                  <a:cubicBezTo>
                    <a:pt x="-1" y="10478"/>
                    <a:pt x="3133" y="4135"/>
                    <a:pt x="8474" y="48"/>
                  </a:cubicBezTo>
                </a:path>
                <a:path w="43200" h="38804" stroke="0" extrusionOk="0">
                  <a:moveTo>
                    <a:pt x="34660" y="0"/>
                  </a:moveTo>
                  <a:cubicBezTo>
                    <a:pt x="40040" y="4084"/>
                    <a:pt x="43200" y="10449"/>
                    <a:pt x="43200" y="17204"/>
                  </a:cubicBezTo>
                  <a:cubicBezTo>
                    <a:pt x="43200" y="29133"/>
                    <a:pt x="33529" y="38804"/>
                    <a:pt x="21600" y="38804"/>
                  </a:cubicBezTo>
                  <a:cubicBezTo>
                    <a:pt x="9670" y="38804"/>
                    <a:pt x="0" y="29133"/>
                    <a:pt x="0" y="17204"/>
                  </a:cubicBezTo>
                  <a:cubicBezTo>
                    <a:pt x="-1" y="10478"/>
                    <a:pt x="3133" y="4135"/>
                    <a:pt x="8474" y="48"/>
                  </a:cubicBezTo>
                  <a:lnTo>
                    <a:pt x="21600" y="17204"/>
                  </a:lnTo>
                  <a:lnTo>
                    <a:pt x="34660" y="0"/>
                  </a:lnTo>
                  <a:close/>
                </a:path>
              </a:pathLst>
            </a:custGeom>
            <a:noFill/>
            <a:ln w="28575">
              <a:solidFill>
                <a:srgbClr val="FF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2569" name="Line 28"/>
            <p:cNvSpPr>
              <a:spLocks noChangeShapeType="1"/>
            </p:cNvSpPr>
            <p:nvPr/>
          </p:nvSpPr>
          <p:spPr bwMode="auto">
            <a:xfrm>
              <a:off x="5366" y="845"/>
              <a:ext cx="181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482334" name="Text Box 30"/>
          <p:cNvSpPr txBox="1">
            <a:spLocks noChangeArrowheads="1"/>
          </p:cNvSpPr>
          <p:nvPr/>
        </p:nvSpPr>
        <p:spPr bwMode="auto">
          <a:xfrm>
            <a:off x="2497138" y="1384300"/>
            <a:ext cx="37576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>
                <a:solidFill>
                  <a:srgbClr val="FFFF00"/>
                </a:solidFill>
                <a:latin typeface="Arial" panose="020B0604020202020204" pitchFamily="34" charset="0"/>
              </a:rPr>
              <a:t>—— </a:t>
            </a:r>
            <a:r>
              <a:rPr kumimoji="0" lang="zh-CN" altLang="en-US" sz="2000" i="1">
                <a:solidFill>
                  <a:srgbClr val="66FFFF"/>
                </a:solidFill>
                <a:ea typeface="楷体_GB2312" pitchFamily="49" charset="-122"/>
              </a:rPr>
              <a:t>平行轴定理  </a:t>
            </a:r>
          </a:p>
          <a:p>
            <a:pPr eaLnBrk="1" hangingPunct="1"/>
            <a:r>
              <a:rPr kumimoji="0" lang="zh-CN" altLang="en-US" sz="2000" i="1">
                <a:solidFill>
                  <a:srgbClr val="66FFFF"/>
                </a:solidFill>
                <a:ea typeface="楷体_GB2312" pitchFamily="49" charset="-122"/>
              </a:rPr>
              <a:t>             </a:t>
            </a:r>
            <a:r>
              <a:rPr kumimoji="0" lang="en-US" altLang="zh-CN" sz="2000" i="1">
                <a:solidFill>
                  <a:srgbClr val="66FFFF"/>
                </a:solidFill>
                <a:ea typeface="楷体_GB2312" pitchFamily="49" charset="-122"/>
              </a:rPr>
              <a:t>(Parallel-Axis Theorem)</a:t>
            </a:r>
          </a:p>
        </p:txBody>
      </p:sp>
      <p:grpSp>
        <p:nvGrpSpPr>
          <p:cNvPr id="5" name="Group 69"/>
          <p:cNvGrpSpPr>
            <a:grpSpLocks/>
          </p:cNvGrpSpPr>
          <p:nvPr/>
        </p:nvGrpSpPr>
        <p:grpSpPr bwMode="auto">
          <a:xfrm>
            <a:off x="4598988" y="1331913"/>
            <a:ext cx="431800" cy="292100"/>
            <a:chOff x="5012" y="3612"/>
            <a:chExt cx="272" cy="184"/>
          </a:xfrm>
        </p:grpSpPr>
        <p:grpSp>
          <p:nvGrpSpPr>
            <p:cNvPr id="22554" name="Group 70"/>
            <p:cNvGrpSpPr>
              <a:grpSpLocks/>
            </p:cNvGrpSpPr>
            <p:nvPr/>
          </p:nvGrpSpPr>
          <p:grpSpPr bwMode="auto">
            <a:xfrm>
              <a:off x="5030" y="3621"/>
              <a:ext cx="248" cy="175"/>
              <a:chOff x="4958" y="1120"/>
              <a:chExt cx="248" cy="175"/>
            </a:xfrm>
          </p:grpSpPr>
          <p:sp>
            <p:nvSpPr>
              <p:cNvPr id="22556" name="AutoShape 71">
                <a:hlinkClick r:id="rId9" action="ppaction://hlinkfile"/>
              </p:cNvPr>
              <p:cNvSpPr>
                <a:spLocks noChangeArrowheads="1"/>
              </p:cNvSpPr>
              <p:nvPr/>
            </p:nvSpPr>
            <p:spPr bwMode="auto">
              <a:xfrm>
                <a:off x="4958" y="1120"/>
                <a:ext cx="248" cy="175"/>
              </a:xfrm>
              <a:prstGeom prst="roundRect">
                <a:avLst>
                  <a:gd name="adj" fmla="val 19116"/>
                </a:avLst>
              </a:prstGeom>
              <a:solidFill>
                <a:srgbClr val="33CCCC">
                  <a:alpha val="39999"/>
                </a:srgbClr>
              </a:solidFill>
              <a:ln w="9525">
                <a:solidFill>
                  <a:srgbClr val="006666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en-US" sz="1800" b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2557" name="AutoShape 72"/>
              <p:cNvSpPr>
                <a:spLocks noChangeArrowheads="1"/>
              </p:cNvSpPr>
              <p:nvPr/>
            </p:nvSpPr>
            <p:spPr bwMode="auto">
              <a:xfrm>
                <a:off x="4991" y="1154"/>
                <a:ext cx="179" cy="104"/>
              </a:xfrm>
              <a:prstGeom prst="roundRect">
                <a:avLst>
                  <a:gd name="adj" fmla="val 22079"/>
                </a:avLst>
              </a:prstGeom>
              <a:solidFill>
                <a:srgbClr val="33CCCC">
                  <a:alpha val="50195"/>
                </a:srgbClr>
              </a:solidFill>
              <a:ln w="3175">
                <a:solidFill>
                  <a:srgbClr val="006666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en-US" sz="1800" b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2558" name="AutoShape 73"/>
              <p:cNvSpPr>
                <a:spLocks noChangeArrowheads="1"/>
              </p:cNvSpPr>
              <p:nvPr/>
            </p:nvSpPr>
            <p:spPr bwMode="auto">
              <a:xfrm rot="5400000">
                <a:off x="5054" y="1174"/>
                <a:ext cx="66" cy="66"/>
              </a:xfrm>
              <a:prstGeom prst="triangle">
                <a:avLst>
                  <a:gd name="adj" fmla="val 50000"/>
                </a:avLst>
              </a:prstGeom>
              <a:solidFill>
                <a:srgbClr val="006666"/>
              </a:solidFill>
              <a:ln w="9525">
                <a:solidFill>
                  <a:srgbClr val="0066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en-US" sz="1800" b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2559" name="Line 74"/>
              <p:cNvSpPr>
                <a:spLocks noChangeShapeType="1"/>
              </p:cNvSpPr>
              <p:nvPr/>
            </p:nvSpPr>
            <p:spPr bwMode="auto">
              <a:xfrm>
                <a:off x="4985" y="1177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33CC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2555" name="Rectangle 75">
              <a:hlinkClick r:id="" action="ppaction://hlinkshowjump?jump=nextslide"/>
            </p:cNvPr>
            <p:cNvSpPr>
              <a:spLocks noChangeArrowheads="1"/>
            </p:cNvSpPr>
            <p:nvPr/>
          </p:nvSpPr>
          <p:spPr bwMode="auto">
            <a:xfrm>
              <a:off x="5012" y="3612"/>
              <a:ext cx="272" cy="181"/>
            </a:xfrm>
            <a:prstGeom prst="rect">
              <a:avLst/>
            </a:prstGeom>
            <a:solidFill>
              <a:srgbClr val="00CC99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 sz="18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285875" y="3716338"/>
          <a:ext cx="6207125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1" name="Equation" r:id="rId10" imgW="2857500" imgH="469900" progId="Equation.DSMT4">
                  <p:embed/>
                </p:oleObj>
              </mc:Choice>
              <mc:Fallback>
                <p:oleObj name="Equation" r:id="rId10" imgW="28575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3716338"/>
                        <a:ext cx="6207125" cy="102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337050" y="4795838"/>
          <a:ext cx="3979863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2" name="Equation" r:id="rId12" imgW="2222500" imgH="393700" progId="Equation.DSMT4">
                  <p:embed/>
                </p:oleObj>
              </mc:Choice>
              <mc:Fallback>
                <p:oleObj name="Equation" r:id="rId12" imgW="22225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7050" y="4795838"/>
                        <a:ext cx="3979863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/>
          <p:cNvGraphicFramePr>
            <a:graphicFrameLocks noChangeAspect="1"/>
          </p:cNvGraphicFramePr>
          <p:nvPr/>
        </p:nvGraphicFramePr>
        <p:xfrm>
          <a:off x="4371975" y="5722938"/>
          <a:ext cx="286385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3" name="Equation" r:id="rId14" imgW="1586811" imgH="393529" progId="Equation.DSMT4">
                  <p:embed/>
                </p:oleObj>
              </mc:Choice>
              <mc:Fallback>
                <p:oleObj name="Equation" r:id="rId14" imgW="1586811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1975" y="5722938"/>
                        <a:ext cx="286385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AutoShape 43"/>
          <p:cNvSpPr>
            <a:spLocks noChangeArrowheads="1"/>
          </p:cNvSpPr>
          <p:nvPr/>
        </p:nvSpPr>
        <p:spPr bwMode="auto">
          <a:xfrm>
            <a:off x="68263" y="2301875"/>
            <a:ext cx="2322512" cy="685800"/>
          </a:xfrm>
          <a:prstGeom prst="wedgeRectCallout">
            <a:avLst>
              <a:gd name="adj1" fmla="val -13611"/>
              <a:gd name="adj2" fmla="val -12286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solidFill>
                  <a:srgbClr val="000000"/>
                </a:solidFill>
                <a:ea typeface="楷体_GB2312" pitchFamily="49" charset="-122"/>
              </a:rPr>
              <a:t>刚体绕任意轴</a:t>
            </a:r>
          </a:p>
        </p:txBody>
      </p:sp>
      <p:sp>
        <p:nvSpPr>
          <p:cNvPr id="52" name="AutoShape 44"/>
          <p:cNvSpPr>
            <a:spLocks noChangeArrowheads="1"/>
          </p:cNvSpPr>
          <p:nvPr/>
        </p:nvSpPr>
        <p:spPr bwMode="auto">
          <a:xfrm>
            <a:off x="2457450" y="2274888"/>
            <a:ext cx="3024188" cy="685800"/>
          </a:xfrm>
          <a:prstGeom prst="wedgeRectCallout">
            <a:avLst>
              <a:gd name="adj1" fmla="val -79329"/>
              <a:gd name="adj2" fmla="val -12160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i="1">
                <a:solidFill>
                  <a:srgbClr val="000000"/>
                </a:solidFill>
                <a:ea typeface="楷体_GB2312" pitchFamily="49" charset="-122"/>
              </a:rPr>
              <a:t>刚体绕通过质心的轴</a:t>
            </a:r>
            <a:endParaRPr lang="zh-CN" altLang="en-US" sz="2200" b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41" name="Text Box 30"/>
          <p:cNvSpPr txBox="1">
            <a:spLocks noChangeArrowheads="1"/>
          </p:cNvSpPr>
          <p:nvPr/>
        </p:nvSpPr>
        <p:spPr bwMode="auto">
          <a:xfrm>
            <a:off x="3463925" y="61309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b="0" i="1">
                <a:solidFill>
                  <a:srgbClr val="FFFF00"/>
                </a:solidFill>
              </a:rPr>
              <a:t>x</a:t>
            </a:r>
            <a:endParaRPr kumimoji="0" lang="en-US" altLang="zh-CN" b="0" i="1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8169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82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2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8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8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8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8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8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8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8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8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82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8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6" grpId="0" animBg="1"/>
      <p:bldP spid="482307" grpId="0" autoUpdateAnimBg="0"/>
      <p:bldP spid="482308" grpId="0" animBg="1"/>
      <p:bldP spid="482309" grpId="0" animBg="1"/>
      <p:bldP spid="482310" grpId="0" autoUpdateAnimBg="0"/>
      <p:bldP spid="482311" grpId="0" autoUpdateAnimBg="0"/>
      <p:bldP spid="482312" grpId="0" animBg="1"/>
      <p:bldP spid="482313" grpId="0" animBg="1"/>
      <p:bldP spid="482314" grpId="0" autoUpdateAnimBg="0"/>
      <p:bldP spid="482315" grpId="0" autoUpdateAnimBg="0"/>
      <p:bldP spid="482316" grpId="0" autoUpdateAnimBg="0"/>
      <p:bldP spid="482317" grpId="0" animBg="1"/>
      <p:bldP spid="482318" grpId="0" animBg="1"/>
      <p:bldP spid="482321" grpId="0" autoUpdateAnimBg="0"/>
      <p:bldP spid="482334" grpId="0"/>
      <p:bldP spid="51" grpId="0" animBg="1" autoUpdateAnimBg="0"/>
      <p:bldP spid="52" grpId="0" animBg="1" autoUpdateAnimBg="0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Line 2"/>
          <p:cNvSpPr>
            <a:spLocks noChangeShapeType="1"/>
          </p:cNvSpPr>
          <p:nvPr/>
        </p:nvSpPr>
        <p:spPr bwMode="auto">
          <a:xfrm flipH="1" flipV="1">
            <a:off x="5067300" y="2320925"/>
            <a:ext cx="787400" cy="15875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83331" name="Freeform 3"/>
          <p:cNvSpPr>
            <a:spLocks/>
          </p:cNvSpPr>
          <p:nvPr/>
        </p:nvSpPr>
        <p:spPr bwMode="auto">
          <a:xfrm>
            <a:off x="4356100" y="-534988"/>
            <a:ext cx="4176713" cy="4594226"/>
          </a:xfrm>
          <a:custGeom>
            <a:avLst/>
            <a:gdLst>
              <a:gd name="T0" fmla="*/ 2147483646 w 1761"/>
              <a:gd name="T1" fmla="*/ 2147483646 h 1074"/>
              <a:gd name="T2" fmla="*/ 2147483646 w 1761"/>
              <a:gd name="T3" fmla="*/ 2147483646 h 1074"/>
              <a:gd name="T4" fmla="*/ 2147483646 w 1761"/>
              <a:gd name="T5" fmla="*/ 2147483646 h 1074"/>
              <a:gd name="T6" fmla="*/ 2147483646 w 1761"/>
              <a:gd name="T7" fmla="*/ 2147483646 h 1074"/>
              <a:gd name="T8" fmla="*/ 2147483646 w 1761"/>
              <a:gd name="T9" fmla="*/ 2147483646 h 1074"/>
              <a:gd name="T10" fmla="*/ 2147483646 w 1761"/>
              <a:gd name="T11" fmla="*/ 2147483646 h 1074"/>
              <a:gd name="T12" fmla="*/ 2147483646 w 1761"/>
              <a:gd name="T13" fmla="*/ 2147483646 h 1074"/>
              <a:gd name="T14" fmla="*/ 2147483646 w 1761"/>
              <a:gd name="T15" fmla="*/ 2147483646 h 1074"/>
              <a:gd name="T16" fmla="*/ 2147483646 w 1761"/>
              <a:gd name="T17" fmla="*/ 2147483646 h 1074"/>
              <a:gd name="T18" fmla="*/ 2147483646 w 1761"/>
              <a:gd name="T19" fmla="*/ 2147483646 h 107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761"/>
              <a:gd name="T31" fmla="*/ 0 h 1074"/>
              <a:gd name="T32" fmla="*/ 1761 w 1761"/>
              <a:gd name="T33" fmla="*/ 1074 h 107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761" h="1074">
                <a:moveTo>
                  <a:pt x="1013" y="8"/>
                </a:moveTo>
                <a:cubicBezTo>
                  <a:pt x="794" y="0"/>
                  <a:pt x="499" y="31"/>
                  <a:pt x="333" y="99"/>
                </a:cubicBezTo>
                <a:cubicBezTo>
                  <a:pt x="167" y="167"/>
                  <a:pt x="30" y="295"/>
                  <a:pt x="15" y="416"/>
                </a:cubicBezTo>
                <a:cubicBezTo>
                  <a:pt x="0" y="537"/>
                  <a:pt x="128" y="727"/>
                  <a:pt x="242" y="825"/>
                </a:cubicBezTo>
                <a:cubicBezTo>
                  <a:pt x="356" y="923"/>
                  <a:pt x="560" y="983"/>
                  <a:pt x="696" y="1006"/>
                </a:cubicBezTo>
                <a:cubicBezTo>
                  <a:pt x="832" y="1029"/>
                  <a:pt x="937" y="954"/>
                  <a:pt x="1058" y="961"/>
                </a:cubicBezTo>
                <a:cubicBezTo>
                  <a:pt x="1179" y="968"/>
                  <a:pt x="1315" y="1074"/>
                  <a:pt x="1421" y="1051"/>
                </a:cubicBezTo>
                <a:cubicBezTo>
                  <a:pt x="1527" y="1028"/>
                  <a:pt x="1655" y="976"/>
                  <a:pt x="1693" y="825"/>
                </a:cubicBezTo>
                <a:cubicBezTo>
                  <a:pt x="1731" y="674"/>
                  <a:pt x="1761" y="280"/>
                  <a:pt x="1648" y="144"/>
                </a:cubicBezTo>
                <a:cubicBezTo>
                  <a:pt x="1535" y="8"/>
                  <a:pt x="1232" y="16"/>
                  <a:pt x="1013" y="8"/>
                </a:cubicBezTo>
                <a:close/>
              </a:path>
            </a:pathLst>
          </a:custGeom>
          <a:solidFill>
            <a:srgbClr val="339966">
              <a:alpha val="21960"/>
            </a:srgbClr>
          </a:solidFill>
          <a:ln w="9525">
            <a:round/>
            <a:headEnd/>
            <a:tailEnd/>
          </a:ln>
          <a:scene3d>
            <a:camera prst="legacyPerspectiveFront">
              <a:rot lat="18000000" lon="0" rev="0"/>
            </a:camera>
            <a:lightRig rig="legacyFlat2" dir="t"/>
          </a:scene3d>
          <a:sp3d extrusionH="430200" prstMaterial="legacyMatte">
            <a:bevelT w="13500" h="13500" prst="angle"/>
            <a:bevelB w="13500" h="13500" prst="angle"/>
            <a:extrusionClr>
              <a:srgbClr val="339966"/>
            </a:extrusionClr>
            <a:contourClr>
              <a:srgbClr val="339966"/>
            </a:contourClr>
          </a:sp3d>
        </p:spPr>
        <p:txBody>
          <a:bodyPr wrap="none" anchor="ctr">
            <a:flatTx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83332" name="Oval 4"/>
          <p:cNvSpPr>
            <a:spLocks noChangeArrowheads="1"/>
          </p:cNvSpPr>
          <p:nvPr/>
        </p:nvSpPr>
        <p:spPr bwMode="auto">
          <a:xfrm>
            <a:off x="6734175" y="2249488"/>
            <a:ext cx="142875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83333" name="Line 5"/>
          <p:cNvSpPr>
            <a:spLocks noChangeShapeType="1"/>
          </p:cNvSpPr>
          <p:nvPr/>
        </p:nvSpPr>
        <p:spPr bwMode="auto">
          <a:xfrm>
            <a:off x="6804025" y="592138"/>
            <a:ext cx="0" cy="1693862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83334" name="Line 6"/>
          <p:cNvSpPr>
            <a:spLocks noChangeShapeType="1"/>
          </p:cNvSpPr>
          <p:nvPr/>
        </p:nvSpPr>
        <p:spPr bwMode="auto">
          <a:xfrm>
            <a:off x="6804025" y="3760788"/>
            <a:ext cx="0" cy="528637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83335" name="Text Box 7"/>
          <p:cNvSpPr txBox="1">
            <a:spLocks noChangeArrowheads="1"/>
          </p:cNvSpPr>
          <p:nvPr/>
        </p:nvSpPr>
        <p:spPr bwMode="auto">
          <a:xfrm>
            <a:off x="6877050" y="2105025"/>
            <a:ext cx="5032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0" lang="en-US" altLang="zh-CN" i="1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483336" name="Text Box 8"/>
          <p:cNvSpPr txBox="1">
            <a:spLocks noChangeArrowheads="1"/>
          </p:cNvSpPr>
          <p:nvPr/>
        </p:nvSpPr>
        <p:spPr bwMode="auto">
          <a:xfrm>
            <a:off x="6804025" y="4238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0" lang="en-US" altLang="zh-CN" b="0" i="1">
                <a:solidFill>
                  <a:srgbClr val="FFFF00"/>
                </a:solidFill>
              </a:rPr>
              <a:t>z</a:t>
            </a:r>
            <a:endParaRPr kumimoji="0" lang="en-US" altLang="zh-CN" b="0" i="1">
              <a:solidFill>
                <a:srgbClr val="3333CC"/>
              </a:solidFill>
            </a:endParaRPr>
          </a:p>
        </p:txBody>
      </p:sp>
      <p:sp>
        <p:nvSpPr>
          <p:cNvPr id="483337" name="Text Box 9"/>
          <p:cNvSpPr txBox="1">
            <a:spLocks noChangeArrowheads="1"/>
          </p:cNvSpPr>
          <p:nvPr/>
        </p:nvSpPr>
        <p:spPr bwMode="auto">
          <a:xfrm>
            <a:off x="7708900" y="2446338"/>
            <a:ext cx="45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0" lang="en-US" altLang="zh-CN" b="0" i="1">
                <a:solidFill>
                  <a:srgbClr val="FFFF00"/>
                </a:solidFill>
              </a:rPr>
              <a:t>M</a:t>
            </a:r>
            <a:endParaRPr kumimoji="0" lang="en-US" altLang="zh-CN" b="0" i="1">
              <a:solidFill>
                <a:srgbClr val="3333CC"/>
              </a:solidFill>
            </a:endParaRPr>
          </a:p>
        </p:txBody>
      </p:sp>
      <p:graphicFrame>
        <p:nvGraphicFramePr>
          <p:cNvPr id="483338" name="Object 10"/>
          <p:cNvGraphicFramePr>
            <a:graphicFrameLocks/>
          </p:cNvGraphicFramePr>
          <p:nvPr/>
        </p:nvGraphicFramePr>
        <p:xfrm>
          <a:off x="6372225" y="808038"/>
          <a:ext cx="34290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7" name="公式" r:id="rId3" imgW="266702" imgH="342816" progId="Equation.3">
                  <p:embed/>
                </p:oleObj>
              </mc:Choice>
              <mc:Fallback>
                <p:oleObj name="公式" r:id="rId3" imgW="266702" imgH="342816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808038"/>
                        <a:ext cx="342900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3339" name="Line 11"/>
          <p:cNvSpPr>
            <a:spLocks noChangeShapeType="1"/>
          </p:cNvSpPr>
          <p:nvPr/>
        </p:nvSpPr>
        <p:spPr bwMode="auto">
          <a:xfrm>
            <a:off x="5364163" y="881063"/>
            <a:ext cx="0" cy="145415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83340" name="Line 12"/>
          <p:cNvSpPr>
            <a:spLocks noChangeShapeType="1"/>
          </p:cNvSpPr>
          <p:nvPr/>
        </p:nvSpPr>
        <p:spPr bwMode="auto">
          <a:xfrm>
            <a:off x="5364163" y="3689350"/>
            <a:ext cx="0" cy="423863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83341" name="Text Box 13"/>
          <p:cNvSpPr txBox="1">
            <a:spLocks noChangeArrowheads="1"/>
          </p:cNvSpPr>
          <p:nvPr/>
        </p:nvSpPr>
        <p:spPr bwMode="auto">
          <a:xfrm>
            <a:off x="5407025" y="665163"/>
            <a:ext cx="533400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0" lang="en-US" altLang="zh-CN" b="0" i="1">
                <a:solidFill>
                  <a:srgbClr val="FFFF00"/>
                </a:solidFill>
              </a:rPr>
              <a:t>z'</a:t>
            </a:r>
            <a:endParaRPr kumimoji="0" lang="en-US" altLang="zh-CN" b="0" i="1">
              <a:solidFill>
                <a:srgbClr val="3333CC"/>
              </a:solidFill>
            </a:endParaRPr>
          </a:p>
        </p:txBody>
      </p:sp>
      <p:graphicFrame>
        <p:nvGraphicFramePr>
          <p:cNvPr id="483342" name="Object 14"/>
          <p:cNvGraphicFramePr>
            <a:graphicFrameLocks/>
          </p:cNvGraphicFramePr>
          <p:nvPr/>
        </p:nvGraphicFramePr>
        <p:xfrm>
          <a:off x="4860925" y="1023938"/>
          <a:ext cx="40640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8" name="公式" r:id="rId5" imgW="333377" imgH="342816" progId="Equation.3">
                  <p:embed/>
                </p:oleObj>
              </mc:Choice>
              <mc:Fallback>
                <p:oleObj name="公式" r:id="rId5" imgW="333377" imgH="342816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925" y="1023938"/>
                        <a:ext cx="406400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3343" name="Text Box 15"/>
          <p:cNvSpPr txBox="1">
            <a:spLocks noChangeArrowheads="1"/>
          </p:cNvSpPr>
          <p:nvPr/>
        </p:nvSpPr>
        <p:spPr bwMode="auto">
          <a:xfrm>
            <a:off x="5795963" y="2176463"/>
            <a:ext cx="7048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i="1">
                <a:solidFill>
                  <a:srgbClr val="FFFFFF"/>
                </a:solidFill>
              </a:rPr>
              <a:t>r</a:t>
            </a:r>
            <a:r>
              <a:rPr lang="en-US" altLang="zh-CN" sz="3200" i="1" baseline="-25000">
                <a:solidFill>
                  <a:srgbClr val="FFFFFF"/>
                </a:solidFill>
              </a:rPr>
              <a:t>o</a:t>
            </a:r>
            <a:endParaRPr lang="en-US" altLang="zh-CN" sz="3200" i="1" baseline="30000">
              <a:solidFill>
                <a:srgbClr val="FFFFFF"/>
              </a:solidFill>
            </a:endParaRPr>
          </a:p>
        </p:txBody>
      </p:sp>
      <p:sp>
        <p:nvSpPr>
          <p:cNvPr id="483344" name="Line 16"/>
          <p:cNvSpPr>
            <a:spLocks noChangeShapeType="1"/>
          </p:cNvSpPr>
          <p:nvPr/>
        </p:nvSpPr>
        <p:spPr bwMode="auto">
          <a:xfrm rot="415295" flipH="1" flipV="1">
            <a:off x="6183313" y="1687513"/>
            <a:ext cx="654050" cy="604837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83345" name="Text Box 17"/>
          <p:cNvSpPr txBox="1">
            <a:spLocks noChangeArrowheads="1"/>
          </p:cNvSpPr>
          <p:nvPr/>
        </p:nvSpPr>
        <p:spPr bwMode="auto">
          <a:xfrm>
            <a:off x="6394450" y="1457325"/>
            <a:ext cx="4000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i="1">
                <a:solidFill>
                  <a:srgbClr val="FFFFFF"/>
                </a:solidFill>
              </a:rPr>
              <a:t>r</a:t>
            </a:r>
            <a:r>
              <a:rPr lang="en-US" altLang="zh-CN" i="1" baseline="-25000">
                <a:solidFill>
                  <a:srgbClr val="FFFFFF"/>
                </a:solidFill>
              </a:rPr>
              <a:t>i</a:t>
            </a:r>
            <a:endParaRPr lang="en-US" altLang="zh-CN" i="1" baseline="30000">
              <a:solidFill>
                <a:srgbClr val="FFFFFF"/>
              </a:solidFill>
            </a:endParaRPr>
          </a:p>
        </p:txBody>
      </p:sp>
      <p:sp>
        <p:nvSpPr>
          <p:cNvPr id="483346" name="Line 18"/>
          <p:cNvSpPr>
            <a:spLocks noChangeShapeType="1"/>
          </p:cNvSpPr>
          <p:nvPr/>
        </p:nvSpPr>
        <p:spPr bwMode="auto">
          <a:xfrm rot="340812" flipV="1">
            <a:off x="5375275" y="1593850"/>
            <a:ext cx="830263" cy="784225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83347" name="Line 19"/>
          <p:cNvSpPr>
            <a:spLocks noChangeShapeType="1"/>
          </p:cNvSpPr>
          <p:nvPr/>
        </p:nvSpPr>
        <p:spPr bwMode="auto">
          <a:xfrm flipV="1">
            <a:off x="5364163" y="2320925"/>
            <a:ext cx="1368425" cy="0"/>
          </a:xfrm>
          <a:prstGeom prst="line">
            <a:avLst/>
          </a:prstGeom>
          <a:noFill/>
          <a:ln w="31750">
            <a:solidFill>
              <a:srgbClr val="00FF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83348" name="Text Box 20"/>
          <p:cNvSpPr txBox="1">
            <a:spLocks noChangeArrowheads="1"/>
          </p:cNvSpPr>
          <p:nvPr/>
        </p:nvSpPr>
        <p:spPr bwMode="auto">
          <a:xfrm>
            <a:off x="5362575" y="1443038"/>
            <a:ext cx="7223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i="1">
                <a:solidFill>
                  <a:srgbClr val="FFFFFF"/>
                </a:solidFill>
              </a:rPr>
              <a:t>r</a:t>
            </a:r>
            <a:r>
              <a:rPr lang="en-US" altLang="zh-CN" i="1" baseline="-25000">
                <a:solidFill>
                  <a:srgbClr val="FFFFFF"/>
                </a:solidFill>
              </a:rPr>
              <a:t>i</a:t>
            </a:r>
            <a:r>
              <a:rPr lang="en-US" altLang="zh-CN" i="1">
                <a:solidFill>
                  <a:srgbClr val="FFFFFF"/>
                </a:solidFill>
              </a:rPr>
              <a:t>'</a:t>
            </a:r>
            <a:endParaRPr lang="en-US" altLang="zh-CN" i="1" baseline="30000">
              <a:solidFill>
                <a:srgbClr val="FFFFFF"/>
              </a:solidFill>
            </a:endParaRPr>
          </a:p>
        </p:txBody>
      </p:sp>
      <p:sp>
        <p:nvSpPr>
          <p:cNvPr id="483349" name="Rectangle 21"/>
          <p:cNvSpPr>
            <a:spLocks noChangeArrowheads="1"/>
          </p:cNvSpPr>
          <p:nvPr/>
        </p:nvSpPr>
        <p:spPr bwMode="auto">
          <a:xfrm>
            <a:off x="6011863" y="1935163"/>
            <a:ext cx="369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en-US" altLang="zh-CN" i="1">
                <a:solidFill>
                  <a:srgbClr val="FFFFFF"/>
                </a:solidFill>
              </a:rPr>
              <a:t>L</a:t>
            </a:r>
          </a:p>
        </p:txBody>
      </p:sp>
      <p:graphicFrame>
        <p:nvGraphicFramePr>
          <p:cNvPr id="483350" name="Object 22"/>
          <p:cNvGraphicFramePr>
            <a:graphicFrameLocks noChangeAspect="1"/>
          </p:cNvGraphicFramePr>
          <p:nvPr/>
        </p:nvGraphicFramePr>
        <p:xfrm>
          <a:off x="806450" y="501650"/>
          <a:ext cx="1309688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9" name="公式" r:id="rId7" imgW="533403" imgH="152512" progId="Equation.3">
                  <p:embed/>
                </p:oleObj>
              </mc:Choice>
              <mc:Fallback>
                <p:oleObj name="公式" r:id="rId7" imgW="533403" imgH="152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450" y="501650"/>
                        <a:ext cx="1309688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3351" name="Text Box 23"/>
          <p:cNvSpPr txBox="1">
            <a:spLocks noChangeArrowheads="1"/>
          </p:cNvSpPr>
          <p:nvPr/>
        </p:nvSpPr>
        <p:spPr bwMode="auto">
          <a:xfrm>
            <a:off x="5946775" y="1154113"/>
            <a:ext cx="714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FFFFFF"/>
                </a:solidFill>
                <a:sym typeface="Symbol" panose="05050102010706020507" pitchFamily="18" charset="2"/>
              </a:rPr>
              <a:t></a:t>
            </a:r>
            <a:r>
              <a:rPr lang="en-US" altLang="zh-CN" sz="2800" i="1">
                <a:solidFill>
                  <a:srgbClr val="FFFFFF"/>
                </a:solidFill>
                <a:sym typeface="Symbol" panose="05050102010706020507" pitchFamily="18" charset="2"/>
              </a:rPr>
              <a:t>m</a:t>
            </a:r>
            <a:r>
              <a:rPr lang="en-US" altLang="zh-CN" sz="2800" i="1" baseline="-25000">
                <a:solidFill>
                  <a:srgbClr val="FFFFFF"/>
                </a:solidFill>
                <a:sym typeface="Symbol" panose="05050102010706020507" pitchFamily="18" charset="2"/>
              </a:rPr>
              <a:t>i</a:t>
            </a:r>
          </a:p>
        </p:txBody>
      </p:sp>
      <p:sp>
        <p:nvSpPr>
          <p:cNvPr id="483352" name="Oval 24"/>
          <p:cNvSpPr>
            <a:spLocks noChangeArrowheads="1"/>
          </p:cNvSpPr>
          <p:nvPr/>
        </p:nvSpPr>
        <p:spPr bwMode="auto">
          <a:xfrm rot="249990" flipV="1">
            <a:off x="6156325" y="1571625"/>
            <a:ext cx="173038" cy="173038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3300"/>
              </a:solidFill>
            </a:endParaRPr>
          </a:p>
        </p:txBody>
      </p:sp>
      <p:graphicFrame>
        <p:nvGraphicFramePr>
          <p:cNvPr id="483353" name="Object 25"/>
          <p:cNvGraphicFramePr>
            <a:graphicFrameLocks noChangeAspect="1"/>
          </p:cNvGraphicFramePr>
          <p:nvPr/>
        </p:nvGraphicFramePr>
        <p:xfrm>
          <a:off x="806450" y="1150938"/>
          <a:ext cx="275748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0" name="公式" r:id="rId9" imgW="1209605" imgH="180855" progId="Equation.3">
                  <p:embed/>
                </p:oleObj>
              </mc:Choice>
              <mc:Fallback>
                <p:oleObj name="公式" r:id="rId9" imgW="1209605" imgH="18085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450" y="1150938"/>
                        <a:ext cx="2757488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3354" name="Object 26"/>
          <p:cNvGraphicFramePr>
            <a:graphicFrameLocks noChangeAspect="1"/>
          </p:cNvGraphicFramePr>
          <p:nvPr/>
        </p:nvGraphicFramePr>
        <p:xfrm>
          <a:off x="1323975" y="1943100"/>
          <a:ext cx="21558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1" name="公式" r:id="rId11" imgW="924008" imgH="180855" progId="Equation.3">
                  <p:embed/>
                </p:oleObj>
              </mc:Choice>
              <mc:Fallback>
                <p:oleObj name="公式" r:id="rId11" imgW="924008" imgH="18085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3975" y="1943100"/>
                        <a:ext cx="215582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3355" name="Text Box 27"/>
          <p:cNvSpPr txBox="1">
            <a:spLocks noChangeArrowheads="1"/>
          </p:cNvSpPr>
          <p:nvPr/>
        </p:nvSpPr>
        <p:spPr bwMode="auto">
          <a:xfrm>
            <a:off x="4667250" y="20335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i="1">
                <a:solidFill>
                  <a:srgbClr val="FFFFFF"/>
                </a:solidFill>
              </a:rPr>
              <a:t>x</a:t>
            </a:r>
          </a:p>
        </p:txBody>
      </p:sp>
      <p:graphicFrame>
        <p:nvGraphicFramePr>
          <p:cNvPr id="483356" name="Object 28"/>
          <p:cNvGraphicFramePr>
            <a:graphicFrameLocks noChangeAspect="1"/>
          </p:cNvGraphicFramePr>
          <p:nvPr/>
        </p:nvGraphicFramePr>
        <p:xfrm>
          <a:off x="323850" y="2809875"/>
          <a:ext cx="4611688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2" name="公式" r:id="rId13" imgW="2066937" imgH="371429" progId="Equation.3">
                  <p:embed/>
                </p:oleObj>
              </mc:Choice>
              <mc:Fallback>
                <p:oleObj name="公式" r:id="rId13" imgW="2066937" imgH="3714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809875"/>
                        <a:ext cx="4611688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3357" name="Object 29"/>
          <p:cNvGraphicFramePr>
            <a:graphicFrameLocks noChangeAspect="1"/>
          </p:cNvGraphicFramePr>
          <p:nvPr/>
        </p:nvGraphicFramePr>
        <p:xfrm>
          <a:off x="1654175" y="3784600"/>
          <a:ext cx="270192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3" name="公式" r:id="rId15" imgW="1180991" imgH="161960" progId="Equation.3">
                  <p:embed/>
                </p:oleObj>
              </mc:Choice>
              <mc:Fallback>
                <p:oleObj name="公式" r:id="rId15" imgW="1180991" imgH="16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175" y="3784600"/>
                        <a:ext cx="2701925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3358" name="Object 30"/>
          <p:cNvGraphicFramePr>
            <a:graphicFrameLocks noChangeAspect="1"/>
          </p:cNvGraphicFramePr>
          <p:nvPr/>
        </p:nvGraphicFramePr>
        <p:xfrm>
          <a:off x="1323975" y="5027613"/>
          <a:ext cx="193675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4" name="公式" r:id="rId17" imgW="828718" imgH="152512" progId="Equation.3">
                  <p:embed/>
                </p:oleObj>
              </mc:Choice>
              <mc:Fallback>
                <p:oleObj name="公式" r:id="rId17" imgW="828718" imgH="152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3975" y="5027613"/>
                        <a:ext cx="1936750" cy="492125"/>
                      </a:xfrm>
                      <a:prstGeom prst="rect">
                        <a:avLst/>
                      </a:prstGeom>
                      <a:solidFill>
                        <a:srgbClr val="003300"/>
                      </a:solidFill>
                      <a:ln w="28575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3359" name="Text Box 31"/>
          <p:cNvSpPr txBox="1">
            <a:spLocks noChangeArrowheads="1"/>
          </p:cNvSpPr>
          <p:nvPr/>
        </p:nvSpPr>
        <p:spPr bwMode="auto">
          <a:xfrm>
            <a:off x="6589713" y="2306638"/>
            <a:ext cx="50323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0" lang="en-US" altLang="zh-CN" i="1">
                <a:solidFill>
                  <a:srgbClr val="FFFF00"/>
                </a:solidFill>
              </a:rPr>
              <a:t>O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8316913" y="6286500"/>
            <a:ext cx="431800" cy="292100"/>
            <a:chOff x="5012" y="3612"/>
            <a:chExt cx="272" cy="184"/>
          </a:xfrm>
        </p:grpSpPr>
        <p:grpSp>
          <p:nvGrpSpPr>
            <p:cNvPr id="23591" name="Group 33"/>
            <p:cNvGrpSpPr>
              <a:grpSpLocks/>
            </p:cNvGrpSpPr>
            <p:nvPr/>
          </p:nvGrpSpPr>
          <p:grpSpPr bwMode="auto">
            <a:xfrm>
              <a:off x="5030" y="3621"/>
              <a:ext cx="248" cy="175"/>
              <a:chOff x="4958" y="1120"/>
              <a:chExt cx="248" cy="175"/>
            </a:xfrm>
          </p:grpSpPr>
          <p:sp>
            <p:nvSpPr>
              <p:cNvPr id="23593" name="AutoShape 34">
                <a:hlinkClick r:id="rId19" action="ppaction://hlinkfile"/>
              </p:cNvPr>
              <p:cNvSpPr>
                <a:spLocks noChangeArrowheads="1"/>
              </p:cNvSpPr>
              <p:nvPr/>
            </p:nvSpPr>
            <p:spPr bwMode="auto">
              <a:xfrm>
                <a:off x="4958" y="1120"/>
                <a:ext cx="248" cy="175"/>
              </a:xfrm>
              <a:prstGeom prst="roundRect">
                <a:avLst>
                  <a:gd name="adj" fmla="val 19116"/>
                </a:avLst>
              </a:prstGeom>
              <a:solidFill>
                <a:srgbClr val="33CCCC">
                  <a:alpha val="39999"/>
                </a:srgbClr>
              </a:solidFill>
              <a:ln w="9525">
                <a:solidFill>
                  <a:srgbClr val="006666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0" lang="zh-CN" altLang="en-US" sz="1800" b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3594" name="AutoShape 35"/>
              <p:cNvSpPr>
                <a:spLocks noChangeArrowheads="1"/>
              </p:cNvSpPr>
              <p:nvPr/>
            </p:nvSpPr>
            <p:spPr bwMode="auto">
              <a:xfrm>
                <a:off x="4991" y="1154"/>
                <a:ext cx="179" cy="104"/>
              </a:xfrm>
              <a:prstGeom prst="roundRect">
                <a:avLst>
                  <a:gd name="adj" fmla="val 22079"/>
                </a:avLst>
              </a:prstGeom>
              <a:solidFill>
                <a:srgbClr val="33CCCC">
                  <a:alpha val="50195"/>
                </a:srgbClr>
              </a:solidFill>
              <a:ln w="3175">
                <a:solidFill>
                  <a:srgbClr val="006666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0" lang="zh-CN" altLang="en-US" sz="1800" b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3595" name="AutoShape 36"/>
              <p:cNvSpPr>
                <a:spLocks noChangeArrowheads="1"/>
              </p:cNvSpPr>
              <p:nvPr/>
            </p:nvSpPr>
            <p:spPr bwMode="auto">
              <a:xfrm rot="5400000">
                <a:off x="5054" y="1174"/>
                <a:ext cx="66" cy="66"/>
              </a:xfrm>
              <a:prstGeom prst="triangle">
                <a:avLst>
                  <a:gd name="adj" fmla="val 50000"/>
                </a:avLst>
              </a:prstGeom>
              <a:solidFill>
                <a:srgbClr val="006666"/>
              </a:solidFill>
              <a:ln w="9525">
                <a:solidFill>
                  <a:srgbClr val="0066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0" lang="zh-CN" altLang="en-US" sz="1800" b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3596" name="Line 37"/>
              <p:cNvSpPr>
                <a:spLocks noChangeShapeType="1"/>
              </p:cNvSpPr>
              <p:nvPr/>
            </p:nvSpPr>
            <p:spPr bwMode="auto">
              <a:xfrm>
                <a:off x="4985" y="1177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33CC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3592" name="Rectangle 38">
              <a:hlinkClick r:id="" action="ppaction://hlinkshowjump?jump=previousslide"/>
            </p:cNvPr>
            <p:cNvSpPr>
              <a:spLocks noChangeArrowheads="1"/>
            </p:cNvSpPr>
            <p:nvPr/>
          </p:nvSpPr>
          <p:spPr bwMode="auto">
            <a:xfrm>
              <a:off x="5012" y="3612"/>
              <a:ext cx="272" cy="181"/>
            </a:xfrm>
            <a:prstGeom prst="rect">
              <a:avLst/>
            </a:prstGeom>
            <a:solidFill>
              <a:srgbClr val="00CC99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en-US" sz="18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483367" name="Object 39"/>
          <p:cNvGraphicFramePr>
            <a:graphicFrameLocks noChangeAspect="1"/>
          </p:cNvGraphicFramePr>
          <p:nvPr/>
        </p:nvGraphicFramePr>
        <p:xfrm>
          <a:off x="4094163" y="4922838"/>
          <a:ext cx="5049837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5" name="公式" r:id="rId20" imgW="2276411" imgH="409489" progId="Equation.3">
                  <p:embed/>
                </p:oleObj>
              </mc:Choice>
              <mc:Fallback>
                <p:oleObj name="公式" r:id="rId20" imgW="2276411" imgH="40948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4163" y="4922838"/>
                        <a:ext cx="5049837" cy="103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3368" name="AutoShape 40"/>
          <p:cNvSpPr>
            <a:spLocks noChangeArrowheads="1"/>
          </p:cNvSpPr>
          <p:nvPr/>
        </p:nvSpPr>
        <p:spPr bwMode="auto">
          <a:xfrm rot="-7885420">
            <a:off x="4010819" y="4139406"/>
            <a:ext cx="2155825" cy="360363"/>
          </a:xfrm>
          <a:prstGeom prst="rightArrow">
            <a:avLst>
              <a:gd name="adj1" fmla="val 50000"/>
              <a:gd name="adj2" fmla="val 96466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1" name="AutoShape 43"/>
          <p:cNvSpPr>
            <a:spLocks noChangeArrowheads="1"/>
          </p:cNvSpPr>
          <p:nvPr/>
        </p:nvSpPr>
        <p:spPr bwMode="auto">
          <a:xfrm>
            <a:off x="304800" y="5943600"/>
            <a:ext cx="2322513" cy="685800"/>
          </a:xfrm>
          <a:prstGeom prst="wedgeRectCallout">
            <a:avLst>
              <a:gd name="adj1" fmla="val 4134"/>
              <a:gd name="adj2" fmla="val -109722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solidFill>
                  <a:srgbClr val="000000"/>
                </a:solidFill>
                <a:ea typeface="楷体_GB2312" pitchFamily="49" charset="-122"/>
              </a:rPr>
              <a:t>刚体绕任意轴</a:t>
            </a:r>
          </a:p>
        </p:txBody>
      </p:sp>
      <p:sp>
        <p:nvSpPr>
          <p:cNvPr id="42" name="AutoShape 44"/>
          <p:cNvSpPr>
            <a:spLocks noChangeArrowheads="1"/>
          </p:cNvSpPr>
          <p:nvPr/>
        </p:nvSpPr>
        <p:spPr bwMode="auto">
          <a:xfrm>
            <a:off x="3132138" y="5983288"/>
            <a:ext cx="3024187" cy="685800"/>
          </a:xfrm>
          <a:prstGeom prst="wedgeRectCallout">
            <a:avLst>
              <a:gd name="adj1" fmla="val -76773"/>
              <a:gd name="adj2" fmla="val -115972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i="1">
                <a:solidFill>
                  <a:srgbClr val="000000"/>
                </a:solidFill>
                <a:ea typeface="楷体_GB2312" pitchFamily="49" charset="-122"/>
              </a:rPr>
              <a:t>刚体绕通过质心的轴</a:t>
            </a:r>
            <a:endParaRPr lang="zh-CN" altLang="en-US" sz="2200" b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43" name="AutoShape 44"/>
          <p:cNvSpPr>
            <a:spLocks noChangeArrowheads="1"/>
          </p:cNvSpPr>
          <p:nvPr/>
        </p:nvSpPr>
        <p:spPr bwMode="auto">
          <a:xfrm>
            <a:off x="0" y="4260850"/>
            <a:ext cx="3708400" cy="685800"/>
          </a:xfrm>
          <a:prstGeom prst="wedgeRectCallout">
            <a:avLst>
              <a:gd name="adj1" fmla="val 61356"/>
              <a:gd name="adj2" fmla="val -5963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solidFill>
                  <a:srgbClr val="000000"/>
                </a:solidFill>
                <a:ea typeface="楷体_GB2312" pitchFamily="49" charset="-122"/>
              </a:rPr>
              <a:t>当</a:t>
            </a:r>
            <a:r>
              <a:rPr lang="en-US" altLang="zh-CN" sz="2200" i="1">
                <a:solidFill>
                  <a:srgbClr val="000000"/>
                </a:solidFill>
                <a:ea typeface="楷体_GB2312" pitchFamily="49" charset="-122"/>
              </a:rPr>
              <a:t>x</a:t>
            </a:r>
            <a:r>
              <a:rPr lang="en-US" altLang="zh-CN" sz="2200" i="1" baseline="-25000">
                <a:solidFill>
                  <a:srgbClr val="000000"/>
                </a:solidFill>
                <a:ea typeface="楷体_GB2312" pitchFamily="49" charset="-122"/>
              </a:rPr>
              <a:t>c</a:t>
            </a:r>
            <a:r>
              <a:rPr lang="en-US" altLang="zh-CN" sz="2200" i="1">
                <a:solidFill>
                  <a:srgbClr val="000000"/>
                </a:solidFill>
                <a:ea typeface="楷体_GB2312" pitchFamily="49" charset="-122"/>
              </a:rPr>
              <a:t>=0</a:t>
            </a:r>
            <a:r>
              <a:rPr lang="zh-CN" altLang="en-US" sz="2200">
                <a:solidFill>
                  <a:srgbClr val="000000"/>
                </a:solidFill>
                <a:ea typeface="楷体_GB2312" pitchFamily="49" charset="-122"/>
              </a:rPr>
              <a:t>时，</a:t>
            </a:r>
            <a:r>
              <a:rPr lang="en-US" altLang="zh-CN" sz="2200" i="1">
                <a:solidFill>
                  <a:srgbClr val="000000"/>
                </a:solidFill>
                <a:ea typeface="楷体_GB2312" pitchFamily="49" charset="-122"/>
              </a:rPr>
              <a:t>Z</a:t>
            </a:r>
            <a:r>
              <a:rPr lang="zh-CN" altLang="en-US" sz="2200">
                <a:solidFill>
                  <a:srgbClr val="000000"/>
                </a:solidFill>
                <a:ea typeface="楷体_GB2312" pitchFamily="49" charset="-122"/>
              </a:rPr>
              <a:t>为通过质心的轴</a:t>
            </a:r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5130800" y="2278063"/>
            <a:ext cx="73660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0" lang="en-US" altLang="zh-CN" i="1">
                <a:solidFill>
                  <a:srgbClr val="FFFF00"/>
                </a:solidFill>
              </a:rPr>
              <a:t>O’</a:t>
            </a:r>
          </a:p>
        </p:txBody>
      </p:sp>
      <p:sp>
        <p:nvSpPr>
          <p:cNvPr id="3" name="椭圆 2"/>
          <p:cNvSpPr/>
          <p:nvPr/>
        </p:nvSpPr>
        <p:spPr bwMode="auto">
          <a:xfrm>
            <a:off x="6372224" y="4513957"/>
            <a:ext cx="1336675" cy="158417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658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8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8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83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83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8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48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83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83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0" grpId="0" animBg="1"/>
      <p:bldP spid="483331" grpId="0" animBg="1"/>
      <p:bldP spid="483332" grpId="0" animBg="1"/>
      <p:bldP spid="483333" grpId="0" animBg="1"/>
      <p:bldP spid="483334" grpId="0" animBg="1"/>
      <p:bldP spid="483335" grpId="0"/>
      <p:bldP spid="483336" grpId="0"/>
      <p:bldP spid="483337" grpId="0"/>
      <p:bldP spid="483339" grpId="0" animBg="1"/>
      <p:bldP spid="483340" grpId="0" animBg="1"/>
      <p:bldP spid="483341" grpId="0"/>
      <p:bldP spid="483343" grpId="0"/>
      <p:bldP spid="483344" grpId="0" animBg="1"/>
      <p:bldP spid="483345" grpId="0"/>
      <p:bldP spid="483346" grpId="0" animBg="1"/>
      <p:bldP spid="483347" grpId="0" animBg="1"/>
      <p:bldP spid="483348" grpId="0"/>
      <p:bldP spid="483349" grpId="0"/>
      <p:bldP spid="483351" grpId="0"/>
      <p:bldP spid="483352" grpId="0" animBg="1"/>
      <p:bldP spid="483355" grpId="0"/>
      <p:bldP spid="483359" grpId="0"/>
      <p:bldP spid="483368" grpId="0" animBg="1"/>
      <p:bldP spid="41" grpId="0" animBg="1" autoUpdateAnimBg="0"/>
      <p:bldP spid="42" grpId="0" animBg="1" autoUpdateAnimBg="0"/>
      <p:bldP spid="43" grpId="0" animBg="1" autoUpdateAnimBg="0"/>
      <p:bldP spid="44" grpId="0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36613" y="81438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0">
                <a:solidFill>
                  <a:srgbClr val="000000"/>
                </a:solidFill>
                <a:ea typeface="楷体_GB2312" pitchFamily="49" charset="-122"/>
              </a:rPr>
              <a:t>  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869950" y="549275"/>
            <a:ext cx="52863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FFFF"/>
                </a:solidFill>
                <a:ea typeface="楷体_GB2312" pitchFamily="49" charset="-122"/>
              </a:rPr>
              <a:t>对</a:t>
            </a:r>
            <a:r>
              <a:rPr lang="zh-CN" altLang="en-US" dirty="0">
                <a:solidFill>
                  <a:srgbClr val="FFFF00"/>
                </a:solidFill>
                <a:ea typeface="楷体_GB2312" pitchFamily="49" charset="-122"/>
              </a:rPr>
              <a:t>薄平板刚体</a:t>
            </a:r>
            <a:r>
              <a:rPr lang="zh-CN" altLang="en-US" dirty="0">
                <a:solidFill>
                  <a:srgbClr val="00FFFF"/>
                </a:solidFill>
                <a:ea typeface="楷体_GB2312" pitchFamily="49" charset="-122"/>
              </a:rPr>
              <a:t>的垂直轴定理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521700" y="13700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i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i="1">
                <a:solidFill>
                  <a:srgbClr val="00FF00"/>
                </a:solidFill>
                <a:ea typeface="楷体_GB2312" pitchFamily="49" charset="-122"/>
              </a:rPr>
              <a:t>y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308850" y="1827213"/>
            <a:ext cx="7556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i="1">
                <a:solidFill>
                  <a:srgbClr val="00CC99"/>
                </a:solidFill>
                <a:ea typeface="楷体_GB2312" pitchFamily="49" charset="-122"/>
              </a:rPr>
              <a:t> </a:t>
            </a:r>
            <a:r>
              <a:rPr lang="en-US" altLang="zh-CN" i="1">
                <a:solidFill>
                  <a:srgbClr val="FFFF00"/>
                </a:solidFill>
                <a:ea typeface="楷体_GB2312" pitchFamily="49" charset="-122"/>
              </a:rPr>
              <a:t>r</a:t>
            </a:r>
            <a:r>
              <a:rPr lang="en-US" altLang="zh-CN" i="1" baseline="-25000">
                <a:solidFill>
                  <a:srgbClr val="FFFF00"/>
                </a:solidFill>
                <a:ea typeface="楷体_GB2312" pitchFamily="49" charset="-122"/>
              </a:rPr>
              <a:t>i</a:t>
            </a:r>
          </a:p>
        </p:txBody>
      </p:sp>
      <p:sp>
        <p:nvSpPr>
          <p:cNvPr id="6" name="Freeform 9"/>
          <p:cNvSpPr>
            <a:spLocks/>
          </p:cNvSpPr>
          <p:nvPr/>
        </p:nvSpPr>
        <p:spPr bwMode="auto">
          <a:xfrm>
            <a:off x="6159500" y="1358900"/>
            <a:ext cx="2351088" cy="1665288"/>
          </a:xfrm>
          <a:custGeom>
            <a:avLst/>
            <a:gdLst>
              <a:gd name="T0" fmla="*/ 2147483646 w 2290"/>
              <a:gd name="T1" fmla="*/ 2147483646 h 1255"/>
              <a:gd name="T2" fmla="*/ 2147483646 w 2290"/>
              <a:gd name="T3" fmla="*/ 2147483646 h 1255"/>
              <a:gd name="T4" fmla="*/ 2147483646 w 2290"/>
              <a:gd name="T5" fmla="*/ 2147483646 h 1255"/>
              <a:gd name="T6" fmla="*/ 2147483646 w 2290"/>
              <a:gd name="T7" fmla="*/ 2147483646 h 1255"/>
              <a:gd name="T8" fmla="*/ 2147483646 w 2290"/>
              <a:gd name="T9" fmla="*/ 2147483646 h 1255"/>
              <a:gd name="T10" fmla="*/ 2147483646 w 2290"/>
              <a:gd name="T11" fmla="*/ 2147483646 h 1255"/>
              <a:gd name="T12" fmla="*/ 2147483646 w 2290"/>
              <a:gd name="T13" fmla="*/ 2147483646 h 1255"/>
              <a:gd name="T14" fmla="*/ 2147483646 w 2290"/>
              <a:gd name="T15" fmla="*/ 2147483646 h 1255"/>
              <a:gd name="T16" fmla="*/ 2147483646 w 2290"/>
              <a:gd name="T17" fmla="*/ 2147483646 h 1255"/>
              <a:gd name="T18" fmla="*/ 2147483646 w 2290"/>
              <a:gd name="T19" fmla="*/ 2147483646 h 1255"/>
              <a:gd name="T20" fmla="*/ 2147483646 w 2290"/>
              <a:gd name="T21" fmla="*/ 2147483646 h 1255"/>
              <a:gd name="T22" fmla="*/ 2147483646 w 2290"/>
              <a:gd name="T23" fmla="*/ 2147483646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290" h="1255">
                <a:moveTo>
                  <a:pt x="63" y="465"/>
                </a:moveTo>
                <a:cubicBezTo>
                  <a:pt x="126" y="342"/>
                  <a:pt x="261" y="150"/>
                  <a:pt x="498" y="75"/>
                </a:cubicBezTo>
                <a:cubicBezTo>
                  <a:pt x="735" y="0"/>
                  <a:pt x="1208" y="5"/>
                  <a:pt x="1488" y="15"/>
                </a:cubicBezTo>
                <a:cubicBezTo>
                  <a:pt x="1768" y="25"/>
                  <a:pt x="2066" y="35"/>
                  <a:pt x="2178" y="135"/>
                </a:cubicBezTo>
                <a:cubicBezTo>
                  <a:pt x="2290" y="235"/>
                  <a:pt x="2230" y="445"/>
                  <a:pt x="2163" y="615"/>
                </a:cubicBezTo>
                <a:cubicBezTo>
                  <a:pt x="2096" y="785"/>
                  <a:pt x="1930" y="1055"/>
                  <a:pt x="1773" y="1155"/>
                </a:cubicBezTo>
                <a:cubicBezTo>
                  <a:pt x="1616" y="1255"/>
                  <a:pt x="1380" y="1215"/>
                  <a:pt x="1218" y="1215"/>
                </a:cubicBezTo>
                <a:cubicBezTo>
                  <a:pt x="1056" y="1215"/>
                  <a:pt x="925" y="1170"/>
                  <a:pt x="798" y="1155"/>
                </a:cubicBezTo>
                <a:cubicBezTo>
                  <a:pt x="671" y="1140"/>
                  <a:pt x="540" y="1167"/>
                  <a:pt x="453" y="1125"/>
                </a:cubicBezTo>
                <a:cubicBezTo>
                  <a:pt x="366" y="1083"/>
                  <a:pt x="328" y="952"/>
                  <a:pt x="273" y="900"/>
                </a:cubicBezTo>
                <a:cubicBezTo>
                  <a:pt x="218" y="848"/>
                  <a:pt x="158" y="880"/>
                  <a:pt x="123" y="810"/>
                </a:cubicBezTo>
                <a:cubicBezTo>
                  <a:pt x="88" y="740"/>
                  <a:pt x="0" y="588"/>
                  <a:pt x="63" y="465"/>
                </a:cubicBezTo>
                <a:close/>
              </a:path>
            </a:pathLst>
          </a:custGeom>
          <a:noFill/>
          <a:ln w="22225" cmpd="sng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 flipH="1" flipV="1">
            <a:off x="7086600" y="582613"/>
            <a:ext cx="0" cy="1327150"/>
          </a:xfrm>
          <a:prstGeom prst="line">
            <a:avLst/>
          </a:prstGeom>
          <a:noFill/>
          <a:ln w="222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7115175" y="1909763"/>
            <a:ext cx="1808163" cy="0"/>
          </a:xfrm>
          <a:prstGeom prst="line">
            <a:avLst/>
          </a:prstGeom>
          <a:noFill/>
          <a:ln w="222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5702300" y="2513013"/>
            <a:ext cx="5953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i="1">
                <a:solidFill>
                  <a:srgbClr val="00FF00"/>
                </a:solidFill>
                <a:ea typeface="楷体_GB2312" pitchFamily="49" charset="-122"/>
              </a:rPr>
              <a:t>x</a:t>
            </a: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6629400" y="506413"/>
            <a:ext cx="44291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i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i="1">
                <a:solidFill>
                  <a:srgbClr val="00FF00"/>
                </a:solidFill>
                <a:ea typeface="楷体_GB2312" pitchFamily="49" charset="-122"/>
              </a:rPr>
              <a:t>z</a:t>
            </a: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7759700" y="1370013"/>
            <a:ext cx="45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i="1" dirty="0">
                <a:solidFill>
                  <a:srgbClr val="00CC99"/>
                </a:solidFill>
                <a:ea typeface="楷体_GB2312" pitchFamily="49" charset="-122"/>
              </a:rPr>
              <a:t> </a:t>
            </a:r>
            <a:r>
              <a:rPr lang="en-US" altLang="zh-CN" i="1" dirty="0" err="1">
                <a:solidFill>
                  <a:srgbClr val="FFFFFF"/>
                </a:solidFill>
                <a:ea typeface="楷体_GB2312" pitchFamily="49" charset="-122"/>
              </a:rPr>
              <a:t>y</a:t>
            </a:r>
            <a:r>
              <a:rPr lang="en-US" altLang="zh-CN" i="1" baseline="-25000" dirty="0" err="1">
                <a:solidFill>
                  <a:srgbClr val="FFFFFF"/>
                </a:solidFill>
                <a:ea typeface="楷体_GB2312" pitchFamily="49" charset="-122"/>
              </a:rPr>
              <a:t>i</a:t>
            </a:r>
            <a:endParaRPr lang="en-US" altLang="zh-CN" i="1" baseline="-25000" dirty="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 flipH="1">
            <a:off x="6105525" y="1892300"/>
            <a:ext cx="995363" cy="879475"/>
          </a:xfrm>
          <a:prstGeom prst="line">
            <a:avLst/>
          </a:prstGeom>
          <a:noFill/>
          <a:ln w="222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7086600" y="1892300"/>
            <a:ext cx="574675" cy="569913"/>
          </a:xfrm>
          <a:prstGeom prst="line">
            <a:avLst/>
          </a:prstGeom>
          <a:noFill/>
          <a:ln w="222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6483350" y="2462213"/>
            <a:ext cx="1165225" cy="15875"/>
          </a:xfrm>
          <a:prstGeom prst="line">
            <a:avLst/>
          </a:prstGeom>
          <a:noFill/>
          <a:ln w="22225">
            <a:solidFill>
              <a:srgbClr val="FF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 flipH="1">
            <a:off x="7667625" y="1985963"/>
            <a:ext cx="519113" cy="517525"/>
          </a:xfrm>
          <a:prstGeom prst="line">
            <a:avLst/>
          </a:prstGeom>
          <a:noFill/>
          <a:ln w="22225">
            <a:solidFill>
              <a:srgbClr val="FFFF00"/>
            </a:solidFill>
            <a:prstDash val="dash"/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6243638" y="1806575"/>
            <a:ext cx="525462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i="1">
                <a:solidFill>
                  <a:srgbClr val="00CC99"/>
                </a:solidFill>
                <a:ea typeface="楷体_GB2312" pitchFamily="49" charset="-122"/>
              </a:rPr>
              <a:t> </a:t>
            </a:r>
            <a:r>
              <a:rPr lang="en-US" altLang="zh-CN" i="1">
                <a:solidFill>
                  <a:srgbClr val="FFFF00"/>
                </a:solidFill>
                <a:ea typeface="楷体_GB2312" pitchFamily="49" charset="-122"/>
              </a:rPr>
              <a:t>x</a:t>
            </a:r>
            <a:r>
              <a:rPr lang="en-US" altLang="zh-CN" i="1" baseline="-25000">
                <a:solidFill>
                  <a:srgbClr val="FFFF00"/>
                </a:solidFill>
                <a:ea typeface="楷体_GB2312" pitchFamily="49" charset="-122"/>
              </a:rPr>
              <a:t>i</a:t>
            </a: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7467600" y="2411413"/>
            <a:ext cx="65563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i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i="1" dirty="0">
                <a:solidFill>
                  <a:srgbClr val="FFFFFF"/>
                </a:solidFill>
                <a:ea typeface="楷体_GB2312" pitchFamily="49" charset="-122"/>
              </a:rPr>
              <a:t>m</a:t>
            </a:r>
            <a:r>
              <a:rPr lang="en-US" altLang="zh-CN" i="1" baseline="-25000" dirty="0">
                <a:solidFill>
                  <a:srgbClr val="FFFFFF"/>
                </a:solidFill>
                <a:ea typeface="楷体_GB2312" pitchFamily="49" charset="-122"/>
              </a:rPr>
              <a:t>i</a:t>
            </a: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7150100" y="243681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i="1">
                <a:solidFill>
                  <a:srgbClr val="FFFFFF"/>
                </a:solidFill>
                <a:ea typeface="楷体_GB2312" pitchFamily="49" charset="-122"/>
              </a:rPr>
              <a:t>Δ</a:t>
            </a:r>
            <a:endParaRPr lang="en-US" altLang="zh-CN" i="1" baseline="-25000">
              <a:solidFill>
                <a:srgbClr val="FFFFFF"/>
              </a:solidFill>
              <a:ea typeface="楷体_GB2312" pitchFamily="49" charset="-122"/>
            </a:endParaRPr>
          </a:p>
        </p:txBody>
      </p:sp>
      <p:graphicFrame>
        <p:nvGraphicFramePr>
          <p:cNvPr id="20" name="Object 24"/>
          <p:cNvGraphicFramePr>
            <a:graphicFrameLocks noChangeAspect="1"/>
          </p:cNvGraphicFramePr>
          <p:nvPr>
            <p:extLst/>
          </p:nvPr>
        </p:nvGraphicFramePr>
        <p:xfrm>
          <a:off x="1076424" y="2587443"/>
          <a:ext cx="1436689" cy="649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1" name="Equation" r:id="rId3" imgW="583920" imgH="241200" progId="Equation.DSMT4">
                  <p:embed/>
                </p:oleObj>
              </mc:Choice>
              <mc:Fallback>
                <p:oleObj name="Equation" r:id="rId3" imgW="5839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424" y="2587443"/>
                        <a:ext cx="1436689" cy="6491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6692900" y="1522413"/>
            <a:ext cx="44291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i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i="1">
                <a:solidFill>
                  <a:srgbClr val="00FF00"/>
                </a:solidFill>
                <a:ea typeface="楷体_GB2312" pitchFamily="49" charset="-122"/>
              </a:rPr>
              <a:t>o</a:t>
            </a:r>
          </a:p>
        </p:txBody>
      </p:sp>
      <p:sp>
        <p:nvSpPr>
          <p:cNvPr id="22" name="Text Box 26"/>
          <p:cNvSpPr txBox="1">
            <a:spLocks noChangeArrowheads="1"/>
          </p:cNvSpPr>
          <p:nvPr/>
        </p:nvSpPr>
        <p:spPr bwMode="auto">
          <a:xfrm>
            <a:off x="1042988" y="3259138"/>
            <a:ext cx="4968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（</a:t>
            </a:r>
            <a:r>
              <a:rPr lang="zh-CN" altLang="en-US">
                <a:solidFill>
                  <a:srgbClr val="00FFFF"/>
                </a:solidFill>
                <a:ea typeface="楷体_GB2312" pitchFamily="49" charset="-122"/>
              </a:rPr>
              <a:t>仅对薄刚体板成立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）</a:t>
            </a:r>
          </a:p>
        </p:txBody>
      </p:sp>
      <p:sp>
        <p:nvSpPr>
          <p:cNvPr id="23" name="Rectangle 27"/>
          <p:cNvSpPr>
            <a:spLocks noChangeArrowheads="1"/>
          </p:cNvSpPr>
          <p:nvPr/>
        </p:nvSpPr>
        <p:spPr bwMode="auto">
          <a:xfrm>
            <a:off x="1347788" y="451485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b="0">
                <a:solidFill>
                  <a:srgbClr val="000000"/>
                </a:solidFill>
                <a:ea typeface="楷体_GB2312" pitchFamily="49" charset="-122"/>
              </a:rPr>
              <a:t>  </a:t>
            </a: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436563" y="3933825"/>
            <a:ext cx="54308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FFFF00"/>
                </a:solidFill>
                <a:ea typeface="楷体_GB2312" pitchFamily="49" charset="-122"/>
              </a:rPr>
              <a:t>例：</a:t>
            </a:r>
            <a:r>
              <a:rPr kumimoji="0" lang="zh-CN" altLang="en-US">
                <a:solidFill>
                  <a:srgbClr val="FFFFFF"/>
                </a:solidFill>
                <a:ea typeface="楷体_GB2312" pitchFamily="49" charset="-122"/>
              </a:rPr>
              <a:t>求对圆盘的一条直径的转动惯量</a:t>
            </a:r>
          </a:p>
        </p:txBody>
      </p:sp>
      <p:graphicFrame>
        <p:nvGraphicFramePr>
          <p:cNvPr id="25" name="Object 29"/>
          <p:cNvGraphicFramePr>
            <a:graphicFrameLocks/>
          </p:cNvGraphicFramePr>
          <p:nvPr>
            <p:extLst/>
          </p:nvPr>
        </p:nvGraphicFramePr>
        <p:xfrm>
          <a:off x="1852603" y="4579328"/>
          <a:ext cx="1441971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2" name="Equation" r:id="rId5" imgW="723600" imgH="393480" progId="Equation.DSMT4">
                  <p:embed/>
                </p:oleObj>
              </mc:Choice>
              <mc:Fallback>
                <p:oleObj name="Equation" r:id="rId5" imgW="723600" imgH="39348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2603" y="4579328"/>
                        <a:ext cx="1441971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30"/>
          <p:cNvGraphicFramePr>
            <a:graphicFrameLocks/>
          </p:cNvGraphicFramePr>
          <p:nvPr>
            <p:extLst/>
          </p:nvPr>
        </p:nvGraphicFramePr>
        <p:xfrm>
          <a:off x="2746814" y="5583227"/>
          <a:ext cx="1438275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3" name="Equation" r:id="rId7" imgW="761760" imgH="241200" progId="Equation.DSMT4">
                  <p:embed/>
                </p:oleObj>
              </mc:Choice>
              <mc:Fallback>
                <p:oleObj name="Equation" r:id="rId7" imgW="761760" imgH="2412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6814" y="5583227"/>
                        <a:ext cx="1438275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31"/>
          <p:cNvGraphicFramePr>
            <a:graphicFrameLocks/>
          </p:cNvGraphicFramePr>
          <p:nvPr>
            <p:extLst/>
          </p:nvPr>
        </p:nvGraphicFramePr>
        <p:xfrm>
          <a:off x="2734606" y="6178550"/>
          <a:ext cx="93942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4" name="Equation" r:id="rId9" imgW="482400" imgH="241200" progId="Equation.DSMT4">
                  <p:embed/>
                </p:oleObj>
              </mc:Choice>
              <mc:Fallback>
                <p:oleObj name="Equation" r:id="rId9" imgW="482400" imgH="2412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4606" y="6178550"/>
                        <a:ext cx="939428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32"/>
          <p:cNvSpPr txBox="1">
            <a:spLocks noChangeArrowheads="1"/>
          </p:cNvSpPr>
          <p:nvPr/>
        </p:nvSpPr>
        <p:spPr bwMode="auto">
          <a:xfrm>
            <a:off x="922338" y="4783138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FFFFFF"/>
                </a:solidFill>
                <a:ea typeface="楷体_GB2312" pitchFamily="49" charset="-122"/>
              </a:rPr>
              <a:t>已知</a:t>
            </a:r>
          </a:p>
        </p:txBody>
      </p:sp>
      <p:sp>
        <p:nvSpPr>
          <p:cNvPr id="29" name="Text Box 33"/>
          <p:cNvSpPr txBox="1">
            <a:spLocks noChangeArrowheads="1"/>
          </p:cNvSpPr>
          <p:nvPr/>
        </p:nvSpPr>
        <p:spPr bwMode="auto">
          <a:xfrm>
            <a:off x="930275" y="5884863"/>
            <a:ext cx="1716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FFFFFF"/>
                </a:solidFill>
                <a:ea typeface="楷体_GB2312" pitchFamily="49" charset="-122"/>
              </a:rPr>
              <a:t>垂直轴定理</a:t>
            </a:r>
          </a:p>
        </p:txBody>
      </p:sp>
      <p:sp>
        <p:nvSpPr>
          <p:cNvPr id="30" name="AutoShape 34"/>
          <p:cNvSpPr>
            <a:spLocks/>
          </p:cNvSpPr>
          <p:nvPr/>
        </p:nvSpPr>
        <p:spPr bwMode="auto">
          <a:xfrm>
            <a:off x="2586038" y="5800725"/>
            <a:ext cx="152400" cy="685800"/>
          </a:xfrm>
          <a:prstGeom prst="leftBrace">
            <a:avLst>
              <a:gd name="adj1" fmla="val 37500"/>
              <a:gd name="adj2" fmla="val 49019"/>
            </a:avLst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31" name="AutoShape 35"/>
          <p:cNvSpPr>
            <a:spLocks noChangeArrowheads="1"/>
          </p:cNvSpPr>
          <p:nvPr/>
        </p:nvSpPr>
        <p:spPr bwMode="auto">
          <a:xfrm>
            <a:off x="4457700" y="6092825"/>
            <a:ext cx="504825" cy="144463"/>
          </a:xfrm>
          <a:prstGeom prst="rightArrow">
            <a:avLst>
              <a:gd name="adj1" fmla="val 50000"/>
              <a:gd name="adj2" fmla="val 87362"/>
            </a:avLst>
          </a:prstGeom>
          <a:solidFill>
            <a:srgbClr val="9966FF">
              <a:alpha val="58038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32" name="Object 36"/>
          <p:cNvGraphicFramePr>
            <a:graphicFrameLocks/>
          </p:cNvGraphicFramePr>
          <p:nvPr>
            <p:extLst/>
          </p:nvPr>
        </p:nvGraphicFramePr>
        <p:xfrm>
          <a:off x="5096445" y="5759444"/>
          <a:ext cx="2212405" cy="869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5" name="Equation" r:id="rId11" imgW="1028520" imgH="393480" progId="Equation.DSMT4">
                  <p:embed/>
                </p:oleObj>
              </mc:Choice>
              <mc:Fallback>
                <p:oleObj name="Equation" r:id="rId11" imgW="1028520" imgH="39348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6445" y="5759444"/>
                        <a:ext cx="2212405" cy="8699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Group 37"/>
          <p:cNvGrpSpPr>
            <a:grpSpLocks/>
          </p:cNvGrpSpPr>
          <p:nvPr/>
        </p:nvGrpSpPr>
        <p:grpSpPr bwMode="auto">
          <a:xfrm>
            <a:off x="6011863" y="3565525"/>
            <a:ext cx="2681287" cy="2024063"/>
            <a:chOff x="3459" y="2543"/>
            <a:chExt cx="1689" cy="1275"/>
          </a:xfrm>
        </p:grpSpPr>
        <p:sp>
          <p:nvSpPr>
            <p:cNvPr id="34" name="Text Box 38"/>
            <p:cNvSpPr txBox="1">
              <a:spLocks noChangeArrowheads="1"/>
            </p:cNvSpPr>
            <p:nvPr/>
          </p:nvSpPr>
          <p:spPr bwMode="auto">
            <a:xfrm>
              <a:off x="4845" y="3200"/>
              <a:ext cx="303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b="0" i="1" dirty="0">
                  <a:solidFill>
                    <a:srgbClr val="000000"/>
                  </a:solidFill>
                  <a:ea typeface="楷体_GB2312" pitchFamily="49" charset="-122"/>
                </a:rPr>
                <a:t> </a:t>
              </a:r>
              <a:r>
                <a:rPr kumimoji="0" lang="en-US" altLang="zh-CN" i="1" dirty="0">
                  <a:solidFill>
                    <a:srgbClr val="FFFF00"/>
                  </a:solidFill>
                  <a:ea typeface="楷体_GB2312" pitchFamily="49" charset="-122"/>
                </a:rPr>
                <a:t>y</a:t>
              </a:r>
              <a:endParaRPr kumimoji="0" lang="en-US" altLang="zh-CN" i="1" baseline="-25000" dirty="0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  <p:sp>
          <p:nvSpPr>
            <p:cNvPr id="35" name="Oval 39"/>
            <p:cNvSpPr>
              <a:spLocks noChangeArrowheads="1"/>
            </p:cNvSpPr>
            <p:nvPr/>
          </p:nvSpPr>
          <p:spPr bwMode="auto">
            <a:xfrm>
              <a:off x="3609" y="2860"/>
              <a:ext cx="1107" cy="821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zh-CN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36" name="Oval 40"/>
            <p:cNvSpPr>
              <a:spLocks noChangeArrowheads="1"/>
            </p:cNvSpPr>
            <p:nvPr/>
          </p:nvSpPr>
          <p:spPr bwMode="auto">
            <a:xfrm>
              <a:off x="3609" y="2812"/>
              <a:ext cx="1107" cy="8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7" name="Line 41"/>
            <p:cNvSpPr>
              <a:spLocks noChangeShapeType="1"/>
            </p:cNvSpPr>
            <p:nvPr/>
          </p:nvSpPr>
          <p:spPr bwMode="auto">
            <a:xfrm flipH="1" flipV="1">
              <a:off x="4150" y="2704"/>
              <a:ext cx="2" cy="545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8" name="Line 42"/>
            <p:cNvSpPr>
              <a:spLocks noChangeShapeType="1"/>
            </p:cNvSpPr>
            <p:nvPr/>
          </p:nvSpPr>
          <p:spPr bwMode="auto">
            <a:xfrm>
              <a:off x="4168" y="3249"/>
              <a:ext cx="708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9" name="Text Box 43"/>
            <p:cNvSpPr txBox="1">
              <a:spLocks noChangeArrowheads="1"/>
            </p:cNvSpPr>
            <p:nvPr/>
          </p:nvSpPr>
          <p:spPr bwMode="auto">
            <a:xfrm>
              <a:off x="3459" y="3430"/>
              <a:ext cx="237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i="1">
                  <a:solidFill>
                    <a:srgbClr val="FFFF00"/>
                  </a:solidFill>
                  <a:ea typeface="楷体_GB2312" pitchFamily="49" charset="-122"/>
                </a:rPr>
                <a:t>x</a:t>
              </a:r>
            </a:p>
          </p:txBody>
        </p:sp>
        <p:sp>
          <p:nvSpPr>
            <p:cNvPr id="40" name="Text Box 44"/>
            <p:cNvSpPr txBox="1">
              <a:spLocks noChangeArrowheads="1"/>
            </p:cNvSpPr>
            <p:nvPr/>
          </p:nvSpPr>
          <p:spPr bwMode="auto">
            <a:xfrm>
              <a:off x="3865" y="2543"/>
              <a:ext cx="275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i="1">
                  <a:solidFill>
                    <a:srgbClr val="000000"/>
                  </a:solidFill>
                  <a:ea typeface="楷体_GB2312" pitchFamily="49" charset="-122"/>
                </a:rPr>
                <a:t> </a:t>
              </a:r>
              <a:r>
                <a:rPr kumimoji="0" lang="en-US" altLang="zh-CN" i="1">
                  <a:solidFill>
                    <a:srgbClr val="FFFF00"/>
                  </a:solidFill>
                  <a:ea typeface="楷体_GB2312" pitchFamily="49" charset="-122"/>
                </a:rPr>
                <a:t>z</a:t>
              </a:r>
            </a:p>
          </p:txBody>
        </p:sp>
        <p:sp>
          <p:nvSpPr>
            <p:cNvPr id="41" name="Line 45"/>
            <p:cNvSpPr>
              <a:spLocks noChangeShapeType="1"/>
            </p:cNvSpPr>
            <p:nvPr/>
          </p:nvSpPr>
          <p:spPr bwMode="auto">
            <a:xfrm flipH="1">
              <a:off x="3651" y="3240"/>
              <a:ext cx="509" cy="417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2" name="Line 46"/>
            <p:cNvSpPr>
              <a:spLocks noChangeShapeType="1"/>
            </p:cNvSpPr>
            <p:nvPr/>
          </p:nvSpPr>
          <p:spPr bwMode="auto">
            <a:xfrm>
              <a:off x="4145" y="3238"/>
              <a:ext cx="303" cy="36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3" name="Text Box 47"/>
            <p:cNvSpPr txBox="1">
              <a:spLocks noChangeArrowheads="1"/>
            </p:cNvSpPr>
            <p:nvPr/>
          </p:nvSpPr>
          <p:spPr bwMode="auto">
            <a:xfrm>
              <a:off x="4092" y="2908"/>
              <a:ext cx="621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i="1">
                  <a:solidFill>
                    <a:srgbClr val="000000"/>
                  </a:solidFill>
                  <a:ea typeface="楷体_GB2312" pitchFamily="49" charset="-122"/>
                </a:rPr>
                <a:t> </a:t>
              </a:r>
              <a:r>
                <a:rPr kumimoji="0" lang="zh-CN" altLang="en-US">
                  <a:solidFill>
                    <a:srgbClr val="000000"/>
                  </a:solidFill>
                  <a:ea typeface="楷体_GB2312" pitchFamily="49" charset="-122"/>
                </a:rPr>
                <a:t>圆盘</a:t>
              </a:r>
              <a:endParaRPr kumimoji="0" lang="zh-CN" altLang="en-US" baseline="-250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44" name="Text Box 48"/>
            <p:cNvSpPr txBox="1">
              <a:spLocks noChangeArrowheads="1"/>
            </p:cNvSpPr>
            <p:nvPr/>
          </p:nvSpPr>
          <p:spPr bwMode="auto">
            <a:xfrm>
              <a:off x="4008" y="3330"/>
              <a:ext cx="420" cy="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i="1">
                  <a:solidFill>
                    <a:srgbClr val="000000"/>
                  </a:solidFill>
                  <a:ea typeface="楷体_GB2312" pitchFamily="49" charset="-122"/>
                </a:rPr>
                <a:t> </a:t>
              </a:r>
              <a:r>
                <a:rPr kumimoji="0" lang="en-US" altLang="zh-CN" b="0" i="1">
                  <a:solidFill>
                    <a:srgbClr val="000000"/>
                  </a:solidFill>
                  <a:ea typeface="楷体_GB2312" pitchFamily="49" charset="-122"/>
                </a:rPr>
                <a:t>R</a:t>
              </a:r>
              <a:endParaRPr kumimoji="0" lang="en-US" altLang="zh-CN" b="0" i="1" baseline="-250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45" name="Text Box 49"/>
            <p:cNvSpPr txBox="1">
              <a:spLocks noChangeArrowheads="1"/>
            </p:cNvSpPr>
            <p:nvPr/>
          </p:nvSpPr>
          <p:spPr bwMode="auto">
            <a:xfrm>
              <a:off x="3804" y="3041"/>
              <a:ext cx="621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i="1">
                  <a:solidFill>
                    <a:srgbClr val="FF0000"/>
                  </a:solidFill>
                  <a:ea typeface="楷体_GB2312" pitchFamily="49" charset="-122"/>
                </a:rPr>
                <a:t> </a:t>
              </a:r>
              <a:r>
                <a:rPr kumimoji="0" lang="en-US" altLang="zh-CN" b="0">
                  <a:solidFill>
                    <a:srgbClr val="FF0000"/>
                  </a:solidFill>
                  <a:ea typeface="楷体_GB2312" pitchFamily="49" charset="-122"/>
                </a:rPr>
                <a:t>C</a:t>
              </a:r>
              <a:endParaRPr kumimoji="0" lang="en-US" altLang="zh-CN" b="0" baseline="-25000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sp>
          <p:nvSpPr>
            <p:cNvPr id="46" name="Text Box 50"/>
            <p:cNvSpPr txBox="1">
              <a:spLocks noChangeArrowheads="1"/>
            </p:cNvSpPr>
            <p:nvPr/>
          </p:nvSpPr>
          <p:spPr bwMode="auto">
            <a:xfrm>
              <a:off x="4332" y="2590"/>
              <a:ext cx="351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b="0" i="1">
                  <a:solidFill>
                    <a:srgbClr val="000000"/>
                  </a:solidFill>
                  <a:ea typeface="楷体_GB2312" pitchFamily="49" charset="-122"/>
                </a:rPr>
                <a:t> </a:t>
              </a:r>
              <a:r>
                <a:rPr kumimoji="0" lang="en-US" altLang="zh-CN" b="0" i="1">
                  <a:solidFill>
                    <a:srgbClr val="FFFF00"/>
                  </a:solidFill>
                  <a:ea typeface="楷体_GB2312" pitchFamily="49" charset="-122"/>
                </a:rPr>
                <a:t>m</a:t>
              </a:r>
              <a:endParaRPr kumimoji="0" lang="en-US" altLang="zh-CN" b="0" i="1" baseline="-25000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</p:grpSp>
      <p:graphicFrame>
        <p:nvGraphicFramePr>
          <p:cNvPr id="47" name="对象 46"/>
          <p:cNvGraphicFramePr>
            <a:graphicFrameLocks noChangeAspect="1"/>
          </p:cNvGraphicFramePr>
          <p:nvPr>
            <p:extLst/>
          </p:nvPr>
        </p:nvGraphicFramePr>
        <p:xfrm>
          <a:off x="611188" y="1125538"/>
          <a:ext cx="2519362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6" name="Equation" r:id="rId13" imgW="901309" imgH="253890" progId="Equation.DSMT4">
                  <p:embed/>
                </p:oleObj>
              </mc:Choice>
              <mc:Fallback>
                <p:oleObj name="Equation" r:id="rId13" imgW="901309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125538"/>
                        <a:ext cx="2519362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 Box 26"/>
          <p:cNvSpPr txBox="1">
            <a:spLocks noChangeArrowheads="1"/>
          </p:cNvSpPr>
          <p:nvPr/>
        </p:nvSpPr>
        <p:spPr bwMode="auto">
          <a:xfrm>
            <a:off x="3132138" y="1268413"/>
            <a:ext cx="3024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（</a:t>
            </a:r>
            <a:r>
              <a:rPr lang="en-US" altLang="zh-CN" i="1" dirty="0" err="1">
                <a:solidFill>
                  <a:srgbClr val="00FFFF"/>
                </a:solidFill>
                <a:ea typeface="楷体_GB2312" pitchFamily="49" charset="-122"/>
              </a:rPr>
              <a:t>Z</a:t>
            </a:r>
            <a:r>
              <a:rPr lang="en-US" altLang="zh-CN" i="1" baseline="-25000" dirty="0" err="1">
                <a:solidFill>
                  <a:srgbClr val="00FFFF"/>
                </a:solidFill>
                <a:ea typeface="楷体_GB2312" pitchFamily="49" charset="-122"/>
              </a:rPr>
              <a:t>i</a:t>
            </a:r>
            <a:r>
              <a:rPr lang="en-US" altLang="zh-CN" dirty="0">
                <a:solidFill>
                  <a:srgbClr val="00FFFF"/>
                </a:solidFill>
                <a:ea typeface="楷体_GB2312" pitchFamily="49" charset="-122"/>
              </a:rPr>
              <a:t>=0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）</a:t>
            </a:r>
          </a:p>
        </p:txBody>
      </p:sp>
      <p:graphicFrame>
        <p:nvGraphicFramePr>
          <p:cNvPr id="49" name="对象 48"/>
          <p:cNvGraphicFramePr>
            <a:graphicFrameLocks noChangeAspect="1"/>
          </p:cNvGraphicFramePr>
          <p:nvPr>
            <p:extLst/>
          </p:nvPr>
        </p:nvGraphicFramePr>
        <p:xfrm>
          <a:off x="1103094" y="1827213"/>
          <a:ext cx="4044950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7" name="Equation" r:id="rId15" imgW="1447560" imgH="253800" progId="Equation.DSMT4">
                  <p:embed/>
                </p:oleObj>
              </mc:Choice>
              <mc:Fallback>
                <p:oleObj name="Equation" r:id="rId15" imgW="14475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094" y="1827213"/>
                        <a:ext cx="4044950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8133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build="p" autoUpdateAnimBg="0" advAuto="0"/>
      <p:bldP spid="5" grpId="0" build="p" autoUpdateAnimBg="0" advAuto="0"/>
      <p:bldP spid="6" grpId="0" animBg="1"/>
      <p:bldP spid="7" grpId="0" animBg="1"/>
      <p:bldP spid="8" grpId="0" animBg="1"/>
      <p:bldP spid="9" grpId="0" build="p" autoUpdateAnimBg="0" advAuto="0"/>
      <p:bldP spid="10" grpId="0" build="p" autoUpdateAnimBg="0" advAuto="0"/>
      <p:bldP spid="11" grpId="0" build="p" autoUpdateAnimBg="0" advAuto="0"/>
      <p:bldP spid="12" grpId="0" animBg="1"/>
      <p:bldP spid="13" grpId="0" animBg="1"/>
      <p:bldP spid="14" grpId="0" animBg="1"/>
      <p:bldP spid="15" grpId="0" animBg="1"/>
      <p:bldP spid="16" grpId="0" build="p" autoUpdateAnimBg="0" advAuto="0"/>
      <p:bldP spid="17" grpId="0" build="p" autoUpdateAnimBg="0" advAuto="0"/>
      <p:bldP spid="18" grpId="0" build="p" autoUpdateAnimBg="0"/>
      <p:bldP spid="21" grpId="0" build="p" autoUpdateAnimBg="0" advAuto="0"/>
      <p:bldP spid="22" grpId="0" build="p" autoUpdateAnimBg="0"/>
      <p:bldP spid="24" grpId="0" autoUpdateAnimBg="0"/>
      <p:bldP spid="28" grpId="0" autoUpdateAnimBg="0"/>
      <p:bldP spid="29" grpId="0" autoUpdateAnimBg="0"/>
      <p:bldP spid="30" grpId="0" animBg="1" autoUpdateAnimBg="0"/>
      <p:bldP spid="31" grpId="0" animBg="1"/>
      <p:bldP spid="48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4" name="Rectangle 6"/>
          <p:cNvSpPr>
            <a:spLocks noChangeArrowheads="1"/>
          </p:cNvSpPr>
          <p:nvPr/>
        </p:nvSpPr>
        <p:spPr bwMode="auto">
          <a:xfrm>
            <a:off x="398463" y="482600"/>
            <a:ext cx="8531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600">
                <a:solidFill>
                  <a:srgbClr val="FFFF00"/>
                </a:solidFill>
                <a:latin typeface="宋体" panose="02010600030101010101" pitchFamily="2" charset="-122"/>
                <a:ea typeface="楷体_GB2312" pitchFamily="49" charset="-122"/>
              </a:rPr>
              <a:t>几种典型刚体的转动惯量</a:t>
            </a:r>
            <a:endParaRPr kumimoji="0" lang="zh-CN" altLang="en-US" sz="2600">
              <a:solidFill>
                <a:srgbClr val="FFFF00"/>
              </a:solidFill>
              <a:ea typeface="楷体_GB2312" pitchFamily="49" charset="-122"/>
            </a:endParaRPr>
          </a:p>
        </p:txBody>
      </p:sp>
      <p:grpSp>
        <p:nvGrpSpPr>
          <p:cNvPr id="304149" name="Group 21"/>
          <p:cNvGrpSpPr>
            <a:grpSpLocks/>
          </p:cNvGrpSpPr>
          <p:nvPr/>
        </p:nvGrpSpPr>
        <p:grpSpPr bwMode="auto">
          <a:xfrm>
            <a:off x="508000" y="1206500"/>
            <a:ext cx="8064500" cy="4959350"/>
            <a:chOff x="522" y="552"/>
            <a:chExt cx="4948" cy="3046"/>
          </a:xfrm>
        </p:grpSpPr>
        <p:pic>
          <p:nvPicPr>
            <p:cNvPr id="2560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" y="552"/>
              <a:ext cx="996" cy="7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05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6" y="935"/>
              <a:ext cx="744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06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" y="1678"/>
              <a:ext cx="1008" cy="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07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2" y="1864"/>
              <a:ext cx="924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08" name="Picture 1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2" y="650"/>
              <a:ext cx="1092" cy="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09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9" y="830"/>
              <a:ext cx="1008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10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" y="2830"/>
              <a:ext cx="81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11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0" y="3059"/>
              <a:ext cx="8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12" name="Picture 17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6" y="1758"/>
              <a:ext cx="1068" cy="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13" name="Picture 18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0" y="1962"/>
              <a:ext cx="1140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14" name="Picture 19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3" y="2890"/>
              <a:ext cx="744" cy="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15" name="Picture 20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7" y="3130"/>
              <a:ext cx="1092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3016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4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Text Box 2"/>
          <p:cNvSpPr txBox="1">
            <a:spLocks noChangeArrowheads="1"/>
          </p:cNvSpPr>
          <p:nvPr/>
        </p:nvSpPr>
        <p:spPr bwMode="auto">
          <a:xfrm>
            <a:off x="935038" y="260350"/>
            <a:ext cx="66754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求质量为</a:t>
            </a:r>
            <a:r>
              <a:rPr lang="en-US" altLang="zh-CN" dirty="0">
                <a:solidFill>
                  <a:srgbClr val="00FFFF"/>
                </a:solidFill>
                <a:ea typeface="楷体_GB2312" pitchFamily="49" charset="-122"/>
              </a:rPr>
              <a:t>m</a:t>
            </a:r>
            <a:r>
              <a:rPr lang="en-US" altLang="zh-CN" dirty="0">
                <a:solidFill>
                  <a:srgbClr val="FFFFFF"/>
                </a:solidFill>
                <a:ea typeface="楷体_GB2312" pitchFamily="49" charset="-122"/>
              </a:rPr>
              <a:t>,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半径为</a:t>
            </a:r>
            <a:r>
              <a:rPr lang="en-US" altLang="zh-CN" dirty="0">
                <a:solidFill>
                  <a:srgbClr val="00FFFF"/>
                </a:solidFill>
                <a:ea typeface="楷体_GB2312" pitchFamily="49" charset="-122"/>
              </a:rPr>
              <a:t>R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的均匀薄球壳绕直径的</a:t>
            </a:r>
            <a:r>
              <a:rPr kumimoji="0" lang="zh-CN" altLang="en-US" dirty="0">
                <a:solidFill>
                  <a:srgbClr val="FFFFFF"/>
                </a:solidFill>
                <a:ea typeface="楷体_GB2312" pitchFamily="49" charset="-122"/>
              </a:rPr>
              <a:t>转动惯量                </a:t>
            </a:r>
            <a:endParaRPr lang="zh-CN" altLang="en-US" dirty="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388099" name="Rectangle 3"/>
          <p:cNvSpPr>
            <a:spLocks noChangeArrowheads="1"/>
          </p:cNvSpPr>
          <p:nvPr/>
        </p:nvSpPr>
        <p:spPr bwMode="auto">
          <a:xfrm>
            <a:off x="334963" y="260350"/>
            <a:ext cx="4884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例</a:t>
            </a:r>
            <a:r>
              <a:rPr kumimoji="0" lang="en-US" altLang="zh-CN" dirty="0" smtClean="0">
                <a:solidFill>
                  <a:srgbClr val="00FFFF"/>
                </a:solidFill>
                <a:ea typeface="楷体_GB2312" pitchFamily="49" charset="-122"/>
              </a:rPr>
              <a:t>1</a:t>
            </a:r>
            <a:r>
              <a:rPr kumimoji="0"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：</a:t>
            </a:r>
            <a:endParaRPr kumimoji="0" lang="zh-CN" altLang="en-US" dirty="0">
              <a:solidFill>
                <a:srgbClr val="00FFFF"/>
              </a:solidFill>
              <a:ea typeface="楷体_GB2312" pitchFamily="49" charset="-122"/>
            </a:endParaRPr>
          </a:p>
        </p:txBody>
      </p:sp>
      <p:sp>
        <p:nvSpPr>
          <p:cNvPr id="388100" name="Text Box 4"/>
          <p:cNvSpPr txBox="1">
            <a:spLocks noChangeArrowheads="1"/>
          </p:cNvSpPr>
          <p:nvPr/>
        </p:nvSpPr>
        <p:spPr bwMode="auto">
          <a:xfrm>
            <a:off x="323850" y="1220788"/>
            <a:ext cx="4392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00FFFF"/>
                </a:solidFill>
                <a:ea typeface="楷体_GB2312" pitchFamily="49" charset="-122"/>
              </a:rPr>
              <a:t>解：</a:t>
            </a:r>
          </a:p>
        </p:txBody>
      </p:sp>
      <p:sp>
        <p:nvSpPr>
          <p:cNvPr id="388101" name="Oval 5"/>
          <p:cNvSpPr>
            <a:spLocks noChangeAspect="1" noChangeArrowheads="1"/>
          </p:cNvSpPr>
          <p:nvPr/>
        </p:nvSpPr>
        <p:spPr bwMode="auto">
          <a:xfrm>
            <a:off x="6186488" y="1363663"/>
            <a:ext cx="1792287" cy="1792287"/>
          </a:xfrm>
          <a:prstGeom prst="ellipse">
            <a:avLst/>
          </a:prstGeom>
          <a:noFill/>
          <a:ln w="38100">
            <a:solidFill>
              <a:srgbClr val="66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88102" name="Line 6"/>
          <p:cNvSpPr>
            <a:spLocks noChangeShapeType="1"/>
          </p:cNvSpPr>
          <p:nvPr/>
        </p:nvSpPr>
        <p:spPr bwMode="auto">
          <a:xfrm flipH="1">
            <a:off x="7064375" y="860425"/>
            <a:ext cx="14288" cy="28797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8103" name="Oval 7"/>
          <p:cNvSpPr>
            <a:spLocks noChangeArrowheads="1"/>
          </p:cNvSpPr>
          <p:nvPr/>
        </p:nvSpPr>
        <p:spPr bwMode="auto">
          <a:xfrm>
            <a:off x="6402388" y="1579563"/>
            <a:ext cx="1368425" cy="215900"/>
          </a:xfrm>
          <a:prstGeom prst="ellipse">
            <a:avLst/>
          </a:prstGeom>
          <a:noFill/>
          <a:ln w="38100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88104" name="Oval 8"/>
          <p:cNvSpPr>
            <a:spLocks noChangeArrowheads="1"/>
          </p:cNvSpPr>
          <p:nvPr/>
        </p:nvSpPr>
        <p:spPr bwMode="auto">
          <a:xfrm>
            <a:off x="6330950" y="1579563"/>
            <a:ext cx="1511300" cy="360362"/>
          </a:xfrm>
          <a:prstGeom prst="ellipse">
            <a:avLst/>
          </a:prstGeom>
          <a:noFill/>
          <a:ln w="38100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88105" name="Line 9"/>
          <p:cNvSpPr>
            <a:spLocks noChangeShapeType="1"/>
          </p:cNvSpPr>
          <p:nvPr/>
        </p:nvSpPr>
        <p:spPr bwMode="auto">
          <a:xfrm flipV="1">
            <a:off x="7051675" y="1795463"/>
            <a:ext cx="790575" cy="5048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8106" name="Text Box 10"/>
          <p:cNvSpPr txBox="1">
            <a:spLocks noChangeArrowheads="1"/>
          </p:cNvSpPr>
          <p:nvPr/>
        </p:nvSpPr>
        <p:spPr bwMode="auto">
          <a:xfrm>
            <a:off x="7312025" y="20113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i="1" dirty="0">
                <a:solidFill>
                  <a:srgbClr val="00FFFF"/>
                </a:solidFill>
                <a:ea typeface="楷体_GB2312" pitchFamily="49" charset="-122"/>
              </a:rPr>
              <a:t>R</a:t>
            </a:r>
          </a:p>
        </p:txBody>
      </p:sp>
      <p:sp>
        <p:nvSpPr>
          <p:cNvPr id="388107" name="Freeform 11"/>
          <p:cNvSpPr>
            <a:spLocks/>
          </p:cNvSpPr>
          <p:nvPr/>
        </p:nvSpPr>
        <p:spPr bwMode="auto">
          <a:xfrm rot="-2340547">
            <a:off x="7123113" y="2062163"/>
            <a:ext cx="103187" cy="128587"/>
          </a:xfrm>
          <a:custGeom>
            <a:avLst/>
            <a:gdLst>
              <a:gd name="T0" fmla="*/ 0 w 122"/>
              <a:gd name="T1" fmla="*/ 0 h 237"/>
              <a:gd name="T2" fmla="*/ 2147483646 w 122"/>
              <a:gd name="T3" fmla="*/ 2147483646 h 237"/>
              <a:gd name="T4" fmla="*/ 2147483646 w 122"/>
              <a:gd name="T5" fmla="*/ 2147483646 h 23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2" h="237">
                <a:moveTo>
                  <a:pt x="0" y="0"/>
                </a:moveTo>
                <a:cubicBezTo>
                  <a:pt x="48" y="16"/>
                  <a:pt x="48" y="39"/>
                  <a:pt x="90" y="68"/>
                </a:cubicBezTo>
                <a:cubicBezTo>
                  <a:pt x="122" y="162"/>
                  <a:pt x="102" y="133"/>
                  <a:pt x="102" y="237"/>
                </a:cubicBezTo>
              </a:path>
            </a:pathLst>
          </a:custGeom>
          <a:noFill/>
          <a:ln w="28575" cap="flat" cmpd="sng">
            <a:solidFill>
              <a:srgbClr val="66FF33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8108" name="Rectangle 12"/>
          <p:cNvSpPr>
            <a:spLocks noChangeArrowheads="1"/>
          </p:cNvSpPr>
          <p:nvPr/>
        </p:nvSpPr>
        <p:spPr bwMode="auto">
          <a:xfrm>
            <a:off x="6691313" y="186848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b="0" i="1" dirty="0">
                <a:solidFill>
                  <a:srgbClr val="FFFFFF"/>
                </a:solidFill>
                <a:ea typeface="楷体_GB2312" pitchFamily="49" charset="-122"/>
                <a:sym typeface="Symbol" panose="05050102010706020507" pitchFamily="18" charset="2"/>
              </a:rPr>
              <a:t></a:t>
            </a:r>
            <a:endParaRPr kumimoji="0" lang="en-US" altLang="zh-CN" b="0" i="1" dirty="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388109" name="Text Box 13"/>
          <p:cNvSpPr txBox="1">
            <a:spLocks noChangeArrowheads="1"/>
          </p:cNvSpPr>
          <p:nvPr/>
        </p:nvSpPr>
        <p:spPr bwMode="auto">
          <a:xfrm>
            <a:off x="873125" y="1220788"/>
            <a:ext cx="4922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切为许多垂直于轴的</a:t>
            </a:r>
            <a:r>
              <a:rPr lang="zh-CN" altLang="en-US" dirty="0">
                <a:solidFill>
                  <a:srgbClr val="66FFFF"/>
                </a:solidFill>
                <a:ea typeface="楷体_GB2312" pitchFamily="49" charset="-122"/>
              </a:rPr>
              <a:t>圆环</a:t>
            </a:r>
          </a:p>
        </p:txBody>
      </p:sp>
      <p:sp>
        <p:nvSpPr>
          <p:cNvPr id="388110" name="Rectangle 14"/>
          <p:cNvSpPr>
            <a:spLocks noChangeArrowheads="1"/>
          </p:cNvSpPr>
          <p:nvPr/>
        </p:nvSpPr>
        <p:spPr bwMode="auto">
          <a:xfrm>
            <a:off x="6691313" y="571500"/>
            <a:ext cx="303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en-US" altLang="zh-CN" i="1" dirty="0">
                <a:solidFill>
                  <a:srgbClr val="FFFFFF"/>
                </a:solidFill>
                <a:ea typeface="楷体_GB2312" pitchFamily="49" charset="-122"/>
              </a:rPr>
              <a:t>z</a:t>
            </a:r>
          </a:p>
        </p:txBody>
      </p:sp>
      <p:sp>
        <p:nvSpPr>
          <p:cNvPr id="388111" name="Rectangle 15"/>
          <p:cNvSpPr>
            <a:spLocks noChangeArrowheads="1"/>
          </p:cNvSpPr>
          <p:nvPr/>
        </p:nvSpPr>
        <p:spPr bwMode="auto">
          <a:xfrm>
            <a:off x="6330950" y="1003300"/>
            <a:ext cx="42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i="1" dirty="0">
                <a:solidFill>
                  <a:srgbClr val="00FFFF"/>
                </a:solidFill>
                <a:ea typeface="楷体_GB2312" pitchFamily="49" charset="-122"/>
              </a:rPr>
              <a:t>m</a:t>
            </a:r>
          </a:p>
        </p:txBody>
      </p:sp>
      <p:sp>
        <p:nvSpPr>
          <p:cNvPr id="388113" name="Line 17"/>
          <p:cNvSpPr>
            <a:spLocks noChangeShapeType="1"/>
          </p:cNvSpPr>
          <p:nvPr/>
        </p:nvSpPr>
        <p:spPr bwMode="auto">
          <a:xfrm flipV="1">
            <a:off x="7770813" y="931863"/>
            <a:ext cx="0" cy="7921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8114" name="Line 18"/>
          <p:cNvSpPr>
            <a:spLocks noChangeShapeType="1"/>
          </p:cNvSpPr>
          <p:nvPr/>
        </p:nvSpPr>
        <p:spPr bwMode="auto">
          <a:xfrm>
            <a:off x="7051675" y="1076325"/>
            <a:ext cx="719138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8115" name="Text Box 19"/>
          <p:cNvSpPr txBox="1">
            <a:spLocks noChangeArrowheads="1"/>
          </p:cNvSpPr>
          <p:nvPr/>
        </p:nvSpPr>
        <p:spPr bwMode="auto">
          <a:xfrm>
            <a:off x="7267575" y="571500"/>
            <a:ext cx="303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i="1" dirty="0">
                <a:solidFill>
                  <a:srgbClr val="FFFFFF"/>
                </a:solidFill>
                <a:ea typeface="楷体_GB2312" pitchFamily="49" charset="-122"/>
              </a:rPr>
              <a:t>r</a:t>
            </a:r>
          </a:p>
        </p:txBody>
      </p:sp>
      <p:graphicFrame>
        <p:nvGraphicFramePr>
          <p:cNvPr id="38811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9053728"/>
              </p:ext>
            </p:extLst>
          </p:nvPr>
        </p:nvGraphicFramePr>
        <p:xfrm>
          <a:off x="5211302" y="5759249"/>
          <a:ext cx="1169321" cy="896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50" name="Equation" r:id="rId3" imgW="545760" imgH="393480" progId="Equation.DSMT4">
                  <p:embed/>
                </p:oleObj>
              </mc:Choice>
              <mc:Fallback>
                <p:oleObj name="Equation" r:id="rId3" imgW="5457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1302" y="5759249"/>
                        <a:ext cx="1169321" cy="8962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Line 9"/>
          <p:cNvSpPr>
            <a:spLocks noChangeShapeType="1"/>
          </p:cNvSpPr>
          <p:nvPr/>
        </p:nvSpPr>
        <p:spPr bwMode="auto">
          <a:xfrm flipV="1">
            <a:off x="7064375" y="1700213"/>
            <a:ext cx="700088" cy="57785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895986"/>
              </p:ext>
            </p:extLst>
          </p:nvPr>
        </p:nvGraphicFramePr>
        <p:xfrm>
          <a:off x="3679825" y="4027488"/>
          <a:ext cx="53594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51" name="Equation" r:id="rId5" imgW="3009900" imgH="393700" progId="Equation.DSMT4">
                  <p:embed/>
                </p:oleObj>
              </mc:Choice>
              <mc:Fallback>
                <p:oleObj name="Equation" r:id="rId5" imgW="30099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9825" y="4027488"/>
                        <a:ext cx="5359400" cy="701675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6569664" y="4899859"/>
            <a:ext cx="2473324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200" dirty="0" smtClean="0">
                <a:solidFill>
                  <a:srgbClr val="FFFF00"/>
                </a:solidFill>
                <a:ea typeface="楷体_GB2312" pitchFamily="49" charset="-122"/>
              </a:rPr>
              <a:t>思考题：</a:t>
            </a:r>
            <a:r>
              <a:rPr lang="zh-CN" altLang="en-US" sz="2200" dirty="0" smtClean="0">
                <a:solidFill>
                  <a:srgbClr val="00FFFF"/>
                </a:solidFill>
                <a:ea typeface="楷体_GB2312" pitchFamily="49" charset="-122"/>
              </a:rPr>
              <a:t>利用球壳的转动惯量求质量为</a:t>
            </a:r>
            <a:r>
              <a:rPr lang="en-US" altLang="zh-CN" sz="2200" dirty="0" smtClean="0">
                <a:solidFill>
                  <a:srgbClr val="00FFFF"/>
                </a:solidFill>
                <a:ea typeface="楷体_GB2312" pitchFamily="49" charset="-122"/>
              </a:rPr>
              <a:t>m</a:t>
            </a:r>
            <a:r>
              <a:rPr lang="zh-CN" altLang="en-US" sz="2200" dirty="0" smtClean="0">
                <a:solidFill>
                  <a:srgbClr val="00FFFF"/>
                </a:solidFill>
                <a:ea typeface="楷体_GB2312" pitchFamily="49" charset="-122"/>
              </a:rPr>
              <a:t>，半径为</a:t>
            </a:r>
            <a:r>
              <a:rPr lang="en-US" altLang="zh-CN" sz="2200" dirty="0" smtClean="0">
                <a:solidFill>
                  <a:srgbClr val="00FFFF"/>
                </a:solidFill>
                <a:ea typeface="楷体_GB2312" pitchFamily="49" charset="-122"/>
              </a:rPr>
              <a:t>R</a:t>
            </a:r>
            <a:r>
              <a:rPr lang="zh-CN" altLang="en-US" sz="2200" dirty="0" smtClean="0">
                <a:solidFill>
                  <a:srgbClr val="00FFFF"/>
                </a:solidFill>
                <a:ea typeface="楷体_GB2312" pitchFamily="49" charset="-122"/>
              </a:rPr>
              <a:t>的实心球绕直径的转动惯量</a:t>
            </a:r>
            <a:endParaRPr lang="zh-CN" altLang="en-US" sz="2200" dirty="0">
              <a:solidFill>
                <a:srgbClr val="00FFFF"/>
              </a:solidFill>
              <a:ea typeface="楷体_GB2312" pitchFamily="49" charset="-122"/>
            </a:endParaRPr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2149220"/>
              </p:ext>
            </p:extLst>
          </p:nvPr>
        </p:nvGraphicFramePr>
        <p:xfrm>
          <a:off x="804863" y="1811239"/>
          <a:ext cx="1911405" cy="516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52" name="Equation" r:id="rId7" imgW="749160" imgH="203040" progId="Equation.DSMT4">
                  <p:embed/>
                </p:oleObj>
              </mc:Choice>
              <mc:Fallback>
                <p:oleObj name="Equation" r:id="rId7" imgW="749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863" y="1811239"/>
                        <a:ext cx="1911405" cy="5168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9488410"/>
              </p:ext>
            </p:extLst>
          </p:nvPr>
        </p:nvGraphicFramePr>
        <p:xfrm>
          <a:off x="765174" y="2575484"/>
          <a:ext cx="2914651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53" name="Equation" r:id="rId9" imgW="1143000" imgH="177480" progId="Equation.DSMT4">
                  <p:embed/>
                </p:oleObj>
              </mc:Choice>
              <mc:Fallback>
                <p:oleObj name="Equation" r:id="rId9" imgW="11430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4" y="2575484"/>
                        <a:ext cx="2914651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0792953"/>
              </p:ext>
            </p:extLst>
          </p:nvPr>
        </p:nvGraphicFramePr>
        <p:xfrm>
          <a:off x="752442" y="3165193"/>
          <a:ext cx="207327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54" name="Equation" r:id="rId11" imgW="812520" imgH="228600" progId="Equation.DSMT4">
                  <p:embed/>
                </p:oleObj>
              </mc:Choice>
              <mc:Fallback>
                <p:oleObj name="Equation" r:id="rId11" imgW="812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42" y="3165193"/>
                        <a:ext cx="207327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7380275"/>
              </p:ext>
            </p:extLst>
          </p:nvPr>
        </p:nvGraphicFramePr>
        <p:xfrm>
          <a:off x="3234700" y="3201004"/>
          <a:ext cx="171767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55" name="Equation" r:id="rId13" imgW="672840" imgH="177480" progId="Equation.DSMT4">
                  <p:embed/>
                </p:oleObj>
              </mc:Choice>
              <mc:Fallback>
                <p:oleObj name="Equation" r:id="rId13" imgW="67284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4700" y="3201004"/>
                        <a:ext cx="1717675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5827664"/>
              </p:ext>
            </p:extLst>
          </p:nvPr>
        </p:nvGraphicFramePr>
        <p:xfrm>
          <a:off x="752442" y="3906136"/>
          <a:ext cx="2754313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56" name="Equation" r:id="rId15" imgW="1079280" imgH="393480" progId="Equation.DSMT4">
                  <p:embed/>
                </p:oleObj>
              </mc:Choice>
              <mc:Fallback>
                <p:oleObj name="Equation" r:id="rId15" imgW="10792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42" y="3906136"/>
                        <a:ext cx="2754313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704719"/>
              </p:ext>
            </p:extLst>
          </p:nvPr>
        </p:nvGraphicFramePr>
        <p:xfrm>
          <a:off x="789543" y="4771743"/>
          <a:ext cx="5540375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57" name="Equation" r:id="rId17" imgW="2171520" imgH="393480" progId="Equation.DSMT4">
                  <p:embed/>
                </p:oleObj>
              </mc:Choice>
              <mc:Fallback>
                <p:oleObj name="Equation" r:id="rId17" imgW="21715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543" y="4771743"/>
                        <a:ext cx="5540375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2926125"/>
              </p:ext>
            </p:extLst>
          </p:nvPr>
        </p:nvGraphicFramePr>
        <p:xfrm>
          <a:off x="711200" y="5721602"/>
          <a:ext cx="4535488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58" name="Equation" r:id="rId19" imgW="1777680" imgH="393480" progId="Equation.DSMT4">
                  <p:embed/>
                </p:oleObj>
              </mc:Choice>
              <mc:Fallback>
                <p:oleObj name="Equation" r:id="rId19" imgW="17776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5721602"/>
                        <a:ext cx="4535488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772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8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8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8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8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8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88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88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8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8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88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88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8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88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88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88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88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88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88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88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88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88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88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88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098" grpId="0"/>
      <p:bldP spid="388099" grpId="0"/>
      <p:bldP spid="388100" grpId="0" autoUpdateAnimBg="0"/>
      <p:bldP spid="388101" grpId="0" animBg="1"/>
      <p:bldP spid="388102" grpId="0" animBg="1"/>
      <p:bldP spid="388103" grpId="0" animBg="1"/>
      <p:bldP spid="388104" grpId="0" animBg="1"/>
      <p:bldP spid="388105" grpId="0" animBg="1"/>
      <p:bldP spid="388106" grpId="0"/>
      <p:bldP spid="388107" grpId="0" animBg="1"/>
      <p:bldP spid="388108" grpId="0" autoUpdateAnimBg="0"/>
      <p:bldP spid="388109" grpId="0"/>
      <p:bldP spid="388110" grpId="0"/>
      <p:bldP spid="388111" grpId="0"/>
      <p:bldP spid="388113" grpId="0" animBg="1"/>
      <p:bldP spid="388114" grpId="0" animBg="1"/>
      <p:bldP spid="388115" grpId="0"/>
      <p:bldP spid="27" grpId="0" animBg="1"/>
      <p:bldP spid="2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ChangeArrowheads="1"/>
          </p:cNvSpPr>
          <p:nvPr/>
        </p:nvSpPr>
        <p:spPr bwMode="auto">
          <a:xfrm>
            <a:off x="858247" y="369880"/>
            <a:ext cx="8285162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从半径为</a:t>
            </a:r>
            <a:r>
              <a:rPr lang="en-US" altLang="zh-CN" i="1" dirty="0">
                <a:solidFill>
                  <a:srgbClr val="66FFFF"/>
                </a:solidFill>
                <a:ea typeface="楷体_GB2312" pitchFamily="49" charset="-122"/>
              </a:rPr>
              <a:t>R 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的均质圆盘上挖掉一块半径为</a:t>
            </a:r>
            <a:r>
              <a:rPr lang="en-US" altLang="zh-CN" i="1" dirty="0">
                <a:solidFill>
                  <a:srgbClr val="66FFFF"/>
                </a:solidFill>
                <a:ea typeface="楷体_GB2312" pitchFamily="49" charset="-122"/>
              </a:rPr>
              <a:t>r 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的小圆盘，该系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统的质量为</a:t>
            </a:r>
            <a:r>
              <a:rPr lang="en-US" altLang="zh-CN" i="1" dirty="0">
                <a:solidFill>
                  <a:srgbClr val="66FFFF"/>
                </a:solidFill>
                <a:ea typeface="楷体_GB2312" pitchFamily="49" charset="-122"/>
              </a:rPr>
              <a:t>m</a:t>
            </a:r>
            <a:r>
              <a:rPr lang="en-US" altLang="zh-CN" dirty="0">
                <a:solidFill>
                  <a:srgbClr val="FFFFFF"/>
                </a:solidFill>
                <a:ea typeface="楷体_GB2312" pitchFamily="49" charset="-122"/>
              </a:rPr>
              <a:t>,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两圆盘中心</a:t>
            </a:r>
            <a:r>
              <a:rPr lang="en-US" altLang="zh-CN" i="1" dirty="0">
                <a:solidFill>
                  <a:srgbClr val="66FFFF"/>
                </a:solidFill>
                <a:ea typeface="楷体_GB2312" pitchFamily="49" charset="-122"/>
              </a:rPr>
              <a:t>O 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和</a:t>
            </a:r>
            <a:r>
              <a:rPr lang="en-US" altLang="zh-CN" i="1" dirty="0">
                <a:solidFill>
                  <a:srgbClr val="66FFFF"/>
                </a:solidFill>
                <a:ea typeface="楷体_GB2312" pitchFamily="49" charset="-122"/>
              </a:rPr>
              <a:t>O</a:t>
            </a:r>
            <a:r>
              <a:rPr lang="en-US" altLang="zh-CN" dirty="0">
                <a:solidFill>
                  <a:srgbClr val="66FFFF"/>
                </a:solidFill>
                <a:ea typeface="楷体_GB2312" pitchFamily="49" charset="-122"/>
              </a:rPr>
              <a:t>′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相距为</a:t>
            </a:r>
            <a:r>
              <a:rPr lang="en-US" altLang="zh-CN" i="1" dirty="0">
                <a:solidFill>
                  <a:srgbClr val="66FFFF"/>
                </a:solidFill>
                <a:ea typeface="楷体_GB2312" pitchFamily="49" charset="-122"/>
              </a:rPr>
              <a:t>d 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，且</a:t>
            </a:r>
            <a:r>
              <a:rPr lang="en-US" altLang="zh-CN" dirty="0">
                <a:solidFill>
                  <a:srgbClr val="66FFFF"/>
                </a:solidFill>
                <a:ea typeface="楷体_GB2312" pitchFamily="49" charset="-122"/>
              </a:rPr>
              <a:t>(</a:t>
            </a:r>
            <a:r>
              <a:rPr lang="en-US" altLang="zh-CN" i="1" dirty="0">
                <a:solidFill>
                  <a:srgbClr val="66FFFF"/>
                </a:solidFill>
                <a:ea typeface="楷体_GB2312" pitchFamily="49" charset="-122"/>
              </a:rPr>
              <a:t>d</a:t>
            </a:r>
            <a:r>
              <a:rPr lang="en-US" altLang="zh-CN" dirty="0">
                <a:solidFill>
                  <a:srgbClr val="66FFFF"/>
                </a:solidFill>
                <a:ea typeface="楷体_GB2312" pitchFamily="49" charset="-122"/>
              </a:rPr>
              <a:t> + </a:t>
            </a:r>
            <a:r>
              <a:rPr lang="en-US" altLang="zh-CN" i="1" dirty="0">
                <a:solidFill>
                  <a:srgbClr val="66FFFF"/>
                </a:solidFill>
                <a:ea typeface="楷体_GB2312" pitchFamily="49" charset="-122"/>
              </a:rPr>
              <a:t>r</a:t>
            </a:r>
            <a:r>
              <a:rPr lang="en-US" altLang="zh-CN" dirty="0">
                <a:solidFill>
                  <a:srgbClr val="66FFFF"/>
                </a:solidFill>
                <a:ea typeface="楷体_GB2312" pitchFamily="49" charset="-122"/>
              </a:rPr>
              <a:t>) &lt; </a:t>
            </a:r>
            <a:r>
              <a:rPr lang="en-US" altLang="zh-CN" i="1" dirty="0" smtClean="0">
                <a:solidFill>
                  <a:srgbClr val="66FFFF"/>
                </a:solidFill>
                <a:ea typeface="楷体_GB2312" pitchFamily="49" charset="-122"/>
              </a:rPr>
              <a:t>R</a:t>
            </a:r>
            <a:r>
              <a:rPr lang="zh-CN" altLang="en-US" i="1" dirty="0" smtClean="0">
                <a:solidFill>
                  <a:srgbClr val="66FFFF"/>
                </a:solidFill>
                <a:ea typeface="楷体_GB2312" pitchFamily="49" charset="-122"/>
              </a:rPr>
              <a:t>，</a:t>
            </a:r>
            <a:r>
              <a:rPr lang="zh-CN" altLang="en-US" dirty="0" smtClean="0">
                <a:solidFill>
                  <a:srgbClr val="66FFFF"/>
                </a:solidFill>
                <a:ea typeface="楷体_GB2312" pitchFamily="49" charset="-122"/>
              </a:rPr>
              <a:t>即空心盘完全位于实心盘内</a:t>
            </a:r>
            <a:r>
              <a:rPr lang="en-US" altLang="zh-CN" dirty="0" smtClean="0">
                <a:solidFill>
                  <a:srgbClr val="FFFFFF"/>
                </a:solidFill>
                <a:ea typeface="楷体_GB2312" pitchFamily="49" charset="-122"/>
              </a:rPr>
              <a:t>         </a:t>
            </a:r>
            <a:endParaRPr lang="en-US" altLang="zh-CN" dirty="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389123" name="Oval 3"/>
          <p:cNvSpPr>
            <a:spLocks noChangeArrowheads="1"/>
          </p:cNvSpPr>
          <p:nvPr/>
        </p:nvSpPr>
        <p:spPr bwMode="auto">
          <a:xfrm>
            <a:off x="5673725" y="2758902"/>
            <a:ext cx="2882900" cy="2811462"/>
          </a:xfrm>
          <a:prstGeom prst="ellipse">
            <a:avLst/>
          </a:prstGeom>
          <a:solidFill>
            <a:srgbClr val="FFCC00"/>
          </a:solidFill>
          <a:ln w="19050">
            <a:solidFill>
              <a:srgbClr val="FF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89124" name="Line 4"/>
          <p:cNvSpPr>
            <a:spLocks noChangeShapeType="1"/>
          </p:cNvSpPr>
          <p:nvPr/>
        </p:nvSpPr>
        <p:spPr bwMode="auto">
          <a:xfrm flipV="1">
            <a:off x="7104063" y="2204864"/>
            <a:ext cx="0" cy="381635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25" name="Oval 5"/>
          <p:cNvSpPr>
            <a:spLocks noChangeArrowheads="1"/>
          </p:cNvSpPr>
          <p:nvPr/>
        </p:nvSpPr>
        <p:spPr bwMode="auto">
          <a:xfrm>
            <a:off x="7461250" y="3678064"/>
            <a:ext cx="982663" cy="9826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89126" name="Line 6"/>
          <p:cNvSpPr>
            <a:spLocks noChangeShapeType="1"/>
          </p:cNvSpPr>
          <p:nvPr/>
        </p:nvSpPr>
        <p:spPr bwMode="auto">
          <a:xfrm flipV="1">
            <a:off x="5316538" y="4149552"/>
            <a:ext cx="3540125" cy="1746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27" name="Line 7"/>
          <p:cNvSpPr>
            <a:spLocks noChangeShapeType="1"/>
          </p:cNvSpPr>
          <p:nvPr/>
        </p:nvSpPr>
        <p:spPr bwMode="auto">
          <a:xfrm>
            <a:off x="7953375" y="4168602"/>
            <a:ext cx="0" cy="1763712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28" name="Line 8"/>
          <p:cNvSpPr>
            <a:spLocks noChangeShapeType="1"/>
          </p:cNvSpPr>
          <p:nvPr/>
        </p:nvSpPr>
        <p:spPr bwMode="auto">
          <a:xfrm>
            <a:off x="7104063" y="5754514"/>
            <a:ext cx="849312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29" name="Text Box 9"/>
          <p:cNvSpPr txBox="1">
            <a:spLocks noChangeArrowheads="1"/>
          </p:cNvSpPr>
          <p:nvPr/>
        </p:nvSpPr>
        <p:spPr bwMode="auto">
          <a:xfrm>
            <a:off x="7286625" y="5722070"/>
            <a:ext cx="693738" cy="450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en-US" altLang="zh-CN" i="1" dirty="0">
                <a:solidFill>
                  <a:srgbClr val="FFFFFF"/>
                </a:solidFill>
                <a:ea typeface="楷体_GB2312" pitchFamily="49" charset="-122"/>
              </a:rPr>
              <a:t>d</a:t>
            </a:r>
          </a:p>
        </p:txBody>
      </p:sp>
      <p:sp>
        <p:nvSpPr>
          <p:cNvPr id="389130" name="Text Box 10"/>
          <p:cNvSpPr txBox="1">
            <a:spLocks noChangeArrowheads="1"/>
          </p:cNvSpPr>
          <p:nvPr/>
        </p:nvSpPr>
        <p:spPr bwMode="auto">
          <a:xfrm>
            <a:off x="6992938" y="4128914"/>
            <a:ext cx="960437" cy="8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en-US" altLang="zh-CN" i="1">
                <a:solidFill>
                  <a:srgbClr val="000000"/>
                </a:solidFill>
                <a:ea typeface="楷体_GB2312" pitchFamily="49" charset="-122"/>
              </a:rPr>
              <a:t> O</a:t>
            </a:r>
          </a:p>
        </p:txBody>
      </p:sp>
      <p:sp>
        <p:nvSpPr>
          <p:cNvPr id="389131" name="Text Box 11"/>
          <p:cNvSpPr txBox="1">
            <a:spLocks noChangeArrowheads="1"/>
          </p:cNvSpPr>
          <p:nvPr/>
        </p:nvSpPr>
        <p:spPr bwMode="auto">
          <a:xfrm>
            <a:off x="7678738" y="3824114"/>
            <a:ext cx="1430337" cy="8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en-US" altLang="zh-CN" i="1">
                <a:solidFill>
                  <a:srgbClr val="000000"/>
                </a:solidFill>
                <a:ea typeface="楷体_GB2312" pitchFamily="49" charset="-122"/>
              </a:rPr>
              <a:t> O</a:t>
            </a:r>
            <a:r>
              <a:rPr kumimoji="0" lang="en-US" altLang="zh-CN">
                <a:solidFill>
                  <a:srgbClr val="000000"/>
                </a:solidFill>
                <a:ea typeface="楷体_GB2312" pitchFamily="49" charset="-122"/>
              </a:rPr>
              <a:t>′</a:t>
            </a:r>
          </a:p>
        </p:txBody>
      </p:sp>
      <p:sp>
        <p:nvSpPr>
          <p:cNvPr id="389132" name="Line 12"/>
          <p:cNvSpPr>
            <a:spLocks noChangeShapeType="1"/>
          </p:cNvSpPr>
          <p:nvPr/>
        </p:nvSpPr>
        <p:spPr bwMode="auto">
          <a:xfrm flipV="1">
            <a:off x="7081838" y="3030364"/>
            <a:ext cx="827087" cy="11382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33" name="Line 13"/>
          <p:cNvSpPr>
            <a:spLocks noChangeShapeType="1"/>
          </p:cNvSpPr>
          <p:nvPr/>
        </p:nvSpPr>
        <p:spPr bwMode="auto">
          <a:xfrm>
            <a:off x="7953375" y="4187652"/>
            <a:ext cx="357188" cy="3571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34" name="Text Box 14"/>
          <p:cNvSpPr txBox="1">
            <a:spLocks noChangeArrowheads="1"/>
          </p:cNvSpPr>
          <p:nvPr/>
        </p:nvSpPr>
        <p:spPr bwMode="auto">
          <a:xfrm>
            <a:off x="7221538" y="3062114"/>
            <a:ext cx="78105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en-US" altLang="zh-CN" i="1">
                <a:solidFill>
                  <a:srgbClr val="000000"/>
                </a:solidFill>
                <a:ea typeface="楷体_GB2312" pitchFamily="49" charset="-122"/>
              </a:rPr>
              <a:t>R</a:t>
            </a:r>
          </a:p>
        </p:txBody>
      </p:sp>
      <p:sp>
        <p:nvSpPr>
          <p:cNvPr id="389135" name="Text Box 15"/>
          <p:cNvSpPr txBox="1">
            <a:spLocks noChangeArrowheads="1"/>
          </p:cNvSpPr>
          <p:nvPr/>
        </p:nvSpPr>
        <p:spPr bwMode="auto">
          <a:xfrm>
            <a:off x="7908925" y="4217814"/>
            <a:ext cx="78105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en-US" altLang="zh-CN" i="1">
                <a:solidFill>
                  <a:srgbClr val="000000"/>
                </a:solidFill>
                <a:ea typeface="楷体_GB2312" pitchFamily="49" charset="-122"/>
              </a:rPr>
              <a:t>r</a:t>
            </a:r>
          </a:p>
        </p:txBody>
      </p:sp>
      <p:sp>
        <p:nvSpPr>
          <p:cNvPr id="389136" name="Rectangle 16"/>
          <p:cNvSpPr>
            <a:spLocks noChangeArrowheads="1"/>
          </p:cNvSpPr>
          <p:nvPr/>
        </p:nvSpPr>
        <p:spPr bwMode="auto">
          <a:xfrm>
            <a:off x="831850" y="1819275"/>
            <a:ext cx="837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66FFFF"/>
                </a:solidFill>
                <a:ea typeface="楷体_GB2312" pitchFamily="49" charset="-122"/>
              </a:rPr>
              <a:t>挖掉小圆盘后，该系统对垂直于盘面</a:t>
            </a:r>
            <a:r>
              <a:rPr lang="en-US" altLang="zh-CN" dirty="0">
                <a:solidFill>
                  <a:srgbClr val="66FFFF"/>
                </a:solidFill>
                <a:ea typeface="楷体_GB2312" pitchFamily="49" charset="-122"/>
              </a:rPr>
              <a:t>, </a:t>
            </a:r>
            <a:r>
              <a:rPr lang="zh-CN" altLang="en-US" dirty="0">
                <a:solidFill>
                  <a:srgbClr val="66FFFF"/>
                </a:solidFill>
                <a:ea typeface="楷体_GB2312" pitchFamily="49" charset="-122"/>
              </a:rPr>
              <a:t>且过中心轴的</a:t>
            </a:r>
            <a:r>
              <a:rPr kumimoji="0" lang="zh-CN" altLang="en-US" dirty="0">
                <a:solidFill>
                  <a:srgbClr val="FFFFFF"/>
                </a:solidFill>
                <a:ea typeface="楷体_GB2312" pitchFamily="49" charset="-122"/>
              </a:rPr>
              <a:t>转动惯量</a:t>
            </a:r>
            <a:r>
              <a:rPr kumimoji="0" lang="zh-CN" altLang="en-US" dirty="0">
                <a:solidFill>
                  <a:srgbClr val="000000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389137" name="Rectangle 17"/>
          <p:cNvSpPr>
            <a:spLocks noChangeArrowheads="1"/>
          </p:cNvSpPr>
          <p:nvPr/>
        </p:nvSpPr>
        <p:spPr bwMode="auto">
          <a:xfrm>
            <a:off x="227890" y="391848"/>
            <a:ext cx="2292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dirty="0" smtClean="0">
                <a:solidFill>
                  <a:srgbClr val="FFFF00"/>
                </a:solidFill>
                <a:ea typeface="楷体_GB2312" pitchFamily="49" charset="-122"/>
              </a:rPr>
              <a:t>例</a:t>
            </a:r>
            <a:r>
              <a:rPr kumimoji="0" lang="en-US" altLang="zh-CN" dirty="0" smtClean="0">
                <a:solidFill>
                  <a:srgbClr val="FFFF00"/>
                </a:solidFill>
                <a:ea typeface="楷体_GB2312" pitchFamily="49" charset="-122"/>
              </a:rPr>
              <a:t>2</a:t>
            </a:r>
            <a:r>
              <a:rPr kumimoji="0" lang="zh-CN" altLang="en-US" dirty="0" smtClean="0">
                <a:solidFill>
                  <a:srgbClr val="FFFF00"/>
                </a:solidFill>
                <a:ea typeface="楷体_GB2312" pitchFamily="49" charset="-122"/>
              </a:rPr>
              <a:t>：</a:t>
            </a:r>
            <a:endParaRPr kumimoji="0" lang="zh-CN" altLang="en-US" dirty="0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389138" name="Text Box 18"/>
          <p:cNvSpPr txBox="1">
            <a:spLocks noChangeArrowheads="1"/>
          </p:cNvSpPr>
          <p:nvPr/>
        </p:nvSpPr>
        <p:spPr bwMode="auto">
          <a:xfrm>
            <a:off x="323850" y="2420938"/>
            <a:ext cx="417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解：</a:t>
            </a:r>
          </a:p>
        </p:txBody>
      </p:sp>
      <p:sp>
        <p:nvSpPr>
          <p:cNvPr id="389139" name="Text Box 19"/>
          <p:cNvSpPr txBox="1">
            <a:spLocks noChangeArrowheads="1"/>
          </p:cNvSpPr>
          <p:nvPr/>
        </p:nvSpPr>
        <p:spPr bwMode="auto">
          <a:xfrm>
            <a:off x="323850" y="1844675"/>
            <a:ext cx="1873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求：</a:t>
            </a:r>
          </a:p>
        </p:txBody>
      </p:sp>
      <p:sp>
        <p:nvSpPr>
          <p:cNvPr id="389140" name="Text Box 20"/>
          <p:cNvSpPr txBox="1">
            <a:spLocks noChangeArrowheads="1"/>
          </p:cNvSpPr>
          <p:nvPr/>
        </p:nvSpPr>
        <p:spPr bwMode="auto">
          <a:xfrm>
            <a:off x="839788" y="2395538"/>
            <a:ext cx="1716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rgbClr val="00FFFF"/>
                </a:solidFill>
                <a:ea typeface="楷体_GB2312" pitchFamily="49" charset="-122"/>
              </a:rPr>
              <a:t>使用补偿法</a:t>
            </a:r>
          </a:p>
        </p:txBody>
      </p:sp>
      <p:sp>
        <p:nvSpPr>
          <p:cNvPr id="389141" name="Text Box 21"/>
          <p:cNvSpPr txBox="1">
            <a:spLocks noChangeArrowheads="1"/>
          </p:cNvSpPr>
          <p:nvPr/>
        </p:nvSpPr>
        <p:spPr bwMode="auto">
          <a:xfrm>
            <a:off x="774700" y="3089275"/>
            <a:ext cx="3641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则填满后的总质量为</a:t>
            </a:r>
            <a:r>
              <a:rPr lang="en-US" altLang="zh-CN" i="1">
                <a:solidFill>
                  <a:srgbClr val="66FFFF"/>
                </a:solidFill>
                <a:ea typeface="楷体_GB2312" pitchFamily="49" charset="-122"/>
              </a:rPr>
              <a:t>m</a:t>
            </a:r>
            <a:r>
              <a:rPr lang="en-US" altLang="zh-CN">
                <a:solidFill>
                  <a:srgbClr val="66FFFF"/>
                </a:solidFill>
                <a:ea typeface="楷体_GB2312" pitchFamily="49" charset="-122"/>
              </a:rPr>
              <a:t>+</a:t>
            </a:r>
            <a:r>
              <a:rPr lang="en-US" altLang="zh-CN" i="1">
                <a:solidFill>
                  <a:srgbClr val="66FFFF"/>
                </a:solidFill>
                <a:ea typeface="楷体_GB2312" pitchFamily="49" charset="-122"/>
              </a:rPr>
              <a:t>m</a:t>
            </a:r>
            <a:r>
              <a:rPr lang="en-US" altLang="zh-CN" baseline="30000">
                <a:solidFill>
                  <a:srgbClr val="66FFFF"/>
                </a:solidFill>
                <a:ea typeface="楷体_GB2312" pitchFamily="49" charset="-122"/>
              </a:rPr>
              <a:t>’</a:t>
            </a:r>
            <a:endParaRPr lang="en-US" altLang="zh-CN">
              <a:solidFill>
                <a:srgbClr val="66FFFF"/>
              </a:solidFill>
              <a:ea typeface="楷体_GB2312" pitchFamily="49" charset="-122"/>
            </a:endParaRPr>
          </a:p>
        </p:txBody>
      </p:sp>
      <p:sp>
        <p:nvSpPr>
          <p:cNvPr id="389142" name="Rectangle 22"/>
          <p:cNvSpPr>
            <a:spLocks noChangeArrowheads="1"/>
          </p:cNvSpPr>
          <p:nvPr/>
        </p:nvSpPr>
        <p:spPr bwMode="auto">
          <a:xfrm>
            <a:off x="2408238" y="2395538"/>
            <a:ext cx="3459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设小圆盘的质量为</a:t>
            </a:r>
            <a:r>
              <a:rPr lang="en-US" altLang="zh-CN" i="1" dirty="0">
                <a:solidFill>
                  <a:srgbClr val="66FFFF"/>
                </a:solidFill>
                <a:ea typeface="楷体_GB2312" pitchFamily="49" charset="-122"/>
              </a:rPr>
              <a:t>m</a:t>
            </a:r>
            <a:r>
              <a:rPr lang="en-US" altLang="zh-CN" i="1" baseline="30000" dirty="0">
                <a:solidFill>
                  <a:srgbClr val="66FFFF"/>
                </a:solidFill>
                <a:ea typeface="楷体_GB2312" pitchFamily="49" charset="-122"/>
              </a:rPr>
              <a:t>’</a:t>
            </a:r>
            <a:endParaRPr lang="en-US" altLang="zh-CN" dirty="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389148" name="Rectangle 28"/>
          <p:cNvSpPr>
            <a:spLocks noChangeArrowheads="1"/>
          </p:cNvSpPr>
          <p:nvPr/>
        </p:nvSpPr>
        <p:spPr bwMode="auto">
          <a:xfrm>
            <a:off x="8256588" y="2900189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i="1">
                <a:solidFill>
                  <a:srgbClr val="FFFFFF"/>
                </a:solidFill>
                <a:ea typeface="楷体_GB2312" pitchFamily="49" charset="-122"/>
              </a:rPr>
              <a:t>m</a:t>
            </a:r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/>
          </p:nvPr>
        </p:nvGraphicFramePr>
        <p:xfrm>
          <a:off x="839788" y="3689397"/>
          <a:ext cx="2438400" cy="821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8" name="Equation" r:id="rId3" imgW="1244520" imgH="419040" progId="Equation.DSMT4">
                  <p:embed/>
                </p:oleObj>
              </mc:Choice>
              <mc:Fallback>
                <p:oleObj name="Equation" r:id="rId3" imgW="12445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3689397"/>
                        <a:ext cx="2438400" cy="8214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/>
          </p:nvPr>
        </p:nvGraphicFramePr>
        <p:xfrm>
          <a:off x="812007" y="4606914"/>
          <a:ext cx="1817688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9" name="Equation" r:id="rId5" imgW="927000" imgH="444240" progId="Equation.DSMT4">
                  <p:embed/>
                </p:oleObj>
              </mc:Choice>
              <mc:Fallback>
                <p:oleObj name="Equation" r:id="rId5" imgW="9270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007" y="4606914"/>
                        <a:ext cx="1817688" cy="87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/>
          </p:nvPr>
        </p:nvGraphicFramePr>
        <p:xfrm>
          <a:off x="2967979" y="4666455"/>
          <a:ext cx="2465387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0" name="Equation" r:id="rId7" imgW="1257120" imgH="393480" progId="Equation.DSMT4">
                  <p:embed/>
                </p:oleObj>
              </mc:Choice>
              <mc:Fallback>
                <p:oleObj name="Equation" r:id="rId7" imgW="12571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7979" y="4666455"/>
                        <a:ext cx="2465387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330313"/>
              </p:ext>
            </p:extLst>
          </p:nvPr>
        </p:nvGraphicFramePr>
        <p:xfrm>
          <a:off x="734219" y="5517232"/>
          <a:ext cx="2837656" cy="878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1" name="Equation" r:id="rId9" imgW="1269720" imgH="393480" progId="Equation.DSMT4">
                  <p:embed/>
                </p:oleObj>
              </mc:Choice>
              <mc:Fallback>
                <p:oleObj name="Equation" r:id="rId9" imgW="12697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219" y="5517232"/>
                        <a:ext cx="2837656" cy="8789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6718900"/>
              </p:ext>
            </p:extLst>
          </p:nvPr>
        </p:nvGraphicFramePr>
        <p:xfrm>
          <a:off x="3829050" y="5714340"/>
          <a:ext cx="1958975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2" name="Equation" r:id="rId11" imgW="876240" imgH="241200" progId="Equation.DSMT4">
                  <p:embed/>
                </p:oleObj>
              </mc:Choice>
              <mc:Fallback>
                <p:oleObj name="Equation" r:id="rId11" imgW="8762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050" y="5714340"/>
                        <a:ext cx="1958975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2837649"/>
              </p:ext>
            </p:extLst>
          </p:nvPr>
        </p:nvGraphicFramePr>
        <p:xfrm>
          <a:off x="7495381" y="6205438"/>
          <a:ext cx="139382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3" name="公式" r:id="rId13" imgW="1476307" imgH="504776" progId="Equation.3">
                  <p:embed/>
                </p:oleObj>
              </mc:Choice>
              <mc:Fallback>
                <p:oleObj name="公式" r:id="rId13" imgW="1476307" imgH="504776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5381" y="6205438"/>
                        <a:ext cx="1393825" cy="525463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30"/>
          <p:cNvSpPr txBox="1">
            <a:spLocks noChangeArrowheads="1"/>
          </p:cNvSpPr>
          <p:nvPr/>
        </p:nvSpPr>
        <p:spPr bwMode="auto">
          <a:xfrm>
            <a:off x="1119585" y="6327127"/>
            <a:ext cx="18788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i="1" dirty="0" smtClean="0">
                <a:solidFill>
                  <a:srgbClr val="66FFFF"/>
                </a:solidFill>
                <a:ea typeface="楷体_GB2312" pitchFamily="49" charset="-122"/>
              </a:rPr>
              <a:t>平行轴定理  </a:t>
            </a:r>
            <a:endParaRPr kumimoji="0" lang="zh-CN" altLang="en-US" i="1" dirty="0">
              <a:solidFill>
                <a:srgbClr val="66FFFF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313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9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9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9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9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9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9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9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9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9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89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89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9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9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89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89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89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89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89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89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89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89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89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89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89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89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8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2" grpId="0"/>
      <p:bldP spid="389123" grpId="0" animBg="1"/>
      <p:bldP spid="389124" grpId="0" animBg="1"/>
      <p:bldP spid="389125" grpId="0" animBg="1"/>
      <p:bldP spid="389126" grpId="0" animBg="1"/>
      <p:bldP spid="389127" grpId="0" animBg="1"/>
      <p:bldP spid="389128" grpId="0" animBg="1"/>
      <p:bldP spid="389129" grpId="0"/>
      <p:bldP spid="389130" grpId="0"/>
      <p:bldP spid="389131" grpId="0"/>
      <p:bldP spid="389132" grpId="0" animBg="1"/>
      <p:bldP spid="389133" grpId="0" animBg="1"/>
      <p:bldP spid="389134" grpId="0"/>
      <p:bldP spid="389135" grpId="0"/>
      <p:bldP spid="389136" grpId="0"/>
      <p:bldP spid="389137" grpId="0"/>
      <p:bldP spid="389138" grpId="0" autoUpdateAnimBg="0"/>
      <p:bldP spid="389139" grpId="0" autoUpdateAnimBg="0"/>
      <p:bldP spid="389140" grpId="0"/>
      <p:bldP spid="389141" grpId="0"/>
      <p:bldP spid="389142" grpId="0"/>
      <p:bldP spid="389148" grpId="0"/>
      <p:bldP spid="35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12828</TotalTime>
  <Words>1588</Words>
  <Application>Microsoft Office PowerPoint</Application>
  <PresentationFormat>全屏显示(4:3)</PresentationFormat>
  <Paragraphs>260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41" baseType="lpstr">
      <vt:lpstr>Highlight LET</vt:lpstr>
      <vt:lpstr>Monotype Sorts</vt:lpstr>
      <vt:lpstr>Smudger LET</vt:lpstr>
      <vt:lpstr>仿宋_GB2312</vt:lpstr>
      <vt:lpstr>黑体</vt:lpstr>
      <vt:lpstr>楷体_GB2312</vt:lpstr>
      <vt:lpstr>隶书</vt:lpstr>
      <vt:lpstr>宋体</vt:lpstr>
      <vt:lpstr>Arial</vt:lpstr>
      <vt:lpstr>Symbol</vt:lpstr>
      <vt:lpstr>Times New Roman</vt:lpstr>
      <vt:lpstr>Wingdings</vt:lpstr>
      <vt:lpstr>默认设计模板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xian jiaotong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Polarization of Light</dc:title>
  <dc:creator>喻有理</dc:creator>
  <cp:lastModifiedBy>jiangcw</cp:lastModifiedBy>
  <cp:revision>758</cp:revision>
  <dcterms:created xsi:type="dcterms:W3CDTF">1998-11-21T01:35:42Z</dcterms:created>
  <dcterms:modified xsi:type="dcterms:W3CDTF">2023-03-27T13:36:34Z</dcterms:modified>
</cp:coreProperties>
</file>