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4" r:id="rId2"/>
    <p:sldId id="506" r:id="rId3"/>
    <p:sldId id="507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08" r:id="rId14"/>
    <p:sldId id="450" r:id="rId15"/>
    <p:sldId id="505" r:id="rId16"/>
    <p:sldId id="451" r:id="rId17"/>
    <p:sldId id="452" r:id="rId18"/>
    <p:sldId id="453" r:id="rId19"/>
    <p:sldId id="454" r:id="rId20"/>
    <p:sldId id="511" r:id="rId21"/>
    <p:sldId id="509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FF00"/>
    <a:srgbClr val="800000"/>
    <a:srgbClr val="FFCC99"/>
    <a:srgbClr val="CC66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1" autoAdjust="0"/>
    <p:restoredTop sz="94830" autoAdjust="0"/>
  </p:normalViewPr>
  <p:slideViewPr>
    <p:cSldViewPr>
      <p:cViewPr varScale="1">
        <p:scale>
          <a:sx n="73" d="100"/>
          <a:sy n="73" d="100"/>
        </p:scale>
        <p:origin x="654" y="7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image" Target="../media/image86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12" Type="http://schemas.openxmlformats.org/officeDocument/2006/relationships/image" Target="../media/image85.emf"/><Relationship Id="rId17" Type="http://schemas.openxmlformats.org/officeDocument/2006/relationships/image" Target="../media/image10.emf"/><Relationship Id="rId2" Type="http://schemas.openxmlformats.org/officeDocument/2006/relationships/image" Target="../media/image92.emf"/><Relationship Id="rId16" Type="http://schemas.openxmlformats.org/officeDocument/2006/relationships/image" Target="../media/image91.emf"/><Relationship Id="rId1" Type="http://schemas.openxmlformats.org/officeDocument/2006/relationships/image" Target="../media/image88.emf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5" Type="http://schemas.openxmlformats.org/officeDocument/2006/relationships/image" Target="../media/image95.emf"/><Relationship Id="rId15" Type="http://schemas.openxmlformats.org/officeDocument/2006/relationships/image" Target="../media/image90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Relationship Id="rId14" Type="http://schemas.openxmlformats.org/officeDocument/2006/relationships/image" Target="../media/image8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6" Type="http://schemas.openxmlformats.org/officeDocument/2006/relationships/image" Target="../media/image117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18" Type="http://schemas.openxmlformats.org/officeDocument/2006/relationships/image" Target="../media/image135.emf"/><Relationship Id="rId26" Type="http://schemas.openxmlformats.org/officeDocument/2006/relationships/image" Target="../media/image143.emf"/><Relationship Id="rId3" Type="http://schemas.openxmlformats.org/officeDocument/2006/relationships/image" Target="../media/image120.wmf"/><Relationship Id="rId21" Type="http://schemas.openxmlformats.org/officeDocument/2006/relationships/image" Target="../media/image138.emf"/><Relationship Id="rId7" Type="http://schemas.openxmlformats.org/officeDocument/2006/relationships/image" Target="../media/image124.wmf"/><Relationship Id="rId12" Type="http://schemas.openxmlformats.org/officeDocument/2006/relationships/image" Target="../media/image129.emf"/><Relationship Id="rId17" Type="http://schemas.openxmlformats.org/officeDocument/2006/relationships/image" Target="../media/image134.emf"/><Relationship Id="rId25" Type="http://schemas.openxmlformats.org/officeDocument/2006/relationships/image" Target="../media/image142.e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20" Type="http://schemas.openxmlformats.org/officeDocument/2006/relationships/image" Target="../media/image137.emf"/><Relationship Id="rId1" Type="http://schemas.openxmlformats.org/officeDocument/2006/relationships/image" Target="../media/image118.w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24" Type="http://schemas.openxmlformats.org/officeDocument/2006/relationships/image" Target="../media/image141.wmf"/><Relationship Id="rId5" Type="http://schemas.openxmlformats.org/officeDocument/2006/relationships/image" Target="../media/image122.wmf"/><Relationship Id="rId15" Type="http://schemas.openxmlformats.org/officeDocument/2006/relationships/image" Target="../media/image132.emf"/><Relationship Id="rId23" Type="http://schemas.openxmlformats.org/officeDocument/2006/relationships/image" Target="../media/image140.wmf"/><Relationship Id="rId28" Type="http://schemas.openxmlformats.org/officeDocument/2006/relationships/image" Target="../media/image145.wmf"/><Relationship Id="rId10" Type="http://schemas.openxmlformats.org/officeDocument/2006/relationships/image" Target="../media/image127.emf"/><Relationship Id="rId19" Type="http://schemas.openxmlformats.org/officeDocument/2006/relationships/image" Target="../media/image136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Relationship Id="rId22" Type="http://schemas.openxmlformats.org/officeDocument/2006/relationships/image" Target="../media/image139.wmf"/><Relationship Id="rId27" Type="http://schemas.openxmlformats.org/officeDocument/2006/relationships/image" Target="../media/image14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emf"/><Relationship Id="rId5" Type="http://schemas.openxmlformats.org/officeDocument/2006/relationships/image" Target="../media/image150.w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163.w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w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w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w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182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181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180.emf"/><Relationship Id="rId5" Type="http://schemas.openxmlformats.org/officeDocument/2006/relationships/image" Target="../media/image80.emf"/><Relationship Id="rId10" Type="http://schemas.openxmlformats.org/officeDocument/2006/relationships/image" Target="../media/image179.emf"/><Relationship Id="rId4" Type="http://schemas.openxmlformats.org/officeDocument/2006/relationships/image" Target="../media/image79.emf"/><Relationship Id="rId9" Type="http://schemas.openxmlformats.org/officeDocument/2006/relationships/image" Target="../media/image178.emf"/><Relationship Id="rId14" Type="http://schemas.openxmlformats.org/officeDocument/2006/relationships/image" Target="../media/image1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2288A-D2F8-4484-9980-70DE5F96F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0DB6-803D-4137-980C-2A70AD6E7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2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1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70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9.emf"/><Relationship Id="rId19" Type="http://schemas.openxmlformats.org/officeDocument/2006/relationships/image" Target="../media/image84.jpeg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0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8.emf"/><Relationship Id="rId26" Type="http://schemas.openxmlformats.org/officeDocument/2006/relationships/image" Target="../media/image85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91.e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1.emf"/><Relationship Id="rId32" Type="http://schemas.openxmlformats.org/officeDocument/2006/relationships/image" Target="../media/image90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86.emf"/><Relationship Id="rId36" Type="http://schemas.openxmlformats.org/officeDocument/2006/relationships/image" Target="../media/image10.emf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1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6.emf"/><Relationship Id="rId22" Type="http://schemas.openxmlformats.org/officeDocument/2006/relationships/image" Target="../media/image100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87.emf"/><Relationship Id="rId35" Type="http://schemas.openxmlformats.org/officeDocument/2006/relationships/oleObject" Target="../embeddings/oleObject103.bin"/><Relationship Id="rId8" Type="http://schemas.openxmlformats.org/officeDocument/2006/relationships/image" Target="../media/image93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17.e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2.emf"/><Relationship Id="rId32" Type="http://schemas.openxmlformats.org/officeDocument/2006/relationships/image" Target="../media/image116.e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5.emf"/><Relationship Id="rId8" Type="http://schemas.openxmlformats.org/officeDocument/2006/relationships/image" Target="../media/image104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5.emf"/><Relationship Id="rId26" Type="http://schemas.openxmlformats.org/officeDocument/2006/relationships/image" Target="../media/image129.emf"/><Relationship Id="rId39" Type="http://schemas.openxmlformats.org/officeDocument/2006/relationships/oleObject" Target="../embeddings/oleObject138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3.emf"/><Relationship Id="rId42" Type="http://schemas.openxmlformats.org/officeDocument/2006/relationships/image" Target="../media/image137.emf"/><Relationship Id="rId47" Type="http://schemas.openxmlformats.org/officeDocument/2006/relationships/oleObject" Target="../embeddings/oleObject142.bin"/><Relationship Id="rId50" Type="http://schemas.openxmlformats.org/officeDocument/2006/relationships/image" Target="../media/image141.wmf"/><Relationship Id="rId55" Type="http://schemas.openxmlformats.org/officeDocument/2006/relationships/oleObject" Target="../embeddings/oleObject146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9" Type="http://schemas.openxmlformats.org/officeDocument/2006/relationships/oleObject" Target="../embeddings/oleObject133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8.emf"/><Relationship Id="rId32" Type="http://schemas.openxmlformats.org/officeDocument/2006/relationships/image" Target="../media/image132.e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136.emf"/><Relationship Id="rId45" Type="http://schemas.openxmlformats.org/officeDocument/2006/relationships/oleObject" Target="../embeddings/oleObject141.bin"/><Relationship Id="rId53" Type="http://schemas.openxmlformats.org/officeDocument/2006/relationships/oleObject" Target="../embeddings/oleObject145.bin"/><Relationship Id="rId58" Type="http://schemas.openxmlformats.org/officeDocument/2006/relationships/image" Target="../media/image145.wmf"/><Relationship Id="rId5" Type="http://schemas.openxmlformats.org/officeDocument/2006/relationships/oleObject" Target="../embeddings/oleObject121.bin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31.e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140.wmf"/><Relationship Id="rId56" Type="http://schemas.openxmlformats.org/officeDocument/2006/relationships/image" Target="../media/image144.emf"/><Relationship Id="rId8" Type="http://schemas.openxmlformats.org/officeDocument/2006/relationships/image" Target="../media/image120.wmf"/><Relationship Id="rId51" Type="http://schemas.openxmlformats.org/officeDocument/2006/relationships/oleObject" Target="../embeddings/oleObject144.bin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35.emf"/><Relationship Id="rId46" Type="http://schemas.openxmlformats.org/officeDocument/2006/relationships/image" Target="../media/image139.wmf"/><Relationship Id="rId20" Type="http://schemas.openxmlformats.org/officeDocument/2006/relationships/image" Target="../media/image126.emf"/><Relationship Id="rId41" Type="http://schemas.openxmlformats.org/officeDocument/2006/relationships/oleObject" Target="../embeddings/oleObject139.bin"/><Relationship Id="rId54" Type="http://schemas.openxmlformats.org/officeDocument/2006/relationships/image" Target="../media/image14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emf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0.emf"/><Relationship Id="rId36" Type="http://schemas.openxmlformats.org/officeDocument/2006/relationships/image" Target="../media/image134.emf"/><Relationship Id="rId49" Type="http://schemas.openxmlformats.org/officeDocument/2006/relationships/oleObject" Target="../embeddings/oleObject143.bin"/><Relationship Id="rId57" Type="http://schemas.openxmlformats.org/officeDocument/2006/relationships/oleObject" Target="../embeddings/oleObject147.bin"/><Relationship Id="rId10" Type="http://schemas.openxmlformats.org/officeDocument/2006/relationships/image" Target="../media/image121.emf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38.emf"/><Relationship Id="rId52" Type="http://schemas.openxmlformats.org/officeDocument/2006/relationships/image" Target="../media/image1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56.e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1.emf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164.png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7.bin"/><Relationship Id="rId3" Type="http://schemas.openxmlformats.org/officeDocument/2006/relationships/oleObject" Target="../embeddings/oleObject166.bin"/><Relationship Id="rId21" Type="http://schemas.openxmlformats.org/officeDocument/2006/relationships/image" Target="../media/image173.emf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1.emf"/><Relationship Id="rId25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29" Type="http://schemas.openxmlformats.org/officeDocument/2006/relationships/image" Target="../media/image1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6.wmf"/><Relationship Id="rId11" Type="http://schemas.openxmlformats.org/officeDocument/2006/relationships/image" Target="../media/image164.png"/><Relationship Id="rId24" Type="http://schemas.openxmlformats.org/officeDocument/2006/relationships/oleObject" Target="../embeddings/oleObject176.bin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28" Type="http://schemas.openxmlformats.org/officeDocument/2006/relationships/oleObject" Target="../embeddings/oleObject178.bin"/><Relationship Id="rId10" Type="http://schemas.openxmlformats.org/officeDocument/2006/relationships/image" Target="../media/image168.emf"/><Relationship Id="rId19" Type="http://schemas.openxmlformats.org/officeDocument/2006/relationships/image" Target="../media/image172.e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Relationship Id="rId27" Type="http://schemas.openxmlformats.org/officeDocument/2006/relationships/image" Target="../media/image17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83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0.e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82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81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8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5.e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0.png"/><Relationship Id="rId18" Type="http://schemas.openxmlformats.org/officeDocument/2006/relationships/oleObject" Target="../embeddings/oleObject56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emf"/><Relationship Id="rId17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56.emf"/><Relationship Id="rId10" Type="http://schemas.openxmlformats.org/officeDocument/2006/relationships/image" Target="../media/image54.emf"/><Relationship Id="rId19" Type="http://schemas.openxmlformats.org/officeDocument/2006/relationships/image" Target="../media/image58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1188" y="5589588"/>
            <a:ext cx="792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猫习惯于在阳台上睡觉，因而从阳台上掉下来的事情时有发生。长期的观察表明猫从高层楼房的阳台掉到楼外的人行道上时，受伤的程度将随高度的增加而减少，为什么会这样呢？</a:t>
            </a:r>
          </a:p>
        </p:txBody>
      </p:sp>
      <p:pic>
        <p:nvPicPr>
          <p:cNvPr id="15363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6225"/>
            <a:ext cx="3760787" cy="398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23850" y="173038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</a:t>
            </a: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cs typeface="Times New Roman" panose="02020603050405020304" pitchFamily="18" charset="0"/>
              </a:rPr>
              <a:t>ROTATIONAL DYNAMICS</a:t>
            </a:r>
            <a:r>
              <a:rPr lang="en-US" altLang="zh-CN" sz="4000" smtClean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endParaRPr lang="en-US" altLang="zh-CN" sz="400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852863" y="5157788"/>
            <a:ext cx="4535487" cy="1584325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117475"/>
            <a:ext cx="8137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质量为</a:t>
            </a:r>
            <a:r>
              <a:rPr lang="en-US" altLang="zh-CN">
                <a:solidFill>
                  <a:srgbClr val="00FFFF"/>
                </a:solidFill>
                <a:ea typeface="仿宋_GB2312" pitchFamily="49" charset="-122"/>
              </a:rPr>
              <a:t>m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，半径为</a:t>
            </a:r>
            <a:r>
              <a:rPr lang="en-US" altLang="zh-CN">
                <a:solidFill>
                  <a:srgbClr val="00FFFF"/>
                </a:solidFill>
                <a:ea typeface="仿宋_GB2312" pitchFamily="49" charset="-122"/>
              </a:rPr>
              <a:t>R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的匀质圆盘以</a:t>
            </a:r>
            <a:r>
              <a:rPr lang="zh-CN" altLang="en-US" i="1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0</a:t>
            </a:r>
            <a:r>
              <a:rPr lang="en-US" altLang="zh-CN">
                <a:solidFill>
                  <a:srgbClr val="00FFCC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在水平桌面上转动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,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受摩擦力而静止，已知滑动摩擦系数为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269875" y="17446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48517" name="Object 2"/>
          <p:cNvGraphicFramePr>
            <a:graphicFrameLocks/>
          </p:cNvGraphicFramePr>
          <p:nvPr/>
        </p:nvGraphicFramePr>
        <p:xfrm>
          <a:off x="2349500" y="1882775"/>
          <a:ext cx="27416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公式" r:id="rId3" imgW="2981227" imgH="247529" progId="Equation.3">
                  <p:embed/>
                </p:oleObj>
              </mc:Choice>
              <mc:Fallback>
                <p:oleObj name="公式" r:id="rId3" imgW="298122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882775"/>
                        <a:ext cx="27416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3"/>
          <p:cNvGraphicFramePr>
            <a:graphicFrameLocks noChangeAspect="1"/>
          </p:cNvGraphicFramePr>
          <p:nvPr/>
        </p:nvGraphicFramePr>
        <p:xfrm>
          <a:off x="1258888" y="2246313"/>
          <a:ext cx="3248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5" name="公式" r:id="rId5" imgW="1447693" imgH="152512" progId="Equation.3">
                  <p:embed/>
                </p:oleObj>
              </mc:Choice>
              <mc:Fallback>
                <p:oleObj name="公式" r:id="rId5" imgW="1447693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46313"/>
                        <a:ext cx="3248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4"/>
          <p:cNvGraphicFramePr>
            <a:graphicFrameLocks noChangeAspect="1"/>
          </p:cNvGraphicFramePr>
          <p:nvPr/>
        </p:nvGraphicFramePr>
        <p:xfrm>
          <a:off x="755650" y="3008313"/>
          <a:ext cx="18018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6" name="公式" r:id="rId7" imgW="771491" imgH="266694" progId="Equation.3">
                  <p:embed/>
                </p:oleObj>
              </mc:Choice>
              <mc:Fallback>
                <p:oleObj name="公式" r:id="rId7" imgW="771491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08313"/>
                        <a:ext cx="18018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7488" y="260350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8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0" y="12446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到圆盘静止所需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时间</a:t>
            </a:r>
            <a:endParaRPr lang="zh-CN" altLang="en-US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749300" y="1754188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取一质元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684213" y="261143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摩擦力矩</a:t>
            </a:r>
          </a:p>
        </p:txBody>
      </p:sp>
      <p:sp>
        <p:nvSpPr>
          <p:cNvPr id="30749" name="Rectangle 13"/>
          <p:cNvSpPr>
            <a:spLocks noChangeArrowheads="1"/>
          </p:cNvSpPr>
          <p:nvPr/>
        </p:nvSpPr>
        <p:spPr bwMode="auto">
          <a:xfrm>
            <a:off x="6861175" y="3646488"/>
            <a:ext cx="69850" cy="6477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0" name="Freeform 14"/>
          <p:cNvSpPr>
            <a:spLocks/>
          </p:cNvSpPr>
          <p:nvPr/>
        </p:nvSpPr>
        <p:spPr bwMode="auto">
          <a:xfrm>
            <a:off x="5003800" y="2305050"/>
            <a:ext cx="3816350" cy="1512888"/>
          </a:xfrm>
          <a:custGeom>
            <a:avLst/>
            <a:gdLst>
              <a:gd name="T0" fmla="*/ 18463 w 1794"/>
              <a:gd name="T1" fmla="*/ 515 h 736"/>
              <a:gd name="T2" fmla="*/ 0 w 1794"/>
              <a:gd name="T3" fmla="*/ 27410 h 736"/>
              <a:gd name="T4" fmla="*/ 87469 w 1794"/>
              <a:gd name="T5" fmla="*/ 27410 h 736"/>
              <a:gd name="T6" fmla="*/ 107995 w 1794"/>
              <a:gd name="T7" fmla="*/ 0 h 736"/>
              <a:gd name="T8" fmla="*/ 18463 w 1794"/>
              <a:gd name="T9" fmla="*/ 515 h 736"/>
              <a:gd name="T10" fmla="*/ 18463 w 1794"/>
              <a:gd name="T11" fmla="*/ 515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4"/>
              <a:gd name="T19" fmla="*/ 0 h 736"/>
              <a:gd name="T20" fmla="*/ 1794 w 1794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4" h="736">
                <a:moveTo>
                  <a:pt x="307" y="14"/>
                </a:moveTo>
                <a:lnTo>
                  <a:pt x="0" y="736"/>
                </a:lnTo>
                <a:lnTo>
                  <a:pt x="1453" y="736"/>
                </a:lnTo>
                <a:lnTo>
                  <a:pt x="1794" y="0"/>
                </a:lnTo>
                <a:lnTo>
                  <a:pt x="307" y="14"/>
                </a:lnTo>
                <a:close/>
              </a:path>
            </a:pathLst>
          </a:custGeom>
          <a:solidFill>
            <a:srgbClr val="744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0751" name="Group 15"/>
          <p:cNvGrpSpPr>
            <a:grpSpLocks/>
          </p:cNvGrpSpPr>
          <p:nvPr/>
        </p:nvGrpSpPr>
        <p:grpSpPr bwMode="auto">
          <a:xfrm>
            <a:off x="5541963" y="2506663"/>
            <a:ext cx="2800350" cy="1066800"/>
            <a:chOff x="4972" y="3348"/>
            <a:chExt cx="1764" cy="672"/>
          </a:xfrm>
        </p:grpSpPr>
        <p:sp>
          <p:nvSpPr>
            <p:cNvPr id="30757" name="Oval 16"/>
            <p:cNvSpPr>
              <a:spLocks noChangeArrowheads="1"/>
            </p:cNvSpPr>
            <p:nvPr/>
          </p:nvSpPr>
          <p:spPr bwMode="auto">
            <a:xfrm>
              <a:off x="4972" y="3444"/>
              <a:ext cx="1764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5400000" scaled="1"/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8" name="Oval 17"/>
            <p:cNvSpPr>
              <a:spLocks noChangeArrowheads="1"/>
            </p:cNvSpPr>
            <p:nvPr/>
          </p:nvSpPr>
          <p:spPr bwMode="auto">
            <a:xfrm>
              <a:off x="4972" y="3348"/>
              <a:ext cx="1764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F5D1F"/>
                </a:gs>
              </a:gsLst>
              <a:path path="rect">
                <a:fillToRect r="100000" b="100000"/>
              </a:path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9" name="Line 18"/>
            <p:cNvSpPr>
              <a:spLocks noChangeShapeType="1"/>
            </p:cNvSpPr>
            <p:nvPr/>
          </p:nvSpPr>
          <p:spPr bwMode="auto">
            <a:xfrm>
              <a:off x="4972" y="3636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60" name="Line 19"/>
            <p:cNvSpPr>
              <a:spLocks noChangeShapeType="1"/>
            </p:cNvSpPr>
            <p:nvPr/>
          </p:nvSpPr>
          <p:spPr bwMode="auto">
            <a:xfrm>
              <a:off x="6736" y="3636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5195888" y="3279775"/>
            <a:ext cx="388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99FF66"/>
                </a:solidFill>
                <a:sym typeface="Symbol" panose="05050102010706020507" pitchFamily="18" charset="2"/>
              </a:rPr>
              <a:t></a:t>
            </a:r>
            <a:endParaRPr lang="en-US" altLang="zh-CN" sz="2800" i="1">
              <a:solidFill>
                <a:srgbClr val="99FF66"/>
              </a:solidFill>
            </a:endParaRP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637338" y="1096963"/>
            <a:ext cx="428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00FF00"/>
                </a:solidFill>
                <a:sym typeface="Symbol" panose="05050102010706020507" pitchFamily="18" charset="2"/>
              </a:rPr>
              <a:t></a:t>
            </a:r>
            <a:endParaRPr lang="en-US" altLang="zh-CN">
              <a:solidFill>
                <a:srgbClr val="99FF33"/>
              </a:solidFill>
            </a:endParaRP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835900" y="26257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99FF33"/>
                </a:solidFill>
              </a:rPr>
              <a:t>R</a:t>
            </a:r>
            <a:endParaRPr lang="en-US" altLang="zh-CN">
              <a:solidFill>
                <a:srgbClr val="00FF00"/>
              </a:solidFill>
            </a:endParaRPr>
          </a:p>
        </p:txBody>
      </p:sp>
      <p:sp>
        <p:nvSpPr>
          <p:cNvPr id="30755" name="Rectangle 23"/>
          <p:cNvSpPr>
            <a:spLocks noChangeArrowheads="1"/>
          </p:cNvSpPr>
          <p:nvPr/>
        </p:nvSpPr>
        <p:spPr bwMode="auto">
          <a:xfrm>
            <a:off x="6872288" y="1570038"/>
            <a:ext cx="76200" cy="1447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6" name="Line 24"/>
          <p:cNvSpPr>
            <a:spLocks noChangeShapeType="1"/>
          </p:cNvSpPr>
          <p:nvPr/>
        </p:nvSpPr>
        <p:spPr bwMode="auto">
          <a:xfrm>
            <a:off x="6875463" y="3011488"/>
            <a:ext cx="1439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021388" y="1563688"/>
            <a:ext cx="1790700" cy="1670050"/>
            <a:chOff x="3748" y="576"/>
            <a:chExt cx="1128" cy="1052"/>
          </a:xfrm>
        </p:grpSpPr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3748" y="1340"/>
              <a:ext cx="1128" cy="288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4307" y="576"/>
              <a:ext cx="0" cy="907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4286" y="1486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8541" name="AutoShape 29"/>
          <p:cNvSpPr>
            <a:spLocks noChangeArrowheads="1"/>
          </p:cNvSpPr>
          <p:nvPr/>
        </p:nvSpPr>
        <p:spPr bwMode="auto">
          <a:xfrm>
            <a:off x="4211638" y="1844675"/>
            <a:ext cx="865187" cy="433388"/>
          </a:xfrm>
          <a:prstGeom prst="wedgeRoundRectCallout">
            <a:avLst>
              <a:gd name="adj1" fmla="val 167431"/>
              <a:gd name="adj2" fmla="val 171611"/>
              <a:gd name="adj3" fmla="val 16667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448542" name="Object 5"/>
          <p:cNvGraphicFramePr>
            <a:graphicFrameLocks/>
          </p:cNvGraphicFramePr>
          <p:nvPr/>
        </p:nvGraphicFramePr>
        <p:xfrm>
          <a:off x="1331913" y="3644900"/>
          <a:ext cx="34734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7" name="公式" r:id="rId9" imgW="3791050" imgH="704797" progId="Equation.3">
                  <p:embed/>
                </p:oleObj>
              </mc:Choice>
              <mc:Fallback>
                <p:oleObj name="公式" r:id="rId9" imgW="3791050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34734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3" name="Object 6"/>
          <p:cNvGraphicFramePr>
            <a:graphicFrameLocks noChangeAspect="1"/>
          </p:cNvGraphicFramePr>
          <p:nvPr/>
        </p:nvGraphicFramePr>
        <p:xfrm>
          <a:off x="2601913" y="4240213"/>
          <a:ext cx="15827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8" name="公式" r:id="rId11" imgW="666754" imgH="323920" progId="Equation.3">
                  <p:embed/>
                </p:oleObj>
              </mc:Choice>
              <mc:Fallback>
                <p:oleObj name="公式" r:id="rId11" imgW="666754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240213"/>
                        <a:ext cx="15827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4" name="Object 7"/>
          <p:cNvGraphicFramePr>
            <a:graphicFrameLocks/>
          </p:cNvGraphicFramePr>
          <p:nvPr/>
        </p:nvGraphicFramePr>
        <p:xfrm>
          <a:off x="5316538" y="4316413"/>
          <a:ext cx="26400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公式" r:id="rId13" imgW="2867042" imgH="704797" progId="Equation.3">
                  <p:embed/>
                </p:oleObj>
              </mc:Choice>
              <mc:Fallback>
                <p:oleObj name="公式" r:id="rId13" imgW="2867042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316413"/>
                        <a:ext cx="26400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5" name="Object 8"/>
          <p:cNvGraphicFramePr>
            <a:graphicFrameLocks/>
          </p:cNvGraphicFramePr>
          <p:nvPr/>
        </p:nvGraphicFramePr>
        <p:xfrm>
          <a:off x="900113" y="4941888"/>
          <a:ext cx="23987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公式" r:id="rId15" imgW="2600340" imgH="838144" progId="Equation.3">
                  <p:embed/>
                </p:oleObj>
              </mc:Choice>
              <mc:Fallback>
                <p:oleObj name="公式" r:id="rId15" imgW="2600340" imgH="8381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23987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6" name="Object 9"/>
          <p:cNvGraphicFramePr>
            <a:graphicFrameLocks/>
          </p:cNvGraphicFramePr>
          <p:nvPr/>
        </p:nvGraphicFramePr>
        <p:xfrm>
          <a:off x="1331913" y="5805488"/>
          <a:ext cx="1187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1" name="Equation" r:id="rId17" imgW="1257385" imgH="838144" progId="Equation.3">
                  <p:embed/>
                </p:oleObj>
              </mc:Choice>
              <mc:Fallback>
                <p:oleObj name="Equation" r:id="rId17" imgW="1257385" imgH="8381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11874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47" name="Text Box 35"/>
          <p:cNvSpPr txBox="1">
            <a:spLocks noChangeArrowheads="1"/>
          </p:cNvSpPr>
          <p:nvPr/>
        </p:nvSpPr>
        <p:spPr bwMode="auto">
          <a:xfrm>
            <a:off x="752475" y="4371975"/>
            <a:ext cx="198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8548" name="AutoShape 36"/>
          <p:cNvSpPr>
            <a:spLocks noChangeArrowheads="1"/>
          </p:cNvSpPr>
          <p:nvPr/>
        </p:nvSpPr>
        <p:spPr bwMode="auto">
          <a:xfrm>
            <a:off x="4356100" y="4524375"/>
            <a:ext cx="720725" cy="306388"/>
          </a:xfrm>
          <a:prstGeom prst="rightArrow">
            <a:avLst>
              <a:gd name="adj1" fmla="val 31602"/>
              <a:gd name="adj2" fmla="val 6839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8549" name="Object 10"/>
          <p:cNvGraphicFramePr>
            <a:graphicFrameLocks/>
          </p:cNvGraphicFramePr>
          <p:nvPr/>
        </p:nvGraphicFramePr>
        <p:xfrm>
          <a:off x="6843713" y="5181600"/>
          <a:ext cx="1257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2" name="公式" r:id="rId19" imgW="1333508" imgH="704797" progId="Equation.3">
                  <p:embed/>
                </p:oleObj>
              </mc:Choice>
              <mc:Fallback>
                <p:oleObj name="公式" r:id="rId19" imgW="1333508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181600"/>
                        <a:ext cx="1257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0" name="Object 11"/>
          <p:cNvGraphicFramePr>
            <a:graphicFrameLocks/>
          </p:cNvGraphicFramePr>
          <p:nvPr/>
        </p:nvGraphicFramePr>
        <p:xfrm>
          <a:off x="3995738" y="5900738"/>
          <a:ext cx="25257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公式" r:id="rId21" imgW="2743139" imgH="704797" progId="Equation.3">
                  <p:embed/>
                </p:oleObj>
              </mc:Choice>
              <mc:Fallback>
                <p:oleObj name="公式" r:id="rId21" imgW="2743139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900738"/>
                        <a:ext cx="25257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1" name="Object 12"/>
          <p:cNvGraphicFramePr>
            <a:graphicFrameLocks/>
          </p:cNvGraphicFramePr>
          <p:nvPr/>
        </p:nvGraphicFramePr>
        <p:xfrm>
          <a:off x="6748463" y="5935663"/>
          <a:ext cx="12795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公式" r:id="rId23" imgW="1352674" imgH="704797" progId="Equation.3">
                  <p:embed/>
                </p:oleObj>
              </mc:Choice>
              <mc:Fallback>
                <p:oleObj name="公式" r:id="rId23" imgW="1352674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5935663"/>
                        <a:ext cx="12795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2" name="Object 13"/>
          <p:cNvGraphicFramePr>
            <a:graphicFrameLocks noChangeAspect="1"/>
          </p:cNvGraphicFramePr>
          <p:nvPr/>
        </p:nvGraphicFramePr>
        <p:xfrm>
          <a:off x="3989388" y="5160963"/>
          <a:ext cx="25987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公式" r:id="rId25" imgW="1228771" imgH="323920" progId="Equation.3">
                  <p:embed/>
                </p:oleObj>
              </mc:Choice>
              <mc:Fallback>
                <p:oleObj name="公式" r:id="rId25" imgW="1228771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160963"/>
                        <a:ext cx="25987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5" name="Text Box 20"/>
          <p:cNvSpPr txBox="1">
            <a:spLocks noChangeArrowheads="1"/>
          </p:cNvSpPr>
          <p:nvPr/>
        </p:nvSpPr>
        <p:spPr bwMode="auto">
          <a:xfrm>
            <a:off x="5695950" y="677863"/>
            <a:ext cx="388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99FF66"/>
                </a:solidFill>
                <a:sym typeface="Symbol" panose="05050102010706020507" pitchFamily="18" charset="2"/>
              </a:rPr>
              <a:t></a:t>
            </a:r>
            <a:endParaRPr lang="en-US" altLang="zh-CN" sz="2800" i="1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17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6" grpId="0" autoUpdateAnimBg="0"/>
      <p:bldP spid="448522" grpId="0" autoUpdateAnimBg="0"/>
      <p:bldP spid="448523" grpId="0"/>
      <p:bldP spid="448541" grpId="0" animBg="1" autoUpdateAnimBg="0"/>
      <p:bldP spid="448547" grpId="0" autoUpdateAnimBg="0"/>
      <p:bldP spid="4485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8288" y="392113"/>
            <a:ext cx="86963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600">
                <a:solidFill>
                  <a:srgbClr val="00FFFF"/>
                </a:solidFill>
                <a:ea typeface="仿宋_GB2312" pitchFamily="49" charset="-122"/>
              </a:rPr>
              <a:t>课后思考题：</a:t>
            </a:r>
            <a:r>
              <a:rPr lang="zh-CN" altLang="en-US" sz="2600">
                <a:solidFill>
                  <a:srgbClr val="FFFFFF"/>
                </a:solidFill>
                <a:ea typeface="仿宋_GB2312" pitchFamily="49" charset="-122"/>
              </a:rPr>
              <a:t>一根长为</a:t>
            </a:r>
            <a:r>
              <a:rPr lang="zh-CN" altLang="en-US" sz="2600" i="1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 sz="260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rgbClr val="FFFFFF"/>
                </a:solidFill>
                <a:ea typeface="仿宋_GB2312" pitchFamily="49" charset="-122"/>
              </a:rPr>
              <a:t>，质量为</a:t>
            </a:r>
            <a:r>
              <a:rPr lang="zh-CN" altLang="en-US" sz="260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sz="260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rgbClr val="FFFFFF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sz="260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rgbClr val="FFFFFF"/>
                </a:solidFill>
                <a:ea typeface="仿宋_GB2312" pitchFamily="49" charset="-122"/>
              </a:rPr>
              <a:t>在竖直平面内转动，初始时它在水平位置</a:t>
            </a:r>
          </a:p>
        </p:txBody>
      </p:sp>
      <p:graphicFrame>
        <p:nvGraphicFramePr>
          <p:cNvPr id="11267" name="Object 2"/>
          <p:cNvGraphicFramePr>
            <a:graphicFrameLocks/>
          </p:cNvGraphicFramePr>
          <p:nvPr/>
        </p:nvGraphicFramePr>
        <p:xfrm>
          <a:off x="6084888" y="4265613"/>
          <a:ext cx="1335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公式" r:id="rId3" imgW="1219323" imgH="714244" progId="Equation.3">
                  <p:embed/>
                </p:oleObj>
              </mc:Choice>
              <mc:Fallback>
                <p:oleObj name="公式" r:id="rId3" imgW="1219323" imgH="7142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65613"/>
                        <a:ext cx="13350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4"/>
          <p:cNvSpPr>
            <a:spLocks noChangeArrowheads="1"/>
          </p:cNvSpPr>
          <p:nvPr/>
        </p:nvSpPr>
        <p:spPr bwMode="auto">
          <a:xfrm>
            <a:off x="0" y="-242888"/>
            <a:ext cx="889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323850" y="1616075"/>
            <a:ext cx="82804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FFFF00"/>
                </a:solidFill>
              </a:rPr>
              <a:t>求</a:t>
            </a:r>
            <a:r>
              <a:rPr lang="zh-CN" altLang="en-US" sz="2600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 sz="2600" dirty="0">
                <a:solidFill>
                  <a:srgbClr val="FFFFFF"/>
                </a:solidFill>
                <a:ea typeface="仿宋_GB2312" pitchFamily="49" charset="-122"/>
              </a:rPr>
              <a:t>它由此下摆 </a:t>
            </a:r>
            <a:r>
              <a:rPr lang="zh-CN" altLang="en-US" sz="2600" i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i="1" dirty="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sz="2600" dirty="0">
                <a:solidFill>
                  <a:srgbClr val="FFFFFF"/>
                </a:solidFill>
                <a:ea typeface="仿宋_GB2312" pitchFamily="49" charset="-122"/>
              </a:rPr>
              <a:t>角时轴对棒的作用力。</a:t>
            </a:r>
            <a:endParaRPr lang="en-US" altLang="zh-CN" sz="2600" dirty="0">
              <a:solidFill>
                <a:srgbClr val="FFFFFF"/>
              </a:solidFill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600" i="1" dirty="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2600" i="1" dirty="0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转动定律结合质心运动定理</a:t>
            </a:r>
            <a:r>
              <a:rPr lang="zh-CN" altLang="en-US" sz="2600" i="1" dirty="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）</a:t>
            </a:r>
            <a:endParaRPr lang="zh-CN" altLang="en-US" sz="2600" i="1" dirty="0">
              <a:solidFill>
                <a:srgbClr val="66FFFF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1270" name="Group 39"/>
          <p:cNvGrpSpPr>
            <a:grpSpLocks/>
          </p:cNvGrpSpPr>
          <p:nvPr/>
        </p:nvGrpSpPr>
        <p:grpSpPr bwMode="auto">
          <a:xfrm>
            <a:off x="1619250" y="2825750"/>
            <a:ext cx="3960813" cy="1871663"/>
            <a:chOff x="1247" y="1962"/>
            <a:chExt cx="2495" cy="1179"/>
          </a:xfrm>
        </p:grpSpPr>
        <p:sp>
          <p:nvSpPr>
            <p:cNvPr id="11272" name="Rectangle 17"/>
            <p:cNvSpPr>
              <a:spLocks noChangeArrowheads="1"/>
            </p:cNvSpPr>
            <p:nvPr/>
          </p:nvSpPr>
          <p:spPr bwMode="auto">
            <a:xfrm rot="-3124346">
              <a:off x="2368" y="2029"/>
              <a:ext cx="131" cy="20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3" name="Rectangle 18"/>
            <p:cNvSpPr>
              <a:spLocks noChangeArrowheads="1"/>
            </p:cNvSpPr>
            <p:nvPr/>
          </p:nvSpPr>
          <p:spPr bwMode="auto">
            <a:xfrm>
              <a:off x="1584" y="2389"/>
              <a:ext cx="2158" cy="131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4" name="Rectangle 21"/>
            <p:cNvSpPr>
              <a:spLocks noChangeArrowheads="1"/>
            </p:cNvSpPr>
            <p:nvPr/>
          </p:nvSpPr>
          <p:spPr bwMode="auto">
            <a:xfrm>
              <a:off x="1247" y="2128"/>
              <a:ext cx="4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11275" name="Rectangle 22"/>
            <p:cNvSpPr>
              <a:spLocks noChangeArrowheads="1"/>
            </p:cNvSpPr>
            <p:nvPr/>
          </p:nvSpPr>
          <p:spPr bwMode="auto">
            <a:xfrm>
              <a:off x="3031" y="1962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11276" name="Rectangle 23"/>
            <p:cNvSpPr>
              <a:spLocks noChangeArrowheads="1"/>
            </p:cNvSpPr>
            <p:nvPr/>
          </p:nvSpPr>
          <p:spPr bwMode="auto">
            <a:xfrm>
              <a:off x="2434" y="1962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11277" name="Rectangle 24"/>
            <p:cNvSpPr>
              <a:spLocks noChangeArrowheads="1"/>
            </p:cNvSpPr>
            <p:nvPr/>
          </p:nvSpPr>
          <p:spPr bwMode="auto">
            <a:xfrm>
              <a:off x="2117" y="2484"/>
              <a:ext cx="2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3200" i="1">
                <a:solidFill>
                  <a:srgbClr val="FFFF00"/>
                </a:solidFill>
              </a:endParaRPr>
            </a:p>
          </p:txBody>
        </p:sp>
        <p:graphicFrame>
          <p:nvGraphicFramePr>
            <p:cNvPr id="11278" name="Object 3"/>
            <p:cNvGraphicFramePr>
              <a:graphicFrameLocks/>
            </p:cNvGraphicFramePr>
            <p:nvPr/>
          </p:nvGraphicFramePr>
          <p:xfrm>
            <a:off x="1556" y="2355"/>
            <a:ext cx="16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5" name="公式" r:id="rId5" imgW="76123" imgH="76121" progId="Equation.3">
                    <p:embed/>
                  </p:oleObj>
                </mc:Choice>
                <mc:Fallback>
                  <p:oleObj name="公式" r:id="rId5" imgW="76123" imgH="7612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355"/>
                          <a:ext cx="16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Arc 30"/>
            <p:cNvSpPr>
              <a:spLocks/>
            </p:cNvSpPr>
            <p:nvPr/>
          </p:nvSpPr>
          <p:spPr bwMode="auto">
            <a:xfrm>
              <a:off x="1485" y="2335"/>
              <a:ext cx="653" cy="365"/>
            </a:xfrm>
            <a:custGeom>
              <a:avLst/>
              <a:gdLst>
                <a:gd name="T0" fmla="*/ 0 w 20759"/>
                <a:gd name="T1" fmla="*/ 0 h 11587"/>
                <a:gd name="T2" fmla="*/ 0 w 20759"/>
                <a:gd name="T3" fmla="*/ 0 h 11587"/>
                <a:gd name="T4" fmla="*/ 0 w 20759"/>
                <a:gd name="T5" fmla="*/ 0 h 11587"/>
                <a:gd name="T6" fmla="*/ 0 60000 65536"/>
                <a:gd name="T7" fmla="*/ 0 60000 65536"/>
                <a:gd name="T8" fmla="*/ 0 60000 65536"/>
                <a:gd name="T9" fmla="*/ 0 w 20759"/>
                <a:gd name="T10" fmla="*/ 0 h 11587"/>
                <a:gd name="T11" fmla="*/ 20759 w 20759"/>
                <a:gd name="T12" fmla="*/ 11587 h 1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11587" fill="none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</a:path>
                <a:path w="20759" h="11587" stroke="0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  <a:lnTo>
                    <a:pt x="0" y="0"/>
                  </a:lnTo>
                  <a:lnTo>
                    <a:pt x="20759" y="5968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8450" y="5768975"/>
          <a:ext cx="3030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7" imgW="1447172" imgH="393529" progId="Equation.DSMT4">
                  <p:embed/>
                </p:oleObj>
              </mc:Choice>
              <mc:Fallback>
                <p:oleObj name="Equation" r:id="rId7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768975"/>
                        <a:ext cx="3030538" cy="825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705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80962"/>
            <a:ext cx="4719638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6832" y="552648"/>
            <a:ext cx="7488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力矩的空间累计改变了刚体的转动动能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6832" y="1142834"/>
            <a:ext cx="4542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力矩的时间</a:t>
            </a:r>
            <a:r>
              <a:rPr lang="zh-CN" altLang="en-US" dirty="0">
                <a:solidFill>
                  <a:srgbClr val="FFFF00"/>
                </a:solidFill>
              </a:rPr>
              <a:t>累积带来</a:t>
            </a:r>
            <a:r>
              <a:rPr lang="zh-CN" altLang="en-US" dirty="0" smtClean="0">
                <a:solidFill>
                  <a:srgbClr val="FFFF00"/>
                </a:solidFill>
              </a:rPr>
              <a:t>什么影响</a:t>
            </a:r>
            <a:r>
              <a:rPr lang="zh-CN" altLang="en-US" dirty="0">
                <a:solidFill>
                  <a:srgbClr val="FFFF00"/>
                </a:solidFill>
              </a:rPr>
              <a:t>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27648" y="3210275"/>
            <a:ext cx="5184775" cy="2908003"/>
            <a:chOff x="3527648" y="3027362"/>
            <a:chExt cx="5184775" cy="2908003"/>
          </a:xfrm>
        </p:grpSpPr>
        <p:grpSp>
          <p:nvGrpSpPr>
            <p:cNvPr id="22" name="组合 21"/>
            <p:cNvGrpSpPr/>
            <p:nvPr/>
          </p:nvGrpSpPr>
          <p:grpSpPr>
            <a:xfrm>
              <a:off x="3527648" y="3027362"/>
              <a:ext cx="5184775" cy="2078038"/>
              <a:chOff x="3527648" y="3027362"/>
              <a:chExt cx="5184775" cy="2078038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6804248" y="3429000"/>
                <a:ext cx="1676400" cy="1676400"/>
              </a:xfrm>
              <a:prstGeom prst="ellipse">
                <a:avLst/>
              </a:prstGeom>
              <a:gradFill rotWithShape="1">
                <a:gsLst>
                  <a:gs pos="0">
                    <a:srgbClr val="66FF33"/>
                  </a:gs>
                  <a:gs pos="100000">
                    <a:srgbClr val="2F7618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 flipV="1">
                <a:off x="3756248" y="4267200"/>
                <a:ext cx="4953000" cy="0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 rot="5571021">
                <a:off x="3489548" y="4076700"/>
                <a:ext cx="457200" cy="3810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V="1">
                <a:off x="3908648" y="3581400"/>
                <a:ext cx="914400" cy="68580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4170334"/>
                  </p:ext>
                </p:extLst>
              </p:nvPr>
            </p:nvGraphicFramePr>
            <p:xfrm>
              <a:off x="4442048" y="3949700"/>
              <a:ext cx="230187" cy="315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14" name="公式" r:id="rId3" imgW="123903" imgH="209468" progId="Equation.3">
                      <p:embed/>
                    </p:oleObj>
                  </mc:Choice>
                  <mc:Fallback>
                    <p:oleObj name="公式" r:id="rId3" imgW="123903" imgH="20946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2048" y="3949700"/>
                            <a:ext cx="230187" cy="315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0785548"/>
                  </p:ext>
                </p:extLst>
              </p:nvPr>
            </p:nvGraphicFramePr>
            <p:xfrm>
              <a:off x="6158135" y="3027362"/>
              <a:ext cx="292100" cy="230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15" name="公式" r:id="rId5" imgW="190578" imgH="123900" progId="Equation.3">
                      <p:embed/>
                    </p:oleObj>
                  </mc:Choice>
                  <mc:Fallback>
                    <p:oleObj name="公式" r:id="rId5" imgW="190578" imgH="1239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8135" y="3027362"/>
                            <a:ext cx="292100" cy="230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80232762"/>
                  </p:ext>
                </p:extLst>
              </p:nvPr>
            </p:nvGraphicFramePr>
            <p:xfrm>
              <a:off x="7393210" y="3587750"/>
              <a:ext cx="280988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16" name="公式" r:id="rId7" imgW="171412" imgH="190573" progId="Equation.3">
                      <p:embed/>
                    </p:oleObj>
                  </mc:Choice>
                  <mc:Fallback>
                    <p:oleObj name="公式" r:id="rId7" imgW="171412" imgH="19057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93210" y="3587750"/>
                            <a:ext cx="280988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0084130"/>
                  </p:ext>
                </p:extLst>
              </p:nvPr>
            </p:nvGraphicFramePr>
            <p:xfrm>
              <a:off x="7785323" y="4333875"/>
              <a:ext cx="392112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17" name="公式" r:id="rId9" imgW="285867" imgH="190573" progId="Equation.3">
                      <p:embed/>
                    </p:oleObj>
                  </mc:Choice>
                  <mc:Fallback>
                    <p:oleObj name="公式" r:id="rId9" imgW="285867" imgH="190573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5323" y="4333875"/>
                            <a:ext cx="392112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6026068"/>
                  </p:ext>
                </p:extLst>
              </p:nvPr>
            </p:nvGraphicFramePr>
            <p:xfrm>
              <a:off x="7453535" y="4310062"/>
              <a:ext cx="292100" cy="315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18" name="公式" r:id="rId11" imgW="190578" imgH="209468" progId="Equation.3">
                      <p:embed/>
                    </p:oleObj>
                  </mc:Choice>
                  <mc:Fallback>
                    <p:oleObj name="公式" r:id="rId11" imgW="190578" imgH="20946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3535" y="4310062"/>
                            <a:ext cx="292100" cy="315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1740541"/>
                  </p:ext>
                </p:extLst>
              </p:nvPr>
            </p:nvGraphicFramePr>
            <p:xfrm>
              <a:off x="4118198" y="3402012"/>
              <a:ext cx="315912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19" name="公式" r:id="rId13" imgW="209474" imgH="323920" progId="Equation.3">
                      <p:embed/>
                    </p:oleObj>
                  </mc:Choice>
                  <mc:Fallback>
                    <p:oleObj name="公式" r:id="rId13" imgW="209474" imgH="32392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198" y="3402012"/>
                            <a:ext cx="315912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1458765"/>
                  </p:ext>
                </p:extLst>
              </p:nvPr>
            </p:nvGraphicFramePr>
            <p:xfrm>
              <a:off x="5550123" y="3760787"/>
              <a:ext cx="252412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20" name="公式" r:id="rId15" imgW="152517" imgH="323920" progId="Equation.3">
                      <p:embed/>
                    </p:oleObj>
                  </mc:Choice>
                  <mc:Fallback>
                    <p:oleObj name="公式" r:id="rId15" imgW="152517" imgH="32392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0123" y="3760787"/>
                            <a:ext cx="252412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34156"/>
                  </p:ext>
                </p:extLst>
              </p:nvPr>
            </p:nvGraphicFramePr>
            <p:xfrm>
              <a:off x="7890098" y="3087687"/>
              <a:ext cx="230187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921" name="公式" r:id="rId17" imgW="123903" imgH="133347" progId="Equation.3">
                      <p:embed/>
                    </p:oleObj>
                  </mc:Choice>
                  <mc:Fallback>
                    <p:oleObj name="公式" r:id="rId17" imgW="123903" imgH="133347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90098" y="3087687"/>
                            <a:ext cx="230187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908648" y="3386137"/>
                <a:ext cx="3886200" cy="881063"/>
              </a:xfrm>
              <a:custGeom>
                <a:avLst/>
                <a:gdLst>
                  <a:gd name="T0" fmla="*/ 0 w 2448"/>
                  <a:gd name="T1" fmla="*/ 2147483646 h 555"/>
                  <a:gd name="T2" fmla="*/ 2147483646 w 2448"/>
                  <a:gd name="T3" fmla="*/ 2147483646 h 555"/>
                  <a:gd name="T4" fmla="*/ 2147483646 w 2448"/>
                  <a:gd name="T5" fmla="*/ 2147483646 h 555"/>
                  <a:gd name="T6" fmla="*/ 2147483646 w 2448"/>
                  <a:gd name="T7" fmla="*/ 2147483646 h 555"/>
                  <a:gd name="T8" fmla="*/ 2147483646 w 2448"/>
                  <a:gd name="T9" fmla="*/ 2147483646 h 555"/>
                  <a:gd name="T10" fmla="*/ 2147483646 w 2448"/>
                  <a:gd name="T11" fmla="*/ 0 h 555"/>
                  <a:gd name="T12" fmla="*/ 2147483646 w 2448"/>
                  <a:gd name="T13" fmla="*/ 2147483646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48"/>
                  <a:gd name="T22" fmla="*/ 0 h 555"/>
                  <a:gd name="T23" fmla="*/ 2448 w 2448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48" h="555">
                    <a:moveTo>
                      <a:pt x="0" y="555"/>
                    </a:moveTo>
                    <a:cubicBezTo>
                      <a:pt x="76" y="507"/>
                      <a:pt x="152" y="459"/>
                      <a:pt x="240" y="411"/>
                    </a:cubicBezTo>
                    <a:cubicBezTo>
                      <a:pt x="328" y="363"/>
                      <a:pt x="408" y="315"/>
                      <a:pt x="528" y="267"/>
                    </a:cubicBezTo>
                    <a:cubicBezTo>
                      <a:pt x="648" y="219"/>
                      <a:pt x="800" y="163"/>
                      <a:pt x="960" y="123"/>
                    </a:cubicBezTo>
                    <a:cubicBezTo>
                      <a:pt x="1120" y="83"/>
                      <a:pt x="1318" y="47"/>
                      <a:pt x="1488" y="27"/>
                    </a:cubicBezTo>
                    <a:cubicBezTo>
                      <a:pt x="1658" y="7"/>
                      <a:pt x="1819" y="0"/>
                      <a:pt x="1979" y="0"/>
                    </a:cubicBezTo>
                    <a:cubicBezTo>
                      <a:pt x="2139" y="0"/>
                      <a:pt x="2350" y="22"/>
                      <a:pt x="2448" y="2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7785323" y="3429000"/>
                <a:ext cx="927100" cy="174625"/>
              </a:xfrm>
              <a:prstGeom prst="line">
                <a:avLst/>
              </a:prstGeom>
              <a:noFill/>
              <a:ln w="317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>
                <a:off x="7642448" y="3429000"/>
                <a:ext cx="152400" cy="838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8"/>
              <p:cNvSpPr>
                <a:spLocks noChangeArrowheads="1"/>
              </p:cNvSpPr>
              <p:nvPr/>
            </p:nvSpPr>
            <p:spPr bwMode="auto">
              <a:xfrm>
                <a:off x="6270848" y="3343275"/>
                <a:ext cx="152400" cy="1524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rc 29"/>
              <p:cNvSpPr>
                <a:spLocks/>
              </p:cNvSpPr>
              <p:nvPr/>
            </p:nvSpPr>
            <p:spPr bwMode="auto">
              <a:xfrm>
                <a:off x="4175348" y="4057650"/>
                <a:ext cx="215900" cy="212725"/>
              </a:xfrm>
              <a:custGeom>
                <a:avLst/>
                <a:gdLst>
                  <a:gd name="T0" fmla="*/ 2147483646 w 21600"/>
                  <a:gd name="T1" fmla="*/ 0 h 21386"/>
                  <a:gd name="T2" fmla="*/ 2147483646 w 21600"/>
                  <a:gd name="T3" fmla="*/ 2147483646 h 21386"/>
                  <a:gd name="T4" fmla="*/ 0 w 21600"/>
                  <a:gd name="T5" fmla="*/ 2147483646 h 213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86"/>
                  <a:gd name="T11" fmla="*/ 21600 w 21600"/>
                  <a:gd name="T12" fmla="*/ 21386 h 21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86" fill="none" extrusionOk="0">
                    <a:moveTo>
                      <a:pt x="12702" y="0"/>
                    </a:moveTo>
                    <a:cubicBezTo>
                      <a:pt x="18292" y="4064"/>
                      <a:pt x="21600" y="10558"/>
                      <a:pt x="21600" y="17470"/>
                    </a:cubicBezTo>
                    <a:cubicBezTo>
                      <a:pt x="21600" y="18783"/>
                      <a:pt x="21480" y="20094"/>
                      <a:pt x="21242" y="21386"/>
                    </a:cubicBezTo>
                  </a:path>
                  <a:path w="21600" h="21386" stroke="0" extrusionOk="0">
                    <a:moveTo>
                      <a:pt x="12702" y="0"/>
                    </a:moveTo>
                    <a:cubicBezTo>
                      <a:pt x="18292" y="4064"/>
                      <a:pt x="21600" y="10558"/>
                      <a:pt x="21600" y="17470"/>
                    </a:cubicBezTo>
                    <a:cubicBezTo>
                      <a:pt x="21600" y="18783"/>
                      <a:pt x="21480" y="20094"/>
                      <a:pt x="21242" y="21386"/>
                    </a:cubicBezTo>
                    <a:lnTo>
                      <a:pt x="0" y="17470"/>
                    </a:lnTo>
                    <a:lnTo>
                      <a:pt x="12702" y="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291972" y="5473700"/>
              <a:ext cx="3886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7675" indent="-447675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FFFF00"/>
                  </a:solidFill>
                </a:rPr>
                <a:t>如何实现航天器的软着陆？</a:t>
              </a:r>
              <a:endParaRPr lang="en-US" altLang="zh-CN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900" y="2164076"/>
            <a:ext cx="2986708" cy="4289260"/>
            <a:chOff x="475900" y="2283110"/>
            <a:chExt cx="2986708" cy="4289260"/>
          </a:xfrm>
        </p:grpSpPr>
        <p:pic>
          <p:nvPicPr>
            <p:cNvPr id="4" name="Picture 11" descr="溜冰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19"/>
            <a:stretch>
              <a:fillRect/>
            </a:stretch>
          </p:blipFill>
          <p:spPr bwMode="auto">
            <a:xfrm>
              <a:off x="822024" y="2283110"/>
              <a:ext cx="2294461" cy="337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475900" y="5741373"/>
              <a:ext cx="29867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47675" indent="-447675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FFFF00"/>
                  </a:solidFill>
                </a:rPr>
                <a:t>运动员是如何改变其</a:t>
              </a:r>
              <a:endParaRPr lang="en-US" altLang="zh-CN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FF00"/>
                  </a:solidFill>
                </a:rPr>
                <a:t>转动角速度的？</a:t>
              </a:r>
              <a:endParaRPr lang="en-US" altLang="zh-CN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963209" y="351982"/>
            <a:ext cx="2879388" cy="2417762"/>
            <a:chOff x="5963209" y="471016"/>
            <a:chExt cx="2879388" cy="2417762"/>
          </a:xfrm>
        </p:grpSpPr>
        <p:grpSp>
          <p:nvGrpSpPr>
            <p:cNvPr id="50" name="组合 49"/>
            <p:cNvGrpSpPr/>
            <p:nvPr/>
          </p:nvGrpSpPr>
          <p:grpSpPr>
            <a:xfrm>
              <a:off x="6158135" y="471016"/>
              <a:ext cx="2684462" cy="2417762"/>
              <a:chOff x="5824538" y="909638"/>
              <a:chExt cx="2684462" cy="2417762"/>
            </a:xfrm>
          </p:grpSpPr>
          <p:grpSp>
            <p:nvGrpSpPr>
              <p:cNvPr id="27" name="Group 3"/>
              <p:cNvGrpSpPr>
                <a:grpSpLocks noChangeAspect="1"/>
              </p:cNvGrpSpPr>
              <p:nvPr/>
            </p:nvGrpSpPr>
            <p:grpSpPr bwMode="auto">
              <a:xfrm>
                <a:off x="5824538" y="1970088"/>
                <a:ext cx="2684462" cy="996950"/>
                <a:chOff x="2222" y="2001"/>
                <a:chExt cx="2110" cy="872"/>
              </a:xfrm>
            </p:grpSpPr>
            <p:sp>
              <p:nvSpPr>
                <p:cNvPr id="28" name="Oval 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439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Oval 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325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Line 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265" y="2454"/>
                  <a:ext cx="134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2168" y="2441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 flipV="1">
                <a:off x="7140575" y="1168400"/>
                <a:ext cx="0" cy="12969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>
                <a:off x="7140575" y="2967038"/>
                <a:ext cx="0" cy="36036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0"/>
              <p:cNvSpPr>
                <a:spLocks noChangeArrowheads="1"/>
              </p:cNvSpPr>
              <p:nvPr/>
            </p:nvSpPr>
            <p:spPr bwMode="auto">
              <a:xfrm>
                <a:off x="6853238" y="1125538"/>
                <a:ext cx="576262" cy="474662"/>
              </a:xfrm>
              <a:prstGeom prst="curvedRightArrow">
                <a:avLst>
                  <a:gd name="adj1" fmla="val 20000"/>
                  <a:gd name="adj2" fmla="val 40000"/>
                  <a:gd name="adj3" fmla="val 40468"/>
                </a:avLst>
              </a:prstGeom>
              <a:solidFill>
                <a:srgbClr val="FFCCFF"/>
              </a:solidFill>
              <a:ln w="9525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 flipV="1">
                <a:off x="7140575" y="909638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7140575" y="2465388"/>
                <a:ext cx="936625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7500938" y="2033588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R</a:t>
                </a:r>
              </a:p>
            </p:txBody>
          </p:sp>
          <p:sp>
            <p:nvSpPr>
              <p:cNvPr id="39" name="Text Box 15"/>
              <p:cNvSpPr txBox="1">
                <a:spLocks noChangeArrowheads="1"/>
              </p:cNvSpPr>
              <p:nvPr/>
            </p:nvSpPr>
            <p:spPr bwMode="auto">
              <a:xfrm>
                <a:off x="7356475" y="1071563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ω</a:t>
                </a:r>
              </a:p>
            </p:txBody>
          </p:sp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 flipV="1">
                <a:off x="5839291" y="1839751"/>
                <a:ext cx="415336" cy="4675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63209" y="1297458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smtClean="0">
                  <a:solidFill>
                    <a:srgbClr val="FFFF00"/>
                  </a:solidFill>
                </a:rPr>
                <a:t>F</a:t>
              </a:r>
              <a:endParaRPr lang="en-US" altLang="zh-CN" i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61078" y="1628000"/>
            <a:ext cx="5208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动量能描述力矩的时间累积吗？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4906224" y="1627999"/>
            <a:ext cx="1474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怎么办？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3" grpId="0" autoUpdateAnimBg="0"/>
      <p:bldP spid="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142875" y="277813"/>
            <a:ext cx="864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66FF33"/>
                </a:solidFill>
              </a:rPr>
              <a:t>6.3</a:t>
            </a:r>
            <a:r>
              <a:rPr lang="en-US" altLang="zh-CN" sz="3200">
                <a:solidFill>
                  <a:srgbClr val="66FF33"/>
                </a:solidFill>
                <a:latin typeface="方正书宋简体" charset="0"/>
              </a:rPr>
              <a:t>  </a:t>
            </a:r>
            <a:r>
              <a:rPr lang="zh-CN" altLang="en-US" sz="3200">
                <a:solidFill>
                  <a:srgbClr val="66FF33"/>
                </a:solidFill>
                <a:latin typeface="方正书宋简体" charset="0"/>
                <a:ea typeface="黑体" panose="02010609060101010101" pitchFamily="49" charset="-122"/>
              </a:rPr>
              <a:t>动量矩   动量矩守恒定律</a:t>
            </a:r>
            <a:endParaRPr lang="zh-CN" altLang="en-US" sz="320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6707" name="Text Box 3"/>
          <p:cNvSpPr txBox="1">
            <a:spLocks noChangeArrowheads="1"/>
          </p:cNvSpPr>
          <p:nvPr/>
        </p:nvSpPr>
        <p:spPr bwMode="auto">
          <a:xfrm>
            <a:off x="244475" y="926842"/>
            <a:ext cx="684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一</a:t>
            </a:r>
            <a:r>
              <a:rPr lang="en-US" altLang="zh-CN" sz="2800" dirty="0">
                <a:solidFill>
                  <a:srgbClr val="FFFF00"/>
                </a:solidFill>
              </a:rPr>
              <a:t>.</a:t>
            </a:r>
            <a:r>
              <a:rPr lang="zh-CN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动量矩</a:t>
            </a:r>
            <a:r>
              <a:rPr lang="en-US" altLang="zh-CN" sz="2800" dirty="0">
                <a:solidFill>
                  <a:srgbClr val="FF9900"/>
                </a:solidFill>
              </a:rPr>
              <a:t>(</a:t>
            </a:r>
            <a:r>
              <a:rPr lang="zh-CN" altLang="en-US" sz="2800" dirty="0">
                <a:solidFill>
                  <a:srgbClr val="FF9900"/>
                </a:solidFill>
              </a:rPr>
              <a:t>角动量 </a:t>
            </a:r>
            <a:r>
              <a:rPr lang="en-US" altLang="zh-CN" i="1" dirty="0">
                <a:solidFill>
                  <a:srgbClr val="FFFFFF"/>
                </a:solidFill>
              </a:rPr>
              <a:t>Angular Momentum</a:t>
            </a:r>
            <a:r>
              <a:rPr lang="en-US" altLang="zh-CN" sz="2800" dirty="0">
                <a:solidFill>
                  <a:srgbClr val="FF9900"/>
                </a:solidFill>
              </a:rPr>
              <a:t>)</a:t>
            </a:r>
          </a:p>
        </p:txBody>
      </p:sp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577850" y="145865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45670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60266"/>
              </p:ext>
            </p:extLst>
          </p:nvPr>
        </p:nvGraphicFramePr>
        <p:xfrm>
          <a:off x="8022734" y="1349564"/>
          <a:ext cx="39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" name="公式" r:id="rId3" imgW="285867" imgH="361981" progId="Equation.3">
                  <p:embed/>
                </p:oleObj>
              </mc:Choice>
              <mc:Fallback>
                <p:oleObj name="公式" r:id="rId3" imgW="285867" imgH="361981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734" y="1349564"/>
                        <a:ext cx="39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5298584" y="2135376"/>
            <a:ext cx="3744913" cy="1066800"/>
          </a:xfrm>
          <a:prstGeom prst="parallelogram">
            <a:avLst>
              <a:gd name="adj" fmla="val 82446"/>
            </a:avLst>
          </a:prstGeom>
          <a:solidFill>
            <a:srgbClr val="99FFCC">
              <a:alpha val="25882"/>
            </a:srgbClr>
          </a:solidFill>
          <a:ln w="9525">
            <a:solidFill>
              <a:srgbClr val="000000">
                <a:alpha val="18039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11" name="Line 7"/>
          <p:cNvSpPr>
            <a:spLocks noChangeShapeType="1"/>
          </p:cNvSpPr>
          <p:nvPr/>
        </p:nvSpPr>
        <p:spPr bwMode="auto">
          <a:xfrm flipH="1">
            <a:off x="5812934" y="2668776"/>
            <a:ext cx="8382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8022734" y="2440176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solidFill>
                  <a:srgbClr val="CC0000"/>
                </a:solidFill>
              </a:rPr>
              <a:t>O</a:t>
            </a: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6039947" y="2575114"/>
            <a:ext cx="531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rgbClr val="FF9900"/>
                </a:solidFill>
                <a:sym typeface="Symbol" panose="05050102010706020507" pitchFamily="18" charset="2"/>
              </a:rPr>
              <a:t></a:t>
            </a:r>
            <a:endParaRPr lang="en-US" altLang="zh-CN" sz="2000" i="1">
              <a:solidFill>
                <a:srgbClr val="FF9900"/>
              </a:solidFill>
            </a:endParaRPr>
          </a:p>
        </p:txBody>
      </p:sp>
      <p:graphicFrame>
        <p:nvGraphicFramePr>
          <p:cNvPr id="456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80184"/>
              </p:ext>
            </p:extLst>
          </p:nvPr>
        </p:nvGraphicFramePr>
        <p:xfrm>
          <a:off x="7216284" y="2208401"/>
          <a:ext cx="285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2" name="公式" r:id="rId5" imgW="114185" imgH="190573" progId="Equation.3">
                  <p:embed/>
                </p:oleObj>
              </mc:Choice>
              <mc:Fallback>
                <p:oleObj name="公式" r:id="rId5" imgW="114185" imgH="1905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284" y="2208401"/>
                        <a:ext cx="2857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5" name="Line 11"/>
          <p:cNvSpPr>
            <a:spLocks noChangeShapeType="1"/>
          </p:cNvSpPr>
          <p:nvPr/>
        </p:nvSpPr>
        <p:spPr bwMode="auto">
          <a:xfrm flipH="1">
            <a:off x="6651134" y="2668776"/>
            <a:ext cx="1371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6" name="Line 12"/>
          <p:cNvSpPr>
            <a:spLocks noChangeShapeType="1"/>
          </p:cNvSpPr>
          <p:nvPr/>
        </p:nvSpPr>
        <p:spPr bwMode="auto">
          <a:xfrm flipH="1">
            <a:off x="6365384" y="2668776"/>
            <a:ext cx="285750" cy="46672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17" name="Arc 13"/>
          <p:cNvSpPr>
            <a:spLocks/>
          </p:cNvSpPr>
          <p:nvPr/>
        </p:nvSpPr>
        <p:spPr bwMode="auto">
          <a:xfrm rot="10800000">
            <a:off x="6428884" y="2668776"/>
            <a:ext cx="144463" cy="206375"/>
          </a:xfrm>
          <a:custGeom>
            <a:avLst/>
            <a:gdLst>
              <a:gd name="T0" fmla="*/ 2147483646 w 21600"/>
              <a:gd name="T1" fmla="*/ 0 h 20612"/>
              <a:gd name="T2" fmla="*/ 2147483646 w 21600"/>
              <a:gd name="T3" fmla="*/ 2147483646 h 20612"/>
              <a:gd name="T4" fmla="*/ 0 w 21600"/>
              <a:gd name="T5" fmla="*/ 2147483646 h 20612"/>
              <a:gd name="T6" fmla="*/ 0 60000 65536"/>
              <a:gd name="T7" fmla="*/ 0 60000 65536"/>
              <a:gd name="T8" fmla="*/ 0 60000 65536"/>
              <a:gd name="T9" fmla="*/ 0 w 21600"/>
              <a:gd name="T10" fmla="*/ 0 h 20612"/>
              <a:gd name="T11" fmla="*/ 21600 w 21600"/>
              <a:gd name="T12" fmla="*/ 20612 h 20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12" fill="none" extrusionOk="0">
                <a:moveTo>
                  <a:pt x="6457" y="0"/>
                </a:moveTo>
                <a:cubicBezTo>
                  <a:pt x="15467" y="2822"/>
                  <a:pt x="21600" y="11170"/>
                  <a:pt x="21600" y="20612"/>
                </a:cubicBezTo>
              </a:path>
              <a:path w="21600" h="20612" stroke="0" extrusionOk="0">
                <a:moveTo>
                  <a:pt x="6457" y="0"/>
                </a:moveTo>
                <a:cubicBezTo>
                  <a:pt x="15467" y="2822"/>
                  <a:pt x="21600" y="11170"/>
                  <a:pt x="21600" y="20612"/>
                </a:cubicBezTo>
                <a:lnTo>
                  <a:pt x="0" y="20612"/>
                </a:lnTo>
                <a:lnTo>
                  <a:pt x="6457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671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805477"/>
              </p:ext>
            </p:extLst>
          </p:nvPr>
        </p:nvGraphicFramePr>
        <p:xfrm>
          <a:off x="6517784" y="2827526"/>
          <a:ext cx="280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" name="公式" r:id="rId7" imgW="171412" imgH="266694" progId="Equation.3">
                  <p:embed/>
                </p:oleObj>
              </mc:Choice>
              <mc:Fallback>
                <p:oleObj name="公式" r:id="rId7" imgW="171412" imgH="266694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784" y="2827526"/>
                        <a:ext cx="2809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5550997" y="277990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</p:txBody>
      </p:sp>
      <p:sp>
        <p:nvSpPr>
          <p:cNvPr id="456720" name="Line 16"/>
          <p:cNvSpPr>
            <a:spLocks noChangeShapeType="1"/>
          </p:cNvSpPr>
          <p:nvPr/>
        </p:nvSpPr>
        <p:spPr bwMode="auto">
          <a:xfrm flipV="1">
            <a:off x="8008447" y="1675001"/>
            <a:ext cx="0" cy="10001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21" name="Oval 17"/>
          <p:cNvSpPr>
            <a:spLocks noChangeArrowheads="1"/>
          </p:cNvSpPr>
          <p:nvPr/>
        </p:nvSpPr>
        <p:spPr bwMode="auto">
          <a:xfrm>
            <a:off x="6570172" y="2598926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22" name="Oval 18"/>
          <p:cNvSpPr>
            <a:spLocks noChangeAspect="1" noChangeArrowheads="1"/>
          </p:cNvSpPr>
          <p:nvPr/>
        </p:nvSpPr>
        <p:spPr bwMode="auto">
          <a:xfrm>
            <a:off x="7967172" y="2633851"/>
            <a:ext cx="71437" cy="7143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FFFF99"/>
              </a:solidFill>
            </a:endParaRPr>
          </a:p>
        </p:txBody>
      </p:sp>
      <p:graphicFrame>
        <p:nvGraphicFramePr>
          <p:cNvPr id="45672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282014"/>
              </p:ext>
            </p:extLst>
          </p:nvPr>
        </p:nvGraphicFramePr>
        <p:xfrm>
          <a:off x="1485900" y="2022217"/>
          <a:ext cx="279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" name="公式" r:id="rId9" imgW="2686182" imgH="361981" progId="Equation.3">
                  <p:embed/>
                </p:oleObj>
              </mc:Choice>
              <mc:Fallback>
                <p:oleObj name="公式" r:id="rId9" imgW="2686182" imgH="361981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022217"/>
                        <a:ext cx="279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552450" y="2520692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graphicFrame>
        <p:nvGraphicFramePr>
          <p:cNvPr id="45672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26768"/>
              </p:ext>
            </p:extLst>
          </p:nvPr>
        </p:nvGraphicFramePr>
        <p:xfrm>
          <a:off x="1595438" y="2563555"/>
          <a:ext cx="336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5" name="公式" r:id="rId11" imgW="3257646" imgH="323920" progId="Equation.3">
                  <p:embed/>
                </p:oleObj>
              </mc:Choice>
              <mc:Fallback>
                <p:oleObj name="公式" r:id="rId11" imgW="3257646" imgH="32392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563555"/>
                        <a:ext cx="3360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6" name="AutoShape 22"/>
          <p:cNvSpPr>
            <a:spLocks noChangeArrowheads="1"/>
          </p:cNvSpPr>
          <p:nvPr/>
        </p:nvSpPr>
        <p:spPr bwMode="auto">
          <a:xfrm>
            <a:off x="323850" y="3500180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6727" name="Text Box 23"/>
          <p:cNvSpPr txBox="1">
            <a:spLocks noChangeArrowheads="1"/>
          </p:cNvSpPr>
          <p:nvPr/>
        </p:nvSpPr>
        <p:spPr bwMode="auto">
          <a:xfrm>
            <a:off x="682625" y="353986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234950" y="4051042"/>
            <a:ext cx="909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(1)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质点的动量矩与质点的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动量及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位矢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取决于固定点的选择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</a:p>
        </p:txBody>
      </p:sp>
      <p:sp>
        <p:nvSpPr>
          <p:cNvPr id="456729" name="Line 25"/>
          <p:cNvSpPr>
            <a:spLocks noChangeShapeType="1"/>
          </p:cNvSpPr>
          <p:nvPr/>
        </p:nvSpPr>
        <p:spPr bwMode="auto">
          <a:xfrm>
            <a:off x="8000509" y="2603689"/>
            <a:ext cx="6350" cy="823912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30" name="Line 26"/>
          <p:cNvSpPr>
            <a:spLocks noChangeShapeType="1"/>
          </p:cNvSpPr>
          <p:nvPr/>
        </p:nvSpPr>
        <p:spPr bwMode="auto">
          <a:xfrm rot="10800000" flipH="1">
            <a:off x="8000509" y="978089"/>
            <a:ext cx="6350" cy="167640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359034" y="2649726"/>
            <a:ext cx="1657350" cy="461963"/>
            <a:chOff x="3343" y="1790"/>
            <a:chExt cx="1044" cy="291"/>
          </a:xfrm>
        </p:grpSpPr>
        <p:sp>
          <p:nvSpPr>
            <p:cNvPr id="12348" name="Line 28"/>
            <p:cNvSpPr>
              <a:spLocks noChangeShapeType="1"/>
            </p:cNvSpPr>
            <p:nvPr/>
          </p:nvSpPr>
          <p:spPr bwMode="auto">
            <a:xfrm>
              <a:off x="3539" y="1807"/>
              <a:ext cx="389" cy="104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Line 29"/>
            <p:cNvSpPr>
              <a:spLocks noChangeShapeType="1"/>
            </p:cNvSpPr>
            <p:nvPr/>
          </p:nvSpPr>
          <p:spPr bwMode="auto">
            <a:xfrm>
              <a:off x="3462" y="1911"/>
              <a:ext cx="252" cy="59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30"/>
            <p:cNvSpPr>
              <a:spLocks noChangeShapeType="1"/>
            </p:cNvSpPr>
            <p:nvPr/>
          </p:nvSpPr>
          <p:spPr bwMode="auto">
            <a:xfrm>
              <a:off x="3443" y="1943"/>
              <a:ext cx="198" cy="5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31"/>
            <p:cNvSpPr>
              <a:spLocks noChangeShapeType="1"/>
            </p:cNvSpPr>
            <p:nvPr/>
          </p:nvSpPr>
          <p:spPr bwMode="auto">
            <a:xfrm>
              <a:off x="3509" y="1843"/>
              <a:ext cx="348" cy="86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Line 32"/>
            <p:cNvSpPr>
              <a:spLocks noChangeShapeType="1"/>
            </p:cNvSpPr>
            <p:nvPr/>
          </p:nvSpPr>
          <p:spPr bwMode="auto">
            <a:xfrm>
              <a:off x="3420" y="1978"/>
              <a:ext cx="148" cy="3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33"/>
            <p:cNvSpPr>
              <a:spLocks noChangeShapeType="1"/>
            </p:cNvSpPr>
            <p:nvPr/>
          </p:nvSpPr>
          <p:spPr bwMode="auto">
            <a:xfrm>
              <a:off x="3383" y="2044"/>
              <a:ext cx="49" cy="1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34"/>
            <p:cNvSpPr>
              <a:spLocks noChangeShapeType="1"/>
            </p:cNvSpPr>
            <p:nvPr/>
          </p:nvSpPr>
          <p:spPr bwMode="auto">
            <a:xfrm>
              <a:off x="3811" y="1802"/>
              <a:ext cx="267" cy="69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35"/>
            <p:cNvSpPr>
              <a:spLocks noChangeShapeType="1"/>
            </p:cNvSpPr>
            <p:nvPr/>
          </p:nvSpPr>
          <p:spPr bwMode="auto">
            <a:xfrm>
              <a:off x="3661" y="1801"/>
              <a:ext cx="344" cy="8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36"/>
            <p:cNvSpPr>
              <a:spLocks noChangeShapeType="1"/>
            </p:cNvSpPr>
            <p:nvPr/>
          </p:nvSpPr>
          <p:spPr bwMode="auto">
            <a:xfrm>
              <a:off x="3922" y="1800"/>
              <a:ext cx="218" cy="53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37"/>
            <p:cNvSpPr>
              <a:spLocks noChangeShapeType="1"/>
            </p:cNvSpPr>
            <p:nvPr/>
          </p:nvSpPr>
          <p:spPr bwMode="auto">
            <a:xfrm>
              <a:off x="4146" y="1800"/>
              <a:ext cx="112" cy="24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Line 38"/>
            <p:cNvSpPr>
              <a:spLocks noChangeShapeType="1"/>
            </p:cNvSpPr>
            <p:nvPr/>
          </p:nvSpPr>
          <p:spPr bwMode="auto">
            <a:xfrm>
              <a:off x="3409" y="2016"/>
              <a:ext cx="78" cy="18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39"/>
            <p:cNvSpPr>
              <a:spLocks noChangeShapeType="1"/>
            </p:cNvSpPr>
            <p:nvPr/>
          </p:nvSpPr>
          <p:spPr bwMode="auto">
            <a:xfrm>
              <a:off x="4244" y="1799"/>
              <a:ext cx="56" cy="11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40"/>
            <p:cNvSpPr>
              <a:spLocks noChangeShapeType="1"/>
            </p:cNvSpPr>
            <p:nvPr/>
          </p:nvSpPr>
          <p:spPr bwMode="auto">
            <a:xfrm>
              <a:off x="4031" y="1800"/>
              <a:ext cx="163" cy="39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41"/>
            <p:cNvSpPr>
              <a:spLocks noChangeShapeType="1"/>
            </p:cNvSpPr>
            <p:nvPr/>
          </p:nvSpPr>
          <p:spPr bwMode="auto">
            <a:xfrm flipV="1">
              <a:off x="3343" y="1790"/>
              <a:ext cx="1044" cy="2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42"/>
            <p:cNvSpPr>
              <a:spLocks noChangeShapeType="1"/>
            </p:cNvSpPr>
            <p:nvPr/>
          </p:nvSpPr>
          <p:spPr bwMode="auto">
            <a:xfrm>
              <a:off x="3483" y="1880"/>
              <a:ext cx="303" cy="71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6747" name="Line 43"/>
          <p:cNvSpPr>
            <a:spLocks noChangeShapeType="1"/>
          </p:cNvSpPr>
          <p:nvPr/>
        </p:nvSpPr>
        <p:spPr bwMode="auto">
          <a:xfrm flipH="1">
            <a:off x="6646372" y="1986151"/>
            <a:ext cx="1360487" cy="669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379672" y="1989326"/>
            <a:ext cx="1625600" cy="1095375"/>
            <a:chOff x="3356" y="1374"/>
            <a:chExt cx="1024" cy="690"/>
          </a:xfrm>
        </p:grpSpPr>
        <p:sp>
          <p:nvSpPr>
            <p:cNvPr id="12327" name="Line 45"/>
            <p:cNvSpPr>
              <a:spLocks noChangeShapeType="1"/>
            </p:cNvSpPr>
            <p:nvPr/>
          </p:nvSpPr>
          <p:spPr bwMode="auto">
            <a:xfrm flipH="1">
              <a:off x="3356" y="1374"/>
              <a:ext cx="1024" cy="69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28" name="Group 46"/>
            <p:cNvGrpSpPr>
              <a:grpSpLocks/>
            </p:cNvGrpSpPr>
            <p:nvPr/>
          </p:nvGrpSpPr>
          <p:grpSpPr bwMode="auto">
            <a:xfrm>
              <a:off x="3419" y="1477"/>
              <a:ext cx="800" cy="513"/>
              <a:chOff x="3419" y="1477"/>
              <a:chExt cx="800" cy="513"/>
            </a:xfrm>
          </p:grpSpPr>
          <p:sp>
            <p:nvSpPr>
              <p:cNvPr id="12329" name="Line 47"/>
              <p:cNvSpPr>
                <a:spLocks noChangeShapeType="1"/>
              </p:cNvSpPr>
              <p:nvPr/>
            </p:nvSpPr>
            <p:spPr bwMode="auto">
              <a:xfrm>
                <a:off x="3584" y="1781"/>
                <a:ext cx="142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Line 48"/>
              <p:cNvSpPr>
                <a:spLocks noChangeShapeType="1"/>
              </p:cNvSpPr>
              <p:nvPr/>
            </p:nvSpPr>
            <p:spPr bwMode="auto">
              <a:xfrm>
                <a:off x="3504" y="1842"/>
                <a:ext cx="133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1" name="Line 49"/>
              <p:cNvSpPr>
                <a:spLocks noChangeShapeType="1"/>
              </p:cNvSpPr>
              <p:nvPr/>
            </p:nvSpPr>
            <p:spPr bwMode="auto">
              <a:xfrm>
                <a:off x="3480" y="1879"/>
                <a:ext cx="108" cy="2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2" name="Line 50"/>
              <p:cNvSpPr>
                <a:spLocks noChangeShapeType="1"/>
              </p:cNvSpPr>
              <p:nvPr/>
            </p:nvSpPr>
            <p:spPr bwMode="auto">
              <a:xfrm>
                <a:off x="3526" y="1804"/>
                <a:ext cx="149" cy="3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3" name="Line 51"/>
              <p:cNvSpPr>
                <a:spLocks noChangeShapeType="1"/>
              </p:cNvSpPr>
              <p:nvPr/>
            </p:nvSpPr>
            <p:spPr bwMode="auto">
              <a:xfrm>
                <a:off x="3460" y="1910"/>
                <a:ext cx="88" cy="2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4" name="Line 52"/>
              <p:cNvSpPr>
                <a:spLocks noChangeShapeType="1"/>
              </p:cNvSpPr>
              <p:nvPr/>
            </p:nvSpPr>
            <p:spPr bwMode="auto">
              <a:xfrm>
                <a:off x="3419" y="1978"/>
                <a:ext cx="49" cy="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5" name="Line 53"/>
              <p:cNvSpPr>
                <a:spLocks noChangeShapeType="1"/>
              </p:cNvSpPr>
              <p:nvPr/>
            </p:nvSpPr>
            <p:spPr bwMode="auto">
              <a:xfrm>
                <a:off x="3676" y="1726"/>
                <a:ext cx="124" cy="3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Line 54"/>
              <p:cNvSpPr>
                <a:spLocks noChangeShapeType="1"/>
              </p:cNvSpPr>
              <p:nvPr/>
            </p:nvSpPr>
            <p:spPr bwMode="auto">
              <a:xfrm>
                <a:off x="3626" y="1755"/>
                <a:ext cx="134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Line 55"/>
              <p:cNvSpPr>
                <a:spLocks noChangeShapeType="1"/>
              </p:cNvSpPr>
              <p:nvPr/>
            </p:nvSpPr>
            <p:spPr bwMode="auto">
              <a:xfrm>
                <a:off x="3739" y="1696"/>
                <a:ext cx="117" cy="2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Line 56"/>
              <p:cNvSpPr>
                <a:spLocks noChangeShapeType="1"/>
              </p:cNvSpPr>
              <p:nvPr/>
            </p:nvSpPr>
            <p:spPr bwMode="auto">
              <a:xfrm>
                <a:off x="3850" y="1646"/>
                <a:ext cx="86" cy="2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9" name="Line 57"/>
              <p:cNvSpPr>
                <a:spLocks noChangeShapeType="1"/>
              </p:cNvSpPr>
              <p:nvPr/>
            </p:nvSpPr>
            <p:spPr bwMode="auto">
              <a:xfrm>
                <a:off x="3440" y="1941"/>
                <a:ext cx="78" cy="1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0" name="Line 58"/>
              <p:cNvSpPr>
                <a:spLocks noChangeShapeType="1"/>
              </p:cNvSpPr>
              <p:nvPr/>
            </p:nvSpPr>
            <p:spPr bwMode="auto">
              <a:xfrm>
                <a:off x="3898" y="1623"/>
                <a:ext cx="77" cy="1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1" name="Line 59"/>
              <p:cNvSpPr>
                <a:spLocks noChangeShapeType="1"/>
              </p:cNvSpPr>
              <p:nvPr/>
            </p:nvSpPr>
            <p:spPr bwMode="auto">
              <a:xfrm>
                <a:off x="3801" y="1673"/>
                <a:ext cx="99" cy="2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Line 60"/>
              <p:cNvSpPr>
                <a:spLocks noChangeShapeType="1"/>
              </p:cNvSpPr>
              <p:nvPr/>
            </p:nvSpPr>
            <p:spPr bwMode="auto">
              <a:xfrm>
                <a:off x="4002" y="1572"/>
                <a:ext cx="58" cy="1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Line 61"/>
              <p:cNvSpPr>
                <a:spLocks noChangeShapeType="1"/>
              </p:cNvSpPr>
              <p:nvPr/>
            </p:nvSpPr>
            <p:spPr bwMode="auto">
              <a:xfrm>
                <a:off x="4050" y="1549"/>
                <a:ext cx="43" cy="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4" name="Line 62"/>
              <p:cNvSpPr>
                <a:spLocks noChangeShapeType="1"/>
              </p:cNvSpPr>
              <p:nvPr/>
            </p:nvSpPr>
            <p:spPr bwMode="auto">
              <a:xfrm>
                <a:off x="3953" y="1599"/>
                <a:ext cx="69" cy="1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Line 63"/>
              <p:cNvSpPr>
                <a:spLocks noChangeShapeType="1"/>
              </p:cNvSpPr>
              <p:nvPr/>
            </p:nvSpPr>
            <p:spPr bwMode="auto">
              <a:xfrm>
                <a:off x="4142" y="1500"/>
                <a:ext cx="36" cy="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6" name="Line 64"/>
              <p:cNvSpPr>
                <a:spLocks noChangeShapeType="1"/>
              </p:cNvSpPr>
              <p:nvPr/>
            </p:nvSpPr>
            <p:spPr bwMode="auto">
              <a:xfrm>
                <a:off x="4190" y="1477"/>
                <a:ext cx="29" cy="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7" name="Line 65"/>
              <p:cNvSpPr>
                <a:spLocks noChangeShapeType="1"/>
              </p:cNvSpPr>
              <p:nvPr/>
            </p:nvSpPr>
            <p:spPr bwMode="auto">
              <a:xfrm>
                <a:off x="4093" y="1527"/>
                <a:ext cx="41" cy="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6770" name="Line 66"/>
          <p:cNvSpPr>
            <a:spLocks noChangeShapeType="1"/>
          </p:cNvSpPr>
          <p:nvPr/>
        </p:nvSpPr>
        <p:spPr bwMode="auto">
          <a:xfrm flipH="1" flipV="1">
            <a:off x="7498859" y="1019364"/>
            <a:ext cx="501650" cy="984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6772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045454"/>
              </p:ext>
            </p:extLst>
          </p:nvPr>
        </p:nvGraphicFramePr>
        <p:xfrm>
          <a:off x="7051184" y="1038414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6" name="公式" r:id="rId13" imgW="342825" imgH="361981" progId="Equation.3">
                  <p:embed/>
                </p:oleObj>
              </mc:Choice>
              <mc:Fallback>
                <p:oleObj name="公式" r:id="rId13" imgW="342825" imgH="361981" progId="Equation.3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184" y="1038414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73" name="Objec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62502"/>
              </p:ext>
            </p:extLst>
          </p:nvPr>
        </p:nvGraphicFramePr>
        <p:xfrm>
          <a:off x="8086234" y="1914714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7" name="公式" r:id="rId15" imgW="266702" imgH="228634" progId="Equation.3">
                  <p:embed/>
                </p:oleObj>
              </mc:Choice>
              <mc:Fallback>
                <p:oleObj name="公式" r:id="rId15" imgW="266702" imgH="228634" progId="Equation.3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234" y="1914714"/>
                        <a:ext cx="36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74" name="Oval 70"/>
          <p:cNvSpPr>
            <a:spLocks noChangeAspect="1" noChangeArrowheads="1"/>
          </p:cNvSpPr>
          <p:nvPr/>
        </p:nvSpPr>
        <p:spPr bwMode="auto">
          <a:xfrm>
            <a:off x="7967172" y="1952814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FFFF99"/>
              </a:solidFill>
            </a:endParaRPr>
          </a:p>
        </p:txBody>
      </p:sp>
      <p:sp>
        <p:nvSpPr>
          <p:cNvPr id="456775" name="Text Box 71"/>
          <p:cNvSpPr txBox="1">
            <a:spLocks noChangeArrowheads="1"/>
          </p:cNvSpPr>
          <p:nvPr/>
        </p:nvSpPr>
        <p:spPr bwMode="auto">
          <a:xfrm>
            <a:off x="234950" y="4484430"/>
            <a:ext cx="90900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(2)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质点对轴的动量矩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：当质点作平面运动时，质点对运动平面内某参考点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（位置矢量在运动平面内）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动量矩也称为质点对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过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垂直于运动平面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的轴的动量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680926" y="5971346"/>
            <a:ext cx="88439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区分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动量和动量矩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552450" y="3012206"/>
            <a:ext cx="2667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方向：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仿宋_GB2312" pitchFamily="49" charset="-122"/>
              </a:rPr>
              <a:t>右手法则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684472" y="5510401"/>
            <a:ext cx="1638925" cy="1222979"/>
            <a:chOff x="6684472" y="5510401"/>
            <a:chExt cx="1638925" cy="1222979"/>
          </a:xfrm>
        </p:grpSpPr>
        <p:grpSp>
          <p:nvGrpSpPr>
            <p:cNvPr id="77" name="组合 76"/>
            <p:cNvGrpSpPr/>
            <p:nvPr/>
          </p:nvGrpSpPr>
          <p:grpSpPr>
            <a:xfrm>
              <a:off x="6684472" y="5510401"/>
              <a:ext cx="1638925" cy="1222979"/>
              <a:chOff x="5824538" y="909638"/>
              <a:chExt cx="2684462" cy="2417762"/>
            </a:xfrm>
          </p:grpSpPr>
          <p:grpSp>
            <p:nvGrpSpPr>
              <p:cNvPr id="79" name="Group 3"/>
              <p:cNvGrpSpPr>
                <a:grpSpLocks noChangeAspect="1"/>
              </p:cNvGrpSpPr>
              <p:nvPr/>
            </p:nvGrpSpPr>
            <p:grpSpPr bwMode="auto">
              <a:xfrm>
                <a:off x="5824538" y="1970088"/>
                <a:ext cx="2684462" cy="996950"/>
                <a:chOff x="2222" y="2001"/>
                <a:chExt cx="2110" cy="872"/>
              </a:xfrm>
            </p:grpSpPr>
            <p:sp>
              <p:nvSpPr>
                <p:cNvPr id="88" name="Oval 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439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Oval 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898" y="1325"/>
                  <a:ext cx="758" cy="211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Line 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265" y="2454"/>
                  <a:ext cx="134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2168" y="2441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V="1">
                <a:off x="7140575" y="1168400"/>
                <a:ext cx="0" cy="12969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>
                <a:off x="7140575" y="2967038"/>
                <a:ext cx="0" cy="36036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6853238" y="1125538"/>
                <a:ext cx="576262" cy="474662"/>
              </a:xfrm>
              <a:prstGeom prst="curvedRightArrow">
                <a:avLst>
                  <a:gd name="adj1" fmla="val 20000"/>
                  <a:gd name="adj2" fmla="val 40000"/>
                  <a:gd name="adj3" fmla="val 40468"/>
                </a:avLst>
              </a:prstGeom>
              <a:solidFill>
                <a:srgbClr val="FFCCFF"/>
              </a:solidFill>
              <a:ln w="9525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 flipV="1">
                <a:off x="7140575" y="909638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>
                <a:off x="7140575" y="2465388"/>
                <a:ext cx="936625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Text Box 14"/>
              <p:cNvSpPr txBox="1">
                <a:spLocks noChangeArrowheads="1"/>
              </p:cNvSpPr>
              <p:nvPr/>
            </p:nvSpPr>
            <p:spPr bwMode="auto">
              <a:xfrm>
                <a:off x="7521180" y="1914464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R</a:t>
                </a:r>
              </a:p>
            </p:txBody>
          </p:sp>
          <p:sp>
            <p:nvSpPr>
              <p:cNvPr id="86" name="Text Box 15"/>
              <p:cNvSpPr txBox="1">
                <a:spLocks noChangeArrowheads="1"/>
              </p:cNvSpPr>
              <p:nvPr/>
            </p:nvSpPr>
            <p:spPr bwMode="auto">
              <a:xfrm>
                <a:off x="7356475" y="1071563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ω</a:t>
                </a:r>
              </a:p>
            </p:txBody>
          </p:sp>
        </p:grpSp>
        <p:sp>
          <p:nvSpPr>
            <p:cNvPr id="92" name="Text Box 8"/>
            <p:cNvSpPr txBox="1">
              <a:spLocks noChangeArrowheads="1"/>
            </p:cNvSpPr>
            <p:nvPr/>
          </p:nvSpPr>
          <p:spPr bwMode="auto">
            <a:xfrm>
              <a:off x="7175608" y="6093827"/>
              <a:ext cx="279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solidFill>
                    <a:srgbClr val="CC0000"/>
                  </a:solidFill>
                </a:rPr>
                <a:t>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5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 autoUpdateAnimBg="0"/>
      <p:bldP spid="456707" grpId="0" autoUpdateAnimBg="0"/>
      <p:bldP spid="456708" grpId="0" autoUpdateAnimBg="0"/>
      <p:bldP spid="456710" grpId="0" animBg="1"/>
      <p:bldP spid="456711" grpId="0" animBg="1"/>
      <p:bldP spid="456712" grpId="0"/>
      <p:bldP spid="456713" grpId="0"/>
      <p:bldP spid="456715" grpId="0" animBg="1"/>
      <p:bldP spid="456716" grpId="0" animBg="1"/>
      <p:bldP spid="456717" grpId="0" animBg="1"/>
      <p:bldP spid="456719" grpId="0"/>
      <p:bldP spid="456720" grpId="0" animBg="1"/>
      <p:bldP spid="456721" grpId="0" animBg="1"/>
      <p:bldP spid="456722" grpId="0" animBg="1"/>
      <p:bldP spid="456724" grpId="0" autoUpdateAnimBg="0"/>
      <p:bldP spid="456726" grpId="0" animBg="1"/>
      <p:bldP spid="456727" grpId="0" autoUpdateAnimBg="0"/>
      <p:bldP spid="456728" grpId="0" autoUpdateAnimBg="0"/>
      <p:bldP spid="456729" grpId="0" animBg="1"/>
      <p:bldP spid="456730" grpId="0" animBg="1"/>
      <p:bldP spid="456747" grpId="0" animBg="1"/>
      <p:bldP spid="456770" grpId="0" animBg="1"/>
      <p:bldP spid="456774" grpId="0" animBg="1"/>
      <p:bldP spid="456775" grpId="0" autoUpdateAnimBg="0"/>
      <p:bldP spid="74" grpId="0" autoUpdateAnimBg="0"/>
      <p:bldP spid="7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2627784" y="153248"/>
            <a:ext cx="3888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仿宋_GB2312" pitchFamily="49" charset="-122"/>
              </a:rPr>
              <a:t>动量矩与力矩的对比</a:t>
            </a:r>
            <a:endParaRPr lang="zh-CN" altLang="en-US" dirty="0">
              <a:solidFill>
                <a:srgbClr val="00FFFF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7850" y="776591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质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682556"/>
              </p:ext>
            </p:extLst>
          </p:nvPr>
        </p:nvGraphicFramePr>
        <p:xfrm>
          <a:off x="940370" y="1449393"/>
          <a:ext cx="279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8" name="公式" r:id="rId3" imgW="2686182" imgH="361981" progId="Equation.3">
                  <p:embed/>
                </p:oleObj>
              </mc:Choice>
              <mc:Fallback>
                <p:oleObj name="公式" r:id="rId3" imgW="2686182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70" y="1449393"/>
                        <a:ext cx="279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067944" y="669179"/>
            <a:ext cx="0" cy="55080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5976" y="776591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力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对点的力矩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力对点</a:t>
            </a:r>
            <a:r>
              <a:rPr kumimoji="0" lang="en-US" altLang="zh-CN" i="1" dirty="0">
                <a:solidFill>
                  <a:srgbClr val="FFFF00"/>
                </a:solidFill>
                <a:ea typeface="楷体_GB2312" pitchFamily="49" charset="-122"/>
              </a:rPr>
              <a:t>O 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的力矩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712470" y="1272411"/>
            <a:ext cx="3266305" cy="1587525"/>
            <a:chOff x="4712470" y="1811858"/>
            <a:chExt cx="4241800" cy="1984375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712470" y="2492896"/>
              <a:ext cx="4241800" cy="1303337"/>
            </a:xfrm>
            <a:prstGeom prst="parallelogram">
              <a:avLst>
                <a:gd name="adj" fmla="val 83097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6122170" y="2759596"/>
              <a:ext cx="965200" cy="400050"/>
              <a:chOff x="1992" y="2659"/>
              <a:chExt cx="608" cy="252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992" y="2807"/>
                <a:ext cx="608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2224" y="2659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49" name="公式" r:id="rId5" imgW="161965" imgH="209468" progId="Equation.3">
                      <p:embed/>
                    </p:oleObj>
                  </mc:Choice>
                  <mc:Fallback>
                    <p:oleObj name="公式" r:id="rId5" imgW="161965" imgH="2094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4" y="2659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6136457" y="1811858"/>
              <a:ext cx="503238" cy="1158875"/>
              <a:chOff x="1992" y="2062"/>
              <a:chExt cx="317" cy="730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1992" y="2064"/>
                <a:ext cx="0" cy="728"/>
              </a:xfrm>
              <a:prstGeom prst="line">
                <a:avLst/>
              </a:prstGeom>
              <a:noFill/>
              <a:ln w="57150">
                <a:solidFill>
                  <a:srgbClr val="00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" name="Object 11"/>
              <p:cNvGraphicFramePr>
                <a:graphicFrameLocks noChangeAspect="1"/>
              </p:cNvGraphicFramePr>
              <p:nvPr/>
            </p:nvGraphicFramePr>
            <p:xfrm>
              <a:off x="2094" y="2062"/>
              <a:ext cx="215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50" name="公式" r:id="rId7" imgW="276150" imgH="238081" progId="Equation.3">
                      <p:embed/>
                    </p:oleObj>
                  </mc:Choice>
                  <mc:Fallback>
                    <p:oleObj name="公式" r:id="rId7" imgW="276150" imgH="23808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4" y="2062"/>
                            <a:ext cx="215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33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54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6182495" y="3185046"/>
              <a:ext cx="981075" cy="558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7146107" y="2945333"/>
              <a:ext cx="957263" cy="396875"/>
              <a:chOff x="2637" y="2776"/>
              <a:chExt cx="603" cy="250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637" y="2922"/>
                <a:ext cx="603" cy="10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2824" y="2776"/>
                <a:ext cx="260" cy="208"/>
                <a:chOff x="2824" y="2776"/>
                <a:chExt cx="260" cy="208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 rot="4440219">
                  <a:off x="2783" y="2859"/>
                  <a:ext cx="133" cy="52"/>
                </a:xfrm>
                <a:custGeom>
                  <a:avLst/>
                  <a:gdLst>
                    <a:gd name="T0" fmla="*/ 0 w 144"/>
                    <a:gd name="T1" fmla="*/ 7 h 56"/>
                    <a:gd name="T2" fmla="*/ 21 w 144"/>
                    <a:gd name="T3" fmla="*/ 7 h 56"/>
                    <a:gd name="T4" fmla="*/ 32 w 144"/>
                    <a:gd name="T5" fmla="*/ 15 h 56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56"/>
                    <a:gd name="T11" fmla="*/ 144 w 144"/>
                    <a:gd name="T12" fmla="*/ 56 h 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56">
                      <a:moveTo>
                        <a:pt x="0" y="8"/>
                      </a:moveTo>
                      <a:cubicBezTo>
                        <a:pt x="36" y="4"/>
                        <a:pt x="72" y="0"/>
                        <a:pt x="96" y="8"/>
                      </a:cubicBezTo>
                      <a:cubicBezTo>
                        <a:pt x="120" y="16"/>
                        <a:pt x="132" y="36"/>
                        <a:pt x="144" y="5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" name="Object 17"/>
                <p:cNvGraphicFramePr>
                  <a:graphicFrameLocks noChangeAspect="1"/>
                </p:cNvGraphicFramePr>
                <p:nvPr/>
              </p:nvGraphicFramePr>
              <p:xfrm>
                <a:off x="2916" y="2776"/>
                <a:ext cx="168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9951" name="公式" r:id="rId9" imgW="200026" imgH="266694" progId="Equation.3">
                        <p:embed/>
                      </p:oleObj>
                    </mc:Choice>
                    <mc:Fallback>
                      <p:oleObj name="公式" r:id="rId9" imgW="200026" imgH="26669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6" y="2776"/>
                              <a:ext cx="168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5990407" y="3037408"/>
              <a:ext cx="520700" cy="530225"/>
              <a:chOff x="1900" y="2834"/>
              <a:chExt cx="328" cy="334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2005" y="2834"/>
                <a:ext cx="223" cy="33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0"/>
              <p:cNvGraphicFramePr>
                <a:graphicFrameLocks noChangeAspect="1"/>
              </p:cNvGraphicFramePr>
              <p:nvPr/>
            </p:nvGraphicFramePr>
            <p:xfrm>
              <a:off x="1900" y="2951"/>
              <a:ext cx="17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52" name="公式" r:id="rId11" imgW="200026" imgH="276142" progId="Equation.3">
                      <p:embed/>
                    </p:oleObj>
                  </mc:Choice>
                  <mc:Fallback>
                    <p:oleObj name="公式" r:id="rId11" imgW="200026" imgH="2761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0" y="2951"/>
                            <a:ext cx="170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014345" y="2835796"/>
              <a:ext cx="317500" cy="417512"/>
              <a:chOff x="2194" y="947"/>
              <a:chExt cx="200" cy="263"/>
            </a:xfrm>
          </p:grpSpPr>
          <p:sp>
            <p:nvSpPr>
              <p:cNvPr id="24" name="Oval 22"/>
              <p:cNvSpPr>
                <a:spLocks noChangeAspect="1" noChangeArrowheads="1"/>
              </p:cNvSpPr>
              <p:nvPr/>
            </p:nvSpPr>
            <p:spPr bwMode="auto">
              <a:xfrm>
                <a:off x="2229" y="1119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5" name="Object 23"/>
              <p:cNvGraphicFramePr>
                <a:graphicFrameLocks noChangeAspect="1"/>
              </p:cNvGraphicFramePr>
              <p:nvPr/>
            </p:nvGraphicFramePr>
            <p:xfrm>
              <a:off x="2194" y="947"/>
              <a:ext cx="200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53" name="公式" r:id="rId13" imgW="247536" imgH="171408" progId="Equation.3">
                      <p:embed/>
                    </p:oleObj>
                  </mc:Choice>
                  <mc:Fallback>
                    <p:oleObj name="公式" r:id="rId13" imgW="247536" imgH="1714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4" y="947"/>
                            <a:ext cx="200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5703070" y="2784996"/>
              <a:ext cx="468312" cy="331787"/>
              <a:chOff x="1728" y="2675"/>
              <a:chExt cx="295" cy="209"/>
            </a:xfrm>
          </p:grpSpPr>
          <p:sp>
            <p:nvSpPr>
              <p:cNvPr id="27" name="Oval 25"/>
              <p:cNvSpPr>
                <a:spLocks noChangeAspect="1" noChangeArrowheads="1"/>
              </p:cNvSpPr>
              <p:nvPr/>
            </p:nvSpPr>
            <p:spPr bwMode="auto">
              <a:xfrm>
                <a:off x="1978" y="2780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12700" cap="sq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8" name="Object 26"/>
              <p:cNvGraphicFramePr>
                <a:graphicFrameLocks noChangeAspect="1"/>
              </p:cNvGraphicFramePr>
              <p:nvPr/>
            </p:nvGraphicFramePr>
            <p:xfrm>
              <a:off x="1728" y="2675"/>
              <a:ext cx="193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54" name="公式" r:id="rId15" imgW="238088" imgH="266694" progId="Equation.3">
                      <p:embed/>
                    </p:oleObj>
                  </mc:Choice>
                  <mc:Fallback>
                    <p:oleObj name="公式" r:id="rId15" imgW="238088" imgH="26669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675"/>
                            <a:ext cx="193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7214370" y="2534171"/>
              <a:ext cx="1185862" cy="625475"/>
              <a:chOff x="2680" y="2517"/>
              <a:chExt cx="747" cy="394"/>
            </a:xfrm>
          </p:grpSpPr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rot="10800000" flipH="1">
                <a:off x="2680" y="2623"/>
                <a:ext cx="528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" name="Object 29"/>
              <p:cNvGraphicFramePr>
                <a:graphicFrameLocks noChangeAspect="1"/>
              </p:cNvGraphicFramePr>
              <p:nvPr/>
            </p:nvGraphicFramePr>
            <p:xfrm>
              <a:off x="3228" y="2517"/>
              <a:ext cx="199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55" name="公式" r:id="rId17" imgW="247536" imgH="285860" progId="Equation.3">
                      <p:embed/>
                    </p:oleObj>
                  </mc:Choice>
                  <mc:Fallback>
                    <p:oleObj name="公式" r:id="rId17" imgW="247536" imgH="2858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517"/>
                            <a:ext cx="199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33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54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810589" y="3148533"/>
              <a:ext cx="1343332" cy="53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力臂</a:t>
              </a:r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 rot="-2032510">
              <a:off x="6460307" y="3388246"/>
              <a:ext cx="144463" cy="144462"/>
              <a:chOff x="4059" y="3566"/>
              <a:chExt cx="91" cy="91"/>
            </a:xfrm>
          </p:grpSpPr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4150" y="3566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50051"/>
              </p:ext>
            </p:extLst>
          </p:nvPr>
        </p:nvGraphicFramePr>
        <p:xfrm>
          <a:off x="5406327" y="3098725"/>
          <a:ext cx="1545555" cy="53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6" name="Equation" r:id="rId19" imgW="666754" imgH="190573" progId="Equation.DSMT4">
                  <p:embed/>
                </p:oleObj>
              </mc:Choice>
              <mc:Fallback>
                <p:oleObj name="Equation" r:id="rId19" imgW="666754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327" y="3098725"/>
                        <a:ext cx="1545555" cy="531662"/>
                      </a:xfrm>
                      <a:prstGeom prst="rect">
                        <a:avLst/>
                      </a:prstGeom>
                      <a:solidFill>
                        <a:srgbClr val="00CCFF">
                          <a:alpha val="23921"/>
                        </a:srgbClr>
                      </a:solidFill>
                      <a:ln w="9525">
                        <a:solidFill>
                          <a:srgbClr val="FFFFFF">
                            <a:alpha val="27058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5629"/>
              </p:ext>
            </p:extLst>
          </p:nvPr>
        </p:nvGraphicFramePr>
        <p:xfrm>
          <a:off x="5068478" y="3865306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7" name="公式" r:id="rId21" imgW="1533534" imgH="266694" progId="Equation.3">
                  <p:embed/>
                </p:oleObj>
              </mc:Choice>
              <mc:Fallback>
                <p:oleObj name="公式" r:id="rId21" imgW="1533534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478" y="3865306"/>
                        <a:ext cx="160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51480"/>
              </p:ext>
            </p:extLst>
          </p:nvPr>
        </p:nvGraphicFramePr>
        <p:xfrm>
          <a:off x="6698995" y="3890706"/>
          <a:ext cx="660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8" name="公式" r:id="rId23" imgW="590631" imgH="209468" progId="Equation.3">
                  <p:embed/>
                </p:oleObj>
              </mc:Choice>
              <mc:Fallback>
                <p:oleObj name="公式" r:id="rId23" imgW="590631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995" y="3890706"/>
                        <a:ext cx="660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4272220" y="4415214"/>
            <a:ext cx="4793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CC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同一力对不同参考点的力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矩不同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88863" y="2036506"/>
            <a:ext cx="3744913" cy="2449512"/>
            <a:chOff x="297578" y="2141584"/>
            <a:chExt cx="3744913" cy="2449512"/>
          </a:xfrm>
        </p:grpSpPr>
        <p:graphicFrame>
          <p:nvGraphicFramePr>
            <p:cNvPr id="66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8142"/>
                </p:ext>
              </p:extLst>
            </p:nvPr>
          </p:nvGraphicFramePr>
          <p:xfrm>
            <a:off x="3021728" y="2513059"/>
            <a:ext cx="393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59" name="公式" r:id="rId25" imgW="285867" imgH="361981" progId="Equation.3">
                    <p:embed/>
                  </p:oleObj>
                </mc:Choice>
                <mc:Fallback>
                  <p:oleObj name="公式" r:id="rId25" imgW="285867" imgH="3619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728" y="2513059"/>
                          <a:ext cx="393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AutoShape 6"/>
            <p:cNvSpPr>
              <a:spLocks noChangeArrowheads="1"/>
            </p:cNvSpPr>
            <p:nvPr/>
          </p:nvSpPr>
          <p:spPr bwMode="auto">
            <a:xfrm>
              <a:off x="297578" y="3298871"/>
              <a:ext cx="3744913" cy="1066800"/>
            </a:xfrm>
            <a:prstGeom prst="parallelogram">
              <a:avLst>
                <a:gd name="adj" fmla="val 82446"/>
              </a:avLst>
            </a:prstGeom>
            <a:solidFill>
              <a:srgbClr val="99FFCC">
                <a:alpha val="25882"/>
              </a:srgbClr>
            </a:solidFill>
            <a:ln w="9525">
              <a:solidFill>
                <a:srgbClr val="000000">
                  <a:alpha val="1803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811928" y="3832271"/>
              <a:ext cx="838200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3021728" y="3603671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CC0000"/>
                  </a:solidFill>
                </a:rPr>
                <a:t>O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038941" y="3738609"/>
              <a:ext cx="5318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rgbClr val="FF9900"/>
                  </a:solidFill>
                  <a:sym typeface="Symbol" panose="05050102010706020507" pitchFamily="18" charset="2"/>
                </a:rPr>
                <a:t></a:t>
              </a:r>
              <a:endParaRPr lang="en-US" altLang="zh-CN" sz="2000" i="1">
                <a:solidFill>
                  <a:srgbClr val="FF9900"/>
                </a:solidFill>
              </a:endParaRPr>
            </a:p>
          </p:txBody>
        </p:sp>
        <p:graphicFrame>
          <p:nvGraphicFramePr>
            <p:cNvPr id="7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649343"/>
                </p:ext>
              </p:extLst>
            </p:nvPr>
          </p:nvGraphicFramePr>
          <p:xfrm>
            <a:off x="2215278" y="3371896"/>
            <a:ext cx="2857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0" name="公式" r:id="rId27" imgW="114185" imgH="190573" progId="Equation.3">
                    <p:embed/>
                  </p:oleObj>
                </mc:Choice>
                <mc:Fallback>
                  <p:oleObj name="公式" r:id="rId27" imgW="114185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278" y="3371896"/>
                          <a:ext cx="285750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>
              <a:off x="1650128" y="3832271"/>
              <a:ext cx="1371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H="1">
              <a:off x="1364378" y="3832271"/>
              <a:ext cx="285750" cy="46672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rc 13"/>
            <p:cNvSpPr>
              <a:spLocks/>
            </p:cNvSpPr>
            <p:nvPr/>
          </p:nvSpPr>
          <p:spPr bwMode="auto">
            <a:xfrm rot="10800000">
              <a:off x="1427878" y="3832271"/>
              <a:ext cx="144463" cy="206375"/>
            </a:xfrm>
            <a:custGeom>
              <a:avLst/>
              <a:gdLst>
                <a:gd name="T0" fmla="*/ 2147483646 w 21600"/>
                <a:gd name="T1" fmla="*/ 0 h 20612"/>
                <a:gd name="T2" fmla="*/ 2147483646 w 21600"/>
                <a:gd name="T3" fmla="*/ 2147483646 h 20612"/>
                <a:gd name="T4" fmla="*/ 0 w 21600"/>
                <a:gd name="T5" fmla="*/ 2147483646 h 206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12"/>
                <a:gd name="T11" fmla="*/ 21600 w 21600"/>
                <a:gd name="T12" fmla="*/ 20612 h 206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12" fill="none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</a:path>
                <a:path w="21600" h="20612" stroke="0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  <a:lnTo>
                    <a:pt x="0" y="20612"/>
                  </a:lnTo>
                  <a:lnTo>
                    <a:pt x="645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4586473"/>
                </p:ext>
              </p:extLst>
            </p:nvPr>
          </p:nvGraphicFramePr>
          <p:xfrm>
            <a:off x="1516778" y="3991021"/>
            <a:ext cx="28098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1" name="公式" r:id="rId29" imgW="171412" imgH="266694" progId="Equation.3">
                    <p:embed/>
                  </p:oleObj>
                </mc:Choice>
                <mc:Fallback>
                  <p:oleObj name="公式" r:id="rId29" imgW="171412" imgH="2666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778" y="3991021"/>
                          <a:ext cx="280988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549991" y="3943396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 flipV="1">
              <a:off x="3007441" y="2838496"/>
              <a:ext cx="0" cy="1000125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1569166" y="3762421"/>
              <a:ext cx="136525" cy="1365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Oval 18"/>
            <p:cNvSpPr>
              <a:spLocks noChangeAspect="1" noChangeArrowheads="1"/>
            </p:cNvSpPr>
            <p:nvPr/>
          </p:nvSpPr>
          <p:spPr bwMode="auto">
            <a:xfrm>
              <a:off x="2966166" y="3797346"/>
              <a:ext cx="71437" cy="714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2999503" y="3767184"/>
              <a:ext cx="6350" cy="8239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rot="10800000" flipH="1">
              <a:off x="2999503" y="2141584"/>
              <a:ext cx="6350" cy="16764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" name="Group 27"/>
            <p:cNvGrpSpPr>
              <a:grpSpLocks/>
            </p:cNvGrpSpPr>
            <p:nvPr/>
          </p:nvGrpSpPr>
          <p:grpSpPr bwMode="auto">
            <a:xfrm>
              <a:off x="1358028" y="3813221"/>
              <a:ext cx="1657350" cy="461963"/>
              <a:chOff x="3343" y="1790"/>
              <a:chExt cx="1044" cy="291"/>
            </a:xfrm>
          </p:grpSpPr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3539" y="1807"/>
                <a:ext cx="389" cy="10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>
                <a:off x="3462" y="1911"/>
                <a:ext cx="252" cy="5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3443" y="1943"/>
                <a:ext cx="198" cy="50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3509" y="1843"/>
                <a:ext cx="348" cy="86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3420" y="1978"/>
                <a:ext cx="148" cy="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33"/>
              <p:cNvSpPr>
                <a:spLocks noChangeShapeType="1"/>
              </p:cNvSpPr>
              <p:nvPr/>
            </p:nvSpPr>
            <p:spPr bwMode="auto">
              <a:xfrm>
                <a:off x="3383" y="2044"/>
                <a:ext cx="49" cy="1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34"/>
              <p:cNvSpPr>
                <a:spLocks noChangeShapeType="1"/>
              </p:cNvSpPr>
              <p:nvPr/>
            </p:nvSpPr>
            <p:spPr bwMode="auto">
              <a:xfrm>
                <a:off x="3811" y="1802"/>
                <a:ext cx="267" cy="6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35"/>
              <p:cNvSpPr>
                <a:spLocks noChangeShapeType="1"/>
              </p:cNvSpPr>
              <p:nvPr/>
            </p:nvSpPr>
            <p:spPr bwMode="auto">
              <a:xfrm>
                <a:off x="3661" y="1801"/>
                <a:ext cx="344" cy="8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3922" y="1800"/>
                <a:ext cx="218" cy="53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4146" y="1800"/>
                <a:ext cx="112" cy="2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38"/>
              <p:cNvSpPr>
                <a:spLocks noChangeShapeType="1"/>
              </p:cNvSpPr>
              <p:nvPr/>
            </p:nvSpPr>
            <p:spPr bwMode="auto">
              <a:xfrm>
                <a:off x="3409" y="2016"/>
                <a:ext cx="78" cy="1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39"/>
              <p:cNvSpPr>
                <a:spLocks noChangeShapeType="1"/>
              </p:cNvSpPr>
              <p:nvPr/>
            </p:nvSpPr>
            <p:spPr bwMode="auto">
              <a:xfrm>
                <a:off x="4244" y="1799"/>
                <a:ext cx="56" cy="1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>
                <a:off x="4031" y="1800"/>
                <a:ext cx="163" cy="3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 flipV="1">
                <a:off x="3343" y="1790"/>
                <a:ext cx="1044" cy="29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>
                <a:off x="3483" y="1880"/>
                <a:ext cx="303" cy="7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Line 43"/>
            <p:cNvSpPr>
              <a:spLocks noChangeShapeType="1"/>
            </p:cNvSpPr>
            <p:nvPr/>
          </p:nvSpPr>
          <p:spPr bwMode="auto">
            <a:xfrm flipH="1">
              <a:off x="1645366" y="3149646"/>
              <a:ext cx="1360487" cy="66992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" name="Group 44"/>
            <p:cNvGrpSpPr>
              <a:grpSpLocks/>
            </p:cNvGrpSpPr>
            <p:nvPr/>
          </p:nvGrpSpPr>
          <p:grpSpPr bwMode="auto">
            <a:xfrm>
              <a:off x="1378666" y="3152821"/>
              <a:ext cx="1625600" cy="1095375"/>
              <a:chOff x="3356" y="1374"/>
              <a:chExt cx="1024" cy="690"/>
            </a:xfrm>
          </p:grpSpPr>
          <p:sp>
            <p:nvSpPr>
              <p:cNvPr id="100" name="Line 45"/>
              <p:cNvSpPr>
                <a:spLocks noChangeShapeType="1"/>
              </p:cNvSpPr>
              <p:nvPr/>
            </p:nvSpPr>
            <p:spPr bwMode="auto">
              <a:xfrm flipH="1">
                <a:off x="3356" y="1374"/>
                <a:ext cx="1024" cy="69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1" name="Group 46"/>
              <p:cNvGrpSpPr>
                <a:grpSpLocks/>
              </p:cNvGrpSpPr>
              <p:nvPr/>
            </p:nvGrpSpPr>
            <p:grpSpPr bwMode="auto">
              <a:xfrm>
                <a:off x="3419" y="1477"/>
                <a:ext cx="800" cy="513"/>
                <a:chOff x="3419" y="1477"/>
                <a:chExt cx="800" cy="513"/>
              </a:xfrm>
            </p:grpSpPr>
            <p:sp>
              <p:nvSpPr>
                <p:cNvPr id="102" name="Line 47"/>
                <p:cNvSpPr>
                  <a:spLocks noChangeShapeType="1"/>
                </p:cNvSpPr>
                <p:nvPr/>
              </p:nvSpPr>
              <p:spPr bwMode="auto">
                <a:xfrm>
                  <a:off x="3584" y="1781"/>
                  <a:ext cx="142" cy="3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48"/>
                <p:cNvSpPr>
                  <a:spLocks noChangeShapeType="1"/>
                </p:cNvSpPr>
                <p:nvPr/>
              </p:nvSpPr>
              <p:spPr bwMode="auto">
                <a:xfrm>
                  <a:off x="3504" y="1842"/>
                  <a:ext cx="133" cy="3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49"/>
                <p:cNvSpPr>
                  <a:spLocks noChangeShapeType="1"/>
                </p:cNvSpPr>
                <p:nvPr/>
              </p:nvSpPr>
              <p:spPr bwMode="auto">
                <a:xfrm>
                  <a:off x="3480" y="1879"/>
                  <a:ext cx="108" cy="2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50"/>
                <p:cNvSpPr>
                  <a:spLocks noChangeShapeType="1"/>
                </p:cNvSpPr>
                <p:nvPr/>
              </p:nvSpPr>
              <p:spPr bwMode="auto">
                <a:xfrm>
                  <a:off x="3526" y="1804"/>
                  <a:ext cx="149" cy="3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Line 51"/>
                <p:cNvSpPr>
                  <a:spLocks noChangeShapeType="1"/>
                </p:cNvSpPr>
                <p:nvPr/>
              </p:nvSpPr>
              <p:spPr bwMode="auto">
                <a:xfrm>
                  <a:off x="3460" y="1910"/>
                  <a:ext cx="88" cy="2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52"/>
                <p:cNvSpPr>
                  <a:spLocks noChangeShapeType="1"/>
                </p:cNvSpPr>
                <p:nvPr/>
              </p:nvSpPr>
              <p:spPr bwMode="auto">
                <a:xfrm>
                  <a:off x="3419" y="1978"/>
                  <a:ext cx="49" cy="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Line 53"/>
                <p:cNvSpPr>
                  <a:spLocks noChangeShapeType="1"/>
                </p:cNvSpPr>
                <p:nvPr/>
              </p:nvSpPr>
              <p:spPr bwMode="auto">
                <a:xfrm>
                  <a:off x="3676" y="1726"/>
                  <a:ext cx="124" cy="3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Line 54"/>
                <p:cNvSpPr>
                  <a:spLocks noChangeShapeType="1"/>
                </p:cNvSpPr>
                <p:nvPr/>
              </p:nvSpPr>
              <p:spPr bwMode="auto">
                <a:xfrm>
                  <a:off x="3626" y="1755"/>
                  <a:ext cx="134" cy="3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Line 55"/>
                <p:cNvSpPr>
                  <a:spLocks noChangeShapeType="1"/>
                </p:cNvSpPr>
                <p:nvPr/>
              </p:nvSpPr>
              <p:spPr bwMode="auto">
                <a:xfrm>
                  <a:off x="3739" y="1696"/>
                  <a:ext cx="117" cy="2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56"/>
                <p:cNvSpPr>
                  <a:spLocks noChangeShapeType="1"/>
                </p:cNvSpPr>
                <p:nvPr/>
              </p:nvSpPr>
              <p:spPr bwMode="auto">
                <a:xfrm>
                  <a:off x="3850" y="1646"/>
                  <a:ext cx="86" cy="2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Line 57"/>
                <p:cNvSpPr>
                  <a:spLocks noChangeShapeType="1"/>
                </p:cNvSpPr>
                <p:nvPr/>
              </p:nvSpPr>
              <p:spPr bwMode="auto">
                <a:xfrm>
                  <a:off x="3440" y="1941"/>
                  <a:ext cx="78" cy="1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58"/>
                <p:cNvSpPr>
                  <a:spLocks noChangeShapeType="1"/>
                </p:cNvSpPr>
                <p:nvPr/>
              </p:nvSpPr>
              <p:spPr bwMode="auto">
                <a:xfrm>
                  <a:off x="3898" y="1623"/>
                  <a:ext cx="77" cy="1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9"/>
                <p:cNvSpPr>
                  <a:spLocks noChangeShapeType="1"/>
                </p:cNvSpPr>
                <p:nvPr/>
              </p:nvSpPr>
              <p:spPr bwMode="auto">
                <a:xfrm>
                  <a:off x="3801" y="1673"/>
                  <a:ext cx="99" cy="2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60"/>
                <p:cNvSpPr>
                  <a:spLocks noChangeShapeType="1"/>
                </p:cNvSpPr>
                <p:nvPr/>
              </p:nvSpPr>
              <p:spPr bwMode="auto">
                <a:xfrm>
                  <a:off x="4002" y="1572"/>
                  <a:ext cx="58" cy="1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61"/>
                <p:cNvSpPr>
                  <a:spLocks noChangeShapeType="1"/>
                </p:cNvSpPr>
                <p:nvPr/>
              </p:nvSpPr>
              <p:spPr bwMode="auto">
                <a:xfrm>
                  <a:off x="4050" y="1549"/>
                  <a:ext cx="43" cy="9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62"/>
                <p:cNvSpPr>
                  <a:spLocks noChangeShapeType="1"/>
                </p:cNvSpPr>
                <p:nvPr/>
              </p:nvSpPr>
              <p:spPr bwMode="auto">
                <a:xfrm>
                  <a:off x="3953" y="1599"/>
                  <a:ext cx="69" cy="1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63"/>
                <p:cNvSpPr>
                  <a:spLocks noChangeShapeType="1"/>
                </p:cNvSpPr>
                <p:nvPr/>
              </p:nvSpPr>
              <p:spPr bwMode="auto">
                <a:xfrm>
                  <a:off x="4142" y="1500"/>
                  <a:ext cx="36" cy="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Line 64"/>
                <p:cNvSpPr>
                  <a:spLocks noChangeShapeType="1"/>
                </p:cNvSpPr>
                <p:nvPr/>
              </p:nvSpPr>
              <p:spPr bwMode="auto">
                <a:xfrm>
                  <a:off x="4190" y="1477"/>
                  <a:ext cx="29" cy="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Line 65"/>
                <p:cNvSpPr>
                  <a:spLocks noChangeShapeType="1"/>
                </p:cNvSpPr>
                <p:nvPr/>
              </p:nvSpPr>
              <p:spPr bwMode="auto">
                <a:xfrm>
                  <a:off x="4093" y="1527"/>
                  <a:ext cx="41" cy="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1" name="Line 66"/>
            <p:cNvSpPr>
              <a:spLocks noChangeShapeType="1"/>
            </p:cNvSpPr>
            <p:nvPr/>
          </p:nvSpPr>
          <p:spPr bwMode="auto">
            <a:xfrm flipH="1" flipV="1">
              <a:off x="2497853" y="2182859"/>
              <a:ext cx="501650" cy="9842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67"/>
            <p:cNvSpPr>
              <a:spLocks noChangeShapeType="1"/>
            </p:cNvSpPr>
            <p:nvPr/>
          </p:nvSpPr>
          <p:spPr bwMode="auto">
            <a:xfrm>
              <a:off x="2510553" y="2200321"/>
              <a:ext cx="501650" cy="4763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" name="Objec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4654491"/>
                </p:ext>
              </p:extLst>
            </p:nvPr>
          </p:nvGraphicFramePr>
          <p:xfrm>
            <a:off x="2050178" y="2201909"/>
            <a:ext cx="4445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2" name="公式" r:id="rId31" imgW="342825" imgH="361981" progId="Equation.3">
                    <p:embed/>
                  </p:oleObj>
                </mc:Choice>
                <mc:Fallback>
                  <p:oleObj name="公式" r:id="rId31" imgW="342825" imgH="3619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178" y="2201909"/>
                          <a:ext cx="4445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6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6423739"/>
                </p:ext>
              </p:extLst>
            </p:nvPr>
          </p:nvGraphicFramePr>
          <p:xfrm>
            <a:off x="3085228" y="3078209"/>
            <a:ext cx="368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3" name="公式" r:id="rId33" imgW="266702" imgH="228634" progId="Equation.3">
                    <p:embed/>
                  </p:oleObj>
                </mc:Choice>
                <mc:Fallback>
                  <p:oleObj name="公式" r:id="rId33" imgW="266702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228" y="3078209"/>
                          <a:ext cx="368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Oval 70"/>
            <p:cNvSpPr>
              <a:spLocks noChangeAspect="1" noChangeArrowheads="1"/>
            </p:cNvSpPr>
            <p:nvPr/>
          </p:nvSpPr>
          <p:spPr bwMode="auto">
            <a:xfrm>
              <a:off x="2966166" y="3116309"/>
              <a:ext cx="71437" cy="714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</p:grpSp>
      <p:sp>
        <p:nvSpPr>
          <p:cNvPr id="127" name="Text Box 34"/>
          <p:cNvSpPr txBox="1">
            <a:spLocks noChangeArrowheads="1"/>
          </p:cNvSpPr>
          <p:nvPr/>
        </p:nvSpPr>
        <p:spPr bwMode="auto">
          <a:xfrm>
            <a:off x="173944" y="4476918"/>
            <a:ext cx="4065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CC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同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一</a:t>
            </a: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质点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对</a:t>
            </a:r>
            <a:r>
              <a:rPr lang="zh-CN" alt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不同参考点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的动量矩不同</a:t>
            </a:r>
            <a:endParaRPr lang="zh-CN" altLang="en-US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4268993" y="5021345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力对轴的力矩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130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003170"/>
              </p:ext>
            </p:extLst>
          </p:nvPr>
        </p:nvGraphicFramePr>
        <p:xfrm>
          <a:off x="6506587" y="5036126"/>
          <a:ext cx="174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4" name="公式" r:id="rId35" imgW="1686051" imgH="390594" progId="Equation.3">
                  <p:embed/>
                </p:oleObj>
              </mc:Choice>
              <mc:Fallback>
                <p:oleObj name="公式" r:id="rId35" imgW="1686051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587" y="5036126"/>
                        <a:ext cx="174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6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5" grpId="0" animBg="1"/>
      <p:bldP spid="6" grpId="0" autoUpdateAnimBg="0"/>
      <p:bldP spid="40" grpId="0" autoUpdateAnimBg="0"/>
      <p:bldP spid="127" grpId="0" autoUpdateAnimBg="0"/>
      <p:bldP spid="1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250825" y="300038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755650" y="254000"/>
            <a:ext cx="52562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一质点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rgbClr val="FFFFFF"/>
                </a:solidFill>
              </a:rPr>
              <a:t>，速度为</a:t>
            </a:r>
            <a:r>
              <a:rPr lang="en-US" altLang="zh-CN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>
                <a:solidFill>
                  <a:srgbClr val="FFFFFF"/>
                </a:solidFill>
              </a:rPr>
              <a:t>，如图所示，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zh-CN" altLang="en-US" i="1">
                <a:solidFill>
                  <a:srgbClr val="FF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B</a:t>
            </a:r>
            <a:r>
              <a:rPr lang="zh-CN" altLang="en-US" i="1">
                <a:solidFill>
                  <a:srgbClr val="FF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C </a:t>
            </a:r>
            <a:r>
              <a:rPr lang="zh-CN" altLang="en-US">
                <a:solidFill>
                  <a:srgbClr val="FFFFFF"/>
                </a:solidFill>
              </a:rPr>
              <a:t>分别为三个参考点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此时</a:t>
            </a:r>
            <a:r>
              <a:rPr lang="en-US" altLang="zh-CN" i="1">
                <a:solidFill>
                  <a:srgbClr val="66FFFF"/>
                </a:solidFill>
              </a:rPr>
              <a:t>m </a:t>
            </a:r>
            <a:r>
              <a:rPr lang="zh-CN" altLang="en-US">
                <a:solidFill>
                  <a:srgbClr val="FFFFFF"/>
                </a:solidFill>
              </a:rPr>
              <a:t>相对三个点的距离分别为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baseline="-25000">
                <a:solidFill>
                  <a:srgbClr val="66FFFF"/>
                </a:solidFill>
              </a:rPr>
              <a:t>1 </a:t>
            </a:r>
            <a:r>
              <a:rPr lang="zh-CN" altLang="en-US" baseline="-25000">
                <a:solidFill>
                  <a:srgbClr val="FFFFFF"/>
                </a:solidFill>
              </a:rPr>
              <a:t>、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baseline="-25000">
                <a:solidFill>
                  <a:srgbClr val="66FFFF"/>
                </a:solidFill>
              </a:rPr>
              <a:t>2 </a:t>
            </a:r>
            <a:r>
              <a:rPr lang="zh-CN" altLang="en-US" baseline="-25000">
                <a:solidFill>
                  <a:srgbClr val="FFFFFF"/>
                </a:solidFill>
              </a:rPr>
              <a:t>、</a:t>
            </a:r>
            <a:r>
              <a:rPr lang="zh-CN" altLang="en-US" baseline="-25000">
                <a:solidFill>
                  <a:srgbClr val="FFFF00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en-US" altLang="zh-CN" baseline="-25000">
                <a:solidFill>
                  <a:srgbClr val="66FFFF"/>
                </a:solidFill>
              </a:rPr>
              <a:t>3</a:t>
            </a:r>
            <a:endParaRPr lang="en-US" altLang="zh-CN">
              <a:solidFill>
                <a:srgbClr val="66FFFF"/>
              </a:solidFill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244475" y="1693863"/>
            <a:ext cx="6015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求  </a:t>
            </a:r>
            <a:r>
              <a:rPr lang="zh-CN" altLang="en-US" dirty="0">
                <a:solidFill>
                  <a:srgbClr val="FFFFFF"/>
                </a:solidFill>
              </a:rPr>
              <a:t>此时刻质点对三个参考点的</a:t>
            </a:r>
            <a:r>
              <a:rPr lang="zh-CN" altLang="en-US" dirty="0" smtClean="0">
                <a:solidFill>
                  <a:srgbClr val="FFFFFF"/>
                </a:solidFill>
              </a:rPr>
              <a:t>动量矩大小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457733" name="Object 5"/>
          <p:cNvGraphicFramePr>
            <a:graphicFrameLocks/>
          </p:cNvGraphicFramePr>
          <p:nvPr/>
        </p:nvGraphicFramePr>
        <p:xfrm>
          <a:off x="782638" y="2312988"/>
          <a:ext cx="1539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5" name="Equation" r:id="rId3" imgW="1428797" imgH="314203" progId="Equation.3">
                  <p:embed/>
                </p:oleObj>
              </mc:Choice>
              <mc:Fallback>
                <p:oleObj name="Equation" r:id="rId3" imgW="1428797" imgH="31420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312988"/>
                        <a:ext cx="15398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/>
          </p:cNvGraphicFramePr>
          <p:nvPr/>
        </p:nvGraphicFramePr>
        <p:xfrm>
          <a:off x="2609850" y="2312988"/>
          <a:ext cx="1539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6" name="Equation" r:id="rId5" imgW="1428797" imgH="314203" progId="Equation.3">
                  <p:embed/>
                </p:oleObj>
              </mc:Choice>
              <mc:Fallback>
                <p:oleObj name="Equation" r:id="rId5" imgW="1428797" imgH="31420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312988"/>
                        <a:ext cx="15398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/>
          </p:cNvGraphicFramePr>
          <p:nvPr/>
        </p:nvGraphicFramePr>
        <p:xfrm>
          <a:off x="4521200" y="2317750"/>
          <a:ext cx="949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7" name="Equation" r:id="rId7" imgW="847614" imgH="323920" progId="Equation.3">
                  <p:embed/>
                </p:oleObj>
              </mc:Choice>
              <mc:Fallback>
                <p:oleObj name="Equation" r:id="rId7" imgW="847614" imgH="32392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317750"/>
                        <a:ext cx="949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0" y="158750"/>
            <a:ext cx="2711450" cy="2698750"/>
            <a:chOff x="3840" y="157"/>
            <a:chExt cx="1708" cy="1700"/>
          </a:xfrm>
        </p:grpSpPr>
        <p:sp>
          <p:nvSpPr>
            <p:cNvPr id="13359" name="Rectangle 9"/>
            <p:cNvSpPr>
              <a:spLocks noChangeArrowheads="1"/>
            </p:cNvSpPr>
            <p:nvPr/>
          </p:nvSpPr>
          <p:spPr bwMode="auto">
            <a:xfrm>
              <a:off x="4176" y="451"/>
              <a:ext cx="1056" cy="129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60" name="Line 10"/>
            <p:cNvSpPr>
              <a:spLocks noChangeShapeType="1"/>
            </p:cNvSpPr>
            <p:nvPr/>
          </p:nvSpPr>
          <p:spPr bwMode="auto">
            <a:xfrm flipH="1">
              <a:off x="4176" y="451"/>
              <a:ext cx="1056" cy="12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Oval 11"/>
            <p:cNvSpPr>
              <a:spLocks noChangeAspect="1" noChangeArrowheads="1"/>
            </p:cNvSpPr>
            <p:nvPr/>
          </p:nvSpPr>
          <p:spPr bwMode="auto">
            <a:xfrm>
              <a:off x="5184" y="403"/>
              <a:ext cx="125" cy="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13362" name="Text Box 12"/>
            <p:cNvSpPr txBox="1">
              <a:spLocks noChangeArrowheads="1"/>
            </p:cNvSpPr>
            <p:nvPr/>
          </p:nvSpPr>
          <p:spPr bwMode="auto">
            <a:xfrm>
              <a:off x="5270" y="15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FFFF00"/>
                  </a:solidFill>
                </a:rPr>
                <a:t>m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3363" name="Text Box 13"/>
            <p:cNvSpPr txBox="1">
              <a:spLocks noChangeArrowheads="1"/>
            </p:cNvSpPr>
            <p:nvPr/>
          </p:nvSpPr>
          <p:spPr bwMode="auto">
            <a:xfrm>
              <a:off x="4368" y="17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d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3364" name="Text Box 14"/>
            <p:cNvSpPr txBox="1">
              <a:spLocks noChangeArrowheads="1"/>
            </p:cNvSpPr>
            <p:nvPr/>
          </p:nvSpPr>
          <p:spPr bwMode="auto">
            <a:xfrm>
              <a:off x="4320" y="89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d</a:t>
              </a:r>
              <a:r>
                <a:rPr lang="en-US" altLang="zh-CN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13365" name="Text Box 15"/>
            <p:cNvSpPr txBox="1">
              <a:spLocks noChangeArrowheads="1"/>
            </p:cNvSpPr>
            <p:nvPr/>
          </p:nvSpPr>
          <p:spPr bwMode="auto">
            <a:xfrm>
              <a:off x="4896" y="108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aseline="-25000">
                  <a:solidFill>
                    <a:srgbClr val="FFFF00"/>
                  </a:solidFill>
                </a:rPr>
                <a:t> </a:t>
              </a:r>
              <a:r>
                <a:rPr lang="en-US" altLang="zh-CN" i="1">
                  <a:solidFill>
                    <a:srgbClr val="FFFF00"/>
                  </a:solidFill>
                </a:rPr>
                <a:t>d</a:t>
              </a:r>
              <a:r>
                <a:rPr lang="en-US" altLang="zh-CN" baseline="-250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3366" name="Text Box 16"/>
            <p:cNvSpPr txBox="1">
              <a:spLocks noChangeArrowheads="1"/>
            </p:cNvSpPr>
            <p:nvPr/>
          </p:nvSpPr>
          <p:spPr bwMode="auto">
            <a:xfrm>
              <a:off x="3840" y="27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13367" name="Rectangle 17"/>
            <p:cNvSpPr>
              <a:spLocks noChangeArrowheads="1"/>
            </p:cNvSpPr>
            <p:nvPr/>
          </p:nvSpPr>
          <p:spPr bwMode="auto">
            <a:xfrm>
              <a:off x="3840" y="156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00"/>
                  </a:solidFill>
                </a:rPr>
                <a:t>B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13368" name="Rectangle 18"/>
            <p:cNvSpPr>
              <a:spLocks noChangeArrowheads="1"/>
            </p:cNvSpPr>
            <p:nvPr/>
          </p:nvSpPr>
          <p:spPr bwMode="auto">
            <a:xfrm>
              <a:off x="5184" y="15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00"/>
                  </a:solidFill>
                </a:rPr>
                <a:t>C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grpSp>
          <p:nvGrpSpPr>
            <p:cNvPr id="13369" name="Group 19"/>
            <p:cNvGrpSpPr>
              <a:grpSpLocks/>
            </p:cNvGrpSpPr>
            <p:nvPr/>
          </p:nvGrpSpPr>
          <p:grpSpPr bwMode="auto">
            <a:xfrm>
              <a:off x="4176" y="1555"/>
              <a:ext cx="144" cy="192"/>
              <a:chOff x="4320" y="3648"/>
              <a:chExt cx="144" cy="192"/>
            </a:xfrm>
          </p:grpSpPr>
          <p:sp>
            <p:nvSpPr>
              <p:cNvPr id="13378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9" name="Line 21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70" name="Group 22"/>
            <p:cNvGrpSpPr>
              <a:grpSpLocks/>
            </p:cNvGrpSpPr>
            <p:nvPr/>
          </p:nvGrpSpPr>
          <p:grpSpPr bwMode="auto">
            <a:xfrm>
              <a:off x="5088" y="1555"/>
              <a:ext cx="144" cy="192"/>
              <a:chOff x="5232" y="3648"/>
              <a:chExt cx="144" cy="192"/>
            </a:xfrm>
          </p:grpSpPr>
          <p:sp>
            <p:nvSpPr>
              <p:cNvPr id="13376" name="Line 23"/>
              <p:cNvSpPr>
                <a:spLocks noChangeShapeType="1"/>
              </p:cNvSpPr>
              <p:nvPr/>
            </p:nvSpPr>
            <p:spPr bwMode="auto">
              <a:xfrm>
                <a:off x="523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7" name="Line 24"/>
              <p:cNvSpPr>
                <a:spLocks noChangeShapeType="1"/>
              </p:cNvSpPr>
              <p:nvPr/>
            </p:nvSpPr>
            <p:spPr bwMode="auto">
              <a:xfrm>
                <a:off x="5232" y="36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71" name="Group 25"/>
            <p:cNvGrpSpPr>
              <a:grpSpLocks/>
            </p:cNvGrpSpPr>
            <p:nvPr/>
          </p:nvGrpSpPr>
          <p:grpSpPr bwMode="auto">
            <a:xfrm>
              <a:off x="4176" y="451"/>
              <a:ext cx="192" cy="144"/>
              <a:chOff x="4320" y="2544"/>
              <a:chExt cx="192" cy="144"/>
            </a:xfrm>
          </p:grpSpPr>
          <p:sp>
            <p:nvSpPr>
              <p:cNvPr id="13374" name="Line 26"/>
              <p:cNvSpPr>
                <a:spLocks noChangeShapeType="1"/>
              </p:cNvSpPr>
              <p:nvPr/>
            </p:nvSpPr>
            <p:spPr bwMode="auto">
              <a:xfrm>
                <a:off x="4512" y="254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5" name="Line 27"/>
              <p:cNvSpPr>
                <a:spLocks noChangeShapeType="1"/>
              </p:cNvSpPr>
              <p:nvPr/>
            </p:nvSpPr>
            <p:spPr bwMode="auto">
              <a:xfrm flipH="1">
                <a:off x="4320" y="26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72" name="Line 28"/>
            <p:cNvSpPr>
              <a:spLocks noChangeShapeType="1"/>
            </p:cNvSpPr>
            <p:nvPr/>
          </p:nvSpPr>
          <p:spPr bwMode="auto">
            <a:xfrm>
              <a:off x="5232" y="499"/>
              <a:ext cx="0" cy="4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73" name="Object 29"/>
            <p:cNvGraphicFramePr>
              <a:graphicFrameLocks noChangeAspect="1"/>
            </p:cNvGraphicFramePr>
            <p:nvPr/>
          </p:nvGraphicFramePr>
          <p:xfrm>
            <a:off x="5275" y="561"/>
            <a:ext cx="14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68" name="公式" r:id="rId9" imgW="123903" imgH="200021" progId="Equation.3">
                    <p:embed/>
                  </p:oleObj>
                </mc:Choice>
                <mc:Fallback>
                  <p:oleObj name="公式" r:id="rId9" imgW="123903" imgH="20002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561"/>
                          <a:ext cx="14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7758" name="Text Box 30"/>
          <p:cNvSpPr txBox="1">
            <a:spLocks noChangeArrowheads="1"/>
          </p:cNvSpPr>
          <p:nvPr/>
        </p:nvSpPr>
        <p:spPr bwMode="auto">
          <a:xfrm>
            <a:off x="119063" y="22701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57759" name="Text Box 31"/>
          <p:cNvSpPr txBox="1">
            <a:spLocks noChangeArrowheads="1"/>
          </p:cNvSpPr>
          <p:nvPr/>
        </p:nvSpPr>
        <p:spPr bwMode="auto">
          <a:xfrm>
            <a:off x="179512" y="3183359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7760" name="Line 32"/>
          <p:cNvSpPr>
            <a:spLocks noChangeShapeType="1"/>
          </p:cNvSpPr>
          <p:nvPr/>
        </p:nvSpPr>
        <p:spPr bwMode="auto">
          <a:xfrm>
            <a:off x="395288" y="2919413"/>
            <a:ext cx="8424862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7761" name="Oval 33"/>
          <p:cNvSpPr>
            <a:spLocks noChangeArrowheads="1"/>
          </p:cNvSpPr>
          <p:nvPr/>
        </p:nvSpPr>
        <p:spPr bwMode="auto">
          <a:xfrm flipV="1">
            <a:off x="7927975" y="37877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2" name="Line 34"/>
          <p:cNvSpPr>
            <a:spLocks noChangeShapeType="1"/>
          </p:cNvSpPr>
          <p:nvPr/>
        </p:nvSpPr>
        <p:spPr bwMode="auto">
          <a:xfrm>
            <a:off x="7785100" y="3860800"/>
            <a:ext cx="431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3" name="Oval 35"/>
          <p:cNvSpPr>
            <a:spLocks noChangeArrowheads="1"/>
          </p:cNvSpPr>
          <p:nvPr/>
        </p:nvSpPr>
        <p:spPr bwMode="auto">
          <a:xfrm>
            <a:off x="7353300" y="6019800"/>
            <a:ext cx="1295400" cy="288925"/>
          </a:xfrm>
          <a:prstGeom prst="ellips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4" name="Line 36"/>
          <p:cNvSpPr>
            <a:spLocks noChangeShapeType="1"/>
          </p:cNvSpPr>
          <p:nvPr/>
        </p:nvSpPr>
        <p:spPr bwMode="auto">
          <a:xfrm>
            <a:off x="8001000" y="3716338"/>
            <a:ext cx="0" cy="2808287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5" name="Oval 37"/>
          <p:cNvSpPr>
            <a:spLocks noChangeArrowheads="1"/>
          </p:cNvSpPr>
          <p:nvPr/>
        </p:nvSpPr>
        <p:spPr bwMode="auto">
          <a:xfrm flipV="1">
            <a:off x="7280275" y="6092825"/>
            <a:ext cx="144463" cy="1444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6" name="Oval 38"/>
          <p:cNvSpPr>
            <a:spLocks noChangeArrowheads="1"/>
          </p:cNvSpPr>
          <p:nvPr/>
        </p:nvSpPr>
        <p:spPr bwMode="auto">
          <a:xfrm flipV="1">
            <a:off x="7956550" y="6135688"/>
            <a:ext cx="73025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7767" name="Line 39"/>
          <p:cNvSpPr>
            <a:spLocks noChangeShapeType="1"/>
          </p:cNvSpPr>
          <p:nvPr/>
        </p:nvSpPr>
        <p:spPr bwMode="auto">
          <a:xfrm flipH="1">
            <a:off x="7424738" y="6164263"/>
            <a:ext cx="576262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8" name="Text Box 40"/>
          <p:cNvSpPr txBox="1">
            <a:spLocks noChangeArrowheads="1"/>
          </p:cNvSpPr>
          <p:nvPr/>
        </p:nvSpPr>
        <p:spPr bwMode="auto">
          <a:xfrm>
            <a:off x="8215313" y="3763963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endParaRPr lang="en-US" altLang="zh-CN" i="1">
              <a:solidFill>
                <a:srgbClr val="3333CC"/>
              </a:solidFill>
            </a:endParaRPr>
          </a:p>
        </p:txBody>
      </p:sp>
      <p:sp>
        <p:nvSpPr>
          <p:cNvPr id="457769" name="Arc 41"/>
          <p:cNvSpPr>
            <a:spLocks/>
          </p:cNvSpPr>
          <p:nvPr/>
        </p:nvSpPr>
        <p:spPr bwMode="auto">
          <a:xfrm flipH="1">
            <a:off x="7785100" y="4076700"/>
            <a:ext cx="479425" cy="21590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V="1">
            <a:off x="8001000" y="3429000"/>
            <a:ext cx="0" cy="86518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7866063" y="28527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FF"/>
                </a:solidFill>
              </a:rPr>
              <a:t>z</a:t>
            </a:r>
          </a:p>
        </p:txBody>
      </p:sp>
      <p:sp>
        <p:nvSpPr>
          <p:cNvPr id="457772" name="Text Box 44"/>
          <p:cNvSpPr txBox="1">
            <a:spLocks noChangeArrowheads="1"/>
          </p:cNvSpPr>
          <p:nvPr/>
        </p:nvSpPr>
        <p:spPr bwMode="auto">
          <a:xfrm>
            <a:off x="8001000" y="58769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A</a:t>
            </a:r>
          </a:p>
        </p:txBody>
      </p:sp>
      <p:graphicFrame>
        <p:nvGraphicFramePr>
          <p:cNvPr id="457773" name="Object 45"/>
          <p:cNvGraphicFramePr>
            <a:graphicFrameLocks/>
          </p:cNvGraphicFramePr>
          <p:nvPr/>
        </p:nvGraphicFramePr>
        <p:xfrm>
          <a:off x="2386013" y="3187700"/>
          <a:ext cx="36004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9" name="公式" r:id="rId11" imgW="1238219" imgH="133347" progId="Equation.3">
                  <p:embed/>
                </p:oleObj>
              </mc:Choice>
              <mc:Fallback>
                <p:oleObj name="公式" r:id="rId11" imgW="1238219" imgH="133347" progId="Equation.3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187700"/>
                        <a:ext cx="36004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4" name="Text Box 46"/>
          <p:cNvSpPr txBox="1">
            <a:spLocks noChangeArrowheads="1"/>
          </p:cNvSpPr>
          <p:nvPr/>
        </p:nvSpPr>
        <p:spPr bwMode="auto">
          <a:xfrm>
            <a:off x="8027988" y="3619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7994650" y="3271838"/>
            <a:ext cx="0" cy="5873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H="1">
            <a:off x="7353300" y="3860800"/>
            <a:ext cx="647700" cy="23034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7777" name="Object 49"/>
          <p:cNvGraphicFramePr>
            <a:graphicFrameLocks/>
          </p:cNvGraphicFramePr>
          <p:nvPr/>
        </p:nvGraphicFramePr>
        <p:xfrm>
          <a:off x="338138" y="4508500"/>
          <a:ext cx="20367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0" name="公式" r:id="rId13" imgW="657306" imgH="152512" progId="Equation.3">
                  <p:embed/>
                </p:oleObj>
              </mc:Choice>
              <mc:Fallback>
                <p:oleObj name="公式" r:id="rId13" imgW="657306" imgH="152512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508500"/>
                        <a:ext cx="20367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8" name="Object 50"/>
          <p:cNvGraphicFramePr>
            <a:graphicFrameLocks/>
          </p:cNvGraphicFramePr>
          <p:nvPr/>
        </p:nvGraphicFramePr>
        <p:xfrm>
          <a:off x="2705100" y="4494213"/>
          <a:ext cx="31559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1" name="公式" r:id="rId15" imgW="1076254" imgH="200021" progId="Equation.3">
                  <p:embed/>
                </p:oleObj>
              </mc:Choice>
              <mc:Fallback>
                <p:oleObj name="公式" r:id="rId15" imgW="1076254" imgH="200021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494213"/>
                        <a:ext cx="31559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9" name="Line 51"/>
          <p:cNvSpPr>
            <a:spLocks noChangeShapeType="1"/>
          </p:cNvSpPr>
          <p:nvPr/>
        </p:nvSpPr>
        <p:spPr bwMode="auto">
          <a:xfrm flipH="1" flipV="1">
            <a:off x="6848475" y="3284538"/>
            <a:ext cx="1152525" cy="576262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7780" name="Object 52"/>
          <p:cNvGraphicFramePr>
            <a:graphicFrameLocks/>
          </p:cNvGraphicFramePr>
          <p:nvPr/>
        </p:nvGraphicFramePr>
        <p:xfrm>
          <a:off x="290513" y="6053138"/>
          <a:ext cx="5969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2" name="公式" r:id="rId17" imgW="2133613" imgH="133347" progId="Equation.3">
                  <p:embed/>
                </p:oleObj>
              </mc:Choice>
              <mc:Fallback>
                <p:oleObj name="公式" r:id="rId17" imgW="2133613" imgH="133347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6053138"/>
                        <a:ext cx="5969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1" name="Object 53"/>
          <p:cNvGraphicFramePr>
            <a:graphicFrameLocks/>
          </p:cNvGraphicFramePr>
          <p:nvPr/>
        </p:nvGraphicFramePr>
        <p:xfrm>
          <a:off x="8091488" y="3167063"/>
          <a:ext cx="4206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3" name="公式" r:id="rId19" imgW="85841" imgH="133347" progId="Equation.3">
                  <p:embed/>
                </p:oleObj>
              </mc:Choice>
              <mc:Fallback>
                <p:oleObj name="公式" r:id="rId19" imgW="85841" imgH="133347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3167063"/>
                        <a:ext cx="4206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2" name="Object 54"/>
          <p:cNvGraphicFramePr>
            <a:graphicFrameLocks/>
          </p:cNvGraphicFramePr>
          <p:nvPr/>
        </p:nvGraphicFramePr>
        <p:xfrm>
          <a:off x="6723063" y="3417888"/>
          <a:ext cx="371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4" name="公式" r:id="rId21" imgW="76123" imgH="152512" progId="Equation.3">
                  <p:embed/>
                </p:oleObj>
              </mc:Choice>
              <mc:Fallback>
                <p:oleObj name="公式" r:id="rId21" imgW="76123" imgH="152512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3417888"/>
                        <a:ext cx="371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3" name="Object 55"/>
          <p:cNvGraphicFramePr>
            <a:graphicFrameLocks/>
          </p:cNvGraphicFramePr>
          <p:nvPr/>
        </p:nvGraphicFramePr>
        <p:xfrm>
          <a:off x="7569200" y="5805488"/>
          <a:ext cx="3270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5" name="公式" r:id="rId23" imgW="47510" imgH="57226" progId="Equation.3">
                  <p:embed/>
                </p:oleObj>
              </mc:Choice>
              <mc:Fallback>
                <p:oleObj name="公式" r:id="rId23" imgW="47510" imgH="57226" progId="Equation.3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5805488"/>
                        <a:ext cx="3270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4" name="Object 56"/>
          <p:cNvGraphicFramePr>
            <a:graphicFrameLocks/>
          </p:cNvGraphicFramePr>
          <p:nvPr/>
        </p:nvGraphicFramePr>
        <p:xfrm>
          <a:off x="7310438" y="4843463"/>
          <a:ext cx="338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6" name="公式" r:id="rId25" imgW="19166" imgH="57226" progId="Equation.3">
                  <p:embed/>
                </p:oleObj>
              </mc:Choice>
              <mc:Fallback>
                <p:oleObj name="公式" r:id="rId25" imgW="19166" imgH="57226" progId="Equation.3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4843463"/>
                        <a:ext cx="3381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5" name="Object 57"/>
          <p:cNvGraphicFramePr>
            <a:graphicFrameLocks/>
          </p:cNvGraphicFramePr>
          <p:nvPr/>
        </p:nvGraphicFramePr>
        <p:xfrm>
          <a:off x="7019925" y="5805488"/>
          <a:ext cx="269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7" name="公式" r:id="rId27" imgW="19166" imgH="76121" progId="Equation.3">
                  <p:embed/>
                </p:oleObj>
              </mc:Choice>
              <mc:Fallback>
                <p:oleObj name="公式" r:id="rId27" imgW="19166" imgH="76121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805488"/>
                        <a:ext cx="269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86" name="Rectangle 58"/>
          <p:cNvSpPr>
            <a:spLocks noChangeArrowheads="1"/>
          </p:cNvSpPr>
          <p:nvPr/>
        </p:nvSpPr>
        <p:spPr bwMode="auto">
          <a:xfrm>
            <a:off x="6896100" y="608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⊙</a:t>
            </a:r>
          </a:p>
        </p:txBody>
      </p:sp>
      <p:sp>
        <p:nvSpPr>
          <p:cNvPr id="457787" name="Arc 59"/>
          <p:cNvSpPr>
            <a:spLocks/>
          </p:cNvSpPr>
          <p:nvPr/>
        </p:nvSpPr>
        <p:spPr bwMode="auto">
          <a:xfrm rot="-8693374">
            <a:off x="7740650" y="3716338"/>
            <a:ext cx="774700" cy="425450"/>
          </a:xfrm>
          <a:custGeom>
            <a:avLst/>
            <a:gdLst>
              <a:gd name="T0" fmla="*/ 2147483646 w 21157"/>
              <a:gd name="T1" fmla="*/ 2147483646 h 11587"/>
              <a:gd name="T2" fmla="*/ 2147483646 w 21157"/>
              <a:gd name="T3" fmla="*/ 2147483646 h 11587"/>
              <a:gd name="T4" fmla="*/ 0 w 21157"/>
              <a:gd name="T5" fmla="*/ 0 h 11587"/>
              <a:gd name="T6" fmla="*/ 0 60000 65536"/>
              <a:gd name="T7" fmla="*/ 0 60000 65536"/>
              <a:gd name="T8" fmla="*/ 0 60000 65536"/>
              <a:gd name="T9" fmla="*/ 0 w 21157"/>
              <a:gd name="T10" fmla="*/ 0 h 11587"/>
              <a:gd name="T11" fmla="*/ 21157 w 21157"/>
              <a:gd name="T12" fmla="*/ 11587 h 1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57" h="11587" fill="none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</a:path>
              <a:path w="21157" h="11587" stroke="0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  <a:lnTo>
                  <a:pt x="0" y="0"/>
                </a:lnTo>
                <a:lnTo>
                  <a:pt x="21156" y="4352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7788" name="Object 60"/>
          <p:cNvGraphicFramePr>
            <a:graphicFrameLocks/>
          </p:cNvGraphicFramePr>
          <p:nvPr/>
        </p:nvGraphicFramePr>
        <p:xfrm>
          <a:off x="7548563" y="3284538"/>
          <a:ext cx="4079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8" name="公式" r:id="rId29" imgW="47510" imgH="38061" progId="Equation.3">
                  <p:embed/>
                </p:oleObj>
              </mc:Choice>
              <mc:Fallback>
                <p:oleObj name="公式" r:id="rId29" imgW="47510" imgH="38061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3284538"/>
                        <a:ext cx="4079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89" name="Line 61"/>
          <p:cNvSpPr>
            <a:spLocks noChangeShapeType="1"/>
          </p:cNvSpPr>
          <p:nvPr/>
        </p:nvSpPr>
        <p:spPr bwMode="auto">
          <a:xfrm>
            <a:off x="6861175" y="3284538"/>
            <a:ext cx="1095375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7790" name="Object 62"/>
          <p:cNvGraphicFramePr>
            <a:graphicFrameLocks/>
          </p:cNvGraphicFramePr>
          <p:nvPr/>
        </p:nvGraphicFramePr>
        <p:xfrm>
          <a:off x="320675" y="5329238"/>
          <a:ext cx="34274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9" name="公式" r:id="rId31" imgW="1180991" imgH="161960" progId="Equation.3">
                  <p:embed/>
                </p:oleObj>
              </mc:Choice>
              <mc:Fallback>
                <p:oleObj name="公式" r:id="rId31" imgW="1180991" imgH="16196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329238"/>
                        <a:ext cx="34274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782638" y="3040063"/>
            <a:ext cx="1854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小球对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点的动量矩</a:t>
            </a: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0" y="3933825"/>
            <a:ext cx="7154863" cy="1463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质点对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轴的动量矩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：当质点作平面运动时，质点对</a:t>
            </a: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运动平面内某参考点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A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的动量矩也称为质点对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过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垂</a:t>
            </a:r>
            <a:endParaRPr lang="en-US" altLang="zh-CN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直于运动平面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轴的动量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07950" y="3870325"/>
            <a:ext cx="6740525" cy="8302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小球对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点的动量矩，在通过该点的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轴上的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投影就等于小球对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轴的动量矩</a:t>
            </a:r>
          </a:p>
        </p:txBody>
      </p:sp>
      <p:graphicFrame>
        <p:nvGraphicFramePr>
          <p:cNvPr id="3" name="Object 60"/>
          <p:cNvGraphicFramePr>
            <a:graphicFrameLocks/>
          </p:cNvGraphicFramePr>
          <p:nvPr/>
        </p:nvGraphicFramePr>
        <p:xfrm>
          <a:off x="7524750" y="5516563"/>
          <a:ext cx="407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0" name="公式" r:id="rId33" imgW="47510" imgH="38061" progId="Equation.3">
                  <p:embed/>
                </p:oleObj>
              </mc:Choice>
              <mc:Fallback>
                <p:oleObj name="公式" r:id="rId33" imgW="47510" imgH="38061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516563"/>
                        <a:ext cx="4079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59"/>
          <p:cNvSpPr>
            <a:spLocks/>
          </p:cNvSpPr>
          <p:nvPr/>
        </p:nvSpPr>
        <p:spPr bwMode="auto">
          <a:xfrm rot="-3058826">
            <a:off x="6845300" y="5980113"/>
            <a:ext cx="774700" cy="425450"/>
          </a:xfrm>
          <a:custGeom>
            <a:avLst/>
            <a:gdLst>
              <a:gd name="T0" fmla="*/ 2147483646 w 21157"/>
              <a:gd name="T1" fmla="*/ 2147483646 h 11587"/>
              <a:gd name="T2" fmla="*/ 2147483646 w 21157"/>
              <a:gd name="T3" fmla="*/ 2147483646 h 11587"/>
              <a:gd name="T4" fmla="*/ 0 w 21157"/>
              <a:gd name="T5" fmla="*/ 0 h 11587"/>
              <a:gd name="T6" fmla="*/ 0 60000 65536"/>
              <a:gd name="T7" fmla="*/ 0 60000 65536"/>
              <a:gd name="T8" fmla="*/ 0 60000 65536"/>
              <a:gd name="T9" fmla="*/ 0 w 21157"/>
              <a:gd name="T10" fmla="*/ 0 h 11587"/>
              <a:gd name="T11" fmla="*/ 21157 w 21157"/>
              <a:gd name="T12" fmla="*/ 11587 h 1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57" h="11587" fill="none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</a:path>
              <a:path w="21157" h="11587" stroke="0" extrusionOk="0">
                <a:moveTo>
                  <a:pt x="21156" y="4352"/>
                </a:moveTo>
                <a:cubicBezTo>
                  <a:pt x="20628" y="6922"/>
                  <a:pt x="19636" y="9373"/>
                  <a:pt x="18229" y="11587"/>
                </a:cubicBezTo>
                <a:lnTo>
                  <a:pt x="0" y="0"/>
                </a:lnTo>
                <a:lnTo>
                  <a:pt x="21156" y="4352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autoUpdateAnimBg="0"/>
      <p:bldP spid="457731" grpId="0" autoUpdateAnimBg="0"/>
      <p:bldP spid="457732" grpId="0" autoUpdateAnimBg="0"/>
      <p:bldP spid="457758" grpId="0"/>
      <p:bldP spid="457759" grpId="0"/>
      <p:bldP spid="457760" grpId="0" animBg="1"/>
      <p:bldP spid="457761" grpId="0" animBg="1"/>
      <p:bldP spid="457762" grpId="0" animBg="1"/>
      <p:bldP spid="457763" grpId="0" animBg="1"/>
      <p:bldP spid="457764" grpId="0" animBg="1"/>
      <p:bldP spid="457765" grpId="0" animBg="1"/>
      <p:bldP spid="457766" grpId="0" animBg="1"/>
      <p:bldP spid="457767" grpId="0" animBg="1"/>
      <p:bldP spid="457768" grpId="0" autoUpdateAnimBg="0"/>
      <p:bldP spid="457769" grpId="0" animBg="1"/>
      <p:bldP spid="457770" grpId="0" animBg="1"/>
      <p:bldP spid="457771" grpId="0"/>
      <p:bldP spid="457772" grpId="0"/>
      <p:bldP spid="457774" grpId="0"/>
      <p:bldP spid="457775" grpId="0" animBg="1"/>
      <p:bldP spid="457776" grpId="0" animBg="1"/>
      <p:bldP spid="457779" grpId="0" animBg="1"/>
      <p:bldP spid="457786" grpId="0"/>
      <p:bldP spid="457787" grpId="0" animBg="1"/>
      <p:bldP spid="457789" grpId="0" animBg="1"/>
      <p:bldP spid="63" grpId="0"/>
      <p:bldP spid="64" grpId="0" animBg="1" autoUpdateAnimBg="0"/>
      <p:bldP spid="64" grpId="1" animBg="1"/>
      <p:bldP spid="65" grpId="0" animBg="1" autoUpdateAnimBg="0"/>
      <p:bldP spid="65" grpId="1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质点系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动量矩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8755" name="Freeform 3"/>
          <p:cNvSpPr>
            <a:spLocks/>
          </p:cNvSpPr>
          <p:nvPr/>
        </p:nvSpPr>
        <p:spPr bwMode="auto">
          <a:xfrm>
            <a:off x="6516688" y="261938"/>
            <a:ext cx="2362200" cy="2374900"/>
          </a:xfrm>
          <a:custGeom>
            <a:avLst/>
            <a:gdLst>
              <a:gd name="T0" fmla="*/ 2147483646 w 1704"/>
              <a:gd name="T1" fmla="*/ 2147483646 h 1504"/>
              <a:gd name="T2" fmla="*/ 2147483646 w 1704"/>
              <a:gd name="T3" fmla="*/ 2147483646 h 1504"/>
              <a:gd name="T4" fmla="*/ 2147483646 w 1704"/>
              <a:gd name="T5" fmla="*/ 2147483646 h 1504"/>
              <a:gd name="T6" fmla="*/ 2147483646 w 1704"/>
              <a:gd name="T7" fmla="*/ 2147483646 h 1504"/>
              <a:gd name="T8" fmla="*/ 2147483646 w 1704"/>
              <a:gd name="T9" fmla="*/ 2147483646 h 1504"/>
              <a:gd name="T10" fmla="*/ 2147483646 w 1704"/>
              <a:gd name="T11" fmla="*/ 2147483646 h 1504"/>
              <a:gd name="T12" fmla="*/ 2147483646 w 1704"/>
              <a:gd name="T13" fmla="*/ 2147483646 h 15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04"/>
              <a:gd name="T22" fmla="*/ 0 h 1504"/>
              <a:gd name="T23" fmla="*/ 1704 w 1704"/>
              <a:gd name="T24" fmla="*/ 1504 h 15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04" h="1504">
                <a:moveTo>
                  <a:pt x="816" y="8"/>
                </a:moveTo>
                <a:cubicBezTo>
                  <a:pt x="600" y="0"/>
                  <a:pt x="352" y="56"/>
                  <a:pt x="240" y="248"/>
                </a:cubicBezTo>
                <a:cubicBezTo>
                  <a:pt x="128" y="440"/>
                  <a:pt x="0" y="960"/>
                  <a:pt x="144" y="1160"/>
                </a:cubicBezTo>
                <a:cubicBezTo>
                  <a:pt x="288" y="1360"/>
                  <a:pt x="856" y="1504"/>
                  <a:pt x="1104" y="1448"/>
                </a:cubicBezTo>
                <a:cubicBezTo>
                  <a:pt x="1352" y="1392"/>
                  <a:pt x="1560" y="1016"/>
                  <a:pt x="1632" y="824"/>
                </a:cubicBezTo>
                <a:cubicBezTo>
                  <a:pt x="1704" y="632"/>
                  <a:pt x="1672" y="432"/>
                  <a:pt x="1536" y="296"/>
                </a:cubicBezTo>
                <a:cubicBezTo>
                  <a:pt x="1400" y="160"/>
                  <a:pt x="1032" y="16"/>
                  <a:pt x="816" y="8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26263" y="565150"/>
            <a:ext cx="1358900" cy="493713"/>
            <a:chOff x="4080" y="1008"/>
            <a:chExt cx="856" cy="311"/>
          </a:xfrm>
        </p:grpSpPr>
        <p:sp>
          <p:nvSpPr>
            <p:cNvPr id="14398" name="Oval 5"/>
            <p:cNvSpPr>
              <a:spLocks noChangeArrowheads="1"/>
            </p:cNvSpPr>
            <p:nvPr/>
          </p:nvSpPr>
          <p:spPr bwMode="auto">
            <a:xfrm>
              <a:off x="4328" y="1105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9" name="Line 6"/>
            <p:cNvSpPr>
              <a:spLocks noChangeShapeType="1"/>
            </p:cNvSpPr>
            <p:nvPr/>
          </p:nvSpPr>
          <p:spPr bwMode="auto">
            <a:xfrm>
              <a:off x="4424" y="1153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400" name="Object 7"/>
            <p:cNvGraphicFramePr>
              <a:graphicFrameLocks/>
            </p:cNvGraphicFramePr>
            <p:nvPr/>
          </p:nvGraphicFramePr>
          <p:xfrm>
            <a:off x="4080" y="1056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1" name="Equation" r:id="rId3" imgW="355446" imgH="418918" progId="Equation.3">
                    <p:embed/>
                  </p:oleObj>
                </mc:Choice>
                <mc:Fallback>
                  <p:oleObj name="Equation" r:id="rId3" imgW="355446" imgH="418918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56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1" name="Object 8"/>
            <p:cNvGraphicFramePr>
              <a:graphicFrameLocks/>
            </p:cNvGraphicFramePr>
            <p:nvPr/>
          </p:nvGraphicFramePr>
          <p:xfrm>
            <a:off x="4752" y="1008"/>
            <a:ext cx="18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2" name="Equation" r:id="rId5" imgW="190578" imgH="314203" progId="Equation.3">
                    <p:embed/>
                  </p:oleObj>
                </mc:Choice>
                <mc:Fallback>
                  <p:oleObj name="Equation" r:id="rId5" imgW="190578" imgH="314203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18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73863" y="1065213"/>
            <a:ext cx="990600" cy="717550"/>
            <a:chOff x="3984" y="1323"/>
            <a:chExt cx="624" cy="452"/>
          </a:xfrm>
        </p:grpSpPr>
        <p:sp>
          <p:nvSpPr>
            <p:cNvPr id="14394" name="Oval 10"/>
            <p:cNvSpPr>
              <a:spLocks noChangeArrowheads="1"/>
            </p:cNvSpPr>
            <p:nvPr/>
          </p:nvSpPr>
          <p:spPr bwMode="auto">
            <a:xfrm>
              <a:off x="4184" y="1489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4395" name="Object 11"/>
            <p:cNvGraphicFramePr>
              <a:graphicFrameLocks/>
            </p:cNvGraphicFramePr>
            <p:nvPr/>
          </p:nvGraphicFramePr>
          <p:xfrm>
            <a:off x="3984" y="1512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3" name="Equation" r:id="rId7" imgW="393529" imgH="418918" progId="Equation.3">
                    <p:embed/>
                  </p:oleObj>
                </mc:Choice>
                <mc:Fallback>
                  <p:oleObj name="Equation" r:id="rId7" imgW="393529" imgH="418918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12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6" name="Line 12"/>
            <p:cNvSpPr>
              <a:spLocks noChangeShapeType="1"/>
            </p:cNvSpPr>
            <p:nvPr/>
          </p:nvSpPr>
          <p:spPr bwMode="auto">
            <a:xfrm flipV="1">
              <a:off x="4269" y="1323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7" name="Object 13"/>
            <p:cNvGraphicFramePr>
              <a:graphicFrameLocks/>
            </p:cNvGraphicFramePr>
            <p:nvPr/>
          </p:nvGraphicFramePr>
          <p:xfrm>
            <a:off x="4399" y="1369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4" name="Equation" r:id="rId9" imgW="228640" imgH="314203" progId="Equation.3">
                    <p:embed/>
                  </p:oleObj>
                </mc:Choice>
                <mc:Fallback>
                  <p:oleObj name="Equation" r:id="rId9" imgW="228640" imgH="314203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1369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26263" y="1860550"/>
            <a:ext cx="1003300" cy="666750"/>
            <a:chOff x="4080" y="1824"/>
            <a:chExt cx="632" cy="420"/>
          </a:xfrm>
        </p:grpSpPr>
        <p:sp>
          <p:nvSpPr>
            <p:cNvPr id="14390" name="Oval 15"/>
            <p:cNvSpPr>
              <a:spLocks noChangeArrowheads="1"/>
            </p:cNvSpPr>
            <p:nvPr/>
          </p:nvSpPr>
          <p:spPr bwMode="auto">
            <a:xfrm>
              <a:off x="4328" y="1873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91" name="Line 16"/>
            <p:cNvSpPr>
              <a:spLocks noChangeShapeType="1"/>
            </p:cNvSpPr>
            <p:nvPr/>
          </p:nvSpPr>
          <p:spPr bwMode="auto">
            <a:xfrm>
              <a:off x="4424" y="1921"/>
              <a:ext cx="28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2" name="Object 17"/>
            <p:cNvGraphicFramePr>
              <a:graphicFrameLocks/>
            </p:cNvGraphicFramePr>
            <p:nvPr/>
          </p:nvGraphicFramePr>
          <p:xfrm>
            <a:off x="4080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5" name="Equation" r:id="rId11" imgW="380835" imgH="431613" progId="Equation.3">
                    <p:embed/>
                  </p:oleObj>
                </mc:Choice>
                <mc:Fallback>
                  <p:oleObj name="Equation" r:id="rId11" imgW="380835" imgH="431613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3" name="Object 18"/>
            <p:cNvGraphicFramePr>
              <a:graphicFrameLocks/>
            </p:cNvGraphicFramePr>
            <p:nvPr/>
          </p:nvGraphicFramePr>
          <p:xfrm>
            <a:off x="4479" y="1972"/>
            <a:ext cx="19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6" name="Equation" r:id="rId13" imgW="209474" imgH="323920" progId="Equation.3">
                    <p:embed/>
                  </p:oleObj>
                </mc:Choice>
                <mc:Fallback>
                  <p:oleObj name="Equation" r:id="rId13" imgW="209474" imgH="32392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1972"/>
                          <a:ext cx="19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413625" y="947738"/>
            <a:ext cx="903288" cy="1027112"/>
            <a:chOff x="4387" y="1249"/>
            <a:chExt cx="569" cy="647"/>
          </a:xfrm>
        </p:grpSpPr>
        <p:sp>
          <p:nvSpPr>
            <p:cNvPr id="14386" name="Oval 20"/>
            <p:cNvSpPr>
              <a:spLocks noChangeArrowheads="1"/>
            </p:cNvSpPr>
            <p:nvPr/>
          </p:nvSpPr>
          <p:spPr bwMode="auto">
            <a:xfrm>
              <a:off x="4712" y="1489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87" name="Line 21"/>
            <p:cNvSpPr>
              <a:spLocks noChangeShapeType="1"/>
            </p:cNvSpPr>
            <p:nvPr/>
          </p:nvSpPr>
          <p:spPr bwMode="auto">
            <a:xfrm flipH="1">
              <a:off x="4590" y="1574"/>
              <a:ext cx="14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8" name="Object 22"/>
            <p:cNvGraphicFramePr>
              <a:graphicFrameLocks/>
            </p:cNvGraphicFramePr>
            <p:nvPr/>
          </p:nvGraphicFramePr>
          <p:xfrm>
            <a:off x="4709" y="1249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7" name="Equation" r:id="rId15" imgW="393529" imgH="418918" progId="Equation.3">
                    <p:embed/>
                  </p:oleObj>
                </mc:Choice>
                <mc:Fallback>
                  <p:oleObj name="Equation" r:id="rId15" imgW="393529" imgH="418918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249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23"/>
            <p:cNvGraphicFramePr>
              <a:graphicFrameLocks/>
            </p:cNvGraphicFramePr>
            <p:nvPr/>
          </p:nvGraphicFramePr>
          <p:xfrm>
            <a:off x="4387" y="1633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8" name="Equation" r:id="rId17" imgW="228640" imgH="314203" progId="Equation.3">
                    <p:embed/>
                  </p:oleObj>
                </mc:Choice>
                <mc:Fallback>
                  <p:oleObj name="Equation" r:id="rId17" imgW="228640" imgH="314203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633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158163" y="1404938"/>
            <a:ext cx="152400" cy="609600"/>
            <a:chOff x="5040" y="2592"/>
            <a:chExt cx="96" cy="384"/>
          </a:xfrm>
        </p:grpSpPr>
        <p:sp>
          <p:nvSpPr>
            <p:cNvPr id="14384" name="Oval 25"/>
            <p:cNvSpPr>
              <a:spLocks noChangeArrowheads="1"/>
            </p:cNvSpPr>
            <p:nvPr/>
          </p:nvSpPr>
          <p:spPr bwMode="auto">
            <a:xfrm>
              <a:off x="5040" y="28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85" name="Line 26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8779" name="Oval 27"/>
          <p:cNvSpPr>
            <a:spLocks noChangeArrowheads="1"/>
          </p:cNvSpPr>
          <p:nvPr/>
        </p:nvSpPr>
        <p:spPr bwMode="auto">
          <a:xfrm flipH="1">
            <a:off x="8532813" y="1052513"/>
            <a:ext cx="73025" cy="73025"/>
          </a:xfrm>
          <a:prstGeom prst="ellipse">
            <a:avLst/>
          </a:prstGeom>
          <a:solidFill>
            <a:srgbClr val="00CC00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8780" name="Text Box 28"/>
          <p:cNvSpPr txBox="1">
            <a:spLocks noChangeArrowheads="1"/>
          </p:cNvSpPr>
          <p:nvPr/>
        </p:nvSpPr>
        <p:spPr bwMode="auto">
          <a:xfrm>
            <a:off x="8388350" y="1052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58781" name="Text Box 29"/>
          <p:cNvSpPr txBox="1">
            <a:spLocks noChangeArrowheads="1"/>
          </p:cNvSpPr>
          <p:nvPr/>
        </p:nvSpPr>
        <p:spPr bwMode="auto">
          <a:xfrm>
            <a:off x="611188" y="549275"/>
            <a:ext cx="612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质点系对参考点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O 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的动量矩就是质点系所有质点对同一参考点的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动量矩的矢量和</a:t>
            </a:r>
          </a:p>
        </p:txBody>
      </p:sp>
      <p:graphicFrame>
        <p:nvGraphicFramePr>
          <p:cNvPr id="458782" name="Object 30"/>
          <p:cNvGraphicFramePr>
            <a:graphicFrameLocks/>
          </p:cNvGraphicFramePr>
          <p:nvPr/>
        </p:nvGraphicFramePr>
        <p:xfrm>
          <a:off x="1671638" y="1557338"/>
          <a:ext cx="3116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9" name="公式" r:id="rId19" imgW="3438507" imgH="542836" progId="Equation.3">
                  <p:embed/>
                </p:oleObj>
              </mc:Choice>
              <mc:Fallback>
                <p:oleObj name="公式" r:id="rId19" imgW="3438507" imgH="542836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557338"/>
                        <a:ext cx="3116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3" name="Text Box 31"/>
          <p:cNvSpPr txBox="1">
            <a:spLocks noChangeArrowheads="1"/>
          </p:cNvSpPr>
          <p:nvPr/>
        </p:nvSpPr>
        <p:spPr bwMode="auto">
          <a:xfrm>
            <a:off x="539750" y="213360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以质心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C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动参照系</a:t>
            </a:r>
          </a:p>
        </p:txBody>
      </p:sp>
      <p:graphicFrame>
        <p:nvGraphicFramePr>
          <p:cNvPr id="458784" name="Object 32"/>
          <p:cNvGraphicFramePr>
            <a:graphicFrameLocks noChangeAspect="1"/>
          </p:cNvGraphicFramePr>
          <p:nvPr/>
        </p:nvGraphicFramePr>
        <p:xfrm>
          <a:off x="3525838" y="2151063"/>
          <a:ext cx="73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0" name="公式" r:id="rId21" imgW="266702" imgH="123900" progId="Equation.3">
                  <p:embed/>
                </p:oleObj>
              </mc:Choice>
              <mc:Fallback>
                <p:oleObj name="公式" r:id="rId21" imgW="266702" imgH="123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2151063"/>
                        <a:ext cx="73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5" name="Text Box 33"/>
          <p:cNvSpPr txBox="1">
            <a:spLocks noChangeArrowheads="1"/>
          </p:cNvSpPr>
          <p:nvPr/>
        </p:nvSpPr>
        <p:spPr bwMode="auto">
          <a:xfrm>
            <a:off x="539750" y="2636838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设第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i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个质点相对于质心的位置矢量、速度分别为</a:t>
            </a:r>
          </a:p>
        </p:txBody>
      </p:sp>
      <p:graphicFrame>
        <p:nvGraphicFramePr>
          <p:cNvPr id="458786" name="Object 34"/>
          <p:cNvGraphicFramePr>
            <a:graphicFrameLocks noChangeAspect="1"/>
          </p:cNvGraphicFramePr>
          <p:nvPr/>
        </p:nvGraphicFramePr>
        <p:xfrm>
          <a:off x="7308850" y="2636838"/>
          <a:ext cx="9350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1" name="公式" r:id="rId23" imgW="247536" imgH="123900" progId="Equation.3">
                  <p:embed/>
                </p:oleObj>
              </mc:Choice>
              <mc:Fallback>
                <p:oleObj name="公式" r:id="rId23" imgW="247536" imgH="123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36838"/>
                        <a:ext cx="9350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2" name="Object 50"/>
          <p:cNvGraphicFramePr>
            <a:graphicFrameLocks/>
          </p:cNvGraphicFramePr>
          <p:nvPr/>
        </p:nvGraphicFramePr>
        <p:xfrm>
          <a:off x="3276600" y="3222625"/>
          <a:ext cx="1474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2" name="公式" r:id="rId25" imgW="1571596" imgH="323920" progId="Equation.3">
                  <p:embed/>
                </p:oleObj>
              </mc:Choice>
              <mc:Fallback>
                <p:oleObj name="公式" r:id="rId25" imgW="1571596" imgH="323920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22625"/>
                        <a:ext cx="14747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3" name="Object 51"/>
          <p:cNvGraphicFramePr>
            <a:graphicFrameLocks/>
          </p:cNvGraphicFramePr>
          <p:nvPr/>
        </p:nvGraphicFramePr>
        <p:xfrm>
          <a:off x="1547813" y="3213100"/>
          <a:ext cx="13398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3" name="公式" r:id="rId27" imgW="1419349" imgH="323920" progId="Equation.3">
                  <p:embed/>
                </p:oleObj>
              </mc:Choice>
              <mc:Fallback>
                <p:oleObj name="公式" r:id="rId27" imgW="1419349" imgH="323920" progId="Equation.3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13398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4" name="Object 52"/>
          <p:cNvGraphicFramePr>
            <a:graphicFrameLocks/>
          </p:cNvGraphicFramePr>
          <p:nvPr/>
        </p:nvGraphicFramePr>
        <p:xfrm>
          <a:off x="611188" y="3716338"/>
          <a:ext cx="30051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4" name="公式" r:id="rId29" imgW="3314604" imgH="400042" progId="Equation.3">
                  <p:embed/>
                </p:oleObj>
              </mc:Choice>
              <mc:Fallback>
                <p:oleObj name="公式" r:id="rId29" imgW="3314604" imgH="400042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30051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6" name="Object 54"/>
          <p:cNvGraphicFramePr>
            <a:graphicFrameLocks/>
          </p:cNvGraphicFramePr>
          <p:nvPr/>
        </p:nvGraphicFramePr>
        <p:xfrm>
          <a:off x="2700338" y="4321175"/>
          <a:ext cx="25923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5" name="公式" r:id="rId31" imgW="2838428" imgH="400042" progId="Equation.3">
                  <p:embed/>
                </p:oleObj>
              </mc:Choice>
              <mc:Fallback>
                <p:oleObj name="公式" r:id="rId31" imgW="2838428" imgH="400042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21175"/>
                        <a:ext cx="25923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7" name="Object 55"/>
          <p:cNvGraphicFramePr>
            <a:graphicFrameLocks/>
          </p:cNvGraphicFramePr>
          <p:nvPr/>
        </p:nvGraphicFramePr>
        <p:xfrm>
          <a:off x="971550" y="5011738"/>
          <a:ext cx="13747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6" name="公式" r:id="rId33" imgW="1457411" imgH="323920" progId="Equation.3">
                  <p:embed/>
                </p:oleObj>
              </mc:Choice>
              <mc:Fallback>
                <p:oleObj name="公式" r:id="rId33" imgW="1457411" imgH="323920" progId="Equation.3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1738"/>
                        <a:ext cx="13747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8" name="Object 56"/>
          <p:cNvGraphicFramePr>
            <a:graphicFrameLocks/>
          </p:cNvGraphicFramePr>
          <p:nvPr/>
        </p:nvGraphicFramePr>
        <p:xfrm>
          <a:off x="2390775" y="4940300"/>
          <a:ext cx="37766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7" name="公式" r:id="rId35" imgW="4191102" imgH="400042" progId="Equation.3">
                  <p:embed/>
                </p:oleObj>
              </mc:Choice>
              <mc:Fallback>
                <p:oleObj name="公式" r:id="rId35" imgW="4191102" imgH="400042" progId="Equation.3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940300"/>
                        <a:ext cx="37766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9" name="Object 57"/>
          <p:cNvGraphicFramePr>
            <a:graphicFrameLocks/>
          </p:cNvGraphicFramePr>
          <p:nvPr/>
        </p:nvGraphicFramePr>
        <p:xfrm>
          <a:off x="971550" y="5516563"/>
          <a:ext cx="3384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8" name="公式" r:id="rId37" imgW="3743270" imgH="400042" progId="Equation.3">
                  <p:embed/>
                </p:oleObj>
              </mc:Choice>
              <mc:Fallback>
                <p:oleObj name="公式" r:id="rId37" imgW="3743270" imgH="400042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33845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0" name="Line 58"/>
          <p:cNvSpPr>
            <a:spLocks noChangeShapeType="1"/>
          </p:cNvSpPr>
          <p:nvPr/>
        </p:nvSpPr>
        <p:spPr bwMode="auto">
          <a:xfrm flipV="1">
            <a:off x="2700338" y="4941888"/>
            <a:ext cx="801687" cy="4365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811" name="Line 59"/>
          <p:cNvSpPr>
            <a:spLocks noChangeShapeType="1"/>
          </p:cNvSpPr>
          <p:nvPr/>
        </p:nvSpPr>
        <p:spPr bwMode="auto">
          <a:xfrm flipV="1">
            <a:off x="1173163" y="5991225"/>
            <a:ext cx="1227137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8812" name="Object 60"/>
          <p:cNvGraphicFramePr>
            <a:graphicFrameLocks noChangeAspect="1"/>
          </p:cNvGraphicFramePr>
          <p:nvPr/>
        </p:nvGraphicFramePr>
        <p:xfrm>
          <a:off x="771525" y="6103938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9" name="公式" r:id="rId39" imgW="857332" imgH="152512" progId="Equation.3">
                  <p:embed/>
                </p:oleObj>
              </mc:Choice>
              <mc:Fallback>
                <p:oleObj name="公式" r:id="rId39" imgW="857332" imgH="1525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6103938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3" name="Line 61"/>
          <p:cNvSpPr>
            <a:spLocks noChangeShapeType="1"/>
          </p:cNvSpPr>
          <p:nvPr/>
        </p:nvSpPr>
        <p:spPr bwMode="auto">
          <a:xfrm flipV="1">
            <a:off x="2757488" y="6034088"/>
            <a:ext cx="158432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8814" name="Object 62"/>
          <p:cNvGraphicFramePr>
            <a:graphicFrameLocks noChangeAspect="1"/>
          </p:cNvGraphicFramePr>
          <p:nvPr/>
        </p:nvGraphicFramePr>
        <p:xfrm>
          <a:off x="3062288" y="6092825"/>
          <a:ext cx="2589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0" name="公式" r:id="rId41" imgW="1190709" imgH="161960" progId="Equation.3">
                  <p:embed/>
                </p:oleObj>
              </mc:Choice>
              <mc:Fallback>
                <p:oleObj name="公式" r:id="rId41" imgW="1190709" imgH="1619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6092825"/>
                        <a:ext cx="25892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15" name="Object 63"/>
          <p:cNvGraphicFramePr>
            <a:graphicFrameLocks noChangeAspect="1"/>
          </p:cNvGraphicFramePr>
          <p:nvPr/>
        </p:nvGraphicFramePr>
        <p:xfrm>
          <a:off x="6507163" y="6165850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1" name="公式" r:id="rId43" imgW="857332" imgH="161960" progId="Equation.3">
                  <p:embed/>
                </p:oleObj>
              </mc:Choice>
              <mc:Fallback>
                <p:oleObj name="公式" r:id="rId43" imgW="857332" imgH="1619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6165850"/>
                        <a:ext cx="1930400" cy="53340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550" y="4278313"/>
          <a:ext cx="170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2" name="Equation" r:id="rId45" imgW="850531" imgH="253890" progId="Equation.DSMT4">
                  <p:embed/>
                </p:oleObj>
              </mc:Choice>
              <mc:Fallback>
                <p:oleObj name="Equation" r:id="rId45" imgW="850531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78313"/>
                        <a:ext cx="170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926013" y="4819650"/>
          <a:ext cx="41275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3" name="Equation" r:id="rId47" imgW="2743200" imgH="774700" progId="Equation.DSMT4">
                  <p:embed/>
                </p:oleObj>
              </mc:Choice>
              <mc:Fallback>
                <p:oleObj name="Equation" r:id="rId47" imgW="2743200" imgH="774700" progId="Equation.DSMT4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819650"/>
                        <a:ext cx="41275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91808"/>
              </p:ext>
            </p:extLst>
          </p:nvPr>
        </p:nvGraphicFramePr>
        <p:xfrm>
          <a:off x="1149261" y="5996301"/>
          <a:ext cx="6625109" cy="77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4" name="Equation" r:id="rId49" imgW="3835080" imgH="393480" progId="Equation.DSMT4">
                  <p:embed/>
                </p:oleObj>
              </mc:Choice>
              <mc:Fallback>
                <p:oleObj name="Equation" r:id="rId49" imgW="383508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61" y="5996301"/>
                        <a:ext cx="6625109" cy="771881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294439" y="3244850"/>
            <a:ext cx="2665413" cy="1814513"/>
            <a:chOff x="6294439" y="3244850"/>
            <a:chExt cx="2665413" cy="1814513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6294439" y="3244850"/>
              <a:ext cx="2665413" cy="1814513"/>
              <a:chOff x="3897" y="2922"/>
              <a:chExt cx="1679" cy="1143"/>
            </a:xfrm>
          </p:grpSpPr>
          <p:sp>
            <p:nvSpPr>
              <p:cNvPr id="14370" name="Oval 36"/>
              <p:cNvSpPr>
                <a:spLocks noChangeArrowheads="1"/>
              </p:cNvSpPr>
              <p:nvPr/>
            </p:nvSpPr>
            <p:spPr bwMode="auto">
              <a:xfrm>
                <a:off x="5023" y="3091"/>
                <a:ext cx="102" cy="1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1" name="Freeform 37"/>
              <p:cNvSpPr>
                <a:spLocks/>
              </p:cNvSpPr>
              <p:nvPr/>
            </p:nvSpPr>
            <p:spPr bwMode="auto">
              <a:xfrm>
                <a:off x="4263" y="2931"/>
                <a:ext cx="1225" cy="1134"/>
              </a:xfrm>
              <a:custGeom>
                <a:avLst/>
                <a:gdLst>
                  <a:gd name="T0" fmla="*/ 827 w 1196"/>
                  <a:gd name="T1" fmla="*/ 14780 h 996"/>
                  <a:gd name="T2" fmla="*/ 1265 w 1196"/>
                  <a:gd name="T3" fmla="*/ 15200 h 996"/>
                  <a:gd name="T4" fmla="*/ 1495 w 1196"/>
                  <a:gd name="T5" fmla="*/ 14345 h 996"/>
                  <a:gd name="T6" fmla="*/ 1582 w 1196"/>
                  <a:gd name="T7" fmla="*/ 11432 h 996"/>
                  <a:gd name="T8" fmla="*/ 1614 w 1196"/>
                  <a:gd name="T9" fmla="*/ 10581 h 996"/>
                  <a:gd name="T10" fmla="*/ 1675 w 1196"/>
                  <a:gd name="T11" fmla="*/ 9768 h 996"/>
                  <a:gd name="T12" fmla="*/ 1751 w 1196"/>
                  <a:gd name="T13" fmla="*/ 8639 h 996"/>
                  <a:gd name="T14" fmla="*/ 1766 w 1196"/>
                  <a:gd name="T15" fmla="*/ 8231 h 996"/>
                  <a:gd name="T16" fmla="*/ 1812 w 1196"/>
                  <a:gd name="T17" fmla="*/ 7951 h 996"/>
                  <a:gd name="T18" fmla="*/ 1888 w 1196"/>
                  <a:gd name="T19" fmla="*/ 6687 h 996"/>
                  <a:gd name="T20" fmla="*/ 1914 w 1196"/>
                  <a:gd name="T21" fmla="*/ 6271 h 996"/>
                  <a:gd name="T22" fmla="*/ 1947 w 1196"/>
                  <a:gd name="T23" fmla="*/ 5423 h 996"/>
                  <a:gd name="T24" fmla="*/ 1959 w 1196"/>
                  <a:gd name="T25" fmla="*/ 5018 h 996"/>
                  <a:gd name="T26" fmla="*/ 1934 w 1196"/>
                  <a:gd name="T27" fmla="*/ 2937 h 996"/>
                  <a:gd name="T28" fmla="*/ 1462 w 1196"/>
                  <a:gd name="T29" fmla="*/ 413 h 996"/>
                  <a:gd name="T30" fmla="*/ 1191 w 1196"/>
                  <a:gd name="T31" fmla="*/ 0 h 996"/>
                  <a:gd name="T32" fmla="*/ 842 w 1196"/>
                  <a:gd name="T33" fmla="*/ 132 h 996"/>
                  <a:gd name="T34" fmla="*/ 752 w 1196"/>
                  <a:gd name="T35" fmla="*/ 270 h 996"/>
                  <a:gd name="T36" fmla="*/ 692 w 1196"/>
                  <a:gd name="T37" fmla="*/ 813 h 996"/>
                  <a:gd name="T38" fmla="*/ 494 w 1196"/>
                  <a:gd name="T39" fmla="*/ 1535 h 996"/>
                  <a:gd name="T40" fmla="*/ 298 w 1196"/>
                  <a:gd name="T41" fmla="*/ 2095 h 996"/>
                  <a:gd name="T42" fmla="*/ 206 w 1196"/>
                  <a:gd name="T43" fmla="*/ 2523 h 996"/>
                  <a:gd name="T44" fmla="*/ 66 w 1196"/>
                  <a:gd name="T45" fmla="*/ 3742 h 996"/>
                  <a:gd name="T46" fmla="*/ 46 w 1196"/>
                  <a:gd name="T47" fmla="*/ 4601 h 996"/>
                  <a:gd name="T48" fmla="*/ 16 w 1196"/>
                  <a:gd name="T49" fmla="*/ 5018 h 996"/>
                  <a:gd name="T50" fmla="*/ 117 w 1196"/>
                  <a:gd name="T51" fmla="*/ 8352 h 996"/>
                  <a:gd name="T52" fmla="*/ 162 w 1196"/>
                  <a:gd name="T53" fmla="*/ 9196 h 996"/>
                  <a:gd name="T54" fmla="*/ 313 w 1196"/>
                  <a:gd name="T55" fmla="*/ 11432 h 996"/>
                  <a:gd name="T56" fmla="*/ 508 w 1196"/>
                  <a:gd name="T57" fmla="*/ 13231 h 996"/>
                  <a:gd name="T58" fmla="*/ 630 w 1196"/>
                  <a:gd name="T59" fmla="*/ 14084 h 996"/>
                  <a:gd name="T60" fmla="*/ 827 w 1196"/>
                  <a:gd name="T61" fmla="*/ 14780 h 9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96"/>
                  <a:gd name="T94" fmla="*/ 0 h 996"/>
                  <a:gd name="T95" fmla="*/ 1196 w 1196"/>
                  <a:gd name="T96" fmla="*/ 996 h 9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96" h="996">
                    <a:moveTo>
                      <a:pt x="500" y="969"/>
                    </a:moveTo>
                    <a:cubicBezTo>
                      <a:pt x="590" y="975"/>
                      <a:pt x="676" y="985"/>
                      <a:pt x="765" y="996"/>
                    </a:cubicBezTo>
                    <a:cubicBezTo>
                      <a:pt x="842" y="981"/>
                      <a:pt x="855" y="989"/>
                      <a:pt x="903" y="941"/>
                    </a:cubicBezTo>
                    <a:cubicBezTo>
                      <a:pt x="919" y="875"/>
                      <a:pt x="908" y="801"/>
                      <a:pt x="957" y="749"/>
                    </a:cubicBezTo>
                    <a:cubicBezTo>
                      <a:pt x="964" y="731"/>
                      <a:pt x="967" y="711"/>
                      <a:pt x="976" y="694"/>
                    </a:cubicBezTo>
                    <a:cubicBezTo>
                      <a:pt x="986" y="675"/>
                      <a:pt x="1012" y="640"/>
                      <a:pt x="1012" y="640"/>
                    </a:cubicBezTo>
                    <a:cubicBezTo>
                      <a:pt x="1023" y="607"/>
                      <a:pt x="1043" y="597"/>
                      <a:pt x="1058" y="566"/>
                    </a:cubicBezTo>
                    <a:cubicBezTo>
                      <a:pt x="1062" y="557"/>
                      <a:pt x="1061" y="546"/>
                      <a:pt x="1067" y="539"/>
                    </a:cubicBezTo>
                    <a:cubicBezTo>
                      <a:pt x="1074" y="530"/>
                      <a:pt x="1086" y="527"/>
                      <a:pt x="1095" y="521"/>
                    </a:cubicBezTo>
                    <a:cubicBezTo>
                      <a:pt x="1110" y="473"/>
                      <a:pt x="1100" y="498"/>
                      <a:pt x="1140" y="438"/>
                    </a:cubicBezTo>
                    <a:cubicBezTo>
                      <a:pt x="1146" y="429"/>
                      <a:pt x="1159" y="411"/>
                      <a:pt x="1159" y="411"/>
                    </a:cubicBezTo>
                    <a:cubicBezTo>
                      <a:pt x="1165" y="393"/>
                      <a:pt x="1171" y="374"/>
                      <a:pt x="1177" y="356"/>
                    </a:cubicBezTo>
                    <a:cubicBezTo>
                      <a:pt x="1180" y="347"/>
                      <a:pt x="1186" y="329"/>
                      <a:pt x="1186" y="329"/>
                    </a:cubicBezTo>
                    <a:cubicBezTo>
                      <a:pt x="1182" y="283"/>
                      <a:pt x="1196" y="229"/>
                      <a:pt x="1168" y="192"/>
                    </a:cubicBezTo>
                    <a:cubicBezTo>
                      <a:pt x="1105" y="108"/>
                      <a:pt x="984" y="45"/>
                      <a:pt x="884" y="27"/>
                    </a:cubicBezTo>
                    <a:cubicBezTo>
                      <a:pt x="829" y="17"/>
                      <a:pt x="775" y="14"/>
                      <a:pt x="720" y="0"/>
                    </a:cubicBezTo>
                    <a:cubicBezTo>
                      <a:pt x="650" y="3"/>
                      <a:pt x="579" y="4"/>
                      <a:pt x="509" y="9"/>
                    </a:cubicBezTo>
                    <a:cubicBezTo>
                      <a:pt x="491" y="10"/>
                      <a:pt x="471" y="9"/>
                      <a:pt x="455" y="18"/>
                    </a:cubicBezTo>
                    <a:cubicBezTo>
                      <a:pt x="318" y="95"/>
                      <a:pt x="577" y="1"/>
                      <a:pt x="418" y="54"/>
                    </a:cubicBezTo>
                    <a:cubicBezTo>
                      <a:pt x="386" y="88"/>
                      <a:pt x="346" y="88"/>
                      <a:pt x="299" y="100"/>
                    </a:cubicBezTo>
                    <a:cubicBezTo>
                      <a:pt x="258" y="110"/>
                      <a:pt x="220" y="124"/>
                      <a:pt x="180" y="137"/>
                    </a:cubicBezTo>
                    <a:cubicBezTo>
                      <a:pt x="104" y="188"/>
                      <a:pt x="200" y="127"/>
                      <a:pt x="125" y="164"/>
                    </a:cubicBezTo>
                    <a:cubicBezTo>
                      <a:pt x="91" y="181"/>
                      <a:pt x="64" y="215"/>
                      <a:pt x="43" y="246"/>
                    </a:cubicBezTo>
                    <a:cubicBezTo>
                      <a:pt x="37" y="264"/>
                      <a:pt x="31" y="283"/>
                      <a:pt x="25" y="301"/>
                    </a:cubicBezTo>
                    <a:cubicBezTo>
                      <a:pt x="22" y="310"/>
                      <a:pt x="16" y="329"/>
                      <a:pt x="16" y="329"/>
                    </a:cubicBezTo>
                    <a:cubicBezTo>
                      <a:pt x="21" y="404"/>
                      <a:pt x="0" y="502"/>
                      <a:pt x="71" y="548"/>
                    </a:cubicBezTo>
                    <a:cubicBezTo>
                      <a:pt x="103" y="648"/>
                      <a:pt x="53" y="500"/>
                      <a:pt x="98" y="603"/>
                    </a:cubicBezTo>
                    <a:cubicBezTo>
                      <a:pt x="123" y="659"/>
                      <a:pt x="122" y="727"/>
                      <a:pt x="189" y="749"/>
                    </a:cubicBezTo>
                    <a:cubicBezTo>
                      <a:pt x="230" y="790"/>
                      <a:pt x="271" y="823"/>
                      <a:pt x="308" y="868"/>
                    </a:cubicBezTo>
                    <a:cubicBezTo>
                      <a:pt x="327" y="892"/>
                      <a:pt x="381" y="923"/>
                      <a:pt x="381" y="923"/>
                    </a:cubicBezTo>
                    <a:cubicBezTo>
                      <a:pt x="400" y="974"/>
                      <a:pt x="448" y="969"/>
                      <a:pt x="500" y="969"/>
                    </a:cubicBezTo>
                    <a:close/>
                  </a:path>
                </a:pathLst>
              </a:custGeom>
              <a:noFill/>
              <a:ln w="95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Oval 38"/>
              <p:cNvSpPr>
                <a:spLocks noChangeArrowheads="1"/>
              </p:cNvSpPr>
              <p:nvPr/>
            </p:nvSpPr>
            <p:spPr bwMode="auto">
              <a:xfrm>
                <a:off x="4309" y="3339"/>
                <a:ext cx="1088" cy="227"/>
              </a:xfrm>
              <a:prstGeom prst="ellipse">
                <a:avLst/>
              </a:prstGeom>
              <a:noFill/>
              <a:ln w="9525">
                <a:solidFill>
                  <a:srgbClr val="00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3" name="Oval 39"/>
              <p:cNvSpPr>
                <a:spLocks noChangeArrowheads="1"/>
              </p:cNvSpPr>
              <p:nvPr/>
            </p:nvSpPr>
            <p:spPr bwMode="auto">
              <a:xfrm flipH="1">
                <a:off x="4852" y="3430"/>
                <a:ext cx="46" cy="46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4" name="Oval 40"/>
              <p:cNvSpPr>
                <a:spLocks noChangeArrowheads="1"/>
              </p:cNvSpPr>
              <p:nvPr/>
            </p:nvSpPr>
            <p:spPr bwMode="auto">
              <a:xfrm flipH="1">
                <a:off x="4037" y="3793"/>
                <a:ext cx="46" cy="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5" name="Text Box 41"/>
              <p:cNvSpPr txBox="1">
                <a:spLocks noChangeArrowheads="1"/>
              </p:cNvSpPr>
              <p:nvPr/>
            </p:nvSpPr>
            <p:spPr bwMode="auto">
              <a:xfrm>
                <a:off x="3897" y="353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rgbClr val="FFFFFF"/>
                    </a:solidFill>
                  </a:rPr>
                  <a:t>O</a:t>
                </a:r>
              </a:p>
            </p:txBody>
          </p:sp>
          <p:sp>
            <p:nvSpPr>
              <p:cNvPr id="14376" name="Line 42"/>
              <p:cNvSpPr>
                <a:spLocks noChangeShapeType="1"/>
              </p:cNvSpPr>
              <p:nvPr/>
            </p:nvSpPr>
            <p:spPr bwMode="auto">
              <a:xfrm flipV="1">
                <a:off x="4073" y="3475"/>
                <a:ext cx="780" cy="3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3"/>
              <p:cNvSpPr>
                <a:spLocks noChangeShapeType="1"/>
              </p:cNvSpPr>
              <p:nvPr/>
            </p:nvSpPr>
            <p:spPr bwMode="auto">
              <a:xfrm>
                <a:off x="5125" y="3147"/>
                <a:ext cx="318" cy="5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78" name="Object 44"/>
              <p:cNvGraphicFramePr>
                <a:graphicFrameLocks noChangeAspect="1"/>
              </p:cNvGraphicFramePr>
              <p:nvPr/>
            </p:nvGraphicFramePr>
            <p:xfrm>
              <a:off x="5365" y="2922"/>
              <a:ext cx="21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05" name="Equation" r:id="rId51" imgW="57227" imgH="171408" progId="Equation.DSMT4">
                      <p:embed/>
                    </p:oleObj>
                  </mc:Choice>
                  <mc:Fallback>
                    <p:oleObj name="Equation" r:id="rId51" imgW="57227" imgH="171408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5" y="2922"/>
                            <a:ext cx="211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9" name="Text Box 45"/>
              <p:cNvSpPr txBox="1">
                <a:spLocks noChangeArrowheads="1"/>
              </p:cNvSpPr>
              <p:nvPr/>
            </p:nvSpPr>
            <p:spPr bwMode="auto">
              <a:xfrm>
                <a:off x="4762" y="2931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rgbClr val="FFFFFF"/>
                    </a:solidFill>
                  </a:rPr>
                  <a:t>m</a:t>
                </a:r>
                <a:r>
                  <a:rPr lang="en-US" altLang="zh-CN" i="1" baseline="-25000">
                    <a:solidFill>
                      <a:srgbClr val="FFFFFF"/>
                    </a:solidFill>
                  </a:rPr>
                  <a:t>i</a:t>
                </a:r>
              </a:p>
            </p:txBody>
          </p:sp>
          <p:graphicFrame>
            <p:nvGraphicFramePr>
              <p:cNvPr id="14380" name="Object 46"/>
              <p:cNvGraphicFramePr>
                <a:graphicFrameLocks/>
              </p:cNvGraphicFramePr>
              <p:nvPr/>
            </p:nvGraphicFramePr>
            <p:xfrm>
              <a:off x="5035" y="3249"/>
              <a:ext cx="190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06" name="公式" r:id="rId53" imgW="238088" imgH="323920" progId="Equation.3">
                      <p:embed/>
                    </p:oleObj>
                  </mc:Choice>
                  <mc:Fallback>
                    <p:oleObj name="公式" r:id="rId53" imgW="238088" imgH="323920" progId="Equation.3">
                      <p:embed/>
                      <p:pic>
                        <p:nvPicPr>
                          <p:cNvPr id="0" name="Object 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5" y="3249"/>
                            <a:ext cx="190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1" name="Line 47"/>
              <p:cNvSpPr>
                <a:spLocks noChangeShapeType="1"/>
              </p:cNvSpPr>
              <p:nvPr/>
            </p:nvSpPr>
            <p:spPr bwMode="auto">
              <a:xfrm flipV="1">
                <a:off x="4889" y="3149"/>
                <a:ext cx="182" cy="272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82" name="Object 4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0684040"/>
                  </p:ext>
                </p:extLst>
              </p:nvPr>
            </p:nvGraphicFramePr>
            <p:xfrm>
              <a:off x="4556" y="3587"/>
              <a:ext cx="162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07" name="公式" r:id="rId55" imgW="190578" imgH="323920" progId="Equation.3">
                      <p:embed/>
                    </p:oleObj>
                  </mc:Choice>
                  <mc:Fallback>
                    <p:oleObj name="公式" r:id="rId55" imgW="190578" imgH="323920" progId="Equation.3">
                      <p:embed/>
                      <p:pic>
                        <p:nvPicPr>
                          <p:cNvPr id="0" name="Object 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3587"/>
                            <a:ext cx="162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3" name="Text Box 49"/>
              <p:cNvSpPr txBox="1">
                <a:spLocks noChangeArrowheads="1"/>
              </p:cNvSpPr>
              <p:nvPr/>
            </p:nvSpPr>
            <p:spPr bwMode="auto">
              <a:xfrm>
                <a:off x="4785" y="3369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i="1">
                    <a:solidFill>
                      <a:srgbClr val="FFFFFF"/>
                    </a:solidFill>
                  </a:rPr>
                  <a:t>C</a:t>
                </a:r>
              </a:p>
            </p:txBody>
          </p:sp>
        </p:grpSp>
        <p:sp>
          <p:nvSpPr>
            <p:cNvPr id="67" name="Line 42"/>
            <p:cNvSpPr>
              <a:spLocks noChangeShapeType="1"/>
            </p:cNvSpPr>
            <p:nvPr/>
          </p:nvSpPr>
          <p:spPr bwMode="auto">
            <a:xfrm flipV="1">
              <a:off x="6594475" y="3605212"/>
              <a:ext cx="1519238" cy="1049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61595"/>
                </p:ext>
              </p:extLst>
            </p:nvPr>
          </p:nvGraphicFramePr>
          <p:xfrm>
            <a:off x="7115175" y="3624923"/>
            <a:ext cx="276225" cy="497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8" name="Equation" r:id="rId57" imgW="126720" imgH="228600" progId="Equation.DSMT4">
                    <p:embed/>
                  </p:oleObj>
                </mc:Choice>
                <mc:Fallback>
                  <p:oleObj name="Equation" r:id="rId57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7115175" y="3624923"/>
                          <a:ext cx="276225" cy="4972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5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autoUpdateAnimBg="0"/>
      <p:bldP spid="458755" grpId="0" animBg="1"/>
      <p:bldP spid="458779" grpId="0" animBg="1"/>
      <p:bldP spid="458780" grpId="0"/>
      <p:bldP spid="458781" grpId="0" autoUpdateAnimBg="0"/>
      <p:bldP spid="458783" grpId="0" autoUpdateAnimBg="0"/>
      <p:bldP spid="458785" grpId="0" autoUpdateAnimBg="0"/>
      <p:bldP spid="458810" grpId="0" animBg="1"/>
      <p:bldP spid="458811" grpId="0" animBg="1"/>
      <p:bldP spid="4588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5975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质点系的动量矩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角动量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可分为两项</a:t>
            </a:r>
          </a:p>
        </p:txBody>
      </p:sp>
      <p:graphicFrame>
        <p:nvGraphicFramePr>
          <p:cNvPr id="459779" name="Object 3"/>
          <p:cNvGraphicFramePr>
            <a:graphicFrameLocks/>
          </p:cNvGraphicFramePr>
          <p:nvPr/>
        </p:nvGraphicFramePr>
        <p:xfrm>
          <a:off x="1763713" y="1484313"/>
          <a:ext cx="2022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" name="公式" r:id="rId3" imgW="2190840" imgH="390594" progId="Equation.3">
                  <p:embed/>
                </p:oleObj>
              </mc:Choice>
              <mc:Fallback>
                <p:oleObj name="公式" r:id="rId3" imgW="2190840" imgH="39059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2022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0" name="Object 4"/>
          <p:cNvGraphicFramePr>
            <a:graphicFrameLocks/>
          </p:cNvGraphicFramePr>
          <p:nvPr/>
        </p:nvGraphicFramePr>
        <p:xfrm>
          <a:off x="4356100" y="1484313"/>
          <a:ext cx="25923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" name="公式" r:id="rId5" imgW="2838428" imgH="400042" progId="Equation.3">
                  <p:embed/>
                </p:oleObj>
              </mc:Choice>
              <mc:Fallback>
                <p:oleObj name="公式" r:id="rId5" imgW="2838428" imgH="40004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84313"/>
                        <a:ext cx="25923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3850" y="2603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1188" y="33178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5940425" y="765175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" name="公式" r:id="rId7" imgW="857332" imgH="161960" progId="Equation.3">
                  <p:embed/>
                </p:oleObj>
              </mc:Choice>
              <mc:Fallback>
                <p:oleObj name="公式" r:id="rId7" imgW="857332" imgH="16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765175"/>
                        <a:ext cx="1930400" cy="53340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468313" y="1989138"/>
            <a:ext cx="8459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质点系的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轨道角动量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等于质点系的全部质量集中于质心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     处的一个质点对于参考点的角动量。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它反映了整个质点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     系绕参考点的旋转运动</a:t>
            </a:r>
            <a:r>
              <a:rPr lang="zh-CN" altLang="en-US" dirty="0">
                <a:solidFill>
                  <a:srgbClr val="66FFFF"/>
                </a:solidFill>
              </a:rPr>
              <a:t>                </a:t>
            </a:r>
          </a:p>
        </p:txBody>
      </p:sp>
      <p:sp>
        <p:nvSpPr>
          <p:cNvPr id="459785" name="Text Box 9"/>
          <p:cNvSpPr txBox="1">
            <a:spLocks noChangeArrowheads="1"/>
          </p:cNvSpPr>
          <p:nvPr/>
        </p:nvSpPr>
        <p:spPr bwMode="auto">
          <a:xfrm>
            <a:off x="468313" y="3141663"/>
            <a:ext cx="648017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质点系的自旋角动量是以质心为参考点的角动量。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与质心运动无关。它只代表系统的内禀性质</a:t>
            </a:r>
            <a:r>
              <a:rPr lang="zh-CN" altLang="en-US" dirty="0">
                <a:solidFill>
                  <a:srgbClr val="66FFFF"/>
                </a:solidFill>
              </a:rPr>
              <a:t> </a:t>
            </a:r>
            <a:r>
              <a:rPr lang="zh-CN" altLang="en-US" dirty="0">
                <a:solidFill>
                  <a:srgbClr val="FF9900"/>
                </a:solidFill>
              </a:rPr>
              <a:t>（</a:t>
            </a:r>
            <a:r>
              <a:rPr lang="zh-CN" altLang="en-US" dirty="0" smtClean="0">
                <a:solidFill>
                  <a:srgbClr val="FF9900"/>
                </a:solidFill>
              </a:rPr>
              <a:t>地球绕太阳运动及自转）</a:t>
            </a:r>
            <a:r>
              <a:rPr lang="zh-CN" altLang="en-US" dirty="0" smtClean="0">
                <a:solidFill>
                  <a:srgbClr val="66FFFF"/>
                </a:solidFill>
              </a:rPr>
              <a:t>               </a:t>
            </a:r>
            <a:endParaRPr lang="zh-CN" altLang="en-US" dirty="0">
              <a:solidFill>
                <a:srgbClr val="66FFFF"/>
              </a:solidFill>
            </a:endParaRPr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250825" y="4627563"/>
            <a:ext cx="6632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刚体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对定轴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) 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的动量矩（</a:t>
            </a:r>
            <a:r>
              <a:rPr lang="zh-CN" altLang="zh-CN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动量）</a:t>
            </a:r>
            <a:endParaRPr lang="zh-CN" altLang="en-US">
              <a:solidFill>
                <a:srgbClr val="66FFFF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77050" y="3195638"/>
            <a:ext cx="1871663" cy="3276600"/>
            <a:chOff x="4267" y="983"/>
            <a:chExt cx="1289" cy="2064"/>
          </a:xfrm>
        </p:grpSpPr>
        <p:sp>
          <p:nvSpPr>
            <p:cNvPr id="15385" name="Freeform 12"/>
            <p:cNvSpPr>
              <a:spLocks/>
            </p:cNvSpPr>
            <p:nvPr/>
          </p:nvSpPr>
          <p:spPr bwMode="auto">
            <a:xfrm>
              <a:off x="4267" y="1463"/>
              <a:ext cx="1289" cy="1267"/>
            </a:xfrm>
            <a:custGeom>
              <a:avLst/>
              <a:gdLst>
                <a:gd name="T0" fmla="*/ 1022 w 1289"/>
                <a:gd name="T1" fmla="*/ 268 h 1267"/>
                <a:gd name="T2" fmla="*/ 965 w 1289"/>
                <a:gd name="T3" fmla="*/ 190 h 1267"/>
                <a:gd name="T4" fmla="*/ 909 w 1289"/>
                <a:gd name="T5" fmla="*/ 120 h 1267"/>
                <a:gd name="T6" fmla="*/ 824 w 1289"/>
                <a:gd name="T7" fmla="*/ 57 h 1267"/>
                <a:gd name="T8" fmla="*/ 782 w 1289"/>
                <a:gd name="T9" fmla="*/ 28 h 1267"/>
                <a:gd name="T10" fmla="*/ 726 w 1289"/>
                <a:gd name="T11" fmla="*/ 14 h 1267"/>
                <a:gd name="T12" fmla="*/ 684 w 1289"/>
                <a:gd name="T13" fmla="*/ 0 h 1267"/>
                <a:gd name="T14" fmla="*/ 641 w 1289"/>
                <a:gd name="T15" fmla="*/ 0 h 1267"/>
                <a:gd name="T16" fmla="*/ 599 w 1289"/>
                <a:gd name="T17" fmla="*/ 0 h 1267"/>
                <a:gd name="T18" fmla="*/ 557 w 1289"/>
                <a:gd name="T19" fmla="*/ 14 h 1267"/>
                <a:gd name="T20" fmla="*/ 500 w 1289"/>
                <a:gd name="T21" fmla="*/ 28 h 1267"/>
                <a:gd name="T22" fmla="*/ 458 w 1289"/>
                <a:gd name="T23" fmla="*/ 57 h 1267"/>
                <a:gd name="T24" fmla="*/ 381 w 1289"/>
                <a:gd name="T25" fmla="*/ 120 h 1267"/>
                <a:gd name="T26" fmla="*/ 317 w 1289"/>
                <a:gd name="T27" fmla="*/ 190 h 1267"/>
                <a:gd name="T28" fmla="*/ 268 w 1289"/>
                <a:gd name="T29" fmla="*/ 268 h 1267"/>
                <a:gd name="T30" fmla="*/ 233 w 1289"/>
                <a:gd name="T31" fmla="*/ 310 h 1267"/>
                <a:gd name="T32" fmla="*/ 190 w 1289"/>
                <a:gd name="T33" fmla="*/ 359 h 1267"/>
                <a:gd name="T34" fmla="*/ 106 w 1289"/>
                <a:gd name="T35" fmla="*/ 451 h 1267"/>
                <a:gd name="T36" fmla="*/ 64 w 1289"/>
                <a:gd name="T37" fmla="*/ 500 h 1267"/>
                <a:gd name="T38" fmla="*/ 28 w 1289"/>
                <a:gd name="T39" fmla="*/ 549 h 1267"/>
                <a:gd name="T40" fmla="*/ 7 w 1289"/>
                <a:gd name="T41" fmla="*/ 598 h 1267"/>
                <a:gd name="T42" fmla="*/ 0 w 1289"/>
                <a:gd name="T43" fmla="*/ 648 h 1267"/>
                <a:gd name="T44" fmla="*/ 0 w 1289"/>
                <a:gd name="T45" fmla="*/ 683 h 1267"/>
                <a:gd name="T46" fmla="*/ 14 w 1289"/>
                <a:gd name="T47" fmla="*/ 725 h 1267"/>
                <a:gd name="T48" fmla="*/ 35 w 1289"/>
                <a:gd name="T49" fmla="*/ 753 h 1267"/>
                <a:gd name="T50" fmla="*/ 56 w 1289"/>
                <a:gd name="T51" fmla="*/ 788 h 1267"/>
                <a:gd name="T52" fmla="*/ 120 w 1289"/>
                <a:gd name="T53" fmla="*/ 852 h 1267"/>
                <a:gd name="T54" fmla="*/ 183 w 1289"/>
                <a:gd name="T55" fmla="*/ 908 h 1267"/>
                <a:gd name="T56" fmla="*/ 247 w 1289"/>
                <a:gd name="T57" fmla="*/ 971 h 1267"/>
                <a:gd name="T58" fmla="*/ 303 w 1289"/>
                <a:gd name="T59" fmla="*/ 1042 h 1267"/>
                <a:gd name="T60" fmla="*/ 359 w 1289"/>
                <a:gd name="T61" fmla="*/ 1105 h 1267"/>
                <a:gd name="T62" fmla="*/ 416 w 1289"/>
                <a:gd name="T63" fmla="*/ 1168 h 1267"/>
                <a:gd name="T64" fmla="*/ 465 w 1289"/>
                <a:gd name="T65" fmla="*/ 1210 h 1267"/>
                <a:gd name="T66" fmla="*/ 514 w 1289"/>
                <a:gd name="T67" fmla="*/ 1239 h 1267"/>
                <a:gd name="T68" fmla="*/ 578 w 1289"/>
                <a:gd name="T69" fmla="*/ 1260 h 1267"/>
                <a:gd name="T70" fmla="*/ 641 w 1289"/>
                <a:gd name="T71" fmla="*/ 1267 h 1267"/>
                <a:gd name="T72" fmla="*/ 705 w 1289"/>
                <a:gd name="T73" fmla="*/ 1260 h 1267"/>
                <a:gd name="T74" fmla="*/ 768 w 1289"/>
                <a:gd name="T75" fmla="*/ 1239 h 1267"/>
                <a:gd name="T76" fmla="*/ 817 w 1289"/>
                <a:gd name="T77" fmla="*/ 1210 h 1267"/>
                <a:gd name="T78" fmla="*/ 867 w 1289"/>
                <a:gd name="T79" fmla="*/ 1168 h 1267"/>
                <a:gd name="T80" fmla="*/ 930 w 1289"/>
                <a:gd name="T81" fmla="*/ 1105 h 1267"/>
                <a:gd name="T82" fmla="*/ 987 w 1289"/>
                <a:gd name="T83" fmla="*/ 1042 h 1267"/>
                <a:gd name="T84" fmla="*/ 1036 w 1289"/>
                <a:gd name="T85" fmla="*/ 971 h 1267"/>
                <a:gd name="T86" fmla="*/ 1099 w 1289"/>
                <a:gd name="T87" fmla="*/ 908 h 1267"/>
                <a:gd name="T88" fmla="*/ 1170 w 1289"/>
                <a:gd name="T89" fmla="*/ 852 h 1267"/>
                <a:gd name="T90" fmla="*/ 1226 w 1289"/>
                <a:gd name="T91" fmla="*/ 788 h 1267"/>
                <a:gd name="T92" fmla="*/ 1275 w 1289"/>
                <a:gd name="T93" fmla="*/ 725 h 1267"/>
                <a:gd name="T94" fmla="*/ 1282 w 1289"/>
                <a:gd name="T95" fmla="*/ 683 h 1267"/>
                <a:gd name="T96" fmla="*/ 1289 w 1289"/>
                <a:gd name="T97" fmla="*/ 648 h 1267"/>
                <a:gd name="T98" fmla="*/ 1282 w 1289"/>
                <a:gd name="T99" fmla="*/ 598 h 1267"/>
                <a:gd name="T100" fmla="*/ 1254 w 1289"/>
                <a:gd name="T101" fmla="*/ 549 h 1267"/>
                <a:gd name="T102" fmla="*/ 1219 w 1289"/>
                <a:gd name="T103" fmla="*/ 500 h 1267"/>
                <a:gd name="T104" fmla="*/ 1184 w 1289"/>
                <a:gd name="T105" fmla="*/ 451 h 1267"/>
                <a:gd name="T106" fmla="*/ 1092 w 1289"/>
                <a:gd name="T107" fmla="*/ 359 h 1267"/>
                <a:gd name="T108" fmla="*/ 1057 w 1289"/>
                <a:gd name="T109" fmla="*/ 310 h 1267"/>
                <a:gd name="T110" fmla="*/ 1022 w 1289"/>
                <a:gd name="T111" fmla="*/ 268 h 1267"/>
                <a:gd name="T112" fmla="*/ 1022 w 1289"/>
                <a:gd name="T113" fmla="*/ 268 h 1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89"/>
                <a:gd name="T172" fmla="*/ 0 h 1267"/>
                <a:gd name="T173" fmla="*/ 1289 w 1289"/>
                <a:gd name="T174" fmla="*/ 1267 h 1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89" h="1267">
                  <a:moveTo>
                    <a:pt x="1022" y="268"/>
                  </a:moveTo>
                  <a:lnTo>
                    <a:pt x="965" y="190"/>
                  </a:lnTo>
                  <a:lnTo>
                    <a:pt x="909" y="120"/>
                  </a:lnTo>
                  <a:lnTo>
                    <a:pt x="824" y="57"/>
                  </a:lnTo>
                  <a:lnTo>
                    <a:pt x="782" y="28"/>
                  </a:lnTo>
                  <a:lnTo>
                    <a:pt x="726" y="14"/>
                  </a:lnTo>
                  <a:lnTo>
                    <a:pt x="684" y="0"/>
                  </a:lnTo>
                  <a:lnTo>
                    <a:pt x="641" y="0"/>
                  </a:lnTo>
                  <a:lnTo>
                    <a:pt x="599" y="0"/>
                  </a:lnTo>
                  <a:lnTo>
                    <a:pt x="557" y="14"/>
                  </a:lnTo>
                  <a:lnTo>
                    <a:pt x="500" y="28"/>
                  </a:lnTo>
                  <a:lnTo>
                    <a:pt x="458" y="57"/>
                  </a:lnTo>
                  <a:lnTo>
                    <a:pt x="381" y="120"/>
                  </a:lnTo>
                  <a:lnTo>
                    <a:pt x="317" y="190"/>
                  </a:lnTo>
                  <a:lnTo>
                    <a:pt x="268" y="268"/>
                  </a:lnTo>
                  <a:lnTo>
                    <a:pt x="233" y="310"/>
                  </a:lnTo>
                  <a:lnTo>
                    <a:pt x="190" y="359"/>
                  </a:lnTo>
                  <a:lnTo>
                    <a:pt x="106" y="451"/>
                  </a:lnTo>
                  <a:lnTo>
                    <a:pt x="64" y="500"/>
                  </a:lnTo>
                  <a:lnTo>
                    <a:pt x="28" y="549"/>
                  </a:lnTo>
                  <a:lnTo>
                    <a:pt x="7" y="598"/>
                  </a:lnTo>
                  <a:lnTo>
                    <a:pt x="0" y="648"/>
                  </a:lnTo>
                  <a:lnTo>
                    <a:pt x="0" y="683"/>
                  </a:lnTo>
                  <a:lnTo>
                    <a:pt x="14" y="725"/>
                  </a:lnTo>
                  <a:lnTo>
                    <a:pt x="35" y="753"/>
                  </a:lnTo>
                  <a:lnTo>
                    <a:pt x="56" y="788"/>
                  </a:lnTo>
                  <a:lnTo>
                    <a:pt x="120" y="852"/>
                  </a:lnTo>
                  <a:lnTo>
                    <a:pt x="183" y="908"/>
                  </a:lnTo>
                  <a:lnTo>
                    <a:pt x="247" y="971"/>
                  </a:lnTo>
                  <a:lnTo>
                    <a:pt x="303" y="1042"/>
                  </a:lnTo>
                  <a:lnTo>
                    <a:pt x="359" y="1105"/>
                  </a:lnTo>
                  <a:lnTo>
                    <a:pt x="416" y="1168"/>
                  </a:lnTo>
                  <a:lnTo>
                    <a:pt x="465" y="1210"/>
                  </a:lnTo>
                  <a:lnTo>
                    <a:pt x="514" y="1239"/>
                  </a:lnTo>
                  <a:lnTo>
                    <a:pt x="578" y="1260"/>
                  </a:lnTo>
                  <a:lnTo>
                    <a:pt x="641" y="1267"/>
                  </a:lnTo>
                  <a:lnTo>
                    <a:pt x="705" y="1260"/>
                  </a:lnTo>
                  <a:lnTo>
                    <a:pt x="768" y="1239"/>
                  </a:lnTo>
                  <a:lnTo>
                    <a:pt x="817" y="1210"/>
                  </a:lnTo>
                  <a:lnTo>
                    <a:pt x="867" y="1168"/>
                  </a:lnTo>
                  <a:lnTo>
                    <a:pt x="930" y="1105"/>
                  </a:lnTo>
                  <a:lnTo>
                    <a:pt x="987" y="1042"/>
                  </a:lnTo>
                  <a:lnTo>
                    <a:pt x="1036" y="971"/>
                  </a:lnTo>
                  <a:lnTo>
                    <a:pt x="1099" y="908"/>
                  </a:lnTo>
                  <a:lnTo>
                    <a:pt x="1170" y="852"/>
                  </a:lnTo>
                  <a:lnTo>
                    <a:pt x="1226" y="788"/>
                  </a:lnTo>
                  <a:lnTo>
                    <a:pt x="1275" y="725"/>
                  </a:lnTo>
                  <a:lnTo>
                    <a:pt x="1282" y="683"/>
                  </a:lnTo>
                  <a:lnTo>
                    <a:pt x="1289" y="648"/>
                  </a:lnTo>
                  <a:lnTo>
                    <a:pt x="1282" y="598"/>
                  </a:lnTo>
                  <a:lnTo>
                    <a:pt x="1254" y="549"/>
                  </a:lnTo>
                  <a:lnTo>
                    <a:pt x="1219" y="500"/>
                  </a:lnTo>
                  <a:lnTo>
                    <a:pt x="1184" y="451"/>
                  </a:lnTo>
                  <a:lnTo>
                    <a:pt x="1092" y="359"/>
                  </a:lnTo>
                  <a:lnTo>
                    <a:pt x="1057" y="310"/>
                  </a:lnTo>
                  <a:lnTo>
                    <a:pt x="1022" y="2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5386" name="Freeform 13"/>
            <p:cNvSpPr>
              <a:spLocks/>
            </p:cNvSpPr>
            <p:nvPr/>
          </p:nvSpPr>
          <p:spPr bwMode="auto">
            <a:xfrm>
              <a:off x="5289" y="1724"/>
              <a:ext cx="7" cy="7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7 w 7"/>
                <a:gd name="T5" fmla="*/ 0 h 7"/>
                <a:gd name="T6" fmla="*/ 0 w 7"/>
                <a:gd name="T7" fmla="*/ 7 h 7"/>
                <a:gd name="T8" fmla="*/ 7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14"/>
            <p:cNvSpPr>
              <a:spLocks noChangeShapeType="1"/>
            </p:cNvSpPr>
            <p:nvPr/>
          </p:nvSpPr>
          <p:spPr bwMode="auto">
            <a:xfrm flipV="1">
              <a:off x="4939" y="1415"/>
              <a:ext cx="0" cy="1344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8" name="Group 15"/>
            <p:cNvGrpSpPr>
              <a:grpSpLocks/>
            </p:cNvGrpSpPr>
            <p:nvPr/>
          </p:nvGrpSpPr>
          <p:grpSpPr bwMode="auto">
            <a:xfrm>
              <a:off x="4699" y="2903"/>
              <a:ext cx="480" cy="144"/>
              <a:chOff x="4176" y="2496"/>
              <a:chExt cx="480" cy="144"/>
            </a:xfrm>
          </p:grpSpPr>
          <p:sp>
            <p:nvSpPr>
              <p:cNvPr id="15394" name="Line 16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7"/>
              <p:cNvSpPr>
                <a:spLocks noChangeShapeType="1"/>
              </p:cNvSpPr>
              <p:nvPr/>
            </p:nvSpPr>
            <p:spPr bwMode="auto">
              <a:xfrm>
                <a:off x="4176" y="2640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18"/>
              <p:cNvSpPr>
                <a:spLocks noChangeShapeType="1"/>
              </p:cNvSpPr>
              <p:nvPr/>
            </p:nvSpPr>
            <p:spPr bwMode="auto">
              <a:xfrm>
                <a:off x="4512" y="2496"/>
                <a:ext cx="0" cy="144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9" name="Line 19"/>
            <p:cNvSpPr>
              <a:spLocks noChangeShapeType="1"/>
            </p:cNvSpPr>
            <p:nvPr/>
          </p:nvSpPr>
          <p:spPr bwMode="auto">
            <a:xfrm flipV="1">
              <a:off x="4939" y="983"/>
              <a:ext cx="0" cy="480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0"/>
            <p:cNvSpPr>
              <a:spLocks noChangeShapeType="1"/>
            </p:cNvSpPr>
            <p:nvPr/>
          </p:nvSpPr>
          <p:spPr bwMode="auto">
            <a:xfrm flipV="1">
              <a:off x="4939" y="2711"/>
              <a:ext cx="0" cy="336"/>
            </a:xfrm>
            <a:prstGeom prst="line">
              <a:avLst/>
            </a:prstGeom>
            <a:noFill/>
            <a:ln w="57150">
              <a:solidFill>
                <a:srgbClr val="00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1" name="Group 21"/>
            <p:cNvGrpSpPr>
              <a:grpSpLocks/>
            </p:cNvGrpSpPr>
            <p:nvPr/>
          </p:nvGrpSpPr>
          <p:grpSpPr bwMode="auto">
            <a:xfrm>
              <a:off x="4843" y="1127"/>
              <a:ext cx="192" cy="288"/>
              <a:chOff x="4320" y="720"/>
              <a:chExt cx="192" cy="288"/>
            </a:xfrm>
          </p:grpSpPr>
          <p:sp>
            <p:nvSpPr>
              <p:cNvPr id="15392" name="Line 22"/>
              <p:cNvSpPr>
                <a:spLocks noChangeShapeType="1"/>
              </p:cNvSpPr>
              <p:nvPr/>
            </p:nvSpPr>
            <p:spPr bwMode="auto">
              <a:xfrm>
                <a:off x="4320" y="720"/>
                <a:ext cx="0" cy="288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23"/>
              <p:cNvSpPr>
                <a:spLocks noChangeShapeType="1"/>
              </p:cNvSpPr>
              <p:nvPr/>
            </p:nvSpPr>
            <p:spPr bwMode="auto">
              <a:xfrm>
                <a:off x="4512" y="720"/>
                <a:ext cx="0" cy="288"/>
              </a:xfrm>
              <a:prstGeom prst="line">
                <a:avLst/>
              </a:prstGeom>
              <a:noFill/>
              <a:ln w="7620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9800" name="Oval 24"/>
          <p:cNvSpPr>
            <a:spLocks noChangeArrowheads="1"/>
          </p:cNvSpPr>
          <p:nvPr/>
        </p:nvSpPr>
        <p:spPr bwMode="auto">
          <a:xfrm>
            <a:off x="7007225" y="4719638"/>
            <a:ext cx="1524000" cy="5334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9801" name="Line 25"/>
          <p:cNvSpPr>
            <a:spLocks noChangeShapeType="1"/>
          </p:cNvSpPr>
          <p:nvPr/>
        </p:nvSpPr>
        <p:spPr bwMode="auto">
          <a:xfrm flipV="1">
            <a:off x="8197850" y="5048250"/>
            <a:ext cx="457200" cy="152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02" name="Rectangle 26"/>
          <p:cNvSpPr>
            <a:spLocks noChangeArrowheads="1"/>
          </p:cNvSpPr>
          <p:nvPr/>
        </p:nvSpPr>
        <p:spPr bwMode="auto">
          <a:xfrm>
            <a:off x="7997825" y="4948238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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9803" name="Object 27"/>
          <p:cNvGraphicFramePr>
            <a:graphicFrameLocks/>
          </p:cNvGraphicFramePr>
          <p:nvPr/>
        </p:nvGraphicFramePr>
        <p:xfrm>
          <a:off x="7961313" y="5249863"/>
          <a:ext cx="57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" name="公式" r:id="rId9" imgW="466728" imgH="323920" progId="Equation.3">
                  <p:embed/>
                </p:oleObj>
              </mc:Choice>
              <mc:Fallback>
                <p:oleObj name="公式" r:id="rId9" imgW="466728" imgH="32392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313" y="5249863"/>
                        <a:ext cx="57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4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04768"/>
              </p:ext>
            </p:extLst>
          </p:nvPr>
        </p:nvGraphicFramePr>
        <p:xfrm>
          <a:off x="7944923" y="4729163"/>
          <a:ext cx="3111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5" name="Equation" r:id="rId11" imgW="126720" imgH="228600" progId="Equation.DSMT4">
                  <p:embed/>
                </p:oleObj>
              </mc:Choice>
              <mc:Fallback>
                <p:oleObj name="Equation" r:id="rId11" imgW="126720" imgH="228600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923" y="4729163"/>
                        <a:ext cx="3111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5" name="Object 29"/>
          <p:cNvGraphicFramePr>
            <a:graphicFrameLocks/>
          </p:cNvGraphicFramePr>
          <p:nvPr/>
        </p:nvGraphicFramePr>
        <p:xfrm>
          <a:off x="8461375" y="4559300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6" name="公式" r:id="rId13" imgW="171412" imgH="323920" progId="Equation.3">
                  <p:embed/>
                </p:oleObj>
              </mc:Choice>
              <mc:Fallback>
                <p:oleObj name="公式" r:id="rId13" imgW="171412" imgH="32392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4559300"/>
                        <a:ext cx="280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6" name="Text Box 30"/>
          <p:cNvSpPr txBox="1">
            <a:spLocks noChangeArrowheads="1"/>
          </p:cNvSpPr>
          <p:nvPr/>
        </p:nvSpPr>
        <p:spPr bwMode="auto">
          <a:xfrm>
            <a:off x="7421563" y="47831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00FFFF"/>
                </a:solidFill>
              </a:rPr>
              <a:t>O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9807" name="Object 31"/>
          <p:cNvGraphicFramePr>
            <a:graphicFrameLocks/>
          </p:cNvGraphicFramePr>
          <p:nvPr/>
        </p:nvGraphicFramePr>
        <p:xfrm>
          <a:off x="7934325" y="3141663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7" name="公式" r:id="rId15" imgW="171412" imgH="190573" progId="Equation.3">
                  <p:embed/>
                </p:oleObj>
              </mc:Choice>
              <mc:Fallback>
                <p:oleObj name="公式" r:id="rId15" imgW="171412" imgH="190573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3141663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8" name="Line 32"/>
          <p:cNvSpPr>
            <a:spLocks noChangeShapeType="1"/>
          </p:cNvSpPr>
          <p:nvPr/>
        </p:nvSpPr>
        <p:spPr bwMode="auto">
          <a:xfrm>
            <a:off x="7848600" y="5003800"/>
            <a:ext cx="314325" cy="200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09" name="Object 33"/>
          <p:cNvGraphicFramePr>
            <a:graphicFrameLocks/>
          </p:cNvGraphicFramePr>
          <p:nvPr/>
        </p:nvGraphicFramePr>
        <p:xfrm>
          <a:off x="2700338" y="5308600"/>
          <a:ext cx="1585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8" name="公式" r:id="rId17" imgW="1695499" imgH="628675" progId="Equation.3">
                  <p:embed/>
                </p:oleObj>
              </mc:Choice>
              <mc:Fallback>
                <p:oleObj name="公式" r:id="rId17" imgW="1695499" imgH="628675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8600"/>
                        <a:ext cx="1585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10" name="Object 34"/>
          <p:cNvGraphicFramePr>
            <a:graphicFrameLocks/>
          </p:cNvGraphicFramePr>
          <p:nvPr/>
        </p:nvGraphicFramePr>
        <p:xfrm>
          <a:off x="4356100" y="5356225"/>
          <a:ext cx="815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9" name="公式" r:id="rId19" imgW="819271" imgH="314203" progId="Equation.3">
                  <p:embed/>
                </p:oleObj>
              </mc:Choice>
              <mc:Fallback>
                <p:oleObj name="公式" r:id="rId19" imgW="819271" imgH="314203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56225"/>
                        <a:ext cx="8159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11" name="Object 35"/>
          <p:cNvGraphicFramePr>
            <a:graphicFrameLocks/>
          </p:cNvGraphicFramePr>
          <p:nvPr/>
        </p:nvGraphicFramePr>
        <p:xfrm>
          <a:off x="755650" y="5300663"/>
          <a:ext cx="1909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0" name="公式" r:id="rId21" imgW="2066937" imgH="619228" progId="Equation.3">
                  <p:embed/>
                </p:oleObj>
              </mc:Choice>
              <mc:Fallback>
                <p:oleObj name="公式" r:id="rId21" imgW="2066937" imgH="619228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19097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12" name="Object 36"/>
          <p:cNvGraphicFramePr>
            <a:graphicFrameLocks noChangeAspect="1"/>
          </p:cNvGraphicFramePr>
          <p:nvPr/>
        </p:nvGraphicFramePr>
        <p:xfrm>
          <a:off x="5076825" y="5791200"/>
          <a:ext cx="15113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1" name="公式" r:id="rId23" imgW="514237" imgH="114182" progId="Equation.3">
                  <p:embed/>
                </p:oleObj>
              </mc:Choice>
              <mc:Fallback>
                <p:oleObj name="公式" r:id="rId23" imgW="514237" imgH="11418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202" t="-8591" r="-5202" b="-8591"/>
                      <a:stretch>
                        <a:fillRect/>
                      </a:stretch>
                    </p:blipFill>
                    <p:spPr bwMode="auto">
                      <a:xfrm>
                        <a:off x="5076825" y="5791200"/>
                        <a:ext cx="1511300" cy="669925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autoUpdateAnimBg="0"/>
      <p:bldP spid="459784" grpId="0" autoUpdateAnimBg="0"/>
      <p:bldP spid="459785" grpId="0" autoUpdateAnimBg="0"/>
      <p:bldP spid="459786" grpId="0" autoUpdateAnimBg="0"/>
      <p:bldP spid="459800" grpId="0" animBg="1"/>
      <p:bldP spid="459801" grpId="0" animBg="1"/>
      <p:bldP spid="459802" grpId="0" autoUpdateAnimBg="0"/>
      <p:bldP spid="459806" grpId="0" autoUpdateAnimBg="0"/>
      <p:bldP spid="4598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7632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 </a:t>
            </a:r>
            <a:r>
              <a:rPr lang="zh-CN" altLang="en-US" sz="2800" dirty="0" smtClean="0">
                <a:solidFill>
                  <a:srgbClr val="FFFF00"/>
                </a:solidFill>
              </a:rPr>
              <a:t>质点的动量矩</a:t>
            </a:r>
            <a:r>
              <a:rPr lang="zh-CN" altLang="zh-CN" sz="2800" dirty="0" smtClean="0">
                <a:solidFill>
                  <a:srgbClr val="FFFF00"/>
                </a:solidFill>
              </a:rPr>
              <a:t>定理</a:t>
            </a:r>
            <a:r>
              <a:rPr lang="zh-CN" altLang="en-US" sz="2800" dirty="0" smtClean="0">
                <a:solidFill>
                  <a:srgbClr val="FFFF00"/>
                </a:solidFill>
              </a:rPr>
              <a:t>及动量矩守恒定律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252413" y="1125538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质点的动量矩定理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63876" name="Object 2"/>
          <p:cNvGraphicFramePr>
            <a:graphicFrameLocks noChangeAspect="1"/>
          </p:cNvGraphicFramePr>
          <p:nvPr/>
        </p:nvGraphicFramePr>
        <p:xfrm>
          <a:off x="3708400" y="1198563"/>
          <a:ext cx="2087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9" name="公式" r:id="rId3" imgW="666754" imgH="152512" progId="Equation.3">
                  <p:embed/>
                </p:oleObj>
              </mc:Choice>
              <mc:Fallback>
                <p:oleObj name="公式" r:id="rId3" imgW="666754" imgH="1525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8563"/>
                        <a:ext cx="2087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4"/>
          <p:cNvGraphicFramePr>
            <a:graphicFrameLocks noChangeAspect="1"/>
          </p:cNvGraphicFramePr>
          <p:nvPr/>
        </p:nvGraphicFramePr>
        <p:xfrm>
          <a:off x="2830513" y="2481263"/>
          <a:ext cx="3057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0" name="公式" r:id="rId5" imgW="1314342" imgH="285860" progId="Equation.3">
                  <p:embed/>
                </p:oleObj>
              </mc:Choice>
              <mc:Fallback>
                <p:oleObj name="公式" r:id="rId5" imgW="1314342" imgH="2858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481263"/>
                        <a:ext cx="30575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5"/>
          <p:cNvGraphicFramePr>
            <a:graphicFrameLocks noChangeAspect="1"/>
          </p:cNvGraphicFramePr>
          <p:nvPr/>
        </p:nvGraphicFramePr>
        <p:xfrm>
          <a:off x="4786313" y="2063750"/>
          <a:ext cx="1371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1" name="公式" r:id="rId7" imgW="580913" imgH="76121" progId="Equation.3">
                  <p:embed/>
                </p:oleObj>
              </mc:Choice>
              <mc:Fallback>
                <p:oleObj name="公式" r:id="rId7" imgW="580913" imgH="761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063750"/>
                        <a:ext cx="1371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6"/>
          <p:cNvGraphicFramePr>
            <a:graphicFrameLocks noChangeAspect="1"/>
          </p:cNvGraphicFramePr>
          <p:nvPr/>
        </p:nvGraphicFramePr>
        <p:xfrm>
          <a:off x="2824163" y="2033588"/>
          <a:ext cx="1344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2" name="公式" r:id="rId9" imgW="571465" imgH="95287" progId="Equation.3">
                  <p:embed/>
                </p:oleObj>
              </mc:Choice>
              <mc:Fallback>
                <p:oleObj name="公式" r:id="rId9" imgW="571465" imgH="952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033588"/>
                        <a:ext cx="1344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1" name="AutoShape 9"/>
          <p:cNvSpPr>
            <a:spLocks noChangeArrowheads="1"/>
          </p:cNvSpPr>
          <p:nvPr/>
        </p:nvSpPr>
        <p:spPr bwMode="auto">
          <a:xfrm>
            <a:off x="2736850" y="1990725"/>
            <a:ext cx="1439863" cy="504825"/>
          </a:xfrm>
          <a:prstGeom prst="wedgeRectCallout">
            <a:avLst>
              <a:gd name="adj1" fmla="val -1486"/>
              <a:gd name="adj2" fmla="val 97171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63882" name="AutoShape 10"/>
          <p:cNvSpPr>
            <a:spLocks noChangeArrowheads="1"/>
          </p:cNvSpPr>
          <p:nvPr/>
        </p:nvSpPr>
        <p:spPr bwMode="auto">
          <a:xfrm>
            <a:off x="4714875" y="2052638"/>
            <a:ext cx="1584325" cy="485775"/>
          </a:xfrm>
          <a:prstGeom prst="wedgeRectCallout">
            <a:avLst>
              <a:gd name="adj1" fmla="val -18338"/>
              <a:gd name="adj2" fmla="val 83662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graphicFrame>
        <p:nvGraphicFramePr>
          <p:cNvPr id="463883" name="Object 7"/>
          <p:cNvGraphicFramePr>
            <a:graphicFrameLocks noChangeAspect="1"/>
          </p:cNvGraphicFramePr>
          <p:nvPr/>
        </p:nvGraphicFramePr>
        <p:xfrm>
          <a:off x="6804025" y="2636838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3" name="公式" r:id="rId11" imgW="514237" imgH="114182" progId="Equation.3">
                  <p:embed/>
                </p:oleObj>
              </mc:Choice>
              <mc:Fallback>
                <p:oleObj name="公式" r:id="rId11" imgW="514237" imgH="1141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36838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4" name="Text Box 12"/>
          <p:cNvSpPr txBox="1">
            <a:spLocks noChangeArrowheads="1"/>
          </p:cNvSpPr>
          <p:nvPr/>
        </p:nvSpPr>
        <p:spPr bwMode="auto">
          <a:xfrm>
            <a:off x="8129588" y="2486025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微分形式</a:t>
            </a:r>
            <a:endParaRPr lang="zh-CN" altLang="en-US" sz="200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463885" name="AutoShape 13"/>
          <p:cNvSpPr>
            <a:spLocks noChangeArrowheads="1"/>
          </p:cNvSpPr>
          <p:nvPr/>
        </p:nvSpPr>
        <p:spPr bwMode="auto">
          <a:xfrm>
            <a:off x="5940425" y="2773363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CCFF"/>
          </a:solidFill>
          <a:ln w="9525" algn="ctr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63886" name="Object 8"/>
          <p:cNvGraphicFramePr>
            <a:graphicFrameLocks noChangeAspect="1"/>
          </p:cNvGraphicFramePr>
          <p:nvPr/>
        </p:nvGraphicFramePr>
        <p:xfrm>
          <a:off x="2482850" y="3529013"/>
          <a:ext cx="24288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4" name="公式" r:id="rId13" imgW="1028745" imgH="247529" progId="Equation.3">
                  <p:embed/>
                </p:oleObj>
              </mc:Choice>
              <mc:Fallback>
                <p:oleObj name="公式" r:id="rId13" imgW="1028745" imgH="247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529013"/>
                        <a:ext cx="2428875" cy="763587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7" name="Text Box 15"/>
          <p:cNvSpPr txBox="1">
            <a:spLocks noChangeArrowheads="1"/>
          </p:cNvSpPr>
          <p:nvPr/>
        </p:nvSpPr>
        <p:spPr bwMode="auto">
          <a:xfrm>
            <a:off x="4978400" y="3686175"/>
            <a:ext cx="225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sp>
        <p:nvSpPr>
          <p:cNvPr id="463888" name="Text Box 16"/>
          <p:cNvSpPr txBox="1">
            <a:spLocks noChangeArrowheads="1"/>
          </p:cNvSpPr>
          <p:nvPr/>
        </p:nvSpPr>
        <p:spPr bwMode="auto">
          <a:xfrm>
            <a:off x="684213" y="4437063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15"/>
              </a:buBlip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质点所受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合力矩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冲量</a:t>
            </a:r>
            <a:r>
              <a:rPr lang="zh-CN" altLang="en-US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等于质点的动量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的增量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.</a:t>
            </a:r>
          </a:p>
        </p:txBody>
      </p:sp>
      <p:sp>
        <p:nvSpPr>
          <p:cNvPr id="463889" name="Rectangle 17"/>
          <p:cNvSpPr>
            <a:spLocks noChangeArrowheads="1"/>
          </p:cNvSpPr>
          <p:nvPr/>
        </p:nvSpPr>
        <p:spPr bwMode="auto">
          <a:xfrm>
            <a:off x="1187450" y="3649663"/>
            <a:ext cx="1150938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冲量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3890" name="AutoShape 18"/>
          <p:cNvSpPr>
            <a:spLocks noChangeArrowheads="1"/>
          </p:cNvSpPr>
          <p:nvPr/>
        </p:nvSpPr>
        <p:spPr bwMode="auto">
          <a:xfrm>
            <a:off x="396875" y="48418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3891" name="Text Box 19"/>
          <p:cNvSpPr txBox="1">
            <a:spLocks noChangeArrowheads="1"/>
          </p:cNvSpPr>
          <p:nvPr/>
        </p:nvSpPr>
        <p:spPr bwMode="auto">
          <a:xfrm>
            <a:off x="684213" y="4913313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sp>
        <p:nvSpPr>
          <p:cNvPr id="463892" name="Rectangle 20"/>
          <p:cNvSpPr>
            <a:spLocks noChangeArrowheads="1"/>
          </p:cNvSpPr>
          <p:nvPr/>
        </p:nvSpPr>
        <p:spPr bwMode="auto">
          <a:xfrm>
            <a:off x="755650" y="5418138"/>
            <a:ext cx="630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冲量矩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）是质点动量矩变化的原因</a:t>
            </a:r>
          </a:p>
        </p:txBody>
      </p:sp>
      <p:sp>
        <p:nvSpPr>
          <p:cNvPr id="463893" name="Rectangle 21"/>
          <p:cNvSpPr>
            <a:spLocks noChangeArrowheads="1"/>
          </p:cNvSpPr>
          <p:nvPr/>
        </p:nvSpPr>
        <p:spPr bwMode="auto">
          <a:xfrm>
            <a:off x="755650" y="5922963"/>
            <a:ext cx="777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质点动量矩的变化是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力矩对时间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的累积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39750" y="2449513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5" name="Equation" r:id="rId16" imgW="1130300" imgH="419100" progId="Equation.DSMT4">
                  <p:embed/>
                </p:oleObj>
              </mc:Choice>
              <mc:Fallback>
                <p:oleObj name="Equation" r:id="rId16" imgW="1130300" imgH="4191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49513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0" name="Line 58"/>
          <p:cNvSpPr>
            <a:spLocks noChangeShapeType="1"/>
          </p:cNvSpPr>
          <p:nvPr/>
        </p:nvSpPr>
        <p:spPr bwMode="auto">
          <a:xfrm flipV="1">
            <a:off x="4859338" y="2708275"/>
            <a:ext cx="801687" cy="4365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utoUpdateAnimBg="0"/>
      <p:bldP spid="463875" grpId="0" autoUpdateAnimBg="0"/>
      <p:bldP spid="463881" grpId="0" animBg="1"/>
      <p:bldP spid="463882" grpId="0" animBg="1"/>
      <p:bldP spid="463884" grpId="0" autoUpdateAnimBg="0"/>
      <p:bldP spid="463885" grpId="0" animBg="1"/>
      <p:bldP spid="463887" grpId="0" autoUpdateAnimBg="0"/>
      <p:bldP spid="463888" grpId="0" autoUpdateAnimBg="0"/>
      <p:bldP spid="463889" grpId="0" animBg="1" autoUpdateAnimBg="0"/>
      <p:bldP spid="463890" grpId="0" animBg="1"/>
      <p:bldP spid="463891" grpId="0"/>
      <p:bldP spid="463892" grpId="0" autoUpdateAnimBg="0"/>
      <p:bldP spid="463893" grpId="0" autoUpdateAnimBg="0"/>
      <p:bldP spid="4588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0798" y="195273"/>
            <a:ext cx="23039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要点回顾</a:t>
            </a:r>
            <a:endParaRPr lang="en-US" altLang="zh-CN" sz="4000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3001" y="41938"/>
            <a:ext cx="3960812" cy="3000375"/>
            <a:chOff x="4859338" y="2349500"/>
            <a:chExt cx="3960812" cy="3000375"/>
          </a:xfrm>
        </p:grpSpPr>
        <p:sp>
          <p:nvSpPr>
            <p:cNvPr id="4" name="Line 16"/>
            <p:cNvSpPr>
              <a:spLocks noChangeShapeType="1"/>
            </p:cNvSpPr>
            <p:nvPr/>
          </p:nvSpPr>
          <p:spPr bwMode="auto">
            <a:xfrm flipH="1">
              <a:off x="6605588" y="4654550"/>
              <a:ext cx="1587" cy="69532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17"/>
            <p:cNvSpPr>
              <a:spLocks/>
            </p:cNvSpPr>
            <p:nvPr/>
          </p:nvSpPr>
          <p:spPr bwMode="auto">
            <a:xfrm>
              <a:off x="4859338" y="2397125"/>
              <a:ext cx="3744912" cy="2663825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8000000" lon="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6534150" y="3671888"/>
              <a:ext cx="142875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" name="Object 19"/>
            <p:cNvGraphicFramePr>
              <a:graphicFrameLocks/>
            </p:cNvGraphicFramePr>
            <p:nvPr>
              <p:extLst/>
            </p:nvPr>
          </p:nvGraphicFramePr>
          <p:xfrm>
            <a:off x="6934200" y="3552825"/>
            <a:ext cx="21272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99" name="公式" r:id="rId3" imgW="152517" imgH="228634" progId="Equation.3">
                    <p:embed/>
                  </p:oleObj>
                </mc:Choice>
                <mc:Fallback>
                  <p:oleObj name="公式" r:id="rId3" imgW="152517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552825"/>
                          <a:ext cx="212725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7326313" y="2781300"/>
              <a:ext cx="1060450" cy="129381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auto">
            <a:xfrm>
              <a:off x="5383213" y="3284538"/>
              <a:ext cx="2447925" cy="865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6586538" y="2636838"/>
              <a:ext cx="20637" cy="108267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8386763" y="2781300"/>
              <a:ext cx="19050" cy="14398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V="1">
              <a:off x="7326313" y="2627313"/>
              <a:ext cx="0" cy="14033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6605588" y="3716338"/>
              <a:ext cx="1098550" cy="554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6"/>
            <p:cNvGraphicFramePr>
              <a:graphicFrameLocks/>
            </p:cNvGraphicFramePr>
            <p:nvPr>
              <p:extLst/>
            </p:nvPr>
          </p:nvGraphicFramePr>
          <p:xfrm>
            <a:off x="8478838" y="4005263"/>
            <a:ext cx="3413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0" name="公式" r:id="rId5" imgW="314211" imgH="390594" progId="Equation.3">
                    <p:embed/>
                  </p:oleObj>
                </mc:Choice>
                <mc:Fallback>
                  <p:oleObj name="公式" r:id="rId5" imgW="314211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8838" y="4005263"/>
                          <a:ext cx="341312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7"/>
            <p:cNvGraphicFramePr>
              <a:graphicFrameLocks/>
            </p:cNvGraphicFramePr>
            <p:nvPr>
              <p:extLst/>
            </p:nvPr>
          </p:nvGraphicFramePr>
          <p:xfrm>
            <a:off x="6877050" y="2349500"/>
            <a:ext cx="341313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1" name="公式" r:id="rId7" imgW="314211" imgH="400042" progId="Equation.3">
                    <p:embed/>
                  </p:oleObj>
                </mc:Choice>
                <mc:Fallback>
                  <p:oleObj name="公式" r:id="rId7" imgW="314211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050" y="2349500"/>
                          <a:ext cx="341313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8"/>
            <p:cNvGraphicFramePr>
              <a:graphicFrameLocks/>
            </p:cNvGraphicFramePr>
            <p:nvPr>
              <p:extLst/>
            </p:nvPr>
          </p:nvGraphicFramePr>
          <p:xfrm>
            <a:off x="7739063" y="4365625"/>
            <a:ext cx="31908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2" name="公式" r:id="rId9" imgW="285867" imgH="400042" progId="Equation.3">
                    <p:embed/>
                  </p:oleObj>
                </mc:Choice>
                <mc:Fallback>
                  <p:oleObj name="公式" r:id="rId9" imgW="285867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4365625"/>
                          <a:ext cx="31908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9"/>
            <p:cNvGraphicFramePr>
              <a:graphicFrameLocks/>
            </p:cNvGraphicFramePr>
            <p:nvPr>
              <p:extLst/>
            </p:nvPr>
          </p:nvGraphicFramePr>
          <p:xfrm>
            <a:off x="7883525" y="3584575"/>
            <a:ext cx="3063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3" name="公式" r:id="rId11" imgW="276150" imgH="400042" progId="Equation.3">
                    <p:embed/>
                  </p:oleObj>
                </mc:Choice>
                <mc:Fallback>
                  <p:oleObj name="公式" r:id="rId11" imgW="276150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3525" y="3584575"/>
                          <a:ext cx="30638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7326313" y="26352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831138" y="3932238"/>
              <a:ext cx="431800" cy="2190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 flipV="1">
              <a:off x="7831138" y="4222750"/>
              <a:ext cx="503237" cy="1428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7326313" y="4062413"/>
              <a:ext cx="1079500" cy="1460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7326313" y="4075113"/>
              <a:ext cx="576262" cy="29051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V="1">
              <a:off x="7326313" y="3932238"/>
              <a:ext cx="504825" cy="14287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flipH="1">
              <a:off x="6443663" y="3716338"/>
              <a:ext cx="1428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6089650" y="3500438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FF"/>
                  </a:solidFill>
                </a:rPr>
                <a:t>h</a:t>
              </a:r>
            </a:p>
          </p:txBody>
        </p:sp>
        <p:grpSp>
          <p:nvGrpSpPr>
            <p:cNvPr id="26" name="Group 38"/>
            <p:cNvGrpSpPr>
              <a:grpSpLocks/>
            </p:cNvGrpSpPr>
            <p:nvPr/>
          </p:nvGrpSpPr>
          <p:grpSpPr bwMode="auto">
            <a:xfrm>
              <a:off x="6505575" y="3846513"/>
              <a:ext cx="71438" cy="107950"/>
              <a:chOff x="4014" y="2296"/>
              <a:chExt cx="45" cy="45"/>
            </a:xfrm>
          </p:grpSpPr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4014" y="2296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flipH="1">
                <a:off x="4014" y="2296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6299200" y="39306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42"/>
            <p:cNvSpPr>
              <a:spLocks noChangeArrowheads="1"/>
            </p:cNvSpPr>
            <p:nvPr/>
          </p:nvSpPr>
          <p:spPr bwMode="auto">
            <a:xfrm>
              <a:off x="7289800" y="4029075"/>
              <a:ext cx="73025" cy="71438"/>
            </a:xfrm>
            <a:prstGeom prst="ellipse">
              <a:avLst/>
            </a:prstGeom>
            <a:solidFill>
              <a:srgbClr val="FF7C80"/>
            </a:solidFill>
            <a:ln w="38100">
              <a:solidFill>
                <a:srgbClr val="FF7C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29" name="Object 43"/>
            <p:cNvGraphicFramePr>
              <a:graphicFrameLocks/>
            </p:cNvGraphicFramePr>
            <p:nvPr>
              <p:extLst/>
            </p:nvPr>
          </p:nvGraphicFramePr>
          <p:xfrm>
            <a:off x="8497888" y="4011613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4" name="公式" r:id="rId13" imgW="238088" imgH="304755" progId="Equation.3">
                    <p:embed/>
                  </p:oleObj>
                </mc:Choice>
                <mc:Fallback>
                  <p:oleObj name="公式" r:id="rId13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7888" y="4011613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7062788" y="407670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31" name="Object 45"/>
            <p:cNvGraphicFramePr>
              <a:graphicFrameLocks/>
            </p:cNvGraphicFramePr>
            <p:nvPr>
              <p:extLst/>
            </p:nvPr>
          </p:nvGraphicFramePr>
          <p:xfrm>
            <a:off x="6232525" y="2644775"/>
            <a:ext cx="20161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5" name="公式" r:id="rId15" imgW="133351" imgH="152512" progId="Equation.3">
                    <p:embed/>
                  </p:oleObj>
                </mc:Choice>
                <mc:Fallback>
                  <p:oleObj name="公式" r:id="rId15" imgW="133351" imgH="152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2525" y="2644775"/>
                          <a:ext cx="20161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6734175" y="3956050"/>
              <a:ext cx="612775" cy="457200"/>
              <a:chOff x="4016" y="2870"/>
              <a:chExt cx="386" cy="288"/>
            </a:xfrm>
          </p:grpSpPr>
          <p:sp>
            <p:nvSpPr>
              <p:cNvPr id="34" name="Text Box 47"/>
              <p:cNvSpPr txBox="1">
                <a:spLocks noChangeArrowheads="1"/>
              </p:cNvSpPr>
              <p:nvPr/>
            </p:nvSpPr>
            <p:spPr bwMode="auto">
              <a:xfrm>
                <a:off x="4016" y="2870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66FFFF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35" name="Arc 48"/>
              <p:cNvSpPr>
                <a:spLocks/>
              </p:cNvSpPr>
              <p:nvPr/>
            </p:nvSpPr>
            <p:spPr bwMode="auto">
              <a:xfrm rot="7529080">
                <a:off x="4240" y="2821"/>
                <a:ext cx="100" cy="224"/>
              </a:xfrm>
              <a:custGeom>
                <a:avLst/>
                <a:gdLst>
                  <a:gd name="T0" fmla="*/ 0 w 9420"/>
                  <a:gd name="T1" fmla="*/ 0 h 21344"/>
                  <a:gd name="T2" fmla="*/ 0 w 9420"/>
                  <a:gd name="T3" fmla="*/ 0 h 21344"/>
                  <a:gd name="T4" fmla="*/ 0 w 9420"/>
                  <a:gd name="T5" fmla="*/ 0 h 21344"/>
                  <a:gd name="T6" fmla="*/ 0 60000 65536"/>
                  <a:gd name="T7" fmla="*/ 0 60000 65536"/>
                  <a:gd name="T8" fmla="*/ 0 60000 65536"/>
                  <a:gd name="T9" fmla="*/ 0 w 9420"/>
                  <a:gd name="T10" fmla="*/ 0 h 21344"/>
                  <a:gd name="T11" fmla="*/ 9420 w 9420"/>
                  <a:gd name="T12" fmla="*/ 21344 h 21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20" h="21344" fill="none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</a:path>
                  <a:path w="9420" h="21344" stroke="0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  <a:lnTo>
                      <a:pt x="0" y="0"/>
                    </a:lnTo>
                    <a:lnTo>
                      <a:pt x="9419" y="1943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3" name="Object 53"/>
            <p:cNvGraphicFramePr>
              <a:graphicFrameLocks/>
            </p:cNvGraphicFramePr>
            <p:nvPr>
              <p:extLst/>
            </p:nvPr>
          </p:nvGraphicFramePr>
          <p:xfrm>
            <a:off x="8529638" y="2593975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6" name="公式" r:id="rId17" imgW="238088" imgH="304755" progId="Equation.3">
                    <p:embed/>
                  </p:oleObj>
                </mc:Choice>
                <mc:Fallback>
                  <p:oleObj name="公式" r:id="rId17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9638" y="2593975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力对轴的力矩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39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330403"/>
              </p:ext>
            </p:extLst>
          </p:nvPr>
        </p:nvGraphicFramePr>
        <p:xfrm>
          <a:off x="2561122" y="851493"/>
          <a:ext cx="174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7" name="公式" r:id="rId19" imgW="1686051" imgH="390594" progId="Equation.3">
                  <p:embed/>
                </p:oleObj>
              </mc:Choice>
              <mc:Fallback>
                <p:oleObj name="公式" r:id="rId19" imgW="1686051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122" y="851493"/>
                        <a:ext cx="174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60895" y="2074308"/>
            <a:ext cx="1764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00FFFF"/>
                </a:solidFill>
              </a:rPr>
              <a:t>转动定律</a:t>
            </a:r>
            <a:endParaRPr kumimoji="0" lang="en-US" altLang="zh-CN" dirty="0">
              <a:solidFill>
                <a:srgbClr val="00FFFF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004903" y="2064330"/>
            <a:ext cx="1584325" cy="576262"/>
            <a:chOff x="6716713" y="5516563"/>
            <a:chExt cx="1584325" cy="576262"/>
          </a:xfrm>
        </p:grpSpPr>
        <p:sp>
          <p:nvSpPr>
            <p:cNvPr id="42" name="AutoShape 60"/>
            <p:cNvSpPr>
              <a:spLocks noChangeArrowheads="1"/>
            </p:cNvSpPr>
            <p:nvPr/>
          </p:nvSpPr>
          <p:spPr bwMode="auto">
            <a:xfrm>
              <a:off x="6716713" y="5516563"/>
              <a:ext cx="1584325" cy="576262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3" name="Object 61"/>
            <p:cNvGraphicFramePr>
              <a:graphicFrameLocks/>
            </p:cNvGraphicFramePr>
            <p:nvPr>
              <p:extLst/>
            </p:nvPr>
          </p:nvGraphicFramePr>
          <p:xfrm>
            <a:off x="6948488" y="5659438"/>
            <a:ext cx="1176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08" name="公式" r:id="rId21" imgW="1104868" imgH="228634" progId="Equation.3">
                    <p:embed/>
                  </p:oleObj>
                </mc:Choice>
                <mc:Fallback>
                  <p:oleObj name="公式" r:id="rId21" imgW="1104868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5659438"/>
                          <a:ext cx="11763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-310739" y="2825445"/>
            <a:ext cx="4174830" cy="603555"/>
            <a:chOff x="-150018" y="3558020"/>
            <a:chExt cx="4174830" cy="603555"/>
          </a:xfrm>
        </p:grpSpPr>
        <p:sp>
          <p:nvSpPr>
            <p:cNvPr id="45" name="AutoShape 4"/>
            <p:cNvSpPr>
              <a:spLocks noChangeArrowheads="1"/>
            </p:cNvSpPr>
            <p:nvPr/>
          </p:nvSpPr>
          <p:spPr bwMode="auto">
            <a:xfrm>
              <a:off x="645075" y="3558020"/>
              <a:ext cx="1368425" cy="576263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rgbClr val="FFFFFF">
                  <a:alpha val="3019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-150018" y="3615475"/>
              <a:ext cx="4174830" cy="546100"/>
              <a:chOff x="-155025" y="3615475"/>
              <a:chExt cx="4174830" cy="546100"/>
            </a:xfrm>
          </p:grpSpPr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-155025" y="3627870"/>
                <a:ext cx="39957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 smtClean="0">
                    <a:solidFill>
                      <a:schemeClr val="bg1"/>
                    </a:solidFill>
                    <a:ea typeface="楷体_GB2312" pitchFamily="49" charset="-122"/>
                  </a:rPr>
                  <a:t>          </a:t>
                </a:r>
                <a:r>
                  <a:rPr kumimoji="0" lang="zh-CN" altLang="en-US" dirty="0" smtClean="0">
                    <a:solidFill>
                      <a:schemeClr val="bg1"/>
                    </a:solidFill>
                    <a:ea typeface="楷体_GB2312" pitchFamily="49" charset="-122"/>
                  </a:rPr>
                  <a:t>转动惯量</a:t>
                </a:r>
                <a:endParaRPr kumimoji="0" lang="zh-CN" altLang="en-US" i="1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48" name="Objec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2071030"/>
                  </p:ext>
                </p:extLst>
              </p:nvPr>
            </p:nvGraphicFramePr>
            <p:xfrm>
              <a:off x="2116393" y="3615475"/>
              <a:ext cx="1903412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09" name="公式" r:id="rId23" imgW="1828849" imgH="466715" progId="Equation.3">
                      <p:embed/>
                    </p:oleObj>
                  </mc:Choice>
                  <mc:Fallback>
                    <p:oleObj name="公式" r:id="rId23" imgW="1828849" imgH="46671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6393" y="3615475"/>
                            <a:ext cx="1903412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9" name="组合 48"/>
          <p:cNvGrpSpPr/>
          <p:nvPr/>
        </p:nvGrpSpPr>
        <p:grpSpPr>
          <a:xfrm>
            <a:off x="3495769" y="3504008"/>
            <a:ext cx="3745505" cy="528787"/>
            <a:chOff x="370477" y="4990389"/>
            <a:chExt cx="3745505" cy="528787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370477" y="4990389"/>
              <a:ext cx="3240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FF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rgbClr val="66FFFF"/>
                  </a:solidFill>
                  <a:latin typeface="仿宋_GB2312" pitchFamily="49" charset="-122"/>
                  <a:ea typeface="仿宋_GB2312" pitchFamily="49" charset="-122"/>
                </a:rPr>
                <a:t>质量连续分布</a:t>
              </a:r>
              <a:r>
                <a:rPr kumimoji="0" lang="en-US" altLang="zh-CN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51" name="Objec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6280320"/>
                </p:ext>
              </p:extLst>
            </p:nvPr>
          </p:nvGraphicFramePr>
          <p:xfrm>
            <a:off x="2722157" y="4993713"/>
            <a:ext cx="13938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0" name="公式" r:id="rId25" imgW="1476307" imgH="504776" progId="Equation.3">
                    <p:embed/>
                  </p:oleObj>
                </mc:Choice>
                <mc:Fallback>
                  <p:oleObj name="公式" r:id="rId25" imgW="1476307" imgH="50477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157" y="4993713"/>
                          <a:ext cx="1393825" cy="5254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6464877" y="4704275"/>
            <a:ext cx="2294760" cy="1893077"/>
            <a:chOff x="6142038" y="501650"/>
            <a:chExt cx="2592387" cy="2371725"/>
          </a:xfrm>
        </p:grpSpPr>
        <p:sp>
          <p:nvSpPr>
            <p:cNvPr id="53" name="Freeform 2"/>
            <p:cNvSpPr>
              <a:spLocks/>
            </p:cNvSpPr>
            <p:nvPr/>
          </p:nvSpPr>
          <p:spPr bwMode="auto">
            <a:xfrm>
              <a:off x="6142038" y="733425"/>
              <a:ext cx="2592387" cy="2139950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7699992" lon="0" rev="0"/>
              </a:camera>
              <a:lightRig rig="legacyFlat2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6919913" y="530225"/>
              <a:ext cx="0" cy="10461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6919913" y="2435225"/>
              <a:ext cx="0" cy="3048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7758113" y="5016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7148513" y="1309688"/>
              <a:ext cx="404812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7654925" y="661988"/>
              <a:ext cx="0" cy="1219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7654925" y="2422525"/>
              <a:ext cx="0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7653338" y="1692275"/>
              <a:ext cx="4048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8061325" y="1347788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M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996113" y="530225"/>
              <a:ext cx="5334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z'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63" name="Oval 13"/>
            <p:cNvSpPr>
              <a:spLocks noChangeArrowheads="1"/>
            </p:cNvSpPr>
            <p:nvPr/>
          </p:nvSpPr>
          <p:spPr bwMode="auto">
            <a:xfrm>
              <a:off x="7581900" y="1814513"/>
              <a:ext cx="144463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6908800" y="1568450"/>
              <a:ext cx="735013" cy="3175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8326" y="4707425"/>
            <a:ext cx="6186487" cy="1393308"/>
            <a:chOff x="2761953" y="5186241"/>
            <a:chExt cx="6186487" cy="1393308"/>
          </a:xfrm>
        </p:grpSpPr>
        <p:graphicFrame>
          <p:nvGraphicFramePr>
            <p:cNvPr id="66" name="Object 15"/>
            <p:cNvGraphicFramePr>
              <a:graphicFrameLocks/>
            </p:cNvGraphicFramePr>
            <p:nvPr>
              <p:extLst/>
            </p:nvPr>
          </p:nvGraphicFramePr>
          <p:xfrm>
            <a:off x="3379490" y="5186241"/>
            <a:ext cx="18510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1" name="公式" r:id="rId27" imgW="1981096" imgH="390594" progId="Equation.3">
                    <p:embed/>
                  </p:oleObj>
                </mc:Choice>
                <mc:Fallback>
                  <p:oleObj name="公式" r:id="rId27" imgW="1981096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490" y="5186241"/>
                          <a:ext cx="1851025" cy="422275"/>
                        </a:xfrm>
                        <a:prstGeom prst="rect">
                          <a:avLst/>
                        </a:prstGeom>
                        <a:solidFill>
                          <a:srgbClr val="333333"/>
                        </a:solidFill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5190828" y="5198941"/>
              <a:ext cx="3757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rgbClr val="FFFF00"/>
                  </a:solidFill>
                  <a:latin typeface="Arial" panose="020B0604020202020204" pitchFamily="34" charset="0"/>
                </a:rPr>
                <a:t>—— </a:t>
              </a:r>
              <a:r>
                <a:rPr kumimoji="0" lang="zh-CN" altLang="en-US" i="1" dirty="0">
                  <a:solidFill>
                    <a:srgbClr val="66FFFF"/>
                  </a:solidFill>
                  <a:ea typeface="楷体_GB2312" pitchFamily="49" charset="-122"/>
                </a:rPr>
                <a:t>平行轴定理  </a:t>
              </a:r>
            </a:p>
          </p:txBody>
        </p:sp>
        <p:sp>
          <p:nvSpPr>
            <p:cNvPr id="68" name="AutoShape 43"/>
            <p:cNvSpPr>
              <a:spLocks noChangeArrowheads="1"/>
            </p:cNvSpPr>
            <p:nvPr/>
          </p:nvSpPr>
          <p:spPr bwMode="auto">
            <a:xfrm>
              <a:off x="2761953" y="5893749"/>
              <a:ext cx="2322512" cy="685800"/>
            </a:xfrm>
            <a:prstGeom prst="wedgeRectCallout">
              <a:avLst>
                <a:gd name="adj1" fmla="val -16384"/>
                <a:gd name="adj2" fmla="val -853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ea typeface="楷体_GB2312" pitchFamily="49" charset="-122"/>
                </a:rPr>
                <a:t>刚体绕任意轴</a:t>
              </a:r>
            </a:p>
          </p:txBody>
        </p:sp>
        <p:sp>
          <p:nvSpPr>
            <p:cNvPr id="69" name="AutoShape 44"/>
            <p:cNvSpPr>
              <a:spLocks noChangeArrowheads="1"/>
            </p:cNvSpPr>
            <p:nvPr/>
          </p:nvSpPr>
          <p:spPr bwMode="auto">
            <a:xfrm>
              <a:off x="5151140" y="5893749"/>
              <a:ext cx="3024188" cy="685800"/>
            </a:xfrm>
            <a:prstGeom prst="wedgeRectCallout">
              <a:avLst>
                <a:gd name="adj1" fmla="val -83588"/>
                <a:gd name="adj2" fmla="val -8968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ea typeface="楷体_GB2312" pitchFamily="49" charset="-122"/>
                </a:rPr>
                <a:t>刚体绕通过质心的轴</a:t>
              </a:r>
              <a:endParaRPr lang="zh-CN" altLang="en-US" sz="2200" b="0">
                <a:ea typeface="楷体_GB2312" pitchFamily="49" charset="-122"/>
              </a:endParaRPr>
            </a:p>
          </p:txBody>
        </p:sp>
      </p:grp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157883" y="4112202"/>
            <a:ext cx="7445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方法二）平行轴定理或垂直轴定理</a:t>
            </a: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只适用于薄平板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119159" y="3477276"/>
            <a:ext cx="3407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方法一）根据定义求解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7274523" y="3353558"/>
            <a:ext cx="17718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重点在于取合适的质元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61207" y="6106596"/>
            <a:ext cx="2520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方法三）补偿法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350438" y="1433597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力对点的力矩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337889"/>
              </p:ext>
            </p:extLst>
          </p:nvPr>
        </p:nvGraphicFramePr>
        <p:xfrm>
          <a:off x="2501500" y="1360572"/>
          <a:ext cx="1574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2" name="Equation" r:id="rId29" imgW="1574397" imgH="662784" progId="Equation.DSMT4">
                  <p:embed/>
                </p:oleObj>
              </mc:Choice>
              <mc:Fallback>
                <p:oleObj name="Equation" r:id="rId29" imgW="1574397" imgH="6627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501500" y="1360572"/>
                        <a:ext cx="157480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40" grpId="0" autoUpdateAnimBg="0"/>
      <p:bldP spid="70" grpId="0"/>
      <p:bldP spid="71" grpId="0"/>
      <p:bldP spid="72" grpId="0"/>
      <p:bldP spid="73" grpId="0"/>
      <p:bldP spid="7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469900" y="473075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</a:rPr>
              <a:t>质点动量矩守恒定律</a:t>
            </a:r>
          </a:p>
        </p:txBody>
      </p:sp>
      <p:graphicFrame>
        <p:nvGraphicFramePr>
          <p:cNvPr id="465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20363"/>
              </p:ext>
            </p:extLst>
          </p:nvPr>
        </p:nvGraphicFramePr>
        <p:xfrm>
          <a:off x="2825751" y="1077913"/>
          <a:ext cx="40052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" name="公式" r:id="rId3" imgW="1924139" imgH="114182" progId="Equation.3">
                  <p:embed/>
                </p:oleObj>
              </mc:Choice>
              <mc:Fallback>
                <p:oleObj name="公式" r:id="rId3" imgW="192413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1" y="1077913"/>
                        <a:ext cx="40052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5" name="AutoShape 5"/>
          <p:cNvSpPr>
            <a:spLocks noChangeArrowheads="1"/>
          </p:cNvSpPr>
          <p:nvPr/>
        </p:nvSpPr>
        <p:spPr bwMode="auto">
          <a:xfrm>
            <a:off x="263526" y="160972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695326" y="16811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讨论</a:t>
            </a:r>
          </a:p>
        </p:txBody>
      </p:sp>
      <p:graphicFrame>
        <p:nvGraphicFramePr>
          <p:cNvPr id="4659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5586"/>
              </p:ext>
            </p:extLst>
          </p:nvPr>
        </p:nvGraphicFramePr>
        <p:xfrm>
          <a:off x="2782874" y="2075756"/>
          <a:ext cx="1190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1" name="Equation" r:id="rId5" imgW="545760" imgH="215640" progId="Equation.DSMT4">
                  <p:embed/>
                </p:oleObj>
              </mc:Choice>
              <mc:Fallback>
                <p:oleObj name="Equation" r:id="rId5" imgW="545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74" y="2075756"/>
                        <a:ext cx="11906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8" name="Oval 8"/>
          <p:cNvSpPr>
            <a:spLocks noChangeArrowheads="1"/>
          </p:cNvSpPr>
          <p:nvPr/>
        </p:nvSpPr>
        <p:spPr bwMode="auto">
          <a:xfrm flipV="1">
            <a:off x="8027988" y="9810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29" name="Line 9"/>
          <p:cNvSpPr>
            <a:spLocks noChangeShapeType="1"/>
          </p:cNvSpPr>
          <p:nvPr/>
        </p:nvSpPr>
        <p:spPr bwMode="auto">
          <a:xfrm>
            <a:off x="7885113" y="1054100"/>
            <a:ext cx="431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0" name="Oval 10"/>
          <p:cNvSpPr>
            <a:spLocks noChangeArrowheads="1"/>
          </p:cNvSpPr>
          <p:nvPr/>
        </p:nvSpPr>
        <p:spPr bwMode="auto">
          <a:xfrm>
            <a:off x="7453313" y="3213100"/>
            <a:ext cx="1295400" cy="288925"/>
          </a:xfrm>
          <a:prstGeom prst="ellips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31" name="Line 11"/>
          <p:cNvSpPr>
            <a:spLocks noChangeShapeType="1"/>
          </p:cNvSpPr>
          <p:nvPr/>
        </p:nvSpPr>
        <p:spPr bwMode="auto">
          <a:xfrm>
            <a:off x="8102600" y="622300"/>
            <a:ext cx="0" cy="3097213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2" name="Oval 12"/>
          <p:cNvSpPr>
            <a:spLocks noChangeArrowheads="1"/>
          </p:cNvSpPr>
          <p:nvPr/>
        </p:nvSpPr>
        <p:spPr bwMode="auto">
          <a:xfrm flipV="1">
            <a:off x="7380288" y="3286125"/>
            <a:ext cx="144462" cy="144463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33" name="Oval 13"/>
          <p:cNvSpPr>
            <a:spLocks noChangeArrowheads="1"/>
          </p:cNvSpPr>
          <p:nvPr/>
        </p:nvSpPr>
        <p:spPr bwMode="auto">
          <a:xfrm flipV="1">
            <a:off x="8056563" y="3328988"/>
            <a:ext cx="73025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5934" name="Line 14"/>
          <p:cNvSpPr>
            <a:spLocks noChangeShapeType="1"/>
          </p:cNvSpPr>
          <p:nvPr/>
        </p:nvSpPr>
        <p:spPr bwMode="auto">
          <a:xfrm flipH="1">
            <a:off x="7524750" y="3357563"/>
            <a:ext cx="576263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8315325" y="957263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465936" name="Arc 16"/>
          <p:cNvSpPr>
            <a:spLocks/>
          </p:cNvSpPr>
          <p:nvPr/>
        </p:nvSpPr>
        <p:spPr bwMode="auto">
          <a:xfrm flipH="1">
            <a:off x="7885113" y="1270000"/>
            <a:ext cx="479425" cy="21590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 flipV="1">
            <a:off x="8101013" y="622300"/>
            <a:ext cx="0" cy="86518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8172450" y="4794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8101013" y="30702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5940" name="Text Box 20"/>
          <p:cNvSpPr txBox="1">
            <a:spLocks noChangeArrowheads="1"/>
          </p:cNvSpPr>
          <p:nvPr/>
        </p:nvSpPr>
        <p:spPr bwMode="auto">
          <a:xfrm>
            <a:off x="8128000" y="81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 flipV="1">
            <a:off x="8101013" y="396875"/>
            <a:ext cx="0" cy="6477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 flipH="1">
            <a:off x="7453313" y="1054100"/>
            <a:ext cx="647700" cy="23034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43" name="Line 23"/>
          <p:cNvSpPr>
            <a:spLocks noChangeShapeType="1"/>
          </p:cNvSpPr>
          <p:nvPr/>
        </p:nvSpPr>
        <p:spPr bwMode="auto">
          <a:xfrm flipH="1" flipV="1">
            <a:off x="6948488" y="473075"/>
            <a:ext cx="1152525" cy="576263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5944" name="Object 4"/>
          <p:cNvGraphicFramePr>
            <a:graphicFrameLocks/>
          </p:cNvGraphicFramePr>
          <p:nvPr/>
        </p:nvGraphicFramePr>
        <p:xfrm>
          <a:off x="8172450" y="44450"/>
          <a:ext cx="5095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2" name="公式" r:id="rId7" imgW="85841" imgH="133347" progId="Equation.3">
                  <p:embed/>
                </p:oleObj>
              </mc:Choice>
              <mc:Fallback>
                <p:oleObj name="公式" r:id="rId7" imgW="85841" imgH="1333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4450"/>
                        <a:ext cx="5095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5" name="Object 5"/>
          <p:cNvGraphicFramePr>
            <a:graphicFrameLocks/>
          </p:cNvGraphicFramePr>
          <p:nvPr/>
        </p:nvGraphicFramePr>
        <p:xfrm>
          <a:off x="7119938" y="692150"/>
          <a:ext cx="4762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3" name="公式" r:id="rId9" imgW="76123" imgH="152512" progId="Equation.3">
                  <p:embed/>
                </p:oleObj>
              </mc:Choice>
              <mc:Fallback>
                <p:oleObj name="公式" r:id="rId9" imgW="76123" imgH="1525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692150"/>
                        <a:ext cx="4762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6" name="Text Box 26"/>
          <p:cNvSpPr txBox="1">
            <a:spLocks noChangeArrowheads="1"/>
          </p:cNvSpPr>
          <p:nvPr/>
        </p:nvSpPr>
        <p:spPr bwMode="auto">
          <a:xfrm>
            <a:off x="7621588" y="517525"/>
            <a:ext cx="45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66FFFF"/>
                </a:solidFill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465947" name="Arc 27"/>
          <p:cNvSpPr>
            <a:spLocks/>
          </p:cNvSpPr>
          <p:nvPr/>
        </p:nvSpPr>
        <p:spPr bwMode="auto">
          <a:xfrm rot="10583664">
            <a:off x="7880350" y="793750"/>
            <a:ext cx="274638" cy="355600"/>
          </a:xfrm>
          <a:custGeom>
            <a:avLst/>
            <a:gdLst>
              <a:gd name="T0" fmla="*/ 2147483646 w 16336"/>
              <a:gd name="T1" fmla="*/ 2147483646 h 21344"/>
              <a:gd name="T2" fmla="*/ 2147483646 w 16336"/>
              <a:gd name="T3" fmla="*/ 2147483646 h 21344"/>
              <a:gd name="T4" fmla="*/ 0 w 16336"/>
              <a:gd name="T5" fmla="*/ 0 h 21344"/>
              <a:gd name="T6" fmla="*/ 0 60000 65536"/>
              <a:gd name="T7" fmla="*/ 0 60000 65536"/>
              <a:gd name="T8" fmla="*/ 0 60000 65536"/>
              <a:gd name="T9" fmla="*/ 0 w 16336"/>
              <a:gd name="T10" fmla="*/ 0 h 21344"/>
              <a:gd name="T11" fmla="*/ 16336 w 16336"/>
              <a:gd name="T12" fmla="*/ 21344 h 2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6" h="21344" fill="none" extrusionOk="0">
                <a:moveTo>
                  <a:pt x="16336" y="14131"/>
                </a:moveTo>
                <a:cubicBezTo>
                  <a:pt x="12988" y="18001"/>
                  <a:pt x="8374" y="20557"/>
                  <a:pt x="3317" y="21343"/>
                </a:cubicBezTo>
              </a:path>
              <a:path w="16336" h="21344" stroke="0" extrusionOk="0">
                <a:moveTo>
                  <a:pt x="16336" y="14131"/>
                </a:moveTo>
                <a:cubicBezTo>
                  <a:pt x="12988" y="18001"/>
                  <a:pt x="8374" y="20557"/>
                  <a:pt x="3317" y="21343"/>
                </a:cubicBezTo>
                <a:lnTo>
                  <a:pt x="0" y="0"/>
                </a:lnTo>
                <a:lnTo>
                  <a:pt x="16336" y="14131"/>
                </a:lnTo>
                <a:close/>
              </a:path>
            </a:pathLst>
          </a:cu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>
            <a:off x="638958" y="2733873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有心力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的动量矩守恒。</a:t>
            </a:r>
          </a:p>
        </p:txBody>
      </p:sp>
      <p:sp>
        <p:nvSpPr>
          <p:cNvPr id="465949" name="Text Box 29"/>
          <p:cNvSpPr txBox="1">
            <a:spLocks noChangeArrowheads="1"/>
          </p:cNvSpPr>
          <p:nvPr/>
        </p:nvSpPr>
        <p:spPr bwMode="auto">
          <a:xfrm>
            <a:off x="4831569" y="3706118"/>
            <a:ext cx="345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 </a:t>
            </a:r>
            <a:r>
              <a:rPr lang="zh-CN" altLang="en-US" dirty="0">
                <a:solidFill>
                  <a:srgbClr val="FFFF00"/>
                </a:solidFill>
                <a:ea typeface="方正舒体" pitchFamily="2" charset="-122"/>
              </a:rPr>
              <a:t>开普勒第二定律</a:t>
            </a:r>
          </a:p>
        </p:txBody>
      </p:sp>
      <p:sp>
        <p:nvSpPr>
          <p:cNvPr id="465951" name="Text Box 31"/>
          <p:cNvSpPr txBox="1">
            <a:spLocks noChangeArrowheads="1"/>
          </p:cNvSpPr>
          <p:nvPr/>
        </p:nvSpPr>
        <p:spPr bwMode="auto">
          <a:xfrm>
            <a:off x="250826" y="3357563"/>
            <a:ext cx="5113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11"/>
              </a:buBlip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行星对太阳的位矢在相等的时间内扫过相等的面积</a:t>
            </a:r>
          </a:p>
        </p:txBody>
      </p:sp>
      <p:sp>
        <p:nvSpPr>
          <p:cNvPr id="465952" name="Line 32"/>
          <p:cNvSpPr>
            <a:spLocks noChangeShapeType="1"/>
          </p:cNvSpPr>
          <p:nvPr/>
        </p:nvSpPr>
        <p:spPr bwMode="auto">
          <a:xfrm flipV="1">
            <a:off x="6092937" y="4515366"/>
            <a:ext cx="0" cy="114617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595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055506"/>
              </p:ext>
            </p:extLst>
          </p:nvPr>
        </p:nvGraphicFramePr>
        <p:xfrm>
          <a:off x="6199300" y="4470916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4" name="公式" r:id="rId12" imgW="314211" imgH="276142" progId="Equation.3">
                  <p:embed/>
                </p:oleObj>
              </mc:Choice>
              <mc:Fallback>
                <p:oleObj name="公式" r:id="rId12" imgW="314211" imgH="2761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300" y="4470916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05550" y="5044003"/>
            <a:ext cx="3527425" cy="1219200"/>
            <a:chOff x="3107" y="2569"/>
            <a:chExt cx="2222" cy="768"/>
          </a:xfrm>
        </p:grpSpPr>
        <p:sp>
          <p:nvSpPr>
            <p:cNvPr id="21549" name="Oval 35"/>
            <p:cNvSpPr>
              <a:spLocks noChangeArrowheads="1"/>
            </p:cNvSpPr>
            <p:nvPr/>
          </p:nvSpPr>
          <p:spPr bwMode="auto">
            <a:xfrm>
              <a:off x="3107" y="2569"/>
              <a:ext cx="1872" cy="768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550" name="Line 36"/>
            <p:cNvSpPr>
              <a:spLocks noChangeShapeType="1"/>
            </p:cNvSpPr>
            <p:nvPr/>
          </p:nvSpPr>
          <p:spPr bwMode="auto">
            <a:xfrm>
              <a:off x="3107" y="2953"/>
              <a:ext cx="222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37"/>
            <p:cNvSpPr>
              <a:spLocks noChangeShapeType="1"/>
            </p:cNvSpPr>
            <p:nvPr/>
          </p:nvSpPr>
          <p:spPr bwMode="auto">
            <a:xfrm flipV="1">
              <a:off x="3539" y="2589"/>
              <a:ext cx="767" cy="3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38"/>
            <p:cNvSpPr>
              <a:spLocks noChangeShapeType="1"/>
            </p:cNvSpPr>
            <p:nvPr/>
          </p:nvSpPr>
          <p:spPr bwMode="auto">
            <a:xfrm flipH="1" flipV="1">
              <a:off x="4306" y="2589"/>
              <a:ext cx="634" cy="3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Text Box 39"/>
            <p:cNvSpPr txBox="1">
              <a:spLocks noChangeArrowheads="1"/>
            </p:cNvSpPr>
            <p:nvPr/>
          </p:nvSpPr>
          <p:spPr bwMode="auto">
            <a:xfrm>
              <a:off x="4967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m</a:t>
              </a:r>
              <a:endParaRPr lang="en-US" altLang="zh-CN" i="1"/>
            </a:p>
          </p:txBody>
        </p:sp>
        <p:sp>
          <p:nvSpPr>
            <p:cNvPr id="21554" name="Rectangle 40"/>
            <p:cNvSpPr>
              <a:spLocks noChangeArrowheads="1"/>
            </p:cNvSpPr>
            <p:nvPr/>
          </p:nvSpPr>
          <p:spPr bwMode="auto">
            <a:xfrm>
              <a:off x="3443" y="2809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graphicFrame>
          <p:nvGraphicFramePr>
            <p:cNvPr id="21555" name="Object 13"/>
            <p:cNvGraphicFramePr>
              <a:graphicFrameLocks/>
            </p:cNvGraphicFramePr>
            <p:nvPr/>
          </p:nvGraphicFramePr>
          <p:xfrm>
            <a:off x="4101" y="2974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5" name="公式" r:id="rId14" imgW="114185" imgH="190573" progId="Equation.3">
                    <p:embed/>
                  </p:oleObj>
                </mc:Choice>
                <mc:Fallback>
                  <p:oleObj name="公式" r:id="rId14" imgW="114185" imgH="1905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974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6" name="Object 14"/>
            <p:cNvGraphicFramePr>
              <a:graphicFrameLocks/>
            </p:cNvGraphicFramePr>
            <p:nvPr/>
          </p:nvGraphicFramePr>
          <p:xfrm>
            <a:off x="4260" y="2679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6" name="公式" r:id="rId16" imgW="285867" imgH="209468" progId="Equation.3">
                    <p:embed/>
                  </p:oleObj>
                </mc:Choice>
                <mc:Fallback>
                  <p:oleObj name="公式" r:id="rId16" imgW="285867" imgH="20946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679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7" name="Arc 43"/>
            <p:cNvSpPr>
              <a:spLocks/>
            </p:cNvSpPr>
            <p:nvPr/>
          </p:nvSpPr>
          <p:spPr bwMode="auto">
            <a:xfrm rot="2184009" flipH="1">
              <a:off x="4796" y="2792"/>
              <a:ext cx="346" cy="163"/>
            </a:xfrm>
            <a:custGeom>
              <a:avLst/>
              <a:gdLst>
                <a:gd name="T0" fmla="*/ 0 w 36213"/>
                <a:gd name="T1" fmla="*/ 0 h 21600"/>
                <a:gd name="T2" fmla="*/ 0 w 36213"/>
                <a:gd name="T3" fmla="*/ 0 h 21600"/>
                <a:gd name="T4" fmla="*/ 0 w 3621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213"/>
                <a:gd name="T10" fmla="*/ 0 h 21600"/>
                <a:gd name="T11" fmla="*/ 36213 w 362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13" h="21600" fill="none" extrusionOk="0">
                  <a:moveTo>
                    <a:pt x="-1" y="5693"/>
                  </a:moveTo>
                  <a:cubicBezTo>
                    <a:pt x="3985" y="2031"/>
                    <a:pt x="9200" y="-1"/>
                    <a:pt x="14613" y="0"/>
                  </a:cubicBezTo>
                  <a:cubicBezTo>
                    <a:pt x="26542" y="0"/>
                    <a:pt x="36213" y="9670"/>
                    <a:pt x="36213" y="21600"/>
                  </a:cubicBezTo>
                </a:path>
                <a:path w="36213" h="21600" stroke="0" extrusionOk="0">
                  <a:moveTo>
                    <a:pt x="-1" y="5693"/>
                  </a:moveTo>
                  <a:cubicBezTo>
                    <a:pt x="3985" y="2031"/>
                    <a:pt x="9200" y="-1"/>
                    <a:pt x="14613" y="0"/>
                  </a:cubicBezTo>
                  <a:cubicBezTo>
                    <a:pt x="26542" y="0"/>
                    <a:pt x="36213" y="9670"/>
                    <a:pt x="36213" y="21600"/>
                  </a:cubicBezTo>
                  <a:lnTo>
                    <a:pt x="14613" y="21600"/>
                  </a:lnTo>
                  <a:lnTo>
                    <a:pt x="-1" y="5693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58" name="Object 15"/>
            <p:cNvGraphicFramePr>
              <a:graphicFrameLocks/>
            </p:cNvGraphicFramePr>
            <p:nvPr/>
          </p:nvGraphicFramePr>
          <p:xfrm>
            <a:off x="5025" y="2650"/>
            <a:ext cx="16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7" name="公式" r:id="rId18" imgW="161965" imgH="123900" progId="Equation.3">
                    <p:embed/>
                  </p:oleObj>
                </mc:Choice>
                <mc:Fallback>
                  <p:oleObj name="公式" r:id="rId18" imgW="161965" imgH="1239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50"/>
                          <a:ext cx="16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Oval 45"/>
            <p:cNvSpPr>
              <a:spLocks noChangeAspect="1" noChangeArrowheads="1"/>
            </p:cNvSpPr>
            <p:nvPr/>
          </p:nvSpPr>
          <p:spPr bwMode="auto">
            <a:xfrm>
              <a:off x="3477" y="2886"/>
              <a:ext cx="125" cy="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21560" name="Oval 46"/>
            <p:cNvSpPr>
              <a:spLocks noChangeAspect="1" noChangeArrowheads="1"/>
            </p:cNvSpPr>
            <p:nvPr/>
          </p:nvSpPr>
          <p:spPr bwMode="auto">
            <a:xfrm>
              <a:off x="4928" y="2901"/>
              <a:ext cx="90" cy="9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21561" name="Line 47"/>
            <p:cNvSpPr>
              <a:spLocks noChangeShapeType="1"/>
            </p:cNvSpPr>
            <p:nvPr/>
          </p:nvSpPr>
          <p:spPr bwMode="auto">
            <a:xfrm flipV="1">
              <a:off x="3539" y="2951"/>
              <a:ext cx="1428" cy="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5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7019"/>
              </p:ext>
            </p:extLst>
          </p:nvPr>
        </p:nvGraphicFramePr>
        <p:xfrm>
          <a:off x="1304554" y="5223012"/>
          <a:ext cx="33258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8" name="公式" r:id="rId20" imgW="1562148" imgH="466715" progId="Equation.3">
                  <p:embed/>
                </p:oleObj>
              </mc:Choice>
              <mc:Fallback>
                <p:oleObj name="公式" r:id="rId20" imgW="1562148" imgH="4667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554" y="5223012"/>
                        <a:ext cx="33258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7055"/>
              </p:ext>
            </p:extLst>
          </p:nvPr>
        </p:nvGraphicFramePr>
        <p:xfrm>
          <a:off x="1129083" y="4379972"/>
          <a:ext cx="3427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9" name="公式" r:id="rId22" imgW="1609657" imgH="314203" progId="Equation.3">
                  <p:embed/>
                </p:oleObj>
              </mc:Choice>
              <mc:Fallback>
                <p:oleObj name="公式" r:id="rId22" imgW="1609657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083" y="4379972"/>
                        <a:ext cx="3427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70" name="Text Box 50"/>
          <p:cNvSpPr txBox="1">
            <a:spLocks noChangeArrowheads="1"/>
          </p:cNvSpPr>
          <p:nvPr/>
        </p:nvSpPr>
        <p:spPr bwMode="auto">
          <a:xfrm>
            <a:off x="568325" y="2178943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守恒条件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50464"/>
              </p:ext>
            </p:extLst>
          </p:nvPr>
        </p:nvGraphicFramePr>
        <p:xfrm>
          <a:off x="5735638" y="2252663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0" name="Equation" r:id="rId24" imgW="1346040" imgH="253800" progId="Equation.DSMT4">
                  <p:embed/>
                </p:oleObj>
              </mc:Choice>
              <mc:Fallback>
                <p:oleObj name="Equation" r:id="rId24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252663"/>
                        <a:ext cx="2692400" cy="508000"/>
                      </a:xfrm>
                      <a:prstGeom prst="rect">
                        <a:avLst/>
                      </a:prstGeom>
                      <a:solidFill>
                        <a:srgbClr val="0000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85782"/>
              </p:ext>
            </p:extLst>
          </p:nvPr>
        </p:nvGraphicFramePr>
        <p:xfrm>
          <a:off x="814388" y="1077913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1" name="公式" r:id="rId26" imgW="514237" imgH="114182" progId="Equation.3">
                  <p:embed/>
                </p:oleObj>
              </mc:Choice>
              <mc:Fallback>
                <p:oleObj name="公式" r:id="rId26" imgW="51423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077913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295526" y="1222376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8448831" y="1672644"/>
            <a:ext cx="6586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圆锥摆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63286"/>
              </p:ext>
            </p:extLst>
          </p:nvPr>
        </p:nvGraphicFramePr>
        <p:xfrm>
          <a:off x="3849439" y="1875597"/>
          <a:ext cx="1610133" cy="112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2" name="Equation" r:id="rId28" imgW="723600" imgH="507960" progId="Equation.DSMT4">
                  <p:embed/>
                </p:oleObj>
              </mc:Choice>
              <mc:Fallback>
                <p:oleObj name="Equation" r:id="rId28" imgW="723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49439" y="1875597"/>
                        <a:ext cx="1610133" cy="112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876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utoUpdateAnimBg="0"/>
      <p:bldP spid="465925" grpId="0" animBg="1"/>
      <p:bldP spid="465926" grpId="0" autoUpdateAnimBg="0"/>
      <p:bldP spid="465928" grpId="0" animBg="1"/>
      <p:bldP spid="465929" grpId="0" animBg="1"/>
      <p:bldP spid="465930" grpId="0" animBg="1"/>
      <p:bldP spid="465931" grpId="0" animBg="1"/>
      <p:bldP spid="465932" grpId="0" animBg="1"/>
      <p:bldP spid="465933" grpId="0" animBg="1"/>
      <p:bldP spid="465934" grpId="0" animBg="1"/>
      <p:bldP spid="465935" grpId="0"/>
      <p:bldP spid="465936" grpId="0" animBg="1"/>
      <p:bldP spid="465937" grpId="0" animBg="1"/>
      <p:bldP spid="465938" grpId="0"/>
      <p:bldP spid="465939" grpId="0"/>
      <p:bldP spid="465940" grpId="0"/>
      <p:bldP spid="465941" grpId="0" animBg="1"/>
      <p:bldP spid="465942" grpId="0" animBg="1"/>
      <p:bldP spid="465943" grpId="0" animBg="1"/>
      <p:bldP spid="465946" grpId="0"/>
      <p:bldP spid="465947" grpId="0" animBg="1"/>
      <p:bldP spid="465948" grpId="0" autoUpdateAnimBg="0"/>
      <p:bldP spid="465949" grpId="0" autoUpdateAnimBg="0"/>
      <p:bldP spid="465951" grpId="0" autoUpdateAnimBg="0"/>
      <p:bldP spid="465952" grpId="0" animBg="1"/>
      <p:bldP spid="465970" grpId="0" autoUpdateAnimBg="0"/>
      <p:bldP spid="3" grpId="0" animBg="1"/>
      <p:bldP spid="5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5088" y="1963738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00"/>
                </a:solidFill>
              </a:rPr>
              <a:t>  </a:t>
            </a:r>
            <a:r>
              <a:rPr lang="zh-CN" altLang="en-US" dirty="0">
                <a:solidFill>
                  <a:srgbClr val="FFFF00"/>
                </a:solidFill>
              </a:rPr>
              <a:t>求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l-GR" altLang="zh-CN" i="1" dirty="0">
                <a:solidFill>
                  <a:srgbClr val="66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r>
              <a:rPr lang="zh-CN" altLang="en-US" i="1" dirty="0">
                <a:solidFill>
                  <a:srgbClr val="66FFFF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角及着陆滑行时的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速度大小？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6840538" y="2462213"/>
            <a:ext cx="1676400" cy="1676400"/>
          </a:xfrm>
          <a:prstGeom prst="ellipse">
            <a:avLst/>
          </a:pr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3792538" y="3300413"/>
            <a:ext cx="4953000" cy="0"/>
          </a:xfrm>
          <a:prstGeom prst="line">
            <a:avLst/>
          </a:prstGeom>
          <a:noFill/>
          <a:ln w="22225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61" name="AutoShape 5"/>
          <p:cNvSpPr>
            <a:spLocks noChangeArrowheads="1"/>
          </p:cNvSpPr>
          <p:nvPr/>
        </p:nvSpPr>
        <p:spPr bwMode="auto">
          <a:xfrm rot="5571021">
            <a:off x="3525838" y="3109913"/>
            <a:ext cx="457200" cy="381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3944938" y="2614613"/>
            <a:ext cx="91440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3" name="Object 2"/>
          <p:cNvGraphicFramePr>
            <a:graphicFrameLocks/>
          </p:cNvGraphicFramePr>
          <p:nvPr/>
        </p:nvGraphicFramePr>
        <p:xfrm>
          <a:off x="4478338" y="2982913"/>
          <a:ext cx="2301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4" name="公式" r:id="rId3" imgW="123903" imgH="209468" progId="Equation.3">
                  <p:embed/>
                </p:oleObj>
              </mc:Choice>
              <mc:Fallback>
                <p:oleObj name="公式" r:id="rId3" imgW="123903" imgH="2094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2982913"/>
                        <a:ext cx="2301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3"/>
          <p:cNvGraphicFramePr>
            <a:graphicFrameLocks/>
          </p:cNvGraphicFramePr>
          <p:nvPr/>
        </p:nvGraphicFramePr>
        <p:xfrm>
          <a:off x="6194425" y="2060575"/>
          <a:ext cx="2921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5" name="公式" r:id="rId5" imgW="190578" imgH="123900" progId="Equation.3">
                  <p:embed/>
                </p:oleObj>
              </mc:Choice>
              <mc:Fallback>
                <p:oleObj name="公式" r:id="rId5" imgW="190578" imgH="123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2060575"/>
                        <a:ext cx="2921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4"/>
          <p:cNvGraphicFramePr>
            <a:graphicFrameLocks/>
          </p:cNvGraphicFramePr>
          <p:nvPr/>
        </p:nvGraphicFramePr>
        <p:xfrm>
          <a:off x="7429500" y="2620963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6" name="公式" r:id="rId7" imgW="171412" imgH="190573" progId="Equation.3">
                  <p:embed/>
                </p:oleObj>
              </mc:Choice>
              <mc:Fallback>
                <p:oleObj name="公式" r:id="rId7" imgW="171412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2620963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5"/>
          <p:cNvGraphicFramePr>
            <a:graphicFrameLocks/>
          </p:cNvGraphicFramePr>
          <p:nvPr/>
        </p:nvGraphicFramePr>
        <p:xfrm>
          <a:off x="7821613" y="3367088"/>
          <a:ext cx="392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7" name="公式" r:id="rId9" imgW="285867" imgH="190573" progId="Equation.3">
                  <p:embed/>
                </p:oleObj>
              </mc:Choice>
              <mc:Fallback>
                <p:oleObj name="公式" r:id="rId9" imgW="285867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3367088"/>
                        <a:ext cx="392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6"/>
          <p:cNvGraphicFramePr>
            <a:graphicFrameLocks/>
          </p:cNvGraphicFramePr>
          <p:nvPr/>
        </p:nvGraphicFramePr>
        <p:xfrm>
          <a:off x="7489825" y="3343275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8" name="公式" r:id="rId11" imgW="190578" imgH="209468" progId="Equation.3">
                  <p:embed/>
                </p:oleObj>
              </mc:Choice>
              <mc:Fallback>
                <p:oleObj name="公式" r:id="rId11" imgW="190578" imgH="2094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3343275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7"/>
          <p:cNvGraphicFramePr>
            <a:graphicFrameLocks/>
          </p:cNvGraphicFramePr>
          <p:nvPr/>
        </p:nvGraphicFramePr>
        <p:xfrm>
          <a:off x="4154488" y="2435225"/>
          <a:ext cx="315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9" name="公式" r:id="rId13" imgW="209474" imgH="323920" progId="Equation.3">
                  <p:embed/>
                </p:oleObj>
              </mc:Choice>
              <mc:Fallback>
                <p:oleObj name="公式" r:id="rId13" imgW="209474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435225"/>
                        <a:ext cx="315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8"/>
          <p:cNvGraphicFramePr>
            <a:graphicFrameLocks/>
          </p:cNvGraphicFramePr>
          <p:nvPr/>
        </p:nvGraphicFramePr>
        <p:xfrm>
          <a:off x="5586413" y="2794000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0" name="公式" r:id="rId15" imgW="152517" imgH="323920" progId="Equation.3">
                  <p:embed/>
                </p:oleObj>
              </mc:Choice>
              <mc:Fallback>
                <p:oleObj name="公式" r:id="rId15" imgW="152517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794000"/>
                        <a:ext cx="252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9"/>
          <p:cNvGraphicFramePr>
            <a:graphicFrameLocks/>
          </p:cNvGraphicFramePr>
          <p:nvPr/>
        </p:nvGraphicFramePr>
        <p:xfrm>
          <a:off x="7926388" y="2120900"/>
          <a:ext cx="2301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1" name="公式" r:id="rId17" imgW="123903" imgH="133347" progId="Equation.3">
                  <p:embed/>
                </p:oleObj>
              </mc:Choice>
              <mc:Fallback>
                <p:oleObj name="公式" r:id="rId17" imgW="123903" imgH="1333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2120900"/>
                        <a:ext cx="23018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Freeform 15"/>
          <p:cNvSpPr>
            <a:spLocks/>
          </p:cNvSpPr>
          <p:nvPr/>
        </p:nvSpPr>
        <p:spPr bwMode="auto">
          <a:xfrm>
            <a:off x="3944938" y="2419350"/>
            <a:ext cx="3886200" cy="881063"/>
          </a:xfrm>
          <a:custGeom>
            <a:avLst/>
            <a:gdLst>
              <a:gd name="T0" fmla="*/ 0 w 2448"/>
              <a:gd name="T1" fmla="*/ 2147483646 h 555"/>
              <a:gd name="T2" fmla="*/ 2147483646 w 2448"/>
              <a:gd name="T3" fmla="*/ 2147483646 h 555"/>
              <a:gd name="T4" fmla="*/ 2147483646 w 2448"/>
              <a:gd name="T5" fmla="*/ 2147483646 h 555"/>
              <a:gd name="T6" fmla="*/ 2147483646 w 2448"/>
              <a:gd name="T7" fmla="*/ 2147483646 h 555"/>
              <a:gd name="T8" fmla="*/ 2147483646 w 2448"/>
              <a:gd name="T9" fmla="*/ 2147483646 h 555"/>
              <a:gd name="T10" fmla="*/ 2147483646 w 2448"/>
              <a:gd name="T11" fmla="*/ 0 h 555"/>
              <a:gd name="T12" fmla="*/ 2147483646 w 2448"/>
              <a:gd name="T13" fmla="*/ 2147483646 h 5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48"/>
              <a:gd name="T22" fmla="*/ 0 h 555"/>
              <a:gd name="T23" fmla="*/ 2448 w 2448"/>
              <a:gd name="T24" fmla="*/ 555 h 5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48" h="555">
                <a:moveTo>
                  <a:pt x="0" y="555"/>
                </a:moveTo>
                <a:cubicBezTo>
                  <a:pt x="76" y="507"/>
                  <a:pt x="152" y="459"/>
                  <a:pt x="240" y="411"/>
                </a:cubicBezTo>
                <a:cubicBezTo>
                  <a:pt x="328" y="363"/>
                  <a:pt x="408" y="315"/>
                  <a:pt x="528" y="267"/>
                </a:cubicBezTo>
                <a:cubicBezTo>
                  <a:pt x="648" y="219"/>
                  <a:pt x="800" y="163"/>
                  <a:pt x="960" y="123"/>
                </a:cubicBezTo>
                <a:cubicBezTo>
                  <a:pt x="1120" y="83"/>
                  <a:pt x="1318" y="47"/>
                  <a:pt x="1488" y="27"/>
                </a:cubicBezTo>
                <a:cubicBezTo>
                  <a:pt x="1658" y="7"/>
                  <a:pt x="1819" y="0"/>
                  <a:pt x="1979" y="0"/>
                </a:cubicBezTo>
                <a:cubicBezTo>
                  <a:pt x="2139" y="0"/>
                  <a:pt x="2350" y="22"/>
                  <a:pt x="2448" y="27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7821613" y="2462213"/>
            <a:ext cx="927100" cy="1746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7678738" y="2462213"/>
            <a:ext cx="152400" cy="838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674" name="Text Box 18"/>
          <p:cNvSpPr txBox="1">
            <a:spLocks noChangeArrowheads="1"/>
          </p:cNvSpPr>
          <p:nvPr/>
        </p:nvSpPr>
        <p:spPr bwMode="auto">
          <a:xfrm>
            <a:off x="250825" y="2492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54675" name="Text Box 19"/>
          <p:cNvSpPr txBox="1">
            <a:spLocks noChangeArrowheads="1"/>
          </p:cNvSpPr>
          <p:nvPr/>
        </p:nvSpPr>
        <p:spPr bwMode="auto">
          <a:xfrm>
            <a:off x="684213" y="2492375"/>
            <a:ext cx="2743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引力场，系统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机械能守恒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,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54676" name="AutoShape 20"/>
          <p:cNvSpPr>
            <a:spLocks/>
          </p:cNvSpPr>
          <p:nvPr/>
        </p:nvSpPr>
        <p:spPr bwMode="auto">
          <a:xfrm>
            <a:off x="684213" y="4189413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41275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4677" name="Object 10"/>
          <p:cNvGraphicFramePr>
            <a:graphicFrameLocks/>
          </p:cNvGraphicFramePr>
          <p:nvPr/>
        </p:nvGraphicFramePr>
        <p:xfrm>
          <a:off x="900113" y="4868863"/>
          <a:ext cx="35290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2" name="公式" r:id="rId19" imgW="1333508" imgH="123900" progId="Equation.3">
                  <p:embed/>
                </p:oleObj>
              </mc:Choice>
              <mc:Fallback>
                <p:oleObj name="公式" r:id="rId19" imgW="1333508" imgH="123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35290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8" name="Object 11"/>
          <p:cNvGraphicFramePr>
            <a:graphicFrameLocks/>
          </p:cNvGraphicFramePr>
          <p:nvPr/>
        </p:nvGraphicFramePr>
        <p:xfrm>
          <a:off x="969963" y="3992563"/>
          <a:ext cx="39989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3" name="公式" r:id="rId21" imgW="4438638" imgH="809531" progId="Equation.3">
                  <p:embed/>
                </p:oleObj>
              </mc:Choice>
              <mc:Fallback>
                <p:oleObj name="公式" r:id="rId21" imgW="4438638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992563"/>
                        <a:ext cx="39989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9" name="Object 12"/>
          <p:cNvGraphicFramePr>
            <a:graphicFrameLocks/>
          </p:cNvGraphicFramePr>
          <p:nvPr/>
        </p:nvGraphicFramePr>
        <p:xfrm>
          <a:off x="5651500" y="4756150"/>
          <a:ext cx="28717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4" name="公式" r:id="rId23" imgW="3162357" imgH="723962" progId="Equation.3">
                  <p:embed/>
                </p:oleObj>
              </mc:Choice>
              <mc:Fallback>
                <p:oleObj name="公式" r:id="rId23" imgW="3162357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56150"/>
                        <a:ext cx="28717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0" name="Object 13"/>
          <p:cNvGraphicFramePr>
            <a:graphicFrameLocks/>
          </p:cNvGraphicFramePr>
          <p:nvPr/>
        </p:nvGraphicFramePr>
        <p:xfrm>
          <a:off x="1200150" y="5481638"/>
          <a:ext cx="259238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5" name="公式" r:id="rId25" imgW="2838428" imgH="1009552" progId="Equation.3">
                  <p:embed/>
                </p:oleObj>
              </mc:Choice>
              <mc:Fallback>
                <p:oleObj name="公式" r:id="rId25" imgW="2838428" imgH="10095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481638"/>
                        <a:ext cx="259238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1" name="Object 14"/>
          <p:cNvGraphicFramePr>
            <a:graphicFrameLocks/>
          </p:cNvGraphicFramePr>
          <p:nvPr/>
        </p:nvGraphicFramePr>
        <p:xfrm>
          <a:off x="5688013" y="5516563"/>
          <a:ext cx="29162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6" name="公式" r:id="rId27" imgW="3209867" imgH="1009552" progId="Equation.3">
                  <p:embed/>
                </p:oleObj>
              </mc:Choice>
              <mc:Fallback>
                <p:oleObj name="公式" r:id="rId27" imgW="3209867" imgH="10095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5516563"/>
                        <a:ext cx="29162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82" name="AutoShape 26"/>
          <p:cNvSpPr>
            <a:spLocks noChangeArrowheads="1"/>
          </p:cNvSpPr>
          <p:nvPr/>
        </p:nvSpPr>
        <p:spPr bwMode="auto">
          <a:xfrm>
            <a:off x="4859338" y="5013325"/>
            <a:ext cx="609600" cy="238125"/>
          </a:xfrm>
          <a:prstGeom prst="rightArrow">
            <a:avLst>
              <a:gd name="adj1" fmla="val 50000"/>
              <a:gd name="adj2" fmla="val 64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79388" y="441325"/>
            <a:ext cx="87852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99"/>
                </a:solidFill>
              </a:rPr>
              <a:t>   从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宇宙飞船发射一仪器去考察一 质量为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、半径为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R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的行星。当飞船静止于空间距行星中心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4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R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时，以速度</a:t>
            </a:r>
            <a:r>
              <a:rPr lang="en-US" altLang="zh-CN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发射一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质量为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的仪器。要使该仪器恰好掠过行星表面。</a:t>
            </a:r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6307138" y="2376488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605" name="Arc 29"/>
          <p:cNvSpPr>
            <a:spLocks/>
          </p:cNvSpPr>
          <p:nvPr/>
        </p:nvSpPr>
        <p:spPr bwMode="auto">
          <a:xfrm>
            <a:off x="4211638" y="3090863"/>
            <a:ext cx="215900" cy="212725"/>
          </a:xfrm>
          <a:custGeom>
            <a:avLst/>
            <a:gdLst>
              <a:gd name="T0" fmla="*/ 2147483646 w 21600"/>
              <a:gd name="T1" fmla="*/ 0 h 21386"/>
              <a:gd name="T2" fmla="*/ 2147483646 w 21600"/>
              <a:gd name="T3" fmla="*/ 2147483646 h 21386"/>
              <a:gd name="T4" fmla="*/ 0 w 21600"/>
              <a:gd name="T5" fmla="*/ 2147483646 h 21386"/>
              <a:gd name="T6" fmla="*/ 0 60000 65536"/>
              <a:gd name="T7" fmla="*/ 0 60000 65536"/>
              <a:gd name="T8" fmla="*/ 0 60000 65536"/>
              <a:gd name="T9" fmla="*/ 0 w 21600"/>
              <a:gd name="T10" fmla="*/ 0 h 21386"/>
              <a:gd name="T11" fmla="*/ 21600 w 21600"/>
              <a:gd name="T12" fmla="*/ 21386 h 2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86" fill="none" extrusionOk="0">
                <a:moveTo>
                  <a:pt x="12702" y="0"/>
                </a:moveTo>
                <a:cubicBezTo>
                  <a:pt x="18292" y="4064"/>
                  <a:pt x="21600" y="10558"/>
                  <a:pt x="21600" y="17470"/>
                </a:cubicBezTo>
                <a:cubicBezTo>
                  <a:pt x="21600" y="18783"/>
                  <a:pt x="21480" y="20094"/>
                  <a:pt x="21242" y="21386"/>
                </a:cubicBezTo>
              </a:path>
              <a:path w="21600" h="21386" stroke="0" extrusionOk="0">
                <a:moveTo>
                  <a:pt x="12702" y="0"/>
                </a:moveTo>
                <a:cubicBezTo>
                  <a:pt x="18292" y="4064"/>
                  <a:pt x="21600" y="10558"/>
                  <a:pt x="21600" y="17470"/>
                </a:cubicBezTo>
                <a:cubicBezTo>
                  <a:pt x="21600" y="18783"/>
                  <a:pt x="21480" y="20094"/>
                  <a:pt x="21242" y="21386"/>
                </a:cubicBezTo>
                <a:lnTo>
                  <a:pt x="0" y="17470"/>
                </a:lnTo>
                <a:lnTo>
                  <a:pt x="12702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4213" y="3432175"/>
            <a:ext cx="568296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引力为</a:t>
            </a:r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有心力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，质点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点的动量矩守恒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7663" y="4437063"/>
            <a:ext cx="768350" cy="1546225"/>
            <a:chOff x="501651" y="4504096"/>
            <a:chExt cx="768358" cy="1545867"/>
          </a:xfrm>
        </p:grpSpPr>
        <p:sp>
          <p:nvSpPr>
            <p:cNvPr id="24610" name="Line 14"/>
            <p:cNvSpPr>
              <a:spLocks noChangeShapeType="1"/>
            </p:cNvSpPr>
            <p:nvPr/>
          </p:nvSpPr>
          <p:spPr bwMode="auto">
            <a:xfrm>
              <a:off x="501651" y="4509120"/>
              <a:ext cx="6358" cy="154084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15"/>
            <p:cNvSpPr>
              <a:spLocks noChangeShapeType="1"/>
            </p:cNvSpPr>
            <p:nvPr/>
          </p:nvSpPr>
          <p:spPr bwMode="auto">
            <a:xfrm>
              <a:off x="508009" y="6049963"/>
              <a:ext cx="762000" cy="0"/>
            </a:xfrm>
            <a:prstGeom prst="line">
              <a:avLst/>
            </a:prstGeom>
            <a:noFill/>
            <a:ln w="793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14"/>
            <p:cNvSpPr>
              <a:spLocks noChangeShapeType="1"/>
            </p:cNvSpPr>
            <p:nvPr/>
          </p:nvSpPr>
          <p:spPr bwMode="auto">
            <a:xfrm flipV="1">
              <a:off x="511672" y="4504096"/>
              <a:ext cx="315912" cy="439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76238" y="5434013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7" name="Equation" r:id="rId29" imgW="482391" imgH="228501" progId="Equation.DSMT4">
                  <p:embed/>
                </p:oleObj>
              </mc:Choice>
              <mc:Fallback>
                <p:oleObj name="Equation" r:id="rId29" imgW="48239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434013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26"/>
          <p:cNvSpPr>
            <a:spLocks noChangeArrowheads="1"/>
          </p:cNvSpPr>
          <p:nvPr/>
        </p:nvSpPr>
        <p:spPr bwMode="auto">
          <a:xfrm>
            <a:off x="4859338" y="5876925"/>
            <a:ext cx="609600" cy="238125"/>
          </a:xfrm>
          <a:prstGeom prst="rightArrow">
            <a:avLst>
              <a:gd name="adj1" fmla="val 50000"/>
              <a:gd name="adj2" fmla="val 64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52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4" grpId="0" build="p" autoUpdateAnimBg="0"/>
      <p:bldP spid="454675" grpId="0" build="p" autoUpdateAnimBg="0"/>
      <p:bldP spid="454676" grpId="0" animBg="1"/>
      <p:bldP spid="454682" grpId="0" animBg="1"/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1843" y="263753"/>
            <a:ext cx="2736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刚体的转动</a:t>
            </a:r>
            <a:r>
              <a:rPr lang="zh-CN" altLang="en-US" dirty="0">
                <a:solidFill>
                  <a:srgbClr val="FFFF00"/>
                </a:solidFill>
              </a:rPr>
              <a:t>动能</a:t>
            </a: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63155"/>
              </p:ext>
            </p:extLst>
          </p:nvPr>
        </p:nvGraphicFramePr>
        <p:xfrm>
          <a:off x="2802123" y="89127"/>
          <a:ext cx="15843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4" name="公式" r:id="rId3" imgW="619244" imgH="285860" progId="Equation.3">
                  <p:embed/>
                </p:oleObj>
              </mc:Choice>
              <mc:Fallback>
                <p:oleObj name="公式" r:id="rId3" imgW="619244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123" y="89127"/>
                        <a:ext cx="1584325" cy="868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268322" y="957490"/>
            <a:ext cx="2317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力矩</a:t>
            </a:r>
            <a:r>
              <a:rPr lang="zh-CN" altLang="en-US" dirty="0">
                <a:solidFill>
                  <a:srgbClr val="FFFF00"/>
                </a:solidFill>
              </a:rPr>
              <a:t>的功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34716"/>
              </p:ext>
            </p:extLst>
          </p:nvPr>
        </p:nvGraphicFramePr>
        <p:xfrm>
          <a:off x="1909427" y="976243"/>
          <a:ext cx="14938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5" name="公式" r:id="rId5" imgW="571465" imgH="76121" progId="Equation.3">
                  <p:embed/>
                </p:oleObj>
              </mc:Choice>
              <mc:Fallback>
                <p:oleObj name="公式" r:id="rId5" imgW="571465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427" y="976243"/>
                        <a:ext cx="1493838" cy="392112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738227" y="96195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CC99"/>
                </a:solidFill>
              </a:rPr>
              <a:t>(</a:t>
            </a:r>
            <a:r>
              <a:rPr lang="zh-CN" altLang="en-US">
                <a:solidFill>
                  <a:srgbClr val="00CC99"/>
                </a:solidFill>
                <a:ea typeface="楷体_GB2312" pitchFamily="49" charset="-122"/>
              </a:rPr>
              <a:t>力矩的功就是力的功</a:t>
            </a:r>
            <a:r>
              <a:rPr lang="en-US" altLang="zh-CN">
                <a:solidFill>
                  <a:srgbClr val="00CC99"/>
                </a:solidFill>
              </a:rPr>
              <a:t>) </a:t>
            </a:r>
            <a:endParaRPr lang="en-US" altLang="zh-CN">
              <a:solidFill>
                <a:srgbClr val="00CC99"/>
              </a:solidFill>
              <a:ea typeface="楷体_GB2312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1769" y="1740769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对一有限过程</a:t>
            </a:r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707809"/>
              </p:ext>
            </p:extLst>
          </p:nvPr>
        </p:nvGraphicFramePr>
        <p:xfrm>
          <a:off x="2738852" y="1610693"/>
          <a:ext cx="17668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6" name="公式" r:id="rId7" imgW="1657437" imgH="628675" progId="Equation.3">
                  <p:embed/>
                </p:oleObj>
              </mc:Choice>
              <mc:Fallback>
                <p:oleObj name="公式" r:id="rId7" imgW="1657437" imgH="6286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852" y="1610693"/>
                        <a:ext cx="1766887" cy="738187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9064" y="1729755"/>
            <a:ext cx="211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000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积分形式 ）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17711" y="2503837"/>
            <a:ext cx="3222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转动</a:t>
            </a:r>
            <a:r>
              <a:rPr lang="zh-CN" altLang="en-US" dirty="0">
                <a:solidFill>
                  <a:srgbClr val="FFFF00"/>
                </a:solidFill>
              </a:rPr>
              <a:t>动能定理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195736" y="2512568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合力矩功的效果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60686" y="2942903"/>
            <a:ext cx="6542088" cy="865188"/>
            <a:chOff x="1139825" y="4076700"/>
            <a:chExt cx="6542088" cy="865188"/>
          </a:xfrm>
        </p:grpSpPr>
        <p:graphicFrame>
          <p:nvGraphicFramePr>
            <p:cNvPr id="1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199311"/>
                </p:ext>
              </p:extLst>
            </p:nvPr>
          </p:nvGraphicFramePr>
          <p:xfrm>
            <a:off x="5335588" y="4095750"/>
            <a:ext cx="2346325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87" name="公式" r:id="rId9" imgW="990683" imgH="285860" progId="Equation.3">
                    <p:embed/>
                  </p:oleObj>
                </mc:Choice>
                <mc:Fallback>
                  <p:oleObj name="公式" r:id="rId9" imgW="990683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588" y="4095750"/>
                          <a:ext cx="2346325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862452"/>
                </p:ext>
              </p:extLst>
            </p:nvPr>
          </p:nvGraphicFramePr>
          <p:xfrm>
            <a:off x="1139825" y="4267200"/>
            <a:ext cx="1446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88" name="公式" r:id="rId11" imgW="571465" imgH="76121" progId="Equation.3">
                    <p:embed/>
                  </p:oleObj>
                </mc:Choice>
                <mc:Fallback>
                  <p:oleObj name="公式" r:id="rId11" imgW="571465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825" y="4267200"/>
                          <a:ext cx="1446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838081"/>
                </p:ext>
              </p:extLst>
            </p:nvPr>
          </p:nvGraphicFramePr>
          <p:xfrm>
            <a:off x="2551113" y="4076700"/>
            <a:ext cx="2784475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89" name="公式" r:id="rId13" imgW="1190709" imgH="285860" progId="Equation.3">
                    <p:embed/>
                  </p:oleObj>
                </mc:Choice>
                <mc:Fallback>
                  <p:oleObj name="公式" r:id="rId13" imgW="1190709" imgH="2858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113" y="4076700"/>
                          <a:ext cx="2784475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47936" y="377644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对于一有限过程</a:t>
            </a: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32404"/>
              </p:ext>
            </p:extLst>
          </p:nvPr>
        </p:nvGraphicFramePr>
        <p:xfrm>
          <a:off x="1110077" y="4383063"/>
          <a:ext cx="33289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0" name="公式" r:id="rId15" imgW="1447693" imgH="285860" progId="Equation.3">
                  <p:embed/>
                </p:oleObj>
              </mc:Choice>
              <mc:Fallback>
                <p:oleObj name="公式" r:id="rId15" imgW="1447693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077" y="4383063"/>
                        <a:ext cx="33289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48719"/>
              </p:ext>
            </p:extLst>
          </p:nvPr>
        </p:nvGraphicFramePr>
        <p:xfrm>
          <a:off x="4447483" y="4383063"/>
          <a:ext cx="23749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" name="公式" r:id="rId17" imgW="1000131" imgH="285860" progId="Equation.3">
                  <p:embed/>
                </p:oleObj>
              </mc:Choice>
              <mc:Fallback>
                <p:oleObj name="公式" r:id="rId17" imgW="1000131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483" y="4383063"/>
                        <a:ext cx="23749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8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450850" y="47625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四、刚体的机械能</a:t>
            </a:r>
            <a:endParaRPr lang="zh-CN" altLang="en-US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684213" y="106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转动动能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2667000" y="33845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质心携带总质量绕定轴作圆周运动的动能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2667000" y="28511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刚体绕通过质心的轴转动的动能</a:t>
            </a:r>
          </a:p>
        </p:txBody>
      </p:sp>
      <p:sp>
        <p:nvSpPr>
          <p:cNvPr id="389132" name="AutoShape 12"/>
          <p:cNvSpPr>
            <a:spLocks/>
          </p:cNvSpPr>
          <p:nvPr/>
        </p:nvSpPr>
        <p:spPr bwMode="auto">
          <a:xfrm>
            <a:off x="2339975" y="2924175"/>
            <a:ext cx="304800" cy="798513"/>
          </a:xfrm>
          <a:prstGeom prst="leftBrace">
            <a:avLst>
              <a:gd name="adj1" fmla="val 21832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89133" name="Group 13"/>
          <p:cNvGrpSpPr>
            <a:grpSpLocks/>
          </p:cNvGrpSpPr>
          <p:nvPr/>
        </p:nvGrpSpPr>
        <p:grpSpPr bwMode="auto">
          <a:xfrm>
            <a:off x="1504950" y="2811250"/>
            <a:ext cx="762000" cy="473287"/>
            <a:chOff x="768" y="1776"/>
            <a:chExt cx="480" cy="336"/>
          </a:xfrm>
        </p:grpSpPr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>
              <a:off x="768" y="1776"/>
              <a:ext cx="0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Line 15"/>
            <p:cNvSpPr>
              <a:spLocks noChangeShapeType="1"/>
            </p:cNvSpPr>
            <p:nvPr/>
          </p:nvSpPr>
          <p:spPr bwMode="auto">
            <a:xfrm>
              <a:off x="768" y="2112"/>
              <a:ext cx="480" cy="0"/>
            </a:xfrm>
            <a:prstGeom prst="line">
              <a:avLst/>
            </a:prstGeom>
            <a:noFill/>
            <a:ln w="793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9136" name="Text Box 16"/>
          <p:cNvSpPr txBox="1">
            <a:spLocks noChangeArrowheads="1"/>
          </p:cNvSpPr>
          <p:nvPr/>
        </p:nvSpPr>
        <p:spPr bwMode="auto">
          <a:xfrm>
            <a:off x="684213" y="391795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刚体重力势能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9137" name="Freeform 17"/>
          <p:cNvSpPr>
            <a:spLocks/>
          </p:cNvSpPr>
          <p:nvPr/>
        </p:nvSpPr>
        <p:spPr bwMode="auto">
          <a:xfrm>
            <a:off x="6872288" y="3957638"/>
            <a:ext cx="1512887" cy="1320800"/>
          </a:xfrm>
          <a:custGeom>
            <a:avLst/>
            <a:gdLst>
              <a:gd name="T0" fmla="*/ 2147483646 w 2120"/>
              <a:gd name="T1" fmla="*/ 2147483646 h 1720"/>
              <a:gd name="T2" fmla="*/ 2147483646 w 2120"/>
              <a:gd name="T3" fmla="*/ 2147483646 h 1720"/>
              <a:gd name="T4" fmla="*/ 2147483646 w 2120"/>
              <a:gd name="T5" fmla="*/ 2147483646 h 1720"/>
              <a:gd name="T6" fmla="*/ 2147483646 w 2120"/>
              <a:gd name="T7" fmla="*/ 2147483646 h 1720"/>
              <a:gd name="T8" fmla="*/ 2147483646 w 2120"/>
              <a:gd name="T9" fmla="*/ 2147483646 h 1720"/>
              <a:gd name="T10" fmla="*/ 2147483646 w 2120"/>
              <a:gd name="T11" fmla="*/ 2147483646 h 1720"/>
              <a:gd name="T12" fmla="*/ 2147483646 w 2120"/>
              <a:gd name="T13" fmla="*/ 2147483646 h 1720"/>
              <a:gd name="T14" fmla="*/ 2147483646 w 2120"/>
              <a:gd name="T15" fmla="*/ 2147483646 h 1720"/>
              <a:gd name="T16" fmla="*/ 2147483646 w 2120"/>
              <a:gd name="T17" fmla="*/ 2147483646 h 1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0" h="1720">
                <a:moveTo>
                  <a:pt x="400" y="1380"/>
                </a:moveTo>
                <a:cubicBezTo>
                  <a:pt x="280" y="1228"/>
                  <a:pt x="0" y="930"/>
                  <a:pt x="25" y="735"/>
                </a:cubicBezTo>
                <a:cubicBezTo>
                  <a:pt x="50" y="540"/>
                  <a:pt x="315" y="317"/>
                  <a:pt x="550" y="210"/>
                </a:cubicBezTo>
                <a:cubicBezTo>
                  <a:pt x="785" y="103"/>
                  <a:pt x="1185" y="0"/>
                  <a:pt x="1435" y="90"/>
                </a:cubicBezTo>
                <a:cubicBezTo>
                  <a:pt x="1685" y="180"/>
                  <a:pt x="1980" y="530"/>
                  <a:pt x="2050" y="750"/>
                </a:cubicBezTo>
                <a:cubicBezTo>
                  <a:pt x="2120" y="970"/>
                  <a:pt x="1970" y="1255"/>
                  <a:pt x="1855" y="1410"/>
                </a:cubicBezTo>
                <a:cubicBezTo>
                  <a:pt x="1740" y="1565"/>
                  <a:pt x="1545" y="1640"/>
                  <a:pt x="1360" y="1680"/>
                </a:cubicBezTo>
                <a:cubicBezTo>
                  <a:pt x="1175" y="1720"/>
                  <a:pt x="910" y="1702"/>
                  <a:pt x="745" y="1650"/>
                </a:cubicBezTo>
                <a:cubicBezTo>
                  <a:pt x="580" y="1598"/>
                  <a:pt x="520" y="1532"/>
                  <a:pt x="400" y="1380"/>
                </a:cubicBezTo>
                <a:close/>
              </a:path>
            </a:pathLst>
          </a:custGeom>
          <a:solidFill>
            <a:srgbClr val="33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89138" name="Group 18"/>
          <p:cNvGrpSpPr>
            <a:grpSpLocks/>
          </p:cNvGrpSpPr>
          <p:nvPr/>
        </p:nvGrpSpPr>
        <p:grpSpPr bwMode="auto">
          <a:xfrm>
            <a:off x="6019800" y="6584950"/>
            <a:ext cx="2871788" cy="144463"/>
            <a:chOff x="2445" y="7095"/>
            <a:chExt cx="2910" cy="210"/>
          </a:xfrm>
        </p:grpSpPr>
        <p:sp>
          <p:nvSpPr>
            <p:cNvPr id="6176" name="Rectangle 19" descr="宽上对角线"/>
            <p:cNvSpPr>
              <a:spLocks noChangeArrowheads="1"/>
            </p:cNvSpPr>
            <p:nvPr/>
          </p:nvSpPr>
          <p:spPr bwMode="auto">
            <a:xfrm>
              <a:off x="2520" y="7095"/>
              <a:ext cx="2745" cy="21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Line 20"/>
            <p:cNvSpPr>
              <a:spLocks noChangeShapeType="1"/>
            </p:cNvSpPr>
            <p:nvPr/>
          </p:nvSpPr>
          <p:spPr bwMode="auto">
            <a:xfrm>
              <a:off x="2445" y="7095"/>
              <a:ext cx="29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7394575" y="4441825"/>
            <a:ext cx="530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02448"/>
                </a:solidFill>
                <a:ea typeface="楷体_GB2312" pitchFamily="49" charset="-122"/>
              </a:rPr>
              <a:t>×</a:t>
            </a:r>
          </a:p>
        </p:txBody>
      </p:sp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7086600" y="4298950"/>
            <a:ext cx="4206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2448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89143" name="Line 23"/>
          <p:cNvSpPr>
            <a:spLocks noChangeShapeType="1"/>
          </p:cNvSpPr>
          <p:nvPr/>
        </p:nvSpPr>
        <p:spPr bwMode="auto">
          <a:xfrm flipH="1">
            <a:off x="7620000" y="4756150"/>
            <a:ext cx="0" cy="18288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44" name="Rectangle 24"/>
          <p:cNvSpPr>
            <a:spLocks noChangeArrowheads="1"/>
          </p:cNvSpPr>
          <p:nvPr/>
        </p:nvSpPr>
        <p:spPr bwMode="auto">
          <a:xfrm>
            <a:off x="7924800" y="4298950"/>
            <a:ext cx="152400" cy="1524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8001000" y="4451350"/>
            <a:ext cx="0" cy="21336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7086600" y="5441950"/>
            <a:ext cx="5445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y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c</a:t>
            </a:r>
            <a:endParaRPr lang="en-US" altLang="zh-CN" i="1" baseline="-2500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8153400" y="5289550"/>
            <a:ext cx="60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y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i</a:t>
            </a:r>
          </a:p>
        </p:txBody>
      </p:sp>
      <p:grpSp>
        <p:nvGrpSpPr>
          <p:cNvPr id="389148" name="Group 28"/>
          <p:cNvGrpSpPr>
            <a:grpSpLocks/>
          </p:cNvGrpSpPr>
          <p:nvPr/>
        </p:nvGrpSpPr>
        <p:grpSpPr bwMode="auto">
          <a:xfrm>
            <a:off x="8183563" y="3917950"/>
            <a:ext cx="808037" cy="712788"/>
            <a:chOff x="4656" y="2400"/>
            <a:chExt cx="605" cy="449"/>
          </a:xfrm>
        </p:grpSpPr>
        <p:sp>
          <p:nvSpPr>
            <p:cNvPr id="6174" name="Text Box 29"/>
            <p:cNvSpPr txBox="1">
              <a:spLocks noChangeArrowheads="1"/>
            </p:cNvSpPr>
            <p:nvPr/>
          </p:nvSpPr>
          <p:spPr bwMode="auto">
            <a:xfrm>
              <a:off x="4848" y="2400"/>
              <a:ext cx="41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m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i</a:t>
              </a:r>
              <a:endParaRPr lang="en-US" altLang="zh-CN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75" name="Text Box 30"/>
            <p:cNvSpPr txBox="1">
              <a:spLocks noChangeArrowheads="1"/>
            </p:cNvSpPr>
            <p:nvPr/>
          </p:nvSpPr>
          <p:spPr bwMode="auto">
            <a:xfrm>
              <a:off x="4656" y="2400"/>
              <a:ext cx="3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Δ</a:t>
              </a:r>
            </a:p>
          </p:txBody>
        </p:sp>
      </p:grp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6172200" y="6051550"/>
            <a:ext cx="1014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E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FFFF66"/>
                </a:solidFill>
                <a:ea typeface="楷体_GB2312" pitchFamily="49" charset="-122"/>
              </a:rPr>
              <a:t>=0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2916238" y="39338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各质元重力势能之和</a:t>
            </a:r>
            <a:endParaRPr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1390650" y="45545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取任意质元</a:t>
            </a:r>
            <a:endParaRPr lang="zh-CN" altLang="en-US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89157" name="AutoShape 37"/>
          <p:cNvSpPr>
            <a:spLocks noChangeArrowheads="1"/>
          </p:cNvSpPr>
          <p:nvPr/>
        </p:nvSpPr>
        <p:spPr bwMode="auto">
          <a:xfrm>
            <a:off x="5580063" y="5137150"/>
            <a:ext cx="1506537" cy="609600"/>
          </a:xfrm>
          <a:prstGeom prst="wedgeRectCallout">
            <a:avLst>
              <a:gd name="adj1" fmla="val 74870"/>
              <a:gd name="adj2" fmla="val -112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质心</a:t>
            </a:r>
            <a:endParaRPr lang="zh-CN" altLang="en-US" b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89904"/>
              </p:ext>
            </p:extLst>
          </p:nvPr>
        </p:nvGraphicFramePr>
        <p:xfrm>
          <a:off x="2705905" y="844698"/>
          <a:ext cx="1911350" cy="100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4"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905" y="844698"/>
                        <a:ext cx="1911350" cy="1000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94868"/>
              </p:ext>
            </p:extLst>
          </p:nvPr>
        </p:nvGraphicFramePr>
        <p:xfrm>
          <a:off x="4600575" y="844698"/>
          <a:ext cx="3143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Equation" r:id="rId5" imgW="1231560" imgH="393480" progId="Equation.DSMT4">
                  <p:embed/>
                </p:oleObj>
              </mc:Choice>
              <mc:Fallback>
                <p:oleObj name="Equation" r:id="rId5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844698"/>
                        <a:ext cx="3143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43400" y="1936750"/>
            <a:ext cx="2203450" cy="621553"/>
            <a:chOff x="4343400" y="1936750"/>
            <a:chExt cx="2203450" cy="621553"/>
          </a:xfrm>
        </p:grpSpPr>
        <p:sp>
          <p:nvSpPr>
            <p:cNvPr id="6180" name="AutoShape 8"/>
            <p:cNvSpPr>
              <a:spLocks noChangeAspect="1" noChangeArrowheads="1"/>
            </p:cNvSpPr>
            <p:nvPr/>
          </p:nvSpPr>
          <p:spPr bwMode="auto">
            <a:xfrm>
              <a:off x="4343400" y="1936750"/>
              <a:ext cx="2130425" cy="619125"/>
            </a:xfrm>
            <a:prstGeom prst="wedgeRoundRectCallout">
              <a:avLst>
                <a:gd name="adj1" fmla="val -66384"/>
                <a:gd name="adj2" fmla="val -1154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rgbClr val="FFFF99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549226"/>
                </p:ext>
              </p:extLst>
            </p:nvPr>
          </p:nvGraphicFramePr>
          <p:xfrm>
            <a:off x="4343400" y="1945528"/>
            <a:ext cx="220345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6" name="Equation" r:id="rId7" imgW="863280" imgH="241200" progId="Equation.DSMT4">
                    <p:embed/>
                  </p:oleObj>
                </mc:Choice>
                <mc:Fallback>
                  <p:oleObj name="Equation" r:id="rId7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1945528"/>
                          <a:ext cx="2203450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441404"/>
              </p:ext>
            </p:extLst>
          </p:nvPr>
        </p:nvGraphicFramePr>
        <p:xfrm>
          <a:off x="201825" y="1811126"/>
          <a:ext cx="34988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9" imgW="1371600" imgH="393480" progId="Equation.DSMT4">
                  <p:embed/>
                </p:oleObj>
              </mc:Choice>
              <mc:Fallback>
                <p:oleObj name="Equation" r:id="rId9" imgW="1371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25" y="1811126"/>
                        <a:ext cx="3498850" cy="1000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59172"/>
              </p:ext>
            </p:extLst>
          </p:nvPr>
        </p:nvGraphicFramePr>
        <p:xfrm>
          <a:off x="3383264" y="4521200"/>
          <a:ext cx="207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264" y="4521200"/>
                        <a:ext cx="2073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808621"/>
              </p:ext>
            </p:extLst>
          </p:nvPr>
        </p:nvGraphicFramePr>
        <p:xfrm>
          <a:off x="1377504" y="5127626"/>
          <a:ext cx="24939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tion" r:id="rId13" imgW="977760" imgH="253800" progId="Equation.DSMT4">
                  <p:embed/>
                </p:oleObj>
              </mc:Choice>
              <mc:Fallback>
                <p:oleObj name="Equation" r:id="rId13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504" y="5127626"/>
                        <a:ext cx="24939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76192"/>
              </p:ext>
            </p:extLst>
          </p:nvPr>
        </p:nvGraphicFramePr>
        <p:xfrm>
          <a:off x="1894681" y="5716413"/>
          <a:ext cx="3629026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681" y="5716413"/>
                        <a:ext cx="3629026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 autoUpdateAnimBg="0"/>
      <p:bldP spid="389123" grpId="0" build="p" autoUpdateAnimBg="0"/>
      <p:bldP spid="389130" grpId="0" build="p" autoUpdateAnimBg="0"/>
      <p:bldP spid="389131" grpId="0" build="p" autoUpdateAnimBg="0"/>
      <p:bldP spid="389132" grpId="0" animBg="1"/>
      <p:bldP spid="389136" grpId="0" build="p" autoUpdateAnimBg="0"/>
      <p:bldP spid="389137" grpId="0" animBg="1"/>
      <p:bldP spid="389141" grpId="0" build="p" autoUpdateAnimBg="0"/>
      <p:bldP spid="389142" grpId="0" build="p" autoUpdateAnimBg="0"/>
      <p:bldP spid="389143" grpId="0" animBg="1"/>
      <p:bldP spid="389144" grpId="0" animBg="1"/>
      <p:bldP spid="389145" grpId="0" animBg="1"/>
      <p:bldP spid="389146" grpId="0" build="p" autoUpdateAnimBg="0"/>
      <p:bldP spid="389147" grpId="0" build="p" autoUpdateAnimBg="0"/>
      <p:bldP spid="389151" grpId="0" build="p" autoUpdateAnimBg="0"/>
      <p:bldP spid="389152" grpId="0" build="p" autoUpdateAnimBg="0"/>
      <p:bldP spid="389154" grpId="0" build="p" autoUpdateAnimBg="0"/>
      <p:bldP spid="38915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687388" y="4762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刚体的机械能</a:t>
            </a:r>
            <a:endParaRPr lang="zh-CN" altLang="en-US" b="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84212" y="2133600"/>
            <a:ext cx="806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定轴转动的功能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原理（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与质点系的功能原理类似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921000" y="4411663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CCFF"/>
              </a:buClr>
              <a:buFont typeface="Monotype Sorts" pitchFamily="2" charset="2"/>
              <a:buNone/>
            </a:pPr>
            <a:r>
              <a:rPr kumimoji="0" lang="zh-CN" altLang="en-US">
                <a:solidFill>
                  <a:srgbClr val="FFCC00"/>
                </a:solidFill>
                <a:ea typeface="楷体_GB2312" pitchFamily="49" charset="-122"/>
              </a:rPr>
              <a:t>（系统的机械能守恒定律）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187450" y="5181600"/>
            <a:ext cx="7421563" cy="1416050"/>
          </a:xfrm>
          <a:prstGeom prst="rect">
            <a:avLst/>
          </a:prstGeom>
          <a:solidFill>
            <a:srgbClr val="00CCFF">
              <a:alpha val="20000"/>
            </a:srgbClr>
          </a:solidFill>
          <a:ln w="9525">
            <a:solidFill>
              <a:srgbClr val="FFFFFF">
                <a:alpha val="25098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对含有刚体的力学系统，</a:t>
            </a:r>
            <a:r>
              <a:rPr lang="zh-CN" altLang="en-US" dirty="0">
                <a:solidFill>
                  <a:srgbClr val="FFC000"/>
                </a:solidFill>
                <a:ea typeface="楷体_GB2312" pitchFamily="49" charset="-122"/>
              </a:rPr>
              <a:t>若在运动过程中，只有保守内力作功，而外力和非保守内力都不作功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，则该系统的机械能守恒。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22325" y="2822575"/>
            <a:ext cx="471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当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外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+ 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非保内</a:t>
            </a:r>
            <a:r>
              <a:rPr lang="zh-CN" altLang="en-US" i="1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=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时，有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1321"/>
              </p:ext>
            </p:extLst>
          </p:nvPr>
        </p:nvGraphicFramePr>
        <p:xfrm>
          <a:off x="1763688" y="920750"/>
          <a:ext cx="45672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20750"/>
                        <a:ext cx="45672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93008"/>
              </p:ext>
            </p:extLst>
          </p:nvPr>
        </p:nvGraphicFramePr>
        <p:xfrm>
          <a:off x="3174690" y="3642519"/>
          <a:ext cx="31416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690" y="3642519"/>
                        <a:ext cx="31416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10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300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build="p" autoUpdateAnimBg="0"/>
      <p:bldP spid="390148" grpId="0" build="p" autoUpdateAnimBg="0"/>
      <p:bldP spid="16" grpId="0" autoUpdateAnimBg="0"/>
      <p:bldP spid="17" grpId="0" animBg="1"/>
      <p:bldP spid="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6850" y="244475"/>
            <a:ext cx="8696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例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仿宋_GB2312" pitchFamily="49" charset="-122"/>
              </a:rPr>
              <a:t>6 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一根长为</a:t>
            </a:r>
            <a:r>
              <a:rPr lang="zh-CN" altLang="en-US" i="1" dirty="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 dirty="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，质量为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dirty="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dirty="0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在竖直平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     面内转动，初始时它在水平位置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250825" y="17732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i="1">
              <a:solidFill>
                <a:srgbClr val="99CCFF"/>
              </a:solidFill>
            </a:endParaRPr>
          </a:p>
        </p:txBody>
      </p:sp>
      <p:graphicFrame>
        <p:nvGraphicFramePr>
          <p:cNvPr id="453636" name="Object 4"/>
          <p:cNvGraphicFramePr>
            <a:graphicFrameLocks/>
          </p:cNvGraphicFramePr>
          <p:nvPr/>
        </p:nvGraphicFramePr>
        <p:xfrm>
          <a:off x="852488" y="1628775"/>
          <a:ext cx="22494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8" name="公式" r:id="rId3" imgW="2143061" imgH="723962" progId="Equation.3">
                  <p:embed/>
                </p:oleObj>
              </mc:Choice>
              <mc:Fallback>
                <p:oleObj name="公式" r:id="rId3" imgW="2143061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628775"/>
                        <a:ext cx="22494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7" name="Object 5"/>
          <p:cNvGraphicFramePr>
            <a:graphicFrameLocks/>
          </p:cNvGraphicFramePr>
          <p:nvPr/>
        </p:nvGraphicFramePr>
        <p:xfrm>
          <a:off x="2181225" y="2276475"/>
          <a:ext cx="41195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9" name="公式" r:id="rId5" imgW="4009972" imgH="723962" progId="Equation.3">
                  <p:embed/>
                </p:oleObj>
              </mc:Choice>
              <mc:Fallback>
                <p:oleObj name="公式" r:id="rId5" imgW="4009972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276475"/>
                        <a:ext cx="41195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468313" y="2420938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由动能定理</a:t>
            </a:r>
          </a:p>
        </p:txBody>
      </p:sp>
      <p:graphicFrame>
        <p:nvGraphicFramePr>
          <p:cNvPr id="453639" name="Object 7"/>
          <p:cNvGraphicFramePr>
            <a:graphicFrameLocks/>
          </p:cNvGraphicFramePr>
          <p:nvPr/>
        </p:nvGraphicFramePr>
        <p:xfrm>
          <a:off x="4591050" y="3068638"/>
          <a:ext cx="1647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0" name="公式" r:id="rId7" imgW="1542982" imgH="723962" progId="Equation.3">
                  <p:embed/>
                </p:oleObj>
              </mc:Choice>
              <mc:Fallback>
                <p:oleObj name="公式" r:id="rId7" imgW="1542982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068638"/>
                        <a:ext cx="16478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/>
          </p:cNvGraphicFramePr>
          <p:nvPr/>
        </p:nvGraphicFramePr>
        <p:xfrm>
          <a:off x="2484438" y="3068638"/>
          <a:ext cx="20732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1" name="公式" r:id="rId9" imgW="1962200" imgH="723962" progId="Equation.3">
                  <p:embed/>
                </p:oleObj>
              </mc:Choice>
              <mc:Fallback>
                <p:oleObj name="公式" r:id="rId9" imgW="1962200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20732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501775" y="4060825"/>
          <a:ext cx="17748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2" name="公式" r:id="rId11" imgW="723981" imgH="285860" progId="Equation.3">
                  <p:embed/>
                </p:oleObj>
              </mc:Choice>
              <mc:Fallback>
                <p:oleObj name="公式" r:id="rId11" imgW="723981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060825"/>
                        <a:ext cx="17748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/>
          </p:cNvGraphicFramePr>
          <p:nvPr/>
        </p:nvGraphicFramePr>
        <p:xfrm>
          <a:off x="6948488" y="3068638"/>
          <a:ext cx="1335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3" name="公式" r:id="rId13" imgW="1228771" imgH="723962" progId="Equation.3">
                  <p:embed/>
                </p:oleObj>
              </mc:Choice>
              <mc:Fallback>
                <p:oleObj name="公式" r:id="rId13" imgW="1228771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68638"/>
                        <a:ext cx="13350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3" name="AutoShape 11"/>
          <p:cNvSpPr>
            <a:spLocks noChangeArrowheads="1"/>
          </p:cNvSpPr>
          <p:nvPr/>
        </p:nvSpPr>
        <p:spPr bwMode="auto">
          <a:xfrm>
            <a:off x="684213" y="42687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4348163" y="4095750"/>
          <a:ext cx="21288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公式" r:id="rId15" imgW="885946" imgH="285860" progId="Equation.3">
                  <p:embed/>
                </p:oleObj>
              </mc:Choice>
              <mc:Fallback>
                <p:oleObj name="公式" r:id="rId15" imgW="885946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095750"/>
                        <a:ext cx="21288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5" name="AutoShape 13"/>
          <p:cNvSpPr>
            <a:spLocks noChangeArrowheads="1"/>
          </p:cNvSpPr>
          <p:nvPr/>
        </p:nvSpPr>
        <p:spPr bwMode="auto">
          <a:xfrm>
            <a:off x="3709988" y="4360863"/>
            <a:ext cx="574675" cy="307975"/>
          </a:xfrm>
          <a:prstGeom prst="rightArrow">
            <a:avLst>
              <a:gd name="adj1" fmla="val 50000"/>
              <a:gd name="adj2" fmla="val 4664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889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79388" y="119697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它由此下摆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i="1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角时的 </a:t>
            </a:r>
            <a:r>
              <a:rPr lang="zh-CN" altLang="en-US" i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 和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5446713" y="746125"/>
            <a:ext cx="3319462" cy="2244725"/>
            <a:chOff x="3431" y="470"/>
            <a:chExt cx="2091" cy="1414"/>
          </a:xfrm>
        </p:grpSpPr>
        <p:sp>
          <p:nvSpPr>
            <p:cNvPr id="8216" name="Rectangle 17"/>
            <p:cNvSpPr>
              <a:spLocks noChangeArrowheads="1"/>
            </p:cNvSpPr>
            <p:nvPr/>
          </p:nvSpPr>
          <p:spPr bwMode="auto">
            <a:xfrm rot="-3124346">
              <a:off x="4254" y="474"/>
              <a:ext cx="9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7" name="Rectangle 18"/>
            <p:cNvSpPr>
              <a:spLocks noChangeArrowheads="1"/>
            </p:cNvSpPr>
            <p:nvPr/>
          </p:nvSpPr>
          <p:spPr bwMode="auto">
            <a:xfrm>
              <a:off x="3678" y="738"/>
              <a:ext cx="1584" cy="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8" name="Line 19"/>
            <p:cNvSpPr>
              <a:spLocks noChangeShapeType="1"/>
            </p:cNvSpPr>
            <p:nvPr/>
          </p:nvSpPr>
          <p:spPr bwMode="auto">
            <a:xfrm>
              <a:off x="3678" y="786"/>
              <a:ext cx="18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19" name="Line 20"/>
            <p:cNvSpPr>
              <a:spLocks noChangeShapeType="1"/>
            </p:cNvSpPr>
            <p:nvPr/>
          </p:nvSpPr>
          <p:spPr bwMode="auto">
            <a:xfrm>
              <a:off x="4302" y="1266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0" name="Rectangle 21"/>
            <p:cNvSpPr>
              <a:spLocks noChangeArrowheads="1"/>
            </p:cNvSpPr>
            <p:nvPr/>
          </p:nvSpPr>
          <p:spPr bwMode="auto">
            <a:xfrm>
              <a:off x="3431" y="54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8221" name="Rectangle 22"/>
            <p:cNvSpPr>
              <a:spLocks noChangeArrowheads="1"/>
            </p:cNvSpPr>
            <p:nvPr/>
          </p:nvSpPr>
          <p:spPr bwMode="auto">
            <a:xfrm>
              <a:off x="4830" y="47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8222" name="Rectangle 23"/>
            <p:cNvSpPr>
              <a:spLocks noChangeArrowheads="1"/>
            </p:cNvSpPr>
            <p:nvPr/>
          </p:nvSpPr>
          <p:spPr bwMode="auto">
            <a:xfrm>
              <a:off x="4302" y="47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8223" name="Rectangle 24"/>
            <p:cNvSpPr>
              <a:spLocks noChangeArrowheads="1"/>
            </p:cNvSpPr>
            <p:nvPr/>
          </p:nvSpPr>
          <p:spPr bwMode="auto">
            <a:xfrm>
              <a:off x="4031" y="787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  <a:sym typeface="Symbol" panose="05050102010706020507" pitchFamily="18" charset="2"/>
                </a:rPr>
                <a:t>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8224" name="Rectangle 25"/>
            <p:cNvSpPr>
              <a:spLocks noChangeArrowheads="1"/>
            </p:cNvSpPr>
            <p:nvPr/>
          </p:nvSpPr>
          <p:spPr bwMode="auto">
            <a:xfrm>
              <a:off x="4302" y="102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8225" name="Rectangle 26"/>
            <p:cNvSpPr>
              <a:spLocks noChangeArrowheads="1"/>
            </p:cNvSpPr>
            <p:nvPr/>
          </p:nvSpPr>
          <p:spPr bwMode="auto">
            <a:xfrm>
              <a:off x="5310" y="4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x</a:t>
              </a:r>
            </a:p>
          </p:txBody>
        </p:sp>
        <p:graphicFrame>
          <p:nvGraphicFramePr>
            <p:cNvPr id="8226" name="Object 27"/>
            <p:cNvGraphicFramePr>
              <a:graphicFrameLocks noChangeAspect="1"/>
            </p:cNvGraphicFramePr>
            <p:nvPr/>
          </p:nvGraphicFramePr>
          <p:xfrm>
            <a:off x="4342" y="1564"/>
            <a:ext cx="35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5" name="公式" r:id="rId17" imgW="133351" imgH="95287" progId="Equation.3">
                    <p:embed/>
                  </p:oleObj>
                </mc:Choice>
                <mc:Fallback>
                  <p:oleObj name="公式" r:id="rId17" imgW="133351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564"/>
                          <a:ext cx="35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28"/>
            <p:cNvGraphicFramePr>
              <a:graphicFrameLocks/>
            </p:cNvGraphicFramePr>
            <p:nvPr/>
          </p:nvGraphicFramePr>
          <p:xfrm>
            <a:off x="3658" y="713"/>
            <a:ext cx="11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6" name="公式" r:id="rId19" imgW="85841" imgH="85839" progId="Equation.3">
                    <p:embed/>
                  </p:oleObj>
                </mc:Choice>
                <mc:Fallback>
                  <p:oleObj name="公式" r:id="rId19" imgW="85841" imgH="8583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713"/>
                          <a:ext cx="11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29"/>
            <p:cNvGraphicFramePr>
              <a:graphicFrameLocks/>
            </p:cNvGraphicFramePr>
            <p:nvPr/>
          </p:nvGraphicFramePr>
          <p:xfrm>
            <a:off x="4242" y="1173"/>
            <a:ext cx="11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7" name="公式" r:id="rId21" imgW="85841" imgH="85839" progId="Equation.3">
                    <p:embed/>
                  </p:oleObj>
                </mc:Choice>
                <mc:Fallback>
                  <p:oleObj name="公式" r:id="rId21" imgW="85841" imgH="8583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1173"/>
                          <a:ext cx="11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Arc 30"/>
            <p:cNvSpPr>
              <a:spLocks/>
            </p:cNvSpPr>
            <p:nvPr/>
          </p:nvSpPr>
          <p:spPr bwMode="auto">
            <a:xfrm>
              <a:off x="3606" y="698"/>
              <a:ext cx="479" cy="268"/>
            </a:xfrm>
            <a:custGeom>
              <a:avLst/>
              <a:gdLst>
                <a:gd name="T0" fmla="*/ 0 w 20759"/>
                <a:gd name="T1" fmla="*/ 0 h 11587"/>
                <a:gd name="T2" fmla="*/ 0 w 20759"/>
                <a:gd name="T3" fmla="*/ 0 h 11587"/>
                <a:gd name="T4" fmla="*/ 0 w 20759"/>
                <a:gd name="T5" fmla="*/ 0 h 11587"/>
                <a:gd name="T6" fmla="*/ 0 60000 65536"/>
                <a:gd name="T7" fmla="*/ 0 60000 65536"/>
                <a:gd name="T8" fmla="*/ 0 60000 65536"/>
                <a:gd name="T9" fmla="*/ 0 w 20759"/>
                <a:gd name="T10" fmla="*/ 0 h 11587"/>
                <a:gd name="T11" fmla="*/ 20759 w 20759"/>
                <a:gd name="T12" fmla="*/ 11587 h 1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11587" fill="none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</a:path>
                <a:path w="20759" h="11587" stroke="0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  <a:lnTo>
                    <a:pt x="0" y="0"/>
                  </a:lnTo>
                  <a:lnTo>
                    <a:pt x="20759" y="5968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3663" name="AutoShape 31"/>
          <p:cNvSpPr>
            <a:spLocks noChangeArrowheads="1"/>
          </p:cNvSpPr>
          <p:nvPr/>
        </p:nvSpPr>
        <p:spPr bwMode="auto">
          <a:xfrm rot="5400000">
            <a:off x="1882775" y="4678363"/>
            <a:ext cx="349250" cy="298450"/>
          </a:xfrm>
          <a:prstGeom prst="rightArrow">
            <a:avLst>
              <a:gd name="adj1" fmla="val 39370"/>
              <a:gd name="adj2" fmla="val 4468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3664" name="Object 32"/>
          <p:cNvGraphicFramePr>
            <a:graphicFrameLocks noChangeAspect="1"/>
          </p:cNvGraphicFramePr>
          <p:nvPr/>
        </p:nvGraphicFramePr>
        <p:xfrm>
          <a:off x="968375" y="4926013"/>
          <a:ext cx="28114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8" name="公式" r:id="rId23" imgW="1200157" imgH="285860" progId="Equation.3">
                  <p:embed/>
                </p:oleObj>
              </mc:Choice>
              <mc:Fallback>
                <p:oleObj name="公式" r:id="rId23" imgW="1200157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926013"/>
                        <a:ext cx="28114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5" name="AutoShape 33"/>
          <p:cNvSpPr>
            <a:spLocks noChangeArrowheads="1"/>
          </p:cNvSpPr>
          <p:nvPr/>
        </p:nvSpPr>
        <p:spPr bwMode="auto">
          <a:xfrm>
            <a:off x="3851275" y="5229225"/>
            <a:ext cx="574675" cy="307975"/>
          </a:xfrm>
          <a:prstGeom prst="rightArrow">
            <a:avLst>
              <a:gd name="adj1" fmla="val 50000"/>
              <a:gd name="adj2" fmla="val 4664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3666" name="Object 34"/>
          <p:cNvGraphicFramePr>
            <a:graphicFrameLocks noChangeAspect="1"/>
          </p:cNvGraphicFramePr>
          <p:nvPr/>
        </p:nvGraphicFramePr>
        <p:xfrm>
          <a:off x="4556125" y="4981575"/>
          <a:ext cx="24844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9" name="公式" r:id="rId25" imgW="1047641" imgH="285860" progId="Equation.3">
                  <p:embed/>
                </p:oleObj>
              </mc:Choice>
              <mc:Fallback>
                <p:oleObj name="公式" r:id="rId25" imgW="1047641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981575"/>
                        <a:ext cx="24844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7" name="Text Box 35"/>
          <p:cNvSpPr txBox="1">
            <a:spLocks noChangeArrowheads="1"/>
          </p:cNvSpPr>
          <p:nvPr/>
        </p:nvSpPr>
        <p:spPr bwMode="auto">
          <a:xfrm>
            <a:off x="323850" y="6045200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此题也可用机械能守恒定律方便求解</a:t>
            </a:r>
          </a:p>
        </p:txBody>
      </p:sp>
      <p:sp>
        <p:nvSpPr>
          <p:cNvPr id="453668" name="Line 36"/>
          <p:cNvSpPr>
            <a:spLocks noChangeShapeType="1"/>
          </p:cNvSpPr>
          <p:nvPr/>
        </p:nvSpPr>
        <p:spPr bwMode="auto">
          <a:xfrm>
            <a:off x="2757488" y="3963988"/>
            <a:ext cx="1223962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53669" name="Object 37"/>
          <p:cNvGraphicFramePr>
            <a:graphicFrameLocks noChangeAspect="1"/>
          </p:cNvGraphicFramePr>
          <p:nvPr/>
        </p:nvGraphicFramePr>
        <p:xfrm>
          <a:off x="5426075" y="5900738"/>
          <a:ext cx="30337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0" name="公式" r:id="rId27" imgW="1304894" imgH="285860" progId="Equation.3">
                  <p:embed/>
                </p:oleObj>
              </mc:Choice>
              <mc:Fallback>
                <p:oleObj name="公式" r:id="rId27" imgW="1304894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5900738"/>
                        <a:ext cx="30337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9006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  <p:bldP spid="453638" grpId="0" build="p" autoUpdateAnimBg="0"/>
      <p:bldP spid="453643" grpId="0" animBg="1"/>
      <p:bldP spid="453645" grpId="0" animBg="1"/>
      <p:bldP spid="453663" grpId="0" animBg="1"/>
      <p:bldP spid="453665" grpId="0" animBg="1"/>
      <p:bldP spid="453667" grpId="0"/>
      <p:bldP spid="4536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55650" y="188913"/>
            <a:ext cx="7848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图示装置可用来</a:t>
            </a:r>
            <a:r>
              <a:rPr lang="zh-CN" altLang="en-US">
                <a:solidFill>
                  <a:srgbClr val="00FFFF"/>
                </a:solidFill>
                <a:ea typeface="仿宋_GB2312" pitchFamily="49" charset="-122"/>
              </a:rPr>
              <a:t>测量物体的转动惯量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。待测物体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装在转动架上，转轴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上装一半径为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r</a:t>
            </a:r>
            <a:r>
              <a:rPr lang="en-US" altLang="zh-CN" sz="2800" i="1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的轻鼓轮，绳的一端缠绕在鼓轮上，另一端绕过定滑轮悬挂一质量为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的重物。重物下落时，由绳带动被测物体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绕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轴转动。今测得重物由静止下落一段距离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，所用时间为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t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，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7950" y="242888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7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261938" y="4332288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 </a:t>
            </a:r>
          </a:p>
        </p:txBody>
      </p:sp>
      <p:graphicFrame>
        <p:nvGraphicFramePr>
          <p:cNvPr id="454661" name="Object 5"/>
          <p:cNvGraphicFramePr>
            <a:graphicFrameLocks/>
          </p:cNvGraphicFramePr>
          <p:nvPr/>
        </p:nvGraphicFramePr>
        <p:xfrm>
          <a:off x="3348038" y="4365625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公式" r:id="rId3" imgW="885946" imgH="323920" progId="Equation.3">
                  <p:embed/>
                </p:oleObj>
              </mc:Choice>
              <mc:Fallback>
                <p:oleObj name="公式" r:id="rId3" imgW="88594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987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211263" y="4930775"/>
          <a:ext cx="3194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公式" r:id="rId5" imgW="1381017" imgH="133347" progId="Equation.3">
                  <p:embed/>
                </p:oleObj>
              </mc:Choice>
              <mc:Fallback>
                <p:oleObj name="公式" r:id="rId5" imgW="1381017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930775"/>
                        <a:ext cx="31940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1739900" y="5513388"/>
          <a:ext cx="2919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公式" r:id="rId7" imgW="1257385" imgH="123900" progId="Equation.3">
                  <p:embed/>
                </p:oleObj>
              </mc:Choice>
              <mc:Fallback>
                <p:oleObj name="公式" r:id="rId7" imgW="1257385" imgH="1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513388"/>
                        <a:ext cx="2919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755650" y="4351338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分析（机械能）： </a:t>
            </a:r>
          </a:p>
        </p:txBody>
      </p:sp>
      <p:graphicFrame>
        <p:nvGraphicFramePr>
          <p:cNvPr id="454665" name="Object 9"/>
          <p:cNvGraphicFramePr>
            <a:graphicFrameLocks noChangeAspect="1"/>
          </p:cNvGraphicFramePr>
          <p:nvPr/>
        </p:nvGraphicFramePr>
        <p:xfrm>
          <a:off x="2282825" y="6080125"/>
          <a:ext cx="32972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公式" r:id="rId9" imgW="1428797" imgH="133347" progId="Equation.3">
                  <p:embed/>
                </p:oleObj>
              </mc:Choice>
              <mc:Fallback>
                <p:oleObj name="公式" r:id="rId9" imgW="1428797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6080125"/>
                        <a:ext cx="32972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6" name="Picture 10" descr="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2852738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85750" y="2754313"/>
            <a:ext cx="5435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  物体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 i="1">
                <a:solidFill>
                  <a:srgbClr val="FFFFFF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轴的转动惯量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J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。设绳子不可伸缩，绳子、各轮质量及轮轴处的摩擦力矩忽略不计。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79388" y="5910263"/>
            <a:ext cx="2103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取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m</a:t>
            </a: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初始位置为势能零点： </a:t>
            </a:r>
          </a:p>
        </p:txBody>
      </p:sp>
    </p:spTree>
    <p:extLst>
      <p:ext uri="{BB962C8B-B14F-4D97-AF65-F5344CB8AC3E}">
        <p14:creationId xmlns:p14="http://schemas.microsoft.com/office/powerpoint/2010/main" val="1046641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/>
      <p:bldP spid="45466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5690" name="Object 10"/>
          <p:cNvGraphicFramePr>
            <a:graphicFrameLocks/>
          </p:cNvGraphicFramePr>
          <p:nvPr/>
        </p:nvGraphicFramePr>
        <p:xfrm>
          <a:off x="827088" y="1179513"/>
          <a:ext cx="3014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公式" r:id="rId3" imgW="2914552" imgH="628675" progId="Equation.3">
                  <p:embed/>
                </p:oleObj>
              </mc:Choice>
              <mc:Fallback>
                <p:oleObj name="公式" r:id="rId3" imgW="2914552" imgH="6286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79513"/>
                        <a:ext cx="3014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/>
          <p:cNvGraphicFramePr>
            <a:graphicFrameLocks/>
          </p:cNvGraphicFramePr>
          <p:nvPr/>
        </p:nvGraphicFramePr>
        <p:xfrm>
          <a:off x="827088" y="2133600"/>
          <a:ext cx="41417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公式" r:id="rId5" imgW="4048033" imgH="609510" progId="Equation.3">
                  <p:embed/>
                </p:oleObj>
              </mc:Choice>
              <mc:Fallback>
                <p:oleObj name="公式" r:id="rId5" imgW="4048033" imgH="60951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41417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2" name="Object 12"/>
          <p:cNvGraphicFramePr>
            <a:graphicFrameLocks/>
          </p:cNvGraphicFramePr>
          <p:nvPr/>
        </p:nvGraphicFramePr>
        <p:xfrm>
          <a:off x="971550" y="3068638"/>
          <a:ext cx="3168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公式" r:id="rId7" imgW="1009579" imgH="285860" progId="Equation.3">
                  <p:embed/>
                </p:oleObj>
              </mc:Choice>
              <mc:Fallback>
                <p:oleObj name="公式" r:id="rId7" imgW="1009579" imgH="2858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31686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3" name="Object 13"/>
          <p:cNvGraphicFramePr>
            <a:graphicFrameLocks/>
          </p:cNvGraphicFramePr>
          <p:nvPr/>
        </p:nvGraphicFramePr>
        <p:xfrm>
          <a:off x="1042988" y="4076700"/>
          <a:ext cx="1871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公式" r:id="rId9" imgW="742877" imgH="352533" progId="Equation.3">
                  <p:embed/>
                </p:oleObj>
              </mc:Choice>
              <mc:Fallback>
                <p:oleObj name="公式" r:id="rId9" imgW="742877" imgH="35253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18716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4" name="Object 14"/>
          <p:cNvGraphicFramePr>
            <a:graphicFrameLocks/>
          </p:cNvGraphicFramePr>
          <p:nvPr/>
        </p:nvGraphicFramePr>
        <p:xfrm>
          <a:off x="2919413" y="463550"/>
          <a:ext cx="459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公式" r:id="rId11" imgW="4505313" imgH="361981" progId="Equation.3">
                  <p:embed/>
                </p:oleObj>
              </mc:Choice>
              <mc:Fallback>
                <p:oleObj name="公式" r:id="rId11" imgW="4505313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63550"/>
                        <a:ext cx="459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760413" y="476250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机械能守恒</a:t>
            </a:r>
          </a:p>
        </p:txBody>
      </p:sp>
      <p:pic>
        <p:nvPicPr>
          <p:cNvPr id="10256" name="Picture 16" descr="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38250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graphicFrame>
        <p:nvGraphicFramePr>
          <p:cNvPr id="455697" name="Object 17"/>
          <p:cNvGraphicFramePr>
            <a:graphicFrameLocks/>
          </p:cNvGraphicFramePr>
          <p:nvPr/>
        </p:nvGraphicFramePr>
        <p:xfrm>
          <a:off x="2890838" y="4322763"/>
          <a:ext cx="1033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公式" r:id="rId14" imgW="361991" imgH="114182" progId="Equation.3">
                  <p:embed/>
                </p:oleObj>
              </mc:Choice>
              <mc:Fallback>
                <p:oleObj name="公式" r:id="rId14" imgW="361991" imgH="1141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322763"/>
                        <a:ext cx="10334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8" name="Object 18"/>
          <p:cNvGraphicFramePr>
            <a:graphicFrameLocks/>
          </p:cNvGraphicFramePr>
          <p:nvPr/>
        </p:nvGraphicFramePr>
        <p:xfrm>
          <a:off x="5283200" y="5089525"/>
          <a:ext cx="2457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公式" r:id="rId16" imgW="2362253" imgH="685901" progId="Equation.3">
                  <p:embed/>
                </p:oleObj>
              </mc:Choice>
              <mc:Fallback>
                <p:oleObj name="公式" r:id="rId16" imgW="2362253" imgH="68590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5089525"/>
                        <a:ext cx="24574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9" name="Object 19"/>
          <p:cNvGraphicFramePr>
            <a:graphicFrameLocks/>
          </p:cNvGraphicFramePr>
          <p:nvPr/>
        </p:nvGraphicFramePr>
        <p:xfrm>
          <a:off x="827088" y="5084763"/>
          <a:ext cx="3344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公式" r:id="rId18" imgW="3247929" imgH="780918" progId="Equation.3">
                  <p:embed/>
                </p:oleObj>
              </mc:Choice>
              <mc:Fallback>
                <p:oleObj name="公式" r:id="rId18" imgW="3247929" imgH="780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84763"/>
                        <a:ext cx="33448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755650" y="606742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若滑轮质量不可忽略，结果怎样？</a:t>
            </a:r>
          </a:p>
        </p:txBody>
      </p:sp>
      <p:sp>
        <p:nvSpPr>
          <p:cNvPr id="455701" name="AutoShape 21"/>
          <p:cNvSpPr>
            <a:spLocks noChangeArrowheads="1"/>
          </p:cNvSpPr>
          <p:nvPr/>
        </p:nvSpPr>
        <p:spPr bwMode="auto">
          <a:xfrm>
            <a:off x="4427538" y="5373688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5702" name="AutoShape 22"/>
          <p:cNvSpPr>
            <a:spLocks noChangeArrowheads="1"/>
          </p:cNvSpPr>
          <p:nvPr/>
        </p:nvSpPr>
        <p:spPr bwMode="auto">
          <a:xfrm>
            <a:off x="376238" y="600233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5508625" y="60356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也可用转动定律求解</a:t>
            </a:r>
          </a:p>
        </p:txBody>
      </p:sp>
    </p:spTree>
    <p:extLst>
      <p:ext uri="{BB962C8B-B14F-4D97-AF65-F5344CB8AC3E}">
        <p14:creationId xmlns:p14="http://schemas.microsoft.com/office/powerpoint/2010/main" val="20899276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5" grpId="0"/>
      <p:bldP spid="455700" grpId="0"/>
      <p:bldP spid="455701" grpId="0" animBg="1"/>
      <p:bldP spid="455702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44"/>
            <a:ext cx="4672945" cy="6818158"/>
          </a:xfrm>
          <a:prstGeom prst="rect">
            <a:avLst/>
          </a:prstGeom>
        </p:spPr>
      </p:pic>
      <p:pic>
        <p:nvPicPr>
          <p:cNvPr id="4" name="Picture 16" descr="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38250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13055</TotalTime>
  <Words>1280</Words>
  <Application>Microsoft Office PowerPoint</Application>
  <PresentationFormat>全屏显示(4:3)</PresentationFormat>
  <Paragraphs>194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Highlight LET</vt:lpstr>
      <vt:lpstr>Monotype Sorts</vt:lpstr>
      <vt:lpstr>Smudger LET</vt:lpstr>
      <vt:lpstr>方正书宋简体</vt:lpstr>
      <vt:lpstr>方正舒体</vt:lpstr>
      <vt:lpstr>仿宋_GB2312</vt:lpstr>
      <vt:lpstr>黑体</vt:lpstr>
      <vt:lpstr>楷体_GB2312</vt:lpstr>
      <vt:lpstr>隶书</vt:lpstr>
      <vt:lpstr>宋体</vt:lpstr>
      <vt:lpstr>Arial</vt:lpstr>
      <vt:lpstr>Bookman Old Style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喻有理</dc:creator>
  <cp:lastModifiedBy>A</cp:lastModifiedBy>
  <cp:revision>780</cp:revision>
  <dcterms:created xsi:type="dcterms:W3CDTF">1998-11-21T01:35:42Z</dcterms:created>
  <dcterms:modified xsi:type="dcterms:W3CDTF">2023-03-30T02:00:35Z</dcterms:modified>
</cp:coreProperties>
</file>