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3" r:id="rId2"/>
  </p:sldMasterIdLst>
  <p:notesMasterIdLst>
    <p:notesMasterId r:id="rId30"/>
  </p:notesMasterIdLst>
  <p:handoutMasterIdLst>
    <p:handoutMasterId r:id="rId31"/>
  </p:handoutMasterIdLst>
  <p:sldIdLst>
    <p:sldId id="631" r:id="rId3"/>
    <p:sldId id="690" r:id="rId4"/>
    <p:sldId id="714" r:id="rId5"/>
    <p:sldId id="718" r:id="rId6"/>
    <p:sldId id="715" r:id="rId7"/>
    <p:sldId id="716" r:id="rId8"/>
    <p:sldId id="717" r:id="rId9"/>
    <p:sldId id="691" r:id="rId10"/>
    <p:sldId id="692" r:id="rId11"/>
    <p:sldId id="693" r:id="rId12"/>
    <p:sldId id="712" r:id="rId13"/>
    <p:sldId id="694" r:id="rId14"/>
    <p:sldId id="695" r:id="rId15"/>
    <p:sldId id="696" r:id="rId16"/>
    <p:sldId id="697" r:id="rId17"/>
    <p:sldId id="698" r:id="rId18"/>
    <p:sldId id="713" r:id="rId19"/>
    <p:sldId id="699" r:id="rId20"/>
    <p:sldId id="700" r:id="rId21"/>
    <p:sldId id="702" r:id="rId22"/>
    <p:sldId id="703" r:id="rId23"/>
    <p:sldId id="708" r:id="rId24"/>
    <p:sldId id="709" r:id="rId25"/>
    <p:sldId id="710" r:id="rId26"/>
    <p:sldId id="707" r:id="rId27"/>
    <p:sldId id="720" r:id="rId28"/>
    <p:sldId id="711" r:id="rId29"/>
  </p:sldIdLst>
  <p:sldSz cx="9144000" cy="6858000" type="screen4x3"/>
  <p:notesSz cx="7104063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5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66FF66"/>
    <a:srgbClr val="FFFF00"/>
    <a:srgbClr val="3333CC"/>
    <a:srgbClr val="99FF99"/>
    <a:srgbClr val="808080"/>
    <a:srgbClr val="FF3300"/>
    <a:srgbClr val="33CC3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6" autoAdjust="0"/>
    <p:restoredTop sz="94660"/>
  </p:normalViewPr>
  <p:slideViewPr>
    <p:cSldViewPr>
      <p:cViewPr varScale="1">
        <p:scale>
          <a:sx n="70" d="100"/>
          <a:sy n="70" d="100"/>
        </p:scale>
        <p:origin x="1392" y="36"/>
      </p:cViewPr>
      <p:guideLst>
        <p:guide orient="horz" pos="754"/>
        <p:guide pos="5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image" Target="../media/image107.emf"/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12" Type="http://schemas.openxmlformats.org/officeDocument/2006/relationships/image" Target="../media/image106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11" Type="http://schemas.openxmlformats.org/officeDocument/2006/relationships/image" Target="../media/image105.emf"/><Relationship Id="rId5" Type="http://schemas.openxmlformats.org/officeDocument/2006/relationships/image" Target="../media/image99.emf"/><Relationship Id="rId10" Type="http://schemas.openxmlformats.org/officeDocument/2006/relationships/image" Target="../media/image104.emf"/><Relationship Id="rId4" Type="http://schemas.openxmlformats.org/officeDocument/2006/relationships/image" Target="../media/image98.emf"/><Relationship Id="rId9" Type="http://schemas.openxmlformats.org/officeDocument/2006/relationships/image" Target="../media/image10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3" Type="http://schemas.openxmlformats.org/officeDocument/2006/relationships/image" Target="../media/image113.emf"/><Relationship Id="rId7" Type="http://schemas.openxmlformats.org/officeDocument/2006/relationships/image" Target="../media/image117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Relationship Id="rId6" Type="http://schemas.openxmlformats.org/officeDocument/2006/relationships/image" Target="../media/image116.emf"/><Relationship Id="rId5" Type="http://schemas.openxmlformats.org/officeDocument/2006/relationships/image" Target="../media/image115.emf"/><Relationship Id="rId4" Type="http://schemas.openxmlformats.org/officeDocument/2006/relationships/image" Target="../media/image1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3" Type="http://schemas.openxmlformats.org/officeDocument/2006/relationships/image" Target="../media/image122.emf"/><Relationship Id="rId7" Type="http://schemas.openxmlformats.org/officeDocument/2006/relationships/image" Target="../media/image126.e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Relationship Id="rId6" Type="http://schemas.openxmlformats.org/officeDocument/2006/relationships/image" Target="../media/image125.emf"/><Relationship Id="rId5" Type="http://schemas.openxmlformats.org/officeDocument/2006/relationships/image" Target="../media/image124.emf"/><Relationship Id="rId10" Type="http://schemas.openxmlformats.org/officeDocument/2006/relationships/image" Target="../media/image129.emf"/><Relationship Id="rId4" Type="http://schemas.openxmlformats.org/officeDocument/2006/relationships/image" Target="../media/image123.emf"/><Relationship Id="rId9" Type="http://schemas.openxmlformats.org/officeDocument/2006/relationships/image" Target="../media/image128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3" Type="http://schemas.openxmlformats.org/officeDocument/2006/relationships/image" Target="../media/image132.emf"/><Relationship Id="rId7" Type="http://schemas.openxmlformats.org/officeDocument/2006/relationships/image" Target="../media/image136.e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Relationship Id="rId6" Type="http://schemas.openxmlformats.org/officeDocument/2006/relationships/image" Target="../media/image135.emf"/><Relationship Id="rId5" Type="http://schemas.openxmlformats.org/officeDocument/2006/relationships/image" Target="../media/image134.emf"/><Relationship Id="rId10" Type="http://schemas.openxmlformats.org/officeDocument/2006/relationships/image" Target="../media/image139.wmf"/><Relationship Id="rId4" Type="http://schemas.openxmlformats.org/officeDocument/2006/relationships/image" Target="../media/image133.emf"/><Relationship Id="rId9" Type="http://schemas.openxmlformats.org/officeDocument/2006/relationships/image" Target="../media/image138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3" Type="http://schemas.openxmlformats.org/officeDocument/2006/relationships/image" Target="../media/image142.emf"/><Relationship Id="rId7" Type="http://schemas.openxmlformats.org/officeDocument/2006/relationships/image" Target="../media/image146.e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Relationship Id="rId6" Type="http://schemas.openxmlformats.org/officeDocument/2006/relationships/image" Target="../media/image145.emf"/><Relationship Id="rId5" Type="http://schemas.openxmlformats.org/officeDocument/2006/relationships/image" Target="../media/image144.emf"/><Relationship Id="rId10" Type="http://schemas.openxmlformats.org/officeDocument/2006/relationships/image" Target="../media/image149.emf"/><Relationship Id="rId4" Type="http://schemas.openxmlformats.org/officeDocument/2006/relationships/image" Target="../media/image143.emf"/><Relationship Id="rId9" Type="http://schemas.openxmlformats.org/officeDocument/2006/relationships/image" Target="../media/image14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Relationship Id="rId4" Type="http://schemas.openxmlformats.org/officeDocument/2006/relationships/image" Target="../media/image153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13" Type="http://schemas.openxmlformats.org/officeDocument/2006/relationships/image" Target="../media/image166.emf"/><Relationship Id="rId3" Type="http://schemas.openxmlformats.org/officeDocument/2006/relationships/image" Target="../media/image156.emf"/><Relationship Id="rId7" Type="http://schemas.openxmlformats.org/officeDocument/2006/relationships/image" Target="../media/image160.emf"/><Relationship Id="rId12" Type="http://schemas.openxmlformats.org/officeDocument/2006/relationships/image" Target="../media/image165.e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Relationship Id="rId6" Type="http://schemas.openxmlformats.org/officeDocument/2006/relationships/image" Target="../media/image159.emf"/><Relationship Id="rId11" Type="http://schemas.openxmlformats.org/officeDocument/2006/relationships/image" Target="../media/image164.emf"/><Relationship Id="rId5" Type="http://schemas.openxmlformats.org/officeDocument/2006/relationships/image" Target="../media/image158.emf"/><Relationship Id="rId15" Type="http://schemas.openxmlformats.org/officeDocument/2006/relationships/image" Target="../media/image168.emf"/><Relationship Id="rId10" Type="http://schemas.openxmlformats.org/officeDocument/2006/relationships/image" Target="../media/image163.emf"/><Relationship Id="rId4" Type="http://schemas.openxmlformats.org/officeDocument/2006/relationships/image" Target="../media/image157.emf"/><Relationship Id="rId9" Type="http://schemas.openxmlformats.org/officeDocument/2006/relationships/image" Target="../media/image162.emf"/><Relationship Id="rId14" Type="http://schemas.openxmlformats.org/officeDocument/2006/relationships/image" Target="../media/image167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3" Type="http://schemas.openxmlformats.org/officeDocument/2006/relationships/image" Target="../media/image171.emf"/><Relationship Id="rId7" Type="http://schemas.openxmlformats.org/officeDocument/2006/relationships/image" Target="../media/image175.emf"/><Relationship Id="rId2" Type="http://schemas.openxmlformats.org/officeDocument/2006/relationships/image" Target="../media/image170.emf"/><Relationship Id="rId1" Type="http://schemas.openxmlformats.org/officeDocument/2006/relationships/image" Target="../media/image169.emf"/><Relationship Id="rId6" Type="http://schemas.openxmlformats.org/officeDocument/2006/relationships/image" Target="../media/image174.emf"/><Relationship Id="rId5" Type="http://schemas.openxmlformats.org/officeDocument/2006/relationships/image" Target="../media/image173.emf"/><Relationship Id="rId10" Type="http://schemas.openxmlformats.org/officeDocument/2006/relationships/image" Target="../media/image168.emf"/><Relationship Id="rId4" Type="http://schemas.openxmlformats.org/officeDocument/2006/relationships/image" Target="../media/image172.emf"/><Relationship Id="rId9" Type="http://schemas.openxmlformats.org/officeDocument/2006/relationships/image" Target="../media/image17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emf"/><Relationship Id="rId3" Type="http://schemas.openxmlformats.org/officeDocument/2006/relationships/image" Target="../media/image181.emf"/><Relationship Id="rId7" Type="http://schemas.openxmlformats.org/officeDocument/2006/relationships/image" Target="../media/image185.emf"/><Relationship Id="rId2" Type="http://schemas.openxmlformats.org/officeDocument/2006/relationships/image" Target="../media/image180.emf"/><Relationship Id="rId1" Type="http://schemas.openxmlformats.org/officeDocument/2006/relationships/image" Target="../media/image179.emf"/><Relationship Id="rId6" Type="http://schemas.openxmlformats.org/officeDocument/2006/relationships/image" Target="../media/image184.emf"/><Relationship Id="rId5" Type="http://schemas.openxmlformats.org/officeDocument/2006/relationships/image" Target="../media/image183.emf"/><Relationship Id="rId4" Type="http://schemas.openxmlformats.org/officeDocument/2006/relationships/image" Target="../media/image182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emf"/><Relationship Id="rId13" Type="http://schemas.openxmlformats.org/officeDocument/2006/relationships/image" Target="../media/image201.emf"/><Relationship Id="rId18" Type="http://schemas.openxmlformats.org/officeDocument/2006/relationships/image" Target="../media/image206.emf"/><Relationship Id="rId3" Type="http://schemas.openxmlformats.org/officeDocument/2006/relationships/image" Target="../media/image191.emf"/><Relationship Id="rId7" Type="http://schemas.openxmlformats.org/officeDocument/2006/relationships/image" Target="../media/image195.emf"/><Relationship Id="rId12" Type="http://schemas.openxmlformats.org/officeDocument/2006/relationships/image" Target="../media/image200.emf"/><Relationship Id="rId17" Type="http://schemas.openxmlformats.org/officeDocument/2006/relationships/image" Target="../media/image205.emf"/><Relationship Id="rId2" Type="http://schemas.openxmlformats.org/officeDocument/2006/relationships/image" Target="../media/image190.emf"/><Relationship Id="rId16" Type="http://schemas.openxmlformats.org/officeDocument/2006/relationships/image" Target="../media/image204.emf"/><Relationship Id="rId1" Type="http://schemas.openxmlformats.org/officeDocument/2006/relationships/image" Target="../media/image189.emf"/><Relationship Id="rId6" Type="http://schemas.openxmlformats.org/officeDocument/2006/relationships/image" Target="../media/image194.emf"/><Relationship Id="rId11" Type="http://schemas.openxmlformats.org/officeDocument/2006/relationships/image" Target="../media/image199.emf"/><Relationship Id="rId5" Type="http://schemas.openxmlformats.org/officeDocument/2006/relationships/image" Target="../media/image193.emf"/><Relationship Id="rId15" Type="http://schemas.openxmlformats.org/officeDocument/2006/relationships/image" Target="../media/image203.emf"/><Relationship Id="rId10" Type="http://schemas.openxmlformats.org/officeDocument/2006/relationships/image" Target="../media/image198.emf"/><Relationship Id="rId4" Type="http://schemas.openxmlformats.org/officeDocument/2006/relationships/image" Target="../media/image192.emf"/><Relationship Id="rId9" Type="http://schemas.openxmlformats.org/officeDocument/2006/relationships/image" Target="../media/image197.emf"/><Relationship Id="rId14" Type="http://schemas.openxmlformats.org/officeDocument/2006/relationships/image" Target="../media/image202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emf"/><Relationship Id="rId7" Type="http://schemas.openxmlformats.org/officeDocument/2006/relationships/image" Target="../media/image20.w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5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2" Type="http://schemas.openxmlformats.org/officeDocument/2006/relationships/image" Target="../media/image24.emf"/><Relationship Id="rId16" Type="http://schemas.openxmlformats.org/officeDocument/2006/relationships/image" Target="../media/image38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5" Type="http://schemas.openxmlformats.org/officeDocument/2006/relationships/image" Target="../media/image37.w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Relationship Id="rId14" Type="http://schemas.openxmlformats.org/officeDocument/2006/relationships/image" Target="../media/image3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image" Target="../media/image58.emf"/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12" Type="http://schemas.openxmlformats.org/officeDocument/2006/relationships/image" Target="../media/image57.emf"/><Relationship Id="rId2" Type="http://schemas.openxmlformats.org/officeDocument/2006/relationships/image" Target="../media/image47.emf"/><Relationship Id="rId16" Type="http://schemas.openxmlformats.org/officeDocument/2006/relationships/image" Target="../media/image61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11" Type="http://schemas.openxmlformats.org/officeDocument/2006/relationships/image" Target="../media/image56.emf"/><Relationship Id="rId5" Type="http://schemas.openxmlformats.org/officeDocument/2006/relationships/image" Target="../media/image50.emf"/><Relationship Id="rId15" Type="http://schemas.openxmlformats.org/officeDocument/2006/relationships/image" Target="../media/image60.emf"/><Relationship Id="rId10" Type="http://schemas.openxmlformats.org/officeDocument/2006/relationships/image" Target="../media/image55.emf"/><Relationship Id="rId4" Type="http://schemas.openxmlformats.org/officeDocument/2006/relationships/image" Target="../media/image49.emf"/><Relationship Id="rId9" Type="http://schemas.openxmlformats.org/officeDocument/2006/relationships/image" Target="../media/image54.emf"/><Relationship Id="rId14" Type="http://schemas.openxmlformats.org/officeDocument/2006/relationships/image" Target="../media/image59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65.emf"/><Relationship Id="rId7" Type="http://schemas.openxmlformats.org/officeDocument/2006/relationships/image" Target="../media/image69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Relationship Id="rId9" Type="http://schemas.openxmlformats.org/officeDocument/2006/relationships/image" Target="../media/image7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image" Target="../media/image75.wmf"/><Relationship Id="rId7" Type="http://schemas.openxmlformats.org/officeDocument/2006/relationships/image" Target="../media/image79.emf"/><Relationship Id="rId2" Type="http://schemas.openxmlformats.org/officeDocument/2006/relationships/image" Target="../media/image74.wmf"/><Relationship Id="rId1" Type="http://schemas.openxmlformats.org/officeDocument/2006/relationships/image" Target="../media/image73.emf"/><Relationship Id="rId6" Type="http://schemas.openxmlformats.org/officeDocument/2006/relationships/image" Target="../media/image78.emf"/><Relationship Id="rId5" Type="http://schemas.openxmlformats.org/officeDocument/2006/relationships/image" Target="../media/image77.emf"/><Relationship Id="rId10" Type="http://schemas.openxmlformats.org/officeDocument/2006/relationships/image" Target="../media/image82.emf"/><Relationship Id="rId4" Type="http://schemas.openxmlformats.org/officeDocument/2006/relationships/image" Target="../media/image76.emf"/><Relationship Id="rId9" Type="http://schemas.openxmlformats.org/officeDocument/2006/relationships/image" Target="../media/image81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image" Target="../media/image85.emf"/><Relationship Id="rId7" Type="http://schemas.openxmlformats.org/officeDocument/2006/relationships/image" Target="../media/image89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6" Type="http://schemas.openxmlformats.org/officeDocument/2006/relationships/image" Target="../media/image88.emf"/><Relationship Id="rId11" Type="http://schemas.openxmlformats.org/officeDocument/2006/relationships/image" Target="../media/image93.emf"/><Relationship Id="rId5" Type="http://schemas.openxmlformats.org/officeDocument/2006/relationships/image" Target="../media/image87.emf"/><Relationship Id="rId10" Type="http://schemas.openxmlformats.org/officeDocument/2006/relationships/image" Target="../media/image92.emf"/><Relationship Id="rId4" Type="http://schemas.openxmlformats.org/officeDocument/2006/relationships/image" Target="../media/image86.emf"/><Relationship Id="rId9" Type="http://schemas.openxmlformats.org/officeDocument/2006/relationships/image" Target="../media/image9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992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992" y="9721106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7DC32CDA-394D-4B51-A4FB-209E4DDEF2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359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106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765F2A39-8034-453E-BD1C-DE408300C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639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701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15891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18936"/>
      </p:ext>
    </p:extLst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607181"/>
      </p:ext>
    </p:extLst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268637"/>
      </p:ext>
    </p:extLst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52527750"/>
      </p:ext>
    </p:extLst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53752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31589"/>
      </p:ext>
    </p:extLst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465624"/>
      </p:ext>
    </p:extLst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7301834"/>
      </p:ext>
    </p:extLst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7487460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413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64951400"/>
      </p:ext>
    </p:extLst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545348"/>
      </p:ext>
    </p:extLst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623166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443020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25580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98702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31096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230925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2612612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652166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-63500" y="9525"/>
            <a:ext cx="9226550" cy="6940550"/>
          </a:xfrm>
          <a:prstGeom prst="rect">
            <a:avLst/>
          </a:prstGeom>
          <a:solidFill>
            <a:srgbClr val="000000">
              <a:alpha val="7686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7662863" y="6729413"/>
            <a:ext cx="395287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129588" y="6729413"/>
            <a:ext cx="395287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AutoShape 5">
            <a:hlinkClick r:id="" action="ppaction://hlinkshowjump?jump=nex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597900" y="6729413"/>
            <a:ext cx="395288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146050" y="268288"/>
            <a:ext cx="8834438" cy="6345237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rgbClr val="009999">
                <a:alpha val="2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779838" y="6581775"/>
            <a:ext cx="4968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Chenwei Jiang, 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Xi’an </a:t>
            </a:r>
            <a:r>
              <a:rPr lang="en-US" altLang="zh-CN" sz="14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Jiaotong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University, 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2023</a:t>
            </a:r>
            <a:endParaRPr lang="en-US" altLang="zh-CN" sz="14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4450" y="-23813"/>
            <a:ext cx="23749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University Physics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-63500" y="9525"/>
            <a:ext cx="9226550" cy="6940550"/>
          </a:xfrm>
          <a:prstGeom prst="rect">
            <a:avLst/>
          </a:prstGeom>
          <a:solidFill>
            <a:srgbClr val="000000">
              <a:alpha val="7686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7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7662863" y="6729413"/>
            <a:ext cx="395287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129588" y="6729413"/>
            <a:ext cx="395287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AutoShape 5">
            <a:hlinkClick r:id="" action="ppaction://hlinkshowjump?jump=nex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597900" y="6729413"/>
            <a:ext cx="395288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146050" y="268288"/>
            <a:ext cx="8834438" cy="6345237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rgbClr val="009999">
                <a:alpha val="2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779838" y="6581775"/>
            <a:ext cx="4968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 smtClean="0">
                <a:solidFill>
                  <a:srgbClr val="808080"/>
                </a:solidFill>
                <a:latin typeface="Times New Roman" panose="02020603050405020304" pitchFamily="18" charset="0"/>
              </a:rPr>
              <a:t>Chenwei Jiang, </a:t>
            </a:r>
            <a:r>
              <a:rPr lang="en-US" altLang="zh-CN" sz="1400" b="1" i="1" dirty="0">
                <a:solidFill>
                  <a:srgbClr val="808080"/>
                </a:solidFill>
                <a:latin typeface="Times New Roman" panose="02020603050405020304" pitchFamily="18" charset="0"/>
              </a:rPr>
              <a:t>Xi’an </a:t>
            </a:r>
            <a:r>
              <a:rPr lang="en-US" altLang="zh-CN" sz="1400" b="1" i="1" dirty="0" err="1">
                <a:solidFill>
                  <a:srgbClr val="808080"/>
                </a:solidFill>
                <a:latin typeface="Times New Roman" panose="02020603050405020304" pitchFamily="18" charset="0"/>
              </a:rPr>
              <a:t>Jiaotong</a:t>
            </a:r>
            <a:r>
              <a:rPr lang="en-US" altLang="zh-CN" sz="1400" b="1" i="1" dirty="0">
                <a:solidFill>
                  <a:srgbClr val="808080"/>
                </a:solidFill>
                <a:latin typeface="Times New Roman" panose="02020603050405020304" pitchFamily="18" charset="0"/>
              </a:rPr>
              <a:t> University, </a:t>
            </a:r>
            <a:r>
              <a:rPr lang="en-US" altLang="zh-CN" sz="1400" b="1" i="1" dirty="0" smtClean="0">
                <a:solidFill>
                  <a:srgbClr val="808080"/>
                </a:solidFill>
                <a:latin typeface="Times New Roman" panose="02020603050405020304" pitchFamily="18" charset="0"/>
              </a:rPr>
              <a:t>2022</a:t>
            </a:r>
            <a:endParaRPr lang="en-US" altLang="zh-CN" sz="1400" b="1" i="1" dirty="0">
              <a:solidFill>
                <a:srgbClr val="808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4450" y="-23813"/>
            <a:ext cx="23749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>
                <a:solidFill>
                  <a:srgbClr val="808080"/>
                </a:solidFill>
                <a:latin typeface="Times New Roman" panose="02020603050405020304" pitchFamily="18" charset="0"/>
              </a:rPr>
              <a:t>University Physics</a:t>
            </a:r>
          </a:p>
        </p:txBody>
      </p:sp>
    </p:spTree>
    <p:extLst>
      <p:ext uri="{BB962C8B-B14F-4D97-AF65-F5344CB8AC3E}">
        <p14:creationId xmlns:p14="http://schemas.microsoft.com/office/powerpoint/2010/main" val="142463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70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7.e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emf"/><Relationship Id="rId20" Type="http://schemas.openxmlformats.org/officeDocument/2006/relationships/image" Target="../media/image71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66.e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80.emf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7.e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emf"/><Relationship Id="rId20" Type="http://schemas.openxmlformats.org/officeDocument/2006/relationships/image" Target="../media/image81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76.e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73.e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8.emf"/><Relationship Id="rId22" Type="http://schemas.openxmlformats.org/officeDocument/2006/relationships/image" Target="../media/image8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90.e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7.emf"/><Relationship Id="rId17" Type="http://schemas.openxmlformats.org/officeDocument/2006/relationships/oleObject" Target="../embeddings/oleObject83.bin"/><Relationship Id="rId25" Type="http://schemas.openxmlformats.org/officeDocument/2006/relationships/image" Target="../media/image9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9.emf"/><Relationship Id="rId20" Type="http://schemas.openxmlformats.org/officeDocument/2006/relationships/image" Target="../media/image91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93.emf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10" Type="http://schemas.openxmlformats.org/officeDocument/2006/relationships/image" Target="../media/image86.e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83.e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8.emf"/><Relationship Id="rId22" Type="http://schemas.openxmlformats.org/officeDocument/2006/relationships/image" Target="../media/image9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102.emf"/><Relationship Id="rId26" Type="http://schemas.openxmlformats.org/officeDocument/2006/relationships/image" Target="../media/image106.emf"/><Relationship Id="rId3" Type="http://schemas.openxmlformats.org/officeDocument/2006/relationships/oleObject" Target="../embeddings/oleObject87.bin"/><Relationship Id="rId21" Type="http://schemas.openxmlformats.org/officeDocument/2006/relationships/oleObject" Target="../embeddings/oleObject96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94.bin"/><Relationship Id="rId25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emf"/><Relationship Id="rId20" Type="http://schemas.openxmlformats.org/officeDocument/2006/relationships/image" Target="../media/image103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91.bin"/><Relationship Id="rId24" Type="http://schemas.openxmlformats.org/officeDocument/2006/relationships/image" Target="../media/image105.emf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23" Type="http://schemas.openxmlformats.org/officeDocument/2006/relationships/oleObject" Target="../embeddings/oleObject97.bin"/><Relationship Id="rId28" Type="http://schemas.openxmlformats.org/officeDocument/2006/relationships/image" Target="../media/image107.emf"/><Relationship Id="rId10" Type="http://schemas.openxmlformats.org/officeDocument/2006/relationships/image" Target="../media/image98.emf"/><Relationship Id="rId19" Type="http://schemas.openxmlformats.org/officeDocument/2006/relationships/oleObject" Target="../embeddings/oleObject95.bin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100.emf"/><Relationship Id="rId22" Type="http://schemas.openxmlformats.org/officeDocument/2006/relationships/image" Target="../media/image104.emf"/><Relationship Id="rId27" Type="http://schemas.openxmlformats.org/officeDocument/2006/relationships/oleObject" Target="../embeddings/oleObject9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9.e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18.e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15.emf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2.e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10" Type="http://schemas.openxmlformats.org/officeDocument/2006/relationships/image" Target="../media/image114.emf"/><Relationship Id="rId4" Type="http://schemas.openxmlformats.org/officeDocument/2006/relationships/image" Target="../media/image111.e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1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27.emf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21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24.emf"/><Relationship Id="rId1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6.emf"/><Relationship Id="rId20" Type="http://schemas.openxmlformats.org/officeDocument/2006/relationships/image" Target="../media/image128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1.e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123.emf"/><Relationship Id="rId19" Type="http://schemas.openxmlformats.org/officeDocument/2006/relationships/oleObject" Target="../embeddings/oleObject120.bin"/><Relationship Id="rId4" Type="http://schemas.openxmlformats.org/officeDocument/2006/relationships/image" Target="../media/image120.e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25.emf"/><Relationship Id="rId22" Type="http://schemas.openxmlformats.org/officeDocument/2006/relationships/image" Target="../media/image12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37.e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34.emf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6.emf"/><Relationship Id="rId20" Type="http://schemas.openxmlformats.org/officeDocument/2006/relationships/image" Target="../media/image138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1.e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33.e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130.e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35.emf"/><Relationship Id="rId22" Type="http://schemas.openxmlformats.org/officeDocument/2006/relationships/image" Target="../media/image13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47.emf"/><Relationship Id="rId3" Type="http://schemas.openxmlformats.org/officeDocument/2006/relationships/oleObject" Target="../embeddings/oleObject132.bin"/><Relationship Id="rId21" Type="http://schemas.openxmlformats.org/officeDocument/2006/relationships/oleObject" Target="../embeddings/oleObject141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44.e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6.emf"/><Relationship Id="rId20" Type="http://schemas.openxmlformats.org/officeDocument/2006/relationships/image" Target="../media/image148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1.e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43.emf"/><Relationship Id="rId19" Type="http://schemas.openxmlformats.org/officeDocument/2006/relationships/oleObject" Target="../embeddings/oleObject140.bin"/><Relationship Id="rId4" Type="http://schemas.openxmlformats.org/officeDocument/2006/relationships/image" Target="../media/image140.e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45.emf"/><Relationship Id="rId22" Type="http://schemas.openxmlformats.org/officeDocument/2006/relationships/image" Target="../media/image14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1.emf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53.emf"/><Relationship Id="rId4" Type="http://schemas.openxmlformats.org/officeDocument/2006/relationships/image" Target="../media/image150.emf"/><Relationship Id="rId9" Type="http://schemas.openxmlformats.org/officeDocument/2006/relationships/oleObject" Target="../embeddings/oleObject14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61.emf"/><Relationship Id="rId26" Type="http://schemas.openxmlformats.org/officeDocument/2006/relationships/image" Target="../media/image165.emf"/><Relationship Id="rId3" Type="http://schemas.openxmlformats.org/officeDocument/2006/relationships/oleObject" Target="../embeddings/oleObject146.bin"/><Relationship Id="rId21" Type="http://schemas.openxmlformats.org/officeDocument/2006/relationships/oleObject" Target="../embeddings/oleObject155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58.emf"/><Relationship Id="rId17" Type="http://schemas.openxmlformats.org/officeDocument/2006/relationships/oleObject" Target="../embeddings/oleObject153.bin"/><Relationship Id="rId25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0.emf"/><Relationship Id="rId20" Type="http://schemas.openxmlformats.org/officeDocument/2006/relationships/image" Target="../media/image162.emf"/><Relationship Id="rId29" Type="http://schemas.openxmlformats.org/officeDocument/2006/relationships/oleObject" Target="../embeddings/oleObject159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5.emf"/><Relationship Id="rId11" Type="http://schemas.openxmlformats.org/officeDocument/2006/relationships/oleObject" Target="../embeddings/oleObject150.bin"/><Relationship Id="rId24" Type="http://schemas.openxmlformats.org/officeDocument/2006/relationships/image" Target="../media/image164.emf"/><Relationship Id="rId32" Type="http://schemas.openxmlformats.org/officeDocument/2006/relationships/image" Target="../media/image168.emf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23" Type="http://schemas.openxmlformats.org/officeDocument/2006/relationships/oleObject" Target="../embeddings/oleObject156.bin"/><Relationship Id="rId28" Type="http://schemas.openxmlformats.org/officeDocument/2006/relationships/image" Target="../media/image166.emf"/><Relationship Id="rId10" Type="http://schemas.openxmlformats.org/officeDocument/2006/relationships/image" Target="../media/image157.emf"/><Relationship Id="rId19" Type="http://schemas.openxmlformats.org/officeDocument/2006/relationships/oleObject" Target="../embeddings/oleObject154.bin"/><Relationship Id="rId31" Type="http://schemas.openxmlformats.org/officeDocument/2006/relationships/oleObject" Target="../embeddings/oleObject160.bin"/><Relationship Id="rId4" Type="http://schemas.openxmlformats.org/officeDocument/2006/relationships/image" Target="../media/image154.e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59.emf"/><Relationship Id="rId22" Type="http://schemas.openxmlformats.org/officeDocument/2006/relationships/image" Target="../media/image163.emf"/><Relationship Id="rId27" Type="http://schemas.openxmlformats.org/officeDocument/2006/relationships/oleObject" Target="../embeddings/oleObject158.bin"/><Relationship Id="rId30" Type="http://schemas.openxmlformats.org/officeDocument/2006/relationships/image" Target="../media/image167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76.emf"/><Relationship Id="rId3" Type="http://schemas.openxmlformats.org/officeDocument/2006/relationships/oleObject" Target="../embeddings/oleObject161.bin"/><Relationship Id="rId21" Type="http://schemas.openxmlformats.org/officeDocument/2006/relationships/image" Target="../media/image178.emf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73.emf"/><Relationship Id="rId17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5.emf"/><Relationship Id="rId20" Type="http://schemas.openxmlformats.org/officeDocument/2006/relationships/image" Target="../media/image177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70.e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23" Type="http://schemas.openxmlformats.org/officeDocument/2006/relationships/image" Target="../media/image168.emf"/><Relationship Id="rId10" Type="http://schemas.openxmlformats.org/officeDocument/2006/relationships/image" Target="../media/image172.emf"/><Relationship Id="rId19" Type="http://schemas.openxmlformats.org/officeDocument/2006/relationships/oleObject" Target="../embeddings/oleObject169.bin"/><Relationship Id="rId4" Type="http://schemas.openxmlformats.org/officeDocument/2006/relationships/image" Target="../media/image169.e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74.emf"/><Relationship Id="rId22" Type="http://schemas.openxmlformats.org/officeDocument/2006/relationships/oleObject" Target="../embeddings/oleObject17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emf"/><Relationship Id="rId13" Type="http://schemas.openxmlformats.org/officeDocument/2006/relationships/oleObject" Target="../embeddings/oleObject176.bin"/><Relationship Id="rId18" Type="http://schemas.openxmlformats.org/officeDocument/2006/relationships/image" Target="../media/image175.e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83.emf"/><Relationship Id="rId17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5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80.e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10" Type="http://schemas.openxmlformats.org/officeDocument/2006/relationships/image" Target="../media/image182.emf"/><Relationship Id="rId4" Type="http://schemas.openxmlformats.org/officeDocument/2006/relationships/image" Target="../media/image179.e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8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8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96.emf"/><Relationship Id="rId26" Type="http://schemas.openxmlformats.org/officeDocument/2006/relationships/image" Target="../media/image200.emf"/><Relationship Id="rId21" Type="http://schemas.openxmlformats.org/officeDocument/2006/relationships/oleObject" Target="../embeddings/oleObject188.bin"/><Relationship Id="rId34" Type="http://schemas.openxmlformats.org/officeDocument/2006/relationships/image" Target="../media/image204.emf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93.emf"/><Relationship Id="rId17" Type="http://schemas.openxmlformats.org/officeDocument/2006/relationships/oleObject" Target="../embeddings/oleObject186.bin"/><Relationship Id="rId25" Type="http://schemas.openxmlformats.org/officeDocument/2006/relationships/oleObject" Target="../embeddings/oleObject190.bin"/><Relationship Id="rId33" Type="http://schemas.openxmlformats.org/officeDocument/2006/relationships/oleObject" Target="../embeddings/oleObject194.bin"/><Relationship Id="rId38" Type="http://schemas.openxmlformats.org/officeDocument/2006/relationships/image" Target="../media/image20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5.emf"/><Relationship Id="rId20" Type="http://schemas.openxmlformats.org/officeDocument/2006/relationships/image" Target="../media/image197.emf"/><Relationship Id="rId29" Type="http://schemas.openxmlformats.org/officeDocument/2006/relationships/oleObject" Target="../embeddings/oleObject192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90.emf"/><Relationship Id="rId11" Type="http://schemas.openxmlformats.org/officeDocument/2006/relationships/oleObject" Target="../embeddings/oleObject183.bin"/><Relationship Id="rId24" Type="http://schemas.openxmlformats.org/officeDocument/2006/relationships/image" Target="../media/image199.emf"/><Relationship Id="rId32" Type="http://schemas.openxmlformats.org/officeDocument/2006/relationships/image" Target="../media/image203.emf"/><Relationship Id="rId37" Type="http://schemas.openxmlformats.org/officeDocument/2006/relationships/oleObject" Target="../embeddings/oleObject196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23" Type="http://schemas.openxmlformats.org/officeDocument/2006/relationships/oleObject" Target="../embeddings/oleObject189.bin"/><Relationship Id="rId28" Type="http://schemas.openxmlformats.org/officeDocument/2006/relationships/image" Target="../media/image201.emf"/><Relationship Id="rId36" Type="http://schemas.openxmlformats.org/officeDocument/2006/relationships/image" Target="../media/image205.emf"/><Relationship Id="rId10" Type="http://schemas.openxmlformats.org/officeDocument/2006/relationships/image" Target="../media/image192.emf"/><Relationship Id="rId19" Type="http://schemas.openxmlformats.org/officeDocument/2006/relationships/oleObject" Target="../embeddings/oleObject187.bin"/><Relationship Id="rId31" Type="http://schemas.openxmlformats.org/officeDocument/2006/relationships/oleObject" Target="../embeddings/oleObject193.bin"/><Relationship Id="rId4" Type="http://schemas.openxmlformats.org/officeDocument/2006/relationships/image" Target="../media/image189.e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94.emf"/><Relationship Id="rId22" Type="http://schemas.openxmlformats.org/officeDocument/2006/relationships/image" Target="../media/image198.emf"/><Relationship Id="rId27" Type="http://schemas.openxmlformats.org/officeDocument/2006/relationships/oleObject" Target="../embeddings/oleObject191.bin"/><Relationship Id="rId30" Type="http://schemas.openxmlformats.org/officeDocument/2006/relationships/image" Target="../media/image202.emf"/><Relationship Id="rId35" Type="http://schemas.openxmlformats.org/officeDocument/2006/relationships/oleObject" Target="../embeddings/oleObject195.bin"/><Relationship Id="rId8" Type="http://schemas.openxmlformats.org/officeDocument/2006/relationships/image" Target="../media/image191.emf"/><Relationship Id="rId3" Type="http://schemas.openxmlformats.org/officeDocument/2006/relationships/oleObject" Target="../embeddings/oleObject17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3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e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e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7.e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0.emf"/><Relationship Id="rId26" Type="http://schemas.openxmlformats.org/officeDocument/2006/relationships/image" Target="../media/image34.e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34" Type="http://schemas.openxmlformats.org/officeDocument/2006/relationships/image" Target="../media/image38.emf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e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3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emf"/><Relationship Id="rId20" Type="http://schemas.openxmlformats.org/officeDocument/2006/relationships/image" Target="../media/image31.emf"/><Relationship Id="rId29" Type="http://schemas.openxmlformats.org/officeDocument/2006/relationships/oleObject" Target="../embeddings/oleObject3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3.emf"/><Relationship Id="rId32" Type="http://schemas.openxmlformats.org/officeDocument/2006/relationships/image" Target="../media/image37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35.emf"/><Relationship Id="rId10" Type="http://schemas.openxmlformats.org/officeDocument/2006/relationships/image" Target="../media/image26.emf"/><Relationship Id="rId19" Type="http://schemas.openxmlformats.org/officeDocument/2006/relationships/oleObject" Target="../embeddings/oleObject30.bin"/><Relationship Id="rId31" Type="http://schemas.openxmlformats.org/officeDocument/2006/relationships/oleObject" Target="../embeddings/oleObject36.bin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8.emf"/><Relationship Id="rId22" Type="http://schemas.openxmlformats.org/officeDocument/2006/relationships/image" Target="../media/image32.emf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36.emf"/><Relationship Id="rId8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13" Type="http://schemas.openxmlformats.org/officeDocument/2006/relationships/image" Target="../media/image45.jpeg"/><Relationship Id="rId3" Type="http://schemas.openxmlformats.org/officeDocument/2006/relationships/audio" Target="../media/audio1.wav"/><Relationship Id="rId7" Type="http://schemas.openxmlformats.org/officeDocument/2006/relationships/image" Target="../media/image43.jpeg"/><Relationship Id="rId12" Type="http://schemas.openxmlformats.org/officeDocument/2006/relationships/image" Target="../media/image4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0.emf"/><Relationship Id="rId4" Type="http://schemas.openxmlformats.org/officeDocument/2006/relationships/image" Target="../media/image42.jpeg"/><Relationship Id="rId9" Type="http://schemas.openxmlformats.org/officeDocument/2006/relationships/oleObject" Target="../embeddings/oleObject39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emf"/><Relationship Id="rId18" Type="http://schemas.openxmlformats.org/officeDocument/2006/relationships/oleObject" Target="../embeddings/oleObject48.bin"/><Relationship Id="rId26" Type="http://schemas.openxmlformats.org/officeDocument/2006/relationships/oleObject" Target="../embeddings/oleObject52.bin"/><Relationship Id="rId3" Type="http://schemas.openxmlformats.org/officeDocument/2006/relationships/image" Target="../media/image62.jpeg"/><Relationship Id="rId21" Type="http://schemas.openxmlformats.org/officeDocument/2006/relationships/image" Target="../media/image54.emf"/><Relationship Id="rId34" Type="http://schemas.openxmlformats.org/officeDocument/2006/relationships/oleObject" Target="../embeddings/oleObject56.bin"/><Relationship Id="rId7" Type="http://schemas.openxmlformats.org/officeDocument/2006/relationships/image" Target="../media/image47.e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52.emf"/><Relationship Id="rId25" Type="http://schemas.openxmlformats.org/officeDocument/2006/relationships/image" Target="../media/image56.emf"/><Relationship Id="rId33" Type="http://schemas.openxmlformats.org/officeDocument/2006/relationships/image" Target="../media/image6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29" Type="http://schemas.openxmlformats.org/officeDocument/2006/relationships/image" Target="../media/image58.e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9.emf"/><Relationship Id="rId24" Type="http://schemas.openxmlformats.org/officeDocument/2006/relationships/oleObject" Target="../embeddings/oleObject51.bin"/><Relationship Id="rId32" Type="http://schemas.openxmlformats.org/officeDocument/2006/relationships/oleObject" Target="../embeddings/oleObject55.bin"/><Relationship Id="rId5" Type="http://schemas.openxmlformats.org/officeDocument/2006/relationships/image" Target="../media/image46.emf"/><Relationship Id="rId15" Type="http://schemas.openxmlformats.org/officeDocument/2006/relationships/image" Target="../media/image51.emf"/><Relationship Id="rId23" Type="http://schemas.openxmlformats.org/officeDocument/2006/relationships/image" Target="../media/image55.emf"/><Relationship Id="rId28" Type="http://schemas.openxmlformats.org/officeDocument/2006/relationships/oleObject" Target="../embeddings/oleObject53.bin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53.emf"/><Relationship Id="rId31" Type="http://schemas.openxmlformats.org/officeDocument/2006/relationships/image" Target="../media/image59.e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8.emf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0.bin"/><Relationship Id="rId27" Type="http://schemas.openxmlformats.org/officeDocument/2006/relationships/image" Target="../media/image57.emf"/><Relationship Id="rId30" Type="http://schemas.openxmlformats.org/officeDocument/2006/relationships/oleObject" Target="../embeddings/oleObject54.bin"/><Relationship Id="rId35" Type="http://schemas.openxmlformats.org/officeDocument/2006/relationships/image" Target="../media/image61.emf"/><Relationship Id="rId8" Type="http://schemas.openxmlformats.org/officeDocument/2006/relationships/oleObject" Target="../embeddings/oleObject4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9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247650"/>
            <a:ext cx="4773612" cy="636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9571" name="WordArt 3"/>
          <p:cNvSpPr>
            <a:spLocks noChangeArrowheads="1" noChangeShapeType="1" noTextEdit="1"/>
          </p:cNvSpPr>
          <p:nvPr/>
        </p:nvSpPr>
        <p:spPr bwMode="auto">
          <a:xfrm>
            <a:off x="1081386" y="2537767"/>
            <a:ext cx="7343775" cy="1019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400" b="1" i="1" kern="10" dirty="0">
                <a:solidFill>
                  <a:srgbClr val="FFFF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Arial" panose="020B0604020202020204" pitchFamily="34" charset="0"/>
              </a:rPr>
              <a:t>University Physics</a:t>
            </a:r>
            <a:endParaRPr lang="zh-CN" altLang="en-US" sz="4400" b="1" i="1" kern="10" dirty="0">
              <a:solidFill>
                <a:srgbClr val="FFFF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2029572" name="Text Box 4"/>
          <p:cNvSpPr txBox="1">
            <a:spLocks noChangeArrowheads="1"/>
          </p:cNvSpPr>
          <p:nvPr/>
        </p:nvSpPr>
        <p:spPr bwMode="auto">
          <a:xfrm>
            <a:off x="1403648" y="4359092"/>
            <a:ext cx="67056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defRPr/>
            </a:pP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Xi’an  </a:t>
            </a: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Jiaotong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University</a:t>
            </a:r>
          </a:p>
          <a:p>
            <a:pPr algn="ctr" eaLnBrk="1" hangingPunct="1">
              <a:lnSpc>
                <a:spcPct val="110000"/>
              </a:lnSpc>
              <a:defRPr/>
            </a:pPr>
            <a:r>
              <a:rPr kumimoji="1" lang="en-US" altLang="zh-CN" sz="2800" b="1" dirty="0" err="1" smtClean="0">
                <a:solidFill>
                  <a:srgbClr val="FFFF00"/>
                </a:solidFill>
                <a:latin typeface="Arial" charset="0"/>
              </a:rPr>
              <a:t>Chenwei</a:t>
            </a:r>
            <a:r>
              <a:rPr kumimoji="1" lang="en-US" altLang="zh-CN" sz="2800" b="1" dirty="0" smtClean="0">
                <a:solidFill>
                  <a:srgbClr val="FFFF00"/>
                </a:solidFill>
                <a:latin typeface="Arial" charset="0"/>
              </a:rPr>
              <a:t> Jiang</a:t>
            </a: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eaLnBrk="1" hangingPunct="1">
              <a:lnSpc>
                <a:spcPct val="110000"/>
              </a:lnSpc>
              <a:defRPr/>
            </a:pP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04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25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2023 </a:t>
            </a: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2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29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29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2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2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02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9571" grpId="0"/>
      <p:bldP spid="202957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410" name="Group 2"/>
          <p:cNvGrpSpPr>
            <a:grpSpLocks/>
          </p:cNvGrpSpPr>
          <p:nvPr/>
        </p:nvGrpSpPr>
        <p:grpSpPr bwMode="auto">
          <a:xfrm>
            <a:off x="6372920" y="2346623"/>
            <a:ext cx="973138" cy="417513"/>
            <a:chOff x="4071" y="1933"/>
            <a:chExt cx="613" cy="263"/>
          </a:xfrm>
        </p:grpSpPr>
        <p:sp>
          <p:nvSpPr>
            <p:cNvPr id="11312" name="Line 3"/>
            <p:cNvSpPr>
              <a:spLocks noChangeShapeType="1"/>
            </p:cNvSpPr>
            <p:nvPr/>
          </p:nvSpPr>
          <p:spPr bwMode="auto">
            <a:xfrm flipV="1">
              <a:off x="4071" y="2018"/>
              <a:ext cx="397" cy="178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13" name="Object 4"/>
            <p:cNvGraphicFramePr>
              <a:graphicFrameLocks noChangeAspect="1"/>
            </p:cNvGraphicFramePr>
            <p:nvPr/>
          </p:nvGraphicFramePr>
          <p:xfrm>
            <a:off x="4484" y="1933"/>
            <a:ext cx="2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62" name="公式" r:id="rId3" imgW="247565" imgH="304936" progId="Equation.3">
                    <p:embed/>
                  </p:oleObj>
                </mc:Choice>
                <mc:Fallback>
                  <p:oleObj name="公式" r:id="rId3" imgW="247565" imgH="3049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4" y="1933"/>
                          <a:ext cx="2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1413" name="Group 5"/>
          <p:cNvGrpSpPr>
            <a:grpSpLocks/>
          </p:cNvGrpSpPr>
          <p:nvPr/>
        </p:nvGrpSpPr>
        <p:grpSpPr bwMode="auto">
          <a:xfrm>
            <a:off x="4482208" y="382886"/>
            <a:ext cx="4535487" cy="2881312"/>
            <a:chOff x="2881" y="1434"/>
            <a:chExt cx="2857" cy="1815"/>
          </a:xfrm>
        </p:grpSpPr>
        <p:grpSp>
          <p:nvGrpSpPr>
            <p:cNvPr id="11308" name="Group 6"/>
            <p:cNvGrpSpPr>
              <a:grpSpLocks/>
            </p:cNvGrpSpPr>
            <p:nvPr/>
          </p:nvGrpSpPr>
          <p:grpSpPr bwMode="auto">
            <a:xfrm>
              <a:off x="2881" y="1849"/>
              <a:ext cx="2857" cy="1400"/>
              <a:chOff x="2881" y="1849"/>
              <a:chExt cx="2857" cy="1400"/>
            </a:xfrm>
          </p:grpSpPr>
          <p:sp>
            <p:nvSpPr>
              <p:cNvPr id="11310" name="Freeform 7"/>
              <p:cNvSpPr>
                <a:spLocks/>
              </p:cNvSpPr>
              <p:nvPr/>
            </p:nvSpPr>
            <p:spPr bwMode="auto">
              <a:xfrm rot="-760095">
                <a:off x="2881" y="1849"/>
                <a:ext cx="2857" cy="1134"/>
              </a:xfrm>
              <a:custGeom>
                <a:avLst/>
                <a:gdLst>
                  <a:gd name="T0" fmla="*/ 0 w 2767"/>
                  <a:gd name="T1" fmla="*/ 1134 h 1134"/>
                  <a:gd name="T2" fmla="*/ 1532 w 2767"/>
                  <a:gd name="T3" fmla="*/ 953 h 1134"/>
                  <a:gd name="T4" fmla="*/ 2723 w 2767"/>
                  <a:gd name="T5" fmla="*/ 499 h 1134"/>
                  <a:gd name="T6" fmla="*/ 3462 w 2767"/>
                  <a:gd name="T7" fmla="*/ 0 h 113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767" h="1134">
                    <a:moveTo>
                      <a:pt x="0" y="1134"/>
                    </a:moveTo>
                    <a:cubicBezTo>
                      <a:pt x="431" y="1096"/>
                      <a:pt x="862" y="1059"/>
                      <a:pt x="1225" y="953"/>
                    </a:cubicBezTo>
                    <a:cubicBezTo>
                      <a:pt x="1588" y="847"/>
                      <a:pt x="1920" y="658"/>
                      <a:pt x="2177" y="499"/>
                    </a:cubicBezTo>
                    <a:cubicBezTo>
                      <a:pt x="2434" y="340"/>
                      <a:pt x="2669" y="83"/>
                      <a:pt x="2767" y="0"/>
                    </a:cubicBezTo>
                  </a:path>
                </a:pathLst>
              </a:custGeom>
              <a:noFill/>
              <a:ln w="38100" cap="flat" cmpd="sng">
                <a:solidFill>
                  <a:srgbClr val="FFCC66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11311" name="Rectangle 8"/>
              <p:cNvSpPr>
                <a:spLocks noChangeArrowheads="1"/>
              </p:cNvSpPr>
              <p:nvPr/>
            </p:nvSpPr>
            <p:spPr bwMode="auto">
              <a:xfrm rot="-1076862">
                <a:off x="3016" y="3113"/>
                <a:ext cx="453" cy="136"/>
              </a:xfrm>
              <a:prstGeom prst="rect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 useBgFill="1">
          <p:nvSpPr>
            <p:cNvPr id="11309" name="Rectangle 9"/>
            <p:cNvSpPr>
              <a:spLocks noChangeArrowheads="1"/>
            </p:cNvSpPr>
            <p:nvPr/>
          </p:nvSpPr>
          <p:spPr bwMode="auto">
            <a:xfrm>
              <a:off x="5511" y="1434"/>
              <a:ext cx="91" cy="408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01418" name="Text Box 10"/>
          <p:cNvSpPr txBox="1">
            <a:spLocks noChangeArrowheads="1"/>
          </p:cNvSpPr>
          <p:nvPr/>
        </p:nvSpPr>
        <p:spPr bwMode="auto">
          <a:xfrm>
            <a:off x="589658" y="2767243"/>
            <a:ext cx="2836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(2) 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电通量是代数量</a:t>
            </a:r>
          </a:p>
        </p:txBody>
      </p:sp>
      <p:sp>
        <p:nvSpPr>
          <p:cNvPr id="401419" name="Rectangle 11"/>
          <p:cNvSpPr>
            <a:spLocks noChangeArrowheads="1"/>
          </p:cNvSpPr>
          <p:nvPr/>
        </p:nvSpPr>
        <p:spPr bwMode="auto">
          <a:xfrm>
            <a:off x="4982270" y="4120927"/>
            <a:ext cx="144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穿出为正</a:t>
            </a:r>
            <a:r>
              <a:rPr lang="zh-CN" altLang="en-US" b="0">
                <a:solidFill>
                  <a:schemeClr val="bg1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401420" name="Rectangle 12"/>
          <p:cNvSpPr>
            <a:spLocks noChangeArrowheads="1"/>
          </p:cNvSpPr>
          <p:nvPr/>
        </p:nvSpPr>
        <p:spPr bwMode="auto">
          <a:xfrm>
            <a:off x="4995877" y="3317057"/>
            <a:ext cx="15987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穿入为负</a:t>
            </a:r>
            <a:r>
              <a:rPr lang="zh-CN" altLang="en-US" b="0" dirty="0">
                <a:solidFill>
                  <a:schemeClr val="bg1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401423" name="Text Box 15"/>
          <p:cNvSpPr txBox="1">
            <a:spLocks noChangeArrowheads="1"/>
          </p:cNvSpPr>
          <p:nvPr/>
        </p:nvSpPr>
        <p:spPr bwMode="auto">
          <a:xfrm>
            <a:off x="1467545" y="764704"/>
            <a:ext cx="320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方向的规定：</a:t>
            </a:r>
          </a:p>
        </p:txBody>
      </p:sp>
      <p:graphicFrame>
        <p:nvGraphicFramePr>
          <p:cNvPr id="4014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980236"/>
              </p:ext>
            </p:extLst>
          </p:nvPr>
        </p:nvGraphicFramePr>
        <p:xfrm>
          <a:off x="1286570" y="863129"/>
          <a:ext cx="22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3" name="公式" r:id="rId5" imgW="161883" imgH="238193" progId="Equation.3">
                  <p:embed/>
                </p:oleObj>
              </mc:Choice>
              <mc:Fallback>
                <p:oleObj name="公式" r:id="rId5" imgW="161883" imgH="2381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6570" y="863129"/>
                        <a:ext cx="228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25" name="Rectangle 17"/>
          <p:cNvSpPr>
            <a:spLocks noChangeArrowheads="1"/>
          </p:cNvSpPr>
          <p:nvPr/>
        </p:nvSpPr>
        <p:spPr bwMode="auto">
          <a:xfrm>
            <a:off x="656333" y="785341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(1)</a:t>
            </a:r>
            <a:r>
              <a:rPr lang="en-US" altLang="zh-CN">
                <a:ea typeface="楷体_GB2312" pitchFamily="49" charset="-122"/>
              </a:rPr>
              <a:t> </a:t>
            </a:r>
          </a:p>
        </p:txBody>
      </p:sp>
      <p:sp>
        <p:nvSpPr>
          <p:cNvPr id="401426" name="Rectangle 18"/>
          <p:cNvSpPr>
            <a:spLocks noChangeArrowheads="1"/>
          </p:cNvSpPr>
          <p:nvPr/>
        </p:nvSpPr>
        <p:spPr bwMode="auto">
          <a:xfrm>
            <a:off x="678558" y="319386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说明</a:t>
            </a:r>
          </a:p>
        </p:txBody>
      </p:sp>
      <p:grpSp>
        <p:nvGrpSpPr>
          <p:cNvPr id="401427" name="Group 19"/>
          <p:cNvGrpSpPr>
            <a:grpSpLocks/>
          </p:cNvGrpSpPr>
          <p:nvPr/>
        </p:nvGrpSpPr>
        <p:grpSpPr bwMode="auto">
          <a:xfrm>
            <a:off x="5849045" y="1300461"/>
            <a:ext cx="2617788" cy="1739900"/>
            <a:chOff x="2335" y="2742"/>
            <a:chExt cx="1649" cy="1096"/>
          </a:xfrm>
        </p:grpSpPr>
        <p:sp>
          <p:nvSpPr>
            <p:cNvPr id="401428" name="Oval 20"/>
            <p:cNvSpPr>
              <a:spLocks noChangeArrowheads="1"/>
            </p:cNvSpPr>
            <p:nvPr/>
          </p:nvSpPr>
          <p:spPr bwMode="auto">
            <a:xfrm rot="-1589796">
              <a:off x="2335" y="2794"/>
              <a:ext cx="1649" cy="1044"/>
            </a:xfrm>
            <a:prstGeom prst="ellipse">
              <a:avLst/>
            </a:prstGeom>
            <a:gradFill rotWithShape="1">
              <a:gsLst>
                <a:gs pos="0">
                  <a:srgbClr val="00CC99">
                    <a:gamma/>
                    <a:shade val="46275"/>
                    <a:invGamma/>
                    <a:alpha val="80000"/>
                  </a:srgbClr>
                </a:gs>
                <a:gs pos="50000">
                  <a:srgbClr val="00CC99">
                    <a:alpha val="70000"/>
                  </a:srgbClr>
                </a:gs>
                <a:gs pos="100000">
                  <a:srgbClr val="00CC99">
                    <a:gamma/>
                    <a:shade val="46275"/>
                    <a:invGamma/>
                    <a:alpha val="80000"/>
                  </a:srgbClr>
                </a:gs>
              </a:gsLst>
              <a:lin ang="5400000" scaled="1"/>
            </a:gradFill>
            <a:ln w="190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306" name="AutoShape 21"/>
            <p:cNvSpPr>
              <a:spLocks noChangeArrowheads="1"/>
            </p:cNvSpPr>
            <p:nvPr/>
          </p:nvSpPr>
          <p:spPr bwMode="auto">
            <a:xfrm rot="5400000">
              <a:off x="2449" y="3589"/>
              <a:ext cx="272" cy="136"/>
            </a:xfrm>
            <a:prstGeom prst="parallelogram">
              <a:avLst>
                <a:gd name="adj" fmla="val 100361"/>
              </a:avLst>
            </a:prstGeom>
            <a:solidFill>
              <a:srgbClr val="000000">
                <a:alpha val="7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07" name="AutoShape 22"/>
            <p:cNvSpPr>
              <a:spLocks noChangeArrowheads="1"/>
            </p:cNvSpPr>
            <p:nvPr/>
          </p:nvSpPr>
          <p:spPr bwMode="auto">
            <a:xfrm rot="-7274160">
              <a:off x="3540" y="2833"/>
              <a:ext cx="318" cy="136"/>
            </a:xfrm>
            <a:prstGeom prst="parallelogram">
              <a:avLst>
                <a:gd name="adj" fmla="val 93400"/>
              </a:avLst>
            </a:prstGeom>
            <a:solidFill>
              <a:srgbClr val="000000">
                <a:alpha val="7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01431" name="Group 23"/>
          <p:cNvGrpSpPr>
            <a:grpSpLocks/>
          </p:cNvGrpSpPr>
          <p:nvPr/>
        </p:nvGrpSpPr>
        <p:grpSpPr bwMode="auto">
          <a:xfrm>
            <a:off x="6020495" y="1097261"/>
            <a:ext cx="2351088" cy="1781175"/>
            <a:chOff x="2443" y="2614"/>
            <a:chExt cx="1481" cy="1122"/>
          </a:xfrm>
        </p:grpSpPr>
        <p:sp>
          <p:nvSpPr>
            <p:cNvPr id="11300" name="Freeform 24"/>
            <p:cNvSpPr>
              <a:spLocks/>
            </p:cNvSpPr>
            <p:nvPr/>
          </p:nvSpPr>
          <p:spPr bwMode="auto">
            <a:xfrm>
              <a:off x="2443" y="3657"/>
              <a:ext cx="165" cy="79"/>
            </a:xfrm>
            <a:custGeom>
              <a:avLst/>
              <a:gdLst>
                <a:gd name="T0" fmla="*/ 0 w 182"/>
                <a:gd name="T1" fmla="*/ 34 h 91"/>
                <a:gd name="T2" fmla="*/ 92 w 182"/>
                <a:gd name="T3" fmla="*/ 0 h 9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2" h="91">
                  <a:moveTo>
                    <a:pt x="0" y="91"/>
                  </a:moveTo>
                  <a:cubicBezTo>
                    <a:pt x="76" y="53"/>
                    <a:pt x="152" y="15"/>
                    <a:pt x="182" y="0"/>
                  </a:cubicBezTo>
                </a:path>
              </a:pathLst>
            </a:custGeom>
            <a:noFill/>
            <a:ln w="38100" cap="flat" cmpd="sng">
              <a:solidFill>
                <a:srgbClr val="FFCC66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1" name="Freeform 25"/>
            <p:cNvSpPr>
              <a:spLocks/>
            </p:cNvSpPr>
            <p:nvPr/>
          </p:nvSpPr>
          <p:spPr bwMode="auto">
            <a:xfrm>
              <a:off x="3696" y="2795"/>
              <a:ext cx="91" cy="91"/>
            </a:xfrm>
            <a:custGeom>
              <a:avLst/>
              <a:gdLst>
                <a:gd name="T0" fmla="*/ 0 w 91"/>
                <a:gd name="T1" fmla="*/ 91 h 91"/>
                <a:gd name="T2" fmla="*/ 91 w 91"/>
                <a:gd name="T3" fmla="*/ 0 h 9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1" h="91">
                  <a:moveTo>
                    <a:pt x="0" y="91"/>
                  </a:moveTo>
                  <a:cubicBezTo>
                    <a:pt x="38" y="53"/>
                    <a:pt x="76" y="15"/>
                    <a:pt x="91" y="0"/>
                  </a:cubicBezTo>
                </a:path>
              </a:pathLst>
            </a:custGeom>
            <a:noFill/>
            <a:ln w="38100" cap="flat" cmpd="sng">
              <a:solidFill>
                <a:srgbClr val="FFCC66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2" name="Line 26"/>
            <p:cNvSpPr>
              <a:spLocks noChangeShapeType="1"/>
            </p:cNvSpPr>
            <p:nvPr/>
          </p:nvSpPr>
          <p:spPr bwMode="auto">
            <a:xfrm flipV="1">
              <a:off x="3833" y="2614"/>
              <a:ext cx="91" cy="136"/>
            </a:xfrm>
            <a:prstGeom prst="line">
              <a:avLst/>
            </a:prstGeom>
            <a:noFill/>
            <a:ln w="38100">
              <a:solidFill>
                <a:srgbClr val="FFCC6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1435" name="Line 27"/>
          <p:cNvSpPr>
            <a:spLocks noChangeShapeType="1"/>
          </p:cNvSpPr>
          <p:nvPr/>
        </p:nvSpPr>
        <p:spPr bwMode="auto">
          <a:xfrm flipV="1">
            <a:off x="8009633" y="1105198"/>
            <a:ext cx="574675" cy="431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1436" name="Line 28"/>
          <p:cNvSpPr>
            <a:spLocks noChangeShapeType="1"/>
          </p:cNvSpPr>
          <p:nvPr/>
        </p:nvSpPr>
        <p:spPr bwMode="auto">
          <a:xfrm flipH="1">
            <a:off x="5745858" y="2764136"/>
            <a:ext cx="504825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143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953528"/>
              </p:ext>
            </p:extLst>
          </p:nvPr>
        </p:nvGraphicFramePr>
        <p:xfrm>
          <a:off x="2431158" y="3292699"/>
          <a:ext cx="24495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4" name="公式" r:id="rId7" imgW="2371683" imgH="400152" progId="Equation.3">
                  <p:embed/>
                </p:oleObj>
              </mc:Choice>
              <mc:Fallback>
                <p:oleObj name="公式" r:id="rId7" imgW="2371683" imgH="4001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158" y="3292699"/>
                        <a:ext cx="24495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3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044206"/>
              </p:ext>
            </p:extLst>
          </p:nvPr>
        </p:nvGraphicFramePr>
        <p:xfrm>
          <a:off x="6136383" y="2176761"/>
          <a:ext cx="473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5" name="公式" r:id="rId9" imgW="399965" imgH="390661" progId="Equation.3">
                  <p:embed/>
                </p:oleObj>
              </mc:Choice>
              <mc:Fallback>
                <p:oleObj name="公式" r:id="rId9" imgW="399965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6383" y="2176761"/>
                        <a:ext cx="4730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3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814897"/>
              </p:ext>
            </p:extLst>
          </p:nvPr>
        </p:nvGraphicFramePr>
        <p:xfrm>
          <a:off x="7720708" y="1744961"/>
          <a:ext cx="511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6" name="公式" r:id="rId11" imgW="438235" imgH="390661" progId="Equation.3">
                  <p:embed/>
                </p:oleObj>
              </mc:Choice>
              <mc:Fallback>
                <p:oleObj name="公式" r:id="rId11" imgW="438235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0708" y="1744961"/>
                        <a:ext cx="5111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4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587261"/>
              </p:ext>
            </p:extLst>
          </p:nvPr>
        </p:nvGraphicFramePr>
        <p:xfrm>
          <a:off x="2415283" y="4136802"/>
          <a:ext cx="254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7" name="公式" r:id="rId13" imgW="2457365" imgH="400152" progId="Equation.3">
                  <p:embed/>
                </p:oleObj>
              </mc:Choice>
              <mc:Fallback>
                <p:oleObj name="公式" r:id="rId13" imgW="2457365" imgH="4001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5283" y="4136802"/>
                        <a:ext cx="2540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4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070998"/>
              </p:ext>
            </p:extLst>
          </p:nvPr>
        </p:nvGraphicFramePr>
        <p:xfrm>
          <a:off x="1679377" y="5430540"/>
          <a:ext cx="2959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8" name="Equation" r:id="rId15" imgW="2895600" imgH="542823" progId="Equation.DSMT4">
                  <p:embed/>
                </p:oleObj>
              </mc:Choice>
              <mc:Fallback>
                <p:oleObj name="Equation" r:id="rId15" imgW="2895600" imgH="5428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377" y="5430540"/>
                        <a:ext cx="2959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42" name="Rectangle 34"/>
          <p:cNvSpPr>
            <a:spLocks noChangeArrowheads="1"/>
          </p:cNvSpPr>
          <p:nvPr/>
        </p:nvSpPr>
        <p:spPr bwMode="auto">
          <a:xfrm>
            <a:off x="741164" y="6048077"/>
            <a:ext cx="56530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穿出、穿入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闭合面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电场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线条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数之差</a:t>
            </a:r>
          </a:p>
        </p:txBody>
      </p:sp>
      <p:sp>
        <p:nvSpPr>
          <p:cNvPr id="401443" name="Rectangle 35"/>
          <p:cNvSpPr>
            <a:spLocks noChangeArrowheads="1"/>
          </p:cNvSpPr>
          <p:nvPr/>
        </p:nvSpPr>
        <p:spPr bwMode="auto">
          <a:xfrm>
            <a:off x="539552" y="4827290"/>
            <a:ext cx="5116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 (3) 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通过闭合曲面的电通量</a:t>
            </a:r>
          </a:p>
        </p:txBody>
      </p:sp>
      <p:sp>
        <p:nvSpPr>
          <p:cNvPr id="401444" name="Rectangle 36"/>
          <p:cNvSpPr>
            <a:spLocks noChangeArrowheads="1"/>
          </p:cNvSpPr>
          <p:nvPr/>
        </p:nvSpPr>
        <p:spPr bwMode="auto">
          <a:xfrm>
            <a:off x="1269108" y="2179712"/>
            <a:ext cx="5013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闭合曲面：</a:t>
            </a: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向外为正，向内为负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401445" name="Text Box 37"/>
          <p:cNvSpPr txBox="1">
            <a:spLocks noChangeArrowheads="1"/>
          </p:cNvSpPr>
          <p:nvPr/>
        </p:nvSpPr>
        <p:spPr bwMode="auto">
          <a:xfrm>
            <a:off x="7155558" y="4156373"/>
            <a:ext cx="1487487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电荷分布</a:t>
            </a:r>
          </a:p>
        </p:txBody>
      </p:sp>
      <p:sp>
        <p:nvSpPr>
          <p:cNvPr id="401446" name="Rectangle 38"/>
          <p:cNvSpPr>
            <a:spLocks noChangeArrowheads="1"/>
          </p:cNvSpPr>
          <p:nvPr/>
        </p:nvSpPr>
        <p:spPr bwMode="auto">
          <a:xfrm>
            <a:off x="7203183" y="5075536"/>
            <a:ext cx="1419225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电场分布</a:t>
            </a:r>
          </a:p>
        </p:txBody>
      </p:sp>
      <p:sp>
        <p:nvSpPr>
          <p:cNvPr id="401447" name="Rectangle 39"/>
          <p:cNvSpPr>
            <a:spLocks noChangeArrowheads="1"/>
          </p:cNvSpPr>
          <p:nvPr/>
        </p:nvSpPr>
        <p:spPr bwMode="auto">
          <a:xfrm>
            <a:off x="6841233" y="5974061"/>
            <a:ext cx="2249487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闭合面电通量</a:t>
            </a:r>
          </a:p>
        </p:txBody>
      </p:sp>
      <p:sp>
        <p:nvSpPr>
          <p:cNvPr id="401448" name="Line 40"/>
          <p:cNvSpPr>
            <a:spLocks noChangeShapeType="1"/>
          </p:cNvSpPr>
          <p:nvPr/>
        </p:nvSpPr>
        <p:spPr bwMode="auto">
          <a:xfrm>
            <a:off x="7920733" y="4640561"/>
            <a:ext cx="0" cy="449262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1449" name="Line 41"/>
          <p:cNvSpPr>
            <a:spLocks noChangeShapeType="1"/>
          </p:cNvSpPr>
          <p:nvPr/>
        </p:nvSpPr>
        <p:spPr bwMode="auto">
          <a:xfrm>
            <a:off x="7920733" y="5551786"/>
            <a:ext cx="0" cy="439737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1450" name="Arc 42"/>
          <p:cNvSpPr>
            <a:spLocks/>
          </p:cNvSpPr>
          <p:nvPr/>
        </p:nvSpPr>
        <p:spPr bwMode="auto">
          <a:xfrm flipH="1">
            <a:off x="6344345" y="4119861"/>
            <a:ext cx="725488" cy="2151062"/>
          </a:xfrm>
          <a:custGeom>
            <a:avLst/>
            <a:gdLst>
              <a:gd name="T0" fmla="*/ 0 w 33383"/>
              <a:gd name="T1" fmla="*/ 2147483646 h 43200"/>
              <a:gd name="T2" fmla="*/ 2147483646 w 33383"/>
              <a:gd name="T3" fmla="*/ 2147483646 h 43200"/>
              <a:gd name="T4" fmla="*/ 2147483646 w 33383"/>
              <a:gd name="T5" fmla="*/ 2147483646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383" h="43200" fill="none" extrusionOk="0">
                <a:moveTo>
                  <a:pt x="-1" y="3496"/>
                </a:moveTo>
                <a:cubicBezTo>
                  <a:pt x="3506" y="1214"/>
                  <a:pt x="7599" y="-1"/>
                  <a:pt x="11783" y="0"/>
                </a:cubicBezTo>
                <a:cubicBezTo>
                  <a:pt x="23712" y="0"/>
                  <a:pt x="33383" y="9670"/>
                  <a:pt x="33383" y="21600"/>
                </a:cubicBezTo>
                <a:cubicBezTo>
                  <a:pt x="33383" y="33529"/>
                  <a:pt x="23712" y="43200"/>
                  <a:pt x="11783" y="43200"/>
                </a:cubicBezTo>
                <a:cubicBezTo>
                  <a:pt x="10452" y="43200"/>
                  <a:pt x="9124" y="43077"/>
                  <a:pt x="7817" y="42832"/>
                </a:cubicBezTo>
              </a:path>
              <a:path w="33383" h="43200" stroke="0" extrusionOk="0">
                <a:moveTo>
                  <a:pt x="-1" y="3496"/>
                </a:moveTo>
                <a:cubicBezTo>
                  <a:pt x="3506" y="1214"/>
                  <a:pt x="7599" y="-1"/>
                  <a:pt x="11783" y="0"/>
                </a:cubicBezTo>
                <a:cubicBezTo>
                  <a:pt x="23712" y="0"/>
                  <a:pt x="33383" y="9670"/>
                  <a:pt x="33383" y="21600"/>
                </a:cubicBezTo>
                <a:cubicBezTo>
                  <a:pt x="33383" y="33529"/>
                  <a:pt x="23712" y="43200"/>
                  <a:pt x="11783" y="43200"/>
                </a:cubicBezTo>
                <a:cubicBezTo>
                  <a:pt x="10452" y="43200"/>
                  <a:pt x="9124" y="43077"/>
                  <a:pt x="7817" y="42832"/>
                </a:cubicBezTo>
                <a:lnTo>
                  <a:pt x="11783" y="21600"/>
                </a:lnTo>
                <a:lnTo>
                  <a:pt x="-1" y="3496"/>
                </a:lnTo>
                <a:close/>
              </a:path>
            </a:pathLst>
          </a:custGeom>
          <a:noFill/>
          <a:ln w="19050">
            <a:solidFill>
              <a:srgbClr val="00FFFF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1451" name="WordArt 43"/>
          <p:cNvSpPr>
            <a:spLocks noChangeArrowheads="1" noChangeShapeType="1" noTextEdit="1"/>
          </p:cNvSpPr>
          <p:nvPr/>
        </p:nvSpPr>
        <p:spPr bwMode="auto">
          <a:xfrm>
            <a:off x="6253858" y="4731048"/>
            <a:ext cx="315912" cy="5953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rgbClr val="FF99FF"/>
                  </a:solidFill>
                  <a:round/>
                  <a:headEnd/>
                  <a:tailEnd/>
                </a:ln>
                <a:solidFill>
                  <a:srgbClr val="FF99FF"/>
                </a:solidFill>
                <a:latin typeface="宋体" panose="02010600030101010101" pitchFamily="2" charset="-122"/>
              </a:rPr>
              <a:t>?</a:t>
            </a:r>
            <a:endParaRPr lang="zh-CN" altLang="en-US" sz="3600" kern="10">
              <a:ln w="9525">
                <a:solidFill>
                  <a:srgbClr val="FF99FF"/>
                </a:solidFill>
                <a:round/>
                <a:headEnd/>
                <a:tailEnd/>
              </a:ln>
              <a:solidFill>
                <a:srgbClr val="FF99FF"/>
              </a:solidFill>
              <a:latin typeface="宋体" panose="02010600030101010101" pitchFamily="2" charset="-122"/>
            </a:endParaRPr>
          </a:p>
        </p:txBody>
      </p:sp>
      <p:sp>
        <p:nvSpPr>
          <p:cNvPr id="401452" name="AutoShape 44"/>
          <p:cNvSpPr>
            <a:spLocks noChangeAspect="1" noChangeArrowheads="1"/>
          </p:cNvSpPr>
          <p:nvPr/>
        </p:nvSpPr>
        <p:spPr bwMode="auto">
          <a:xfrm>
            <a:off x="251520" y="260648"/>
            <a:ext cx="460375" cy="403225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01453" name="Rectangle 45"/>
          <p:cNvSpPr>
            <a:spLocks noChangeArrowheads="1"/>
          </p:cNvSpPr>
          <p:nvPr/>
        </p:nvSpPr>
        <p:spPr bwMode="auto">
          <a:xfrm>
            <a:off x="1242120" y="1700808"/>
            <a:ext cx="491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非闭合曲面：</a:t>
            </a: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凸为正，凹为负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。</a:t>
            </a:r>
            <a:endParaRPr lang="zh-CN" altLang="en-US" dirty="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40145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164915"/>
              </p:ext>
            </p:extLst>
          </p:nvPr>
        </p:nvGraphicFramePr>
        <p:xfrm>
          <a:off x="1048445" y="4035202"/>
          <a:ext cx="106521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9" name="公式" r:id="rId17" imgW="1257469" imgH="762034" progId="Equation.3">
                  <p:embed/>
                </p:oleObj>
              </mc:Choice>
              <mc:Fallback>
                <p:oleObj name="公式" r:id="rId17" imgW="1257469" imgH="762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445" y="4035202"/>
                        <a:ext cx="106521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5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228063"/>
              </p:ext>
            </p:extLst>
          </p:nvPr>
        </p:nvGraphicFramePr>
        <p:xfrm>
          <a:off x="1083370" y="3227611"/>
          <a:ext cx="10858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70" name="公式" r:id="rId19" imgW="1276435" imgH="762034" progId="Equation.3">
                  <p:embed/>
                </p:oleObj>
              </mc:Choice>
              <mc:Fallback>
                <p:oleObj name="公式" r:id="rId19" imgW="1276435" imgH="762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370" y="3227611"/>
                        <a:ext cx="108585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1039378" y="1246556"/>
            <a:ext cx="1476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chemeClr val="bg1"/>
                </a:solidFill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对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平面</a:t>
            </a:r>
            <a:r>
              <a:rPr lang="en-US" altLang="zh-CN" b="1" dirty="0" smtClean="0">
                <a:solidFill>
                  <a:schemeClr val="bg1"/>
                </a:solidFill>
                <a:ea typeface="楷体_GB2312" pitchFamily="49" charset="-122"/>
              </a:rPr>
              <a:t>: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2421558" y="1233856"/>
            <a:ext cx="32305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任意</a:t>
            </a:r>
            <a:endParaRPr lang="zh-CN" altLang="en-US" b="1" dirty="0">
              <a:solidFill>
                <a:srgbClr val="FFFF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072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0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0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40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500"/>
                                        <p:tgtEl>
                                          <p:spTgt spid="40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20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40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3" dur="1000"/>
                                        <p:tgtEl>
                                          <p:spTgt spid="4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0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0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0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0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0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0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0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40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0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40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40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6" dur="1000"/>
                                        <p:tgtEl>
                                          <p:spTgt spid="40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0" fill="hold"/>
                                        <p:tgtEl>
                                          <p:spTgt spid="401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0" fill="hold"/>
                                        <p:tgtEl>
                                          <p:spTgt spid="401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8" grpId="0" autoUpdateAnimBg="0"/>
      <p:bldP spid="401419" grpId="0" autoUpdateAnimBg="0"/>
      <p:bldP spid="401420" grpId="0" autoUpdateAnimBg="0"/>
      <p:bldP spid="401423" grpId="0" autoUpdateAnimBg="0"/>
      <p:bldP spid="401425" grpId="0" autoUpdateAnimBg="0"/>
      <p:bldP spid="401426" grpId="0" autoUpdateAnimBg="0"/>
      <p:bldP spid="401435" grpId="0" animBg="1"/>
      <p:bldP spid="401436" grpId="0" animBg="1"/>
      <p:bldP spid="401442" grpId="0"/>
      <p:bldP spid="401443" grpId="0"/>
      <p:bldP spid="401444" grpId="0"/>
      <p:bldP spid="401445" grpId="0" animBg="1"/>
      <p:bldP spid="401446" grpId="0" animBg="1"/>
      <p:bldP spid="401447" grpId="0" animBg="1"/>
      <p:bldP spid="401448" grpId="0" animBg="1"/>
      <p:bldP spid="401449" grpId="0" animBg="1"/>
      <p:bldP spid="401450" grpId="0" animBg="1"/>
      <p:bldP spid="401451" grpId="0" animBg="1"/>
      <p:bldP spid="401453" grpId="0"/>
      <p:bldP spid="46" grpId="0" build="p" autoUpdateAnimBg="0"/>
      <p:bldP spid="4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332656"/>
            <a:ext cx="2554831" cy="2806048"/>
          </a:xfrm>
          <a:prstGeom prst="rect">
            <a:avLst/>
          </a:prstGeom>
        </p:spPr>
      </p:pic>
      <p:sp>
        <p:nvSpPr>
          <p:cNvPr id="3" name="Rectangle 34"/>
          <p:cNvSpPr>
            <a:spLocks noChangeArrowheads="1"/>
          </p:cNvSpPr>
          <p:nvPr/>
        </p:nvSpPr>
        <p:spPr bwMode="auto">
          <a:xfrm>
            <a:off x="6262735" y="3212976"/>
            <a:ext cx="2592288" cy="50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高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斯（</a:t>
            </a:r>
            <a:r>
              <a:rPr lang="en-US" altLang="zh-CN" dirty="0">
                <a:solidFill>
                  <a:srgbClr val="00FFFF"/>
                </a:solidFill>
                <a:ea typeface="楷体_GB2312" pitchFamily="49" charset="-122"/>
              </a:rPr>
              <a:t>1777-1855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179512" y="404664"/>
            <a:ext cx="5904656" cy="558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    高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斯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是德国数学家，也是物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理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学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家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，他和牛顿、阿基米德，被誉为有史以来的三大数学家。高斯是近代数学奠基者之一，在历史上影响之大，可以和阿基米德、牛顿、欧拉并列，有“数学王子”之称。</a:t>
            </a:r>
          </a:p>
          <a:p>
            <a:pPr algn="l" eaLnBrk="1" hangingPunct="1">
              <a:lnSpc>
                <a:spcPct val="125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    高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斯的数学研究几乎遍及所有领域，在数论、代数学、非欧几何、复变函数和微分几何等方面都做出了开创性的贡献。由于高斯在数学、天文学、大地测量学和物理学中的杰出研究成果，他被选为许多科学院和学术团体的成员。“数学之王”的称号是对他一生恰如其分的赞颂。</a:t>
            </a:r>
          </a:p>
        </p:txBody>
      </p:sp>
    </p:spTree>
    <p:extLst>
      <p:ext uri="{BB962C8B-B14F-4D97-AF65-F5344CB8AC3E}">
        <p14:creationId xmlns:p14="http://schemas.microsoft.com/office/powerpoint/2010/main" val="2716862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ChangeArrowheads="1"/>
          </p:cNvSpPr>
          <p:nvPr/>
        </p:nvSpPr>
        <p:spPr bwMode="auto">
          <a:xfrm>
            <a:off x="785813" y="722313"/>
            <a:ext cx="7888287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        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对于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真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空中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的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任意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静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电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场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穿过任一闭合曲面的电通量，等于该曲面所包围的电荷电量的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代数和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的         倍，与闭合曲面外的电荷无关 </a:t>
            </a:r>
          </a:p>
        </p:txBody>
      </p:sp>
      <p:graphicFrame>
        <p:nvGraphicFramePr>
          <p:cNvPr id="402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74915"/>
              </p:ext>
            </p:extLst>
          </p:nvPr>
        </p:nvGraphicFramePr>
        <p:xfrm>
          <a:off x="7020272" y="1168400"/>
          <a:ext cx="762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46" name="Equation" r:id="rId3" imgW="238083" imgH="161959" progId="Equation.3">
                  <p:embed/>
                </p:oleObj>
              </mc:Choice>
              <mc:Fallback>
                <p:oleObj name="Equation" r:id="rId3" imgW="238083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1168400"/>
                        <a:ext cx="762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251520" y="260648"/>
            <a:ext cx="39980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99"/>
                </a:solidFill>
                <a:ea typeface="楷体_GB2312" pitchFamily="49" charset="-122"/>
              </a:rPr>
              <a:t>三、</a:t>
            </a:r>
            <a:r>
              <a:rPr lang="zh-CN" altLang="en-US" dirty="0" smtClean="0">
                <a:solidFill>
                  <a:srgbClr val="FFFF99"/>
                </a:solidFill>
                <a:ea typeface="楷体_GB2312" pitchFamily="49" charset="-122"/>
              </a:rPr>
              <a:t>高斯定理</a:t>
            </a:r>
            <a:r>
              <a:rPr lang="en-US" altLang="zh-CN" dirty="0" smtClean="0">
                <a:solidFill>
                  <a:srgbClr val="FFFF99"/>
                </a:solidFill>
                <a:ea typeface="楷体_GB2312" pitchFamily="49" charset="-122"/>
              </a:rPr>
              <a:t>(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Gauss’s Law</a:t>
            </a:r>
            <a:r>
              <a:rPr lang="en-US" altLang="zh-CN" dirty="0" smtClean="0">
                <a:solidFill>
                  <a:srgbClr val="FFFF99"/>
                </a:solidFill>
                <a:ea typeface="楷体_GB2312" pitchFamily="49" charset="-122"/>
              </a:rPr>
              <a:t>)</a:t>
            </a:r>
            <a:r>
              <a:rPr lang="zh-CN" altLang="en-US" dirty="0" smtClean="0">
                <a:solidFill>
                  <a:srgbClr val="FFFF99"/>
                </a:solidFill>
                <a:ea typeface="楷体_GB2312" pitchFamily="49" charset="-122"/>
              </a:rPr>
              <a:t> </a:t>
            </a:r>
            <a:endParaRPr lang="zh-CN" altLang="en-US" dirty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402437" name="AutoShape 5"/>
          <p:cNvSpPr>
            <a:spLocks noChangeArrowheads="1"/>
          </p:cNvSpPr>
          <p:nvPr/>
        </p:nvSpPr>
        <p:spPr bwMode="auto">
          <a:xfrm>
            <a:off x="998513" y="2180208"/>
            <a:ext cx="4184650" cy="865188"/>
          </a:xfrm>
          <a:prstGeom prst="bevel">
            <a:avLst>
              <a:gd name="adj" fmla="val 4847"/>
            </a:avLst>
          </a:prstGeom>
          <a:solidFill>
            <a:srgbClr val="006666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2439" name="AutoShape 7"/>
          <p:cNvSpPr>
            <a:spLocks noChangeArrowheads="1"/>
          </p:cNvSpPr>
          <p:nvPr/>
        </p:nvSpPr>
        <p:spPr bwMode="auto">
          <a:xfrm>
            <a:off x="1014388" y="3147269"/>
            <a:ext cx="4184650" cy="865187"/>
          </a:xfrm>
          <a:prstGeom prst="bevel">
            <a:avLst>
              <a:gd name="adj" fmla="val 4847"/>
            </a:avLst>
          </a:prstGeom>
          <a:solidFill>
            <a:srgbClr val="006666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2441" name="Text Box 9"/>
          <p:cNvSpPr txBox="1">
            <a:spLocks noChangeArrowheads="1"/>
          </p:cNvSpPr>
          <p:nvPr/>
        </p:nvSpPr>
        <p:spPr bwMode="auto">
          <a:xfrm>
            <a:off x="5246663" y="2427858"/>
            <a:ext cx="3144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en-US" altLang="zh-CN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不连续分布的源电荷</a:t>
            </a:r>
            <a:r>
              <a:rPr kumimoji="0" lang="en-US" altLang="zh-CN">
                <a:solidFill>
                  <a:schemeClr val="bg1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402442" name="Text Box 10"/>
          <p:cNvSpPr txBox="1">
            <a:spLocks noChangeArrowheads="1"/>
          </p:cNvSpPr>
          <p:nvPr/>
        </p:nvSpPr>
        <p:spPr bwMode="auto">
          <a:xfrm>
            <a:off x="5333975" y="3296494"/>
            <a:ext cx="283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en-US" altLang="zh-CN" dirty="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kumimoji="0" lang="zh-CN" altLang="en-US" dirty="0">
                <a:solidFill>
                  <a:schemeClr val="bg1"/>
                </a:solidFill>
                <a:ea typeface="楷体_GB2312" pitchFamily="49" charset="-122"/>
              </a:rPr>
              <a:t>连续分布的源电荷</a:t>
            </a:r>
            <a:r>
              <a:rPr kumimoji="0" lang="en-US" altLang="zh-CN" dirty="0">
                <a:solidFill>
                  <a:schemeClr val="bg1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079242"/>
              </p:ext>
            </p:extLst>
          </p:nvPr>
        </p:nvGraphicFramePr>
        <p:xfrm>
          <a:off x="1352118" y="3107631"/>
          <a:ext cx="3449005" cy="909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47" name="Equation" r:id="rId5" imgW="1638000" imgH="431640" progId="Equation.DSMT4">
                  <p:embed/>
                </p:oleObj>
              </mc:Choice>
              <mc:Fallback>
                <p:oleObj name="Equation" r:id="rId5" imgW="1638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2118" y="3107631"/>
                        <a:ext cx="3449005" cy="909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351210"/>
              </p:ext>
            </p:extLst>
          </p:nvPr>
        </p:nvGraphicFramePr>
        <p:xfrm>
          <a:off x="1352118" y="2134408"/>
          <a:ext cx="33147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48" name="Equation" r:id="rId7" imgW="1574640" imgH="431640" progId="Equation.DSMT4">
                  <p:embed/>
                </p:oleObj>
              </mc:Choice>
              <mc:Fallback>
                <p:oleObj name="Equation" r:id="rId7" imgW="1574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2118" y="2134408"/>
                        <a:ext cx="3314700" cy="909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2"/>
          <p:cNvSpPr>
            <a:spLocks noChangeShapeType="1"/>
          </p:cNvSpPr>
          <p:nvPr/>
        </p:nvSpPr>
        <p:spPr bwMode="auto">
          <a:xfrm flipV="1">
            <a:off x="6972300" y="4826695"/>
            <a:ext cx="503238" cy="6477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057226"/>
              </p:ext>
            </p:extLst>
          </p:nvPr>
        </p:nvGraphicFramePr>
        <p:xfrm>
          <a:off x="917575" y="5167561"/>
          <a:ext cx="17954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49" name="公式" r:id="rId9" imgW="1803240" imgH="609480" progId="Equation.3">
                  <p:embed/>
                </p:oleObj>
              </mc:Choice>
              <mc:Fallback>
                <p:oleObj name="公式" r:id="rId9" imgW="18032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5167561"/>
                        <a:ext cx="179546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078796"/>
              </p:ext>
            </p:extLst>
          </p:nvPr>
        </p:nvGraphicFramePr>
        <p:xfrm>
          <a:off x="3956050" y="5164386"/>
          <a:ext cx="1155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50" name="公式" r:id="rId11" imgW="1155600" imgH="609480" progId="Equation.3">
                  <p:embed/>
                </p:oleObj>
              </mc:Choice>
              <mc:Fallback>
                <p:oleObj name="公式" r:id="rId11" imgW="11556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5164386"/>
                        <a:ext cx="1155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143814"/>
              </p:ext>
            </p:extLst>
          </p:nvPr>
        </p:nvGraphicFramePr>
        <p:xfrm>
          <a:off x="1376363" y="5804149"/>
          <a:ext cx="23209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51" name="公式" r:id="rId13" imgW="2323800" imgH="914400" progId="Equation.3">
                  <p:embed/>
                </p:oleObj>
              </mc:Choice>
              <mc:Fallback>
                <p:oleObj name="公式" r:id="rId13" imgW="2323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5804149"/>
                        <a:ext cx="23209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360363" y="4018211"/>
            <a:ext cx="2339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  <a:sym typeface="Wingdings" panose="05000000000000000000" pitchFamily="2" charset="2"/>
              </a:rPr>
              <a:t>(1) 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点电荷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q</a:t>
            </a:r>
            <a:endParaRPr kumimoji="1"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777658"/>
              </p:ext>
            </p:extLst>
          </p:nvPr>
        </p:nvGraphicFramePr>
        <p:xfrm>
          <a:off x="3762375" y="5804149"/>
          <a:ext cx="647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52" name="公式" r:id="rId15" imgW="647640" imgH="914400" progId="Equation.3">
                  <p:embed/>
                </p:oleObj>
              </mc:Choice>
              <mc:Fallback>
                <p:oleObj name="公式" r:id="rId15" imgW="6476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5804149"/>
                        <a:ext cx="647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3"/>
          <p:cNvGrpSpPr>
            <a:grpSpLocks/>
          </p:cNvGrpSpPr>
          <p:nvPr/>
        </p:nvGrpSpPr>
        <p:grpSpPr bwMode="auto">
          <a:xfrm>
            <a:off x="6540500" y="5204520"/>
            <a:ext cx="508000" cy="457200"/>
            <a:chOff x="4319" y="1108"/>
            <a:chExt cx="320" cy="288"/>
          </a:xfrm>
        </p:grpSpPr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4549" y="1236"/>
              <a:ext cx="90" cy="90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9966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4319" y="11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</p:grpSp>
      <p:grpSp>
        <p:nvGrpSpPr>
          <p:cNvPr id="22" name="Group 16"/>
          <p:cNvGrpSpPr>
            <a:grpSpLocks/>
          </p:cNvGrpSpPr>
          <p:nvPr/>
        </p:nvGrpSpPr>
        <p:grpSpPr bwMode="auto">
          <a:xfrm>
            <a:off x="5922963" y="4401245"/>
            <a:ext cx="2159000" cy="2160587"/>
            <a:chOff x="3836" y="474"/>
            <a:chExt cx="1360" cy="1361"/>
          </a:xfrm>
        </p:grpSpPr>
        <p:sp>
          <p:nvSpPr>
            <p:cNvPr id="23" name="Oval 17"/>
            <p:cNvSpPr>
              <a:spLocks noChangeArrowheads="1"/>
            </p:cNvSpPr>
            <p:nvPr/>
          </p:nvSpPr>
          <p:spPr bwMode="auto">
            <a:xfrm>
              <a:off x="3841" y="480"/>
              <a:ext cx="1349" cy="1349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62000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80000"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4" name="Oval 18"/>
            <p:cNvSpPr>
              <a:spLocks noChangeArrowheads="1"/>
            </p:cNvSpPr>
            <p:nvPr/>
          </p:nvSpPr>
          <p:spPr bwMode="auto">
            <a:xfrm>
              <a:off x="4087" y="474"/>
              <a:ext cx="857" cy="13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Oval 19"/>
            <p:cNvSpPr>
              <a:spLocks noChangeArrowheads="1"/>
            </p:cNvSpPr>
            <p:nvPr/>
          </p:nvSpPr>
          <p:spPr bwMode="auto">
            <a:xfrm>
              <a:off x="4247" y="474"/>
              <a:ext cx="538" cy="13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Oval 20"/>
            <p:cNvSpPr>
              <a:spLocks noChangeArrowheads="1"/>
            </p:cNvSpPr>
            <p:nvPr/>
          </p:nvSpPr>
          <p:spPr bwMode="auto">
            <a:xfrm>
              <a:off x="3859" y="647"/>
              <a:ext cx="1315" cy="101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21"/>
            <p:cNvSpPr>
              <a:spLocks noChangeArrowheads="1"/>
            </p:cNvSpPr>
            <p:nvPr/>
          </p:nvSpPr>
          <p:spPr bwMode="auto">
            <a:xfrm>
              <a:off x="3859" y="802"/>
              <a:ext cx="1315" cy="70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22"/>
            <p:cNvSpPr>
              <a:spLocks noChangeArrowheads="1"/>
            </p:cNvSpPr>
            <p:nvPr/>
          </p:nvSpPr>
          <p:spPr bwMode="auto">
            <a:xfrm>
              <a:off x="3859" y="950"/>
              <a:ext cx="1315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23"/>
            <p:cNvSpPr>
              <a:spLocks noChangeArrowheads="1"/>
            </p:cNvSpPr>
            <p:nvPr/>
          </p:nvSpPr>
          <p:spPr bwMode="auto">
            <a:xfrm>
              <a:off x="3836" y="1086"/>
              <a:ext cx="1360" cy="1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24"/>
            <p:cNvSpPr>
              <a:spLocks noChangeArrowheads="1"/>
            </p:cNvSpPr>
            <p:nvPr/>
          </p:nvSpPr>
          <p:spPr bwMode="auto">
            <a:xfrm>
              <a:off x="4417" y="474"/>
              <a:ext cx="198" cy="13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Oval 25"/>
            <p:cNvSpPr>
              <a:spLocks noChangeArrowheads="1"/>
            </p:cNvSpPr>
            <p:nvPr/>
          </p:nvSpPr>
          <p:spPr bwMode="auto">
            <a:xfrm>
              <a:off x="3972" y="482"/>
              <a:ext cx="1088" cy="13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26"/>
            <p:cNvSpPr>
              <a:spLocks noChangeArrowheads="1"/>
            </p:cNvSpPr>
            <p:nvPr/>
          </p:nvSpPr>
          <p:spPr bwMode="auto">
            <a:xfrm>
              <a:off x="3842" y="480"/>
              <a:ext cx="1349" cy="1349"/>
            </a:xfrm>
            <a:prstGeom prst="ellips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3" name="Freeform 27"/>
          <p:cNvSpPr>
            <a:spLocks/>
          </p:cNvSpPr>
          <p:nvPr/>
        </p:nvSpPr>
        <p:spPr bwMode="auto">
          <a:xfrm>
            <a:off x="7253288" y="4682232"/>
            <a:ext cx="336550" cy="333375"/>
          </a:xfrm>
          <a:custGeom>
            <a:avLst/>
            <a:gdLst>
              <a:gd name="T0" fmla="*/ 0 w 212"/>
              <a:gd name="T1" fmla="*/ 2147483647 h 210"/>
              <a:gd name="T2" fmla="*/ 2147483647 w 212"/>
              <a:gd name="T3" fmla="*/ 2147483647 h 210"/>
              <a:gd name="T4" fmla="*/ 2147483647 w 212"/>
              <a:gd name="T5" fmla="*/ 2147483647 h 210"/>
              <a:gd name="T6" fmla="*/ 2147483647 w 212"/>
              <a:gd name="T7" fmla="*/ 2147483647 h 210"/>
              <a:gd name="T8" fmla="*/ 2147483647 w 212"/>
              <a:gd name="T9" fmla="*/ 2147483647 h 210"/>
              <a:gd name="T10" fmla="*/ 2147483647 w 212"/>
              <a:gd name="T11" fmla="*/ 2147483647 h 210"/>
              <a:gd name="T12" fmla="*/ 2147483647 w 212"/>
              <a:gd name="T13" fmla="*/ 2147483647 h 210"/>
              <a:gd name="T14" fmla="*/ 2147483647 w 212"/>
              <a:gd name="T15" fmla="*/ 2147483647 h 210"/>
              <a:gd name="T16" fmla="*/ 0 w 212"/>
              <a:gd name="T17" fmla="*/ 2147483647 h 21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2"/>
              <a:gd name="T28" fmla="*/ 0 h 210"/>
              <a:gd name="T29" fmla="*/ 212 w 212"/>
              <a:gd name="T30" fmla="*/ 210 h 21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2" h="210">
                <a:moveTo>
                  <a:pt x="0" y="22"/>
                </a:moveTo>
                <a:cubicBezTo>
                  <a:pt x="8" y="45"/>
                  <a:pt x="16" y="69"/>
                  <a:pt x="24" y="92"/>
                </a:cubicBezTo>
                <a:cubicBezTo>
                  <a:pt x="28" y="104"/>
                  <a:pt x="32" y="115"/>
                  <a:pt x="36" y="127"/>
                </a:cubicBezTo>
                <a:cubicBezTo>
                  <a:pt x="40" y="139"/>
                  <a:pt x="38" y="154"/>
                  <a:pt x="47" y="163"/>
                </a:cubicBezTo>
                <a:cubicBezTo>
                  <a:pt x="70" y="186"/>
                  <a:pt x="110" y="177"/>
                  <a:pt x="141" y="186"/>
                </a:cubicBezTo>
                <a:cubicBezTo>
                  <a:pt x="165" y="193"/>
                  <a:pt x="212" y="210"/>
                  <a:pt x="212" y="210"/>
                </a:cubicBezTo>
                <a:cubicBezTo>
                  <a:pt x="194" y="158"/>
                  <a:pt x="188" y="71"/>
                  <a:pt x="130" y="45"/>
                </a:cubicBezTo>
                <a:cubicBezTo>
                  <a:pt x="115" y="39"/>
                  <a:pt x="99" y="37"/>
                  <a:pt x="83" y="33"/>
                </a:cubicBezTo>
                <a:cubicBezTo>
                  <a:pt x="55" y="25"/>
                  <a:pt x="22" y="0"/>
                  <a:pt x="0" y="22"/>
                </a:cubicBezTo>
                <a:close/>
              </a:path>
            </a:pathLst>
          </a:cu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 flipV="1">
            <a:off x="7432675" y="4413945"/>
            <a:ext cx="355600" cy="460375"/>
          </a:xfrm>
          <a:prstGeom prst="line">
            <a:avLst/>
          </a:prstGeom>
          <a:noFill/>
          <a:ln w="57150">
            <a:solidFill>
              <a:srgbClr val="FFCC66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V="1">
            <a:off x="7434263" y="4128195"/>
            <a:ext cx="579437" cy="7461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918214"/>
              </p:ext>
            </p:extLst>
          </p:nvPr>
        </p:nvGraphicFramePr>
        <p:xfrm>
          <a:off x="2771775" y="5164386"/>
          <a:ext cx="1130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53" name="公式" r:id="rId17" imgW="1130040" imgH="609480" progId="Equation.3">
                  <p:embed/>
                </p:oleObj>
              </mc:Choice>
              <mc:Fallback>
                <p:oleObj name="公式" r:id="rId17" imgW="11300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164386"/>
                        <a:ext cx="1130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280343"/>
              </p:ext>
            </p:extLst>
          </p:nvPr>
        </p:nvGraphicFramePr>
        <p:xfrm>
          <a:off x="7316788" y="4064695"/>
          <a:ext cx="4222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54" name="公式" r:id="rId19" imgW="419040" imgH="380880" progId="Equation.3">
                  <p:embed/>
                </p:oleObj>
              </mc:Choice>
              <mc:Fallback>
                <p:oleObj name="公式" r:id="rId19" imgW="4190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6788" y="4064695"/>
                        <a:ext cx="4222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162484"/>
              </p:ext>
            </p:extLst>
          </p:nvPr>
        </p:nvGraphicFramePr>
        <p:xfrm>
          <a:off x="7812088" y="3717032"/>
          <a:ext cx="2809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55" name="公式" r:id="rId21" imgW="279360" imgH="368280" progId="Equation.3">
                  <p:embed/>
                </p:oleObj>
              </mc:Choice>
              <mc:Fallback>
                <p:oleObj name="公式" r:id="rId21" imgW="2793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3717032"/>
                        <a:ext cx="28098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722313" y="4551611"/>
            <a:ext cx="4041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FF00"/>
              </a:buClr>
              <a:buFontTx/>
              <a:buChar char="•"/>
            </a:pP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 q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在球心处，球面电通量为</a:t>
            </a:r>
          </a:p>
        </p:txBody>
      </p:sp>
      <p:grpSp>
        <p:nvGrpSpPr>
          <p:cNvPr id="41" name="Group 37"/>
          <p:cNvGrpSpPr>
            <a:grpSpLocks/>
          </p:cNvGrpSpPr>
          <p:nvPr/>
        </p:nvGrpSpPr>
        <p:grpSpPr bwMode="auto">
          <a:xfrm>
            <a:off x="7035800" y="5347395"/>
            <a:ext cx="1035050" cy="457200"/>
            <a:chOff x="4553" y="1536"/>
            <a:chExt cx="652" cy="288"/>
          </a:xfrm>
        </p:grpSpPr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4553" y="1621"/>
              <a:ext cx="65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4751" y="153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</p:grp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8172400" y="3525094"/>
            <a:ext cx="82547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电荷位置或闭合曲面改变有何影响？</a:t>
            </a:r>
            <a:endParaRPr kumimoji="0" lang="en-US" altLang="zh-CN" dirty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45" name="AutoShape 12"/>
          <p:cNvSpPr>
            <a:spLocks noChangeAspect="1" noChangeArrowheads="1"/>
          </p:cNvSpPr>
          <p:nvPr/>
        </p:nvSpPr>
        <p:spPr bwMode="auto">
          <a:xfrm>
            <a:off x="4179887" y="217215"/>
            <a:ext cx="460375" cy="403225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0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1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1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000"/>
                            </p:stCondLst>
                            <p:childTnLst>
                              <p:par>
                                <p:cTn id="15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07407E-6 L -0.03663 -4.07407E-6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4" grpId="0" autoUpdateAnimBg="0"/>
      <p:bldP spid="402436" grpId="0"/>
      <p:bldP spid="402437" grpId="0" animBg="1"/>
      <p:bldP spid="402439" grpId="0" animBg="1"/>
      <p:bldP spid="402441" grpId="0"/>
      <p:bldP spid="402442" grpId="0"/>
      <p:bldP spid="13" grpId="0" animBg="1"/>
      <p:bldP spid="13" grpId="1" animBg="1"/>
      <p:bldP spid="17" grpId="0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0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18" name="Freeform 42"/>
          <p:cNvSpPr>
            <a:spLocks/>
          </p:cNvSpPr>
          <p:nvPr/>
        </p:nvSpPr>
        <p:spPr bwMode="auto">
          <a:xfrm>
            <a:off x="6064250" y="322437"/>
            <a:ext cx="1816100" cy="2400300"/>
          </a:xfrm>
          <a:custGeom>
            <a:avLst/>
            <a:gdLst>
              <a:gd name="T0" fmla="*/ 2147483646 w 1144"/>
              <a:gd name="T1" fmla="*/ 2147483646 h 1512"/>
              <a:gd name="T2" fmla="*/ 2147483646 w 1144"/>
              <a:gd name="T3" fmla="*/ 2147483646 h 1512"/>
              <a:gd name="T4" fmla="*/ 2147483646 w 1144"/>
              <a:gd name="T5" fmla="*/ 2147483646 h 1512"/>
              <a:gd name="T6" fmla="*/ 2147483646 w 1144"/>
              <a:gd name="T7" fmla="*/ 2147483646 h 1512"/>
              <a:gd name="T8" fmla="*/ 2147483646 w 1144"/>
              <a:gd name="T9" fmla="*/ 2147483646 h 1512"/>
              <a:gd name="T10" fmla="*/ 2147483646 w 1144"/>
              <a:gd name="T11" fmla="*/ 2147483646 h 1512"/>
              <a:gd name="T12" fmla="*/ 2147483646 w 1144"/>
              <a:gd name="T13" fmla="*/ 2147483646 h 1512"/>
              <a:gd name="T14" fmla="*/ 2147483646 w 1144"/>
              <a:gd name="T15" fmla="*/ 2147483646 h 1512"/>
              <a:gd name="T16" fmla="*/ 2147483646 w 1144"/>
              <a:gd name="T17" fmla="*/ 2147483646 h 15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44" h="1512">
                <a:moveTo>
                  <a:pt x="160" y="784"/>
                </a:moveTo>
                <a:cubicBezTo>
                  <a:pt x="120" y="904"/>
                  <a:pt x="0" y="1096"/>
                  <a:pt x="64" y="1216"/>
                </a:cubicBezTo>
                <a:cubicBezTo>
                  <a:pt x="128" y="1336"/>
                  <a:pt x="392" y="1496"/>
                  <a:pt x="544" y="1504"/>
                </a:cubicBezTo>
                <a:cubicBezTo>
                  <a:pt x="696" y="1512"/>
                  <a:pt x="880" y="1416"/>
                  <a:pt x="976" y="1264"/>
                </a:cubicBezTo>
                <a:cubicBezTo>
                  <a:pt x="1072" y="1112"/>
                  <a:pt x="1144" y="792"/>
                  <a:pt x="1120" y="592"/>
                </a:cubicBezTo>
                <a:cubicBezTo>
                  <a:pt x="1096" y="392"/>
                  <a:pt x="944" y="128"/>
                  <a:pt x="832" y="64"/>
                </a:cubicBezTo>
                <a:cubicBezTo>
                  <a:pt x="720" y="0"/>
                  <a:pt x="536" y="136"/>
                  <a:pt x="448" y="208"/>
                </a:cubicBezTo>
                <a:cubicBezTo>
                  <a:pt x="360" y="280"/>
                  <a:pt x="352" y="400"/>
                  <a:pt x="304" y="496"/>
                </a:cubicBezTo>
                <a:cubicBezTo>
                  <a:pt x="256" y="592"/>
                  <a:pt x="200" y="664"/>
                  <a:pt x="160" y="784"/>
                </a:cubicBezTo>
                <a:close/>
              </a:path>
            </a:pathLst>
          </a:custGeom>
          <a:gradFill rotWithShape="0">
            <a:gsLst>
              <a:gs pos="0">
                <a:srgbClr val="0066FF"/>
              </a:gs>
              <a:gs pos="100000">
                <a:srgbClr val="002F76"/>
              </a:gs>
            </a:gsLst>
            <a:path path="rect">
              <a:fillToRect l="50000" t="50000" r="50000" b="50000"/>
            </a:path>
          </a:gradFill>
          <a:ln w="12700" cmpd="sng">
            <a:solidFill>
              <a:srgbClr val="66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93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594176"/>
              </p:ext>
            </p:extLst>
          </p:nvPr>
        </p:nvGraphicFramePr>
        <p:xfrm>
          <a:off x="804863" y="1352848"/>
          <a:ext cx="16795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58" name="Equation" r:id="rId3" imgW="743035" imgH="190432" progId="Equation.DSMT4">
                  <p:embed/>
                </p:oleObj>
              </mc:Choice>
              <mc:Fallback>
                <p:oleObj name="Equation" r:id="rId3" imgW="743035" imgH="19043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1352848"/>
                        <a:ext cx="167957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630839"/>
              </p:ext>
            </p:extLst>
          </p:nvPr>
        </p:nvGraphicFramePr>
        <p:xfrm>
          <a:off x="1116013" y="1981498"/>
          <a:ext cx="42481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59" name="Equation" r:id="rId5" imgW="2000165" imgH="361882" progId="Equation.DSMT4">
                  <p:embed/>
                </p:oleObj>
              </mc:Choice>
              <mc:Fallback>
                <p:oleObj name="Equation" r:id="rId5" imgW="2000165" imgH="3618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81498"/>
                        <a:ext cx="424815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3" name="Text Box 7"/>
          <p:cNvSpPr txBox="1">
            <a:spLocks noChangeArrowheads="1"/>
          </p:cNvSpPr>
          <p:nvPr/>
        </p:nvSpPr>
        <p:spPr bwMode="auto">
          <a:xfrm>
            <a:off x="762000" y="4380211"/>
            <a:ext cx="350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00FF00"/>
              </a:buClr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对整个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闭合曲面积分，</a:t>
            </a:r>
          </a:p>
        </p:txBody>
      </p:sp>
      <p:graphicFrame>
        <p:nvGraphicFramePr>
          <p:cNvPr id="2293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649517"/>
              </p:ext>
            </p:extLst>
          </p:nvPr>
        </p:nvGraphicFramePr>
        <p:xfrm>
          <a:off x="1760538" y="4940598"/>
          <a:ext cx="18002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60" name="公式" r:id="rId7" imgW="1733635" imgH="542823" progId="Equation.3">
                  <p:embed/>
                </p:oleObj>
              </mc:Choice>
              <mc:Fallback>
                <p:oleObj name="公式" r:id="rId7" imgW="1733635" imgH="5428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4940598"/>
                        <a:ext cx="18002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424837"/>
              </p:ext>
            </p:extLst>
          </p:nvPr>
        </p:nvGraphicFramePr>
        <p:xfrm>
          <a:off x="3727450" y="4816773"/>
          <a:ext cx="64928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61" name="公式" r:id="rId9" imgW="581152" imgH="847759" progId="Equation.3">
                  <p:embed/>
                </p:oleObj>
              </mc:Choice>
              <mc:Fallback>
                <p:oleObj name="公式" r:id="rId9" imgW="581152" imgH="847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4816773"/>
                        <a:ext cx="64928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762000" y="5690631"/>
            <a:ext cx="8297863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i="1" dirty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</a:t>
            </a:r>
            <a:r>
              <a:rPr lang="en-US" altLang="zh-CN" i="1" baseline="-25000" dirty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en-US" altLang="zh-CN" i="1" baseline="-25000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与曲面的形状和</a:t>
            </a:r>
            <a:r>
              <a:rPr lang="en-US" altLang="zh-CN" i="1" dirty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q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的位置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无关，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只与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闭合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曲面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包围的电荷电量 </a:t>
            </a:r>
            <a:r>
              <a:rPr lang="en-US" altLang="zh-CN" i="1" dirty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q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有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关。</a:t>
            </a:r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684212" y="308273"/>
            <a:ext cx="5032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l" eaLnBrk="1" hangingPunct="1">
              <a:buClr>
                <a:srgbClr val="33CC33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点电荷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q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zh-CN" altLang="en-US" dirty="0" smtClean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在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任意</a:t>
            </a:r>
            <a:r>
              <a:rPr lang="zh-CN" altLang="en-US" dirty="0" smtClean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闭合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曲面内</a:t>
            </a:r>
          </a:p>
        </p:txBody>
      </p:sp>
      <p:sp>
        <p:nvSpPr>
          <p:cNvPr id="229404" name="Line 28"/>
          <p:cNvSpPr>
            <a:spLocks noChangeShapeType="1"/>
          </p:cNvSpPr>
          <p:nvPr/>
        </p:nvSpPr>
        <p:spPr bwMode="auto">
          <a:xfrm flipV="1">
            <a:off x="7745413" y="546274"/>
            <a:ext cx="863600" cy="390525"/>
          </a:xfrm>
          <a:prstGeom prst="line">
            <a:avLst/>
          </a:prstGeom>
          <a:noFill/>
          <a:ln w="76200">
            <a:solidFill>
              <a:srgbClr val="FFCC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405" name="Line 29"/>
          <p:cNvSpPr>
            <a:spLocks noChangeShapeType="1"/>
          </p:cNvSpPr>
          <p:nvPr/>
        </p:nvSpPr>
        <p:spPr bwMode="auto">
          <a:xfrm flipV="1">
            <a:off x="7697788" y="233537"/>
            <a:ext cx="576262" cy="7461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940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924086"/>
              </p:ext>
            </p:extLst>
          </p:nvPr>
        </p:nvGraphicFramePr>
        <p:xfrm>
          <a:off x="2484438" y="1405236"/>
          <a:ext cx="16541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62" name="Equation" r:id="rId11" imgW="695283" imgH="114198" progId="Equation.DSMT4">
                  <p:embed/>
                </p:oleObj>
              </mc:Choice>
              <mc:Fallback>
                <p:oleObj name="Equation" r:id="rId11" imgW="695283" imgH="1141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405236"/>
                        <a:ext cx="16541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40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971669"/>
              </p:ext>
            </p:extLst>
          </p:nvPr>
        </p:nvGraphicFramePr>
        <p:xfrm>
          <a:off x="8562975" y="377999"/>
          <a:ext cx="4222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63" name="公式" r:id="rId13" imgW="352552" imgH="314427" progId="Equation.3">
                  <p:embed/>
                </p:oleObj>
              </mc:Choice>
              <mc:Fallback>
                <p:oleObj name="公式" r:id="rId13" imgW="352552" imgH="3144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2975" y="377999"/>
                        <a:ext cx="4222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41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073052"/>
              </p:ext>
            </p:extLst>
          </p:nvPr>
        </p:nvGraphicFramePr>
        <p:xfrm>
          <a:off x="8274050" y="44624"/>
          <a:ext cx="2809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64" name="公式" r:id="rId15" imgW="209635" imgH="304936" progId="Equation.3">
                  <p:embed/>
                </p:oleObj>
              </mc:Choice>
              <mc:Fallback>
                <p:oleObj name="公式" r:id="rId15" imgW="209635" imgH="304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4050" y="44624"/>
                        <a:ext cx="2809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9413" name="Group 37"/>
          <p:cNvGrpSpPr>
            <a:grpSpLocks/>
          </p:cNvGrpSpPr>
          <p:nvPr/>
        </p:nvGrpSpPr>
        <p:grpSpPr bwMode="auto">
          <a:xfrm rot="19250335">
            <a:off x="6943725" y="1338437"/>
            <a:ext cx="1223963" cy="457200"/>
            <a:chOff x="4553" y="1536"/>
            <a:chExt cx="652" cy="308"/>
          </a:xfrm>
        </p:grpSpPr>
        <p:sp>
          <p:nvSpPr>
            <p:cNvPr id="13340" name="Line 38"/>
            <p:cNvSpPr>
              <a:spLocks noChangeShapeType="1"/>
            </p:cNvSpPr>
            <p:nvPr/>
          </p:nvSpPr>
          <p:spPr bwMode="auto">
            <a:xfrm>
              <a:off x="4553" y="1621"/>
              <a:ext cx="65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1" name="Text Box 39"/>
            <p:cNvSpPr txBox="1">
              <a:spLocks noChangeArrowheads="1"/>
            </p:cNvSpPr>
            <p:nvPr/>
          </p:nvSpPr>
          <p:spPr bwMode="auto">
            <a:xfrm>
              <a:off x="4751" y="1536"/>
              <a:ext cx="265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CC00"/>
                  </a:solidFill>
                  <a:ea typeface="楷体_GB2312" pitchFamily="49" charset="-122"/>
                </a:rPr>
                <a:t>r</a:t>
              </a:r>
            </a:p>
          </p:txBody>
        </p:sp>
      </p:grpSp>
      <p:sp>
        <p:nvSpPr>
          <p:cNvPr id="229416" name="Rectangle 40"/>
          <p:cNvSpPr>
            <a:spLocks noChangeArrowheads="1"/>
          </p:cNvSpPr>
          <p:nvPr/>
        </p:nvSpPr>
        <p:spPr bwMode="auto">
          <a:xfrm>
            <a:off x="804863" y="828973"/>
            <a:ext cx="3024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00FF00"/>
              </a:buClr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电通量为</a:t>
            </a:r>
          </a:p>
        </p:txBody>
      </p:sp>
      <p:sp>
        <p:nvSpPr>
          <p:cNvPr id="229417" name="Rectangle 41"/>
          <p:cNvSpPr>
            <a:spLocks noChangeArrowheads="1"/>
          </p:cNvSpPr>
          <p:nvPr/>
        </p:nvSpPr>
        <p:spPr bwMode="auto">
          <a:xfrm>
            <a:off x="3854450" y="4411961"/>
            <a:ext cx="345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电通量为</a:t>
            </a:r>
          </a:p>
        </p:txBody>
      </p:sp>
      <p:sp>
        <p:nvSpPr>
          <p:cNvPr id="229430" name="Oval 54"/>
          <p:cNvSpPr>
            <a:spLocks noChangeArrowheads="1"/>
          </p:cNvSpPr>
          <p:nvPr/>
        </p:nvSpPr>
        <p:spPr bwMode="auto">
          <a:xfrm>
            <a:off x="6940550" y="1871837"/>
            <a:ext cx="76200" cy="76200"/>
          </a:xfrm>
          <a:prstGeom prst="ellipse">
            <a:avLst/>
          </a:prstGeom>
          <a:solidFill>
            <a:srgbClr val="FF0066"/>
          </a:solidFill>
          <a:ln w="9525">
            <a:solidFill>
              <a:srgbClr val="FF00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9431" name="Text Box 55"/>
          <p:cNvSpPr txBox="1">
            <a:spLocks noChangeArrowheads="1"/>
          </p:cNvSpPr>
          <p:nvPr/>
        </p:nvSpPr>
        <p:spPr bwMode="auto">
          <a:xfrm>
            <a:off x="6546850" y="1960737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0">
                <a:solidFill>
                  <a:srgbClr val="FFFF66"/>
                </a:solidFill>
                <a:ea typeface="楷体_GB2312" pitchFamily="49" charset="-122"/>
              </a:rPr>
              <a:t>+</a:t>
            </a:r>
            <a:r>
              <a:rPr lang="en-US" altLang="zh-CN" b="0" i="1">
                <a:solidFill>
                  <a:srgbClr val="FFFF66"/>
                </a:solidFill>
                <a:ea typeface="楷体_GB2312" pitchFamily="49" charset="-122"/>
              </a:rPr>
              <a:t>q</a:t>
            </a:r>
          </a:p>
        </p:txBody>
      </p:sp>
      <p:sp>
        <p:nvSpPr>
          <p:cNvPr id="229378" name="Line 2"/>
          <p:cNvSpPr>
            <a:spLocks noChangeShapeType="1"/>
          </p:cNvSpPr>
          <p:nvPr/>
        </p:nvSpPr>
        <p:spPr bwMode="auto">
          <a:xfrm flipV="1">
            <a:off x="6978650" y="881237"/>
            <a:ext cx="792163" cy="1008062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419" name="Oval 43"/>
          <p:cNvSpPr>
            <a:spLocks noChangeArrowheads="1"/>
          </p:cNvSpPr>
          <p:nvPr/>
        </p:nvSpPr>
        <p:spPr bwMode="auto">
          <a:xfrm>
            <a:off x="5724525" y="660574"/>
            <a:ext cx="2490788" cy="2401888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9432" name="Arc 56"/>
          <p:cNvSpPr>
            <a:spLocks/>
          </p:cNvSpPr>
          <p:nvPr/>
        </p:nvSpPr>
        <p:spPr bwMode="auto">
          <a:xfrm>
            <a:off x="7697788" y="881237"/>
            <a:ext cx="120650" cy="708025"/>
          </a:xfrm>
          <a:custGeom>
            <a:avLst/>
            <a:gdLst>
              <a:gd name="T0" fmla="*/ 0 w 18340"/>
              <a:gd name="T1" fmla="*/ 0 h 21600"/>
              <a:gd name="T2" fmla="*/ 2147483646 w 18340"/>
              <a:gd name="T3" fmla="*/ 2147483646 h 21600"/>
              <a:gd name="T4" fmla="*/ 0 w 1834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340" h="21600" fill="none" extrusionOk="0">
                <a:moveTo>
                  <a:pt x="-1" y="0"/>
                </a:moveTo>
                <a:cubicBezTo>
                  <a:pt x="7462" y="0"/>
                  <a:pt x="14397" y="3852"/>
                  <a:pt x="18339" y="10189"/>
                </a:cubicBezTo>
              </a:path>
              <a:path w="18340" h="21600" stroke="0" extrusionOk="0">
                <a:moveTo>
                  <a:pt x="-1" y="0"/>
                </a:moveTo>
                <a:cubicBezTo>
                  <a:pt x="7462" y="0"/>
                  <a:pt x="14397" y="3852"/>
                  <a:pt x="18339" y="10189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433" name="Arc 57"/>
          <p:cNvSpPr>
            <a:spLocks/>
          </p:cNvSpPr>
          <p:nvPr/>
        </p:nvSpPr>
        <p:spPr bwMode="auto">
          <a:xfrm rot="20955667">
            <a:off x="7410450" y="814562"/>
            <a:ext cx="600075" cy="1123950"/>
          </a:xfrm>
          <a:custGeom>
            <a:avLst/>
            <a:gdLst>
              <a:gd name="T0" fmla="*/ 2147483646 w 17581"/>
              <a:gd name="T1" fmla="*/ 0 h 18713"/>
              <a:gd name="T2" fmla="*/ 2147483646 w 17581"/>
              <a:gd name="T3" fmla="*/ 2147483646 h 18713"/>
              <a:gd name="T4" fmla="*/ 0 w 17581"/>
              <a:gd name="T5" fmla="*/ 2147483646 h 187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581" h="18713" fill="none" extrusionOk="0">
                <a:moveTo>
                  <a:pt x="10788" y="0"/>
                </a:moveTo>
                <a:cubicBezTo>
                  <a:pt x="13468" y="1545"/>
                  <a:pt x="15784" y="3647"/>
                  <a:pt x="17581" y="6164"/>
                </a:cubicBezTo>
              </a:path>
              <a:path w="17581" h="18713" stroke="0" extrusionOk="0">
                <a:moveTo>
                  <a:pt x="10788" y="0"/>
                </a:moveTo>
                <a:cubicBezTo>
                  <a:pt x="13468" y="1545"/>
                  <a:pt x="15784" y="3647"/>
                  <a:pt x="17581" y="6164"/>
                </a:cubicBezTo>
                <a:lnTo>
                  <a:pt x="0" y="18713"/>
                </a:lnTo>
                <a:lnTo>
                  <a:pt x="10788" y="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9434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322067"/>
              </p:ext>
            </p:extLst>
          </p:nvPr>
        </p:nvGraphicFramePr>
        <p:xfrm>
          <a:off x="8058150" y="881237"/>
          <a:ext cx="4937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65" name="Equation" r:id="rId17" imgW="190669" imgH="114198" progId="Equation.DSMT4">
                  <p:embed/>
                </p:oleObj>
              </mc:Choice>
              <mc:Fallback>
                <p:oleObj name="Equation" r:id="rId17" imgW="190669" imgH="1141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8150" y="881237"/>
                        <a:ext cx="49371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435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013883"/>
              </p:ext>
            </p:extLst>
          </p:nvPr>
        </p:nvGraphicFramePr>
        <p:xfrm>
          <a:off x="6834188" y="1097137"/>
          <a:ext cx="4318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66" name="Equation" r:id="rId19" imgW="171365" imgH="114198" progId="Equation.DSMT4">
                  <p:embed/>
                </p:oleObj>
              </mc:Choice>
              <mc:Fallback>
                <p:oleObj name="Equation" r:id="rId19" imgW="171365" imgH="1141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1097137"/>
                        <a:ext cx="4318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436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827054"/>
              </p:ext>
            </p:extLst>
          </p:nvPr>
        </p:nvGraphicFramePr>
        <p:xfrm>
          <a:off x="1403350" y="2835573"/>
          <a:ext cx="27638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67" name="Equation" r:id="rId21" imgW="1276435" imgH="323918" progId="Equation.DSMT4">
                  <p:embed/>
                </p:oleObj>
              </mc:Choice>
              <mc:Fallback>
                <p:oleObj name="Equation" r:id="rId21" imgW="1276435" imgH="323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835573"/>
                        <a:ext cx="276383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437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512464"/>
              </p:ext>
            </p:extLst>
          </p:nvPr>
        </p:nvGraphicFramePr>
        <p:xfrm>
          <a:off x="1331913" y="3543598"/>
          <a:ext cx="39624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68" name="Equation" r:id="rId23" imgW="1847765" imgH="361882" progId="Equation.DSMT4">
                  <p:embed/>
                </p:oleObj>
              </mc:Choice>
              <mc:Fallback>
                <p:oleObj name="Equation" r:id="rId23" imgW="1847765" imgH="3618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43598"/>
                        <a:ext cx="39624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314953" y="3410466"/>
            <a:ext cx="202247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900" b="1" dirty="0">
                <a:solidFill>
                  <a:srgbClr val="00FFFF"/>
                </a:solidFill>
              </a:rPr>
              <a:t>锥体的立体角大小定</a:t>
            </a:r>
            <a:r>
              <a:rPr lang="zh-CN" altLang="en-US" sz="1900" b="1" dirty="0" smtClean="0">
                <a:solidFill>
                  <a:srgbClr val="00FFFF"/>
                </a:solidFill>
              </a:rPr>
              <a:t>义</a:t>
            </a:r>
            <a:r>
              <a:rPr lang="zh-CN" altLang="en-US" sz="1900" dirty="0" smtClean="0">
                <a:solidFill>
                  <a:schemeClr val="bg1"/>
                </a:solidFill>
              </a:rPr>
              <a:t>：</a:t>
            </a:r>
            <a:r>
              <a:rPr lang="zh-CN" altLang="en-US" sz="1900" b="1" dirty="0" smtClean="0">
                <a:solidFill>
                  <a:schemeClr val="bg1"/>
                </a:solidFill>
              </a:rPr>
              <a:t>以</a:t>
            </a:r>
            <a:r>
              <a:rPr lang="zh-CN" altLang="en-US" sz="1900" b="1" dirty="0">
                <a:solidFill>
                  <a:schemeClr val="bg1"/>
                </a:solidFill>
              </a:rPr>
              <a:t>锥体的顶点为球心作球面，该锥体在球表面截取的面积与球半径平方之比，单位为球面度。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232650" y="3565497"/>
            <a:ext cx="1728613" cy="1649413"/>
          </a:xfrm>
          <a:prstGeom prst="rect">
            <a:avLst/>
          </a:prstGeom>
        </p:spPr>
      </p:pic>
      <p:grpSp>
        <p:nvGrpSpPr>
          <p:cNvPr id="32" name="Group 46"/>
          <p:cNvGrpSpPr>
            <a:grpSpLocks/>
          </p:cNvGrpSpPr>
          <p:nvPr/>
        </p:nvGrpSpPr>
        <p:grpSpPr bwMode="auto">
          <a:xfrm>
            <a:off x="7993548" y="244651"/>
            <a:ext cx="530225" cy="541338"/>
            <a:chOff x="4428" y="1195"/>
            <a:chExt cx="334" cy="341"/>
          </a:xfrm>
        </p:grpSpPr>
        <p:sp>
          <p:nvSpPr>
            <p:cNvPr id="33" name="Arc 47"/>
            <p:cNvSpPr>
              <a:spLocks/>
            </p:cNvSpPr>
            <p:nvPr/>
          </p:nvSpPr>
          <p:spPr bwMode="auto">
            <a:xfrm rot="8925455" flipH="1">
              <a:off x="4439" y="1395"/>
              <a:ext cx="45" cy="141"/>
            </a:xfrm>
            <a:custGeom>
              <a:avLst/>
              <a:gdLst>
                <a:gd name="T0" fmla="*/ 0 w 21600"/>
                <a:gd name="T1" fmla="*/ 0 h 16627"/>
                <a:gd name="T2" fmla="*/ 0 w 21600"/>
                <a:gd name="T3" fmla="*/ 0 h 16627"/>
                <a:gd name="T4" fmla="*/ 0 w 21600"/>
                <a:gd name="T5" fmla="*/ 0 h 166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6627" fill="none" extrusionOk="0">
                  <a:moveTo>
                    <a:pt x="13787" y="0"/>
                  </a:moveTo>
                  <a:cubicBezTo>
                    <a:pt x="18736" y="4103"/>
                    <a:pt x="21600" y="10198"/>
                    <a:pt x="21600" y="16627"/>
                  </a:cubicBezTo>
                </a:path>
                <a:path w="21600" h="16627" stroke="0" extrusionOk="0">
                  <a:moveTo>
                    <a:pt x="13787" y="0"/>
                  </a:moveTo>
                  <a:cubicBezTo>
                    <a:pt x="18736" y="4103"/>
                    <a:pt x="21600" y="10198"/>
                    <a:pt x="21600" y="16627"/>
                  </a:cubicBezTo>
                  <a:lnTo>
                    <a:pt x="0" y="16627"/>
                  </a:lnTo>
                  <a:lnTo>
                    <a:pt x="13787" y="0"/>
                  </a:lnTo>
                  <a:close/>
                </a:path>
              </a:pathLst>
            </a:custGeom>
            <a:noFill/>
            <a:ln w="28575">
              <a:solidFill>
                <a:srgbClr val="FF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48"/>
            <p:cNvSpPr txBox="1">
              <a:spLocks noChangeArrowheads="1"/>
            </p:cNvSpPr>
            <p:nvPr/>
          </p:nvSpPr>
          <p:spPr bwMode="auto">
            <a:xfrm>
              <a:off x="4428" y="1195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F9966"/>
                  </a:solidFill>
                  <a:ea typeface="楷体_GB2312" pitchFamily="49" charset="-122"/>
                  <a:sym typeface="Symbol" panose="05050102010706020507" pitchFamily="18" charset="2"/>
                </a:rPr>
                <a:t></a:t>
              </a:r>
            </a:p>
          </p:txBody>
        </p:sp>
      </p:grpSp>
      <p:grpSp>
        <p:nvGrpSpPr>
          <p:cNvPr id="36" name="Group 43"/>
          <p:cNvGrpSpPr>
            <a:grpSpLocks/>
          </p:cNvGrpSpPr>
          <p:nvPr/>
        </p:nvGrpSpPr>
        <p:grpSpPr bwMode="auto">
          <a:xfrm>
            <a:off x="7701513" y="1048066"/>
            <a:ext cx="530225" cy="573088"/>
            <a:chOff x="3615" y="1620"/>
            <a:chExt cx="334" cy="361"/>
          </a:xfrm>
        </p:grpSpPr>
        <p:sp>
          <p:nvSpPr>
            <p:cNvPr id="37" name="Arc 44"/>
            <p:cNvSpPr>
              <a:spLocks/>
            </p:cNvSpPr>
            <p:nvPr/>
          </p:nvSpPr>
          <p:spPr bwMode="auto">
            <a:xfrm rot="13820305" flipH="1">
              <a:off x="3682" y="1572"/>
              <a:ext cx="45" cy="141"/>
            </a:xfrm>
            <a:custGeom>
              <a:avLst/>
              <a:gdLst>
                <a:gd name="T0" fmla="*/ 0 w 21600"/>
                <a:gd name="T1" fmla="*/ 0 h 16627"/>
                <a:gd name="T2" fmla="*/ 0 w 21600"/>
                <a:gd name="T3" fmla="*/ 0 h 16627"/>
                <a:gd name="T4" fmla="*/ 0 w 21600"/>
                <a:gd name="T5" fmla="*/ 0 h 166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6627" fill="none" extrusionOk="0">
                  <a:moveTo>
                    <a:pt x="13787" y="0"/>
                  </a:moveTo>
                  <a:cubicBezTo>
                    <a:pt x="18736" y="4103"/>
                    <a:pt x="21600" y="10198"/>
                    <a:pt x="21600" y="16627"/>
                  </a:cubicBezTo>
                </a:path>
                <a:path w="21600" h="16627" stroke="0" extrusionOk="0">
                  <a:moveTo>
                    <a:pt x="13787" y="0"/>
                  </a:moveTo>
                  <a:cubicBezTo>
                    <a:pt x="18736" y="4103"/>
                    <a:pt x="21600" y="10198"/>
                    <a:pt x="21600" y="16627"/>
                  </a:cubicBezTo>
                  <a:lnTo>
                    <a:pt x="0" y="16627"/>
                  </a:lnTo>
                  <a:lnTo>
                    <a:pt x="13787" y="0"/>
                  </a:lnTo>
                  <a:close/>
                </a:path>
              </a:pathLst>
            </a:custGeom>
            <a:noFill/>
            <a:ln w="28575">
              <a:solidFill>
                <a:srgbClr val="FF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45"/>
            <p:cNvSpPr txBox="1">
              <a:spLocks noChangeArrowheads="1"/>
            </p:cNvSpPr>
            <p:nvPr/>
          </p:nvSpPr>
          <p:spPr bwMode="auto">
            <a:xfrm>
              <a:off x="3615" y="1693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F9966"/>
                  </a:solidFill>
                  <a:ea typeface="楷体_GB2312" pitchFamily="49" charset="-122"/>
                  <a:sym typeface="Symbol" panose="05050102010706020507" pitchFamily="18" charset="2"/>
                </a:rPr>
                <a:t>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2188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10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1000"/>
                                        <p:tgtEl>
                                          <p:spTgt spid="22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2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2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2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2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18" grpId="0" animBg="1"/>
      <p:bldP spid="229383" grpId="0" autoUpdateAnimBg="0"/>
      <p:bldP spid="229386" grpId="0" autoUpdateAnimBg="0"/>
      <p:bldP spid="229387" grpId="0"/>
      <p:bldP spid="229404" grpId="0" animBg="1"/>
      <p:bldP spid="229405" grpId="0" animBg="1"/>
      <p:bldP spid="229416" grpId="0"/>
      <p:bldP spid="229417" grpId="0"/>
      <p:bldP spid="229430" grpId="0" animBg="1"/>
      <p:bldP spid="229431" grpId="0" autoUpdateAnimBg="0"/>
      <p:bldP spid="229378" grpId="0" animBg="1"/>
      <p:bldP spid="229419" grpId="0" animBg="1"/>
      <p:bldP spid="229432" grpId="0" animBg="1"/>
      <p:bldP spid="229433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Oval 2"/>
          <p:cNvSpPr>
            <a:spLocks noChangeArrowheads="1"/>
          </p:cNvSpPr>
          <p:nvPr/>
        </p:nvSpPr>
        <p:spPr bwMode="auto">
          <a:xfrm>
            <a:off x="6265863" y="677144"/>
            <a:ext cx="1981200" cy="1549400"/>
          </a:xfrm>
          <a:prstGeom prst="ellipse">
            <a:avLst/>
          </a:prstGeom>
          <a:gradFill rotWithShape="0">
            <a:gsLst>
              <a:gs pos="0">
                <a:srgbClr val="3399FF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66C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7204075" y="2107481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i="1">
                <a:solidFill>
                  <a:srgbClr val="FFCCFF"/>
                </a:solidFill>
                <a:ea typeface="楷体_GB2312" pitchFamily="49" charset="-122"/>
              </a:rPr>
              <a:t>S</a:t>
            </a:r>
          </a:p>
        </p:txBody>
      </p:sp>
      <p:graphicFrame>
        <p:nvGraphicFramePr>
          <p:cNvPr id="22630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9455365"/>
              </p:ext>
            </p:extLst>
          </p:nvPr>
        </p:nvGraphicFramePr>
        <p:xfrm>
          <a:off x="1209099" y="989946"/>
          <a:ext cx="26908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6" name="Equation" r:id="rId3" imgW="2629069" imgH="361882" progId="Equation.3">
                  <p:embed/>
                </p:oleObj>
              </mc:Choice>
              <mc:Fallback>
                <p:oleObj name="Equation" r:id="rId3" imgW="2629069" imgH="3618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099" y="989946"/>
                        <a:ext cx="269081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6309" name="Group 5"/>
          <p:cNvGrpSpPr>
            <a:grpSpLocks/>
          </p:cNvGrpSpPr>
          <p:nvPr/>
        </p:nvGrpSpPr>
        <p:grpSpPr bwMode="auto">
          <a:xfrm>
            <a:off x="6553200" y="829544"/>
            <a:ext cx="296863" cy="1252537"/>
            <a:chOff x="4128" y="1093"/>
            <a:chExt cx="187" cy="789"/>
          </a:xfrm>
        </p:grpSpPr>
        <p:sp>
          <p:nvSpPr>
            <p:cNvPr id="14390" name="Freeform 6"/>
            <p:cNvSpPr>
              <a:spLocks/>
            </p:cNvSpPr>
            <p:nvPr/>
          </p:nvSpPr>
          <p:spPr bwMode="auto">
            <a:xfrm>
              <a:off x="4212" y="1824"/>
              <a:ext cx="60" cy="58"/>
            </a:xfrm>
            <a:custGeom>
              <a:avLst/>
              <a:gdLst>
                <a:gd name="T0" fmla="*/ 0 w 68"/>
                <a:gd name="T1" fmla="*/ 24 h 67"/>
                <a:gd name="T2" fmla="*/ 9 w 68"/>
                <a:gd name="T3" fmla="*/ 23 h 67"/>
                <a:gd name="T4" fmla="*/ 15 w 68"/>
                <a:gd name="T5" fmla="*/ 19 h 67"/>
                <a:gd name="T6" fmla="*/ 22 w 68"/>
                <a:gd name="T7" fmla="*/ 13 h 67"/>
                <a:gd name="T8" fmla="*/ 28 w 68"/>
                <a:gd name="T9" fmla="*/ 3 h 67"/>
                <a:gd name="T10" fmla="*/ 23 w 68"/>
                <a:gd name="T11" fmla="*/ 0 h 67"/>
                <a:gd name="T12" fmla="*/ 18 w 68"/>
                <a:gd name="T13" fmla="*/ 10 h 67"/>
                <a:gd name="T14" fmla="*/ 11 w 68"/>
                <a:gd name="T15" fmla="*/ 15 h 67"/>
                <a:gd name="T16" fmla="*/ 4 w 68"/>
                <a:gd name="T17" fmla="*/ 17 h 67"/>
                <a:gd name="T18" fmla="*/ 0 w 68"/>
                <a:gd name="T19" fmla="*/ 19 h 67"/>
                <a:gd name="T20" fmla="*/ 0 w 68"/>
                <a:gd name="T21" fmla="*/ 24 h 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8" h="67">
                  <a:moveTo>
                    <a:pt x="0" y="67"/>
                  </a:moveTo>
                  <a:lnTo>
                    <a:pt x="21" y="62"/>
                  </a:lnTo>
                  <a:lnTo>
                    <a:pt x="36" y="51"/>
                  </a:lnTo>
                  <a:lnTo>
                    <a:pt x="52" y="36"/>
                  </a:lnTo>
                  <a:lnTo>
                    <a:pt x="68" y="10"/>
                  </a:lnTo>
                  <a:lnTo>
                    <a:pt x="57" y="0"/>
                  </a:lnTo>
                  <a:lnTo>
                    <a:pt x="42" y="26"/>
                  </a:lnTo>
                  <a:lnTo>
                    <a:pt x="26" y="41"/>
                  </a:lnTo>
                  <a:lnTo>
                    <a:pt x="10" y="46"/>
                  </a:lnTo>
                  <a:lnTo>
                    <a:pt x="0" y="51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66FFFF"/>
            </a:solidFill>
            <a:ln w="28575" cmpd="sng">
              <a:solidFill>
                <a:srgbClr val="66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91" name="Group 7"/>
            <p:cNvGrpSpPr>
              <a:grpSpLocks/>
            </p:cNvGrpSpPr>
            <p:nvPr/>
          </p:nvGrpSpPr>
          <p:grpSpPr bwMode="auto">
            <a:xfrm>
              <a:off x="4128" y="1093"/>
              <a:ext cx="187" cy="779"/>
              <a:chOff x="4436" y="1018"/>
              <a:chExt cx="263" cy="955"/>
            </a:xfrm>
          </p:grpSpPr>
          <p:sp>
            <p:nvSpPr>
              <p:cNvPr id="14392" name="Freeform 8"/>
              <p:cNvSpPr>
                <a:spLocks noEditPoints="1"/>
              </p:cNvSpPr>
              <p:nvPr/>
            </p:nvSpPr>
            <p:spPr bwMode="auto">
              <a:xfrm>
                <a:off x="4639" y="1664"/>
                <a:ext cx="50" cy="215"/>
              </a:xfrm>
              <a:custGeom>
                <a:avLst/>
                <a:gdLst>
                  <a:gd name="T0" fmla="*/ 7 w 57"/>
                  <a:gd name="T1" fmla="*/ 90 h 249"/>
                  <a:gd name="T2" fmla="*/ 11 w 57"/>
                  <a:gd name="T3" fmla="*/ 74 h 249"/>
                  <a:gd name="T4" fmla="*/ 15 w 57"/>
                  <a:gd name="T5" fmla="*/ 59 h 249"/>
                  <a:gd name="T6" fmla="*/ 9 w 57"/>
                  <a:gd name="T7" fmla="*/ 58 h 249"/>
                  <a:gd name="T8" fmla="*/ 4 w 57"/>
                  <a:gd name="T9" fmla="*/ 73 h 249"/>
                  <a:gd name="T10" fmla="*/ 0 w 57"/>
                  <a:gd name="T11" fmla="*/ 87 h 249"/>
                  <a:gd name="T12" fmla="*/ 7 w 57"/>
                  <a:gd name="T13" fmla="*/ 90 h 249"/>
                  <a:gd name="T14" fmla="*/ 21 w 57"/>
                  <a:gd name="T15" fmla="*/ 30 h 249"/>
                  <a:gd name="T16" fmla="*/ 23 w 57"/>
                  <a:gd name="T17" fmla="*/ 15 h 249"/>
                  <a:gd name="T18" fmla="*/ 23 w 57"/>
                  <a:gd name="T19" fmla="*/ 0 h 249"/>
                  <a:gd name="T20" fmla="*/ 17 w 57"/>
                  <a:gd name="T21" fmla="*/ 0 h 249"/>
                  <a:gd name="T22" fmla="*/ 17 w 57"/>
                  <a:gd name="T23" fmla="*/ 15 h 249"/>
                  <a:gd name="T24" fmla="*/ 15 w 57"/>
                  <a:gd name="T25" fmla="*/ 28 h 249"/>
                  <a:gd name="T26" fmla="*/ 21 w 57"/>
                  <a:gd name="T27" fmla="*/ 30 h 24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7" h="249">
                    <a:moveTo>
                      <a:pt x="16" y="249"/>
                    </a:moveTo>
                    <a:lnTo>
                      <a:pt x="26" y="208"/>
                    </a:lnTo>
                    <a:lnTo>
                      <a:pt x="37" y="166"/>
                    </a:lnTo>
                    <a:lnTo>
                      <a:pt x="21" y="161"/>
                    </a:lnTo>
                    <a:lnTo>
                      <a:pt x="11" y="202"/>
                    </a:lnTo>
                    <a:lnTo>
                      <a:pt x="0" y="244"/>
                    </a:lnTo>
                    <a:lnTo>
                      <a:pt x="16" y="249"/>
                    </a:lnTo>
                    <a:close/>
                    <a:moveTo>
                      <a:pt x="52" y="83"/>
                    </a:moveTo>
                    <a:lnTo>
                      <a:pt x="57" y="42"/>
                    </a:lnTo>
                    <a:lnTo>
                      <a:pt x="57" y="0"/>
                    </a:lnTo>
                    <a:lnTo>
                      <a:pt x="42" y="0"/>
                    </a:lnTo>
                    <a:lnTo>
                      <a:pt x="42" y="42"/>
                    </a:lnTo>
                    <a:lnTo>
                      <a:pt x="37" y="78"/>
                    </a:lnTo>
                    <a:lnTo>
                      <a:pt x="52" y="83"/>
                    </a:lnTo>
                    <a:close/>
                  </a:path>
                </a:pathLst>
              </a:custGeom>
              <a:solidFill>
                <a:srgbClr val="66FFFF"/>
              </a:solidFill>
              <a:ln w="28575" cmpd="sng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3" name="Freeform 9"/>
              <p:cNvSpPr>
                <a:spLocks noEditPoints="1"/>
              </p:cNvSpPr>
              <p:nvPr/>
            </p:nvSpPr>
            <p:spPr bwMode="auto">
              <a:xfrm>
                <a:off x="4680" y="1377"/>
                <a:ext cx="19" cy="215"/>
              </a:xfrm>
              <a:custGeom>
                <a:avLst/>
                <a:gdLst>
                  <a:gd name="T0" fmla="*/ 8 w 21"/>
                  <a:gd name="T1" fmla="*/ 90 h 249"/>
                  <a:gd name="T2" fmla="*/ 11 w 21"/>
                  <a:gd name="T3" fmla="*/ 74 h 249"/>
                  <a:gd name="T4" fmla="*/ 11 w 21"/>
                  <a:gd name="T5" fmla="*/ 59 h 249"/>
                  <a:gd name="T6" fmla="*/ 5 w 21"/>
                  <a:gd name="T7" fmla="*/ 59 h 249"/>
                  <a:gd name="T8" fmla="*/ 5 w 21"/>
                  <a:gd name="T9" fmla="*/ 74 h 249"/>
                  <a:gd name="T10" fmla="*/ 0 w 21"/>
                  <a:gd name="T11" fmla="*/ 90 h 249"/>
                  <a:gd name="T12" fmla="*/ 8 w 21"/>
                  <a:gd name="T13" fmla="*/ 90 h 249"/>
                  <a:gd name="T14" fmla="*/ 11 w 21"/>
                  <a:gd name="T15" fmla="*/ 30 h 249"/>
                  <a:gd name="T16" fmla="*/ 8 w 21"/>
                  <a:gd name="T17" fmla="*/ 15 h 249"/>
                  <a:gd name="T18" fmla="*/ 8 w 21"/>
                  <a:gd name="T19" fmla="*/ 0 h 249"/>
                  <a:gd name="T20" fmla="*/ 0 w 21"/>
                  <a:gd name="T21" fmla="*/ 0 h 249"/>
                  <a:gd name="T22" fmla="*/ 5 w 21"/>
                  <a:gd name="T23" fmla="*/ 15 h 249"/>
                  <a:gd name="T24" fmla="*/ 5 w 21"/>
                  <a:gd name="T25" fmla="*/ 30 h 249"/>
                  <a:gd name="T26" fmla="*/ 11 w 21"/>
                  <a:gd name="T27" fmla="*/ 30 h 24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1" h="249">
                    <a:moveTo>
                      <a:pt x="16" y="249"/>
                    </a:moveTo>
                    <a:lnTo>
                      <a:pt x="21" y="208"/>
                    </a:lnTo>
                    <a:lnTo>
                      <a:pt x="21" y="166"/>
                    </a:lnTo>
                    <a:lnTo>
                      <a:pt x="5" y="166"/>
                    </a:lnTo>
                    <a:lnTo>
                      <a:pt x="5" y="208"/>
                    </a:lnTo>
                    <a:lnTo>
                      <a:pt x="0" y="249"/>
                    </a:lnTo>
                    <a:lnTo>
                      <a:pt x="16" y="249"/>
                    </a:lnTo>
                    <a:close/>
                    <a:moveTo>
                      <a:pt x="21" y="83"/>
                    </a:moveTo>
                    <a:lnTo>
                      <a:pt x="16" y="4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5" y="42"/>
                    </a:lnTo>
                    <a:lnTo>
                      <a:pt x="5" y="83"/>
                    </a:lnTo>
                    <a:lnTo>
                      <a:pt x="21" y="83"/>
                    </a:lnTo>
                    <a:close/>
                  </a:path>
                </a:pathLst>
              </a:custGeom>
              <a:solidFill>
                <a:srgbClr val="66FFFF"/>
              </a:solidFill>
              <a:ln w="28575" cmpd="sng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4" name="Freeform 10"/>
              <p:cNvSpPr>
                <a:spLocks noEditPoints="1"/>
              </p:cNvSpPr>
              <p:nvPr/>
            </p:nvSpPr>
            <p:spPr bwMode="auto">
              <a:xfrm>
                <a:off x="4625" y="1094"/>
                <a:ext cx="60" cy="211"/>
              </a:xfrm>
              <a:custGeom>
                <a:avLst/>
                <a:gdLst>
                  <a:gd name="T0" fmla="*/ 31 w 67"/>
                  <a:gd name="T1" fmla="*/ 88 h 244"/>
                  <a:gd name="T2" fmla="*/ 29 w 67"/>
                  <a:gd name="T3" fmla="*/ 74 h 244"/>
                  <a:gd name="T4" fmla="*/ 27 w 67"/>
                  <a:gd name="T5" fmla="*/ 58 h 244"/>
                  <a:gd name="T6" fmla="*/ 19 w 67"/>
                  <a:gd name="T7" fmla="*/ 58 h 244"/>
                  <a:gd name="T8" fmla="*/ 21 w 67"/>
                  <a:gd name="T9" fmla="*/ 74 h 244"/>
                  <a:gd name="T10" fmla="*/ 24 w 67"/>
                  <a:gd name="T11" fmla="*/ 88 h 244"/>
                  <a:gd name="T12" fmla="*/ 31 w 67"/>
                  <a:gd name="T13" fmla="*/ 88 h 244"/>
                  <a:gd name="T14" fmla="*/ 19 w 67"/>
                  <a:gd name="T15" fmla="*/ 28 h 244"/>
                  <a:gd name="T16" fmla="*/ 14 w 67"/>
                  <a:gd name="T17" fmla="*/ 14 h 244"/>
                  <a:gd name="T18" fmla="*/ 7 w 67"/>
                  <a:gd name="T19" fmla="*/ 0 h 244"/>
                  <a:gd name="T20" fmla="*/ 0 w 67"/>
                  <a:gd name="T21" fmla="*/ 3 h 244"/>
                  <a:gd name="T22" fmla="*/ 7 w 67"/>
                  <a:gd name="T23" fmla="*/ 15 h 244"/>
                  <a:gd name="T24" fmla="*/ 12 w 67"/>
                  <a:gd name="T25" fmla="*/ 30 h 244"/>
                  <a:gd name="T26" fmla="*/ 19 w 67"/>
                  <a:gd name="T27" fmla="*/ 28 h 24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7" h="244">
                    <a:moveTo>
                      <a:pt x="67" y="244"/>
                    </a:moveTo>
                    <a:lnTo>
                      <a:pt x="62" y="203"/>
                    </a:lnTo>
                    <a:lnTo>
                      <a:pt x="57" y="161"/>
                    </a:lnTo>
                    <a:lnTo>
                      <a:pt x="41" y="161"/>
                    </a:lnTo>
                    <a:lnTo>
                      <a:pt x="46" y="203"/>
                    </a:lnTo>
                    <a:lnTo>
                      <a:pt x="52" y="244"/>
                    </a:lnTo>
                    <a:lnTo>
                      <a:pt x="67" y="244"/>
                    </a:lnTo>
                    <a:close/>
                    <a:moveTo>
                      <a:pt x="41" y="78"/>
                    </a:moveTo>
                    <a:lnTo>
                      <a:pt x="31" y="37"/>
                    </a:lnTo>
                    <a:lnTo>
                      <a:pt x="15" y="0"/>
                    </a:lnTo>
                    <a:lnTo>
                      <a:pt x="0" y="5"/>
                    </a:lnTo>
                    <a:lnTo>
                      <a:pt x="15" y="42"/>
                    </a:lnTo>
                    <a:lnTo>
                      <a:pt x="26" y="83"/>
                    </a:lnTo>
                    <a:lnTo>
                      <a:pt x="41" y="78"/>
                    </a:lnTo>
                    <a:close/>
                  </a:path>
                </a:pathLst>
              </a:custGeom>
              <a:solidFill>
                <a:srgbClr val="66FFFF"/>
              </a:solidFill>
              <a:ln w="28575" cmpd="sng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5" name="Freeform 11"/>
              <p:cNvSpPr>
                <a:spLocks/>
              </p:cNvSpPr>
              <p:nvPr/>
            </p:nvSpPr>
            <p:spPr bwMode="auto">
              <a:xfrm>
                <a:off x="4436" y="1018"/>
                <a:ext cx="129" cy="489"/>
              </a:xfrm>
              <a:custGeom>
                <a:avLst/>
                <a:gdLst>
                  <a:gd name="T0" fmla="*/ 64 w 145"/>
                  <a:gd name="T1" fmla="*/ 0 h 566"/>
                  <a:gd name="T2" fmla="*/ 58 w 145"/>
                  <a:gd name="T3" fmla="*/ 3 h 566"/>
                  <a:gd name="T4" fmla="*/ 50 w 145"/>
                  <a:gd name="T5" fmla="*/ 6 h 566"/>
                  <a:gd name="T6" fmla="*/ 36 w 145"/>
                  <a:gd name="T7" fmla="*/ 16 h 566"/>
                  <a:gd name="T8" fmla="*/ 28 w 145"/>
                  <a:gd name="T9" fmla="*/ 35 h 566"/>
                  <a:gd name="T10" fmla="*/ 18 w 145"/>
                  <a:gd name="T11" fmla="*/ 59 h 566"/>
                  <a:gd name="T12" fmla="*/ 9 w 145"/>
                  <a:gd name="T13" fmla="*/ 90 h 566"/>
                  <a:gd name="T14" fmla="*/ 4 w 145"/>
                  <a:gd name="T15" fmla="*/ 125 h 566"/>
                  <a:gd name="T16" fmla="*/ 4 w 145"/>
                  <a:gd name="T17" fmla="*/ 162 h 566"/>
                  <a:gd name="T18" fmla="*/ 0 w 145"/>
                  <a:gd name="T19" fmla="*/ 203 h 566"/>
                  <a:gd name="T20" fmla="*/ 7 w 145"/>
                  <a:gd name="T21" fmla="*/ 203 h 566"/>
                  <a:gd name="T22" fmla="*/ 7 w 145"/>
                  <a:gd name="T23" fmla="*/ 162 h 566"/>
                  <a:gd name="T24" fmla="*/ 11 w 145"/>
                  <a:gd name="T25" fmla="*/ 125 h 566"/>
                  <a:gd name="T26" fmla="*/ 16 w 145"/>
                  <a:gd name="T27" fmla="*/ 91 h 566"/>
                  <a:gd name="T28" fmla="*/ 25 w 145"/>
                  <a:gd name="T29" fmla="*/ 63 h 566"/>
                  <a:gd name="T30" fmla="*/ 34 w 145"/>
                  <a:gd name="T31" fmla="*/ 39 h 566"/>
                  <a:gd name="T32" fmla="*/ 43 w 145"/>
                  <a:gd name="T33" fmla="*/ 20 h 566"/>
                  <a:gd name="T34" fmla="*/ 48 w 145"/>
                  <a:gd name="T35" fmla="*/ 13 h 566"/>
                  <a:gd name="T36" fmla="*/ 53 w 145"/>
                  <a:gd name="T37" fmla="*/ 9 h 566"/>
                  <a:gd name="T38" fmla="*/ 60 w 145"/>
                  <a:gd name="T39" fmla="*/ 6 h 566"/>
                  <a:gd name="T40" fmla="*/ 64 w 145"/>
                  <a:gd name="T41" fmla="*/ 6 h 566"/>
                  <a:gd name="T42" fmla="*/ 64 w 145"/>
                  <a:gd name="T43" fmla="*/ 0 h 56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45" h="566">
                    <a:moveTo>
                      <a:pt x="145" y="0"/>
                    </a:moveTo>
                    <a:lnTo>
                      <a:pt x="130" y="5"/>
                    </a:lnTo>
                    <a:lnTo>
                      <a:pt x="114" y="16"/>
                    </a:lnTo>
                    <a:lnTo>
                      <a:pt x="83" y="47"/>
                    </a:lnTo>
                    <a:lnTo>
                      <a:pt x="62" y="99"/>
                    </a:lnTo>
                    <a:lnTo>
                      <a:pt x="41" y="166"/>
                    </a:lnTo>
                    <a:lnTo>
                      <a:pt x="20" y="249"/>
                    </a:lnTo>
                    <a:lnTo>
                      <a:pt x="10" y="348"/>
                    </a:lnTo>
                    <a:lnTo>
                      <a:pt x="5" y="451"/>
                    </a:lnTo>
                    <a:lnTo>
                      <a:pt x="0" y="566"/>
                    </a:lnTo>
                    <a:lnTo>
                      <a:pt x="15" y="566"/>
                    </a:lnTo>
                    <a:lnTo>
                      <a:pt x="15" y="451"/>
                    </a:lnTo>
                    <a:lnTo>
                      <a:pt x="26" y="348"/>
                    </a:lnTo>
                    <a:lnTo>
                      <a:pt x="36" y="254"/>
                    </a:lnTo>
                    <a:lnTo>
                      <a:pt x="57" y="176"/>
                    </a:lnTo>
                    <a:lnTo>
                      <a:pt x="78" y="109"/>
                    </a:lnTo>
                    <a:lnTo>
                      <a:pt x="98" y="57"/>
                    </a:lnTo>
                    <a:lnTo>
                      <a:pt x="109" y="36"/>
                    </a:lnTo>
                    <a:lnTo>
                      <a:pt x="119" y="26"/>
                    </a:lnTo>
                    <a:lnTo>
                      <a:pt x="135" y="16"/>
                    </a:lnTo>
                    <a:lnTo>
                      <a:pt x="145" y="16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66FFFF"/>
              </a:solidFill>
              <a:ln w="28575" cmpd="sng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6" name="Freeform 12"/>
              <p:cNvSpPr>
                <a:spLocks noEditPoints="1"/>
              </p:cNvSpPr>
              <p:nvPr/>
            </p:nvSpPr>
            <p:spPr bwMode="auto">
              <a:xfrm>
                <a:off x="4438" y="1485"/>
                <a:ext cx="129" cy="488"/>
              </a:xfrm>
              <a:custGeom>
                <a:avLst/>
                <a:gdLst>
                  <a:gd name="T0" fmla="*/ 0 w 145"/>
                  <a:gd name="T1" fmla="*/ 0 h 565"/>
                  <a:gd name="T2" fmla="*/ 4 w 145"/>
                  <a:gd name="T3" fmla="*/ 41 h 565"/>
                  <a:gd name="T4" fmla="*/ 4 w 145"/>
                  <a:gd name="T5" fmla="*/ 79 h 565"/>
                  <a:gd name="T6" fmla="*/ 9 w 145"/>
                  <a:gd name="T7" fmla="*/ 113 h 565"/>
                  <a:gd name="T8" fmla="*/ 18 w 145"/>
                  <a:gd name="T9" fmla="*/ 143 h 565"/>
                  <a:gd name="T10" fmla="*/ 28 w 145"/>
                  <a:gd name="T11" fmla="*/ 167 h 565"/>
                  <a:gd name="T12" fmla="*/ 36 w 145"/>
                  <a:gd name="T13" fmla="*/ 186 h 565"/>
                  <a:gd name="T14" fmla="*/ 50 w 145"/>
                  <a:gd name="T15" fmla="*/ 200 h 565"/>
                  <a:gd name="T16" fmla="*/ 58 w 145"/>
                  <a:gd name="T17" fmla="*/ 200 h 565"/>
                  <a:gd name="T18" fmla="*/ 64 w 145"/>
                  <a:gd name="T19" fmla="*/ 202 h 565"/>
                  <a:gd name="T20" fmla="*/ 64 w 145"/>
                  <a:gd name="T21" fmla="*/ 196 h 565"/>
                  <a:gd name="T22" fmla="*/ 60 w 145"/>
                  <a:gd name="T23" fmla="*/ 196 h 565"/>
                  <a:gd name="T24" fmla="*/ 53 w 145"/>
                  <a:gd name="T25" fmla="*/ 193 h 565"/>
                  <a:gd name="T26" fmla="*/ 48 w 145"/>
                  <a:gd name="T27" fmla="*/ 190 h 565"/>
                  <a:gd name="T28" fmla="*/ 43 w 145"/>
                  <a:gd name="T29" fmla="*/ 182 h 565"/>
                  <a:gd name="T30" fmla="*/ 34 w 145"/>
                  <a:gd name="T31" fmla="*/ 163 h 565"/>
                  <a:gd name="T32" fmla="*/ 25 w 145"/>
                  <a:gd name="T33" fmla="*/ 141 h 565"/>
                  <a:gd name="T34" fmla="*/ 16 w 145"/>
                  <a:gd name="T35" fmla="*/ 111 h 565"/>
                  <a:gd name="T36" fmla="*/ 11 w 145"/>
                  <a:gd name="T37" fmla="*/ 79 h 565"/>
                  <a:gd name="T38" fmla="*/ 7 w 145"/>
                  <a:gd name="T39" fmla="*/ 41 h 565"/>
                  <a:gd name="T40" fmla="*/ 7 w 145"/>
                  <a:gd name="T41" fmla="*/ 0 h 565"/>
                  <a:gd name="T42" fmla="*/ 0 w 145"/>
                  <a:gd name="T43" fmla="*/ 0 h 565"/>
                  <a:gd name="T44" fmla="*/ 7 w 145"/>
                  <a:gd name="T45" fmla="*/ 0 h 565"/>
                  <a:gd name="T46" fmla="*/ 7 w 145"/>
                  <a:gd name="T47" fmla="*/ 0 h 565"/>
                  <a:gd name="T48" fmla="*/ 4 w 145"/>
                  <a:gd name="T49" fmla="*/ 0 h 565"/>
                  <a:gd name="T50" fmla="*/ 7 w 145"/>
                  <a:gd name="T51" fmla="*/ 0 h 56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45" h="565">
                    <a:moveTo>
                      <a:pt x="0" y="0"/>
                    </a:moveTo>
                    <a:lnTo>
                      <a:pt x="5" y="114"/>
                    </a:lnTo>
                    <a:lnTo>
                      <a:pt x="10" y="217"/>
                    </a:lnTo>
                    <a:lnTo>
                      <a:pt x="20" y="316"/>
                    </a:lnTo>
                    <a:lnTo>
                      <a:pt x="41" y="399"/>
                    </a:lnTo>
                    <a:lnTo>
                      <a:pt x="62" y="466"/>
                    </a:lnTo>
                    <a:lnTo>
                      <a:pt x="83" y="518"/>
                    </a:lnTo>
                    <a:lnTo>
                      <a:pt x="114" y="555"/>
                    </a:lnTo>
                    <a:lnTo>
                      <a:pt x="130" y="560"/>
                    </a:lnTo>
                    <a:lnTo>
                      <a:pt x="145" y="565"/>
                    </a:lnTo>
                    <a:lnTo>
                      <a:pt x="145" y="549"/>
                    </a:lnTo>
                    <a:lnTo>
                      <a:pt x="135" y="549"/>
                    </a:lnTo>
                    <a:lnTo>
                      <a:pt x="119" y="539"/>
                    </a:lnTo>
                    <a:lnTo>
                      <a:pt x="109" y="529"/>
                    </a:lnTo>
                    <a:lnTo>
                      <a:pt x="98" y="508"/>
                    </a:lnTo>
                    <a:lnTo>
                      <a:pt x="78" y="456"/>
                    </a:lnTo>
                    <a:lnTo>
                      <a:pt x="57" y="394"/>
                    </a:lnTo>
                    <a:lnTo>
                      <a:pt x="36" y="311"/>
                    </a:lnTo>
                    <a:lnTo>
                      <a:pt x="26" y="217"/>
                    </a:lnTo>
                    <a:lnTo>
                      <a:pt x="15" y="114"/>
                    </a:lnTo>
                    <a:lnTo>
                      <a:pt x="15" y="0"/>
                    </a:lnTo>
                    <a:lnTo>
                      <a:pt x="0" y="0"/>
                    </a:lnTo>
                    <a:close/>
                    <a:moveTo>
                      <a:pt x="15" y="0"/>
                    </a:moveTo>
                    <a:lnTo>
                      <a:pt x="15" y="0"/>
                    </a:lnTo>
                    <a:lnTo>
                      <a:pt x="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66FFFF"/>
              </a:solidFill>
              <a:ln w="28575" cmpd="sng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26317" name="Group 13"/>
          <p:cNvGrpSpPr>
            <a:grpSpLocks/>
          </p:cNvGrpSpPr>
          <p:nvPr/>
        </p:nvGrpSpPr>
        <p:grpSpPr bwMode="auto">
          <a:xfrm>
            <a:off x="5318125" y="735881"/>
            <a:ext cx="509588" cy="776288"/>
            <a:chOff x="3350" y="1392"/>
            <a:chExt cx="321" cy="489"/>
          </a:xfrm>
        </p:grpSpPr>
        <p:sp>
          <p:nvSpPr>
            <p:cNvPr id="14388" name="Oval 14"/>
            <p:cNvSpPr>
              <a:spLocks noChangeArrowheads="1"/>
            </p:cNvSpPr>
            <p:nvPr/>
          </p:nvSpPr>
          <p:spPr bwMode="auto">
            <a:xfrm>
              <a:off x="3456" y="1833"/>
              <a:ext cx="48" cy="4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rgbClr val="FFFF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89" name="Text Box 15"/>
            <p:cNvSpPr txBox="1">
              <a:spLocks noChangeArrowheads="1"/>
            </p:cNvSpPr>
            <p:nvPr/>
          </p:nvSpPr>
          <p:spPr bwMode="auto">
            <a:xfrm>
              <a:off x="3350" y="1392"/>
              <a:ext cx="3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FF00"/>
                  </a:solidFill>
                  <a:ea typeface="楷体_GB2312" pitchFamily="49" charset="-122"/>
                </a:rPr>
                <a:t>+</a:t>
              </a:r>
              <a:r>
                <a:rPr lang="en-US" altLang="zh-CN" i="1">
                  <a:solidFill>
                    <a:srgbClr val="FFFF00"/>
                  </a:solidFill>
                  <a:ea typeface="楷体_GB2312" pitchFamily="49" charset="-122"/>
                </a:rPr>
                <a:t>q</a:t>
              </a:r>
            </a:p>
          </p:txBody>
        </p:sp>
      </p:grpSp>
      <p:sp>
        <p:nvSpPr>
          <p:cNvPr id="226320" name="Text Box 16"/>
          <p:cNvSpPr txBox="1">
            <a:spLocks noChangeArrowheads="1"/>
          </p:cNvSpPr>
          <p:nvPr/>
        </p:nvSpPr>
        <p:spPr bwMode="auto">
          <a:xfrm>
            <a:off x="6210300" y="1383581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i="1">
                <a:solidFill>
                  <a:srgbClr val="FFFF66"/>
                </a:solidFill>
                <a:ea typeface="楷体_GB2312" pitchFamily="49" charset="-122"/>
              </a:rPr>
              <a:t>S</a:t>
            </a:r>
            <a:r>
              <a:rPr lang="en-US" altLang="zh-CN" baseline="-25000">
                <a:solidFill>
                  <a:srgbClr val="FFFF66"/>
                </a:solidFill>
                <a:ea typeface="楷体_GB2312" pitchFamily="49" charset="-122"/>
              </a:rPr>
              <a:t>1</a:t>
            </a:r>
            <a:endParaRPr lang="en-US" altLang="zh-CN">
              <a:solidFill>
                <a:srgbClr val="FFFF66"/>
              </a:solidFill>
              <a:ea typeface="楷体_GB2312" pitchFamily="49" charset="-122"/>
            </a:endParaRPr>
          </a:p>
        </p:txBody>
      </p:sp>
      <p:sp>
        <p:nvSpPr>
          <p:cNvPr id="226321" name="Text Box 17"/>
          <p:cNvSpPr txBox="1">
            <a:spLocks noChangeArrowheads="1"/>
          </p:cNvSpPr>
          <p:nvPr/>
        </p:nvSpPr>
        <p:spPr bwMode="auto">
          <a:xfrm>
            <a:off x="7570788" y="1574081"/>
            <a:ext cx="582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i="1">
                <a:solidFill>
                  <a:srgbClr val="FFFF66"/>
                </a:solidFill>
                <a:ea typeface="楷体_GB2312" pitchFamily="49" charset="-122"/>
              </a:rPr>
              <a:t>S</a:t>
            </a:r>
            <a:r>
              <a:rPr lang="en-US" altLang="zh-CN" baseline="-25000">
                <a:solidFill>
                  <a:srgbClr val="FFFF66"/>
                </a:solidFill>
                <a:ea typeface="楷体_GB2312" pitchFamily="49" charset="-122"/>
              </a:rPr>
              <a:t>2</a:t>
            </a:r>
            <a:endParaRPr lang="en-US" altLang="zh-CN">
              <a:solidFill>
                <a:srgbClr val="FFFF66"/>
              </a:solidFill>
              <a:ea typeface="楷体_GB2312" pitchFamily="49" charset="-122"/>
            </a:endParaRPr>
          </a:p>
        </p:txBody>
      </p:sp>
      <p:sp>
        <p:nvSpPr>
          <p:cNvPr id="226322" name="Text Box 18"/>
          <p:cNvSpPr txBox="1">
            <a:spLocks noChangeArrowheads="1"/>
          </p:cNvSpPr>
          <p:nvPr/>
        </p:nvSpPr>
        <p:spPr bwMode="auto">
          <a:xfrm>
            <a:off x="771525" y="332656"/>
            <a:ext cx="487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FFFF"/>
                </a:solidFill>
                <a:ea typeface="楷体_GB2312" pitchFamily="49" charset="-122"/>
                <a:sym typeface="Wingdings" panose="05000000000000000000" pitchFamily="2" charset="2"/>
              </a:rPr>
              <a:t>(2) 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点电荷</a:t>
            </a:r>
            <a:r>
              <a:rPr lang="en-US" altLang="zh-CN">
                <a:solidFill>
                  <a:srgbClr val="00FFFF"/>
                </a:solidFill>
                <a:ea typeface="楷体_GB2312" pitchFamily="49" charset="-122"/>
              </a:rPr>
              <a:t>q 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，在闭合曲面外</a:t>
            </a:r>
          </a:p>
        </p:txBody>
      </p:sp>
      <p:sp>
        <p:nvSpPr>
          <p:cNvPr id="226323" name="Text Box 19"/>
          <p:cNvSpPr txBox="1">
            <a:spLocks noChangeArrowheads="1"/>
          </p:cNvSpPr>
          <p:nvPr/>
        </p:nvSpPr>
        <p:spPr bwMode="auto">
          <a:xfrm>
            <a:off x="757238" y="2275756"/>
            <a:ext cx="4319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FFFF"/>
                </a:solidFill>
                <a:ea typeface="楷体_GB2312" pitchFamily="49" charset="-122"/>
                <a:sym typeface="Wingdings" panose="05000000000000000000" pitchFamily="2" charset="2"/>
              </a:rPr>
              <a:t>(3) 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点电荷系</a:t>
            </a:r>
          </a:p>
        </p:txBody>
      </p:sp>
      <p:graphicFrame>
        <p:nvGraphicFramePr>
          <p:cNvPr id="226339" name="Objec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388422"/>
              </p:ext>
            </p:extLst>
          </p:nvPr>
        </p:nvGraphicFramePr>
        <p:xfrm>
          <a:off x="1920875" y="2752006"/>
          <a:ext cx="25796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" name="Equation" r:id="rId5" imgW="1190752" imgH="171450" progId="Equation.DSMT4">
                  <p:embed/>
                </p:oleObj>
              </mc:Choice>
              <mc:Fallback>
                <p:oleObj name="Equation" r:id="rId5" imgW="1190752" imgH="17145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2752006"/>
                        <a:ext cx="257968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40" name="Objec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3458926"/>
              </p:ext>
            </p:extLst>
          </p:nvPr>
        </p:nvGraphicFramePr>
        <p:xfrm>
          <a:off x="1042988" y="3455269"/>
          <a:ext cx="47513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8" name="Equation" r:id="rId7" imgW="2371683" imgH="209414" progId="Equation.DSMT4">
                  <p:embed/>
                </p:oleObj>
              </mc:Choice>
              <mc:Fallback>
                <p:oleObj name="Equation" r:id="rId7" imgW="2371683" imgH="209414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55269"/>
                        <a:ext cx="47513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6341" name="Group 37"/>
          <p:cNvGrpSpPr>
            <a:grpSpLocks/>
          </p:cNvGrpSpPr>
          <p:nvPr/>
        </p:nvGrpSpPr>
        <p:grpSpPr bwMode="auto">
          <a:xfrm>
            <a:off x="5562600" y="413619"/>
            <a:ext cx="3276600" cy="1998662"/>
            <a:chOff x="3504" y="325"/>
            <a:chExt cx="2064" cy="1259"/>
          </a:xfrm>
        </p:grpSpPr>
        <p:sp>
          <p:nvSpPr>
            <p:cNvPr id="14376" name="Line 38"/>
            <p:cNvSpPr>
              <a:spLocks noChangeShapeType="1"/>
            </p:cNvSpPr>
            <p:nvPr/>
          </p:nvSpPr>
          <p:spPr bwMode="auto">
            <a:xfrm>
              <a:off x="3936" y="1008"/>
              <a:ext cx="1248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77" name="Group 39"/>
            <p:cNvGrpSpPr>
              <a:grpSpLocks/>
            </p:cNvGrpSpPr>
            <p:nvPr/>
          </p:nvGrpSpPr>
          <p:grpSpPr bwMode="auto">
            <a:xfrm>
              <a:off x="3504" y="325"/>
              <a:ext cx="2064" cy="1259"/>
              <a:chOff x="3504" y="325"/>
              <a:chExt cx="2064" cy="1259"/>
            </a:xfrm>
          </p:grpSpPr>
          <p:sp>
            <p:nvSpPr>
              <p:cNvPr id="14378" name="Line 40"/>
              <p:cNvSpPr>
                <a:spLocks noChangeShapeType="1"/>
              </p:cNvSpPr>
              <p:nvPr/>
            </p:nvSpPr>
            <p:spPr bwMode="auto">
              <a:xfrm>
                <a:off x="3504" y="1008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9" name="Line 41"/>
              <p:cNvSpPr>
                <a:spLocks noChangeShapeType="1"/>
              </p:cNvSpPr>
              <p:nvPr/>
            </p:nvSpPr>
            <p:spPr bwMode="auto">
              <a:xfrm>
                <a:off x="3504" y="1008"/>
                <a:ext cx="480" cy="144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0" name="Line 42"/>
              <p:cNvSpPr>
                <a:spLocks noChangeShapeType="1"/>
              </p:cNvSpPr>
              <p:nvPr/>
            </p:nvSpPr>
            <p:spPr bwMode="auto">
              <a:xfrm flipV="1">
                <a:off x="4885" y="325"/>
                <a:ext cx="432" cy="19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1" name="Line 43"/>
              <p:cNvSpPr>
                <a:spLocks noChangeShapeType="1"/>
              </p:cNvSpPr>
              <p:nvPr/>
            </p:nvSpPr>
            <p:spPr bwMode="auto">
              <a:xfrm>
                <a:off x="5184" y="1008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2" name="Line 44"/>
              <p:cNvSpPr>
                <a:spLocks noChangeShapeType="1"/>
              </p:cNvSpPr>
              <p:nvPr/>
            </p:nvSpPr>
            <p:spPr bwMode="auto">
              <a:xfrm>
                <a:off x="4800" y="1440"/>
                <a:ext cx="432" cy="144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3" name="Line 45"/>
              <p:cNvSpPr>
                <a:spLocks noChangeShapeType="1"/>
              </p:cNvSpPr>
              <p:nvPr/>
            </p:nvSpPr>
            <p:spPr bwMode="auto">
              <a:xfrm flipV="1">
                <a:off x="3504" y="336"/>
                <a:ext cx="1152" cy="624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4" name="Line 46"/>
              <p:cNvSpPr>
                <a:spLocks noChangeShapeType="1"/>
              </p:cNvSpPr>
              <p:nvPr/>
            </p:nvSpPr>
            <p:spPr bwMode="auto">
              <a:xfrm>
                <a:off x="3504" y="1008"/>
                <a:ext cx="1056" cy="576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5" name="Line 47"/>
              <p:cNvSpPr>
                <a:spLocks noChangeShapeType="1"/>
              </p:cNvSpPr>
              <p:nvPr/>
            </p:nvSpPr>
            <p:spPr bwMode="auto">
              <a:xfrm flipV="1">
                <a:off x="3552" y="816"/>
                <a:ext cx="432" cy="144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6" name="Line 48"/>
              <p:cNvSpPr>
                <a:spLocks noChangeShapeType="1"/>
              </p:cNvSpPr>
              <p:nvPr/>
            </p:nvSpPr>
            <p:spPr bwMode="auto">
              <a:xfrm flipV="1">
                <a:off x="3984" y="528"/>
                <a:ext cx="864" cy="288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7" name="Line 49"/>
              <p:cNvSpPr>
                <a:spLocks noChangeShapeType="1"/>
              </p:cNvSpPr>
              <p:nvPr/>
            </p:nvSpPr>
            <p:spPr bwMode="auto">
              <a:xfrm>
                <a:off x="4032" y="1200"/>
                <a:ext cx="768" cy="24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26354" name="Object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886604"/>
              </p:ext>
            </p:extLst>
          </p:nvPr>
        </p:nvGraphicFramePr>
        <p:xfrm>
          <a:off x="1403350" y="5253906"/>
          <a:ext cx="28813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9" name="Equation" r:id="rId9" imgW="1085765" imgH="361882" progId="Equation.DSMT4">
                  <p:embed/>
                </p:oleObj>
              </mc:Choice>
              <mc:Fallback>
                <p:oleObj name="Equation" r:id="rId9" imgW="1085765" imgH="361882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253906"/>
                        <a:ext cx="28813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043608" y="6095930"/>
            <a:ext cx="7937376" cy="838741"/>
            <a:chOff x="1718228" y="6069778"/>
            <a:chExt cx="7239000" cy="838741"/>
          </a:xfrm>
        </p:grpSpPr>
        <p:sp>
          <p:nvSpPr>
            <p:cNvPr id="226355" name="Text Box 51"/>
            <p:cNvSpPr txBox="1">
              <a:spLocks noChangeArrowheads="1"/>
            </p:cNvSpPr>
            <p:nvPr/>
          </p:nvSpPr>
          <p:spPr bwMode="auto">
            <a:xfrm>
              <a:off x="1718228" y="6077522"/>
              <a:ext cx="72390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 dirty="0">
                  <a:solidFill>
                    <a:srgbClr val="00FF00"/>
                  </a:solidFill>
                  <a:ea typeface="楷体_GB2312" pitchFamily="49" charset="-122"/>
                </a:rPr>
                <a:t>  </a:t>
              </a:r>
              <a:r>
                <a:rPr lang="zh-CN" altLang="en-US" dirty="0" smtClean="0">
                  <a:solidFill>
                    <a:schemeClr val="bg1"/>
                  </a:solidFill>
                  <a:ea typeface="楷体_GB2312" pitchFamily="49" charset="-122"/>
                </a:rPr>
                <a:t>虽然</a:t>
              </a:r>
              <a:r>
                <a:rPr lang="en-US" altLang="zh-CN" i="1" dirty="0" smtClean="0">
                  <a:solidFill>
                    <a:srgbClr val="00FF00"/>
                  </a:solidFill>
                  <a:ea typeface="楷体_GB2312" pitchFamily="49" charset="-122"/>
                </a:rPr>
                <a:t>    </a:t>
              </a:r>
              <a:r>
                <a:rPr lang="zh-CN" altLang="en-US" dirty="0">
                  <a:solidFill>
                    <a:schemeClr val="bg1"/>
                  </a:solidFill>
                  <a:ea typeface="楷体_GB2312" pitchFamily="49" charset="-122"/>
                </a:rPr>
                <a:t>是所有</a:t>
              </a:r>
              <a:r>
                <a:rPr lang="zh-CN" altLang="en-US" dirty="0" smtClean="0">
                  <a:solidFill>
                    <a:schemeClr val="bg1"/>
                  </a:solidFill>
                  <a:ea typeface="楷体_GB2312" pitchFamily="49" charset="-122"/>
                </a:rPr>
                <a:t>电荷共同产生</a:t>
              </a:r>
              <a:r>
                <a:rPr lang="zh-CN" altLang="en-US" dirty="0">
                  <a:solidFill>
                    <a:schemeClr val="bg1"/>
                  </a:solidFill>
                  <a:ea typeface="楷体_GB2312" pitchFamily="49" charset="-122"/>
                </a:rPr>
                <a:t>的</a:t>
              </a:r>
              <a:r>
                <a:rPr lang="zh-CN" altLang="en-US" dirty="0" smtClean="0">
                  <a:solidFill>
                    <a:schemeClr val="bg1"/>
                  </a:solidFill>
                  <a:ea typeface="楷体_GB2312" pitchFamily="49" charset="-122"/>
                </a:rPr>
                <a:t>，但</a:t>
              </a:r>
              <a:r>
                <a:rPr lang="zh-CN" altLang="en-US" dirty="0" smtClean="0">
                  <a:solidFill>
                    <a:srgbClr val="66FFFF"/>
                  </a:solidFill>
                  <a:ea typeface="楷体_GB2312" pitchFamily="49" charset="-122"/>
                  <a:sym typeface="Symbol" panose="05050102010706020507" pitchFamily="18" charset="2"/>
                </a:rPr>
                <a:t></a:t>
              </a:r>
              <a:r>
                <a:rPr lang="en-US" altLang="zh-CN" baseline="-25000" dirty="0">
                  <a:solidFill>
                    <a:srgbClr val="66FFFF"/>
                  </a:solidFill>
                  <a:ea typeface="楷体_GB2312" pitchFamily="49" charset="-122"/>
                  <a:sym typeface="Symbol" panose="05050102010706020507" pitchFamily="18" charset="2"/>
                </a:rPr>
                <a:t>e</a:t>
              </a:r>
              <a:r>
                <a:rPr lang="en-US" altLang="zh-CN" baseline="-25000" dirty="0">
                  <a:solidFill>
                    <a:schemeClr val="bg1"/>
                  </a:solidFill>
                  <a:ea typeface="楷体_GB2312" pitchFamily="49" charset="-122"/>
                  <a:sym typeface="Symbol" panose="05050102010706020507" pitchFamily="18" charset="2"/>
                </a:rPr>
                <a:t>  </a:t>
              </a:r>
              <a:r>
                <a:rPr lang="zh-CN" altLang="en-US" dirty="0">
                  <a:solidFill>
                    <a:schemeClr val="bg1"/>
                  </a:solidFill>
                  <a:ea typeface="楷体_GB2312" pitchFamily="49" charset="-122"/>
                </a:rPr>
                <a:t>只与内部电荷有关。</a:t>
              </a:r>
            </a:p>
          </p:txBody>
        </p:sp>
        <p:graphicFrame>
          <p:nvGraphicFramePr>
            <p:cNvPr id="226356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068766"/>
                </p:ext>
              </p:extLst>
            </p:nvPr>
          </p:nvGraphicFramePr>
          <p:xfrm>
            <a:off x="2506296" y="6069778"/>
            <a:ext cx="338138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80" name="Equation" r:id="rId11" imgW="85683" imgH="123689" progId="Equation.3">
                    <p:embed/>
                  </p:oleObj>
                </mc:Choice>
                <mc:Fallback>
                  <p:oleObj name="Equation" r:id="rId11" imgW="85683" imgH="1236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6296" y="6069778"/>
                          <a:ext cx="338138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6357" name="Object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603174"/>
              </p:ext>
            </p:extLst>
          </p:nvPr>
        </p:nvGraphicFramePr>
        <p:xfrm>
          <a:off x="1476375" y="4174406"/>
          <a:ext cx="431958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Equation" r:id="rId13" imgW="2152565" imgH="514350" progId="Equation.DSMT4">
                  <p:embed/>
                </p:oleObj>
              </mc:Choice>
              <mc:Fallback>
                <p:oleObj name="Equation" r:id="rId13" imgW="2152565" imgH="51435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174406"/>
                        <a:ext cx="4319588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58" name="Text Box 54"/>
          <p:cNvSpPr txBox="1">
            <a:spLocks noChangeArrowheads="1"/>
          </p:cNvSpPr>
          <p:nvPr/>
        </p:nvSpPr>
        <p:spPr bwMode="auto">
          <a:xfrm>
            <a:off x="506537" y="6103674"/>
            <a:ext cx="109230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结论</a:t>
            </a:r>
            <a:r>
              <a:rPr lang="en-US" altLang="zh-CN" dirty="0">
                <a:solidFill>
                  <a:srgbClr val="FFFF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226374" name="AutoShape 70"/>
          <p:cNvSpPr>
            <a:spLocks noChangeArrowheads="1"/>
          </p:cNvSpPr>
          <p:nvPr/>
        </p:nvSpPr>
        <p:spPr bwMode="auto">
          <a:xfrm>
            <a:off x="179512" y="6046069"/>
            <a:ext cx="360362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376" name="Text Box 72"/>
          <p:cNvSpPr txBox="1">
            <a:spLocks noChangeArrowheads="1"/>
          </p:cNvSpPr>
          <p:nvPr/>
        </p:nvSpPr>
        <p:spPr bwMode="auto">
          <a:xfrm>
            <a:off x="807347" y="1642344"/>
            <a:ext cx="520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i="1" dirty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</a:t>
            </a:r>
            <a:r>
              <a:rPr lang="en-US" altLang="zh-CN" i="1" baseline="-25000" dirty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en-US" altLang="zh-CN" i="1" baseline="-25000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与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闭合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曲面外的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电荷无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关。</a:t>
            </a:r>
          </a:p>
        </p:txBody>
      </p:sp>
      <p:sp>
        <p:nvSpPr>
          <p:cNvPr id="226378" name="Oval 74"/>
          <p:cNvSpPr>
            <a:spLocks noChangeArrowheads="1"/>
          </p:cNvSpPr>
          <p:nvPr/>
        </p:nvSpPr>
        <p:spPr bwMode="auto">
          <a:xfrm>
            <a:off x="7308850" y="5126906"/>
            <a:ext cx="147638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379" name="Oval 75"/>
          <p:cNvSpPr>
            <a:spLocks noChangeArrowheads="1"/>
          </p:cNvSpPr>
          <p:nvPr/>
        </p:nvSpPr>
        <p:spPr bwMode="auto">
          <a:xfrm>
            <a:off x="8316913" y="5055469"/>
            <a:ext cx="147637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380" name="Oval 76"/>
          <p:cNvSpPr>
            <a:spLocks noChangeArrowheads="1"/>
          </p:cNvSpPr>
          <p:nvPr/>
        </p:nvSpPr>
        <p:spPr bwMode="auto">
          <a:xfrm>
            <a:off x="7283450" y="4628431"/>
            <a:ext cx="147638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381" name="Oval 77"/>
          <p:cNvSpPr>
            <a:spLocks noChangeArrowheads="1"/>
          </p:cNvSpPr>
          <p:nvPr/>
        </p:nvSpPr>
        <p:spPr bwMode="auto">
          <a:xfrm>
            <a:off x="6372225" y="4550644"/>
            <a:ext cx="147638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382" name="Oval 78"/>
          <p:cNvSpPr>
            <a:spLocks noChangeArrowheads="1"/>
          </p:cNvSpPr>
          <p:nvPr/>
        </p:nvSpPr>
        <p:spPr bwMode="auto">
          <a:xfrm>
            <a:off x="8748713" y="3974381"/>
            <a:ext cx="147637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383" name="Oval 79"/>
          <p:cNvSpPr>
            <a:spLocks noChangeArrowheads="1"/>
          </p:cNvSpPr>
          <p:nvPr/>
        </p:nvSpPr>
        <p:spPr bwMode="auto">
          <a:xfrm>
            <a:off x="8426450" y="3637831"/>
            <a:ext cx="147638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384" name="Oval 80"/>
          <p:cNvSpPr>
            <a:spLocks noChangeArrowheads="1"/>
          </p:cNvSpPr>
          <p:nvPr/>
        </p:nvSpPr>
        <p:spPr bwMode="auto">
          <a:xfrm>
            <a:off x="7207250" y="3790231"/>
            <a:ext cx="147638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385" name="Oval 81"/>
          <p:cNvSpPr>
            <a:spLocks noChangeArrowheads="1"/>
          </p:cNvSpPr>
          <p:nvPr/>
        </p:nvSpPr>
        <p:spPr bwMode="auto">
          <a:xfrm>
            <a:off x="7740650" y="4018831"/>
            <a:ext cx="147638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386" name="Oval 82"/>
          <p:cNvSpPr>
            <a:spLocks noChangeArrowheads="1"/>
          </p:cNvSpPr>
          <p:nvPr/>
        </p:nvSpPr>
        <p:spPr bwMode="auto">
          <a:xfrm>
            <a:off x="6978650" y="3561631"/>
            <a:ext cx="147638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387" name="Oval 83"/>
          <p:cNvSpPr>
            <a:spLocks noChangeArrowheads="1"/>
          </p:cNvSpPr>
          <p:nvPr/>
        </p:nvSpPr>
        <p:spPr bwMode="auto">
          <a:xfrm>
            <a:off x="6826250" y="4171231"/>
            <a:ext cx="147638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388" name="Freeform 84"/>
          <p:cNvSpPr>
            <a:spLocks/>
          </p:cNvSpPr>
          <p:nvPr/>
        </p:nvSpPr>
        <p:spPr bwMode="auto">
          <a:xfrm>
            <a:off x="6300788" y="3182219"/>
            <a:ext cx="2382837" cy="1801812"/>
          </a:xfrm>
          <a:custGeom>
            <a:avLst/>
            <a:gdLst>
              <a:gd name="T0" fmla="*/ 2147483646 w 2191"/>
              <a:gd name="T1" fmla="*/ 2147483646 h 2093"/>
              <a:gd name="T2" fmla="*/ 2147483646 w 2191"/>
              <a:gd name="T3" fmla="*/ 2147483646 h 2093"/>
              <a:gd name="T4" fmla="*/ 2147483646 w 2191"/>
              <a:gd name="T5" fmla="*/ 2147483646 h 2093"/>
              <a:gd name="T6" fmla="*/ 2147483646 w 2191"/>
              <a:gd name="T7" fmla="*/ 2147483646 h 2093"/>
              <a:gd name="T8" fmla="*/ 2147483646 w 2191"/>
              <a:gd name="T9" fmla="*/ 2147483646 h 2093"/>
              <a:gd name="T10" fmla="*/ 2147483646 w 2191"/>
              <a:gd name="T11" fmla="*/ 2147483646 h 2093"/>
              <a:gd name="T12" fmla="*/ 2147483646 w 2191"/>
              <a:gd name="T13" fmla="*/ 2147483646 h 2093"/>
              <a:gd name="T14" fmla="*/ 2147483646 w 2191"/>
              <a:gd name="T15" fmla="*/ 2147483646 h 2093"/>
              <a:gd name="T16" fmla="*/ 2147483646 w 2191"/>
              <a:gd name="T17" fmla="*/ 2147483646 h 2093"/>
              <a:gd name="T18" fmla="*/ 2147483646 w 2191"/>
              <a:gd name="T19" fmla="*/ 2147483646 h 2093"/>
              <a:gd name="T20" fmla="*/ 2147483646 w 2191"/>
              <a:gd name="T21" fmla="*/ 2147483646 h 2093"/>
              <a:gd name="T22" fmla="*/ 2147483646 w 2191"/>
              <a:gd name="T23" fmla="*/ 2147483646 h 2093"/>
              <a:gd name="T24" fmla="*/ 2147483646 w 2191"/>
              <a:gd name="T25" fmla="*/ 2147483646 h 2093"/>
              <a:gd name="T26" fmla="*/ 2147483646 w 2191"/>
              <a:gd name="T27" fmla="*/ 2147483646 h 2093"/>
              <a:gd name="T28" fmla="*/ 2147483646 w 2191"/>
              <a:gd name="T29" fmla="*/ 2147483646 h 2093"/>
              <a:gd name="T30" fmla="*/ 2147483646 w 2191"/>
              <a:gd name="T31" fmla="*/ 2147483646 h 2093"/>
              <a:gd name="T32" fmla="*/ 2147483646 w 2191"/>
              <a:gd name="T33" fmla="*/ 2147483646 h 2093"/>
              <a:gd name="T34" fmla="*/ 2147483646 w 2191"/>
              <a:gd name="T35" fmla="*/ 2147483646 h 2093"/>
              <a:gd name="T36" fmla="*/ 2147483646 w 2191"/>
              <a:gd name="T37" fmla="*/ 2147483646 h 2093"/>
              <a:gd name="T38" fmla="*/ 2147483646 w 2191"/>
              <a:gd name="T39" fmla="*/ 2147483646 h 2093"/>
              <a:gd name="T40" fmla="*/ 2147483646 w 2191"/>
              <a:gd name="T41" fmla="*/ 2147483646 h 2093"/>
              <a:gd name="T42" fmla="*/ 2147483646 w 2191"/>
              <a:gd name="T43" fmla="*/ 2147483646 h 2093"/>
              <a:gd name="T44" fmla="*/ 2147483646 w 2191"/>
              <a:gd name="T45" fmla="*/ 2147483646 h 2093"/>
              <a:gd name="T46" fmla="*/ 2147483646 w 2191"/>
              <a:gd name="T47" fmla="*/ 2147483646 h 2093"/>
              <a:gd name="T48" fmla="*/ 2147483646 w 2191"/>
              <a:gd name="T49" fmla="*/ 2147483646 h 2093"/>
              <a:gd name="T50" fmla="*/ 2147483646 w 2191"/>
              <a:gd name="T51" fmla="*/ 2147483646 h 2093"/>
              <a:gd name="T52" fmla="*/ 2147483646 w 2191"/>
              <a:gd name="T53" fmla="*/ 2147483646 h 2093"/>
              <a:gd name="T54" fmla="*/ 2147483646 w 2191"/>
              <a:gd name="T55" fmla="*/ 2147483646 h 2093"/>
              <a:gd name="T56" fmla="*/ 2147483646 w 2191"/>
              <a:gd name="T57" fmla="*/ 2147483646 h 2093"/>
              <a:gd name="T58" fmla="*/ 2147483646 w 2191"/>
              <a:gd name="T59" fmla="*/ 2147483646 h 2093"/>
              <a:gd name="T60" fmla="*/ 2147483646 w 2191"/>
              <a:gd name="T61" fmla="*/ 2147483646 h 2093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91" h="2093">
                <a:moveTo>
                  <a:pt x="1044" y="84"/>
                </a:moveTo>
                <a:cubicBezTo>
                  <a:pt x="866" y="87"/>
                  <a:pt x="688" y="89"/>
                  <a:pt x="510" y="93"/>
                </a:cubicBezTo>
                <a:cubicBezTo>
                  <a:pt x="448" y="94"/>
                  <a:pt x="385" y="92"/>
                  <a:pt x="324" y="101"/>
                </a:cubicBezTo>
                <a:cubicBezTo>
                  <a:pt x="289" y="106"/>
                  <a:pt x="222" y="135"/>
                  <a:pt x="222" y="135"/>
                </a:cubicBezTo>
                <a:cubicBezTo>
                  <a:pt x="182" y="174"/>
                  <a:pt x="143" y="213"/>
                  <a:pt x="103" y="253"/>
                </a:cubicBezTo>
                <a:cubicBezTo>
                  <a:pt x="86" y="270"/>
                  <a:pt x="53" y="304"/>
                  <a:pt x="53" y="304"/>
                </a:cubicBezTo>
                <a:cubicBezTo>
                  <a:pt x="0" y="479"/>
                  <a:pt x="17" y="532"/>
                  <a:pt x="27" y="762"/>
                </a:cubicBezTo>
                <a:cubicBezTo>
                  <a:pt x="28" y="785"/>
                  <a:pt x="29" y="808"/>
                  <a:pt x="36" y="829"/>
                </a:cubicBezTo>
                <a:cubicBezTo>
                  <a:pt x="44" y="853"/>
                  <a:pt x="70" y="897"/>
                  <a:pt x="70" y="897"/>
                </a:cubicBezTo>
                <a:cubicBezTo>
                  <a:pt x="90" y="983"/>
                  <a:pt x="40" y="1087"/>
                  <a:pt x="78" y="1168"/>
                </a:cubicBezTo>
                <a:cubicBezTo>
                  <a:pt x="130" y="1281"/>
                  <a:pt x="304" y="1310"/>
                  <a:pt x="408" y="1389"/>
                </a:cubicBezTo>
                <a:cubicBezTo>
                  <a:pt x="447" y="1505"/>
                  <a:pt x="393" y="1362"/>
                  <a:pt x="476" y="1507"/>
                </a:cubicBezTo>
                <a:cubicBezTo>
                  <a:pt x="488" y="1529"/>
                  <a:pt x="504" y="1608"/>
                  <a:pt x="510" y="1626"/>
                </a:cubicBezTo>
                <a:cubicBezTo>
                  <a:pt x="526" y="1678"/>
                  <a:pt x="549" y="1728"/>
                  <a:pt x="569" y="1778"/>
                </a:cubicBezTo>
                <a:cubicBezTo>
                  <a:pt x="576" y="1795"/>
                  <a:pt x="573" y="1816"/>
                  <a:pt x="586" y="1829"/>
                </a:cubicBezTo>
                <a:cubicBezTo>
                  <a:pt x="599" y="1842"/>
                  <a:pt x="621" y="1838"/>
                  <a:pt x="637" y="1846"/>
                </a:cubicBezTo>
                <a:cubicBezTo>
                  <a:pt x="803" y="1924"/>
                  <a:pt x="834" y="1951"/>
                  <a:pt x="993" y="1981"/>
                </a:cubicBezTo>
                <a:cubicBezTo>
                  <a:pt x="1138" y="2036"/>
                  <a:pt x="1263" y="2049"/>
                  <a:pt x="1416" y="2066"/>
                </a:cubicBezTo>
                <a:cubicBezTo>
                  <a:pt x="1628" y="2063"/>
                  <a:pt x="1854" y="2093"/>
                  <a:pt x="2060" y="2024"/>
                </a:cubicBezTo>
                <a:cubicBezTo>
                  <a:pt x="2074" y="1920"/>
                  <a:pt x="2092" y="1826"/>
                  <a:pt x="2102" y="1719"/>
                </a:cubicBezTo>
                <a:cubicBezTo>
                  <a:pt x="2105" y="1685"/>
                  <a:pt x="2111" y="1617"/>
                  <a:pt x="2111" y="1617"/>
                </a:cubicBezTo>
                <a:cubicBezTo>
                  <a:pt x="2116" y="1188"/>
                  <a:pt x="2104" y="781"/>
                  <a:pt x="2179" y="364"/>
                </a:cubicBezTo>
                <a:cubicBezTo>
                  <a:pt x="2173" y="307"/>
                  <a:pt x="2191" y="243"/>
                  <a:pt x="2162" y="194"/>
                </a:cubicBezTo>
                <a:cubicBezTo>
                  <a:pt x="2129" y="139"/>
                  <a:pt x="2055" y="122"/>
                  <a:pt x="2009" y="76"/>
                </a:cubicBezTo>
                <a:cubicBezTo>
                  <a:pt x="1998" y="65"/>
                  <a:pt x="1989" y="49"/>
                  <a:pt x="1975" y="42"/>
                </a:cubicBezTo>
                <a:cubicBezTo>
                  <a:pt x="1960" y="34"/>
                  <a:pt x="1942" y="37"/>
                  <a:pt x="1925" y="33"/>
                </a:cubicBezTo>
                <a:cubicBezTo>
                  <a:pt x="1891" y="25"/>
                  <a:pt x="1823" y="8"/>
                  <a:pt x="1823" y="8"/>
                </a:cubicBezTo>
                <a:cubicBezTo>
                  <a:pt x="1704" y="12"/>
                  <a:pt x="1583" y="0"/>
                  <a:pt x="1467" y="25"/>
                </a:cubicBezTo>
                <a:cubicBezTo>
                  <a:pt x="1455" y="28"/>
                  <a:pt x="1445" y="37"/>
                  <a:pt x="1433" y="42"/>
                </a:cubicBezTo>
                <a:cubicBezTo>
                  <a:pt x="1322" y="86"/>
                  <a:pt x="1279" y="70"/>
                  <a:pt x="1128" y="76"/>
                </a:cubicBezTo>
                <a:cubicBezTo>
                  <a:pt x="1099" y="85"/>
                  <a:pt x="1073" y="99"/>
                  <a:pt x="1044" y="84"/>
                </a:cubicBezTo>
                <a:close/>
              </a:path>
            </a:pathLst>
          </a:custGeom>
          <a:noFill/>
          <a:ln w="22225" cap="flat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6390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635221"/>
              </p:ext>
            </p:extLst>
          </p:nvPr>
        </p:nvGraphicFramePr>
        <p:xfrm>
          <a:off x="6300788" y="4550644"/>
          <a:ext cx="5588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2" name="Equation" r:id="rId15" imgW="190669" imgH="161959" progId="Equation.DSMT4">
                  <p:embed/>
                </p:oleObj>
              </mc:Choice>
              <mc:Fallback>
                <p:oleObj name="Equation" r:id="rId15" imgW="190669" imgH="1619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550644"/>
                        <a:ext cx="5588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91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66483"/>
              </p:ext>
            </p:extLst>
          </p:nvPr>
        </p:nvGraphicFramePr>
        <p:xfrm>
          <a:off x="7969250" y="3790231"/>
          <a:ext cx="3349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3" name="公式" r:id="rId17" imgW="85683" imgH="161959" progId="Equation.3">
                  <p:embed/>
                </p:oleObj>
              </mc:Choice>
              <mc:Fallback>
                <p:oleObj name="公式" r:id="rId17" imgW="85683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3790231"/>
                        <a:ext cx="33496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93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560727"/>
              </p:ext>
            </p:extLst>
          </p:nvPr>
        </p:nvGraphicFramePr>
        <p:xfrm>
          <a:off x="8045450" y="3180631"/>
          <a:ext cx="3619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4" name="公式" r:id="rId19" imgW="95165" imgH="152468" progId="Equation.3">
                  <p:embed/>
                </p:oleObj>
              </mc:Choice>
              <mc:Fallback>
                <p:oleObj name="公式" r:id="rId19" imgW="95165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5450" y="3180631"/>
                        <a:ext cx="3619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94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003799"/>
              </p:ext>
            </p:extLst>
          </p:nvPr>
        </p:nvGraphicFramePr>
        <p:xfrm>
          <a:off x="7308850" y="4047406"/>
          <a:ext cx="3905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5" name="Equation" r:id="rId21" imgW="114469" imgH="161959" progId="Equation.DSMT4">
                  <p:embed/>
                </p:oleObj>
              </mc:Choice>
              <mc:Fallback>
                <p:oleObj name="Equation" r:id="rId21" imgW="114469" imgH="1619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4047406"/>
                        <a:ext cx="3905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95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283595"/>
              </p:ext>
            </p:extLst>
          </p:nvPr>
        </p:nvGraphicFramePr>
        <p:xfrm>
          <a:off x="6445250" y="3256831"/>
          <a:ext cx="3905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6" name="公式" r:id="rId23" imgW="114469" imgH="152468" progId="Equation.3">
                  <p:embed/>
                </p:oleObj>
              </mc:Choice>
              <mc:Fallback>
                <p:oleObj name="公式" r:id="rId23" imgW="114469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0" y="3256831"/>
                        <a:ext cx="3905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96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870128"/>
              </p:ext>
            </p:extLst>
          </p:nvPr>
        </p:nvGraphicFramePr>
        <p:xfrm>
          <a:off x="8604250" y="4190281"/>
          <a:ext cx="3905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7" name="Equation" r:id="rId25" imgW="114469" imgH="161959" progId="Equation.DSMT4">
                  <p:embed/>
                </p:oleObj>
              </mc:Choice>
              <mc:Fallback>
                <p:oleObj name="Equation" r:id="rId25" imgW="114469" imgH="1619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4190281"/>
                        <a:ext cx="3905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97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484732"/>
              </p:ext>
            </p:extLst>
          </p:nvPr>
        </p:nvGraphicFramePr>
        <p:xfrm>
          <a:off x="7131050" y="5126906"/>
          <a:ext cx="5715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8" name="Equation" r:id="rId27" imgW="209635" imgH="161959" progId="Equation.DSMT4">
                  <p:embed/>
                </p:oleObj>
              </mc:Choice>
              <mc:Fallback>
                <p:oleObj name="Equation" r:id="rId27" imgW="209635" imgH="1619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1050" y="5126906"/>
                        <a:ext cx="5715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AutoShape 18"/>
          <p:cNvSpPr>
            <a:spLocks noChangeArrowheads="1"/>
          </p:cNvSpPr>
          <p:nvPr/>
        </p:nvSpPr>
        <p:spPr bwMode="auto">
          <a:xfrm>
            <a:off x="4723710" y="2012231"/>
            <a:ext cx="1785937" cy="1104856"/>
          </a:xfrm>
          <a:prstGeom prst="wedgeRectCallout">
            <a:avLst>
              <a:gd name="adj1" fmla="val 56038"/>
              <a:gd name="adj2" fmla="val -510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i="1" dirty="0">
                <a:ea typeface="楷体_GB2312" pitchFamily="49" charset="-122"/>
              </a:rPr>
              <a:t>将闭合曲面</a:t>
            </a:r>
          </a:p>
          <a:p>
            <a:pPr eaLnBrk="1" hangingPunct="1"/>
            <a:r>
              <a:rPr lang="zh-CN" altLang="en-US" sz="2200" b="1" i="1" dirty="0">
                <a:ea typeface="楷体_GB2312" pitchFamily="49" charset="-122"/>
              </a:rPr>
              <a:t>沿切点分为</a:t>
            </a:r>
          </a:p>
          <a:p>
            <a:pPr eaLnBrk="1" hangingPunct="1"/>
            <a:r>
              <a:rPr lang="zh-CN" altLang="en-US" sz="2200" b="1" i="1" dirty="0">
                <a:ea typeface="楷体_GB2312" pitchFamily="49" charset="-122"/>
              </a:rPr>
              <a:t>两个曲面</a:t>
            </a:r>
          </a:p>
        </p:txBody>
      </p:sp>
    </p:spTree>
    <p:extLst>
      <p:ext uri="{BB962C8B-B14F-4D97-AF65-F5344CB8AC3E}">
        <p14:creationId xmlns:p14="http://schemas.microsoft.com/office/powerpoint/2010/main" val="38269790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2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2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2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2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2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2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animBg="1"/>
      <p:bldP spid="226307" grpId="0" autoUpdateAnimBg="0"/>
      <p:bldP spid="226320" grpId="0" autoUpdateAnimBg="0"/>
      <p:bldP spid="226321" grpId="0" autoUpdateAnimBg="0"/>
      <p:bldP spid="226322" grpId="0" autoUpdateAnimBg="0"/>
      <p:bldP spid="226323" grpId="0" autoUpdateAnimBg="0"/>
      <p:bldP spid="226358" grpId="0" autoUpdateAnimBg="0"/>
      <p:bldP spid="226374" grpId="0" animBg="1"/>
      <p:bldP spid="226376" grpId="0" autoUpdateAnimBg="0"/>
      <p:bldP spid="226378" grpId="0" animBg="1"/>
      <p:bldP spid="226379" grpId="0" animBg="1"/>
      <p:bldP spid="226380" grpId="0" animBg="1"/>
      <p:bldP spid="226381" grpId="0" animBg="1"/>
      <p:bldP spid="226382" grpId="0" animBg="1"/>
      <p:bldP spid="226383" grpId="0" animBg="1"/>
      <p:bldP spid="226384" grpId="0" animBg="1"/>
      <p:bldP spid="226385" grpId="0" animBg="1"/>
      <p:bldP spid="226386" grpId="0" animBg="1"/>
      <p:bldP spid="226387" grpId="0" animBg="1"/>
      <p:bldP spid="226388" grpId="0" animBg="1"/>
      <p:bldP spid="6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33681" y="392088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66"/>
                </a:solidFill>
                <a:ea typeface="楷体_GB2312" pitchFamily="49" charset="-122"/>
              </a:rPr>
              <a:t>（连续分布的源电荷）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 </a:t>
            </a:r>
          </a:p>
        </p:txBody>
      </p:sp>
      <p:graphicFrame>
        <p:nvGraphicFramePr>
          <p:cNvPr id="22528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305892"/>
              </p:ext>
            </p:extLst>
          </p:nvPr>
        </p:nvGraphicFramePr>
        <p:xfrm>
          <a:off x="3276149" y="346061"/>
          <a:ext cx="14398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3" name="Equation" r:id="rId3" imgW="457200" imgH="228702" progId="Equation.DSMT4">
                  <p:embed/>
                </p:oleObj>
              </mc:Choice>
              <mc:Fallback>
                <p:oleObj name="Equation" r:id="rId3" imgW="457200" imgH="228702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149" y="346061"/>
                        <a:ext cx="1439863" cy="6445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5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841080"/>
              </p:ext>
            </p:extLst>
          </p:nvPr>
        </p:nvGraphicFramePr>
        <p:xfrm>
          <a:off x="2273300" y="1138434"/>
          <a:ext cx="360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4" name="Equation" r:id="rId5" imgW="3543469" imgH="847759" progId="Equation.3">
                  <p:embed/>
                </p:oleObj>
              </mc:Choice>
              <mc:Fallback>
                <p:oleObj name="Equation" r:id="rId5" imgW="3543469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1138434"/>
                        <a:ext cx="3606800" cy="9144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5039518" y="439723"/>
            <a:ext cx="482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FFFF66"/>
                </a:solidFill>
                <a:ea typeface="楷体_GB2312" pitchFamily="49" charset="-122"/>
              </a:rPr>
              <a:t>V</a:t>
            </a:r>
            <a:r>
              <a:rPr lang="zh-CN" altLang="en-US" dirty="0">
                <a:solidFill>
                  <a:srgbClr val="FFFF66"/>
                </a:solidFill>
                <a:ea typeface="楷体_GB2312" pitchFamily="49" charset="-122"/>
              </a:rPr>
              <a:t>为闭合曲面包围的体积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225287" name="Text Box 7"/>
          <p:cNvSpPr txBox="1">
            <a:spLocks noChangeArrowheads="1"/>
          </p:cNvSpPr>
          <p:nvPr/>
        </p:nvSpPr>
        <p:spPr bwMode="auto">
          <a:xfrm>
            <a:off x="971600" y="2633549"/>
            <a:ext cx="8002339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反映静电场的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性质</a:t>
            </a:r>
            <a:r>
              <a:rPr lang="en-US" altLang="zh-CN" dirty="0">
                <a:solidFill>
                  <a:srgbClr val="FFCCFF"/>
                </a:solidFill>
                <a:ea typeface="楷体_GB2312" pitchFamily="49" charset="-122"/>
              </a:rPr>
              <a:t>——</a:t>
            </a: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有源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场</a:t>
            </a:r>
            <a:r>
              <a:rPr lang="en-US" altLang="zh-CN" dirty="0">
                <a:solidFill>
                  <a:srgbClr val="FFFF00"/>
                </a:solidFill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正电荷就是它的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源头，</a:t>
            </a: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负电荷就是它的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闾尾。</a:t>
            </a:r>
            <a:endParaRPr lang="zh-CN" altLang="en-US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225288" name="Text Box 8"/>
          <p:cNvSpPr txBox="1">
            <a:spLocks noChangeArrowheads="1"/>
          </p:cNvSpPr>
          <p:nvPr/>
        </p:nvSpPr>
        <p:spPr bwMode="auto">
          <a:xfrm>
            <a:off x="362293" y="2218594"/>
            <a:ext cx="5827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四、高斯定理的物理意义</a:t>
            </a:r>
          </a:p>
        </p:txBody>
      </p:sp>
      <p:sp>
        <p:nvSpPr>
          <p:cNvPr id="225290" name="Text Box 10"/>
          <p:cNvSpPr txBox="1">
            <a:spLocks noChangeArrowheads="1"/>
          </p:cNvSpPr>
          <p:nvPr/>
        </p:nvSpPr>
        <p:spPr bwMode="auto">
          <a:xfrm>
            <a:off x="669923" y="4102873"/>
            <a:ext cx="830401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 (1) 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高斯定理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适用于一切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电场（不限于静电场）；</a:t>
            </a: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库仑定律仅在静电情况下成立。但至今为止，全部电磁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现象</a:t>
            </a:r>
            <a:r>
              <a:rPr lang="en-US" altLang="zh-CN" dirty="0" smtClean="0">
                <a:solidFill>
                  <a:srgbClr val="FFFF00"/>
                </a:solidFill>
                <a:ea typeface="楷体_GB2312" pitchFamily="49" charset="-122"/>
              </a:rPr>
              <a:t>—</a:t>
            </a: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小至分子、原子、质子和电子等微观带电粒子，大至来自遥远星体的电磁现象，都表明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高斯定理在静电与非静电情形下都成立</a:t>
            </a: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。</a:t>
            </a:r>
          </a:p>
          <a:p>
            <a:pPr algn="l" eaLnBrk="1" hangingPunct="1"/>
            <a:endParaRPr lang="zh-CN" altLang="en-US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720725" y="5801320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(2) </a:t>
            </a:r>
            <a:endParaRPr lang="en-US" altLang="zh-CN">
              <a:solidFill>
                <a:schemeClr val="hlink"/>
              </a:solidFill>
              <a:ea typeface="楷体_GB2312" pitchFamily="49" charset="-122"/>
            </a:endParaRPr>
          </a:p>
        </p:txBody>
      </p:sp>
      <p:sp>
        <p:nvSpPr>
          <p:cNvPr id="225292" name="AutoShape 12"/>
          <p:cNvSpPr>
            <a:spLocks noChangeAspect="1" noChangeArrowheads="1"/>
          </p:cNvSpPr>
          <p:nvPr/>
        </p:nvSpPr>
        <p:spPr bwMode="auto">
          <a:xfrm>
            <a:off x="341313" y="3580953"/>
            <a:ext cx="460375" cy="403225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25293" name="Rectangle 13"/>
          <p:cNvSpPr>
            <a:spLocks noChangeArrowheads="1"/>
          </p:cNvSpPr>
          <p:nvPr/>
        </p:nvSpPr>
        <p:spPr bwMode="auto">
          <a:xfrm>
            <a:off x="768350" y="3573016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说明</a:t>
            </a:r>
          </a:p>
        </p:txBody>
      </p:sp>
      <p:sp>
        <p:nvSpPr>
          <p:cNvPr id="225294" name="Rectangle 14"/>
          <p:cNvSpPr>
            <a:spLocks noChangeArrowheads="1"/>
          </p:cNvSpPr>
          <p:nvPr/>
        </p:nvSpPr>
        <p:spPr bwMode="auto">
          <a:xfrm>
            <a:off x="1150938" y="5814020"/>
            <a:ext cx="4500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空间的电荷对电通量</a:t>
            </a:r>
            <a:endParaRPr lang="zh-CN" altLang="en-US" dirty="0">
              <a:ea typeface="楷体_GB2312" pitchFamily="49" charset="-122"/>
            </a:endParaRPr>
          </a:p>
        </p:txBody>
      </p:sp>
      <p:graphicFrame>
        <p:nvGraphicFramePr>
          <p:cNvPr id="2252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080702"/>
              </p:ext>
            </p:extLst>
          </p:nvPr>
        </p:nvGraphicFramePr>
        <p:xfrm>
          <a:off x="4076700" y="5784552"/>
          <a:ext cx="11239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5" name="公式" r:id="rId7" imgW="990600" imgH="743052" progId="Equation.3">
                  <p:embed/>
                </p:oleObj>
              </mc:Choice>
              <mc:Fallback>
                <p:oleObj name="公式" r:id="rId7" imgW="990600" imgH="7430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5784552"/>
                        <a:ext cx="112395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96" name="Text Box 16"/>
          <p:cNvSpPr txBox="1">
            <a:spLocks noChangeArrowheads="1"/>
          </p:cNvSpPr>
          <p:nvPr/>
        </p:nvSpPr>
        <p:spPr bwMode="auto">
          <a:xfrm>
            <a:off x="5246688" y="585212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的贡献是有差别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的。 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17" name="矩形 22"/>
          <p:cNvSpPr>
            <a:spLocks noChangeArrowheads="1"/>
          </p:cNvSpPr>
          <p:nvPr/>
        </p:nvSpPr>
        <p:spPr bwMode="auto">
          <a:xfrm>
            <a:off x="4393892" y="3953718"/>
            <a:ext cx="500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FFFF00"/>
                </a:solidFill>
                <a:ea typeface="楷体_GB2312" pitchFamily="49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0465679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22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225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225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autoUpdateAnimBg="0"/>
      <p:bldP spid="225286" grpId="0" autoUpdateAnimBg="0"/>
      <p:bldP spid="225287" grpId="0" autoUpdateAnimBg="0"/>
      <p:bldP spid="225288" grpId="0" autoUpdateAnimBg="0"/>
      <p:bldP spid="225290" grpId="0"/>
      <p:bldP spid="225291" grpId="0"/>
      <p:bldP spid="225293" grpId="0" autoUpdateAnimBg="0"/>
      <p:bldP spid="225294" grpId="0"/>
      <p:bldP spid="22529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2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37290"/>
              </p:ext>
            </p:extLst>
          </p:nvPr>
        </p:nvGraphicFramePr>
        <p:xfrm>
          <a:off x="7390412" y="346357"/>
          <a:ext cx="22383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74" name="公式" r:id="rId3" imgW="209635" imgH="304936" progId="Equation.3">
                  <p:embed/>
                </p:oleObj>
              </mc:Choice>
              <mc:Fallback>
                <p:oleObj name="公式" r:id="rId3" imgW="209635" imgH="304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0412" y="346357"/>
                        <a:ext cx="223838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7615161" y="260648"/>
            <a:ext cx="178276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都有贡献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5436096" y="260648"/>
            <a:ext cx="239852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所有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的电荷对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98426" y="260698"/>
            <a:ext cx="5849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只有闭合面内</a:t>
            </a:r>
            <a:r>
              <a:rPr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电荷</a:t>
            </a:r>
            <a:r>
              <a:rPr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电通量才有</a:t>
            </a:r>
            <a:r>
              <a:rPr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贡献；</a:t>
            </a:r>
            <a:endParaRPr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1466850" y="764704"/>
            <a:ext cx="4481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FFFF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与电荷量，电荷的分布有关</a:t>
            </a:r>
          </a:p>
        </p:txBody>
      </p:sp>
      <p:sp>
        <p:nvSpPr>
          <p:cNvPr id="224263" name="Text Box 7"/>
          <p:cNvSpPr txBox="1">
            <a:spLocks noChangeArrowheads="1"/>
          </p:cNvSpPr>
          <p:nvPr/>
        </p:nvSpPr>
        <p:spPr bwMode="auto">
          <a:xfrm>
            <a:off x="2136775" y="1412975"/>
            <a:ext cx="6611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只</a:t>
            </a:r>
            <a:r>
              <a:rPr lang="zh-CN" altLang="en-US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闭合面内的</a:t>
            </a: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电量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有关</a:t>
            </a:r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电荷的分布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无关</a:t>
            </a:r>
          </a:p>
        </p:txBody>
      </p:sp>
      <p:graphicFrame>
        <p:nvGraphicFramePr>
          <p:cNvPr id="2242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085038"/>
              </p:ext>
            </p:extLst>
          </p:nvPr>
        </p:nvGraphicFramePr>
        <p:xfrm>
          <a:off x="1285875" y="870050"/>
          <a:ext cx="22383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75" name="公式" r:id="rId5" imgW="209635" imgH="304936" progId="Equation.3">
                  <p:embed/>
                </p:oleObj>
              </mc:Choice>
              <mc:Fallback>
                <p:oleObj name="公式" r:id="rId5" imgW="209635" imgH="304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870050"/>
                        <a:ext cx="223838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271656"/>
              </p:ext>
            </p:extLst>
          </p:nvPr>
        </p:nvGraphicFramePr>
        <p:xfrm>
          <a:off x="1258888" y="1411387"/>
          <a:ext cx="84296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76" name="公式" r:id="rId7" imgW="990600" imgH="743052" progId="Equation.3">
                  <p:embed/>
                </p:oleObj>
              </mc:Choice>
              <mc:Fallback>
                <p:oleObj name="公式" r:id="rId7" imgW="990600" imgH="7430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11387"/>
                        <a:ext cx="842962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9" name="Rectangle 13"/>
          <p:cNvSpPr>
            <a:spLocks noChangeArrowheads="1"/>
          </p:cNvSpPr>
          <p:nvPr/>
        </p:nvSpPr>
        <p:spPr bwMode="auto">
          <a:xfrm>
            <a:off x="792163" y="768250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(3) </a:t>
            </a:r>
          </a:p>
        </p:txBody>
      </p:sp>
      <p:graphicFrame>
        <p:nvGraphicFramePr>
          <p:cNvPr id="2242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639658"/>
              </p:ext>
            </p:extLst>
          </p:nvPr>
        </p:nvGraphicFramePr>
        <p:xfrm>
          <a:off x="6373813" y="2489300"/>
          <a:ext cx="8016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77" name="公式" r:id="rId9" imgW="933365" imgH="657327" progId="Equation.3">
                  <p:embed/>
                </p:oleObj>
              </mc:Choice>
              <mc:Fallback>
                <p:oleObj name="公式" r:id="rId9" imgW="933365" imgH="6573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813" y="2489300"/>
                        <a:ext cx="801687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6009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71" name="AutoShape 15"/>
          <p:cNvSpPr>
            <a:spLocks/>
          </p:cNvSpPr>
          <p:nvPr/>
        </p:nvSpPr>
        <p:spPr bwMode="auto">
          <a:xfrm>
            <a:off x="7437438" y="1925737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12699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4272" name="Text Box 16"/>
          <p:cNvSpPr txBox="1">
            <a:spLocks noChangeArrowheads="1"/>
          </p:cNvSpPr>
          <p:nvPr/>
        </p:nvSpPr>
        <p:spPr bwMode="auto">
          <a:xfrm>
            <a:off x="7894638" y="1773337"/>
            <a:ext cx="565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>
                <a:solidFill>
                  <a:schemeClr val="bg1"/>
                </a:solidFill>
                <a:ea typeface="幼圆" panose="02010509060101010101" pitchFamily="49" charset="-122"/>
              </a:rPr>
              <a:t>&gt;0</a:t>
            </a:r>
          </a:p>
        </p:txBody>
      </p:sp>
      <p:sp>
        <p:nvSpPr>
          <p:cNvPr id="224273" name="Text Box 17"/>
          <p:cNvSpPr txBox="1">
            <a:spLocks noChangeArrowheads="1"/>
          </p:cNvSpPr>
          <p:nvPr/>
        </p:nvSpPr>
        <p:spPr bwMode="auto">
          <a:xfrm>
            <a:off x="7894638" y="2306737"/>
            <a:ext cx="565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>
                <a:solidFill>
                  <a:schemeClr val="bg1"/>
                </a:solidFill>
                <a:ea typeface="幼圆" panose="02010509060101010101" pitchFamily="49" charset="-122"/>
              </a:rPr>
              <a:t>&lt;0</a:t>
            </a:r>
          </a:p>
        </p:txBody>
      </p:sp>
      <p:sp>
        <p:nvSpPr>
          <p:cNvPr id="224274" name="Text Box 18"/>
          <p:cNvSpPr txBox="1">
            <a:spLocks noChangeArrowheads="1"/>
          </p:cNvSpPr>
          <p:nvPr/>
        </p:nvSpPr>
        <p:spPr bwMode="auto">
          <a:xfrm>
            <a:off x="7894638" y="2840137"/>
            <a:ext cx="565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>
                <a:solidFill>
                  <a:schemeClr val="bg1"/>
                </a:solidFill>
                <a:ea typeface="幼圆" panose="02010509060101010101" pitchFamily="49" charset="-122"/>
              </a:rPr>
              <a:t>=0</a:t>
            </a:r>
          </a:p>
        </p:txBody>
      </p:sp>
      <p:sp>
        <p:nvSpPr>
          <p:cNvPr id="224275" name="Rectangle 19"/>
          <p:cNvSpPr>
            <a:spLocks noChangeArrowheads="1"/>
          </p:cNvSpPr>
          <p:nvPr/>
        </p:nvSpPr>
        <p:spPr bwMode="auto">
          <a:xfrm>
            <a:off x="792163" y="2421037"/>
            <a:ext cx="61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(4) </a:t>
            </a:r>
          </a:p>
        </p:txBody>
      </p:sp>
      <p:sp>
        <p:nvSpPr>
          <p:cNvPr id="224276" name="Rectangle 20"/>
          <p:cNvSpPr>
            <a:spLocks noChangeArrowheads="1"/>
          </p:cNvSpPr>
          <p:nvPr/>
        </p:nvSpPr>
        <p:spPr bwMode="auto">
          <a:xfrm>
            <a:off x="1239838" y="2427387"/>
            <a:ext cx="110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净电荷</a:t>
            </a:r>
          </a:p>
        </p:txBody>
      </p:sp>
      <p:sp>
        <p:nvSpPr>
          <p:cNvPr id="224277" name="Rectangle 21"/>
          <p:cNvSpPr>
            <a:spLocks noChangeArrowheads="1"/>
          </p:cNvSpPr>
          <p:nvPr/>
        </p:nvSpPr>
        <p:spPr bwMode="auto">
          <a:xfrm>
            <a:off x="827088" y="3187800"/>
            <a:ext cx="70754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(5)</a:t>
            </a:r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 smtClean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高斯定理的用途之一：</a:t>
            </a:r>
            <a:r>
              <a:rPr lang="zh-CN" altLang="en-US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求静电场的分布，但它并不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能求出所有静电场的分布。</a:t>
            </a:r>
          </a:p>
        </p:txBody>
      </p:sp>
      <p:sp>
        <p:nvSpPr>
          <p:cNvPr id="224278" name="Text Box 22"/>
          <p:cNvSpPr txBox="1">
            <a:spLocks noChangeArrowheads="1"/>
          </p:cNvSpPr>
          <p:nvPr/>
        </p:nvSpPr>
        <p:spPr bwMode="auto">
          <a:xfrm>
            <a:off x="942479" y="4150667"/>
            <a:ext cx="4060825" cy="466725"/>
          </a:xfrm>
          <a:prstGeom prst="rect">
            <a:avLst/>
          </a:prstGeom>
          <a:solidFill>
            <a:srgbClr val="0033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带电体</a:t>
            </a:r>
            <a:r>
              <a:rPr lang="zh-CN" altLang="en-US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电荷分布的对称性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4279" name="Text Box 23"/>
          <p:cNvSpPr txBox="1">
            <a:spLocks noChangeArrowheads="1"/>
          </p:cNvSpPr>
          <p:nvPr/>
        </p:nvSpPr>
        <p:spPr bwMode="auto">
          <a:xfrm>
            <a:off x="5252541" y="4149080"/>
            <a:ext cx="3063875" cy="468312"/>
          </a:xfrm>
          <a:prstGeom prst="rect">
            <a:avLst/>
          </a:prstGeom>
          <a:solidFill>
            <a:srgbClr val="0033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建立合适的</a:t>
            </a:r>
            <a:r>
              <a:rPr lang="zh-CN" altLang="en-US">
                <a:solidFill>
                  <a:srgbClr val="FFCC66"/>
                </a:solidFill>
                <a:latin typeface="楷体_GB2312" pitchFamily="49" charset="-122"/>
                <a:ea typeface="楷体_GB2312" pitchFamily="49" charset="-122"/>
              </a:rPr>
              <a:t>高斯面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4280" name="Text Box 24"/>
          <p:cNvSpPr txBox="1">
            <a:spLocks noChangeArrowheads="1"/>
          </p:cNvSpPr>
          <p:nvPr/>
        </p:nvSpPr>
        <p:spPr bwMode="auto">
          <a:xfrm>
            <a:off x="2240757" y="2437547"/>
            <a:ext cx="333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dirty="0">
                <a:solidFill>
                  <a:schemeClr val="bg1"/>
                </a:solidFill>
                <a:ea typeface="楷体_GB2312" pitchFamily="49" charset="-122"/>
              </a:rPr>
              <a:t>就是电荷的代数和</a:t>
            </a:r>
          </a:p>
        </p:txBody>
      </p:sp>
      <p:sp>
        <p:nvSpPr>
          <p:cNvPr id="224281" name="Text Box 25"/>
          <p:cNvSpPr txBox="1">
            <a:spLocks noChangeArrowheads="1"/>
          </p:cNvSpPr>
          <p:nvPr/>
        </p:nvSpPr>
        <p:spPr bwMode="auto">
          <a:xfrm>
            <a:off x="5703888" y="2421037"/>
            <a:ext cx="81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即</a:t>
            </a:r>
          </a:p>
        </p:txBody>
      </p:sp>
      <p:sp>
        <p:nvSpPr>
          <p:cNvPr id="224282" name="Rectangle 26"/>
          <p:cNvSpPr>
            <a:spLocks noChangeArrowheads="1"/>
          </p:cNvSpPr>
          <p:nvPr/>
        </p:nvSpPr>
        <p:spPr bwMode="auto">
          <a:xfrm>
            <a:off x="784225" y="4833195"/>
            <a:ext cx="7388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(6)</a:t>
            </a:r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利用高斯定理求解特殊电荷分布电场的思路</a:t>
            </a:r>
          </a:p>
        </p:txBody>
      </p:sp>
      <p:graphicFrame>
        <p:nvGraphicFramePr>
          <p:cNvPr id="22428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887567"/>
              </p:ext>
            </p:extLst>
          </p:nvPr>
        </p:nvGraphicFramePr>
        <p:xfrm>
          <a:off x="1514475" y="5395740"/>
          <a:ext cx="10493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78" name="公式" r:id="rId11" imgW="990600" imgH="542823" progId="Equation.3">
                  <p:embed/>
                </p:oleObj>
              </mc:Choice>
              <mc:Fallback>
                <p:oleObj name="公式" r:id="rId11" imgW="990600" imgH="5428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5395740"/>
                        <a:ext cx="104933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84" name="Objec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405029"/>
              </p:ext>
            </p:extLst>
          </p:nvPr>
        </p:nvGraphicFramePr>
        <p:xfrm>
          <a:off x="6483350" y="5219528"/>
          <a:ext cx="1473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79" name="公式" r:id="rId13" imgW="1409869" imgH="885723" progId="Equation.3">
                  <p:embed/>
                </p:oleObj>
              </mc:Choice>
              <mc:Fallback>
                <p:oleObj name="公式" r:id="rId13" imgW="1409869" imgH="88572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3350" y="5219528"/>
                        <a:ext cx="1473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85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241356"/>
              </p:ext>
            </p:extLst>
          </p:nvPr>
        </p:nvGraphicFramePr>
        <p:xfrm>
          <a:off x="2570163" y="5395740"/>
          <a:ext cx="19478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80" name="公式" r:id="rId15" imgW="1886035" imgH="542823" progId="Equation.3">
                  <p:embed/>
                </p:oleObj>
              </mc:Choice>
              <mc:Fallback>
                <p:oleObj name="公式" r:id="rId15" imgW="1886035" imgH="54282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5395740"/>
                        <a:ext cx="19478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86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586447"/>
              </p:ext>
            </p:extLst>
          </p:nvPr>
        </p:nvGraphicFramePr>
        <p:xfrm>
          <a:off x="4483100" y="5379865"/>
          <a:ext cx="19732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81" name="公式" r:id="rId17" imgW="1914483" imgH="542823" progId="Equation.3">
                  <p:embed/>
                </p:oleObj>
              </mc:Choice>
              <mc:Fallback>
                <p:oleObj name="公式" r:id="rId17" imgW="1914483" imgH="54282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5379865"/>
                        <a:ext cx="19732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539552" y="6135687"/>
            <a:ext cx="8424936" cy="461665"/>
          </a:xfrm>
          <a:prstGeom prst="rect">
            <a:avLst/>
          </a:prstGeom>
          <a:solidFill>
            <a:srgbClr val="003366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根据对称性建</a:t>
            </a:r>
            <a:r>
              <a:rPr lang="zh-CN" altLang="en-US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立合适的</a:t>
            </a:r>
            <a:r>
              <a:rPr lang="zh-CN" altLang="en-US" dirty="0">
                <a:solidFill>
                  <a:srgbClr val="FFCC66"/>
                </a:solidFill>
                <a:latin typeface="楷体_GB2312" pitchFamily="49" charset="-122"/>
                <a:ea typeface="楷体_GB2312" pitchFamily="49" charset="-122"/>
              </a:rPr>
              <a:t>高斯</a:t>
            </a:r>
            <a:r>
              <a:rPr lang="zh-CN" altLang="en-US" dirty="0" smtClean="0">
                <a:solidFill>
                  <a:srgbClr val="FFCC66"/>
                </a:solidFill>
                <a:latin typeface="楷体_GB2312" pitchFamily="49" charset="-122"/>
                <a:ea typeface="楷体_GB2312" pitchFamily="49" charset="-122"/>
              </a:rPr>
              <a:t>面，使得高斯面上各点场强相等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6165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2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22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2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22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2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22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22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22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22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2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2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/>
      <p:bldP spid="224260" grpId="0"/>
      <p:bldP spid="224261" grpId="0"/>
      <p:bldP spid="224262" grpId="0"/>
      <p:bldP spid="224263" grpId="0"/>
      <p:bldP spid="224269" grpId="0"/>
      <p:bldP spid="224271" grpId="0" animBg="1"/>
      <p:bldP spid="224272" grpId="0"/>
      <p:bldP spid="224273" grpId="0"/>
      <p:bldP spid="224274" grpId="0"/>
      <p:bldP spid="224275" grpId="0"/>
      <p:bldP spid="224276" grpId="0"/>
      <p:bldP spid="224277" grpId="0"/>
      <p:bldP spid="224278" grpId="0" animBg="1"/>
      <p:bldP spid="224279" grpId="0" animBg="1"/>
      <p:bldP spid="224280" grpId="0"/>
      <p:bldP spid="224281" grpId="0"/>
      <p:bldP spid="224282" grpId="0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34963" y="1087438"/>
            <a:ext cx="17887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F9933"/>
                </a:solidFill>
              </a:rPr>
              <a:t>小测试：</a:t>
            </a:r>
            <a:endParaRPr lang="zh-CN" altLang="en-US" sz="2800" b="1" dirty="0">
              <a:solidFill>
                <a:srgbClr val="FF3300"/>
              </a:solidFill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54000" y="1627188"/>
            <a:ext cx="8110538" cy="519112"/>
            <a:chOff x="160" y="1025"/>
            <a:chExt cx="5109" cy="327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160" y="1025"/>
              <a:ext cx="51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1.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如果高斯面上</a:t>
              </a:r>
              <a:r>
                <a:rPr lang="en-US" altLang="zh-CN" sz="2800" b="1" i="1" dirty="0">
                  <a:solidFill>
                    <a:srgbClr val="00FFFF"/>
                  </a:solidFill>
                </a:rPr>
                <a:t>E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处处为零，则该面内必无电荷</a:t>
              </a:r>
              <a:r>
                <a:rPr lang="zh-CN" altLang="en-US" sz="2800" dirty="0">
                  <a:solidFill>
                    <a:schemeClr val="bg1"/>
                  </a:solidFill>
                </a:rPr>
                <a:t>。</a:t>
              </a:r>
              <a:endParaRPr lang="zh-CN" altLang="en-US" sz="2800" dirty="0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V="1">
              <a:off x="1783" y="1088"/>
              <a:ext cx="145" cy="1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511175" y="2109788"/>
            <a:ext cx="8221663" cy="519112"/>
            <a:chOff x="322" y="1351"/>
            <a:chExt cx="4948" cy="327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22" y="1351"/>
              <a:ext cx="49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如果高斯面上</a:t>
              </a:r>
              <a:r>
                <a:rPr lang="en-US" altLang="zh-CN" sz="2800" b="1" i="1" dirty="0">
                  <a:solidFill>
                    <a:srgbClr val="00FFFF"/>
                  </a:solidFill>
                </a:rPr>
                <a:t>E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处处为零，则该面内必无净电荷。</a:t>
              </a:r>
              <a:endParaRPr lang="zh-CN" altLang="en-US" sz="2800" dirty="0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682" y="1407"/>
              <a:ext cx="17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8112125" y="2089150"/>
            <a:ext cx="496888" cy="430213"/>
            <a:chOff x="981" y="1771"/>
            <a:chExt cx="224" cy="160"/>
          </a:xfrm>
        </p:grpSpPr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981" y="1813"/>
              <a:ext cx="86" cy="118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1056" y="1771"/>
              <a:ext cx="149" cy="149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271463" y="2665413"/>
            <a:ext cx="8078787" cy="519112"/>
            <a:chOff x="171" y="1679"/>
            <a:chExt cx="5089" cy="327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71" y="1679"/>
              <a:ext cx="50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2.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如果高斯面内无电荷，则高斯面上</a:t>
              </a:r>
              <a:r>
                <a:rPr lang="en-US" altLang="zh-CN" sz="2800" b="1" i="1" dirty="0">
                  <a:solidFill>
                    <a:srgbClr val="00FFFF"/>
                  </a:solidFill>
                </a:rPr>
                <a:t>E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处处为零。</a:t>
              </a:r>
              <a:endParaRPr lang="zh-CN" altLang="en-US" sz="2800" dirty="0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3776" y="1740"/>
              <a:ext cx="175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7920038" y="1701800"/>
            <a:ext cx="295275" cy="325438"/>
            <a:chOff x="873" y="2592"/>
            <a:chExt cx="152" cy="149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876" y="2592"/>
              <a:ext cx="149" cy="149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873" y="2592"/>
              <a:ext cx="140" cy="149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7916863" y="2714625"/>
            <a:ext cx="328612" cy="358775"/>
            <a:chOff x="873" y="2592"/>
            <a:chExt cx="152" cy="149"/>
          </a:xfrm>
        </p:grpSpPr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876" y="2592"/>
              <a:ext cx="149" cy="149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V="1">
              <a:off x="873" y="2592"/>
              <a:ext cx="140" cy="149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23"/>
          <p:cNvGrpSpPr>
            <a:grpSpLocks/>
          </p:cNvGrpSpPr>
          <p:nvPr/>
        </p:nvGrpSpPr>
        <p:grpSpPr bwMode="auto">
          <a:xfrm>
            <a:off x="519113" y="3143250"/>
            <a:ext cx="7977187" cy="519113"/>
            <a:chOff x="327" y="1980"/>
            <a:chExt cx="5025" cy="327"/>
          </a:xfrm>
        </p:grpSpPr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327" y="1980"/>
              <a:ext cx="50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如果高斯面内无电荷，则高斯面上</a:t>
              </a:r>
              <a:r>
                <a:rPr lang="en-US" altLang="zh-CN" sz="2800" b="1" i="1" dirty="0">
                  <a:solidFill>
                    <a:srgbClr val="00FFFF"/>
                  </a:solidFill>
                </a:rPr>
                <a:t>E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不一定为零</a:t>
              </a:r>
              <a:r>
                <a:rPr lang="zh-CN" altLang="en-US" sz="2800" dirty="0">
                  <a:solidFill>
                    <a:schemeClr val="bg1"/>
                  </a:solidFill>
                </a:rPr>
                <a:t>。</a:t>
              </a:r>
              <a:endParaRPr lang="zh-CN" altLang="en-US" sz="2800" dirty="0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3766" y="2030"/>
              <a:ext cx="171" cy="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26"/>
          <p:cNvGrpSpPr>
            <a:grpSpLocks/>
          </p:cNvGrpSpPr>
          <p:nvPr/>
        </p:nvGrpSpPr>
        <p:grpSpPr bwMode="auto">
          <a:xfrm>
            <a:off x="8139113" y="3194050"/>
            <a:ext cx="496887" cy="323850"/>
            <a:chOff x="981" y="1771"/>
            <a:chExt cx="224" cy="160"/>
          </a:xfrm>
        </p:grpSpPr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981" y="1813"/>
              <a:ext cx="86" cy="118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V="1">
              <a:off x="1056" y="1771"/>
              <a:ext cx="149" cy="149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Group 29"/>
          <p:cNvGrpSpPr>
            <a:grpSpLocks/>
          </p:cNvGrpSpPr>
          <p:nvPr/>
        </p:nvGrpSpPr>
        <p:grpSpPr bwMode="auto">
          <a:xfrm>
            <a:off x="303213" y="3617913"/>
            <a:ext cx="8337550" cy="519112"/>
            <a:chOff x="191" y="2279"/>
            <a:chExt cx="5252" cy="327"/>
          </a:xfrm>
        </p:grpSpPr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191" y="2279"/>
              <a:ext cx="52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</a:rPr>
                <a:t>3.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如果高斯面上</a:t>
              </a:r>
              <a:r>
                <a:rPr lang="en-US" altLang="zh-CN" sz="2800" b="1" i="1" dirty="0">
                  <a:solidFill>
                    <a:srgbClr val="00FFFF"/>
                  </a:solidFill>
                </a:rPr>
                <a:t>E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处处不为零，则该面内必有电荷。</a:t>
              </a:r>
              <a:endParaRPr lang="zh-CN" altLang="en-US" sz="2800" dirty="0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1805" y="2340"/>
              <a:ext cx="15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Group 32"/>
          <p:cNvGrpSpPr>
            <a:grpSpLocks/>
          </p:cNvGrpSpPr>
          <p:nvPr/>
        </p:nvGrpSpPr>
        <p:grpSpPr bwMode="auto">
          <a:xfrm>
            <a:off x="8293100" y="3687763"/>
            <a:ext cx="347663" cy="342900"/>
            <a:chOff x="873" y="2592"/>
            <a:chExt cx="152" cy="149"/>
          </a:xfrm>
        </p:grpSpPr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876" y="2592"/>
              <a:ext cx="149" cy="149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 flipV="1">
              <a:off x="873" y="2592"/>
              <a:ext cx="140" cy="149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" name="Group 35"/>
          <p:cNvGrpSpPr>
            <a:grpSpLocks/>
          </p:cNvGrpSpPr>
          <p:nvPr/>
        </p:nvGrpSpPr>
        <p:grpSpPr bwMode="auto">
          <a:xfrm>
            <a:off x="523875" y="4090988"/>
            <a:ext cx="8385175" cy="519112"/>
            <a:chOff x="330" y="2577"/>
            <a:chExt cx="5282" cy="327"/>
          </a:xfrm>
        </p:grpSpPr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330" y="2577"/>
              <a:ext cx="52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如果高斯面上</a:t>
              </a:r>
              <a:r>
                <a:rPr lang="en-US" altLang="zh-CN" sz="2800" b="1" i="1" dirty="0">
                  <a:solidFill>
                    <a:srgbClr val="00FFFF"/>
                  </a:solidFill>
                </a:rPr>
                <a:t>E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处处不为零</a:t>
              </a:r>
              <a:r>
                <a:rPr lang="en-US" altLang="zh-CN" sz="2800" b="1" dirty="0" smtClean="0">
                  <a:solidFill>
                    <a:schemeClr val="bg1"/>
                  </a:solidFill>
                </a:rPr>
                <a:t>,</a:t>
              </a:r>
              <a:r>
                <a:rPr lang="zh-CN" altLang="en-US" sz="2800" b="1" dirty="0" smtClean="0">
                  <a:solidFill>
                    <a:schemeClr val="bg1"/>
                  </a:solidFill>
                </a:rPr>
                <a:t> 该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面内不一定有电荷。</a:t>
              </a:r>
              <a:endParaRPr lang="zh-CN" altLang="en-US" sz="2800" dirty="0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1761" y="2628"/>
              <a:ext cx="18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" name="Group 38"/>
          <p:cNvGrpSpPr>
            <a:grpSpLocks/>
          </p:cNvGrpSpPr>
          <p:nvPr/>
        </p:nvGrpSpPr>
        <p:grpSpPr bwMode="auto">
          <a:xfrm>
            <a:off x="8623300" y="4125913"/>
            <a:ext cx="468313" cy="342900"/>
            <a:chOff x="981" y="1771"/>
            <a:chExt cx="224" cy="160"/>
          </a:xfrm>
        </p:grpSpPr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981" y="1813"/>
              <a:ext cx="86" cy="118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 flipV="1">
              <a:off x="1056" y="1771"/>
              <a:ext cx="149" cy="149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304800" y="4562475"/>
            <a:ext cx="83486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4.</a:t>
            </a:r>
            <a:r>
              <a:rPr lang="zh-CN" altLang="en-US" sz="2800" b="1">
                <a:solidFill>
                  <a:schemeClr val="bg1"/>
                </a:solidFill>
              </a:rPr>
              <a:t>高斯面内的电荷代数和为零时，则高斯面上各点的场强一定为零。</a:t>
            </a: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269875" y="5443538"/>
            <a:ext cx="8620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   </a:t>
            </a:r>
            <a:r>
              <a:rPr lang="zh-CN" altLang="en-US" sz="2800" b="1" dirty="0">
                <a:solidFill>
                  <a:schemeClr val="bg1"/>
                </a:solidFill>
              </a:rPr>
              <a:t>高斯面内的电荷代数和为零时，则高斯面上的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场强</a:t>
            </a:r>
            <a:r>
              <a:rPr lang="zh-CN" altLang="en-US" sz="2800" b="1" dirty="0">
                <a:solidFill>
                  <a:schemeClr val="bg1"/>
                </a:solidFill>
              </a:rPr>
              <a:t>不一定处处为零。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42" name="Group 43"/>
          <p:cNvGrpSpPr>
            <a:grpSpLocks/>
          </p:cNvGrpSpPr>
          <p:nvPr/>
        </p:nvGrpSpPr>
        <p:grpSpPr bwMode="auto">
          <a:xfrm>
            <a:off x="2798763" y="5121275"/>
            <a:ext cx="365125" cy="358775"/>
            <a:chOff x="873" y="2592"/>
            <a:chExt cx="152" cy="149"/>
          </a:xfrm>
        </p:grpSpPr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876" y="2592"/>
              <a:ext cx="149" cy="149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 flipV="1">
              <a:off x="873" y="2592"/>
              <a:ext cx="140" cy="149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Group 46"/>
          <p:cNvGrpSpPr>
            <a:grpSpLocks/>
          </p:cNvGrpSpPr>
          <p:nvPr/>
        </p:nvGrpSpPr>
        <p:grpSpPr bwMode="auto">
          <a:xfrm>
            <a:off x="3073400" y="5967413"/>
            <a:ext cx="442913" cy="325437"/>
            <a:chOff x="981" y="1771"/>
            <a:chExt cx="224" cy="160"/>
          </a:xfrm>
        </p:grpSpPr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981" y="1813"/>
              <a:ext cx="86" cy="118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 flipV="1">
              <a:off x="1056" y="1771"/>
              <a:ext cx="149" cy="149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" name="Group 49"/>
          <p:cNvGrpSpPr>
            <a:grpSpLocks/>
          </p:cNvGrpSpPr>
          <p:nvPr/>
        </p:nvGrpSpPr>
        <p:grpSpPr bwMode="auto">
          <a:xfrm>
            <a:off x="2222500" y="255588"/>
            <a:ext cx="5029200" cy="1152525"/>
            <a:chOff x="980" y="521"/>
            <a:chExt cx="3144" cy="690"/>
          </a:xfrm>
        </p:grpSpPr>
        <p:graphicFrame>
          <p:nvGraphicFramePr>
            <p:cNvPr id="49" name="Object 50"/>
            <p:cNvGraphicFramePr>
              <a:graphicFrameLocks noChangeAspect="1"/>
            </p:cNvGraphicFramePr>
            <p:nvPr/>
          </p:nvGraphicFramePr>
          <p:xfrm>
            <a:off x="980" y="521"/>
            <a:ext cx="1818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48" name="公式" r:id="rId3" imgW="1117440" imgH="431640" progId="Equation.3">
                    <p:embed/>
                  </p:oleObj>
                </mc:Choice>
                <mc:Fallback>
                  <p:oleObj name="公式" r:id="rId3" imgW="1117440" imgH="431640" progId="Equation.3">
                    <p:embed/>
                    <p:pic>
                      <p:nvPicPr>
                        <p:cNvPr id="56325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" y="521"/>
                          <a:ext cx="1818" cy="690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FFFF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Text Box 51"/>
            <p:cNvSpPr txBox="1">
              <a:spLocks noChangeArrowheads="1"/>
            </p:cNvSpPr>
            <p:nvPr/>
          </p:nvSpPr>
          <p:spPr bwMode="auto">
            <a:xfrm>
              <a:off x="3222" y="667"/>
              <a:ext cx="90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8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37914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  <p:bldP spid="4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"/>
          <p:cNvGrpSpPr>
            <a:grpSpLocks/>
          </p:cNvGrpSpPr>
          <p:nvPr/>
        </p:nvGrpSpPr>
        <p:grpSpPr bwMode="auto">
          <a:xfrm rot="10800000">
            <a:off x="6424613" y="1376660"/>
            <a:ext cx="2014537" cy="395288"/>
            <a:chOff x="3946" y="1095"/>
            <a:chExt cx="1315" cy="249"/>
          </a:xfrm>
        </p:grpSpPr>
        <p:sp>
          <p:nvSpPr>
            <p:cNvPr id="17480" name="Freeform 3"/>
            <p:cNvSpPr>
              <a:spLocks/>
            </p:cNvSpPr>
            <p:nvPr/>
          </p:nvSpPr>
          <p:spPr bwMode="auto">
            <a:xfrm rot="-5400000">
              <a:off x="4531" y="605"/>
              <a:ext cx="158" cy="1193"/>
            </a:xfrm>
            <a:custGeom>
              <a:avLst/>
              <a:gdLst>
                <a:gd name="T0" fmla="*/ 0 w 750"/>
                <a:gd name="T1" fmla="*/ 0 h 2869"/>
                <a:gd name="T2" fmla="*/ 0 w 750"/>
                <a:gd name="T3" fmla="*/ 0 h 2869"/>
                <a:gd name="T4" fmla="*/ 0 w 750"/>
                <a:gd name="T5" fmla="*/ 0 h 2869"/>
                <a:gd name="T6" fmla="*/ 0 w 750"/>
                <a:gd name="T7" fmla="*/ 0 h 2869"/>
                <a:gd name="T8" fmla="*/ 0 w 750"/>
                <a:gd name="T9" fmla="*/ 0 h 2869"/>
                <a:gd name="T10" fmla="*/ 0 w 750"/>
                <a:gd name="T11" fmla="*/ 0 h 2869"/>
                <a:gd name="T12" fmla="*/ 0 w 750"/>
                <a:gd name="T13" fmla="*/ 0 h 2869"/>
                <a:gd name="T14" fmla="*/ 0 w 750"/>
                <a:gd name="T15" fmla="*/ 0 h 2869"/>
                <a:gd name="T16" fmla="*/ 0 w 750"/>
                <a:gd name="T17" fmla="*/ 1 h 2869"/>
                <a:gd name="T18" fmla="*/ 0 w 750"/>
                <a:gd name="T19" fmla="*/ 1 h 2869"/>
                <a:gd name="T20" fmla="*/ 0 w 750"/>
                <a:gd name="T21" fmla="*/ 1 h 2869"/>
                <a:gd name="T22" fmla="*/ 0 w 750"/>
                <a:gd name="T23" fmla="*/ 1 h 2869"/>
                <a:gd name="T24" fmla="*/ 0 w 750"/>
                <a:gd name="T25" fmla="*/ 1 h 2869"/>
                <a:gd name="T26" fmla="*/ 0 w 750"/>
                <a:gd name="T27" fmla="*/ 2 h 2869"/>
                <a:gd name="T28" fmla="*/ 0 w 750"/>
                <a:gd name="T29" fmla="*/ 5 h 2869"/>
                <a:gd name="T30" fmla="*/ 0 w 750"/>
                <a:gd name="T31" fmla="*/ 5 h 2869"/>
                <a:gd name="T32" fmla="*/ 0 w 750"/>
                <a:gd name="T33" fmla="*/ 6 h 2869"/>
                <a:gd name="T34" fmla="*/ 0 w 750"/>
                <a:gd name="T35" fmla="*/ 6 h 2869"/>
                <a:gd name="T36" fmla="*/ 0 w 750"/>
                <a:gd name="T37" fmla="*/ 6 h 2869"/>
                <a:gd name="T38" fmla="*/ 0 w 750"/>
                <a:gd name="T39" fmla="*/ 6 h 2869"/>
                <a:gd name="T40" fmla="*/ 0 w 750"/>
                <a:gd name="T41" fmla="*/ 6 h 28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50" h="2869">
                  <a:moveTo>
                    <a:pt x="738" y="0"/>
                  </a:moveTo>
                  <a:cubicBezTo>
                    <a:pt x="675" y="11"/>
                    <a:pt x="585" y="26"/>
                    <a:pt x="526" y="59"/>
                  </a:cubicBezTo>
                  <a:cubicBezTo>
                    <a:pt x="501" y="73"/>
                    <a:pt x="479" y="90"/>
                    <a:pt x="456" y="106"/>
                  </a:cubicBezTo>
                  <a:cubicBezTo>
                    <a:pt x="444" y="114"/>
                    <a:pt x="420" y="130"/>
                    <a:pt x="420" y="130"/>
                  </a:cubicBezTo>
                  <a:cubicBezTo>
                    <a:pt x="392" y="219"/>
                    <a:pt x="434" y="111"/>
                    <a:pt x="373" y="188"/>
                  </a:cubicBezTo>
                  <a:cubicBezTo>
                    <a:pt x="365" y="198"/>
                    <a:pt x="366" y="212"/>
                    <a:pt x="362" y="224"/>
                  </a:cubicBezTo>
                  <a:cubicBezTo>
                    <a:pt x="358" y="236"/>
                    <a:pt x="358" y="249"/>
                    <a:pt x="350" y="259"/>
                  </a:cubicBezTo>
                  <a:cubicBezTo>
                    <a:pt x="341" y="270"/>
                    <a:pt x="327" y="274"/>
                    <a:pt x="315" y="282"/>
                  </a:cubicBezTo>
                  <a:cubicBezTo>
                    <a:pt x="299" y="329"/>
                    <a:pt x="285" y="349"/>
                    <a:pt x="244" y="377"/>
                  </a:cubicBezTo>
                  <a:cubicBezTo>
                    <a:pt x="217" y="460"/>
                    <a:pt x="235" y="427"/>
                    <a:pt x="197" y="482"/>
                  </a:cubicBezTo>
                  <a:cubicBezTo>
                    <a:pt x="170" y="565"/>
                    <a:pt x="182" y="529"/>
                    <a:pt x="162" y="588"/>
                  </a:cubicBezTo>
                  <a:cubicBezTo>
                    <a:pt x="158" y="600"/>
                    <a:pt x="154" y="611"/>
                    <a:pt x="150" y="623"/>
                  </a:cubicBezTo>
                  <a:cubicBezTo>
                    <a:pt x="146" y="635"/>
                    <a:pt x="138" y="659"/>
                    <a:pt x="138" y="659"/>
                  </a:cubicBezTo>
                  <a:cubicBezTo>
                    <a:pt x="121" y="768"/>
                    <a:pt x="80" y="883"/>
                    <a:pt x="44" y="988"/>
                  </a:cubicBezTo>
                  <a:cubicBezTo>
                    <a:pt x="11" y="1389"/>
                    <a:pt x="0" y="1801"/>
                    <a:pt x="127" y="2187"/>
                  </a:cubicBezTo>
                  <a:cubicBezTo>
                    <a:pt x="171" y="2319"/>
                    <a:pt x="202" y="2459"/>
                    <a:pt x="279" y="2575"/>
                  </a:cubicBezTo>
                  <a:cubicBezTo>
                    <a:pt x="303" y="2610"/>
                    <a:pt x="326" y="2646"/>
                    <a:pt x="350" y="2681"/>
                  </a:cubicBezTo>
                  <a:cubicBezTo>
                    <a:pt x="366" y="2704"/>
                    <a:pt x="420" y="2728"/>
                    <a:pt x="420" y="2728"/>
                  </a:cubicBezTo>
                  <a:cubicBezTo>
                    <a:pt x="458" y="2783"/>
                    <a:pt x="485" y="2788"/>
                    <a:pt x="550" y="2810"/>
                  </a:cubicBezTo>
                  <a:cubicBezTo>
                    <a:pt x="563" y="2814"/>
                    <a:pt x="572" y="2827"/>
                    <a:pt x="585" y="2833"/>
                  </a:cubicBezTo>
                  <a:cubicBezTo>
                    <a:pt x="639" y="2857"/>
                    <a:pt x="692" y="2869"/>
                    <a:pt x="750" y="2869"/>
                  </a:cubicBezTo>
                </a:path>
              </a:pathLst>
            </a:custGeom>
            <a:noFill/>
            <a:ln w="76200" cap="flat" cmpd="sng">
              <a:solidFill>
                <a:srgbClr val="3399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1" name="Freeform 4"/>
            <p:cNvSpPr>
              <a:spLocks/>
            </p:cNvSpPr>
            <p:nvPr/>
          </p:nvSpPr>
          <p:spPr bwMode="auto">
            <a:xfrm rot="-5400000">
              <a:off x="4525" y="584"/>
              <a:ext cx="158" cy="1179"/>
            </a:xfrm>
            <a:custGeom>
              <a:avLst/>
              <a:gdLst>
                <a:gd name="T0" fmla="*/ 0 w 750"/>
                <a:gd name="T1" fmla="*/ 0 h 2869"/>
                <a:gd name="T2" fmla="*/ 0 w 750"/>
                <a:gd name="T3" fmla="*/ 0 h 2869"/>
                <a:gd name="T4" fmla="*/ 0 w 750"/>
                <a:gd name="T5" fmla="*/ 0 h 2869"/>
                <a:gd name="T6" fmla="*/ 0 w 750"/>
                <a:gd name="T7" fmla="*/ 0 h 2869"/>
                <a:gd name="T8" fmla="*/ 0 w 750"/>
                <a:gd name="T9" fmla="*/ 0 h 2869"/>
                <a:gd name="T10" fmla="*/ 0 w 750"/>
                <a:gd name="T11" fmla="*/ 0 h 2869"/>
                <a:gd name="T12" fmla="*/ 0 w 750"/>
                <a:gd name="T13" fmla="*/ 0 h 2869"/>
                <a:gd name="T14" fmla="*/ 0 w 750"/>
                <a:gd name="T15" fmla="*/ 0 h 2869"/>
                <a:gd name="T16" fmla="*/ 0 w 750"/>
                <a:gd name="T17" fmla="*/ 1 h 2869"/>
                <a:gd name="T18" fmla="*/ 0 w 750"/>
                <a:gd name="T19" fmla="*/ 1 h 2869"/>
                <a:gd name="T20" fmla="*/ 0 w 750"/>
                <a:gd name="T21" fmla="*/ 1 h 2869"/>
                <a:gd name="T22" fmla="*/ 0 w 750"/>
                <a:gd name="T23" fmla="*/ 1 h 2869"/>
                <a:gd name="T24" fmla="*/ 0 w 750"/>
                <a:gd name="T25" fmla="*/ 1 h 2869"/>
                <a:gd name="T26" fmla="*/ 0 w 750"/>
                <a:gd name="T27" fmla="*/ 2 h 2869"/>
                <a:gd name="T28" fmla="*/ 0 w 750"/>
                <a:gd name="T29" fmla="*/ 4 h 2869"/>
                <a:gd name="T30" fmla="*/ 0 w 750"/>
                <a:gd name="T31" fmla="*/ 5 h 2869"/>
                <a:gd name="T32" fmla="*/ 0 w 750"/>
                <a:gd name="T33" fmla="*/ 5 h 2869"/>
                <a:gd name="T34" fmla="*/ 0 w 750"/>
                <a:gd name="T35" fmla="*/ 5 h 2869"/>
                <a:gd name="T36" fmla="*/ 0 w 750"/>
                <a:gd name="T37" fmla="*/ 6 h 2869"/>
                <a:gd name="T38" fmla="*/ 0 w 750"/>
                <a:gd name="T39" fmla="*/ 6 h 2869"/>
                <a:gd name="T40" fmla="*/ 0 w 750"/>
                <a:gd name="T41" fmla="*/ 6 h 28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50" h="2869">
                  <a:moveTo>
                    <a:pt x="738" y="0"/>
                  </a:moveTo>
                  <a:cubicBezTo>
                    <a:pt x="675" y="11"/>
                    <a:pt x="585" y="26"/>
                    <a:pt x="526" y="59"/>
                  </a:cubicBezTo>
                  <a:cubicBezTo>
                    <a:pt x="501" y="73"/>
                    <a:pt x="479" y="90"/>
                    <a:pt x="456" y="106"/>
                  </a:cubicBezTo>
                  <a:cubicBezTo>
                    <a:pt x="444" y="114"/>
                    <a:pt x="420" y="130"/>
                    <a:pt x="420" y="130"/>
                  </a:cubicBezTo>
                  <a:cubicBezTo>
                    <a:pt x="392" y="219"/>
                    <a:pt x="434" y="111"/>
                    <a:pt x="373" y="188"/>
                  </a:cubicBezTo>
                  <a:cubicBezTo>
                    <a:pt x="365" y="198"/>
                    <a:pt x="366" y="212"/>
                    <a:pt x="362" y="224"/>
                  </a:cubicBezTo>
                  <a:cubicBezTo>
                    <a:pt x="358" y="236"/>
                    <a:pt x="358" y="249"/>
                    <a:pt x="350" y="259"/>
                  </a:cubicBezTo>
                  <a:cubicBezTo>
                    <a:pt x="341" y="270"/>
                    <a:pt x="327" y="274"/>
                    <a:pt x="315" y="282"/>
                  </a:cubicBezTo>
                  <a:cubicBezTo>
                    <a:pt x="299" y="329"/>
                    <a:pt x="285" y="349"/>
                    <a:pt x="244" y="377"/>
                  </a:cubicBezTo>
                  <a:cubicBezTo>
                    <a:pt x="217" y="460"/>
                    <a:pt x="235" y="427"/>
                    <a:pt x="197" y="482"/>
                  </a:cubicBezTo>
                  <a:cubicBezTo>
                    <a:pt x="170" y="565"/>
                    <a:pt x="182" y="529"/>
                    <a:pt x="162" y="588"/>
                  </a:cubicBezTo>
                  <a:cubicBezTo>
                    <a:pt x="158" y="600"/>
                    <a:pt x="154" y="611"/>
                    <a:pt x="150" y="623"/>
                  </a:cubicBezTo>
                  <a:cubicBezTo>
                    <a:pt x="146" y="635"/>
                    <a:pt x="138" y="659"/>
                    <a:pt x="138" y="659"/>
                  </a:cubicBezTo>
                  <a:cubicBezTo>
                    <a:pt x="121" y="768"/>
                    <a:pt x="80" y="883"/>
                    <a:pt x="44" y="988"/>
                  </a:cubicBezTo>
                  <a:cubicBezTo>
                    <a:pt x="11" y="1389"/>
                    <a:pt x="0" y="1801"/>
                    <a:pt x="127" y="2187"/>
                  </a:cubicBezTo>
                  <a:cubicBezTo>
                    <a:pt x="171" y="2319"/>
                    <a:pt x="202" y="2459"/>
                    <a:pt x="279" y="2575"/>
                  </a:cubicBezTo>
                  <a:cubicBezTo>
                    <a:pt x="303" y="2610"/>
                    <a:pt x="326" y="2646"/>
                    <a:pt x="350" y="2681"/>
                  </a:cubicBezTo>
                  <a:cubicBezTo>
                    <a:pt x="366" y="2704"/>
                    <a:pt x="420" y="2728"/>
                    <a:pt x="420" y="2728"/>
                  </a:cubicBezTo>
                  <a:cubicBezTo>
                    <a:pt x="458" y="2783"/>
                    <a:pt x="485" y="2788"/>
                    <a:pt x="550" y="2810"/>
                  </a:cubicBezTo>
                  <a:cubicBezTo>
                    <a:pt x="563" y="2814"/>
                    <a:pt x="572" y="2827"/>
                    <a:pt x="585" y="2833"/>
                  </a:cubicBezTo>
                  <a:cubicBezTo>
                    <a:pt x="639" y="2857"/>
                    <a:pt x="692" y="2869"/>
                    <a:pt x="750" y="2869"/>
                  </a:cubicBez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2" name="Freeform 5"/>
            <p:cNvSpPr>
              <a:spLocks/>
            </p:cNvSpPr>
            <p:nvPr/>
          </p:nvSpPr>
          <p:spPr bwMode="auto">
            <a:xfrm rot="-5400000">
              <a:off x="4531" y="593"/>
              <a:ext cx="158" cy="1270"/>
            </a:xfrm>
            <a:custGeom>
              <a:avLst/>
              <a:gdLst>
                <a:gd name="T0" fmla="*/ 0 w 750"/>
                <a:gd name="T1" fmla="*/ 0 h 2869"/>
                <a:gd name="T2" fmla="*/ 0 w 750"/>
                <a:gd name="T3" fmla="*/ 0 h 2869"/>
                <a:gd name="T4" fmla="*/ 0 w 750"/>
                <a:gd name="T5" fmla="*/ 0 h 2869"/>
                <a:gd name="T6" fmla="*/ 0 w 750"/>
                <a:gd name="T7" fmla="*/ 0 h 2869"/>
                <a:gd name="T8" fmla="*/ 0 w 750"/>
                <a:gd name="T9" fmla="*/ 0 h 2869"/>
                <a:gd name="T10" fmla="*/ 0 w 750"/>
                <a:gd name="T11" fmla="*/ 1 h 2869"/>
                <a:gd name="T12" fmla="*/ 0 w 750"/>
                <a:gd name="T13" fmla="*/ 1 h 2869"/>
                <a:gd name="T14" fmla="*/ 0 w 750"/>
                <a:gd name="T15" fmla="*/ 1 h 2869"/>
                <a:gd name="T16" fmla="*/ 0 w 750"/>
                <a:gd name="T17" fmla="*/ 1 h 2869"/>
                <a:gd name="T18" fmla="*/ 0 w 750"/>
                <a:gd name="T19" fmla="*/ 2 h 2869"/>
                <a:gd name="T20" fmla="*/ 0 w 750"/>
                <a:gd name="T21" fmla="*/ 2 h 2869"/>
                <a:gd name="T22" fmla="*/ 0 w 750"/>
                <a:gd name="T23" fmla="*/ 2 h 2869"/>
                <a:gd name="T24" fmla="*/ 0 w 750"/>
                <a:gd name="T25" fmla="*/ 2 h 2869"/>
                <a:gd name="T26" fmla="*/ 0 w 750"/>
                <a:gd name="T27" fmla="*/ 4 h 2869"/>
                <a:gd name="T28" fmla="*/ 0 w 750"/>
                <a:gd name="T29" fmla="*/ 7 h 2869"/>
                <a:gd name="T30" fmla="*/ 0 w 750"/>
                <a:gd name="T31" fmla="*/ 8 h 2869"/>
                <a:gd name="T32" fmla="*/ 0 w 750"/>
                <a:gd name="T33" fmla="*/ 9 h 2869"/>
                <a:gd name="T34" fmla="*/ 0 w 750"/>
                <a:gd name="T35" fmla="*/ 9 h 2869"/>
                <a:gd name="T36" fmla="*/ 0 w 750"/>
                <a:gd name="T37" fmla="*/ 9 h 2869"/>
                <a:gd name="T38" fmla="*/ 0 w 750"/>
                <a:gd name="T39" fmla="*/ 9 h 2869"/>
                <a:gd name="T40" fmla="*/ 0 w 750"/>
                <a:gd name="T41" fmla="*/ 10 h 28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50" h="2869">
                  <a:moveTo>
                    <a:pt x="738" y="0"/>
                  </a:moveTo>
                  <a:cubicBezTo>
                    <a:pt x="675" y="11"/>
                    <a:pt x="585" y="26"/>
                    <a:pt x="526" y="59"/>
                  </a:cubicBezTo>
                  <a:cubicBezTo>
                    <a:pt x="501" y="73"/>
                    <a:pt x="479" y="90"/>
                    <a:pt x="456" y="106"/>
                  </a:cubicBezTo>
                  <a:cubicBezTo>
                    <a:pt x="444" y="114"/>
                    <a:pt x="420" y="130"/>
                    <a:pt x="420" y="130"/>
                  </a:cubicBezTo>
                  <a:cubicBezTo>
                    <a:pt x="392" y="219"/>
                    <a:pt x="434" y="111"/>
                    <a:pt x="373" y="188"/>
                  </a:cubicBezTo>
                  <a:cubicBezTo>
                    <a:pt x="365" y="198"/>
                    <a:pt x="366" y="212"/>
                    <a:pt x="362" y="224"/>
                  </a:cubicBezTo>
                  <a:cubicBezTo>
                    <a:pt x="358" y="236"/>
                    <a:pt x="358" y="249"/>
                    <a:pt x="350" y="259"/>
                  </a:cubicBezTo>
                  <a:cubicBezTo>
                    <a:pt x="341" y="270"/>
                    <a:pt x="327" y="274"/>
                    <a:pt x="315" y="282"/>
                  </a:cubicBezTo>
                  <a:cubicBezTo>
                    <a:pt x="299" y="329"/>
                    <a:pt x="285" y="349"/>
                    <a:pt x="244" y="377"/>
                  </a:cubicBezTo>
                  <a:cubicBezTo>
                    <a:pt x="217" y="460"/>
                    <a:pt x="235" y="427"/>
                    <a:pt x="197" y="482"/>
                  </a:cubicBezTo>
                  <a:cubicBezTo>
                    <a:pt x="170" y="565"/>
                    <a:pt x="182" y="529"/>
                    <a:pt x="162" y="588"/>
                  </a:cubicBezTo>
                  <a:cubicBezTo>
                    <a:pt x="158" y="600"/>
                    <a:pt x="154" y="611"/>
                    <a:pt x="150" y="623"/>
                  </a:cubicBezTo>
                  <a:cubicBezTo>
                    <a:pt x="146" y="635"/>
                    <a:pt x="138" y="659"/>
                    <a:pt x="138" y="659"/>
                  </a:cubicBezTo>
                  <a:cubicBezTo>
                    <a:pt x="121" y="768"/>
                    <a:pt x="80" y="883"/>
                    <a:pt x="44" y="988"/>
                  </a:cubicBezTo>
                  <a:cubicBezTo>
                    <a:pt x="11" y="1389"/>
                    <a:pt x="0" y="1801"/>
                    <a:pt x="127" y="2187"/>
                  </a:cubicBezTo>
                  <a:cubicBezTo>
                    <a:pt x="171" y="2319"/>
                    <a:pt x="202" y="2459"/>
                    <a:pt x="279" y="2575"/>
                  </a:cubicBezTo>
                  <a:cubicBezTo>
                    <a:pt x="303" y="2610"/>
                    <a:pt x="326" y="2646"/>
                    <a:pt x="350" y="2681"/>
                  </a:cubicBezTo>
                  <a:cubicBezTo>
                    <a:pt x="366" y="2704"/>
                    <a:pt x="420" y="2728"/>
                    <a:pt x="420" y="2728"/>
                  </a:cubicBezTo>
                  <a:cubicBezTo>
                    <a:pt x="458" y="2783"/>
                    <a:pt x="485" y="2788"/>
                    <a:pt x="550" y="2810"/>
                  </a:cubicBezTo>
                  <a:cubicBezTo>
                    <a:pt x="563" y="2814"/>
                    <a:pt x="572" y="2827"/>
                    <a:pt x="585" y="2833"/>
                  </a:cubicBezTo>
                  <a:cubicBezTo>
                    <a:pt x="639" y="2857"/>
                    <a:pt x="692" y="2869"/>
                    <a:pt x="750" y="2869"/>
                  </a:cubicBezTo>
                </a:path>
              </a:pathLst>
            </a:custGeom>
            <a:noFill/>
            <a:ln w="76200" cap="flat" cmpd="sng">
              <a:solidFill>
                <a:srgbClr val="3399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3" name="Freeform 6"/>
            <p:cNvSpPr>
              <a:spLocks/>
            </p:cNvSpPr>
            <p:nvPr/>
          </p:nvSpPr>
          <p:spPr bwMode="auto">
            <a:xfrm rot="-5400000">
              <a:off x="4513" y="595"/>
              <a:ext cx="182" cy="1315"/>
            </a:xfrm>
            <a:custGeom>
              <a:avLst/>
              <a:gdLst>
                <a:gd name="T0" fmla="*/ 0 w 750"/>
                <a:gd name="T1" fmla="*/ 0 h 2869"/>
                <a:gd name="T2" fmla="*/ 0 w 750"/>
                <a:gd name="T3" fmla="*/ 0 h 2869"/>
                <a:gd name="T4" fmla="*/ 0 w 750"/>
                <a:gd name="T5" fmla="*/ 0 h 2869"/>
                <a:gd name="T6" fmla="*/ 0 w 750"/>
                <a:gd name="T7" fmla="*/ 0 h 2869"/>
                <a:gd name="T8" fmla="*/ 0 w 750"/>
                <a:gd name="T9" fmla="*/ 1 h 2869"/>
                <a:gd name="T10" fmla="*/ 0 w 750"/>
                <a:gd name="T11" fmla="*/ 1 h 2869"/>
                <a:gd name="T12" fmla="*/ 0 w 750"/>
                <a:gd name="T13" fmla="*/ 1 h 2869"/>
                <a:gd name="T14" fmla="*/ 0 w 750"/>
                <a:gd name="T15" fmla="*/ 1 h 2869"/>
                <a:gd name="T16" fmla="*/ 0 w 750"/>
                <a:gd name="T17" fmla="*/ 2 h 2869"/>
                <a:gd name="T18" fmla="*/ 0 w 750"/>
                <a:gd name="T19" fmla="*/ 2 h 2869"/>
                <a:gd name="T20" fmla="*/ 0 w 750"/>
                <a:gd name="T21" fmla="*/ 3 h 2869"/>
                <a:gd name="T22" fmla="*/ 0 w 750"/>
                <a:gd name="T23" fmla="*/ 3 h 2869"/>
                <a:gd name="T24" fmla="*/ 0 w 750"/>
                <a:gd name="T25" fmla="*/ 3 h 2869"/>
                <a:gd name="T26" fmla="*/ 0 w 750"/>
                <a:gd name="T27" fmla="*/ 4 h 2869"/>
                <a:gd name="T28" fmla="*/ 0 w 750"/>
                <a:gd name="T29" fmla="*/ 9 h 2869"/>
                <a:gd name="T30" fmla="*/ 0 w 750"/>
                <a:gd name="T31" fmla="*/ 11 h 2869"/>
                <a:gd name="T32" fmla="*/ 0 w 750"/>
                <a:gd name="T33" fmla="*/ 11 h 2869"/>
                <a:gd name="T34" fmla="*/ 0 w 750"/>
                <a:gd name="T35" fmla="*/ 11 h 2869"/>
                <a:gd name="T36" fmla="*/ 0 w 750"/>
                <a:gd name="T37" fmla="*/ 12 h 2869"/>
                <a:gd name="T38" fmla="*/ 0 w 750"/>
                <a:gd name="T39" fmla="*/ 12 h 2869"/>
                <a:gd name="T40" fmla="*/ 0 w 750"/>
                <a:gd name="T41" fmla="*/ 12 h 28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50" h="2869">
                  <a:moveTo>
                    <a:pt x="738" y="0"/>
                  </a:moveTo>
                  <a:cubicBezTo>
                    <a:pt x="675" y="11"/>
                    <a:pt x="585" y="26"/>
                    <a:pt x="526" y="59"/>
                  </a:cubicBezTo>
                  <a:cubicBezTo>
                    <a:pt x="501" y="73"/>
                    <a:pt x="479" y="90"/>
                    <a:pt x="456" y="106"/>
                  </a:cubicBezTo>
                  <a:cubicBezTo>
                    <a:pt x="444" y="114"/>
                    <a:pt x="420" y="130"/>
                    <a:pt x="420" y="130"/>
                  </a:cubicBezTo>
                  <a:cubicBezTo>
                    <a:pt x="392" y="219"/>
                    <a:pt x="434" y="111"/>
                    <a:pt x="373" y="188"/>
                  </a:cubicBezTo>
                  <a:cubicBezTo>
                    <a:pt x="365" y="198"/>
                    <a:pt x="366" y="212"/>
                    <a:pt x="362" y="224"/>
                  </a:cubicBezTo>
                  <a:cubicBezTo>
                    <a:pt x="358" y="236"/>
                    <a:pt x="358" y="249"/>
                    <a:pt x="350" y="259"/>
                  </a:cubicBezTo>
                  <a:cubicBezTo>
                    <a:pt x="341" y="270"/>
                    <a:pt x="327" y="274"/>
                    <a:pt x="315" y="282"/>
                  </a:cubicBezTo>
                  <a:cubicBezTo>
                    <a:pt x="299" y="329"/>
                    <a:pt x="285" y="349"/>
                    <a:pt x="244" y="377"/>
                  </a:cubicBezTo>
                  <a:cubicBezTo>
                    <a:pt x="217" y="460"/>
                    <a:pt x="235" y="427"/>
                    <a:pt x="197" y="482"/>
                  </a:cubicBezTo>
                  <a:cubicBezTo>
                    <a:pt x="170" y="565"/>
                    <a:pt x="182" y="529"/>
                    <a:pt x="162" y="588"/>
                  </a:cubicBezTo>
                  <a:cubicBezTo>
                    <a:pt x="158" y="600"/>
                    <a:pt x="154" y="611"/>
                    <a:pt x="150" y="623"/>
                  </a:cubicBezTo>
                  <a:cubicBezTo>
                    <a:pt x="146" y="635"/>
                    <a:pt x="138" y="659"/>
                    <a:pt x="138" y="659"/>
                  </a:cubicBezTo>
                  <a:cubicBezTo>
                    <a:pt x="121" y="768"/>
                    <a:pt x="80" y="883"/>
                    <a:pt x="44" y="988"/>
                  </a:cubicBezTo>
                  <a:cubicBezTo>
                    <a:pt x="11" y="1389"/>
                    <a:pt x="0" y="1801"/>
                    <a:pt x="127" y="2187"/>
                  </a:cubicBezTo>
                  <a:cubicBezTo>
                    <a:pt x="171" y="2319"/>
                    <a:pt x="202" y="2459"/>
                    <a:pt x="279" y="2575"/>
                  </a:cubicBezTo>
                  <a:cubicBezTo>
                    <a:pt x="303" y="2610"/>
                    <a:pt x="326" y="2646"/>
                    <a:pt x="350" y="2681"/>
                  </a:cubicBezTo>
                  <a:cubicBezTo>
                    <a:pt x="366" y="2704"/>
                    <a:pt x="420" y="2728"/>
                    <a:pt x="420" y="2728"/>
                  </a:cubicBezTo>
                  <a:cubicBezTo>
                    <a:pt x="458" y="2783"/>
                    <a:pt x="485" y="2788"/>
                    <a:pt x="550" y="2810"/>
                  </a:cubicBezTo>
                  <a:cubicBezTo>
                    <a:pt x="563" y="2814"/>
                    <a:pt x="572" y="2827"/>
                    <a:pt x="585" y="2833"/>
                  </a:cubicBezTo>
                  <a:cubicBezTo>
                    <a:pt x="639" y="2857"/>
                    <a:pt x="692" y="2869"/>
                    <a:pt x="750" y="2869"/>
                  </a:cubicBez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6156325" y="1197273"/>
            <a:ext cx="2520950" cy="2520950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  <a:alpha val="80000"/>
                </a:schemeClr>
              </a:gs>
              <a:gs pos="50000">
                <a:schemeClr val="accent1">
                  <a:alpha val="80000"/>
                </a:schemeClr>
              </a:gs>
              <a:gs pos="100000">
                <a:schemeClr val="accent1">
                  <a:gamma/>
                  <a:shade val="46275"/>
                  <a:invGamma/>
                  <a:alpha val="80000"/>
                </a:schemeClr>
              </a:gs>
            </a:gsLst>
            <a:lin ang="0" scaled="1"/>
          </a:gra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7412" name="Group 8"/>
          <p:cNvGrpSpPr>
            <a:grpSpLocks/>
          </p:cNvGrpSpPr>
          <p:nvPr/>
        </p:nvGrpSpPr>
        <p:grpSpPr bwMode="auto">
          <a:xfrm>
            <a:off x="5926138" y="2146598"/>
            <a:ext cx="2881312" cy="1898650"/>
            <a:chOff x="3696" y="1378"/>
            <a:chExt cx="1815" cy="1196"/>
          </a:xfrm>
        </p:grpSpPr>
        <p:sp useBgFill="1">
          <p:nvSpPr>
            <p:cNvPr id="17478" name="Rectangle 9"/>
            <p:cNvSpPr>
              <a:spLocks noChangeArrowheads="1"/>
            </p:cNvSpPr>
            <p:nvPr/>
          </p:nvSpPr>
          <p:spPr bwMode="auto">
            <a:xfrm>
              <a:off x="3696" y="1621"/>
              <a:ext cx="1815" cy="953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 useBgFill="1">
          <p:nvSpPr>
            <p:cNvPr id="17479" name="Oval 10"/>
            <p:cNvSpPr>
              <a:spLocks noChangeArrowheads="1"/>
            </p:cNvSpPr>
            <p:nvPr/>
          </p:nvSpPr>
          <p:spPr bwMode="auto">
            <a:xfrm>
              <a:off x="3844" y="1378"/>
              <a:ext cx="1587" cy="499"/>
            </a:xfrm>
            <a:prstGeom prst="ellipse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prstDash val="dash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7413" name="Text Box 11"/>
          <p:cNvSpPr txBox="1">
            <a:spLocks noChangeArrowheads="1"/>
          </p:cNvSpPr>
          <p:nvPr/>
        </p:nvSpPr>
        <p:spPr bwMode="auto">
          <a:xfrm>
            <a:off x="838200" y="298748"/>
            <a:ext cx="7140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均匀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电场中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有一个半径为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R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的半球面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846138" y="1424285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方法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1:</a:t>
            </a:r>
          </a:p>
        </p:txBody>
      </p:sp>
      <p:graphicFrame>
        <p:nvGraphicFramePr>
          <p:cNvPr id="21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2747904"/>
              </p:ext>
            </p:extLst>
          </p:nvPr>
        </p:nvGraphicFramePr>
        <p:xfrm>
          <a:off x="889000" y="3000673"/>
          <a:ext cx="147320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74" name="公式" r:id="rId3" imgW="1571752" imgH="247684" progId="Equation.3">
                  <p:embed/>
                </p:oleObj>
              </mc:Choice>
              <mc:Fallback>
                <p:oleObj name="公式" r:id="rId3" imgW="1571752" imgH="24768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3000673"/>
                        <a:ext cx="147320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448993"/>
              </p:ext>
            </p:extLst>
          </p:nvPr>
        </p:nvGraphicFramePr>
        <p:xfrm>
          <a:off x="879475" y="2083098"/>
          <a:ext cx="18081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75" name="公式" r:id="rId5" imgW="1733635" imgH="400152" progId="Equation.3">
                  <p:embed/>
                </p:oleObj>
              </mc:Choice>
              <mc:Fallback>
                <p:oleObj name="公式" r:id="rId5" imgW="1733635" imgH="4001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2083098"/>
                        <a:ext cx="18081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653464"/>
              </p:ext>
            </p:extLst>
          </p:nvPr>
        </p:nvGraphicFramePr>
        <p:xfrm>
          <a:off x="4478338" y="3000673"/>
          <a:ext cx="126682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76" name="公式" r:id="rId7" imgW="1266952" imgH="247684" progId="Equation.3">
                  <p:embed/>
                </p:oleObj>
              </mc:Choice>
              <mc:Fallback>
                <p:oleObj name="公式" r:id="rId7" imgW="1266952" imgH="24768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338" y="3000673"/>
                        <a:ext cx="126682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794608"/>
              </p:ext>
            </p:extLst>
          </p:nvPr>
        </p:nvGraphicFramePr>
        <p:xfrm>
          <a:off x="614363" y="3467398"/>
          <a:ext cx="45148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77" name="Equation" r:id="rId9" imgW="4438565" imgH="762034" progId="Equation.DSMT4">
                  <p:embed/>
                </p:oleObj>
              </mc:Choice>
              <mc:Fallback>
                <p:oleObj name="Equation" r:id="rId9" imgW="4438565" imgH="7620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3467398"/>
                        <a:ext cx="45148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357188" y="1424285"/>
            <a:ext cx="245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17420" name="Rectangle 18"/>
          <p:cNvSpPr>
            <a:spLocks noChangeArrowheads="1"/>
          </p:cNvSpPr>
          <p:nvPr/>
        </p:nvSpPr>
        <p:spPr bwMode="auto">
          <a:xfrm>
            <a:off x="357188" y="301923"/>
            <a:ext cx="245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例：</a:t>
            </a:r>
          </a:p>
        </p:txBody>
      </p:sp>
      <p:sp>
        <p:nvSpPr>
          <p:cNvPr id="17421" name="Rectangle 19"/>
          <p:cNvSpPr>
            <a:spLocks noChangeArrowheads="1"/>
          </p:cNvSpPr>
          <p:nvPr/>
        </p:nvSpPr>
        <p:spPr bwMode="auto">
          <a:xfrm>
            <a:off x="868363" y="803573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通过此半球面的电通量</a:t>
            </a:r>
          </a:p>
        </p:txBody>
      </p:sp>
      <p:sp>
        <p:nvSpPr>
          <p:cNvPr id="17422" name="Rectangle 20"/>
          <p:cNvSpPr>
            <a:spLocks noChangeArrowheads="1"/>
          </p:cNvSpPr>
          <p:nvPr/>
        </p:nvSpPr>
        <p:spPr bwMode="auto">
          <a:xfrm>
            <a:off x="361950" y="801985"/>
            <a:ext cx="245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求：</a:t>
            </a:r>
          </a:p>
        </p:txBody>
      </p:sp>
      <p:graphicFrame>
        <p:nvGraphicFramePr>
          <p:cNvPr id="29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29154"/>
              </p:ext>
            </p:extLst>
          </p:nvPr>
        </p:nvGraphicFramePr>
        <p:xfrm>
          <a:off x="2685232" y="3000673"/>
          <a:ext cx="1382712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78" name="公式" r:id="rId11" imgW="1466765" imgH="247684" progId="Equation.3">
                  <p:embed/>
                </p:oleObj>
              </mc:Choice>
              <mc:Fallback>
                <p:oleObj name="公式" r:id="rId11" imgW="1466765" imgH="24768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232" y="3000673"/>
                        <a:ext cx="1382712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6465888" y="2826048"/>
            <a:ext cx="1944687" cy="1169987"/>
            <a:chOff x="4014" y="1706"/>
            <a:chExt cx="1225" cy="1044"/>
          </a:xfrm>
        </p:grpSpPr>
        <p:sp>
          <p:nvSpPr>
            <p:cNvPr id="17474" name="Line 23"/>
            <p:cNvSpPr>
              <a:spLocks noChangeShapeType="1"/>
            </p:cNvSpPr>
            <p:nvPr/>
          </p:nvSpPr>
          <p:spPr bwMode="auto">
            <a:xfrm flipV="1">
              <a:off x="4014" y="1706"/>
              <a:ext cx="0" cy="104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5" name="Line 24"/>
            <p:cNvSpPr>
              <a:spLocks noChangeShapeType="1"/>
            </p:cNvSpPr>
            <p:nvPr/>
          </p:nvSpPr>
          <p:spPr bwMode="auto">
            <a:xfrm flipV="1">
              <a:off x="4422" y="1706"/>
              <a:ext cx="0" cy="104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6" name="Line 25"/>
            <p:cNvSpPr>
              <a:spLocks noChangeShapeType="1"/>
            </p:cNvSpPr>
            <p:nvPr/>
          </p:nvSpPr>
          <p:spPr bwMode="auto">
            <a:xfrm flipV="1">
              <a:off x="4830" y="1706"/>
              <a:ext cx="0" cy="104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7" name="Line 26"/>
            <p:cNvSpPr>
              <a:spLocks noChangeShapeType="1"/>
            </p:cNvSpPr>
            <p:nvPr/>
          </p:nvSpPr>
          <p:spPr bwMode="auto">
            <a:xfrm flipV="1">
              <a:off x="5239" y="1706"/>
              <a:ext cx="0" cy="104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25" name="Freeform 27"/>
          <p:cNvSpPr>
            <a:spLocks/>
          </p:cNvSpPr>
          <p:nvPr/>
        </p:nvSpPr>
        <p:spPr bwMode="auto">
          <a:xfrm rot="-5400000">
            <a:off x="7187406" y="1401267"/>
            <a:ext cx="466725" cy="2519362"/>
          </a:xfrm>
          <a:custGeom>
            <a:avLst/>
            <a:gdLst>
              <a:gd name="T0" fmla="*/ 2147483646 w 750"/>
              <a:gd name="T1" fmla="*/ 0 h 2869"/>
              <a:gd name="T2" fmla="*/ 2147483646 w 750"/>
              <a:gd name="T3" fmla="*/ 2147483646 h 2869"/>
              <a:gd name="T4" fmla="*/ 2147483646 w 750"/>
              <a:gd name="T5" fmla="*/ 2147483646 h 2869"/>
              <a:gd name="T6" fmla="*/ 2147483646 w 750"/>
              <a:gd name="T7" fmla="*/ 2147483646 h 2869"/>
              <a:gd name="T8" fmla="*/ 2147483646 w 750"/>
              <a:gd name="T9" fmla="*/ 2147483646 h 2869"/>
              <a:gd name="T10" fmla="*/ 2147483646 w 750"/>
              <a:gd name="T11" fmla="*/ 2147483646 h 2869"/>
              <a:gd name="T12" fmla="*/ 2147483646 w 750"/>
              <a:gd name="T13" fmla="*/ 2147483646 h 2869"/>
              <a:gd name="T14" fmla="*/ 2147483646 w 750"/>
              <a:gd name="T15" fmla="*/ 2147483646 h 2869"/>
              <a:gd name="T16" fmla="*/ 2147483646 w 750"/>
              <a:gd name="T17" fmla="*/ 2147483646 h 2869"/>
              <a:gd name="T18" fmla="*/ 2147483646 w 750"/>
              <a:gd name="T19" fmla="*/ 2147483646 h 2869"/>
              <a:gd name="T20" fmla="*/ 2147483646 w 750"/>
              <a:gd name="T21" fmla="*/ 2147483646 h 2869"/>
              <a:gd name="T22" fmla="*/ 2147483646 w 750"/>
              <a:gd name="T23" fmla="*/ 2147483646 h 2869"/>
              <a:gd name="T24" fmla="*/ 2147483646 w 750"/>
              <a:gd name="T25" fmla="*/ 2147483646 h 2869"/>
              <a:gd name="T26" fmla="*/ 2147483646 w 750"/>
              <a:gd name="T27" fmla="*/ 2147483646 h 2869"/>
              <a:gd name="T28" fmla="*/ 2147483646 w 750"/>
              <a:gd name="T29" fmla="*/ 2147483646 h 2869"/>
              <a:gd name="T30" fmla="*/ 2147483646 w 750"/>
              <a:gd name="T31" fmla="*/ 2147483646 h 2869"/>
              <a:gd name="T32" fmla="*/ 2147483646 w 750"/>
              <a:gd name="T33" fmla="*/ 2147483646 h 2869"/>
              <a:gd name="T34" fmla="*/ 2147483646 w 750"/>
              <a:gd name="T35" fmla="*/ 2147483646 h 2869"/>
              <a:gd name="T36" fmla="*/ 2147483646 w 750"/>
              <a:gd name="T37" fmla="*/ 2147483646 h 2869"/>
              <a:gd name="T38" fmla="*/ 2147483646 w 750"/>
              <a:gd name="T39" fmla="*/ 2147483646 h 2869"/>
              <a:gd name="T40" fmla="*/ 2147483646 w 750"/>
              <a:gd name="T41" fmla="*/ 2147483646 h 286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750" h="2869">
                <a:moveTo>
                  <a:pt x="738" y="0"/>
                </a:moveTo>
                <a:cubicBezTo>
                  <a:pt x="675" y="11"/>
                  <a:pt x="585" y="26"/>
                  <a:pt x="526" y="59"/>
                </a:cubicBezTo>
                <a:cubicBezTo>
                  <a:pt x="501" y="73"/>
                  <a:pt x="479" y="90"/>
                  <a:pt x="456" y="106"/>
                </a:cubicBezTo>
                <a:cubicBezTo>
                  <a:pt x="444" y="114"/>
                  <a:pt x="420" y="130"/>
                  <a:pt x="420" y="130"/>
                </a:cubicBezTo>
                <a:cubicBezTo>
                  <a:pt x="392" y="219"/>
                  <a:pt x="434" y="111"/>
                  <a:pt x="373" y="188"/>
                </a:cubicBezTo>
                <a:cubicBezTo>
                  <a:pt x="365" y="198"/>
                  <a:pt x="366" y="212"/>
                  <a:pt x="362" y="224"/>
                </a:cubicBezTo>
                <a:cubicBezTo>
                  <a:pt x="358" y="236"/>
                  <a:pt x="358" y="249"/>
                  <a:pt x="350" y="259"/>
                </a:cubicBezTo>
                <a:cubicBezTo>
                  <a:pt x="341" y="270"/>
                  <a:pt x="327" y="274"/>
                  <a:pt x="315" y="282"/>
                </a:cubicBezTo>
                <a:cubicBezTo>
                  <a:pt x="299" y="329"/>
                  <a:pt x="285" y="349"/>
                  <a:pt x="244" y="377"/>
                </a:cubicBezTo>
                <a:cubicBezTo>
                  <a:pt x="217" y="460"/>
                  <a:pt x="235" y="427"/>
                  <a:pt x="197" y="482"/>
                </a:cubicBezTo>
                <a:cubicBezTo>
                  <a:pt x="170" y="565"/>
                  <a:pt x="182" y="529"/>
                  <a:pt x="162" y="588"/>
                </a:cubicBezTo>
                <a:cubicBezTo>
                  <a:pt x="158" y="600"/>
                  <a:pt x="154" y="611"/>
                  <a:pt x="150" y="623"/>
                </a:cubicBezTo>
                <a:cubicBezTo>
                  <a:pt x="146" y="635"/>
                  <a:pt x="138" y="659"/>
                  <a:pt x="138" y="659"/>
                </a:cubicBezTo>
                <a:cubicBezTo>
                  <a:pt x="121" y="768"/>
                  <a:pt x="80" y="883"/>
                  <a:pt x="44" y="988"/>
                </a:cubicBezTo>
                <a:cubicBezTo>
                  <a:pt x="11" y="1389"/>
                  <a:pt x="0" y="1801"/>
                  <a:pt x="127" y="2187"/>
                </a:cubicBezTo>
                <a:cubicBezTo>
                  <a:pt x="171" y="2319"/>
                  <a:pt x="202" y="2459"/>
                  <a:pt x="279" y="2575"/>
                </a:cubicBezTo>
                <a:cubicBezTo>
                  <a:pt x="303" y="2610"/>
                  <a:pt x="326" y="2646"/>
                  <a:pt x="350" y="2681"/>
                </a:cubicBezTo>
                <a:cubicBezTo>
                  <a:pt x="366" y="2704"/>
                  <a:pt x="420" y="2728"/>
                  <a:pt x="420" y="2728"/>
                </a:cubicBezTo>
                <a:cubicBezTo>
                  <a:pt x="458" y="2783"/>
                  <a:pt x="485" y="2788"/>
                  <a:pt x="550" y="2810"/>
                </a:cubicBezTo>
                <a:cubicBezTo>
                  <a:pt x="563" y="2814"/>
                  <a:pt x="572" y="2827"/>
                  <a:pt x="585" y="2833"/>
                </a:cubicBezTo>
                <a:cubicBezTo>
                  <a:pt x="639" y="2857"/>
                  <a:pt x="692" y="2869"/>
                  <a:pt x="750" y="2869"/>
                </a:cubicBezTo>
              </a:path>
            </a:pathLst>
          </a:custGeom>
          <a:noFill/>
          <a:ln w="1905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Group 29"/>
          <p:cNvGrpSpPr>
            <a:grpSpLocks/>
          </p:cNvGrpSpPr>
          <p:nvPr/>
        </p:nvGrpSpPr>
        <p:grpSpPr bwMode="auto">
          <a:xfrm>
            <a:off x="8440738" y="740073"/>
            <a:ext cx="738187" cy="709612"/>
            <a:chOff x="5282" y="603"/>
            <a:chExt cx="465" cy="447"/>
          </a:xfrm>
        </p:grpSpPr>
        <p:sp>
          <p:nvSpPr>
            <p:cNvPr id="17472" name="Freeform 30"/>
            <p:cNvSpPr>
              <a:spLocks/>
            </p:cNvSpPr>
            <p:nvPr/>
          </p:nvSpPr>
          <p:spPr bwMode="auto">
            <a:xfrm rot="-2287338">
              <a:off x="5293" y="868"/>
              <a:ext cx="45" cy="182"/>
            </a:xfrm>
            <a:custGeom>
              <a:avLst/>
              <a:gdLst>
                <a:gd name="T0" fmla="*/ 0 w 98"/>
                <a:gd name="T1" fmla="*/ 0 h 227"/>
                <a:gd name="T2" fmla="*/ 0 w 98"/>
                <a:gd name="T3" fmla="*/ 29 h 227"/>
                <a:gd name="T4" fmla="*/ 0 w 98"/>
                <a:gd name="T5" fmla="*/ 48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8" h="227">
                  <a:moveTo>
                    <a:pt x="0" y="0"/>
                  </a:moveTo>
                  <a:cubicBezTo>
                    <a:pt x="42" y="49"/>
                    <a:pt x="84" y="98"/>
                    <a:pt x="91" y="136"/>
                  </a:cubicBezTo>
                  <a:cubicBezTo>
                    <a:pt x="98" y="174"/>
                    <a:pt x="53" y="212"/>
                    <a:pt x="45" y="227"/>
                  </a:cubicBez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3" name="Rectangle 31"/>
            <p:cNvSpPr>
              <a:spLocks noChangeArrowheads="1"/>
            </p:cNvSpPr>
            <p:nvPr/>
          </p:nvSpPr>
          <p:spPr bwMode="auto">
            <a:xfrm>
              <a:off x="5282" y="603"/>
              <a:ext cx="4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FF66"/>
                  </a:solidFill>
                  <a:sym typeface="Symbol" panose="05050102010706020507" pitchFamily="18" charset="2"/>
                </a:rPr>
                <a:t>90</a:t>
              </a:r>
              <a:r>
                <a:rPr lang="en-US" altLang="zh-CN" sz="2000" baseline="30000">
                  <a:solidFill>
                    <a:srgbClr val="FFFF66"/>
                  </a:solidFill>
                  <a:sym typeface="Symbol" panose="05050102010706020507" pitchFamily="18" charset="2"/>
                </a:rPr>
                <a:t>0</a:t>
              </a:r>
              <a:r>
                <a:rPr lang="en-US" altLang="zh-CN" sz="2000">
                  <a:solidFill>
                    <a:srgbClr val="FFFF66"/>
                  </a:solidFill>
                  <a:sym typeface="Symbol" panose="05050102010706020507" pitchFamily="18" charset="2"/>
                </a:rPr>
                <a:t>-</a:t>
              </a:r>
              <a:r>
                <a:rPr lang="en-US" altLang="zh-CN" sz="2000" i="1">
                  <a:solidFill>
                    <a:srgbClr val="FFFF66"/>
                  </a:solidFill>
                  <a:sym typeface="Symbol" panose="05050102010706020507" pitchFamily="18" charset="2"/>
                </a:rPr>
                <a:t></a:t>
              </a:r>
            </a:p>
          </p:txBody>
        </p:sp>
      </p:grpSp>
      <p:grpSp>
        <p:nvGrpSpPr>
          <p:cNvPr id="40" name="Group 32"/>
          <p:cNvGrpSpPr>
            <a:grpSpLocks/>
          </p:cNvGrpSpPr>
          <p:nvPr/>
        </p:nvGrpSpPr>
        <p:grpSpPr bwMode="auto">
          <a:xfrm>
            <a:off x="6165850" y="2060873"/>
            <a:ext cx="2520950" cy="827087"/>
            <a:chOff x="3957" y="3045"/>
            <a:chExt cx="1588" cy="521"/>
          </a:xfrm>
        </p:grpSpPr>
        <p:sp>
          <p:nvSpPr>
            <p:cNvPr id="41" name="Oval 33"/>
            <p:cNvSpPr>
              <a:spLocks noChangeArrowheads="1"/>
            </p:cNvSpPr>
            <p:nvPr/>
          </p:nvSpPr>
          <p:spPr bwMode="auto">
            <a:xfrm>
              <a:off x="3957" y="3049"/>
              <a:ext cx="1587" cy="499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89999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70" name="Freeform 34"/>
            <p:cNvSpPr>
              <a:spLocks/>
            </p:cNvSpPr>
            <p:nvPr/>
          </p:nvSpPr>
          <p:spPr bwMode="auto">
            <a:xfrm rot="-5400000">
              <a:off x="4605" y="2625"/>
              <a:ext cx="294" cy="1587"/>
            </a:xfrm>
            <a:custGeom>
              <a:avLst/>
              <a:gdLst>
                <a:gd name="T0" fmla="*/ 1 w 750"/>
                <a:gd name="T1" fmla="*/ 0 h 2869"/>
                <a:gd name="T2" fmla="*/ 1 w 750"/>
                <a:gd name="T3" fmla="*/ 1 h 2869"/>
                <a:gd name="T4" fmla="*/ 1 w 750"/>
                <a:gd name="T5" fmla="*/ 2 h 2869"/>
                <a:gd name="T6" fmla="*/ 1 w 750"/>
                <a:gd name="T7" fmla="*/ 2 h 2869"/>
                <a:gd name="T8" fmla="*/ 1 w 750"/>
                <a:gd name="T9" fmla="*/ 3 h 2869"/>
                <a:gd name="T10" fmla="*/ 1 w 750"/>
                <a:gd name="T11" fmla="*/ 4 h 2869"/>
                <a:gd name="T12" fmla="*/ 0 w 750"/>
                <a:gd name="T13" fmla="*/ 4 h 2869"/>
                <a:gd name="T14" fmla="*/ 0 w 750"/>
                <a:gd name="T15" fmla="*/ 4 h 2869"/>
                <a:gd name="T16" fmla="*/ 0 w 750"/>
                <a:gd name="T17" fmla="*/ 6 h 2869"/>
                <a:gd name="T18" fmla="*/ 0 w 750"/>
                <a:gd name="T19" fmla="*/ 8 h 2869"/>
                <a:gd name="T20" fmla="*/ 0 w 750"/>
                <a:gd name="T21" fmla="*/ 9 h 2869"/>
                <a:gd name="T22" fmla="*/ 0 w 750"/>
                <a:gd name="T23" fmla="*/ 10 h 2869"/>
                <a:gd name="T24" fmla="*/ 0 w 750"/>
                <a:gd name="T25" fmla="*/ 11 h 2869"/>
                <a:gd name="T26" fmla="*/ 0 w 750"/>
                <a:gd name="T27" fmla="*/ 15 h 2869"/>
                <a:gd name="T28" fmla="*/ 0 w 750"/>
                <a:gd name="T29" fmla="*/ 35 h 2869"/>
                <a:gd name="T30" fmla="*/ 0 w 750"/>
                <a:gd name="T31" fmla="*/ 41 h 2869"/>
                <a:gd name="T32" fmla="*/ 0 w 750"/>
                <a:gd name="T33" fmla="*/ 43 h 2869"/>
                <a:gd name="T34" fmla="*/ 1 w 750"/>
                <a:gd name="T35" fmla="*/ 44 h 2869"/>
                <a:gd name="T36" fmla="*/ 1 w 750"/>
                <a:gd name="T37" fmla="*/ 44 h 2869"/>
                <a:gd name="T38" fmla="*/ 1 w 750"/>
                <a:gd name="T39" fmla="*/ 45 h 2869"/>
                <a:gd name="T40" fmla="*/ 1 w 750"/>
                <a:gd name="T41" fmla="*/ 45 h 28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50" h="2869">
                  <a:moveTo>
                    <a:pt x="738" y="0"/>
                  </a:moveTo>
                  <a:cubicBezTo>
                    <a:pt x="675" y="11"/>
                    <a:pt x="585" y="26"/>
                    <a:pt x="526" y="59"/>
                  </a:cubicBezTo>
                  <a:cubicBezTo>
                    <a:pt x="501" y="73"/>
                    <a:pt x="479" y="90"/>
                    <a:pt x="456" y="106"/>
                  </a:cubicBezTo>
                  <a:cubicBezTo>
                    <a:pt x="444" y="114"/>
                    <a:pt x="420" y="130"/>
                    <a:pt x="420" y="130"/>
                  </a:cubicBezTo>
                  <a:cubicBezTo>
                    <a:pt x="392" y="219"/>
                    <a:pt x="434" y="111"/>
                    <a:pt x="373" y="188"/>
                  </a:cubicBezTo>
                  <a:cubicBezTo>
                    <a:pt x="365" y="198"/>
                    <a:pt x="366" y="212"/>
                    <a:pt x="362" y="224"/>
                  </a:cubicBezTo>
                  <a:cubicBezTo>
                    <a:pt x="358" y="236"/>
                    <a:pt x="358" y="249"/>
                    <a:pt x="350" y="259"/>
                  </a:cubicBezTo>
                  <a:cubicBezTo>
                    <a:pt x="341" y="270"/>
                    <a:pt x="327" y="274"/>
                    <a:pt x="315" y="282"/>
                  </a:cubicBezTo>
                  <a:cubicBezTo>
                    <a:pt x="299" y="329"/>
                    <a:pt x="285" y="349"/>
                    <a:pt x="244" y="377"/>
                  </a:cubicBezTo>
                  <a:cubicBezTo>
                    <a:pt x="217" y="460"/>
                    <a:pt x="235" y="427"/>
                    <a:pt x="197" y="482"/>
                  </a:cubicBezTo>
                  <a:cubicBezTo>
                    <a:pt x="170" y="565"/>
                    <a:pt x="182" y="529"/>
                    <a:pt x="162" y="588"/>
                  </a:cubicBezTo>
                  <a:cubicBezTo>
                    <a:pt x="158" y="600"/>
                    <a:pt x="154" y="611"/>
                    <a:pt x="150" y="623"/>
                  </a:cubicBezTo>
                  <a:cubicBezTo>
                    <a:pt x="146" y="635"/>
                    <a:pt x="138" y="659"/>
                    <a:pt x="138" y="659"/>
                  </a:cubicBezTo>
                  <a:cubicBezTo>
                    <a:pt x="121" y="768"/>
                    <a:pt x="80" y="883"/>
                    <a:pt x="44" y="988"/>
                  </a:cubicBezTo>
                  <a:cubicBezTo>
                    <a:pt x="11" y="1389"/>
                    <a:pt x="0" y="1801"/>
                    <a:pt x="127" y="2187"/>
                  </a:cubicBezTo>
                  <a:cubicBezTo>
                    <a:pt x="171" y="2319"/>
                    <a:pt x="202" y="2459"/>
                    <a:pt x="279" y="2575"/>
                  </a:cubicBezTo>
                  <a:cubicBezTo>
                    <a:pt x="303" y="2610"/>
                    <a:pt x="326" y="2646"/>
                    <a:pt x="350" y="2681"/>
                  </a:cubicBezTo>
                  <a:cubicBezTo>
                    <a:pt x="366" y="2704"/>
                    <a:pt x="420" y="2728"/>
                    <a:pt x="420" y="2728"/>
                  </a:cubicBezTo>
                  <a:cubicBezTo>
                    <a:pt x="458" y="2783"/>
                    <a:pt x="485" y="2788"/>
                    <a:pt x="550" y="2810"/>
                  </a:cubicBezTo>
                  <a:cubicBezTo>
                    <a:pt x="563" y="2814"/>
                    <a:pt x="572" y="2827"/>
                    <a:pt x="585" y="2833"/>
                  </a:cubicBezTo>
                  <a:cubicBezTo>
                    <a:pt x="639" y="2857"/>
                    <a:pt x="692" y="2869"/>
                    <a:pt x="750" y="2869"/>
                  </a:cubicBezTo>
                </a:path>
              </a:pathLst>
            </a:custGeom>
            <a:noFill/>
            <a:ln w="19050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1" name="Freeform 35"/>
            <p:cNvSpPr>
              <a:spLocks/>
            </p:cNvSpPr>
            <p:nvPr/>
          </p:nvSpPr>
          <p:spPr bwMode="auto">
            <a:xfrm rot="5400000">
              <a:off x="4605" y="2398"/>
              <a:ext cx="294" cy="1587"/>
            </a:xfrm>
            <a:custGeom>
              <a:avLst/>
              <a:gdLst>
                <a:gd name="T0" fmla="*/ 1 w 750"/>
                <a:gd name="T1" fmla="*/ 0 h 2869"/>
                <a:gd name="T2" fmla="*/ 1 w 750"/>
                <a:gd name="T3" fmla="*/ 1 h 2869"/>
                <a:gd name="T4" fmla="*/ 1 w 750"/>
                <a:gd name="T5" fmla="*/ 2 h 2869"/>
                <a:gd name="T6" fmla="*/ 1 w 750"/>
                <a:gd name="T7" fmla="*/ 2 h 2869"/>
                <a:gd name="T8" fmla="*/ 1 w 750"/>
                <a:gd name="T9" fmla="*/ 3 h 2869"/>
                <a:gd name="T10" fmla="*/ 1 w 750"/>
                <a:gd name="T11" fmla="*/ 4 h 2869"/>
                <a:gd name="T12" fmla="*/ 0 w 750"/>
                <a:gd name="T13" fmla="*/ 4 h 2869"/>
                <a:gd name="T14" fmla="*/ 0 w 750"/>
                <a:gd name="T15" fmla="*/ 4 h 2869"/>
                <a:gd name="T16" fmla="*/ 0 w 750"/>
                <a:gd name="T17" fmla="*/ 6 h 2869"/>
                <a:gd name="T18" fmla="*/ 0 w 750"/>
                <a:gd name="T19" fmla="*/ 8 h 2869"/>
                <a:gd name="T20" fmla="*/ 0 w 750"/>
                <a:gd name="T21" fmla="*/ 9 h 2869"/>
                <a:gd name="T22" fmla="*/ 0 w 750"/>
                <a:gd name="T23" fmla="*/ 10 h 2869"/>
                <a:gd name="T24" fmla="*/ 0 w 750"/>
                <a:gd name="T25" fmla="*/ 11 h 2869"/>
                <a:gd name="T26" fmla="*/ 0 w 750"/>
                <a:gd name="T27" fmla="*/ 15 h 2869"/>
                <a:gd name="T28" fmla="*/ 0 w 750"/>
                <a:gd name="T29" fmla="*/ 35 h 2869"/>
                <a:gd name="T30" fmla="*/ 0 w 750"/>
                <a:gd name="T31" fmla="*/ 41 h 2869"/>
                <a:gd name="T32" fmla="*/ 0 w 750"/>
                <a:gd name="T33" fmla="*/ 43 h 2869"/>
                <a:gd name="T34" fmla="*/ 1 w 750"/>
                <a:gd name="T35" fmla="*/ 44 h 2869"/>
                <a:gd name="T36" fmla="*/ 1 w 750"/>
                <a:gd name="T37" fmla="*/ 44 h 2869"/>
                <a:gd name="T38" fmla="*/ 1 w 750"/>
                <a:gd name="T39" fmla="*/ 45 h 2869"/>
                <a:gd name="T40" fmla="*/ 1 w 750"/>
                <a:gd name="T41" fmla="*/ 45 h 28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50" h="2869">
                  <a:moveTo>
                    <a:pt x="738" y="0"/>
                  </a:moveTo>
                  <a:cubicBezTo>
                    <a:pt x="675" y="11"/>
                    <a:pt x="585" y="26"/>
                    <a:pt x="526" y="59"/>
                  </a:cubicBezTo>
                  <a:cubicBezTo>
                    <a:pt x="501" y="73"/>
                    <a:pt x="479" y="90"/>
                    <a:pt x="456" y="106"/>
                  </a:cubicBezTo>
                  <a:cubicBezTo>
                    <a:pt x="444" y="114"/>
                    <a:pt x="420" y="130"/>
                    <a:pt x="420" y="130"/>
                  </a:cubicBezTo>
                  <a:cubicBezTo>
                    <a:pt x="392" y="219"/>
                    <a:pt x="434" y="111"/>
                    <a:pt x="373" y="188"/>
                  </a:cubicBezTo>
                  <a:cubicBezTo>
                    <a:pt x="365" y="198"/>
                    <a:pt x="366" y="212"/>
                    <a:pt x="362" y="224"/>
                  </a:cubicBezTo>
                  <a:cubicBezTo>
                    <a:pt x="358" y="236"/>
                    <a:pt x="358" y="249"/>
                    <a:pt x="350" y="259"/>
                  </a:cubicBezTo>
                  <a:cubicBezTo>
                    <a:pt x="341" y="270"/>
                    <a:pt x="327" y="274"/>
                    <a:pt x="315" y="282"/>
                  </a:cubicBezTo>
                  <a:cubicBezTo>
                    <a:pt x="299" y="329"/>
                    <a:pt x="285" y="349"/>
                    <a:pt x="244" y="377"/>
                  </a:cubicBezTo>
                  <a:cubicBezTo>
                    <a:pt x="217" y="460"/>
                    <a:pt x="235" y="427"/>
                    <a:pt x="197" y="482"/>
                  </a:cubicBezTo>
                  <a:cubicBezTo>
                    <a:pt x="170" y="565"/>
                    <a:pt x="182" y="529"/>
                    <a:pt x="162" y="588"/>
                  </a:cubicBezTo>
                  <a:cubicBezTo>
                    <a:pt x="158" y="600"/>
                    <a:pt x="154" y="611"/>
                    <a:pt x="150" y="623"/>
                  </a:cubicBezTo>
                  <a:cubicBezTo>
                    <a:pt x="146" y="635"/>
                    <a:pt x="138" y="659"/>
                    <a:pt x="138" y="659"/>
                  </a:cubicBezTo>
                  <a:cubicBezTo>
                    <a:pt x="121" y="768"/>
                    <a:pt x="80" y="883"/>
                    <a:pt x="44" y="988"/>
                  </a:cubicBezTo>
                  <a:cubicBezTo>
                    <a:pt x="11" y="1389"/>
                    <a:pt x="0" y="1801"/>
                    <a:pt x="127" y="2187"/>
                  </a:cubicBezTo>
                  <a:cubicBezTo>
                    <a:pt x="171" y="2319"/>
                    <a:pt x="202" y="2459"/>
                    <a:pt x="279" y="2575"/>
                  </a:cubicBezTo>
                  <a:cubicBezTo>
                    <a:pt x="303" y="2610"/>
                    <a:pt x="326" y="2646"/>
                    <a:pt x="350" y="2681"/>
                  </a:cubicBezTo>
                  <a:cubicBezTo>
                    <a:pt x="366" y="2704"/>
                    <a:pt x="420" y="2728"/>
                    <a:pt x="420" y="2728"/>
                  </a:cubicBezTo>
                  <a:cubicBezTo>
                    <a:pt x="458" y="2783"/>
                    <a:pt x="485" y="2788"/>
                    <a:pt x="550" y="2810"/>
                  </a:cubicBezTo>
                  <a:cubicBezTo>
                    <a:pt x="563" y="2814"/>
                    <a:pt x="572" y="2827"/>
                    <a:pt x="585" y="2833"/>
                  </a:cubicBezTo>
                  <a:cubicBezTo>
                    <a:pt x="639" y="2857"/>
                    <a:pt x="692" y="2869"/>
                    <a:pt x="750" y="2869"/>
                  </a:cubicBezTo>
                </a:path>
              </a:pathLst>
            </a:custGeom>
            <a:noFill/>
            <a:ln w="19050" cap="flat" cmpd="sng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" name="Group 36"/>
          <p:cNvGrpSpPr>
            <a:grpSpLocks/>
          </p:cNvGrpSpPr>
          <p:nvPr/>
        </p:nvGrpSpPr>
        <p:grpSpPr bwMode="auto">
          <a:xfrm>
            <a:off x="7402513" y="1243310"/>
            <a:ext cx="935037" cy="457200"/>
            <a:chOff x="4604" y="874"/>
            <a:chExt cx="589" cy="288"/>
          </a:xfrm>
        </p:grpSpPr>
        <p:sp>
          <p:nvSpPr>
            <p:cNvPr id="17467" name="Line 37"/>
            <p:cNvSpPr>
              <a:spLocks noChangeShapeType="1"/>
            </p:cNvSpPr>
            <p:nvPr/>
          </p:nvSpPr>
          <p:spPr bwMode="auto">
            <a:xfrm>
              <a:off x="4604" y="1117"/>
              <a:ext cx="589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8" name="Text Box 38"/>
            <p:cNvSpPr txBox="1">
              <a:spLocks noChangeArrowheads="1"/>
            </p:cNvSpPr>
            <p:nvPr/>
          </p:nvSpPr>
          <p:spPr bwMode="auto">
            <a:xfrm>
              <a:off x="4821" y="87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66"/>
                  </a:solidFill>
                  <a:ea typeface="楷体_GB2312" pitchFamily="49" charset="-122"/>
                </a:rPr>
                <a:t>r</a:t>
              </a:r>
            </a:p>
          </p:txBody>
        </p:sp>
      </p:grpSp>
      <p:grpSp>
        <p:nvGrpSpPr>
          <p:cNvPr id="47" name="Group 39"/>
          <p:cNvGrpSpPr>
            <a:grpSpLocks/>
          </p:cNvGrpSpPr>
          <p:nvPr/>
        </p:nvGrpSpPr>
        <p:grpSpPr bwMode="auto">
          <a:xfrm>
            <a:off x="7905750" y="1989435"/>
            <a:ext cx="417513" cy="503238"/>
            <a:chOff x="4885" y="1344"/>
            <a:chExt cx="263" cy="317"/>
          </a:xfrm>
        </p:grpSpPr>
        <p:sp>
          <p:nvSpPr>
            <p:cNvPr id="17465" name="Freeform 40"/>
            <p:cNvSpPr>
              <a:spLocks/>
            </p:cNvSpPr>
            <p:nvPr/>
          </p:nvSpPr>
          <p:spPr bwMode="auto">
            <a:xfrm rot="-758453">
              <a:off x="4885" y="1434"/>
              <a:ext cx="45" cy="227"/>
            </a:xfrm>
            <a:custGeom>
              <a:avLst/>
              <a:gdLst>
                <a:gd name="T0" fmla="*/ 0 w 98"/>
                <a:gd name="T1" fmla="*/ 0 h 227"/>
                <a:gd name="T2" fmla="*/ 0 w 98"/>
                <a:gd name="T3" fmla="*/ 136 h 227"/>
                <a:gd name="T4" fmla="*/ 0 w 98"/>
                <a:gd name="T5" fmla="*/ 227 h 2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8" h="227">
                  <a:moveTo>
                    <a:pt x="0" y="0"/>
                  </a:moveTo>
                  <a:cubicBezTo>
                    <a:pt x="42" y="49"/>
                    <a:pt x="84" y="98"/>
                    <a:pt x="91" y="136"/>
                  </a:cubicBezTo>
                  <a:cubicBezTo>
                    <a:pt x="98" y="174"/>
                    <a:pt x="53" y="212"/>
                    <a:pt x="45" y="227"/>
                  </a:cubicBez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6" name="Rectangle 41"/>
            <p:cNvSpPr>
              <a:spLocks noChangeArrowheads="1"/>
            </p:cNvSpPr>
            <p:nvPr/>
          </p:nvSpPr>
          <p:spPr bwMode="auto">
            <a:xfrm>
              <a:off x="4932" y="1344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FF66"/>
                  </a:solidFill>
                  <a:ea typeface="楷体_GB2312" pitchFamily="49" charset="-122"/>
                  <a:sym typeface="Symbol" panose="05050102010706020507" pitchFamily="18" charset="2"/>
                </a:rPr>
                <a:t></a:t>
              </a:r>
            </a:p>
          </p:txBody>
        </p:sp>
      </p:grpSp>
      <p:grpSp>
        <p:nvGrpSpPr>
          <p:cNvPr id="17430" name="Group 42"/>
          <p:cNvGrpSpPr>
            <a:grpSpLocks/>
          </p:cNvGrpSpPr>
          <p:nvPr/>
        </p:nvGrpSpPr>
        <p:grpSpPr bwMode="auto">
          <a:xfrm>
            <a:off x="7402513" y="2437110"/>
            <a:ext cx="1295400" cy="457200"/>
            <a:chOff x="4604" y="1607"/>
            <a:chExt cx="816" cy="288"/>
          </a:xfrm>
        </p:grpSpPr>
        <p:sp>
          <p:nvSpPr>
            <p:cNvPr id="17463" name="Line 43"/>
            <p:cNvSpPr>
              <a:spLocks noChangeShapeType="1"/>
            </p:cNvSpPr>
            <p:nvPr/>
          </p:nvSpPr>
          <p:spPr bwMode="auto">
            <a:xfrm>
              <a:off x="4604" y="1661"/>
              <a:ext cx="816" cy="0"/>
            </a:xfrm>
            <a:prstGeom prst="line">
              <a:avLst/>
            </a:prstGeom>
            <a:noFill/>
            <a:ln w="31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4" name="Rectangle 44"/>
            <p:cNvSpPr>
              <a:spLocks noChangeArrowheads="1"/>
            </p:cNvSpPr>
            <p:nvPr/>
          </p:nvSpPr>
          <p:spPr bwMode="auto">
            <a:xfrm>
              <a:off x="4921" y="1607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66"/>
                  </a:solidFill>
                  <a:ea typeface="楷体_GB2312" pitchFamily="49" charset="-122"/>
                </a:rPr>
                <a:t>R</a:t>
              </a:r>
            </a:p>
          </p:txBody>
        </p:sp>
      </p:grpSp>
      <p:sp>
        <p:nvSpPr>
          <p:cNvPr id="17431" name="Line 45"/>
          <p:cNvSpPr>
            <a:spLocks noChangeShapeType="1"/>
          </p:cNvSpPr>
          <p:nvPr/>
        </p:nvSpPr>
        <p:spPr bwMode="auto">
          <a:xfrm flipV="1">
            <a:off x="7418388" y="1197273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2" name="Oval 46"/>
          <p:cNvSpPr>
            <a:spLocks noChangeArrowheads="1"/>
          </p:cNvSpPr>
          <p:nvPr/>
        </p:nvSpPr>
        <p:spPr bwMode="auto">
          <a:xfrm>
            <a:off x="7375525" y="2656185"/>
            <a:ext cx="88900" cy="889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5" name="Text Box 47"/>
          <p:cNvSpPr txBox="1">
            <a:spLocks noChangeArrowheads="1"/>
          </p:cNvSpPr>
          <p:nvPr/>
        </p:nvSpPr>
        <p:spPr bwMode="auto">
          <a:xfrm>
            <a:off x="911225" y="4613573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方法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56" name="Text Box 48"/>
          <p:cNvSpPr txBox="1">
            <a:spLocks noChangeArrowheads="1"/>
          </p:cNvSpPr>
          <p:nvPr/>
        </p:nvSpPr>
        <p:spPr bwMode="auto">
          <a:xfrm>
            <a:off x="1946275" y="4627860"/>
            <a:ext cx="582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构成一闭合面，通过闭合面的电通量</a:t>
            </a:r>
          </a:p>
        </p:txBody>
      </p:sp>
      <p:graphicFrame>
        <p:nvGraphicFramePr>
          <p:cNvPr id="5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480513"/>
              </p:ext>
            </p:extLst>
          </p:nvPr>
        </p:nvGraphicFramePr>
        <p:xfrm>
          <a:off x="1155700" y="5627985"/>
          <a:ext cx="2959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79" name="公式" r:id="rId13" imgW="3257635" imgH="762034" progId="Equation.3">
                  <p:embed/>
                </p:oleObj>
              </mc:Choice>
              <mc:Fallback>
                <p:oleObj name="公式" r:id="rId13" imgW="3257635" imgH="762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5627985"/>
                        <a:ext cx="2959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278335"/>
              </p:ext>
            </p:extLst>
          </p:nvPr>
        </p:nvGraphicFramePr>
        <p:xfrm>
          <a:off x="4849813" y="5580360"/>
          <a:ext cx="40433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80" name="公式" r:id="rId15" imgW="4172035" imgH="762034" progId="Equation.3">
                  <p:embed/>
                </p:oleObj>
              </mc:Choice>
              <mc:Fallback>
                <p:oleObj name="公式" r:id="rId15" imgW="4172035" imgH="762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813" y="5580360"/>
                        <a:ext cx="404336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Oval 51"/>
          <p:cNvSpPr>
            <a:spLocks noChangeArrowheads="1"/>
          </p:cNvSpPr>
          <p:nvPr/>
        </p:nvSpPr>
        <p:spPr bwMode="auto">
          <a:xfrm>
            <a:off x="6156325" y="2060873"/>
            <a:ext cx="2519363" cy="792162"/>
          </a:xfrm>
          <a:prstGeom prst="ellipse">
            <a:avLst/>
          </a:prstGeom>
          <a:gradFill rotWithShape="1">
            <a:gsLst>
              <a:gs pos="0">
                <a:schemeClr val="accent1">
                  <a:alpha val="39999"/>
                </a:schemeClr>
              </a:gs>
              <a:gs pos="100000">
                <a:schemeClr val="accent1">
                  <a:gamma/>
                  <a:shade val="46275"/>
                  <a:invGamma/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prstDash val="dash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0" name="Text Box 52"/>
          <p:cNvSpPr txBox="1">
            <a:spLocks noChangeArrowheads="1"/>
          </p:cNvSpPr>
          <p:nvPr/>
        </p:nvSpPr>
        <p:spPr bwMode="auto">
          <a:xfrm>
            <a:off x="1900238" y="1389360"/>
            <a:ext cx="434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通过</a:t>
            </a:r>
            <a:r>
              <a:rPr lang="en-US" altLang="zh-CN">
                <a:solidFill>
                  <a:srgbClr val="00FFFF"/>
                </a:solidFill>
                <a:ea typeface="楷体_GB2312" pitchFamily="49" charset="-122"/>
              </a:rPr>
              <a:t>d</a:t>
            </a:r>
            <a:r>
              <a:rPr lang="en-US" altLang="zh-CN" i="1">
                <a:solidFill>
                  <a:srgbClr val="00FFFF"/>
                </a:solidFill>
                <a:ea typeface="楷体_GB2312" pitchFamily="49" charset="-122"/>
              </a:rPr>
              <a:t>S</a:t>
            </a:r>
            <a:r>
              <a:rPr lang="en-US" altLang="zh-CN">
                <a:solidFill>
                  <a:srgbClr val="00FF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面元的电通量</a:t>
            </a:r>
          </a:p>
        </p:txBody>
      </p:sp>
      <p:grpSp>
        <p:nvGrpSpPr>
          <p:cNvPr id="61" name="Group 54"/>
          <p:cNvGrpSpPr>
            <a:grpSpLocks/>
          </p:cNvGrpSpPr>
          <p:nvPr/>
        </p:nvGrpSpPr>
        <p:grpSpPr bwMode="auto">
          <a:xfrm>
            <a:off x="6465888" y="1484610"/>
            <a:ext cx="1944687" cy="1295400"/>
            <a:chOff x="4014" y="1026"/>
            <a:chExt cx="1225" cy="816"/>
          </a:xfrm>
        </p:grpSpPr>
        <p:sp>
          <p:nvSpPr>
            <p:cNvPr id="17459" name="Line 55"/>
            <p:cNvSpPr>
              <a:spLocks noChangeShapeType="1"/>
            </p:cNvSpPr>
            <p:nvPr/>
          </p:nvSpPr>
          <p:spPr bwMode="auto">
            <a:xfrm flipV="1">
              <a:off x="4014" y="1162"/>
              <a:ext cx="0" cy="54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0" name="Line 56"/>
            <p:cNvSpPr>
              <a:spLocks noChangeShapeType="1"/>
            </p:cNvSpPr>
            <p:nvPr/>
          </p:nvSpPr>
          <p:spPr bwMode="auto">
            <a:xfrm flipV="1">
              <a:off x="4422" y="1026"/>
              <a:ext cx="0" cy="81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1" name="Line 57"/>
            <p:cNvSpPr>
              <a:spLocks noChangeShapeType="1"/>
            </p:cNvSpPr>
            <p:nvPr/>
          </p:nvSpPr>
          <p:spPr bwMode="auto">
            <a:xfrm flipV="1">
              <a:off x="5239" y="1162"/>
              <a:ext cx="0" cy="54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2" name="Line 58"/>
            <p:cNvSpPr>
              <a:spLocks noChangeShapeType="1"/>
            </p:cNvSpPr>
            <p:nvPr/>
          </p:nvSpPr>
          <p:spPr bwMode="auto">
            <a:xfrm flipV="1">
              <a:off x="4830" y="1026"/>
              <a:ext cx="0" cy="816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" name="Text Box 59"/>
          <p:cNvSpPr txBox="1">
            <a:spLocks noChangeArrowheads="1"/>
          </p:cNvSpPr>
          <p:nvPr/>
        </p:nvSpPr>
        <p:spPr bwMode="auto">
          <a:xfrm>
            <a:off x="4575175" y="5643860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</a:t>
            </a:r>
          </a:p>
        </p:txBody>
      </p:sp>
      <p:grpSp>
        <p:nvGrpSpPr>
          <p:cNvPr id="67" name="Group 60"/>
          <p:cNvGrpSpPr>
            <a:grpSpLocks/>
          </p:cNvGrpSpPr>
          <p:nvPr/>
        </p:nvGrpSpPr>
        <p:grpSpPr bwMode="auto">
          <a:xfrm>
            <a:off x="5602288" y="1025823"/>
            <a:ext cx="1800225" cy="1439862"/>
            <a:chOff x="3470" y="754"/>
            <a:chExt cx="1134" cy="907"/>
          </a:xfrm>
        </p:grpSpPr>
        <p:sp>
          <p:nvSpPr>
            <p:cNvPr id="17456" name="Line 61"/>
            <p:cNvSpPr>
              <a:spLocks noChangeShapeType="1"/>
            </p:cNvSpPr>
            <p:nvPr/>
          </p:nvSpPr>
          <p:spPr bwMode="auto">
            <a:xfrm flipH="1" flipV="1">
              <a:off x="3787" y="908"/>
              <a:ext cx="817" cy="75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7" name="Line 62"/>
            <p:cNvSpPr>
              <a:spLocks noChangeShapeType="1"/>
            </p:cNvSpPr>
            <p:nvPr/>
          </p:nvSpPr>
          <p:spPr bwMode="auto">
            <a:xfrm flipH="1" flipV="1">
              <a:off x="3696" y="1012"/>
              <a:ext cx="908" cy="64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8" name="Text Box 63"/>
            <p:cNvSpPr txBox="1">
              <a:spLocks noChangeArrowheads="1"/>
            </p:cNvSpPr>
            <p:nvPr/>
          </p:nvSpPr>
          <p:spPr bwMode="auto">
            <a:xfrm>
              <a:off x="3470" y="754"/>
              <a:ext cx="3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FF66"/>
                  </a:solidFill>
                  <a:ea typeface="楷体_GB2312" pitchFamily="49" charset="-122"/>
                </a:rPr>
                <a:t>d</a:t>
              </a:r>
              <a:r>
                <a:rPr lang="en-US" altLang="zh-CN">
                  <a:solidFill>
                    <a:srgbClr val="FFFF66"/>
                  </a:solidFill>
                  <a:ea typeface="楷体_GB2312" pitchFamily="49" charset="-122"/>
                  <a:sym typeface="Symbol" panose="05050102010706020507" pitchFamily="18" charset="2"/>
                </a:rPr>
                <a:t></a:t>
              </a:r>
            </a:p>
          </p:txBody>
        </p:sp>
      </p:grpSp>
      <p:sp>
        <p:nvSpPr>
          <p:cNvPr id="71" name="Line 64"/>
          <p:cNvSpPr>
            <a:spLocks noChangeShapeType="1"/>
          </p:cNvSpPr>
          <p:nvPr/>
        </p:nvSpPr>
        <p:spPr bwMode="auto">
          <a:xfrm flipV="1">
            <a:off x="7402513" y="1325860"/>
            <a:ext cx="1439862" cy="1166813"/>
          </a:xfrm>
          <a:prstGeom prst="line">
            <a:avLst/>
          </a:prstGeom>
          <a:noFill/>
          <a:ln w="28575">
            <a:solidFill>
              <a:srgbClr val="FFCC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2" name="Group 65"/>
          <p:cNvGrpSpPr>
            <a:grpSpLocks/>
          </p:cNvGrpSpPr>
          <p:nvPr/>
        </p:nvGrpSpPr>
        <p:grpSpPr bwMode="auto">
          <a:xfrm>
            <a:off x="6375400" y="1594148"/>
            <a:ext cx="2087563" cy="395287"/>
            <a:chOff x="3946" y="1095"/>
            <a:chExt cx="1315" cy="249"/>
          </a:xfrm>
        </p:grpSpPr>
        <p:sp>
          <p:nvSpPr>
            <p:cNvPr id="17452" name="Freeform 66"/>
            <p:cNvSpPr>
              <a:spLocks/>
            </p:cNvSpPr>
            <p:nvPr/>
          </p:nvSpPr>
          <p:spPr bwMode="auto">
            <a:xfrm rot="-5400000">
              <a:off x="4531" y="605"/>
              <a:ext cx="158" cy="1193"/>
            </a:xfrm>
            <a:custGeom>
              <a:avLst/>
              <a:gdLst>
                <a:gd name="T0" fmla="*/ 0 w 750"/>
                <a:gd name="T1" fmla="*/ 0 h 2869"/>
                <a:gd name="T2" fmla="*/ 0 w 750"/>
                <a:gd name="T3" fmla="*/ 0 h 2869"/>
                <a:gd name="T4" fmla="*/ 0 w 750"/>
                <a:gd name="T5" fmla="*/ 0 h 2869"/>
                <a:gd name="T6" fmla="*/ 0 w 750"/>
                <a:gd name="T7" fmla="*/ 0 h 2869"/>
                <a:gd name="T8" fmla="*/ 0 w 750"/>
                <a:gd name="T9" fmla="*/ 0 h 2869"/>
                <a:gd name="T10" fmla="*/ 0 w 750"/>
                <a:gd name="T11" fmla="*/ 0 h 2869"/>
                <a:gd name="T12" fmla="*/ 0 w 750"/>
                <a:gd name="T13" fmla="*/ 0 h 2869"/>
                <a:gd name="T14" fmla="*/ 0 w 750"/>
                <a:gd name="T15" fmla="*/ 0 h 2869"/>
                <a:gd name="T16" fmla="*/ 0 w 750"/>
                <a:gd name="T17" fmla="*/ 1 h 2869"/>
                <a:gd name="T18" fmla="*/ 0 w 750"/>
                <a:gd name="T19" fmla="*/ 1 h 2869"/>
                <a:gd name="T20" fmla="*/ 0 w 750"/>
                <a:gd name="T21" fmla="*/ 1 h 2869"/>
                <a:gd name="T22" fmla="*/ 0 w 750"/>
                <a:gd name="T23" fmla="*/ 1 h 2869"/>
                <a:gd name="T24" fmla="*/ 0 w 750"/>
                <a:gd name="T25" fmla="*/ 1 h 2869"/>
                <a:gd name="T26" fmla="*/ 0 w 750"/>
                <a:gd name="T27" fmla="*/ 2 h 2869"/>
                <a:gd name="T28" fmla="*/ 0 w 750"/>
                <a:gd name="T29" fmla="*/ 5 h 2869"/>
                <a:gd name="T30" fmla="*/ 0 w 750"/>
                <a:gd name="T31" fmla="*/ 5 h 2869"/>
                <a:gd name="T32" fmla="*/ 0 w 750"/>
                <a:gd name="T33" fmla="*/ 6 h 2869"/>
                <a:gd name="T34" fmla="*/ 0 w 750"/>
                <a:gd name="T35" fmla="*/ 6 h 2869"/>
                <a:gd name="T36" fmla="*/ 0 w 750"/>
                <a:gd name="T37" fmla="*/ 6 h 2869"/>
                <a:gd name="T38" fmla="*/ 0 w 750"/>
                <a:gd name="T39" fmla="*/ 6 h 2869"/>
                <a:gd name="T40" fmla="*/ 0 w 750"/>
                <a:gd name="T41" fmla="*/ 6 h 28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50" h="2869">
                  <a:moveTo>
                    <a:pt x="738" y="0"/>
                  </a:moveTo>
                  <a:cubicBezTo>
                    <a:pt x="675" y="11"/>
                    <a:pt x="585" y="26"/>
                    <a:pt x="526" y="59"/>
                  </a:cubicBezTo>
                  <a:cubicBezTo>
                    <a:pt x="501" y="73"/>
                    <a:pt x="479" y="90"/>
                    <a:pt x="456" y="106"/>
                  </a:cubicBezTo>
                  <a:cubicBezTo>
                    <a:pt x="444" y="114"/>
                    <a:pt x="420" y="130"/>
                    <a:pt x="420" y="130"/>
                  </a:cubicBezTo>
                  <a:cubicBezTo>
                    <a:pt x="392" y="219"/>
                    <a:pt x="434" y="111"/>
                    <a:pt x="373" y="188"/>
                  </a:cubicBezTo>
                  <a:cubicBezTo>
                    <a:pt x="365" y="198"/>
                    <a:pt x="366" y="212"/>
                    <a:pt x="362" y="224"/>
                  </a:cubicBezTo>
                  <a:cubicBezTo>
                    <a:pt x="358" y="236"/>
                    <a:pt x="358" y="249"/>
                    <a:pt x="350" y="259"/>
                  </a:cubicBezTo>
                  <a:cubicBezTo>
                    <a:pt x="341" y="270"/>
                    <a:pt x="327" y="274"/>
                    <a:pt x="315" y="282"/>
                  </a:cubicBezTo>
                  <a:cubicBezTo>
                    <a:pt x="299" y="329"/>
                    <a:pt x="285" y="349"/>
                    <a:pt x="244" y="377"/>
                  </a:cubicBezTo>
                  <a:cubicBezTo>
                    <a:pt x="217" y="460"/>
                    <a:pt x="235" y="427"/>
                    <a:pt x="197" y="482"/>
                  </a:cubicBezTo>
                  <a:cubicBezTo>
                    <a:pt x="170" y="565"/>
                    <a:pt x="182" y="529"/>
                    <a:pt x="162" y="588"/>
                  </a:cubicBezTo>
                  <a:cubicBezTo>
                    <a:pt x="158" y="600"/>
                    <a:pt x="154" y="611"/>
                    <a:pt x="150" y="623"/>
                  </a:cubicBezTo>
                  <a:cubicBezTo>
                    <a:pt x="146" y="635"/>
                    <a:pt x="138" y="659"/>
                    <a:pt x="138" y="659"/>
                  </a:cubicBezTo>
                  <a:cubicBezTo>
                    <a:pt x="121" y="768"/>
                    <a:pt x="80" y="883"/>
                    <a:pt x="44" y="988"/>
                  </a:cubicBezTo>
                  <a:cubicBezTo>
                    <a:pt x="11" y="1389"/>
                    <a:pt x="0" y="1801"/>
                    <a:pt x="127" y="2187"/>
                  </a:cubicBezTo>
                  <a:cubicBezTo>
                    <a:pt x="171" y="2319"/>
                    <a:pt x="202" y="2459"/>
                    <a:pt x="279" y="2575"/>
                  </a:cubicBezTo>
                  <a:cubicBezTo>
                    <a:pt x="303" y="2610"/>
                    <a:pt x="326" y="2646"/>
                    <a:pt x="350" y="2681"/>
                  </a:cubicBezTo>
                  <a:cubicBezTo>
                    <a:pt x="366" y="2704"/>
                    <a:pt x="420" y="2728"/>
                    <a:pt x="420" y="2728"/>
                  </a:cubicBezTo>
                  <a:cubicBezTo>
                    <a:pt x="458" y="2783"/>
                    <a:pt x="485" y="2788"/>
                    <a:pt x="550" y="2810"/>
                  </a:cubicBezTo>
                  <a:cubicBezTo>
                    <a:pt x="563" y="2814"/>
                    <a:pt x="572" y="2827"/>
                    <a:pt x="585" y="2833"/>
                  </a:cubicBezTo>
                  <a:cubicBezTo>
                    <a:pt x="639" y="2857"/>
                    <a:pt x="692" y="2869"/>
                    <a:pt x="750" y="2869"/>
                  </a:cubicBezTo>
                </a:path>
              </a:pathLst>
            </a:custGeom>
            <a:noFill/>
            <a:ln w="76200" cap="flat" cmpd="sng">
              <a:solidFill>
                <a:srgbClr val="3399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3" name="Freeform 67"/>
            <p:cNvSpPr>
              <a:spLocks/>
            </p:cNvSpPr>
            <p:nvPr/>
          </p:nvSpPr>
          <p:spPr bwMode="auto">
            <a:xfrm rot="-5400000">
              <a:off x="4525" y="584"/>
              <a:ext cx="158" cy="1179"/>
            </a:xfrm>
            <a:custGeom>
              <a:avLst/>
              <a:gdLst>
                <a:gd name="T0" fmla="*/ 0 w 750"/>
                <a:gd name="T1" fmla="*/ 0 h 2869"/>
                <a:gd name="T2" fmla="*/ 0 w 750"/>
                <a:gd name="T3" fmla="*/ 0 h 2869"/>
                <a:gd name="T4" fmla="*/ 0 w 750"/>
                <a:gd name="T5" fmla="*/ 0 h 2869"/>
                <a:gd name="T6" fmla="*/ 0 w 750"/>
                <a:gd name="T7" fmla="*/ 0 h 2869"/>
                <a:gd name="T8" fmla="*/ 0 w 750"/>
                <a:gd name="T9" fmla="*/ 0 h 2869"/>
                <a:gd name="T10" fmla="*/ 0 w 750"/>
                <a:gd name="T11" fmla="*/ 0 h 2869"/>
                <a:gd name="T12" fmla="*/ 0 w 750"/>
                <a:gd name="T13" fmla="*/ 0 h 2869"/>
                <a:gd name="T14" fmla="*/ 0 w 750"/>
                <a:gd name="T15" fmla="*/ 0 h 2869"/>
                <a:gd name="T16" fmla="*/ 0 w 750"/>
                <a:gd name="T17" fmla="*/ 1 h 2869"/>
                <a:gd name="T18" fmla="*/ 0 w 750"/>
                <a:gd name="T19" fmla="*/ 1 h 2869"/>
                <a:gd name="T20" fmla="*/ 0 w 750"/>
                <a:gd name="T21" fmla="*/ 1 h 2869"/>
                <a:gd name="T22" fmla="*/ 0 w 750"/>
                <a:gd name="T23" fmla="*/ 1 h 2869"/>
                <a:gd name="T24" fmla="*/ 0 w 750"/>
                <a:gd name="T25" fmla="*/ 1 h 2869"/>
                <a:gd name="T26" fmla="*/ 0 w 750"/>
                <a:gd name="T27" fmla="*/ 2 h 2869"/>
                <a:gd name="T28" fmla="*/ 0 w 750"/>
                <a:gd name="T29" fmla="*/ 4 h 2869"/>
                <a:gd name="T30" fmla="*/ 0 w 750"/>
                <a:gd name="T31" fmla="*/ 5 h 2869"/>
                <a:gd name="T32" fmla="*/ 0 w 750"/>
                <a:gd name="T33" fmla="*/ 5 h 2869"/>
                <a:gd name="T34" fmla="*/ 0 w 750"/>
                <a:gd name="T35" fmla="*/ 5 h 2869"/>
                <a:gd name="T36" fmla="*/ 0 w 750"/>
                <a:gd name="T37" fmla="*/ 6 h 2869"/>
                <a:gd name="T38" fmla="*/ 0 w 750"/>
                <a:gd name="T39" fmla="*/ 6 h 2869"/>
                <a:gd name="T40" fmla="*/ 0 w 750"/>
                <a:gd name="T41" fmla="*/ 6 h 28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50" h="2869">
                  <a:moveTo>
                    <a:pt x="738" y="0"/>
                  </a:moveTo>
                  <a:cubicBezTo>
                    <a:pt x="675" y="11"/>
                    <a:pt x="585" y="26"/>
                    <a:pt x="526" y="59"/>
                  </a:cubicBezTo>
                  <a:cubicBezTo>
                    <a:pt x="501" y="73"/>
                    <a:pt x="479" y="90"/>
                    <a:pt x="456" y="106"/>
                  </a:cubicBezTo>
                  <a:cubicBezTo>
                    <a:pt x="444" y="114"/>
                    <a:pt x="420" y="130"/>
                    <a:pt x="420" y="130"/>
                  </a:cubicBezTo>
                  <a:cubicBezTo>
                    <a:pt x="392" y="219"/>
                    <a:pt x="434" y="111"/>
                    <a:pt x="373" y="188"/>
                  </a:cubicBezTo>
                  <a:cubicBezTo>
                    <a:pt x="365" y="198"/>
                    <a:pt x="366" y="212"/>
                    <a:pt x="362" y="224"/>
                  </a:cubicBezTo>
                  <a:cubicBezTo>
                    <a:pt x="358" y="236"/>
                    <a:pt x="358" y="249"/>
                    <a:pt x="350" y="259"/>
                  </a:cubicBezTo>
                  <a:cubicBezTo>
                    <a:pt x="341" y="270"/>
                    <a:pt x="327" y="274"/>
                    <a:pt x="315" y="282"/>
                  </a:cubicBezTo>
                  <a:cubicBezTo>
                    <a:pt x="299" y="329"/>
                    <a:pt x="285" y="349"/>
                    <a:pt x="244" y="377"/>
                  </a:cubicBezTo>
                  <a:cubicBezTo>
                    <a:pt x="217" y="460"/>
                    <a:pt x="235" y="427"/>
                    <a:pt x="197" y="482"/>
                  </a:cubicBezTo>
                  <a:cubicBezTo>
                    <a:pt x="170" y="565"/>
                    <a:pt x="182" y="529"/>
                    <a:pt x="162" y="588"/>
                  </a:cubicBezTo>
                  <a:cubicBezTo>
                    <a:pt x="158" y="600"/>
                    <a:pt x="154" y="611"/>
                    <a:pt x="150" y="623"/>
                  </a:cubicBezTo>
                  <a:cubicBezTo>
                    <a:pt x="146" y="635"/>
                    <a:pt x="138" y="659"/>
                    <a:pt x="138" y="659"/>
                  </a:cubicBezTo>
                  <a:cubicBezTo>
                    <a:pt x="121" y="768"/>
                    <a:pt x="80" y="883"/>
                    <a:pt x="44" y="988"/>
                  </a:cubicBezTo>
                  <a:cubicBezTo>
                    <a:pt x="11" y="1389"/>
                    <a:pt x="0" y="1801"/>
                    <a:pt x="127" y="2187"/>
                  </a:cubicBezTo>
                  <a:cubicBezTo>
                    <a:pt x="171" y="2319"/>
                    <a:pt x="202" y="2459"/>
                    <a:pt x="279" y="2575"/>
                  </a:cubicBezTo>
                  <a:cubicBezTo>
                    <a:pt x="303" y="2610"/>
                    <a:pt x="326" y="2646"/>
                    <a:pt x="350" y="2681"/>
                  </a:cubicBezTo>
                  <a:cubicBezTo>
                    <a:pt x="366" y="2704"/>
                    <a:pt x="420" y="2728"/>
                    <a:pt x="420" y="2728"/>
                  </a:cubicBezTo>
                  <a:cubicBezTo>
                    <a:pt x="458" y="2783"/>
                    <a:pt x="485" y="2788"/>
                    <a:pt x="550" y="2810"/>
                  </a:cubicBezTo>
                  <a:cubicBezTo>
                    <a:pt x="563" y="2814"/>
                    <a:pt x="572" y="2827"/>
                    <a:pt x="585" y="2833"/>
                  </a:cubicBezTo>
                  <a:cubicBezTo>
                    <a:pt x="639" y="2857"/>
                    <a:pt x="692" y="2869"/>
                    <a:pt x="750" y="2869"/>
                  </a:cubicBez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4" name="Freeform 68"/>
            <p:cNvSpPr>
              <a:spLocks/>
            </p:cNvSpPr>
            <p:nvPr/>
          </p:nvSpPr>
          <p:spPr bwMode="auto">
            <a:xfrm rot="-5400000">
              <a:off x="4531" y="593"/>
              <a:ext cx="158" cy="1270"/>
            </a:xfrm>
            <a:custGeom>
              <a:avLst/>
              <a:gdLst>
                <a:gd name="T0" fmla="*/ 0 w 750"/>
                <a:gd name="T1" fmla="*/ 0 h 2869"/>
                <a:gd name="T2" fmla="*/ 0 w 750"/>
                <a:gd name="T3" fmla="*/ 0 h 2869"/>
                <a:gd name="T4" fmla="*/ 0 w 750"/>
                <a:gd name="T5" fmla="*/ 0 h 2869"/>
                <a:gd name="T6" fmla="*/ 0 w 750"/>
                <a:gd name="T7" fmla="*/ 0 h 2869"/>
                <a:gd name="T8" fmla="*/ 0 w 750"/>
                <a:gd name="T9" fmla="*/ 0 h 2869"/>
                <a:gd name="T10" fmla="*/ 0 w 750"/>
                <a:gd name="T11" fmla="*/ 1 h 2869"/>
                <a:gd name="T12" fmla="*/ 0 w 750"/>
                <a:gd name="T13" fmla="*/ 1 h 2869"/>
                <a:gd name="T14" fmla="*/ 0 w 750"/>
                <a:gd name="T15" fmla="*/ 1 h 2869"/>
                <a:gd name="T16" fmla="*/ 0 w 750"/>
                <a:gd name="T17" fmla="*/ 1 h 2869"/>
                <a:gd name="T18" fmla="*/ 0 w 750"/>
                <a:gd name="T19" fmla="*/ 2 h 2869"/>
                <a:gd name="T20" fmla="*/ 0 w 750"/>
                <a:gd name="T21" fmla="*/ 2 h 2869"/>
                <a:gd name="T22" fmla="*/ 0 w 750"/>
                <a:gd name="T23" fmla="*/ 2 h 2869"/>
                <a:gd name="T24" fmla="*/ 0 w 750"/>
                <a:gd name="T25" fmla="*/ 2 h 2869"/>
                <a:gd name="T26" fmla="*/ 0 w 750"/>
                <a:gd name="T27" fmla="*/ 4 h 2869"/>
                <a:gd name="T28" fmla="*/ 0 w 750"/>
                <a:gd name="T29" fmla="*/ 7 h 2869"/>
                <a:gd name="T30" fmla="*/ 0 w 750"/>
                <a:gd name="T31" fmla="*/ 8 h 2869"/>
                <a:gd name="T32" fmla="*/ 0 w 750"/>
                <a:gd name="T33" fmla="*/ 9 h 2869"/>
                <a:gd name="T34" fmla="*/ 0 w 750"/>
                <a:gd name="T35" fmla="*/ 9 h 2869"/>
                <a:gd name="T36" fmla="*/ 0 w 750"/>
                <a:gd name="T37" fmla="*/ 9 h 2869"/>
                <a:gd name="T38" fmla="*/ 0 w 750"/>
                <a:gd name="T39" fmla="*/ 9 h 2869"/>
                <a:gd name="T40" fmla="*/ 0 w 750"/>
                <a:gd name="T41" fmla="*/ 10 h 28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50" h="2869">
                  <a:moveTo>
                    <a:pt x="738" y="0"/>
                  </a:moveTo>
                  <a:cubicBezTo>
                    <a:pt x="675" y="11"/>
                    <a:pt x="585" y="26"/>
                    <a:pt x="526" y="59"/>
                  </a:cubicBezTo>
                  <a:cubicBezTo>
                    <a:pt x="501" y="73"/>
                    <a:pt x="479" y="90"/>
                    <a:pt x="456" y="106"/>
                  </a:cubicBezTo>
                  <a:cubicBezTo>
                    <a:pt x="444" y="114"/>
                    <a:pt x="420" y="130"/>
                    <a:pt x="420" y="130"/>
                  </a:cubicBezTo>
                  <a:cubicBezTo>
                    <a:pt x="392" y="219"/>
                    <a:pt x="434" y="111"/>
                    <a:pt x="373" y="188"/>
                  </a:cubicBezTo>
                  <a:cubicBezTo>
                    <a:pt x="365" y="198"/>
                    <a:pt x="366" y="212"/>
                    <a:pt x="362" y="224"/>
                  </a:cubicBezTo>
                  <a:cubicBezTo>
                    <a:pt x="358" y="236"/>
                    <a:pt x="358" y="249"/>
                    <a:pt x="350" y="259"/>
                  </a:cubicBezTo>
                  <a:cubicBezTo>
                    <a:pt x="341" y="270"/>
                    <a:pt x="327" y="274"/>
                    <a:pt x="315" y="282"/>
                  </a:cubicBezTo>
                  <a:cubicBezTo>
                    <a:pt x="299" y="329"/>
                    <a:pt x="285" y="349"/>
                    <a:pt x="244" y="377"/>
                  </a:cubicBezTo>
                  <a:cubicBezTo>
                    <a:pt x="217" y="460"/>
                    <a:pt x="235" y="427"/>
                    <a:pt x="197" y="482"/>
                  </a:cubicBezTo>
                  <a:cubicBezTo>
                    <a:pt x="170" y="565"/>
                    <a:pt x="182" y="529"/>
                    <a:pt x="162" y="588"/>
                  </a:cubicBezTo>
                  <a:cubicBezTo>
                    <a:pt x="158" y="600"/>
                    <a:pt x="154" y="611"/>
                    <a:pt x="150" y="623"/>
                  </a:cubicBezTo>
                  <a:cubicBezTo>
                    <a:pt x="146" y="635"/>
                    <a:pt x="138" y="659"/>
                    <a:pt x="138" y="659"/>
                  </a:cubicBezTo>
                  <a:cubicBezTo>
                    <a:pt x="121" y="768"/>
                    <a:pt x="80" y="883"/>
                    <a:pt x="44" y="988"/>
                  </a:cubicBezTo>
                  <a:cubicBezTo>
                    <a:pt x="11" y="1389"/>
                    <a:pt x="0" y="1801"/>
                    <a:pt x="127" y="2187"/>
                  </a:cubicBezTo>
                  <a:cubicBezTo>
                    <a:pt x="171" y="2319"/>
                    <a:pt x="202" y="2459"/>
                    <a:pt x="279" y="2575"/>
                  </a:cubicBezTo>
                  <a:cubicBezTo>
                    <a:pt x="303" y="2610"/>
                    <a:pt x="326" y="2646"/>
                    <a:pt x="350" y="2681"/>
                  </a:cubicBezTo>
                  <a:cubicBezTo>
                    <a:pt x="366" y="2704"/>
                    <a:pt x="420" y="2728"/>
                    <a:pt x="420" y="2728"/>
                  </a:cubicBezTo>
                  <a:cubicBezTo>
                    <a:pt x="458" y="2783"/>
                    <a:pt x="485" y="2788"/>
                    <a:pt x="550" y="2810"/>
                  </a:cubicBezTo>
                  <a:cubicBezTo>
                    <a:pt x="563" y="2814"/>
                    <a:pt x="572" y="2827"/>
                    <a:pt x="585" y="2833"/>
                  </a:cubicBezTo>
                  <a:cubicBezTo>
                    <a:pt x="639" y="2857"/>
                    <a:pt x="692" y="2869"/>
                    <a:pt x="750" y="2869"/>
                  </a:cubicBezTo>
                </a:path>
              </a:pathLst>
            </a:custGeom>
            <a:noFill/>
            <a:ln w="76200" cap="flat" cmpd="sng">
              <a:solidFill>
                <a:srgbClr val="3399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5" name="Freeform 69"/>
            <p:cNvSpPr>
              <a:spLocks/>
            </p:cNvSpPr>
            <p:nvPr/>
          </p:nvSpPr>
          <p:spPr bwMode="auto">
            <a:xfrm rot="-5400000">
              <a:off x="4513" y="595"/>
              <a:ext cx="182" cy="1315"/>
            </a:xfrm>
            <a:custGeom>
              <a:avLst/>
              <a:gdLst>
                <a:gd name="T0" fmla="*/ 0 w 750"/>
                <a:gd name="T1" fmla="*/ 0 h 2869"/>
                <a:gd name="T2" fmla="*/ 0 w 750"/>
                <a:gd name="T3" fmla="*/ 0 h 2869"/>
                <a:gd name="T4" fmla="*/ 0 w 750"/>
                <a:gd name="T5" fmla="*/ 0 h 2869"/>
                <a:gd name="T6" fmla="*/ 0 w 750"/>
                <a:gd name="T7" fmla="*/ 0 h 2869"/>
                <a:gd name="T8" fmla="*/ 0 w 750"/>
                <a:gd name="T9" fmla="*/ 1 h 2869"/>
                <a:gd name="T10" fmla="*/ 0 w 750"/>
                <a:gd name="T11" fmla="*/ 1 h 2869"/>
                <a:gd name="T12" fmla="*/ 0 w 750"/>
                <a:gd name="T13" fmla="*/ 1 h 2869"/>
                <a:gd name="T14" fmla="*/ 0 w 750"/>
                <a:gd name="T15" fmla="*/ 1 h 2869"/>
                <a:gd name="T16" fmla="*/ 0 w 750"/>
                <a:gd name="T17" fmla="*/ 2 h 2869"/>
                <a:gd name="T18" fmla="*/ 0 w 750"/>
                <a:gd name="T19" fmla="*/ 2 h 2869"/>
                <a:gd name="T20" fmla="*/ 0 w 750"/>
                <a:gd name="T21" fmla="*/ 3 h 2869"/>
                <a:gd name="T22" fmla="*/ 0 w 750"/>
                <a:gd name="T23" fmla="*/ 3 h 2869"/>
                <a:gd name="T24" fmla="*/ 0 w 750"/>
                <a:gd name="T25" fmla="*/ 3 h 2869"/>
                <a:gd name="T26" fmla="*/ 0 w 750"/>
                <a:gd name="T27" fmla="*/ 4 h 2869"/>
                <a:gd name="T28" fmla="*/ 0 w 750"/>
                <a:gd name="T29" fmla="*/ 9 h 2869"/>
                <a:gd name="T30" fmla="*/ 0 w 750"/>
                <a:gd name="T31" fmla="*/ 11 h 2869"/>
                <a:gd name="T32" fmla="*/ 0 w 750"/>
                <a:gd name="T33" fmla="*/ 11 h 2869"/>
                <a:gd name="T34" fmla="*/ 0 w 750"/>
                <a:gd name="T35" fmla="*/ 11 h 2869"/>
                <a:gd name="T36" fmla="*/ 0 w 750"/>
                <a:gd name="T37" fmla="*/ 12 h 2869"/>
                <a:gd name="T38" fmla="*/ 0 w 750"/>
                <a:gd name="T39" fmla="*/ 12 h 2869"/>
                <a:gd name="T40" fmla="*/ 0 w 750"/>
                <a:gd name="T41" fmla="*/ 12 h 28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50" h="2869">
                  <a:moveTo>
                    <a:pt x="738" y="0"/>
                  </a:moveTo>
                  <a:cubicBezTo>
                    <a:pt x="675" y="11"/>
                    <a:pt x="585" y="26"/>
                    <a:pt x="526" y="59"/>
                  </a:cubicBezTo>
                  <a:cubicBezTo>
                    <a:pt x="501" y="73"/>
                    <a:pt x="479" y="90"/>
                    <a:pt x="456" y="106"/>
                  </a:cubicBezTo>
                  <a:cubicBezTo>
                    <a:pt x="444" y="114"/>
                    <a:pt x="420" y="130"/>
                    <a:pt x="420" y="130"/>
                  </a:cubicBezTo>
                  <a:cubicBezTo>
                    <a:pt x="392" y="219"/>
                    <a:pt x="434" y="111"/>
                    <a:pt x="373" y="188"/>
                  </a:cubicBezTo>
                  <a:cubicBezTo>
                    <a:pt x="365" y="198"/>
                    <a:pt x="366" y="212"/>
                    <a:pt x="362" y="224"/>
                  </a:cubicBezTo>
                  <a:cubicBezTo>
                    <a:pt x="358" y="236"/>
                    <a:pt x="358" y="249"/>
                    <a:pt x="350" y="259"/>
                  </a:cubicBezTo>
                  <a:cubicBezTo>
                    <a:pt x="341" y="270"/>
                    <a:pt x="327" y="274"/>
                    <a:pt x="315" y="282"/>
                  </a:cubicBezTo>
                  <a:cubicBezTo>
                    <a:pt x="299" y="329"/>
                    <a:pt x="285" y="349"/>
                    <a:pt x="244" y="377"/>
                  </a:cubicBezTo>
                  <a:cubicBezTo>
                    <a:pt x="217" y="460"/>
                    <a:pt x="235" y="427"/>
                    <a:pt x="197" y="482"/>
                  </a:cubicBezTo>
                  <a:cubicBezTo>
                    <a:pt x="170" y="565"/>
                    <a:pt x="182" y="529"/>
                    <a:pt x="162" y="588"/>
                  </a:cubicBezTo>
                  <a:cubicBezTo>
                    <a:pt x="158" y="600"/>
                    <a:pt x="154" y="611"/>
                    <a:pt x="150" y="623"/>
                  </a:cubicBezTo>
                  <a:cubicBezTo>
                    <a:pt x="146" y="635"/>
                    <a:pt x="138" y="659"/>
                    <a:pt x="138" y="659"/>
                  </a:cubicBezTo>
                  <a:cubicBezTo>
                    <a:pt x="121" y="768"/>
                    <a:pt x="80" y="883"/>
                    <a:pt x="44" y="988"/>
                  </a:cubicBezTo>
                  <a:cubicBezTo>
                    <a:pt x="11" y="1389"/>
                    <a:pt x="0" y="1801"/>
                    <a:pt x="127" y="2187"/>
                  </a:cubicBezTo>
                  <a:cubicBezTo>
                    <a:pt x="171" y="2319"/>
                    <a:pt x="202" y="2459"/>
                    <a:pt x="279" y="2575"/>
                  </a:cubicBezTo>
                  <a:cubicBezTo>
                    <a:pt x="303" y="2610"/>
                    <a:pt x="326" y="2646"/>
                    <a:pt x="350" y="2681"/>
                  </a:cubicBezTo>
                  <a:cubicBezTo>
                    <a:pt x="366" y="2704"/>
                    <a:pt x="420" y="2728"/>
                    <a:pt x="420" y="2728"/>
                  </a:cubicBezTo>
                  <a:cubicBezTo>
                    <a:pt x="458" y="2783"/>
                    <a:pt x="485" y="2788"/>
                    <a:pt x="550" y="2810"/>
                  </a:cubicBezTo>
                  <a:cubicBezTo>
                    <a:pt x="563" y="2814"/>
                    <a:pt x="572" y="2827"/>
                    <a:pt x="585" y="2833"/>
                  </a:cubicBezTo>
                  <a:cubicBezTo>
                    <a:pt x="639" y="2857"/>
                    <a:pt x="692" y="2869"/>
                    <a:pt x="750" y="2869"/>
                  </a:cubicBezTo>
                </a:path>
              </a:pathLst>
            </a:custGeom>
            <a:noFill/>
            <a:ln w="3175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" name="Group 70"/>
          <p:cNvGrpSpPr>
            <a:grpSpLocks/>
          </p:cNvGrpSpPr>
          <p:nvPr/>
        </p:nvGrpSpPr>
        <p:grpSpPr bwMode="auto">
          <a:xfrm>
            <a:off x="6464300" y="511473"/>
            <a:ext cx="1946275" cy="1368425"/>
            <a:chOff x="4013" y="436"/>
            <a:chExt cx="1226" cy="862"/>
          </a:xfrm>
        </p:grpSpPr>
        <p:sp>
          <p:nvSpPr>
            <p:cNvPr id="17448" name="Line 71"/>
            <p:cNvSpPr>
              <a:spLocks noChangeShapeType="1"/>
            </p:cNvSpPr>
            <p:nvPr/>
          </p:nvSpPr>
          <p:spPr bwMode="auto">
            <a:xfrm flipV="1">
              <a:off x="5239" y="436"/>
              <a:ext cx="0" cy="72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9" name="Line 72"/>
            <p:cNvSpPr>
              <a:spLocks noChangeShapeType="1"/>
            </p:cNvSpPr>
            <p:nvPr/>
          </p:nvSpPr>
          <p:spPr bwMode="auto">
            <a:xfrm flipV="1">
              <a:off x="4013" y="436"/>
              <a:ext cx="0" cy="771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0" name="Line 73"/>
            <p:cNvSpPr>
              <a:spLocks noChangeShapeType="1"/>
            </p:cNvSpPr>
            <p:nvPr/>
          </p:nvSpPr>
          <p:spPr bwMode="auto">
            <a:xfrm flipV="1">
              <a:off x="4422" y="436"/>
              <a:ext cx="0" cy="86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1" name="Line 74"/>
            <p:cNvSpPr>
              <a:spLocks noChangeShapeType="1"/>
            </p:cNvSpPr>
            <p:nvPr/>
          </p:nvSpPr>
          <p:spPr bwMode="auto">
            <a:xfrm flipV="1">
              <a:off x="4830" y="436"/>
              <a:ext cx="0" cy="86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2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257605"/>
              </p:ext>
            </p:extLst>
          </p:nvPr>
        </p:nvGraphicFramePr>
        <p:xfrm>
          <a:off x="8467725" y="260648"/>
          <a:ext cx="2476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81" name="公式" r:id="rId17" imgW="209635" imgH="304936" progId="Equation.3">
                  <p:embed/>
                </p:oleObj>
              </mc:Choice>
              <mc:Fallback>
                <p:oleObj name="公式" r:id="rId17" imgW="209635" imgH="304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7725" y="260648"/>
                        <a:ext cx="2476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805889"/>
              </p:ext>
            </p:extLst>
          </p:nvPr>
        </p:nvGraphicFramePr>
        <p:xfrm>
          <a:off x="2646363" y="2083098"/>
          <a:ext cx="27400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82" name="公式" r:id="rId19" imgW="2667000" imgH="400152" progId="Equation.3">
                  <p:embed/>
                </p:oleObj>
              </mc:Choice>
              <mc:Fallback>
                <p:oleObj name="公式" r:id="rId19" imgW="2667000" imgH="4001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2083098"/>
                        <a:ext cx="27400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725966"/>
              </p:ext>
            </p:extLst>
          </p:nvPr>
        </p:nvGraphicFramePr>
        <p:xfrm>
          <a:off x="5173663" y="3686473"/>
          <a:ext cx="11572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83" name="公式" r:id="rId21" imgW="1085765" imgH="314427" progId="Equation.3">
                  <p:embed/>
                </p:oleObj>
              </mc:Choice>
              <mc:Fallback>
                <p:oleObj name="公式" r:id="rId21" imgW="1085765" imgH="3144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663" y="3686473"/>
                        <a:ext cx="11572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69418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  <p:bldP spid="25" grpId="0" autoUpdateAnimBg="0"/>
      <p:bldP spid="55" grpId="0" autoUpdateAnimBg="0"/>
      <p:bldP spid="56" grpId="0" autoUpdateAnimBg="0"/>
      <p:bldP spid="60" grpId="0"/>
      <p:bldP spid="66" grpId="0"/>
      <p:bldP spid="7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2"/>
          <p:cNvSpPr txBox="1">
            <a:spLocks noChangeArrowheads="1"/>
          </p:cNvSpPr>
          <p:nvPr/>
        </p:nvSpPr>
        <p:spPr bwMode="auto">
          <a:xfrm>
            <a:off x="1060450" y="794147"/>
            <a:ext cx="704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已知“无限长”均匀带电直线的电荷线密度为</a:t>
            </a:r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+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lang="en-US" altLang="zh-CN" i="1" dirty="0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</a:rPr>
              <a:t>           </a:t>
            </a:r>
          </a:p>
        </p:txBody>
      </p:sp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390525" y="1819672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82" name="Text Box 4"/>
          <p:cNvSpPr txBox="1">
            <a:spLocks noChangeArrowheads="1"/>
          </p:cNvSpPr>
          <p:nvPr/>
        </p:nvSpPr>
        <p:spPr bwMode="auto">
          <a:xfrm>
            <a:off x="1042988" y="1819672"/>
            <a:ext cx="4991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电场分布具有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轴对称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性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（</a:t>
            </a:r>
            <a:r>
              <a:rPr lang="zh-CN" altLang="en-US" dirty="0" smtClean="0">
                <a:solidFill>
                  <a:srgbClr val="FFC000"/>
                </a:solidFill>
                <a:ea typeface="楷体_GB2312" pitchFamily="49" charset="-122"/>
              </a:rPr>
              <a:t>简单分析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） </a:t>
            </a:r>
            <a:endParaRPr lang="zh-CN" altLang="en-US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1077913" y="2181349"/>
            <a:ext cx="4352925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过</a:t>
            </a:r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P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点作一个以带电直线为轴，</a:t>
            </a:r>
          </a:p>
          <a:p>
            <a:pPr algn="l"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以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l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为高的圆柱形闭合曲面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S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作</a:t>
            </a:r>
          </a:p>
          <a:p>
            <a:pPr algn="l"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为高斯面 </a:t>
            </a:r>
          </a:p>
        </p:txBody>
      </p:sp>
      <p:graphicFrame>
        <p:nvGraphicFramePr>
          <p:cNvPr id="84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477296"/>
              </p:ext>
            </p:extLst>
          </p:nvPr>
        </p:nvGraphicFramePr>
        <p:xfrm>
          <a:off x="1506538" y="4437112"/>
          <a:ext cx="49371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57" name="Equation" r:id="rId3" imgW="4876800" imgH="542823" progId="Equation.3">
                  <p:embed/>
                </p:oleObj>
              </mc:Choice>
              <mc:Fallback>
                <p:oleObj name="Equation" r:id="rId3" imgW="4876800" imgH="54282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4437112"/>
                        <a:ext cx="49371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7"/>
          <p:cNvGraphicFramePr>
            <a:graphicFrameLocks/>
          </p:cNvGraphicFramePr>
          <p:nvPr/>
        </p:nvGraphicFramePr>
        <p:xfrm>
          <a:off x="1014413" y="3703638"/>
          <a:ext cx="1828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58" name="Equation" r:id="rId5" imgW="1762083" imgH="542823" progId="Equation.3">
                  <p:embed/>
                </p:oleObj>
              </mc:Choice>
              <mc:Fallback>
                <p:oleObj name="Equation" r:id="rId5" imgW="1762083" imgH="54282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3703638"/>
                        <a:ext cx="1828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0188809"/>
              </p:ext>
            </p:extLst>
          </p:nvPr>
        </p:nvGraphicFramePr>
        <p:xfrm>
          <a:off x="1476375" y="5229200"/>
          <a:ext cx="44307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59" name="Equation" r:id="rId7" imgW="4362365" imgH="542823" progId="Equation.3">
                  <p:embed/>
                </p:oleObj>
              </mc:Choice>
              <mc:Fallback>
                <p:oleObj name="Equation" r:id="rId7" imgW="4362365" imgH="54282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229200"/>
                        <a:ext cx="44307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Rectangle 9"/>
          <p:cNvSpPr>
            <a:spLocks noChangeArrowheads="1"/>
          </p:cNvSpPr>
          <p:nvPr/>
        </p:nvSpPr>
        <p:spPr bwMode="auto">
          <a:xfrm>
            <a:off x="238125" y="794147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88" name="Rectangle 10"/>
          <p:cNvSpPr>
            <a:spLocks noChangeArrowheads="1"/>
          </p:cNvSpPr>
          <p:nvPr/>
        </p:nvSpPr>
        <p:spPr bwMode="auto">
          <a:xfrm>
            <a:off x="1077913" y="1286272"/>
            <a:ext cx="487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距直线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r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处一点</a:t>
            </a:r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P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的电场强度</a:t>
            </a:r>
          </a:p>
        </p:txBody>
      </p:sp>
      <p:sp>
        <p:nvSpPr>
          <p:cNvPr id="89" name="Rectangle 11"/>
          <p:cNvSpPr>
            <a:spLocks noChangeArrowheads="1"/>
          </p:cNvSpPr>
          <p:nvPr/>
        </p:nvSpPr>
        <p:spPr bwMode="auto">
          <a:xfrm>
            <a:off x="390525" y="1262459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求：</a:t>
            </a:r>
          </a:p>
        </p:txBody>
      </p:sp>
      <p:sp>
        <p:nvSpPr>
          <p:cNvPr id="90" name="Text Box 12"/>
          <p:cNvSpPr txBox="1">
            <a:spLocks noChangeArrowheads="1"/>
          </p:cNvSpPr>
          <p:nvPr/>
        </p:nvSpPr>
        <p:spPr bwMode="auto">
          <a:xfrm>
            <a:off x="199757" y="5952979"/>
            <a:ext cx="23560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根据高斯定理得</a:t>
            </a:r>
            <a:r>
              <a:rPr lang="zh-CN" altLang="en-US" dirty="0">
                <a:solidFill>
                  <a:srgbClr val="FFFF66"/>
                </a:solidFill>
                <a:ea typeface="楷体_GB2312" pitchFamily="49" charset="-122"/>
              </a:rPr>
              <a:t> </a:t>
            </a:r>
          </a:p>
        </p:txBody>
      </p:sp>
      <p:grpSp>
        <p:nvGrpSpPr>
          <p:cNvPr id="91" name="Group 13"/>
          <p:cNvGrpSpPr>
            <a:grpSpLocks/>
          </p:cNvGrpSpPr>
          <p:nvPr/>
        </p:nvGrpSpPr>
        <p:grpSpPr bwMode="auto">
          <a:xfrm>
            <a:off x="7181850" y="1247775"/>
            <a:ext cx="225425" cy="4086225"/>
            <a:chOff x="4524" y="553"/>
            <a:chExt cx="142" cy="2574"/>
          </a:xfrm>
        </p:grpSpPr>
        <p:sp>
          <p:nvSpPr>
            <p:cNvPr id="18498" name="Rectangle 14"/>
            <p:cNvSpPr>
              <a:spLocks noChangeArrowheads="1"/>
            </p:cNvSpPr>
            <p:nvPr/>
          </p:nvSpPr>
          <p:spPr bwMode="auto">
            <a:xfrm>
              <a:off x="4524" y="1908"/>
              <a:ext cx="142" cy="1219"/>
            </a:xfrm>
            <a:prstGeom prst="rect">
              <a:avLst/>
            </a:prstGeom>
            <a:gradFill rotWithShape="1">
              <a:gsLst>
                <a:gs pos="0">
                  <a:srgbClr val="76762F">
                    <a:alpha val="79999"/>
                  </a:srgbClr>
                </a:gs>
                <a:gs pos="50000">
                  <a:srgbClr val="FFFF66">
                    <a:alpha val="79999"/>
                  </a:srgbClr>
                </a:gs>
                <a:gs pos="100000">
                  <a:srgbClr val="76762F">
                    <a:alpha val="79999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99" name="Rectangle 15"/>
            <p:cNvSpPr>
              <a:spLocks noChangeArrowheads="1"/>
            </p:cNvSpPr>
            <p:nvPr/>
          </p:nvSpPr>
          <p:spPr bwMode="auto">
            <a:xfrm>
              <a:off x="4526" y="553"/>
              <a:ext cx="138" cy="1360"/>
            </a:xfrm>
            <a:prstGeom prst="rect">
              <a:avLst/>
            </a:prstGeom>
            <a:gradFill rotWithShape="1">
              <a:gsLst>
                <a:gs pos="0">
                  <a:srgbClr val="76762F">
                    <a:alpha val="79999"/>
                  </a:srgbClr>
                </a:gs>
                <a:gs pos="50000">
                  <a:srgbClr val="FFFF66">
                    <a:alpha val="79999"/>
                  </a:srgbClr>
                </a:gs>
                <a:gs pos="100000">
                  <a:srgbClr val="76762F">
                    <a:alpha val="79999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4" name="Group 16"/>
          <p:cNvGrpSpPr>
            <a:grpSpLocks/>
          </p:cNvGrpSpPr>
          <p:nvPr/>
        </p:nvGrpSpPr>
        <p:grpSpPr bwMode="auto">
          <a:xfrm>
            <a:off x="6292850" y="1246188"/>
            <a:ext cx="2644775" cy="4076700"/>
            <a:chOff x="3964" y="564"/>
            <a:chExt cx="1666" cy="2568"/>
          </a:xfrm>
        </p:grpSpPr>
        <p:grpSp>
          <p:nvGrpSpPr>
            <p:cNvPr id="18465" name="Group 17"/>
            <p:cNvGrpSpPr>
              <a:grpSpLocks/>
            </p:cNvGrpSpPr>
            <p:nvPr/>
          </p:nvGrpSpPr>
          <p:grpSpPr bwMode="auto">
            <a:xfrm>
              <a:off x="3964" y="564"/>
              <a:ext cx="1666" cy="2568"/>
              <a:chOff x="3964" y="346"/>
              <a:chExt cx="1666" cy="2568"/>
            </a:xfrm>
          </p:grpSpPr>
          <p:sp>
            <p:nvSpPr>
              <p:cNvPr id="18467" name="Line 18"/>
              <p:cNvSpPr>
                <a:spLocks noChangeShapeType="1"/>
              </p:cNvSpPr>
              <p:nvPr/>
            </p:nvSpPr>
            <p:spPr bwMode="auto">
              <a:xfrm>
                <a:off x="5233" y="1187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8" name="Oval 19"/>
              <p:cNvSpPr>
                <a:spLocks noChangeArrowheads="1"/>
              </p:cNvSpPr>
              <p:nvPr/>
            </p:nvSpPr>
            <p:spPr bwMode="auto">
              <a:xfrm>
                <a:off x="4530" y="2869"/>
                <a:ext cx="136" cy="45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89998"/>
                    </a:srgbClr>
                  </a:gs>
                  <a:gs pos="100000">
                    <a:srgbClr val="76762F">
                      <a:alpha val="89998"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469" name="Rectangle 20"/>
              <p:cNvSpPr>
                <a:spLocks noChangeArrowheads="1"/>
              </p:cNvSpPr>
              <p:nvPr/>
            </p:nvSpPr>
            <p:spPr bwMode="auto">
              <a:xfrm>
                <a:off x="4528" y="2088"/>
                <a:ext cx="139" cy="810"/>
              </a:xfrm>
              <a:prstGeom prst="rect">
                <a:avLst/>
              </a:prstGeom>
              <a:gradFill rotWithShape="1">
                <a:gsLst>
                  <a:gs pos="0">
                    <a:srgbClr val="76762F">
                      <a:alpha val="79999"/>
                    </a:srgbClr>
                  </a:gs>
                  <a:gs pos="50000">
                    <a:srgbClr val="FFFF66">
                      <a:alpha val="79999"/>
                    </a:srgbClr>
                  </a:gs>
                  <a:gs pos="100000">
                    <a:srgbClr val="76762F">
                      <a:alpha val="79999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470" name="Group 21"/>
              <p:cNvGrpSpPr>
                <a:grpSpLocks/>
              </p:cNvGrpSpPr>
              <p:nvPr/>
            </p:nvGrpSpPr>
            <p:grpSpPr bwMode="auto">
              <a:xfrm>
                <a:off x="4531" y="2089"/>
                <a:ext cx="136" cy="809"/>
                <a:chOff x="4604" y="2705"/>
                <a:chExt cx="136" cy="974"/>
              </a:xfrm>
            </p:grpSpPr>
            <p:sp>
              <p:nvSpPr>
                <p:cNvPr id="18496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4604" y="2705"/>
                  <a:ext cx="0" cy="9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97" name="Line 23"/>
                <p:cNvSpPr>
                  <a:spLocks noChangeShapeType="1"/>
                </p:cNvSpPr>
                <p:nvPr/>
              </p:nvSpPr>
              <p:spPr bwMode="auto">
                <a:xfrm>
                  <a:off x="4740" y="2728"/>
                  <a:ext cx="0" cy="9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471" name="Rectangle 24"/>
              <p:cNvSpPr>
                <a:spLocks noChangeArrowheads="1"/>
              </p:cNvSpPr>
              <p:nvPr/>
            </p:nvSpPr>
            <p:spPr bwMode="auto">
              <a:xfrm>
                <a:off x="4531" y="1261"/>
                <a:ext cx="136" cy="771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472" name="Group 25"/>
              <p:cNvGrpSpPr>
                <a:grpSpLocks/>
              </p:cNvGrpSpPr>
              <p:nvPr/>
            </p:nvGrpSpPr>
            <p:grpSpPr bwMode="auto">
              <a:xfrm>
                <a:off x="4531" y="1045"/>
                <a:ext cx="136" cy="974"/>
                <a:chOff x="4604" y="868"/>
                <a:chExt cx="136" cy="974"/>
              </a:xfrm>
            </p:grpSpPr>
            <p:sp>
              <p:nvSpPr>
                <p:cNvPr id="18494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4604" y="868"/>
                  <a:ext cx="0" cy="97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95" name="Line 27"/>
                <p:cNvSpPr>
                  <a:spLocks noChangeShapeType="1"/>
                </p:cNvSpPr>
                <p:nvPr/>
              </p:nvSpPr>
              <p:spPr bwMode="auto">
                <a:xfrm>
                  <a:off x="4740" y="891"/>
                  <a:ext cx="0" cy="9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473" name="Oval 28"/>
              <p:cNvSpPr>
                <a:spLocks noChangeArrowheads="1"/>
              </p:cNvSpPr>
              <p:nvPr/>
            </p:nvSpPr>
            <p:spPr bwMode="auto">
              <a:xfrm>
                <a:off x="4531" y="1998"/>
                <a:ext cx="136" cy="45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89998"/>
                    </a:srgbClr>
                  </a:gs>
                  <a:gs pos="100000">
                    <a:srgbClr val="76762F">
                      <a:alpha val="89998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474" name="Rectangle 29"/>
              <p:cNvSpPr>
                <a:spLocks noChangeArrowheads="1"/>
              </p:cNvSpPr>
              <p:nvPr/>
            </p:nvSpPr>
            <p:spPr bwMode="auto">
              <a:xfrm rot="-5400000">
                <a:off x="4151" y="994"/>
                <a:ext cx="883" cy="1257"/>
              </a:xfrm>
              <a:prstGeom prst="rect">
                <a:avLst/>
              </a:prstGeom>
              <a:gradFill rotWithShape="1">
                <a:gsLst>
                  <a:gs pos="0">
                    <a:srgbClr val="005E47">
                      <a:alpha val="70000"/>
                    </a:srgbClr>
                  </a:gs>
                  <a:gs pos="50000">
                    <a:srgbClr val="00CC99">
                      <a:alpha val="70000"/>
                    </a:srgbClr>
                  </a:gs>
                  <a:gs pos="100000">
                    <a:srgbClr val="005E47">
                      <a:alpha val="70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475" name="Group 30"/>
              <p:cNvGrpSpPr>
                <a:grpSpLocks/>
              </p:cNvGrpSpPr>
              <p:nvPr/>
            </p:nvGrpSpPr>
            <p:grpSpPr bwMode="auto">
              <a:xfrm>
                <a:off x="3964" y="1214"/>
                <a:ext cx="1270" cy="804"/>
                <a:chOff x="4059" y="1827"/>
                <a:chExt cx="1270" cy="804"/>
              </a:xfrm>
            </p:grpSpPr>
            <p:sp>
              <p:nvSpPr>
                <p:cNvPr id="18492" name="Line 31"/>
                <p:cNvSpPr>
                  <a:spLocks noChangeShapeType="1"/>
                </p:cNvSpPr>
                <p:nvPr/>
              </p:nvSpPr>
              <p:spPr bwMode="auto">
                <a:xfrm>
                  <a:off x="5329" y="1827"/>
                  <a:ext cx="0" cy="804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93" name="Line 32"/>
                <p:cNvSpPr>
                  <a:spLocks noChangeShapeType="1"/>
                </p:cNvSpPr>
                <p:nvPr/>
              </p:nvSpPr>
              <p:spPr bwMode="auto">
                <a:xfrm>
                  <a:off x="4059" y="1827"/>
                  <a:ext cx="0" cy="804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6" name="Oval 33"/>
              <p:cNvSpPr>
                <a:spLocks noChangeArrowheads="1"/>
              </p:cNvSpPr>
              <p:nvPr/>
            </p:nvSpPr>
            <p:spPr bwMode="auto">
              <a:xfrm rot="-5400000">
                <a:off x="4440" y="575"/>
                <a:ext cx="317" cy="1257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89999"/>
                    </a:schemeClr>
                  </a:gs>
                  <a:gs pos="100000">
                    <a:schemeClr val="accent1">
                      <a:gamma/>
                      <a:shade val="46275"/>
                      <a:invGamma/>
                      <a:alpha val="89999"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63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477" name="Oval 34"/>
              <p:cNvSpPr>
                <a:spLocks noChangeArrowheads="1"/>
              </p:cNvSpPr>
              <p:nvPr/>
            </p:nvSpPr>
            <p:spPr bwMode="auto">
              <a:xfrm>
                <a:off x="4531" y="1181"/>
                <a:ext cx="136" cy="45"/>
              </a:xfrm>
              <a:prstGeom prst="ellipse">
                <a:avLst/>
              </a:prstGeom>
              <a:gradFill rotWithShape="1">
                <a:gsLst>
                  <a:gs pos="0">
                    <a:srgbClr val="FFFF66">
                      <a:alpha val="89998"/>
                    </a:srgbClr>
                  </a:gs>
                  <a:gs pos="100000">
                    <a:srgbClr val="76762F">
                      <a:alpha val="89998"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478" name="Group 35"/>
              <p:cNvGrpSpPr>
                <a:grpSpLocks/>
              </p:cNvGrpSpPr>
              <p:nvPr/>
            </p:nvGrpSpPr>
            <p:grpSpPr bwMode="auto">
              <a:xfrm>
                <a:off x="4528" y="346"/>
                <a:ext cx="139" cy="862"/>
                <a:chOff x="4623" y="799"/>
                <a:chExt cx="142" cy="997"/>
              </a:xfrm>
            </p:grpSpPr>
            <p:sp>
              <p:nvSpPr>
                <p:cNvPr id="18487" name="Rectangle 36"/>
                <p:cNvSpPr>
                  <a:spLocks noChangeArrowheads="1"/>
                </p:cNvSpPr>
                <p:nvPr/>
              </p:nvSpPr>
              <p:spPr bwMode="auto">
                <a:xfrm>
                  <a:off x="4623" y="799"/>
                  <a:ext cx="142" cy="987"/>
                </a:xfrm>
                <a:prstGeom prst="rect">
                  <a:avLst/>
                </a:prstGeom>
                <a:gradFill rotWithShape="1">
                  <a:gsLst>
                    <a:gs pos="0">
                      <a:srgbClr val="76762F">
                        <a:alpha val="79999"/>
                      </a:srgbClr>
                    </a:gs>
                    <a:gs pos="50000">
                      <a:srgbClr val="FFFF66">
                        <a:alpha val="79999"/>
                      </a:srgbClr>
                    </a:gs>
                    <a:gs pos="100000">
                      <a:srgbClr val="76762F">
                        <a:alpha val="79999"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488" name="Oval 37"/>
                <p:cNvSpPr>
                  <a:spLocks noChangeArrowheads="1"/>
                </p:cNvSpPr>
                <p:nvPr/>
              </p:nvSpPr>
              <p:spPr bwMode="auto">
                <a:xfrm>
                  <a:off x="4626" y="799"/>
                  <a:ext cx="136" cy="4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66">
                        <a:alpha val="89998"/>
                      </a:srgbClr>
                    </a:gs>
                    <a:gs pos="100000">
                      <a:srgbClr val="76762F">
                        <a:alpha val="89998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18489" name="Group 38"/>
                <p:cNvGrpSpPr>
                  <a:grpSpLocks/>
                </p:cNvGrpSpPr>
                <p:nvPr/>
              </p:nvGrpSpPr>
              <p:grpSpPr bwMode="auto">
                <a:xfrm>
                  <a:off x="4626" y="822"/>
                  <a:ext cx="136" cy="974"/>
                  <a:chOff x="4604" y="868"/>
                  <a:chExt cx="136" cy="974"/>
                </a:xfrm>
              </p:grpSpPr>
              <p:sp>
                <p:nvSpPr>
                  <p:cNvPr id="18490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04" y="868"/>
                    <a:ext cx="0" cy="97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91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4740" y="891"/>
                    <a:ext cx="0" cy="95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8479" name="Group 41"/>
              <p:cNvGrpSpPr>
                <a:grpSpLocks/>
              </p:cNvGrpSpPr>
              <p:nvPr/>
            </p:nvGrpSpPr>
            <p:grpSpPr bwMode="auto">
              <a:xfrm>
                <a:off x="4056" y="830"/>
                <a:ext cx="543" cy="442"/>
                <a:chOff x="4083" y="1010"/>
                <a:chExt cx="543" cy="442"/>
              </a:xfrm>
            </p:grpSpPr>
            <p:sp>
              <p:nvSpPr>
                <p:cNvPr id="18485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4083" y="1361"/>
                  <a:ext cx="543" cy="91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8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218" y="1010"/>
                  <a:ext cx="2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/>
                  <a:r>
                    <a:rPr lang="en-US" altLang="zh-CN" i="1">
                      <a:solidFill>
                        <a:srgbClr val="FFFFFF"/>
                      </a:solidFill>
                      <a:ea typeface="楷体_GB2312" pitchFamily="49" charset="-122"/>
                    </a:rPr>
                    <a:t>r</a:t>
                  </a:r>
                </a:p>
              </p:txBody>
            </p:sp>
          </p:grpSp>
          <p:grpSp>
            <p:nvGrpSpPr>
              <p:cNvPr id="18480" name="Group 44"/>
              <p:cNvGrpSpPr>
                <a:grpSpLocks/>
              </p:cNvGrpSpPr>
              <p:nvPr/>
            </p:nvGrpSpPr>
            <p:grpSpPr bwMode="auto">
              <a:xfrm>
                <a:off x="5233" y="1196"/>
                <a:ext cx="397" cy="851"/>
                <a:chOff x="5233" y="1196"/>
                <a:chExt cx="397" cy="851"/>
              </a:xfrm>
            </p:grpSpPr>
            <p:sp>
              <p:nvSpPr>
                <p:cNvPr id="18482" name="Line 45"/>
                <p:cNvSpPr>
                  <a:spLocks noChangeShapeType="1"/>
                </p:cNvSpPr>
                <p:nvPr/>
              </p:nvSpPr>
              <p:spPr bwMode="auto">
                <a:xfrm>
                  <a:off x="5233" y="2047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83" name="Line 46"/>
                <p:cNvSpPr>
                  <a:spLocks noChangeShapeType="1"/>
                </p:cNvSpPr>
                <p:nvPr/>
              </p:nvSpPr>
              <p:spPr bwMode="auto">
                <a:xfrm>
                  <a:off x="5375" y="1196"/>
                  <a:ext cx="0" cy="851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84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5347" y="1418"/>
                  <a:ext cx="2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i="1">
                      <a:solidFill>
                        <a:srgbClr val="FFCC66"/>
                      </a:solidFill>
                      <a:ea typeface="楷体_GB2312" pitchFamily="49" charset="-122"/>
                    </a:rPr>
                    <a:t>l</a:t>
                  </a:r>
                </a:p>
              </p:txBody>
            </p:sp>
          </p:grpSp>
          <p:sp>
            <p:nvSpPr>
              <p:cNvPr id="18481" name="Oval 48"/>
              <p:cNvSpPr>
                <a:spLocks noChangeArrowheads="1"/>
              </p:cNvSpPr>
              <p:nvPr/>
            </p:nvSpPr>
            <p:spPr bwMode="auto">
              <a:xfrm rot="-5400000">
                <a:off x="4440" y="1392"/>
                <a:ext cx="317" cy="1257"/>
              </a:xfrm>
              <a:prstGeom prst="ellipse">
                <a:avLst/>
              </a:prstGeom>
              <a:gradFill rotWithShape="1">
                <a:gsLst>
                  <a:gs pos="0">
                    <a:srgbClr val="00CC99">
                      <a:alpha val="45000"/>
                    </a:srgbClr>
                  </a:gs>
                  <a:gs pos="100000">
                    <a:srgbClr val="005E47">
                      <a:alpha val="4500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466" name="Line 49"/>
            <p:cNvSpPr>
              <a:spLocks noChangeShapeType="1"/>
            </p:cNvSpPr>
            <p:nvPr/>
          </p:nvSpPr>
          <p:spPr bwMode="auto">
            <a:xfrm>
              <a:off x="5209" y="1407"/>
              <a:ext cx="227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8" name="Object 50"/>
          <p:cNvGraphicFramePr>
            <a:graphicFrameLocks/>
          </p:cNvGraphicFramePr>
          <p:nvPr/>
        </p:nvGraphicFramePr>
        <p:xfrm>
          <a:off x="7729538" y="1519238"/>
          <a:ext cx="37782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0" name="公式" r:id="rId9" imgW="352552" imgH="314427" progId="Equation.3">
                  <p:embed/>
                </p:oleObj>
              </mc:Choice>
              <mc:Fallback>
                <p:oleObj name="公式" r:id="rId9" imgW="352552" imgH="31442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9538" y="1519238"/>
                        <a:ext cx="377825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" name="Group 51"/>
          <p:cNvGrpSpPr>
            <a:grpSpLocks/>
          </p:cNvGrpSpPr>
          <p:nvPr/>
        </p:nvGrpSpPr>
        <p:grpSpPr bwMode="auto">
          <a:xfrm>
            <a:off x="7912100" y="2430463"/>
            <a:ext cx="142875" cy="144462"/>
            <a:chOff x="5035" y="1270"/>
            <a:chExt cx="90" cy="91"/>
          </a:xfrm>
        </p:grpSpPr>
        <p:sp>
          <p:nvSpPr>
            <p:cNvPr id="18463" name="Line 52"/>
            <p:cNvSpPr>
              <a:spLocks noChangeShapeType="1"/>
            </p:cNvSpPr>
            <p:nvPr/>
          </p:nvSpPr>
          <p:spPr bwMode="auto">
            <a:xfrm>
              <a:off x="5035" y="1270"/>
              <a:ext cx="90" cy="0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4" name="Line 53"/>
            <p:cNvSpPr>
              <a:spLocks noChangeShapeType="1"/>
            </p:cNvSpPr>
            <p:nvPr/>
          </p:nvSpPr>
          <p:spPr bwMode="auto">
            <a:xfrm>
              <a:off x="5125" y="1270"/>
              <a:ext cx="0" cy="91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2" name="AutoShape 54"/>
          <p:cNvSpPr>
            <a:spLocks noChangeArrowheads="1"/>
          </p:cNvSpPr>
          <p:nvPr/>
        </p:nvSpPr>
        <p:spPr bwMode="auto">
          <a:xfrm>
            <a:off x="7772400" y="2560638"/>
            <a:ext cx="304800" cy="76200"/>
          </a:xfrm>
          <a:prstGeom prst="parallelogram">
            <a:avLst>
              <a:gd name="adj" fmla="val 100000"/>
            </a:avLst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3" name="Line 55"/>
          <p:cNvSpPr>
            <a:spLocks noChangeShapeType="1"/>
          </p:cNvSpPr>
          <p:nvPr/>
        </p:nvSpPr>
        <p:spPr bwMode="auto">
          <a:xfrm flipV="1">
            <a:off x="7929563" y="1879600"/>
            <a:ext cx="1587" cy="719138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4" name="Group 56"/>
          <p:cNvGrpSpPr>
            <a:grpSpLocks/>
          </p:cNvGrpSpPr>
          <p:nvPr/>
        </p:nvGrpSpPr>
        <p:grpSpPr bwMode="auto">
          <a:xfrm>
            <a:off x="7943850" y="2151063"/>
            <a:ext cx="852488" cy="428625"/>
            <a:chOff x="5035" y="1063"/>
            <a:chExt cx="657" cy="300"/>
          </a:xfrm>
        </p:grpSpPr>
        <p:sp>
          <p:nvSpPr>
            <p:cNvPr id="18461" name="Line 57"/>
            <p:cNvSpPr>
              <a:spLocks noChangeShapeType="1"/>
            </p:cNvSpPr>
            <p:nvPr/>
          </p:nvSpPr>
          <p:spPr bwMode="auto">
            <a:xfrm>
              <a:off x="5035" y="1361"/>
              <a:ext cx="657" cy="2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62" name="Object 58"/>
            <p:cNvGraphicFramePr>
              <a:graphicFrameLocks noChangeAspect="1"/>
            </p:cNvGraphicFramePr>
            <p:nvPr/>
          </p:nvGraphicFramePr>
          <p:xfrm>
            <a:off x="5483" y="1063"/>
            <a:ext cx="20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61" name="公式" r:id="rId11" imgW="209635" imgH="304936" progId="Equation.3">
                    <p:embed/>
                  </p:oleObj>
                </mc:Choice>
                <mc:Fallback>
                  <p:oleObj name="公式" r:id="rId11" imgW="209635" imgH="3049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3" y="1063"/>
                          <a:ext cx="20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" name="Group 59"/>
          <p:cNvGrpSpPr>
            <a:grpSpLocks/>
          </p:cNvGrpSpPr>
          <p:nvPr/>
        </p:nvGrpSpPr>
        <p:grpSpPr bwMode="auto">
          <a:xfrm>
            <a:off x="5735638" y="2789238"/>
            <a:ext cx="625475" cy="457200"/>
            <a:chOff x="2774" y="1946"/>
            <a:chExt cx="394" cy="288"/>
          </a:xfrm>
        </p:grpSpPr>
        <p:sp>
          <p:nvSpPr>
            <p:cNvPr id="18459" name="Oval 60"/>
            <p:cNvSpPr>
              <a:spLocks noChangeArrowheads="1"/>
            </p:cNvSpPr>
            <p:nvPr/>
          </p:nvSpPr>
          <p:spPr bwMode="auto">
            <a:xfrm>
              <a:off x="3120" y="2064"/>
              <a:ext cx="48" cy="4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460" name="Text Box 61"/>
            <p:cNvSpPr txBox="1">
              <a:spLocks noChangeArrowheads="1"/>
            </p:cNvSpPr>
            <p:nvPr/>
          </p:nvSpPr>
          <p:spPr bwMode="auto">
            <a:xfrm>
              <a:off x="2774" y="194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FF66"/>
                  </a:solidFill>
                  <a:ea typeface="楷体_GB2312" pitchFamily="49" charset="-122"/>
                </a:rPr>
                <a:t>P</a:t>
              </a:r>
            </a:p>
          </p:txBody>
        </p:sp>
      </p:grpSp>
      <p:sp>
        <p:nvSpPr>
          <p:cNvPr id="140" name="Freeform 62"/>
          <p:cNvSpPr>
            <a:spLocks/>
          </p:cNvSpPr>
          <p:nvPr/>
        </p:nvSpPr>
        <p:spPr bwMode="auto">
          <a:xfrm>
            <a:off x="6307138" y="3186113"/>
            <a:ext cx="360362" cy="649287"/>
          </a:xfrm>
          <a:custGeom>
            <a:avLst/>
            <a:gdLst>
              <a:gd name="T0" fmla="*/ 2147483646 w 1204"/>
              <a:gd name="T1" fmla="*/ 2147483646 h 2401"/>
              <a:gd name="T2" fmla="*/ 2147483646 w 1204"/>
              <a:gd name="T3" fmla="*/ 2147483646 h 2401"/>
              <a:gd name="T4" fmla="*/ 2147483646 w 1204"/>
              <a:gd name="T5" fmla="*/ 2147483646 h 2401"/>
              <a:gd name="T6" fmla="*/ 2147483646 w 1204"/>
              <a:gd name="T7" fmla="*/ 2147483646 h 2401"/>
              <a:gd name="T8" fmla="*/ 2147483646 w 1204"/>
              <a:gd name="T9" fmla="*/ 2147483646 h 2401"/>
              <a:gd name="T10" fmla="*/ 2147483646 w 1204"/>
              <a:gd name="T11" fmla="*/ 2147483646 h 2401"/>
              <a:gd name="T12" fmla="*/ 2147483646 w 1204"/>
              <a:gd name="T13" fmla="*/ 2147483646 h 2401"/>
              <a:gd name="T14" fmla="*/ 2147483646 w 1204"/>
              <a:gd name="T15" fmla="*/ 2147483646 h 2401"/>
              <a:gd name="T16" fmla="*/ 2147483646 w 1204"/>
              <a:gd name="T17" fmla="*/ 2147483646 h 2401"/>
              <a:gd name="T18" fmla="*/ 2147483646 w 1204"/>
              <a:gd name="T19" fmla="*/ 2147483646 h 2401"/>
              <a:gd name="T20" fmla="*/ 2147483646 w 1204"/>
              <a:gd name="T21" fmla="*/ 2147483646 h 2401"/>
              <a:gd name="T22" fmla="*/ 2147483646 w 1204"/>
              <a:gd name="T23" fmla="*/ 2147483646 h 2401"/>
              <a:gd name="T24" fmla="*/ 2147483646 w 1204"/>
              <a:gd name="T25" fmla="*/ 2147483646 h 2401"/>
              <a:gd name="T26" fmla="*/ 2147483646 w 1204"/>
              <a:gd name="T27" fmla="*/ 2147483646 h 2401"/>
              <a:gd name="T28" fmla="*/ 2147483646 w 1204"/>
              <a:gd name="T29" fmla="*/ 2147483646 h 2401"/>
              <a:gd name="T30" fmla="*/ 2147483646 w 1204"/>
              <a:gd name="T31" fmla="*/ 2147483646 h 2401"/>
              <a:gd name="T32" fmla="*/ 2147483646 w 1204"/>
              <a:gd name="T33" fmla="*/ 2147483646 h 2401"/>
              <a:gd name="T34" fmla="*/ 2147483646 w 1204"/>
              <a:gd name="T35" fmla="*/ 2147483646 h 2401"/>
              <a:gd name="T36" fmla="*/ 2147483646 w 1204"/>
              <a:gd name="T37" fmla="*/ 2147483646 h 2401"/>
              <a:gd name="T38" fmla="*/ 2147483646 w 1204"/>
              <a:gd name="T39" fmla="*/ 2147483646 h 2401"/>
              <a:gd name="T40" fmla="*/ 2147483646 w 1204"/>
              <a:gd name="T41" fmla="*/ 2147483646 h 2401"/>
              <a:gd name="T42" fmla="*/ 2147483646 w 1204"/>
              <a:gd name="T43" fmla="*/ 2147483646 h 2401"/>
              <a:gd name="T44" fmla="*/ 2147483646 w 1204"/>
              <a:gd name="T45" fmla="*/ 2147483646 h 2401"/>
              <a:gd name="T46" fmla="*/ 2147483646 w 1204"/>
              <a:gd name="T47" fmla="*/ 2147483646 h 2401"/>
              <a:gd name="T48" fmla="*/ 2147483646 w 1204"/>
              <a:gd name="T49" fmla="*/ 2147483646 h 2401"/>
              <a:gd name="T50" fmla="*/ 2147483646 w 1204"/>
              <a:gd name="T51" fmla="*/ 2147483646 h 2401"/>
              <a:gd name="T52" fmla="*/ 2147483646 w 1204"/>
              <a:gd name="T53" fmla="*/ 2147483646 h 2401"/>
              <a:gd name="T54" fmla="*/ 2147483646 w 1204"/>
              <a:gd name="T55" fmla="*/ 2147483646 h 2401"/>
              <a:gd name="T56" fmla="*/ 2147483646 w 1204"/>
              <a:gd name="T57" fmla="*/ 2147483646 h 2401"/>
              <a:gd name="T58" fmla="*/ 2147483646 w 1204"/>
              <a:gd name="T59" fmla="*/ 2147483646 h 2401"/>
              <a:gd name="T60" fmla="*/ 2147483646 w 1204"/>
              <a:gd name="T61" fmla="*/ 2147483646 h 2401"/>
              <a:gd name="T62" fmla="*/ 2147483646 w 1204"/>
              <a:gd name="T63" fmla="*/ 2147483646 h 2401"/>
              <a:gd name="T64" fmla="*/ 2147483646 w 1204"/>
              <a:gd name="T65" fmla="*/ 2147483646 h 2401"/>
              <a:gd name="T66" fmla="*/ 2147483646 w 1204"/>
              <a:gd name="T67" fmla="*/ 2147483646 h 2401"/>
              <a:gd name="T68" fmla="*/ 0 w 1204"/>
              <a:gd name="T69" fmla="*/ 2147483646 h 2401"/>
              <a:gd name="T70" fmla="*/ 2147483646 w 1204"/>
              <a:gd name="T71" fmla="*/ 2147483646 h 240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204" h="2401">
                <a:moveTo>
                  <a:pt x="12" y="12"/>
                </a:moveTo>
                <a:cubicBezTo>
                  <a:pt x="40" y="92"/>
                  <a:pt x="10" y="0"/>
                  <a:pt x="37" y="123"/>
                </a:cubicBezTo>
                <a:cubicBezTo>
                  <a:pt x="61" y="233"/>
                  <a:pt x="36" y="42"/>
                  <a:pt x="98" y="233"/>
                </a:cubicBezTo>
                <a:cubicBezTo>
                  <a:pt x="118" y="293"/>
                  <a:pt x="145" y="334"/>
                  <a:pt x="196" y="368"/>
                </a:cubicBezTo>
                <a:cubicBezTo>
                  <a:pt x="259" y="458"/>
                  <a:pt x="417" y="528"/>
                  <a:pt x="515" y="576"/>
                </a:cubicBezTo>
                <a:cubicBezTo>
                  <a:pt x="605" y="620"/>
                  <a:pt x="502" y="584"/>
                  <a:pt x="588" y="613"/>
                </a:cubicBezTo>
                <a:cubicBezTo>
                  <a:pt x="613" y="621"/>
                  <a:pt x="662" y="637"/>
                  <a:pt x="662" y="637"/>
                </a:cubicBezTo>
                <a:cubicBezTo>
                  <a:pt x="721" y="677"/>
                  <a:pt x="683" y="656"/>
                  <a:pt x="772" y="686"/>
                </a:cubicBezTo>
                <a:cubicBezTo>
                  <a:pt x="784" y="690"/>
                  <a:pt x="797" y="695"/>
                  <a:pt x="809" y="699"/>
                </a:cubicBezTo>
                <a:cubicBezTo>
                  <a:pt x="821" y="703"/>
                  <a:pt x="846" y="711"/>
                  <a:pt x="846" y="711"/>
                </a:cubicBezTo>
                <a:cubicBezTo>
                  <a:pt x="911" y="754"/>
                  <a:pt x="992" y="772"/>
                  <a:pt x="1066" y="797"/>
                </a:cubicBezTo>
                <a:cubicBezTo>
                  <a:pt x="1091" y="805"/>
                  <a:pt x="1115" y="813"/>
                  <a:pt x="1140" y="821"/>
                </a:cubicBezTo>
                <a:cubicBezTo>
                  <a:pt x="1152" y="825"/>
                  <a:pt x="1177" y="833"/>
                  <a:pt x="1177" y="833"/>
                </a:cubicBezTo>
                <a:cubicBezTo>
                  <a:pt x="1185" y="845"/>
                  <a:pt x="1199" y="855"/>
                  <a:pt x="1201" y="870"/>
                </a:cubicBezTo>
                <a:cubicBezTo>
                  <a:pt x="1204" y="895"/>
                  <a:pt x="1191" y="919"/>
                  <a:pt x="1189" y="944"/>
                </a:cubicBezTo>
                <a:cubicBezTo>
                  <a:pt x="1183" y="1009"/>
                  <a:pt x="1181" y="1075"/>
                  <a:pt x="1177" y="1140"/>
                </a:cubicBezTo>
                <a:cubicBezTo>
                  <a:pt x="1198" y="1496"/>
                  <a:pt x="1184" y="1851"/>
                  <a:pt x="1164" y="2206"/>
                </a:cubicBezTo>
                <a:cubicBezTo>
                  <a:pt x="1169" y="2246"/>
                  <a:pt x="1192" y="2348"/>
                  <a:pt x="1164" y="2390"/>
                </a:cubicBezTo>
                <a:cubicBezTo>
                  <a:pt x="1157" y="2401"/>
                  <a:pt x="1139" y="2383"/>
                  <a:pt x="1128" y="2377"/>
                </a:cubicBezTo>
                <a:cubicBezTo>
                  <a:pt x="1102" y="2362"/>
                  <a:pt x="1079" y="2344"/>
                  <a:pt x="1054" y="2328"/>
                </a:cubicBezTo>
                <a:cubicBezTo>
                  <a:pt x="1021" y="2306"/>
                  <a:pt x="914" y="2281"/>
                  <a:pt x="870" y="2267"/>
                </a:cubicBezTo>
                <a:cubicBezTo>
                  <a:pt x="858" y="2263"/>
                  <a:pt x="845" y="2259"/>
                  <a:pt x="833" y="2255"/>
                </a:cubicBezTo>
                <a:cubicBezTo>
                  <a:pt x="821" y="2251"/>
                  <a:pt x="797" y="2243"/>
                  <a:pt x="797" y="2243"/>
                </a:cubicBezTo>
                <a:cubicBezTo>
                  <a:pt x="745" y="2208"/>
                  <a:pt x="697" y="2189"/>
                  <a:pt x="637" y="2169"/>
                </a:cubicBezTo>
                <a:cubicBezTo>
                  <a:pt x="605" y="2158"/>
                  <a:pt x="555" y="2151"/>
                  <a:pt x="527" y="2132"/>
                </a:cubicBezTo>
                <a:cubicBezTo>
                  <a:pt x="432" y="2069"/>
                  <a:pt x="482" y="2092"/>
                  <a:pt x="380" y="2059"/>
                </a:cubicBezTo>
                <a:cubicBezTo>
                  <a:pt x="368" y="2055"/>
                  <a:pt x="343" y="2047"/>
                  <a:pt x="343" y="2047"/>
                </a:cubicBezTo>
                <a:cubicBezTo>
                  <a:pt x="319" y="2031"/>
                  <a:pt x="286" y="2022"/>
                  <a:pt x="270" y="1998"/>
                </a:cubicBezTo>
                <a:cubicBezTo>
                  <a:pt x="237" y="1949"/>
                  <a:pt x="257" y="1969"/>
                  <a:pt x="208" y="1936"/>
                </a:cubicBezTo>
                <a:cubicBezTo>
                  <a:pt x="142" y="1837"/>
                  <a:pt x="230" y="1960"/>
                  <a:pt x="147" y="1875"/>
                </a:cubicBezTo>
                <a:cubicBezTo>
                  <a:pt x="109" y="1836"/>
                  <a:pt x="134" y="1844"/>
                  <a:pt x="110" y="1801"/>
                </a:cubicBezTo>
                <a:cubicBezTo>
                  <a:pt x="96" y="1775"/>
                  <a:pt x="61" y="1728"/>
                  <a:pt x="61" y="1728"/>
                </a:cubicBezTo>
                <a:cubicBezTo>
                  <a:pt x="57" y="1716"/>
                  <a:pt x="55" y="1703"/>
                  <a:pt x="49" y="1691"/>
                </a:cubicBezTo>
                <a:cubicBezTo>
                  <a:pt x="43" y="1678"/>
                  <a:pt x="30" y="1668"/>
                  <a:pt x="25" y="1654"/>
                </a:cubicBezTo>
                <a:cubicBezTo>
                  <a:pt x="13" y="1622"/>
                  <a:pt x="10" y="1588"/>
                  <a:pt x="0" y="1556"/>
                </a:cubicBezTo>
                <a:cubicBezTo>
                  <a:pt x="25" y="1044"/>
                  <a:pt x="12" y="524"/>
                  <a:pt x="12" y="12"/>
                </a:cubicBez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1" name="Object 63"/>
          <p:cNvGraphicFramePr>
            <a:graphicFrameLocks noChangeAspect="1"/>
          </p:cNvGraphicFramePr>
          <p:nvPr/>
        </p:nvGraphicFramePr>
        <p:xfrm>
          <a:off x="5797550" y="3743325"/>
          <a:ext cx="37465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2" name="公式" r:id="rId13" imgW="352552" imgH="314427" progId="Equation.3">
                  <p:embed/>
                </p:oleObj>
              </mc:Choice>
              <mc:Fallback>
                <p:oleObj name="公式" r:id="rId13" imgW="352552" imgH="3144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3743325"/>
                        <a:ext cx="37465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" name="Line 64"/>
          <p:cNvSpPr>
            <a:spLocks noChangeShapeType="1"/>
          </p:cNvSpPr>
          <p:nvPr/>
        </p:nvSpPr>
        <p:spPr bwMode="auto">
          <a:xfrm flipH="1">
            <a:off x="5454650" y="3549650"/>
            <a:ext cx="1081088" cy="180975"/>
          </a:xfrm>
          <a:prstGeom prst="line">
            <a:avLst/>
          </a:prstGeom>
          <a:noFill/>
          <a:ln w="38100">
            <a:solidFill>
              <a:srgbClr val="FF7C8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" name="Line 65"/>
          <p:cNvSpPr>
            <a:spLocks noChangeShapeType="1"/>
          </p:cNvSpPr>
          <p:nvPr/>
        </p:nvSpPr>
        <p:spPr bwMode="auto">
          <a:xfrm flipH="1">
            <a:off x="5800725" y="3552825"/>
            <a:ext cx="719138" cy="12065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4" name="Object 66"/>
          <p:cNvGraphicFramePr>
            <a:graphicFrameLocks noChangeAspect="1"/>
          </p:cNvGraphicFramePr>
          <p:nvPr/>
        </p:nvGraphicFramePr>
        <p:xfrm>
          <a:off x="5470525" y="3278188"/>
          <a:ext cx="2508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3" name="公式" r:id="rId15" imgW="209635" imgH="304936" progId="Equation.3">
                  <p:embed/>
                </p:oleObj>
              </mc:Choice>
              <mc:Fallback>
                <p:oleObj name="公式" r:id="rId15" imgW="209635" imgH="304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525" y="3278188"/>
                        <a:ext cx="2508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248586"/>
              </p:ext>
            </p:extLst>
          </p:nvPr>
        </p:nvGraphicFramePr>
        <p:xfrm>
          <a:off x="2596412" y="5773956"/>
          <a:ext cx="2324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4" name="Equation" r:id="rId17" imgW="2257552" imgH="847759" progId="Equation.3">
                  <p:embed/>
                </p:oleObj>
              </mc:Choice>
              <mc:Fallback>
                <p:oleObj name="Equation" r:id="rId17" imgW="2257552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6412" y="5773956"/>
                        <a:ext cx="2324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180459"/>
              </p:ext>
            </p:extLst>
          </p:nvPr>
        </p:nvGraphicFramePr>
        <p:xfrm>
          <a:off x="5372893" y="5773956"/>
          <a:ext cx="14970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5" name="Equation" r:id="rId19" imgW="1428835" imgH="847759" progId="Equation.3">
                  <p:embed/>
                </p:oleObj>
              </mc:Choice>
              <mc:Fallback>
                <p:oleObj name="Equation" r:id="rId19" imgW="1428835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893" y="5773956"/>
                        <a:ext cx="14970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" name="Group 6"/>
          <p:cNvGrpSpPr>
            <a:grpSpLocks/>
          </p:cNvGrpSpPr>
          <p:nvPr/>
        </p:nvGrpSpPr>
        <p:grpSpPr bwMode="auto">
          <a:xfrm>
            <a:off x="7322286" y="4677358"/>
            <a:ext cx="1690228" cy="1931613"/>
            <a:chOff x="3061" y="-157"/>
            <a:chExt cx="2208" cy="2044"/>
          </a:xfrm>
        </p:grpSpPr>
        <p:sp>
          <p:nvSpPr>
            <p:cNvPr id="71" name="Line 7"/>
            <p:cNvSpPr>
              <a:spLocks noChangeShapeType="1"/>
            </p:cNvSpPr>
            <p:nvPr/>
          </p:nvSpPr>
          <p:spPr bwMode="auto">
            <a:xfrm>
              <a:off x="3397" y="1684"/>
              <a:ext cx="187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8"/>
            <p:cNvSpPr>
              <a:spLocks noChangeShapeType="1"/>
            </p:cNvSpPr>
            <p:nvPr/>
          </p:nvSpPr>
          <p:spPr bwMode="auto">
            <a:xfrm flipV="1">
              <a:off x="3397" y="303"/>
              <a:ext cx="0" cy="139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3265" y="-157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 dirty="0">
                  <a:solidFill>
                    <a:srgbClr val="FFFF66"/>
                  </a:solidFill>
                  <a:ea typeface="楷体_GB2312" pitchFamily="49" charset="-122"/>
                </a:rPr>
                <a:t>E</a:t>
              </a:r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3061" y="1599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FFFF66"/>
                  </a:solidFill>
                  <a:ea typeface="楷体_GB2312" pitchFamily="49" charset="-122"/>
                </a:rPr>
                <a:t>O</a:t>
              </a:r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4912" y="1240"/>
              <a:ext cx="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 dirty="0">
                  <a:solidFill>
                    <a:srgbClr val="FFFF66"/>
                  </a:solidFill>
                  <a:ea typeface="楷体_GB2312" pitchFamily="49" charset="-122"/>
                </a:rPr>
                <a:t>r</a:t>
              </a:r>
            </a:p>
          </p:txBody>
        </p:sp>
      </p:grpSp>
      <p:sp>
        <p:nvSpPr>
          <p:cNvPr id="76" name="Freeform 12"/>
          <p:cNvSpPr>
            <a:spLocks/>
          </p:cNvSpPr>
          <p:nvPr/>
        </p:nvSpPr>
        <p:spPr bwMode="auto">
          <a:xfrm>
            <a:off x="7759762" y="5316473"/>
            <a:ext cx="895214" cy="952576"/>
          </a:xfrm>
          <a:custGeom>
            <a:avLst/>
            <a:gdLst>
              <a:gd name="T0" fmla="*/ 0 w 1248"/>
              <a:gd name="T1" fmla="*/ 0 h 1008"/>
              <a:gd name="T2" fmla="*/ 2147483646 w 1248"/>
              <a:gd name="T3" fmla="*/ 2147483646 h 1008"/>
              <a:gd name="T4" fmla="*/ 2147483646 w 1248"/>
              <a:gd name="T5" fmla="*/ 2147483646 h 10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8" h="1008">
                <a:moveTo>
                  <a:pt x="0" y="0"/>
                </a:moveTo>
                <a:cubicBezTo>
                  <a:pt x="40" y="276"/>
                  <a:pt x="80" y="552"/>
                  <a:pt x="288" y="720"/>
                </a:cubicBezTo>
                <a:cubicBezTo>
                  <a:pt x="496" y="888"/>
                  <a:pt x="872" y="948"/>
                  <a:pt x="1248" y="1008"/>
                </a:cubicBezTo>
              </a:path>
            </a:pathLst>
          </a:custGeom>
          <a:noFill/>
          <a:ln w="38100" cmpd="sng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Text Box 2"/>
          <p:cNvSpPr txBox="1">
            <a:spLocks noChangeArrowheads="1"/>
          </p:cNvSpPr>
          <p:nvPr/>
        </p:nvSpPr>
        <p:spPr bwMode="auto">
          <a:xfrm>
            <a:off x="238125" y="223165"/>
            <a:ext cx="7597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FFFF00"/>
                </a:solidFill>
                <a:ea typeface="楷体_GB2312"/>
              </a:rPr>
              <a:t>五</a:t>
            </a:r>
            <a:r>
              <a:rPr lang="en-US" altLang="zh-CN" b="1" dirty="0" smtClean="0">
                <a:solidFill>
                  <a:srgbClr val="FFFF00"/>
                </a:solidFill>
                <a:ea typeface="楷体_GB2312"/>
              </a:rPr>
              <a:t>.</a:t>
            </a:r>
            <a:r>
              <a:rPr lang="zh-CN" altLang="en-US" b="1" dirty="0" smtClean="0">
                <a:solidFill>
                  <a:srgbClr val="FFFF00"/>
                </a:solidFill>
                <a:ea typeface="楷体_GB2312"/>
              </a:rPr>
              <a:t>   </a:t>
            </a:r>
            <a:r>
              <a:rPr lang="zh-CN" altLang="en-US" b="1" dirty="0">
                <a:solidFill>
                  <a:srgbClr val="FFFF00"/>
                </a:solidFill>
                <a:ea typeface="楷体_GB2312"/>
              </a:rPr>
              <a:t>用高斯定理计算</a:t>
            </a:r>
            <a:r>
              <a:rPr lang="zh-CN" altLang="en-US" b="1" dirty="0">
                <a:solidFill>
                  <a:schemeClr val="bg1"/>
                </a:solidFill>
                <a:ea typeface="楷体_GB2312"/>
              </a:rPr>
              <a:t>某些特殊带电体</a:t>
            </a:r>
            <a:r>
              <a:rPr lang="zh-CN" altLang="en-US" b="1" dirty="0">
                <a:solidFill>
                  <a:srgbClr val="FFFF00"/>
                </a:solidFill>
                <a:ea typeface="楷体_GB2312"/>
              </a:rPr>
              <a:t>的场强分布</a:t>
            </a:r>
          </a:p>
        </p:txBody>
      </p:sp>
      <p:sp>
        <p:nvSpPr>
          <p:cNvPr id="78" name="Line 3"/>
          <p:cNvSpPr>
            <a:spLocks noChangeShapeType="1"/>
          </p:cNvSpPr>
          <p:nvPr/>
        </p:nvSpPr>
        <p:spPr bwMode="auto">
          <a:xfrm>
            <a:off x="3090664" y="692696"/>
            <a:ext cx="205740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Text Box 12"/>
          <p:cNvSpPr txBox="1">
            <a:spLocks noChangeArrowheads="1"/>
          </p:cNvSpPr>
          <p:nvPr/>
        </p:nvSpPr>
        <p:spPr bwMode="auto">
          <a:xfrm>
            <a:off x="107685" y="3393006"/>
            <a:ext cx="78925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对照上次课例</a:t>
            </a: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</a:rPr>
              <a:t>2</a:t>
            </a:r>
            <a:endParaRPr lang="zh-CN" altLang="en-US" dirty="0">
              <a:solidFill>
                <a:srgbClr val="00FFFF"/>
              </a:solidFill>
              <a:ea typeface="楷体_GB2312" pitchFamily="49" charset="-122"/>
            </a:endParaRPr>
          </a:p>
        </p:txBody>
      </p:sp>
      <p:graphicFrame>
        <p:nvGraphicFramePr>
          <p:cNvPr id="93" name="对象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168684"/>
              </p:ext>
            </p:extLst>
          </p:nvPr>
        </p:nvGraphicFramePr>
        <p:xfrm>
          <a:off x="199756" y="5827662"/>
          <a:ext cx="36052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66" name="Equation" r:id="rId21" imgW="1688760" imgH="431640" progId="Equation.DSMT4">
                  <p:embed/>
                </p:oleObj>
              </mc:Choice>
              <mc:Fallback>
                <p:oleObj name="Equation" r:id="rId21" imgW="1688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9756" y="5827662"/>
                        <a:ext cx="3605212" cy="927100"/>
                      </a:xfrm>
                      <a:prstGeom prst="rect">
                        <a:avLst/>
                      </a:prstGeom>
                      <a:solidFill>
                        <a:srgbClr val="3333CC"/>
                      </a:solidFill>
                      <a:ln>
                        <a:solidFill>
                          <a:srgbClr val="00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42231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utoUpdateAnimBg="0"/>
      <p:bldP spid="81" grpId="0" autoUpdateAnimBg="0"/>
      <p:bldP spid="82" grpId="0" autoUpdateAnimBg="0"/>
      <p:bldP spid="83" grpId="0" autoUpdateAnimBg="0"/>
      <p:bldP spid="87" grpId="0" autoUpdateAnimBg="0"/>
      <p:bldP spid="88" grpId="0" autoUpdateAnimBg="0"/>
      <p:bldP spid="89" grpId="0" autoUpdateAnimBg="0"/>
      <p:bldP spid="90" grpId="0" autoUpdateAnimBg="0"/>
      <p:bldP spid="132" grpId="0" animBg="1"/>
      <p:bldP spid="133" grpId="0" animBg="1"/>
      <p:bldP spid="140" grpId="0" animBg="1"/>
      <p:bldP spid="142" grpId="0" animBg="1"/>
      <p:bldP spid="143" grpId="0" animBg="1"/>
      <p:bldP spid="76" grpId="0" animBg="1"/>
      <p:bldP spid="77" grpId="0" build="p" autoUpdateAnimBg="0"/>
      <p:bldP spid="78" grpId="0" animBg="1"/>
      <p:bldP spid="7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53" name="Text Box 13"/>
          <p:cNvSpPr txBox="1">
            <a:spLocks noChangeArrowheads="1"/>
          </p:cNvSpPr>
          <p:nvPr/>
        </p:nvSpPr>
        <p:spPr bwMode="auto">
          <a:xfrm>
            <a:off x="214363" y="700386"/>
            <a:ext cx="432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99"/>
                </a:solidFill>
                <a:ea typeface="楷体_GB2312" pitchFamily="49" charset="-122"/>
              </a:rPr>
              <a:t>电场强度</a:t>
            </a:r>
          </a:p>
        </p:txBody>
      </p:sp>
      <p:graphicFrame>
        <p:nvGraphicFramePr>
          <p:cNvPr id="394254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4302149"/>
              </p:ext>
            </p:extLst>
          </p:nvPr>
        </p:nvGraphicFramePr>
        <p:xfrm>
          <a:off x="7019925" y="981373"/>
          <a:ext cx="97948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6" name="Equation" r:id="rId3" imgW="914400" imgH="857250" progId="Equation.3">
                  <p:embed/>
                </p:oleObj>
              </mc:Choice>
              <mc:Fallback>
                <p:oleObj name="Equation" r:id="rId3" imgW="914400" imgH="85725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981373"/>
                        <a:ext cx="979488" cy="9286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4255" name="Rectangle 15"/>
          <p:cNvSpPr>
            <a:spLocks noChangeArrowheads="1"/>
          </p:cNvSpPr>
          <p:nvPr/>
        </p:nvSpPr>
        <p:spPr bwMode="auto">
          <a:xfrm>
            <a:off x="1776413" y="700386"/>
            <a:ext cx="48831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电场中某点的电场强度的大小等于单位电荷在该点受力的大小，其方向为正电荷在该点受力的方向。 </a:t>
            </a:r>
          </a:p>
        </p:txBody>
      </p:sp>
      <p:sp>
        <p:nvSpPr>
          <p:cNvPr id="394256" name="Text Box 16"/>
          <p:cNvSpPr txBox="1">
            <a:spLocks noChangeArrowheads="1"/>
          </p:cNvSpPr>
          <p:nvPr/>
        </p:nvSpPr>
        <p:spPr bwMode="auto">
          <a:xfrm>
            <a:off x="827088" y="773411"/>
            <a:ext cx="189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定义：</a:t>
            </a:r>
          </a:p>
        </p:txBody>
      </p:sp>
      <p:sp>
        <p:nvSpPr>
          <p:cNvPr id="394257" name="Text Box 17"/>
          <p:cNvSpPr txBox="1">
            <a:spLocks noChangeArrowheads="1"/>
          </p:cNvSpPr>
          <p:nvPr/>
        </p:nvSpPr>
        <p:spPr bwMode="auto">
          <a:xfrm>
            <a:off x="755650" y="2205336"/>
            <a:ext cx="5006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99"/>
                </a:solidFill>
                <a:ea typeface="楷体_GB2312" pitchFamily="49" charset="-122"/>
              </a:rPr>
              <a:t>电场强度叠加原理</a:t>
            </a:r>
          </a:p>
        </p:txBody>
      </p:sp>
      <p:sp>
        <p:nvSpPr>
          <p:cNvPr id="394258" name="Text Box 18"/>
          <p:cNvSpPr txBox="1">
            <a:spLocks noChangeArrowheads="1"/>
          </p:cNvSpPr>
          <p:nvPr/>
        </p:nvSpPr>
        <p:spPr bwMode="auto">
          <a:xfrm>
            <a:off x="755650" y="2781598"/>
            <a:ext cx="443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对于点电荷产生的场</a:t>
            </a:r>
          </a:p>
        </p:txBody>
      </p:sp>
      <p:graphicFrame>
        <p:nvGraphicFramePr>
          <p:cNvPr id="394259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333354"/>
              </p:ext>
            </p:extLst>
          </p:nvPr>
        </p:nvGraphicFramePr>
        <p:xfrm>
          <a:off x="3995738" y="2565698"/>
          <a:ext cx="276701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7" name="Equation" r:id="rId5" imgW="2705269" imgH="857250" progId="Equation.3">
                  <p:embed/>
                </p:oleObj>
              </mc:Choice>
              <mc:Fallback>
                <p:oleObj name="Equation" r:id="rId5" imgW="2705269" imgH="85725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565698"/>
                        <a:ext cx="2767012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359419"/>
              </p:ext>
            </p:extLst>
          </p:nvPr>
        </p:nvGraphicFramePr>
        <p:xfrm>
          <a:off x="3563938" y="3630911"/>
          <a:ext cx="2544762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8" name="Equation" r:id="rId7" imgW="1085765" imgH="361882" progId="Equation.DSMT4">
                  <p:embed/>
                </p:oleObj>
              </mc:Choice>
              <mc:Fallback>
                <p:oleObj name="Equation" r:id="rId7" imgW="1085765" imgH="3618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630911"/>
                        <a:ext cx="2544762" cy="950912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1905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4261" name="Text Box 21"/>
          <p:cNvSpPr txBox="1">
            <a:spLocks noChangeArrowheads="1"/>
          </p:cNvSpPr>
          <p:nvPr/>
        </p:nvSpPr>
        <p:spPr bwMode="auto">
          <a:xfrm>
            <a:off x="755650" y="3819823"/>
            <a:ext cx="239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对于点电荷系：</a:t>
            </a:r>
            <a:r>
              <a:rPr lang="zh-CN" altLang="en-US" b="0">
                <a:ea typeface="楷体_GB2312" pitchFamily="49" charset="-122"/>
              </a:rPr>
              <a:t> </a:t>
            </a:r>
          </a:p>
        </p:txBody>
      </p:sp>
      <p:sp>
        <p:nvSpPr>
          <p:cNvPr id="394262" name="Rectangle 22"/>
          <p:cNvSpPr>
            <a:spLocks noChangeArrowheads="1"/>
          </p:cNvSpPr>
          <p:nvPr/>
        </p:nvSpPr>
        <p:spPr bwMode="auto">
          <a:xfrm>
            <a:off x="762000" y="4581823"/>
            <a:ext cx="81311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点电荷系在某点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P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产生的电场强度等于各点电荷</a:t>
            </a:r>
            <a:r>
              <a:rPr lang="zh-CN" altLang="en-US">
                <a:solidFill>
                  <a:srgbClr val="FFCC00"/>
                </a:solidFill>
                <a:ea typeface="楷体_GB2312" pitchFamily="49" charset="-122"/>
              </a:rPr>
              <a:t>单独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在该</a:t>
            </a:r>
          </a:p>
          <a:p>
            <a:pPr algn="just"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点产生的电场强度的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矢量和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。这称为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电场强度叠加原理。</a:t>
            </a:r>
          </a:p>
        </p:txBody>
      </p:sp>
      <p:sp>
        <p:nvSpPr>
          <p:cNvPr id="394263" name="Rectangle 23"/>
          <p:cNvSpPr>
            <a:spLocks noChangeArrowheads="1"/>
          </p:cNvSpPr>
          <p:nvPr/>
        </p:nvSpPr>
        <p:spPr bwMode="auto">
          <a:xfrm>
            <a:off x="539750" y="2797473"/>
            <a:ext cx="32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66"/>
                </a:solidFill>
                <a:ea typeface="楷体_GB2312" pitchFamily="49" charset="-122"/>
                <a:sym typeface="Wingdings" panose="05000000000000000000" pitchFamily="2" charset="2"/>
              </a:rPr>
              <a:t></a:t>
            </a:r>
          </a:p>
        </p:txBody>
      </p:sp>
      <p:sp>
        <p:nvSpPr>
          <p:cNvPr id="394264" name="Rectangle 24"/>
          <p:cNvSpPr>
            <a:spLocks noChangeArrowheads="1"/>
          </p:cNvSpPr>
          <p:nvPr/>
        </p:nvSpPr>
        <p:spPr bwMode="auto">
          <a:xfrm>
            <a:off x="539750" y="3861098"/>
            <a:ext cx="32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66"/>
                </a:solidFill>
                <a:ea typeface="楷体_GB2312" pitchFamily="49" charset="-122"/>
                <a:sym typeface="Wingdings" panose="05000000000000000000" pitchFamily="2" charset="2"/>
              </a:rPr>
              <a:t></a:t>
            </a:r>
          </a:p>
        </p:txBody>
      </p:sp>
      <p:sp>
        <p:nvSpPr>
          <p:cNvPr id="394265" name="Text Box 25"/>
          <p:cNvSpPr txBox="1">
            <a:spLocks noChangeArrowheads="1"/>
          </p:cNvSpPr>
          <p:nvPr/>
        </p:nvSpPr>
        <p:spPr bwMode="auto">
          <a:xfrm>
            <a:off x="733425" y="5815311"/>
            <a:ext cx="241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连续分布带电体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394266" name="Objec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9903006"/>
              </p:ext>
            </p:extLst>
          </p:nvPr>
        </p:nvGraphicFramePr>
        <p:xfrm>
          <a:off x="3419475" y="5589886"/>
          <a:ext cx="24241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9" name="公式" r:id="rId9" imgW="2362200" imgH="895214" progId="Equation.3">
                  <p:embed/>
                </p:oleObj>
              </mc:Choice>
              <mc:Fallback>
                <p:oleObj name="公式" r:id="rId9" imgW="2362200" imgH="89521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589886"/>
                        <a:ext cx="2424113" cy="9652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1905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4267" name="Rectangle 27"/>
          <p:cNvSpPr>
            <a:spLocks noChangeArrowheads="1"/>
          </p:cNvSpPr>
          <p:nvPr/>
        </p:nvSpPr>
        <p:spPr bwMode="auto">
          <a:xfrm>
            <a:off x="530225" y="5780386"/>
            <a:ext cx="32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66"/>
                </a:solidFill>
                <a:ea typeface="楷体_GB2312" pitchFamily="49" charset="-122"/>
                <a:sym typeface="Wingdings" panose="05000000000000000000" pitchFamily="2" charset="2"/>
              </a:rPr>
              <a:t>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347864" y="197446"/>
            <a:ext cx="22322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rgbClr val="00FFFF"/>
                </a:solidFill>
                <a:ea typeface="楷体_GB2312" pitchFamily="49" charset="-122"/>
              </a:rPr>
              <a:t>要点回顾</a:t>
            </a:r>
          </a:p>
        </p:txBody>
      </p:sp>
    </p:spTree>
    <p:extLst>
      <p:ext uri="{BB962C8B-B14F-4D97-AF65-F5344CB8AC3E}">
        <p14:creationId xmlns:p14="http://schemas.microsoft.com/office/powerpoint/2010/main" val="14470143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9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4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4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1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39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39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53" grpId="0" autoUpdateAnimBg="0"/>
      <p:bldP spid="394255" grpId="0"/>
      <p:bldP spid="394256" grpId="0" autoUpdateAnimBg="0"/>
      <p:bldP spid="394257" grpId="0" autoUpdateAnimBg="0"/>
      <p:bldP spid="394258" grpId="0" autoUpdateAnimBg="0"/>
      <p:bldP spid="394261" grpId="0" autoUpdateAnimBg="0"/>
      <p:bldP spid="394262" grpId="0" autoUpdateAnimBg="0"/>
      <p:bldP spid="394263" grpId="0"/>
      <p:bldP spid="394264" grpId="0"/>
      <p:bldP spid="394265" grpId="0" autoUpdateAnimBg="0"/>
      <p:bldP spid="394267" grpId="0"/>
      <p:bldP spid="1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/>
          <p:cNvSpPr txBox="1">
            <a:spLocks noChangeArrowheads="1"/>
          </p:cNvSpPr>
          <p:nvPr/>
        </p:nvSpPr>
        <p:spPr bwMode="auto">
          <a:xfrm>
            <a:off x="304800" y="1704975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220163" name="Text Box 3"/>
          <p:cNvSpPr txBox="1">
            <a:spLocks noChangeArrowheads="1"/>
          </p:cNvSpPr>
          <p:nvPr/>
        </p:nvSpPr>
        <p:spPr bwMode="auto">
          <a:xfrm>
            <a:off x="1042988" y="1704975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电场强度分布具有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面对称性</a:t>
            </a:r>
            <a:r>
              <a:rPr lang="zh-CN" altLang="en-US" b="0" dirty="0">
                <a:solidFill>
                  <a:srgbClr val="00FFFF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031875" y="2259013"/>
            <a:ext cx="3827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选取一个圆柱形高斯面 </a:t>
            </a:r>
          </a:p>
        </p:txBody>
      </p:sp>
      <p:graphicFrame>
        <p:nvGraphicFramePr>
          <p:cNvPr id="220165" name="Object 5"/>
          <p:cNvGraphicFramePr>
            <a:graphicFrameLocks/>
          </p:cNvGraphicFramePr>
          <p:nvPr/>
        </p:nvGraphicFramePr>
        <p:xfrm>
          <a:off x="914400" y="2924175"/>
          <a:ext cx="1828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36" name="Equation" r:id="rId3" imgW="1762083" imgH="542823" progId="Equation.3">
                  <p:embed/>
                </p:oleObj>
              </mc:Choice>
              <mc:Fallback>
                <p:oleObj name="Equation" r:id="rId3" imgW="1762083" imgH="54282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24175"/>
                        <a:ext cx="1828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977900" y="485775"/>
            <a:ext cx="668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已知“无限大”均匀带电平面上电荷面密度为</a:t>
            </a:r>
            <a:r>
              <a:rPr lang="zh-CN" altLang="en-US" i="1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</a:t>
            </a:r>
            <a:endParaRPr lang="zh-CN" altLang="en-US" i="1">
              <a:solidFill>
                <a:srgbClr val="66FFFF"/>
              </a:solidFill>
              <a:ea typeface="楷体_GB2312" pitchFamily="49" charset="-122"/>
            </a:endParaRPr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1019175" y="1019175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电场强度分布</a:t>
            </a:r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390525" y="1019175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求：</a:t>
            </a:r>
          </a:p>
        </p:txBody>
      </p:sp>
      <p:sp>
        <p:nvSpPr>
          <p:cNvPr id="220169" name="Rectangle 9"/>
          <p:cNvSpPr>
            <a:spLocks noChangeArrowheads="1"/>
          </p:cNvSpPr>
          <p:nvPr/>
        </p:nvSpPr>
        <p:spPr bwMode="auto">
          <a:xfrm>
            <a:off x="238125" y="485775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2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220170" name="AutoShape 10"/>
          <p:cNvSpPr>
            <a:spLocks noChangeArrowheads="1"/>
          </p:cNvSpPr>
          <p:nvPr/>
        </p:nvSpPr>
        <p:spPr bwMode="auto">
          <a:xfrm rot="3743744" flipH="1">
            <a:off x="5174457" y="2048668"/>
            <a:ext cx="3346450" cy="1312863"/>
          </a:xfrm>
          <a:prstGeom prst="parallelogram">
            <a:avLst>
              <a:gd name="adj" fmla="val 73212"/>
            </a:avLst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20171" name="Group 11"/>
          <p:cNvGrpSpPr>
            <a:grpSpLocks/>
          </p:cNvGrpSpPr>
          <p:nvPr/>
        </p:nvGrpSpPr>
        <p:grpSpPr bwMode="auto">
          <a:xfrm>
            <a:off x="4876800" y="1019175"/>
            <a:ext cx="3752850" cy="3346450"/>
            <a:chOff x="3168" y="534"/>
            <a:chExt cx="2364" cy="2108"/>
          </a:xfrm>
        </p:grpSpPr>
        <p:sp>
          <p:nvSpPr>
            <p:cNvPr id="20520" name="Line 12"/>
            <p:cNvSpPr>
              <a:spLocks noChangeShapeType="1"/>
            </p:cNvSpPr>
            <p:nvPr/>
          </p:nvSpPr>
          <p:spPr bwMode="auto">
            <a:xfrm>
              <a:off x="3168" y="1569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1" name="Rectangle 13"/>
            <p:cNvSpPr>
              <a:spLocks noChangeArrowheads="1"/>
            </p:cNvSpPr>
            <p:nvPr/>
          </p:nvSpPr>
          <p:spPr bwMode="auto">
            <a:xfrm>
              <a:off x="3536" y="1263"/>
              <a:ext cx="705" cy="590"/>
            </a:xfrm>
            <a:prstGeom prst="rect">
              <a:avLst/>
            </a:prstGeom>
            <a:noFill/>
            <a:ln w="19050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522" name="Oval 14"/>
            <p:cNvSpPr>
              <a:spLocks noChangeArrowheads="1"/>
            </p:cNvSpPr>
            <p:nvPr/>
          </p:nvSpPr>
          <p:spPr bwMode="auto">
            <a:xfrm>
              <a:off x="3380" y="1259"/>
              <a:ext cx="317" cy="590"/>
            </a:xfrm>
            <a:prstGeom prst="ellipse">
              <a:avLst/>
            </a:prstGeom>
            <a:gradFill rotWithShape="1">
              <a:gsLst>
                <a:gs pos="0">
                  <a:srgbClr val="00CC99">
                    <a:alpha val="89998"/>
                  </a:srgbClr>
                </a:gs>
                <a:gs pos="100000">
                  <a:srgbClr val="005E47">
                    <a:alpha val="89998"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7C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523" name="Line 15"/>
            <p:cNvSpPr>
              <a:spLocks noChangeShapeType="1"/>
            </p:cNvSpPr>
            <p:nvPr/>
          </p:nvSpPr>
          <p:spPr bwMode="auto">
            <a:xfrm>
              <a:off x="3553" y="1553"/>
              <a:ext cx="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4" name="Rectangle 16"/>
            <p:cNvSpPr>
              <a:spLocks noChangeArrowheads="1"/>
            </p:cNvSpPr>
            <p:nvPr/>
          </p:nvSpPr>
          <p:spPr bwMode="auto">
            <a:xfrm>
              <a:off x="3536" y="1281"/>
              <a:ext cx="660" cy="568"/>
            </a:xfrm>
            <a:prstGeom prst="rect">
              <a:avLst/>
            </a:prstGeom>
            <a:gradFill rotWithShape="1">
              <a:gsLst>
                <a:gs pos="0">
                  <a:srgbClr val="005E47">
                    <a:alpha val="70000"/>
                  </a:srgbClr>
                </a:gs>
                <a:gs pos="50000">
                  <a:srgbClr val="00CC99">
                    <a:alpha val="70000"/>
                  </a:srgbClr>
                </a:gs>
                <a:gs pos="100000">
                  <a:srgbClr val="005E47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525" name="Line 17"/>
            <p:cNvSpPr>
              <a:spLocks noChangeShapeType="1"/>
            </p:cNvSpPr>
            <p:nvPr/>
          </p:nvSpPr>
          <p:spPr bwMode="auto">
            <a:xfrm flipH="1" flipV="1">
              <a:off x="4959" y="1372"/>
              <a:ext cx="99" cy="181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6" name="AutoShape 18"/>
            <p:cNvSpPr>
              <a:spLocks noChangeArrowheads="1"/>
            </p:cNvSpPr>
            <p:nvPr/>
          </p:nvSpPr>
          <p:spPr bwMode="auto">
            <a:xfrm rot="3743744" flipH="1">
              <a:off x="3364" y="1174"/>
              <a:ext cx="2108" cy="827"/>
            </a:xfrm>
            <a:prstGeom prst="parallelogram">
              <a:avLst>
                <a:gd name="adj" fmla="val 73212"/>
              </a:avLst>
            </a:prstGeom>
            <a:gradFill rotWithShape="1">
              <a:gsLst>
                <a:gs pos="0">
                  <a:srgbClr val="0066FF"/>
                </a:gs>
                <a:gs pos="100000">
                  <a:srgbClr val="002F76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527" name="Rectangle 19"/>
            <p:cNvSpPr>
              <a:spLocks noChangeArrowheads="1"/>
            </p:cNvSpPr>
            <p:nvPr/>
          </p:nvSpPr>
          <p:spPr bwMode="auto">
            <a:xfrm>
              <a:off x="4443" y="1263"/>
              <a:ext cx="842" cy="590"/>
            </a:xfrm>
            <a:prstGeom prst="rect">
              <a:avLst/>
            </a:prstGeom>
            <a:noFill/>
            <a:ln w="19050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528" name="Oval 20"/>
            <p:cNvSpPr>
              <a:spLocks noChangeArrowheads="1"/>
            </p:cNvSpPr>
            <p:nvPr/>
          </p:nvSpPr>
          <p:spPr bwMode="auto">
            <a:xfrm>
              <a:off x="4287" y="1259"/>
              <a:ext cx="317" cy="590"/>
            </a:xfrm>
            <a:prstGeom prst="ellipse">
              <a:avLst/>
            </a:prstGeom>
            <a:gradFill rotWithShape="1">
              <a:gsLst>
                <a:gs pos="0">
                  <a:srgbClr val="00CC99">
                    <a:alpha val="92998"/>
                  </a:srgbClr>
                </a:gs>
                <a:gs pos="100000">
                  <a:srgbClr val="005E47">
                    <a:alpha val="92998"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7C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529" name="Line 21"/>
            <p:cNvSpPr>
              <a:spLocks noChangeShapeType="1"/>
            </p:cNvSpPr>
            <p:nvPr/>
          </p:nvSpPr>
          <p:spPr bwMode="auto">
            <a:xfrm>
              <a:off x="4468" y="1553"/>
              <a:ext cx="81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0" name="Rectangle 22"/>
            <p:cNvSpPr>
              <a:spLocks noChangeArrowheads="1"/>
            </p:cNvSpPr>
            <p:nvPr/>
          </p:nvSpPr>
          <p:spPr bwMode="auto">
            <a:xfrm>
              <a:off x="4443" y="1281"/>
              <a:ext cx="842" cy="590"/>
            </a:xfrm>
            <a:prstGeom prst="rect">
              <a:avLst/>
            </a:prstGeom>
            <a:gradFill rotWithShape="1">
              <a:gsLst>
                <a:gs pos="0">
                  <a:srgbClr val="005E47">
                    <a:alpha val="70000"/>
                  </a:srgbClr>
                </a:gs>
                <a:gs pos="50000">
                  <a:srgbClr val="00CC99">
                    <a:alpha val="70000"/>
                  </a:srgbClr>
                </a:gs>
                <a:gs pos="100000">
                  <a:srgbClr val="005E47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0183" name="Oval 23"/>
            <p:cNvSpPr>
              <a:spLocks noChangeArrowheads="1"/>
            </p:cNvSpPr>
            <p:nvPr/>
          </p:nvSpPr>
          <p:spPr bwMode="auto">
            <a:xfrm>
              <a:off x="5104" y="1259"/>
              <a:ext cx="317" cy="59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89999"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7C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0532" name="Group 24"/>
            <p:cNvGrpSpPr>
              <a:grpSpLocks/>
            </p:cNvGrpSpPr>
            <p:nvPr/>
          </p:nvGrpSpPr>
          <p:grpSpPr bwMode="auto">
            <a:xfrm>
              <a:off x="4287" y="1372"/>
              <a:ext cx="869" cy="408"/>
              <a:chOff x="4287" y="2795"/>
              <a:chExt cx="869" cy="408"/>
            </a:xfrm>
          </p:grpSpPr>
          <p:sp>
            <p:nvSpPr>
              <p:cNvPr id="20540" name="Line 25"/>
              <p:cNvSpPr>
                <a:spLocks noChangeShapeType="1"/>
              </p:cNvSpPr>
              <p:nvPr/>
            </p:nvSpPr>
            <p:spPr bwMode="auto">
              <a:xfrm>
                <a:off x="4332" y="2795"/>
                <a:ext cx="817" cy="0"/>
              </a:xfrm>
              <a:prstGeom prst="line">
                <a:avLst/>
              </a:prstGeom>
              <a:noFill/>
              <a:ln w="9525">
                <a:solidFill>
                  <a:srgbClr val="FF7C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1" name="Line 26"/>
              <p:cNvSpPr>
                <a:spLocks noChangeShapeType="1"/>
              </p:cNvSpPr>
              <p:nvPr/>
            </p:nvSpPr>
            <p:spPr bwMode="auto">
              <a:xfrm>
                <a:off x="4287" y="2931"/>
                <a:ext cx="817" cy="0"/>
              </a:xfrm>
              <a:prstGeom prst="line">
                <a:avLst/>
              </a:prstGeom>
              <a:noFill/>
              <a:ln w="9525">
                <a:solidFill>
                  <a:srgbClr val="FF7C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2" name="Line 27"/>
              <p:cNvSpPr>
                <a:spLocks noChangeShapeType="1"/>
              </p:cNvSpPr>
              <p:nvPr/>
            </p:nvSpPr>
            <p:spPr bwMode="auto">
              <a:xfrm>
                <a:off x="4287" y="3067"/>
                <a:ext cx="817" cy="0"/>
              </a:xfrm>
              <a:prstGeom prst="line">
                <a:avLst/>
              </a:prstGeom>
              <a:noFill/>
              <a:ln w="9525">
                <a:solidFill>
                  <a:srgbClr val="FF7C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3" name="Line 28"/>
              <p:cNvSpPr>
                <a:spLocks noChangeShapeType="1"/>
              </p:cNvSpPr>
              <p:nvPr/>
            </p:nvSpPr>
            <p:spPr bwMode="auto">
              <a:xfrm>
                <a:off x="4339" y="3203"/>
                <a:ext cx="817" cy="0"/>
              </a:xfrm>
              <a:prstGeom prst="line">
                <a:avLst/>
              </a:prstGeom>
              <a:noFill/>
              <a:ln w="9525">
                <a:solidFill>
                  <a:srgbClr val="FF7C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533" name="Group 29"/>
            <p:cNvGrpSpPr>
              <a:grpSpLocks/>
            </p:cNvGrpSpPr>
            <p:nvPr/>
          </p:nvGrpSpPr>
          <p:grpSpPr bwMode="auto">
            <a:xfrm>
              <a:off x="4422" y="1258"/>
              <a:ext cx="681" cy="591"/>
              <a:chOff x="4423" y="2681"/>
              <a:chExt cx="681" cy="591"/>
            </a:xfrm>
          </p:grpSpPr>
          <p:sp>
            <p:nvSpPr>
              <p:cNvPr id="20536" name="Freeform 30"/>
              <p:cNvSpPr>
                <a:spLocks/>
              </p:cNvSpPr>
              <p:nvPr/>
            </p:nvSpPr>
            <p:spPr bwMode="auto">
              <a:xfrm>
                <a:off x="4967" y="2682"/>
                <a:ext cx="137" cy="590"/>
              </a:xfrm>
              <a:custGeom>
                <a:avLst/>
                <a:gdLst>
                  <a:gd name="T0" fmla="*/ 0 w 750"/>
                  <a:gd name="T1" fmla="*/ 0 h 2869"/>
                  <a:gd name="T2" fmla="*/ 0 w 750"/>
                  <a:gd name="T3" fmla="*/ 0 h 2869"/>
                  <a:gd name="T4" fmla="*/ 0 w 750"/>
                  <a:gd name="T5" fmla="*/ 0 h 2869"/>
                  <a:gd name="T6" fmla="*/ 0 w 750"/>
                  <a:gd name="T7" fmla="*/ 0 h 2869"/>
                  <a:gd name="T8" fmla="*/ 0 w 750"/>
                  <a:gd name="T9" fmla="*/ 0 h 2869"/>
                  <a:gd name="T10" fmla="*/ 0 w 750"/>
                  <a:gd name="T11" fmla="*/ 0 h 2869"/>
                  <a:gd name="T12" fmla="*/ 0 w 750"/>
                  <a:gd name="T13" fmla="*/ 0 h 2869"/>
                  <a:gd name="T14" fmla="*/ 0 w 750"/>
                  <a:gd name="T15" fmla="*/ 0 h 2869"/>
                  <a:gd name="T16" fmla="*/ 0 w 750"/>
                  <a:gd name="T17" fmla="*/ 0 h 2869"/>
                  <a:gd name="T18" fmla="*/ 0 w 750"/>
                  <a:gd name="T19" fmla="*/ 0 h 2869"/>
                  <a:gd name="T20" fmla="*/ 0 w 750"/>
                  <a:gd name="T21" fmla="*/ 0 h 2869"/>
                  <a:gd name="T22" fmla="*/ 0 w 750"/>
                  <a:gd name="T23" fmla="*/ 0 h 2869"/>
                  <a:gd name="T24" fmla="*/ 0 w 750"/>
                  <a:gd name="T25" fmla="*/ 0 h 2869"/>
                  <a:gd name="T26" fmla="*/ 0 w 750"/>
                  <a:gd name="T27" fmla="*/ 0 h 2869"/>
                  <a:gd name="T28" fmla="*/ 0 w 750"/>
                  <a:gd name="T29" fmla="*/ 0 h 2869"/>
                  <a:gd name="T30" fmla="*/ 0 w 750"/>
                  <a:gd name="T31" fmla="*/ 0 h 2869"/>
                  <a:gd name="T32" fmla="*/ 0 w 750"/>
                  <a:gd name="T33" fmla="*/ 0 h 2869"/>
                  <a:gd name="T34" fmla="*/ 0 w 750"/>
                  <a:gd name="T35" fmla="*/ 0 h 2869"/>
                  <a:gd name="T36" fmla="*/ 0 w 750"/>
                  <a:gd name="T37" fmla="*/ 0 h 2869"/>
                  <a:gd name="T38" fmla="*/ 0 w 750"/>
                  <a:gd name="T39" fmla="*/ 0 h 2869"/>
                  <a:gd name="T40" fmla="*/ 0 w 750"/>
                  <a:gd name="T41" fmla="*/ 0 h 286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50" h="2869">
                    <a:moveTo>
                      <a:pt x="738" y="0"/>
                    </a:moveTo>
                    <a:cubicBezTo>
                      <a:pt x="675" y="11"/>
                      <a:pt x="585" y="26"/>
                      <a:pt x="526" y="59"/>
                    </a:cubicBezTo>
                    <a:cubicBezTo>
                      <a:pt x="501" y="73"/>
                      <a:pt x="479" y="90"/>
                      <a:pt x="456" y="106"/>
                    </a:cubicBezTo>
                    <a:cubicBezTo>
                      <a:pt x="444" y="114"/>
                      <a:pt x="420" y="130"/>
                      <a:pt x="420" y="130"/>
                    </a:cubicBezTo>
                    <a:cubicBezTo>
                      <a:pt x="392" y="219"/>
                      <a:pt x="434" y="111"/>
                      <a:pt x="373" y="188"/>
                    </a:cubicBezTo>
                    <a:cubicBezTo>
                      <a:pt x="365" y="198"/>
                      <a:pt x="366" y="212"/>
                      <a:pt x="362" y="224"/>
                    </a:cubicBezTo>
                    <a:cubicBezTo>
                      <a:pt x="358" y="236"/>
                      <a:pt x="358" y="249"/>
                      <a:pt x="350" y="259"/>
                    </a:cubicBezTo>
                    <a:cubicBezTo>
                      <a:pt x="341" y="270"/>
                      <a:pt x="327" y="274"/>
                      <a:pt x="315" y="282"/>
                    </a:cubicBezTo>
                    <a:cubicBezTo>
                      <a:pt x="299" y="329"/>
                      <a:pt x="285" y="349"/>
                      <a:pt x="244" y="377"/>
                    </a:cubicBezTo>
                    <a:cubicBezTo>
                      <a:pt x="217" y="460"/>
                      <a:pt x="235" y="427"/>
                      <a:pt x="197" y="482"/>
                    </a:cubicBezTo>
                    <a:cubicBezTo>
                      <a:pt x="170" y="565"/>
                      <a:pt x="182" y="529"/>
                      <a:pt x="162" y="588"/>
                    </a:cubicBezTo>
                    <a:cubicBezTo>
                      <a:pt x="158" y="600"/>
                      <a:pt x="154" y="611"/>
                      <a:pt x="150" y="623"/>
                    </a:cubicBezTo>
                    <a:cubicBezTo>
                      <a:pt x="146" y="635"/>
                      <a:pt x="138" y="659"/>
                      <a:pt x="138" y="659"/>
                    </a:cubicBezTo>
                    <a:cubicBezTo>
                      <a:pt x="121" y="768"/>
                      <a:pt x="80" y="883"/>
                      <a:pt x="44" y="988"/>
                    </a:cubicBezTo>
                    <a:cubicBezTo>
                      <a:pt x="11" y="1389"/>
                      <a:pt x="0" y="1801"/>
                      <a:pt x="127" y="2187"/>
                    </a:cubicBezTo>
                    <a:cubicBezTo>
                      <a:pt x="171" y="2319"/>
                      <a:pt x="202" y="2459"/>
                      <a:pt x="279" y="2575"/>
                    </a:cubicBezTo>
                    <a:cubicBezTo>
                      <a:pt x="303" y="2610"/>
                      <a:pt x="326" y="2646"/>
                      <a:pt x="350" y="2681"/>
                    </a:cubicBezTo>
                    <a:cubicBezTo>
                      <a:pt x="366" y="2704"/>
                      <a:pt x="420" y="2728"/>
                      <a:pt x="420" y="2728"/>
                    </a:cubicBezTo>
                    <a:cubicBezTo>
                      <a:pt x="458" y="2783"/>
                      <a:pt x="485" y="2788"/>
                      <a:pt x="550" y="2810"/>
                    </a:cubicBezTo>
                    <a:cubicBezTo>
                      <a:pt x="563" y="2814"/>
                      <a:pt x="572" y="2827"/>
                      <a:pt x="585" y="2833"/>
                    </a:cubicBezTo>
                    <a:cubicBezTo>
                      <a:pt x="639" y="2857"/>
                      <a:pt x="692" y="2869"/>
                      <a:pt x="750" y="2869"/>
                    </a:cubicBezTo>
                  </a:path>
                </a:pathLst>
              </a:custGeom>
              <a:noFill/>
              <a:ln w="19050" cap="flat" cmpd="sng">
                <a:solidFill>
                  <a:srgbClr val="FF7C8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7" name="Freeform 31"/>
              <p:cNvSpPr>
                <a:spLocks/>
              </p:cNvSpPr>
              <p:nvPr/>
            </p:nvSpPr>
            <p:spPr bwMode="auto">
              <a:xfrm>
                <a:off x="4786" y="2681"/>
                <a:ext cx="137" cy="590"/>
              </a:xfrm>
              <a:custGeom>
                <a:avLst/>
                <a:gdLst>
                  <a:gd name="T0" fmla="*/ 0 w 750"/>
                  <a:gd name="T1" fmla="*/ 0 h 2869"/>
                  <a:gd name="T2" fmla="*/ 0 w 750"/>
                  <a:gd name="T3" fmla="*/ 0 h 2869"/>
                  <a:gd name="T4" fmla="*/ 0 w 750"/>
                  <a:gd name="T5" fmla="*/ 0 h 2869"/>
                  <a:gd name="T6" fmla="*/ 0 w 750"/>
                  <a:gd name="T7" fmla="*/ 0 h 2869"/>
                  <a:gd name="T8" fmla="*/ 0 w 750"/>
                  <a:gd name="T9" fmla="*/ 0 h 2869"/>
                  <a:gd name="T10" fmla="*/ 0 w 750"/>
                  <a:gd name="T11" fmla="*/ 0 h 2869"/>
                  <a:gd name="T12" fmla="*/ 0 w 750"/>
                  <a:gd name="T13" fmla="*/ 0 h 2869"/>
                  <a:gd name="T14" fmla="*/ 0 w 750"/>
                  <a:gd name="T15" fmla="*/ 0 h 2869"/>
                  <a:gd name="T16" fmla="*/ 0 w 750"/>
                  <a:gd name="T17" fmla="*/ 0 h 2869"/>
                  <a:gd name="T18" fmla="*/ 0 w 750"/>
                  <a:gd name="T19" fmla="*/ 0 h 2869"/>
                  <a:gd name="T20" fmla="*/ 0 w 750"/>
                  <a:gd name="T21" fmla="*/ 0 h 2869"/>
                  <a:gd name="T22" fmla="*/ 0 w 750"/>
                  <a:gd name="T23" fmla="*/ 0 h 2869"/>
                  <a:gd name="T24" fmla="*/ 0 w 750"/>
                  <a:gd name="T25" fmla="*/ 0 h 2869"/>
                  <a:gd name="T26" fmla="*/ 0 w 750"/>
                  <a:gd name="T27" fmla="*/ 0 h 2869"/>
                  <a:gd name="T28" fmla="*/ 0 w 750"/>
                  <a:gd name="T29" fmla="*/ 0 h 2869"/>
                  <a:gd name="T30" fmla="*/ 0 w 750"/>
                  <a:gd name="T31" fmla="*/ 0 h 2869"/>
                  <a:gd name="T32" fmla="*/ 0 w 750"/>
                  <a:gd name="T33" fmla="*/ 0 h 2869"/>
                  <a:gd name="T34" fmla="*/ 0 w 750"/>
                  <a:gd name="T35" fmla="*/ 0 h 2869"/>
                  <a:gd name="T36" fmla="*/ 0 w 750"/>
                  <a:gd name="T37" fmla="*/ 0 h 2869"/>
                  <a:gd name="T38" fmla="*/ 0 w 750"/>
                  <a:gd name="T39" fmla="*/ 0 h 2869"/>
                  <a:gd name="T40" fmla="*/ 0 w 750"/>
                  <a:gd name="T41" fmla="*/ 0 h 286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50" h="2869">
                    <a:moveTo>
                      <a:pt x="738" y="0"/>
                    </a:moveTo>
                    <a:cubicBezTo>
                      <a:pt x="675" y="11"/>
                      <a:pt x="585" y="26"/>
                      <a:pt x="526" y="59"/>
                    </a:cubicBezTo>
                    <a:cubicBezTo>
                      <a:pt x="501" y="73"/>
                      <a:pt x="479" y="90"/>
                      <a:pt x="456" y="106"/>
                    </a:cubicBezTo>
                    <a:cubicBezTo>
                      <a:pt x="444" y="114"/>
                      <a:pt x="420" y="130"/>
                      <a:pt x="420" y="130"/>
                    </a:cubicBezTo>
                    <a:cubicBezTo>
                      <a:pt x="392" y="219"/>
                      <a:pt x="434" y="111"/>
                      <a:pt x="373" y="188"/>
                    </a:cubicBezTo>
                    <a:cubicBezTo>
                      <a:pt x="365" y="198"/>
                      <a:pt x="366" y="212"/>
                      <a:pt x="362" y="224"/>
                    </a:cubicBezTo>
                    <a:cubicBezTo>
                      <a:pt x="358" y="236"/>
                      <a:pt x="358" y="249"/>
                      <a:pt x="350" y="259"/>
                    </a:cubicBezTo>
                    <a:cubicBezTo>
                      <a:pt x="341" y="270"/>
                      <a:pt x="327" y="274"/>
                      <a:pt x="315" y="282"/>
                    </a:cubicBezTo>
                    <a:cubicBezTo>
                      <a:pt x="299" y="329"/>
                      <a:pt x="285" y="349"/>
                      <a:pt x="244" y="377"/>
                    </a:cubicBezTo>
                    <a:cubicBezTo>
                      <a:pt x="217" y="460"/>
                      <a:pt x="235" y="427"/>
                      <a:pt x="197" y="482"/>
                    </a:cubicBezTo>
                    <a:cubicBezTo>
                      <a:pt x="170" y="565"/>
                      <a:pt x="182" y="529"/>
                      <a:pt x="162" y="588"/>
                    </a:cubicBezTo>
                    <a:cubicBezTo>
                      <a:pt x="158" y="600"/>
                      <a:pt x="154" y="611"/>
                      <a:pt x="150" y="623"/>
                    </a:cubicBezTo>
                    <a:cubicBezTo>
                      <a:pt x="146" y="635"/>
                      <a:pt x="138" y="659"/>
                      <a:pt x="138" y="659"/>
                    </a:cubicBezTo>
                    <a:cubicBezTo>
                      <a:pt x="121" y="768"/>
                      <a:pt x="80" y="883"/>
                      <a:pt x="44" y="988"/>
                    </a:cubicBezTo>
                    <a:cubicBezTo>
                      <a:pt x="11" y="1389"/>
                      <a:pt x="0" y="1801"/>
                      <a:pt x="127" y="2187"/>
                    </a:cubicBezTo>
                    <a:cubicBezTo>
                      <a:pt x="171" y="2319"/>
                      <a:pt x="202" y="2459"/>
                      <a:pt x="279" y="2575"/>
                    </a:cubicBezTo>
                    <a:cubicBezTo>
                      <a:pt x="303" y="2610"/>
                      <a:pt x="326" y="2646"/>
                      <a:pt x="350" y="2681"/>
                    </a:cubicBezTo>
                    <a:cubicBezTo>
                      <a:pt x="366" y="2704"/>
                      <a:pt x="420" y="2728"/>
                      <a:pt x="420" y="2728"/>
                    </a:cubicBezTo>
                    <a:cubicBezTo>
                      <a:pt x="458" y="2783"/>
                      <a:pt x="485" y="2788"/>
                      <a:pt x="550" y="2810"/>
                    </a:cubicBezTo>
                    <a:cubicBezTo>
                      <a:pt x="563" y="2814"/>
                      <a:pt x="572" y="2827"/>
                      <a:pt x="585" y="2833"/>
                    </a:cubicBezTo>
                    <a:cubicBezTo>
                      <a:pt x="639" y="2857"/>
                      <a:pt x="692" y="2869"/>
                      <a:pt x="750" y="2869"/>
                    </a:cubicBezTo>
                  </a:path>
                </a:pathLst>
              </a:custGeom>
              <a:noFill/>
              <a:ln w="19050" cap="flat" cmpd="sng">
                <a:solidFill>
                  <a:srgbClr val="FF7C8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8" name="Freeform 32"/>
              <p:cNvSpPr>
                <a:spLocks/>
              </p:cNvSpPr>
              <p:nvPr/>
            </p:nvSpPr>
            <p:spPr bwMode="auto">
              <a:xfrm>
                <a:off x="4604" y="2682"/>
                <a:ext cx="137" cy="590"/>
              </a:xfrm>
              <a:custGeom>
                <a:avLst/>
                <a:gdLst>
                  <a:gd name="T0" fmla="*/ 0 w 750"/>
                  <a:gd name="T1" fmla="*/ 0 h 2869"/>
                  <a:gd name="T2" fmla="*/ 0 w 750"/>
                  <a:gd name="T3" fmla="*/ 0 h 2869"/>
                  <a:gd name="T4" fmla="*/ 0 w 750"/>
                  <a:gd name="T5" fmla="*/ 0 h 2869"/>
                  <a:gd name="T6" fmla="*/ 0 w 750"/>
                  <a:gd name="T7" fmla="*/ 0 h 2869"/>
                  <a:gd name="T8" fmla="*/ 0 w 750"/>
                  <a:gd name="T9" fmla="*/ 0 h 2869"/>
                  <a:gd name="T10" fmla="*/ 0 w 750"/>
                  <a:gd name="T11" fmla="*/ 0 h 2869"/>
                  <a:gd name="T12" fmla="*/ 0 w 750"/>
                  <a:gd name="T13" fmla="*/ 0 h 2869"/>
                  <a:gd name="T14" fmla="*/ 0 w 750"/>
                  <a:gd name="T15" fmla="*/ 0 h 2869"/>
                  <a:gd name="T16" fmla="*/ 0 w 750"/>
                  <a:gd name="T17" fmla="*/ 0 h 2869"/>
                  <a:gd name="T18" fmla="*/ 0 w 750"/>
                  <a:gd name="T19" fmla="*/ 0 h 2869"/>
                  <a:gd name="T20" fmla="*/ 0 w 750"/>
                  <a:gd name="T21" fmla="*/ 0 h 2869"/>
                  <a:gd name="T22" fmla="*/ 0 w 750"/>
                  <a:gd name="T23" fmla="*/ 0 h 2869"/>
                  <a:gd name="T24" fmla="*/ 0 w 750"/>
                  <a:gd name="T25" fmla="*/ 0 h 2869"/>
                  <a:gd name="T26" fmla="*/ 0 w 750"/>
                  <a:gd name="T27" fmla="*/ 0 h 2869"/>
                  <a:gd name="T28" fmla="*/ 0 w 750"/>
                  <a:gd name="T29" fmla="*/ 0 h 2869"/>
                  <a:gd name="T30" fmla="*/ 0 w 750"/>
                  <a:gd name="T31" fmla="*/ 0 h 2869"/>
                  <a:gd name="T32" fmla="*/ 0 w 750"/>
                  <a:gd name="T33" fmla="*/ 0 h 2869"/>
                  <a:gd name="T34" fmla="*/ 0 w 750"/>
                  <a:gd name="T35" fmla="*/ 0 h 2869"/>
                  <a:gd name="T36" fmla="*/ 0 w 750"/>
                  <a:gd name="T37" fmla="*/ 0 h 2869"/>
                  <a:gd name="T38" fmla="*/ 0 w 750"/>
                  <a:gd name="T39" fmla="*/ 0 h 2869"/>
                  <a:gd name="T40" fmla="*/ 0 w 750"/>
                  <a:gd name="T41" fmla="*/ 0 h 286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50" h="2869">
                    <a:moveTo>
                      <a:pt x="738" y="0"/>
                    </a:moveTo>
                    <a:cubicBezTo>
                      <a:pt x="675" y="11"/>
                      <a:pt x="585" y="26"/>
                      <a:pt x="526" y="59"/>
                    </a:cubicBezTo>
                    <a:cubicBezTo>
                      <a:pt x="501" y="73"/>
                      <a:pt x="479" y="90"/>
                      <a:pt x="456" y="106"/>
                    </a:cubicBezTo>
                    <a:cubicBezTo>
                      <a:pt x="444" y="114"/>
                      <a:pt x="420" y="130"/>
                      <a:pt x="420" y="130"/>
                    </a:cubicBezTo>
                    <a:cubicBezTo>
                      <a:pt x="392" y="219"/>
                      <a:pt x="434" y="111"/>
                      <a:pt x="373" y="188"/>
                    </a:cubicBezTo>
                    <a:cubicBezTo>
                      <a:pt x="365" y="198"/>
                      <a:pt x="366" y="212"/>
                      <a:pt x="362" y="224"/>
                    </a:cubicBezTo>
                    <a:cubicBezTo>
                      <a:pt x="358" y="236"/>
                      <a:pt x="358" y="249"/>
                      <a:pt x="350" y="259"/>
                    </a:cubicBezTo>
                    <a:cubicBezTo>
                      <a:pt x="341" y="270"/>
                      <a:pt x="327" y="274"/>
                      <a:pt x="315" y="282"/>
                    </a:cubicBezTo>
                    <a:cubicBezTo>
                      <a:pt x="299" y="329"/>
                      <a:pt x="285" y="349"/>
                      <a:pt x="244" y="377"/>
                    </a:cubicBezTo>
                    <a:cubicBezTo>
                      <a:pt x="217" y="460"/>
                      <a:pt x="235" y="427"/>
                      <a:pt x="197" y="482"/>
                    </a:cubicBezTo>
                    <a:cubicBezTo>
                      <a:pt x="170" y="565"/>
                      <a:pt x="182" y="529"/>
                      <a:pt x="162" y="588"/>
                    </a:cubicBezTo>
                    <a:cubicBezTo>
                      <a:pt x="158" y="600"/>
                      <a:pt x="154" y="611"/>
                      <a:pt x="150" y="623"/>
                    </a:cubicBezTo>
                    <a:cubicBezTo>
                      <a:pt x="146" y="635"/>
                      <a:pt x="138" y="659"/>
                      <a:pt x="138" y="659"/>
                    </a:cubicBezTo>
                    <a:cubicBezTo>
                      <a:pt x="121" y="768"/>
                      <a:pt x="80" y="883"/>
                      <a:pt x="44" y="988"/>
                    </a:cubicBezTo>
                    <a:cubicBezTo>
                      <a:pt x="11" y="1389"/>
                      <a:pt x="0" y="1801"/>
                      <a:pt x="127" y="2187"/>
                    </a:cubicBezTo>
                    <a:cubicBezTo>
                      <a:pt x="171" y="2319"/>
                      <a:pt x="202" y="2459"/>
                      <a:pt x="279" y="2575"/>
                    </a:cubicBezTo>
                    <a:cubicBezTo>
                      <a:pt x="303" y="2610"/>
                      <a:pt x="326" y="2646"/>
                      <a:pt x="350" y="2681"/>
                    </a:cubicBezTo>
                    <a:cubicBezTo>
                      <a:pt x="366" y="2704"/>
                      <a:pt x="420" y="2728"/>
                      <a:pt x="420" y="2728"/>
                    </a:cubicBezTo>
                    <a:cubicBezTo>
                      <a:pt x="458" y="2783"/>
                      <a:pt x="485" y="2788"/>
                      <a:pt x="550" y="2810"/>
                    </a:cubicBezTo>
                    <a:cubicBezTo>
                      <a:pt x="563" y="2814"/>
                      <a:pt x="572" y="2827"/>
                      <a:pt x="585" y="2833"/>
                    </a:cubicBezTo>
                    <a:cubicBezTo>
                      <a:pt x="639" y="2857"/>
                      <a:pt x="692" y="2869"/>
                      <a:pt x="750" y="2869"/>
                    </a:cubicBezTo>
                  </a:path>
                </a:pathLst>
              </a:custGeom>
              <a:noFill/>
              <a:ln w="19050" cap="flat" cmpd="sng">
                <a:solidFill>
                  <a:srgbClr val="FF7C8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9" name="Freeform 33"/>
              <p:cNvSpPr>
                <a:spLocks/>
              </p:cNvSpPr>
              <p:nvPr/>
            </p:nvSpPr>
            <p:spPr bwMode="auto">
              <a:xfrm>
                <a:off x="4423" y="2681"/>
                <a:ext cx="137" cy="590"/>
              </a:xfrm>
              <a:custGeom>
                <a:avLst/>
                <a:gdLst>
                  <a:gd name="T0" fmla="*/ 0 w 750"/>
                  <a:gd name="T1" fmla="*/ 0 h 2869"/>
                  <a:gd name="T2" fmla="*/ 0 w 750"/>
                  <a:gd name="T3" fmla="*/ 0 h 2869"/>
                  <a:gd name="T4" fmla="*/ 0 w 750"/>
                  <a:gd name="T5" fmla="*/ 0 h 2869"/>
                  <a:gd name="T6" fmla="*/ 0 w 750"/>
                  <a:gd name="T7" fmla="*/ 0 h 2869"/>
                  <a:gd name="T8" fmla="*/ 0 w 750"/>
                  <a:gd name="T9" fmla="*/ 0 h 2869"/>
                  <a:gd name="T10" fmla="*/ 0 w 750"/>
                  <a:gd name="T11" fmla="*/ 0 h 2869"/>
                  <a:gd name="T12" fmla="*/ 0 w 750"/>
                  <a:gd name="T13" fmla="*/ 0 h 2869"/>
                  <a:gd name="T14" fmla="*/ 0 w 750"/>
                  <a:gd name="T15" fmla="*/ 0 h 2869"/>
                  <a:gd name="T16" fmla="*/ 0 w 750"/>
                  <a:gd name="T17" fmla="*/ 0 h 2869"/>
                  <a:gd name="T18" fmla="*/ 0 w 750"/>
                  <a:gd name="T19" fmla="*/ 0 h 2869"/>
                  <a:gd name="T20" fmla="*/ 0 w 750"/>
                  <a:gd name="T21" fmla="*/ 0 h 2869"/>
                  <a:gd name="T22" fmla="*/ 0 w 750"/>
                  <a:gd name="T23" fmla="*/ 0 h 2869"/>
                  <a:gd name="T24" fmla="*/ 0 w 750"/>
                  <a:gd name="T25" fmla="*/ 0 h 2869"/>
                  <a:gd name="T26" fmla="*/ 0 w 750"/>
                  <a:gd name="T27" fmla="*/ 0 h 2869"/>
                  <a:gd name="T28" fmla="*/ 0 w 750"/>
                  <a:gd name="T29" fmla="*/ 0 h 2869"/>
                  <a:gd name="T30" fmla="*/ 0 w 750"/>
                  <a:gd name="T31" fmla="*/ 0 h 2869"/>
                  <a:gd name="T32" fmla="*/ 0 w 750"/>
                  <a:gd name="T33" fmla="*/ 0 h 2869"/>
                  <a:gd name="T34" fmla="*/ 0 w 750"/>
                  <a:gd name="T35" fmla="*/ 0 h 2869"/>
                  <a:gd name="T36" fmla="*/ 0 w 750"/>
                  <a:gd name="T37" fmla="*/ 0 h 2869"/>
                  <a:gd name="T38" fmla="*/ 0 w 750"/>
                  <a:gd name="T39" fmla="*/ 0 h 2869"/>
                  <a:gd name="T40" fmla="*/ 0 w 750"/>
                  <a:gd name="T41" fmla="*/ 0 h 286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750" h="2869">
                    <a:moveTo>
                      <a:pt x="738" y="0"/>
                    </a:moveTo>
                    <a:cubicBezTo>
                      <a:pt x="675" y="11"/>
                      <a:pt x="585" y="26"/>
                      <a:pt x="526" y="59"/>
                    </a:cubicBezTo>
                    <a:cubicBezTo>
                      <a:pt x="501" y="73"/>
                      <a:pt x="479" y="90"/>
                      <a:pt x="456" y="106"/>
                    </a:cubicBezTo>
                    <a:cubicBezTo>
                      <a:pt x="444" y="114"/>
                      <a:pt x="420" y="130"/>
                      <a:pt x="420" y="130"/>
                    </a:cubicBezTo>
                    <a:cubicBezTo>
                      <a:pt x="392" y="219"/>
                      <a:pt x="434" y="111"/>
                      <a:pt x="373" y="188"/>
                    </a:cubicBezTo>
                    <a:cubicBezTo>
                      <a:pt x="365" y="198"/>
                      <a:pt x="366" y="212"/>
                      <a:pt x="362" y="224"/>
                    </a:cubicBezTo>
                    <a:cubicBezTo>
                      <a:pt x="358" y="236"/>
                      <a:pt x="358" y="249"/>
                      <a:pt x="350" y="259"/>
                    </a:cubicBezTo>
                    <a:cubicBezTo>
                      <a:pt x="341" y="270"/>
                      <a:pt x="327" y="274"/>
                      <a:pt x="315" y="282"/>
                    </a:cubicBezTo>
                    <a:cubicBezTo>
                      <a:pt x="299" y="329"/>
                      <a:pt x="285" y="349"/>
                      <a:pt x="244" y="377"/>
                    </a:cubicBezTo>
                    <a:cubicBezTo>
                      <a:pt x="217" y="460"/>
                      <a:pt x="235" y="427"/>
                      <a:pt x="197" y="482"/>
                    </a:cubicBezTo>
                    <a:cubicBezTo>
                      <a:pt x="170" y="565"/>
                      <a:pt x="182" y="529"/>
                      <a:pt x="162" y="588"/>
                    </a:cubicBezTo>
                    <a:cubicBezTo>
                      <a:pt x="158" y="600"/>
                      <a:pt x="154" y="611"/>
                      <a:pt x="150" y="623"/>
                    </a:cubicBezTo>
                    <a:cubicBezTo>
                      <a:pt x="146" y="635"/>
                      <a:pt x="138" y="659"/>
                      <a:pt x="138" y="659"/>
                    </a:cubicBezTo>
                    <a:cubicBezTo>
                      <a:pt x="121" y="768"/>
                      <a:pt x="80" y="883"/>
                      <a:pt x="44" y="988"/>
                    </a:cubicBezTo>
                    <a:cubicBezTo>
                      <a:pt x="11" y="1389"/>
                      <a:pt x="0" y="1801"/>
                      <a:pt x="127" y="2187"/>
                    </a:cubicBezTo>
                    <a:cubicBezTo>
                      <a:pt x="171" y="2319"/>
                      <a:pt x="202" y="2459"/>
                      <a:pt x="279" y="2575"/>
                    </a:cubicBezTo>
                    <a:cubicBezTo>
                      <a:pt x="303" y="2610"/>
                      <a:pt x="326" y="2646"/>
                      <a:pt x="350" y="2681"/>
                    </a:cubicBezTo>
                    <a:cubicBezTo>
                      <a:pt x="366" y="2704"/>
                      <a:pt x="420" y="2728"/>
                      <a:pt x="420" y="2728"/>
                    </a:cubicBezTo>
                    <a:cubicBezTo>
                      <a:pt x="458" y="2783"/>
                      <a:pt x="485" y="2788"/>
                      <a:pt x="550" y="2810"/>
                    </a:cubicBezTo>
                    <a:cubicBezTo>
                      <a:pt x="563" y="2814"/>
                      <a:pt x="572" y="2827"/>
                      <a:pt x="585" y="2833"/>
                    </a:cubicBezTo>
                    <a:cubicBezTo>
                      <a:pt x="639" y="2857"/>
                      <a:pt x="692" y="2869"/>
                      <a:pt x="750" y="2869"/>
                    </a:cubicBezTo>
                  </a:path>
                </a:pathLst>
              </a:custGeom>
              <a:noFill/>
              <a:ln w="19050" cap="flat" cmpd="sng">
                <a:solidFill>
                  <a:srgbClr val="FF7C8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34" name="Line 34"/>
            <p:cNvSpPr>
              <a:spLocks noChangeShapeType="1"/>
            </p:cNvSpPr>
            <p:nvPr/>
          </p:nvSpPr>
          <p:spPr bwMode="auto">
            <a:xfrm flipH="1" flipV="1">
              <a:off x="5164" y="1326"/>
              <a:ext cx="10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5" name="Line 35"/>
            <p:cNvSpPr>
              <a:spLocks noChangeShapeType="1"/>
            </p:cNvSpPr>
            <p:nvPr/>
          </p:nvSpPr>
          <p:spPr bwMode="auto">
            <a:xfrm>
              <a:off x="5260" y="1568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0196" name="Line 36"/>
          <p:cNvSpPr>
            <a:spLocks noChangeShapeType="1"/>
          </p:cNvSpPr>
          <p:nvPr/>
        </p:nvSpPr>
        <p:spPr bwMode="auto">
          <a:xfrm>
            <a:off x="7924800" y="2019300"/>
            <a:ext cx="863600" cy="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97" name="Line 37"/>
          <p:cNvSpPr>
            <a:spLocks noChangeShapeType="1"/>
          </p:cNvSpPr>
          <p:nvPr/>
        </p:nvSpPr>
        <p:spPr bwMode="auto">
          <a:xfrm>
            <a:off x="5029200" y="2019300"/>
            <a:ext cx="863600" cy="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98" name="Line 38"/>
          <p:cNvSpPr>
            <a:spLocks noChangeShapeType="1"/>
          </p:cNvSpPr>
          <p:nvPr/>
        </p:nvSpPr>
        <p:spPr bwMode="auto">
          <a:xfrm rot="7113083" flipH="1" flipV="1">
            <a:off x="8344694" y="2590006"/>
            <a:ext cx="273050" cy="5032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0199" name="Object 39"/>
          <p:cNvGraphicFramePr>
            <a:graphicFrameLocks/>
          </p:cNvGraphicFramePr>
          <p:nvPr/>
        </p:nvGraphicFramePr>
        <p:xfrm>
          <a:off x="8458200" y="2952750"/>
          <a:ext cx="230188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37" name="Equation" r:id="rId5" imgW="161883" imgH="209414" progId="Equation.3">
                  <p:embed/>
                </p:oleObj>
              </mc:Choice>
              <mc:Fallback>
                <p:oleObj name="Equation" r:id="rId5" imgW="161883" imgH="20941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2952750"/>
                        <a:ext cx="230188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00" name="Object 40"/>
          <p:cNvGraphicFramePr>
            <a:graphicFrameLocks/>
          </p:cNvGraphicFramePr>
          <p:nvPr/>
        </p:nvGraphicFramePr>
        <p:xfrm>
          <a:off x="8305800" y="1485900"/>
          <a:ext cx="2809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38" name="Equation" r:id="rId7" imgW="209635" imgH="276157" progId="Equation.3">
                  <p:embed/>
                </p:oleObj>
              </mc:Choice>
              <mc:Fallback>
                <p:oleObj name="Equation" r:id="rId7" imgW="209635" imgH="27615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1485900"/>
                        <a:ext cx="280988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01" name="Object 41"/>
          <p:cNvGraphicFramePr>
            <a:graphicFrameLocks/>
          </p:cNvGraphicFramePr>
          <p:nvPr/>
        </p:nvGraphicFramePr>
        <p:xfrm>
          <a:off x="5334000" y="1562100"/>
          <a:ext cx="2809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39" name="Equation" r:id="rId9" imgW="209635" imgH="276157" progId="Equation.3">
                  <p:embed/>
                </p:oleObj>
              </mc:Choice>
              <mc:Fallback>
                <p:oleObj name="Equation" r:id="rId9" imgW="209635" imgH="27615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562100"/>
                        <a:ext cx="280988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202" name="Line 42"/>
          <p:cNvSpPr>
            <a:spLocks noChangeShapeType="1"/>
          </p:cNvSpPr>
          <p:nvPr/>
        </p:nvSpPr>
        <p:spPr bwMode="auto">
          <a:xfrm flipH="1">
            <a:off x="4838700" y="2857500"/>
            <a:ext cx="381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0203" name="Object 43"/>
          <p:cNvGraphicFramePr>
            <a:graphicFrameLocks/>
          </p:cNvGraphicFramePr>
          <p:nvPr/>
        </p:nvGraphicFramePr>
        <p:xfrm>
          <a:off x="4953000" y="2933700"/>
          <a:ext cx="230188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40" name="Equation" r:id="rId11" imgW="161883" imgH="209414" progId="Equation.3">
                  <p:embed/>
                </p:oleObj>
              </mc:Choice>
              <mc:Fallback>
                <p:oleObj name="Equation" r:id="rId11" imgW="161883" imgH="20941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933700"/>
                        <a:ext cx="230188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204" name="Freeform 44"/>
          <p:cNvSpPr>
            <a:spLocks/>
          </p:cNvSpPr>
          <p:nvPr/>
        </p:nvSpPr>
        <p:spPr bwMode="auto">
          <a:xfrm rot="334607" flipH="1">
            <a:off x="7486650" y="2136775"/>
            <a:ext cx="373063" cy="244475"/>
          </a:xfrm>
          <a:custGeom>
            <a:avLst/>
            <a:gdLst>
              <a:gd name="T0" fmla="*/ 0 w 212"/>
              <a:gd name="T1" fmla="*/ 2147483646 h 210"/>
              <a:gd name="T2" fmla="*/ 2147483646 w 212"/>
              <a:gd name="T3" fmla="*/ 2147483646 h 210"/>
              <a:gd name="T4" fmla="*/ 2147483646 w 212"/>
              <a:gd name="T5" fmla="*/ 2147483646 h 210"/>
              <a:gd name="T6" fmla="*/ 2147483646 w 212"/>
              <a:gd name="T7" fmla="*/ 2147483646 h 210"/>
              <a:gd name="T8" fmla="*/ 2147483646 w 212"/>
              <a:gd name="T9" fmla="*/ 2147483646 h 210"/>
              <a:gd name="T10" fmla="*/ 2147483646 w 212"/>
              <a:gd name="T11" fmla="*/ 2147483646 h 210"/>
              <a:gd name="T12" fmla="*/ 2147483646 w 212"/>
              <a:gd name="T13" fmla="*/ 2147483646 h 210"/>
              <a:gd name="T14" fmla="*/ 2147483646 w 212"/>
              <a:gd name="T15" fmla="*/ 2147483646 h 210"/>
              <a:gd name="T16" fmla="*/ 0 w 212"/>
              <a:gd name="T17" fmla="*/ 2147483646 h 21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2" h="210">
                <a:moveTo>
                  <a:pt x="0" y="22"/>
                </a:moveTo>
                <a:cubicBezTo>
                  <a:pt x="8" y="45"/>
                  <a:pt x="16" y="69"/>
                  <a:pt x="24" y="92"/>
                </a:cubicBezTo>
                <a:cubicBezTo>
                  <a:pt x="28" y="104"/>
                  <a:pt x="32" y="115"/>
                  <a:pt x="36" y="127"/>
                </a:cubicBezTo>
                <a:cubicBezTo>
                  <a:pt x="40" y="139"/>
                  <a:pt x="38" y="154"/>
                  <a:pt x="47" y="163"/>
                </a:cubicBezTo>
                <a:cubicBezTo>
                  <a:pt x="70" y="186"/>
                  <a:pt x="110" y="177"/>
                  <a:pt x="141" y="186"/>
                </a:cubicBezTo>
                <a:cubicBezTo>
                  <a:pt x="165" y="193"/>
                  <a:pt x="212" y="210"/>
                  <a:pt x="212" y="210"/>
                </a:cubicBezTo>
                <a:cubicBezTo>
                  <a:pt x="194" y="158"/>
                  <a:pt x="188" y="71"/>
                  <a:pt x="130" y="45"/>
                </a:cubicBezTo>
                <a:cubicBezTo>
                  <a:pt x="115" y="39"/>
                  <a:pt x="99" y="37"/>
                  <a:pt x="83" y="33"/>
                </a:cubicBezTo>
                <a:cubicBezTo>
                  <a:pt x="55" y="25"/>
                  <a:pt x="22" y="0"/>
                  <a:pt x="0" y="22"/>
                </a:cubicBezTo>
                <a:close/>
              </a:path>
            </a:pathLst>
          </a:custGeom>
          <a:solidFill>
            <a:srgbClr val="CC9900">
              <a:alpha val="9097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hlink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205" name="Line 45"/>
          <p:cNvSpPr>
            <a:spLocks noChangeShapeType="1"/>
          </p:cNvSpPr>
          <p:nvPr/>
        </p:nvSpPr>
        <p:spPr bwMode="auto">
          <a:xfrm flipH="1" flipV="1">
            <a:off x="7448550" y="1743075"/>
            <a:ext cx="273050" cy="5032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206" name="Line 46"/>
          <p:cNvSpPr>
            <a:spLocks noChangeShapeType="1"/>
          </p:cNvSpPr>
          <p:nvPr/>
        </p:nvSpPr>
        <p:spPr bwMode="auto">
          <a:xfrm>
            <a:off x="7696200" y="2233613"/>
            <a:ext cx="863600" cy="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0207" name="Group 47"/>
          <p:cNvGrpSpPr>
            <a:grpSpLocks/>
          </p:cNvGrpSpPr>
          <p:nvPr/>
        </p:nvGrpSpPr>
        <p:grpSpPr bwMode="auto">
          <a:xfrm>
            <a:off x="7620000" y="2019300"/>
            <a:ext cx="327025" cy="215900"/>
            <a:chOff x="4856" y="2604"/>
            <a:chExt cx="206" cy="136"/>
          </a:xfrm>
        </p:grpSpPr>
        <p:sp>
          <p:nvSpPr>
            <p:cNvPr id="20518" name="Line 48"/>
            <p:cNvSpPr>
              <a:spLocks noChangeShapeType="1"/>
            </p:cNvSpPr>
            <p:nvPr/>
          </p:nvSpPr>
          <p:spPr bwMode="auto">
            <a:xfrm flipH="1" flipV="1">
              <a:off x="4989" y="2604"/>
              <a:ext cx="73" cy="136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9" name="Line 49"/>
            <p:cNvSpPr>
              <a:spLocks noChangeShapeType="1"/>
            </p:cNvSpPr>
            <p:nvPr/>
          </p:nvSpPr>
          <p:spPr bwMode="auto">
            <a:xfrm>
              <a:off x="4856" y="2604"/>
              <a:ext cx="136" cy="0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20210" name="Object 50"/>
          <p:cNvGraphicFramePr>
            <a:graphicFrameLocks/>
          </p:cNvGraphicFramePr>
          <p:nvPr/>
        </p:nvGraphicFramePr>
        <p:xfrm>
          <a:off x="1449388" y="3762375"/>
          <a:ext cx="47228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41" name="Equation" r:id="rId13" imgW="4657683" imgH="542823" progId="Equation.3">
                  <p:embed/>
                </p:oleObj>
              </mc:Choice>
              <mc:Fallback>
                <p:oleObj name="Equation" r:id="rId13" imgW="4657683" imgH="54282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3762375"/>
                        <a:ext cx="47228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11" name="Object 51"/>
          <p:cNvGraphicFramePr>
            <a:graphicFrameLocks/>
          </p:cNvGraphicFramePr>
          <p:nvPr/>
        </p:nvGraphicFramePr>
        <p:xfrm>
          <a:off x="1493838" y="4587875"/>
          <a:ext cx="29829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42" name="Equation" r:id="rId15" imgW="2914565" imgH="247684" progId="Equation.3">
                  <p:embed/>
                </p:oleObj>
              </mc:Choice>
              <mc:Fallback>
                <p:oleObj name="Equation" r:id="rId15" imgW="2914565" imgH="24768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4587875"/>
                        <a:ext cx="298291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212" name="Text Box 52"/>
          <p:cNvSpPr txBox="1">
            <a:spLocks noChangeArrowheads="1"/>
          </p:cNvSpPr>
          <p:nvPr/>
        </p:nvSpPr>
        <p:spPr bwMode="auto">
          <a:xfrm>
            <a:off x="773113" y="4981575"/>
            <a:ext cx="316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根据高斯定理有 </a:t>
            </a:r>
          </a:p>
        </p:txBody>
      </p:sp>
      <p:graphicFrame>
        <p:nvGraphicFramePr>
          <p:cNvPr id="220213" name="Object 53"/>
          <p:cNvGraphicFramePr>
            <a:graphicFrameLocks/>
          </p:cNvGraphicFramePr>
          <p:nvPr/>
        </p:nvGraphicFramePr>
        <p:xfrm>
          <a:off x="1295400" y="5591175"/>
          <a:ext cx="1854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43" name="Equation" r:id="rId17" imgW="1790869" imgH="847759" progId="Equation.3">
                  <p:embed/>
                </p:oleObj>
              </mc:Choice>
              <mc:Fallback>
                <p:oleObj name="Equation" r:id="rId17" imgW="1790869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591175"/>
                        <a:ext cx="1854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14" name="Object 54"/>
          <p:cNvGraphicFramePr>
            <a:graphicFrameLocks/>
          </p:cNvGraphicFramePr>
          <p:nvPr/>
        </p:nvGraphicFramePr>
        <p:xfrm>
          <a:off x="3657600" y="5591175"/>
          <a:ext cx="1155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44" name="Equation" r:id="rId19" imgW="1085765" imgH="847759" progId="Equation.3">
                  <p:embed/>
                </p:oleObj>
              </mc:Choice>
              <mc:Fallback>
                <p:oleObj name="Equation" r:id="rId19" imgW="1085765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591175"/>
                        <a:ext cx="1155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0215" name="Group 55"/>
          <p:cNvGrpSpPr>
            <a:grpSpLocks/>
          </p:cNvGrpSpPr>
          <p:nvPr/>
        </p:nvGrpSpPr>
        <p:grpSpPr bwMode="auto">
          <a:xfrm>
            <a:off x="5665788" y="4529138"/>
            <a:ext cx="2868612" cy="1995487"/>
            <a:chOff x="2902" y="2666"/>
            <a:chExt cx="2001" cy="1392"/>
          </a:xfrm>
        </p:grpSpPr>
        <p:sp>
          <p:nvSpPr>
            <p:cNvPr id="20513" name="Line 56"/>
            <p:cNvSpPr>
              <a:spLocks noChangeShapeType="1"/>
            </p:cNvSpPr>
            <p:nvPr/>
          </p:nvSpPr>
          <p:spPr bwMode="auto">
            <a:xfrm>
              <a:off x="2902" y="3410"/>
              <a:ext cx="17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Line 57"/>
            <p:cNvSpPr>
              <a:spLocks noChangeShapeType="1"/>
            </p:cNvSpPr>
            <p:nvPr/>
          </p:nvSpPr>
          <p:spPr bwMode="auto">
            <a:xfrm flipV="1">
              <a:off x="3766" y="2762"/>
              <a:ext cx="0" cy="12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Text Box 58"/>
            <p:cNvSpPr txBox="1">
              <a:spLocks noChangeArrowheads="1"/>
            </p:cNvSpPr>
            <p:nvPr/>
          </p:nvSpPr>
          <p:spPr bwMode="auto">
            <a:xfrm>
              <a:off x="4668" y="3269"/>
              <a:ext cx="235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FFFF66"/>
                  </a:solidFill>
                  <a:ea typeface="楷体_GB2312" pitchFamily="49" charset="-122"/>
                </a:rPr>
                <a:t>x</a:t>
              </a:r>
            </a:p>
          </p:txBody>
        </p:sp>
        <p:sp>
          <p:nvSpPr>
            <p:cNvPr id="20516" name="Text Box 59"/>
            <p:cNvSpPr txBox="1">
              <a:spLocks noChangeArrowheads="1"/>
            </p:cNvSpPr>
            <p:nvPr/>
          </p:nvSpPr>
          <p:spPr bwMode="auto">
            <a:xfrm>
              <a:off x="3766" y="3413"/>
              <a:ext cx="282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FFFF66"/>
                  </a:solidFill>
                  <a:ea typeface="楷体_GB2312" pitchFamily="49" charset="-122"/>
                </a:rPr>
                <a:t>O</a:t>
              </a:r>
            </a:p>
          </p:txBody>
        </p:sp>
        <p:sp>
          <p:nvSpPr>
            <p:cNvPr id="20517" name="Text Box 60"/>
            <p:cNvSpPr txBox="1">
              <a:spLocks noChangeArrowheads="1"/>
            </p:cNvSpPr>
            <p:nvPr/>
          </p:nvSpPr>
          <p:spPr bwMode="auto">
            <a:xfrm>
              <a:off x="3334" y="2666"/>
              <a:ext cx="341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FFFF66"/>
                  </a:solidFill>
                  <a:ea typeface="楷体_GB2312" pitchFamily="49" charset="-122"/>
                </a:rPr>
                <a:t>E</a:t>
              </a:r>
              <a:r>
                <a:rPr lang="en-US" altLang="zh-CN" i="1" baseline="-25000">
                  <a:solidFill>
                    <a:srgbClr val="FFFF66"/>
                  </a:solidFill>
                  <a:ea typeface="楷体_GB2312" pitchFamily="49" charset="-122"/>
                </a:rPr>
                <a:t>x</a:t>
              </a:r>
              <a:endParaRPr lang="en-US" altLang="zh-CN" i="1">
                <a:solidFill>
                  <a:srgbClr val="FFFF66"/>
                </a:solidFill>
                <a:ea typeface="楷体_GB2312" pitchFamily="49" charset="-122"/>
              </a:endParaRPr>
            </a:p>
          </p:txBody>
        </p:sp>
      </p:grpSp>
      <p:sp>
        <p:nvSpPr>
          <p:cNvPr id="220221" name="Line 61"/>
          <p:cNvSpPr>
            <a:spLocks noChangeShapeType="1"/>
          </p:cNvSpPr>
          <p:nvPr/>
        </p:nvSpPr>
        <p:spPr bwMode="auto">
          <a:xfrm>
            <a:off x="5605463" y="6067425"/>
            <a:ext cx="12954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222" name="Line 62"/>
          <p:cNvSpPr>
            <a:spLocks noChangeShapeType="1"/>
          </p:cNvSpPr>
          <p:nvPr/>
        </p:nvSpPr>
        <p:spPr bwMode="auto">
          <a:xfrm>
            <a:off x="6900863" y="5095875"/>
            <a:ext cx="12954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0223" name="Object 63"/>
          <p:cNvGraphicFramePr>
            <a:graphicFrameLocks/>
          </p:cNvGraphicFramePr>
          <p:nvPr/>
        </p:nvGraphicFramePr>
        <p:xfrm>
          <a:off x="7315200" y="1323975"/>
          <a:ext cx="230188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45" name="Equation" r:id="rId21" imgW="161883" imgH="209414" progId="Equation.3">
                  <p:embed/>
                </p:oleObj>
              </mc:Choice>
              <mc:Fallback>
                <p:oleObj name="Equation" r:id="rId21" imgW="161883" imgH="20941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323975"/>
                        <a:ext cx="230188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96689" y="4284613"/>
            <a:ext cx="78925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对照上次课例</a:t>
            </a: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</a:rPr>
              <a:t>4</a:t>
            </a:r>
            <a:endParaRPr lang="zh-CN" altLang="en-US" dirty="0">
              <a:solidFill>
                <a:srgbClr val="00FF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0483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2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0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0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8" dur="500"/>
                                        <p:tgtEl>
                                          <p:spTgt spid="22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2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2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2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2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2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2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2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2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2" grpId="0" autoUpdateAnimBg="0"/>
      <p:bldP spid="220163" grpId="0" autoUpdateAnimBg="0"/>
      <p:bldP spid="220164" grpId="0" autoUpdateAnimBg="0"/>
      <p:bldP spid="220166" grpId="0" autoUpdateAnimBg="0"/>
      <p:bldP spid="220167" grpId="0" autoUpdateAnimBg="0"/>
      <p:bldP spid="220168" grpId="0" autoUpdateAnimBg="0"/>
      <p:bldP spid="220169" grpId="0" autoUpdateAnimBg="0"/>
      <p:bldP spid="220170" grpId="0" animBg="1"/>
      <p:bldP spid="220196" grpId="0" animBg="1"/>
      <p:bldP spid="220197" grpId="0" animBg="1"/>
      <p:bldP spid="220198" grpId="0" animBg="1"/>
      <p:bldP spid="220202" grpId="0" animBg="1"/>
      <p:bldP spid="220204" grpId="0" animBg="1"/>
      <p:bldP spid="220205" grpId="0" animBg="1"/>
      <p:bldP spid="220206" grpId="0" animBg="1"/>
      <p:bldP spid="220212" grpId="0" autoUpdateAnimBg="0"/>
      <p:bldP spid="220221" grpId="0" animBg="1"/>
      <p:bldP spid="220222" grpId="0" animBg="1"/>
      <p:bldP spid="6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ChangeArrowheads="1"/>
          </p:cNvSpPr>
          <p:nvPr/>
        </p:nvSpPr>
        <p:spPr bwMode="auto">
          <a:xfrm>
            <a:off x="6513513" y="1733822"/>
            <a:ext cx="1662112" cy="936625"/>
          </a:xfrm>
          <a:prstGeom prst="rect">
            <a:avLst/>
          </a:prstGeom>
          <a:noFill/>
          <a:ln w="9525">
            <a:solidFill>
              <a:srgbClr val="FF7C8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19139" name="Group 3"/>
          <p:cNvGrpSpPr>
            <a:grpSpLocks/>
          </p:cNvGrpSpPr>
          <p:nvPr/>
        </p:nvGrpSpPr>
        <p:grpSpPr bwMode="auto">
          <a:xfrm>
            <a:off x="5583238" y="1730647"/>
            <a:ext cx="2520950" cy="998538"/>
            <a:chOff x="3398" y="1140"/>
            <a:chExt cx="1588" cy="629"/>
          </a:xfrm>
        </p:grpSpPr>
        <p:grpSp>
          <p:nvGrpSpPr>
            <p:cNvPr id="21586" name="Group 4"/>
            <p:cNvGrpSpPr>
              <a:grpSpLocks/>
            </p:cNvGrpSpPr>
            <p:nvPr/>
          </p:nvGrpSpPr>
          <p:grpSpPr bwMode="auto">
            <a:xfrm>
              <a:off x="3398" y="1142"/>
              <a:ext cx="1588" cy="627"/>
              <a:chOff x="3470" y="1181"/>
              <a:chExt cx="1588" cy="627"/>
            </a:xfrm>
          </p:grpSpPr>
          <p:sp>
            <p:nvSpPr>
              <p:cNvPr id="21588" name="Rectangle 5"/>
              <p:cNvSpPr>
                <a:spLocks noChangeArrowheads="1"/>
              </p:cNvSpPr>
              <p:nvPr/>
            </p:nvSpPr>
            <p:spPr bwMode="auto">
              <a:xfrm>
                <a:off x="4015" y="1181"/>
                <a:ext cx="1043" cy="590"/>
              </a:xfrm>
              <a:prstGeom prst="rect">
                <a:avLst/>
              </a:prstGeom>
              <a:gradFill rotWithShape="1">
                <a:gsLst>
                  <a:gs pos="0">
                    <a:srgbClr val="005E47">
                      <a:alpha val="39998"/>
                    </a:srgbClr>
                  </a:gs>
                  <a:gs pos="50000">
                    <a:srgbClr val="00CC99">
                      <a:alpha val="39998"/>
                    </a:srgbClr>
                  </a:gs>
                  <a:gs pos="100000">
                    <a:srgbClr val="005E47">
                      <a:alpha val="39998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89" name="Rectangle 6"/>
              <p:cNvSpPr>
                <a:spLocks noChangeArrowheads="1"/>
              </p:cNvSpPr>
              <p:nvPr/>
            </p:nvSpPr>
            <p:spPr bwMode="auto">
              <a:xfrm>
                <a:off x="3651" y="1181"/>
                <a:ext cx="409" cy="590"/>
              </a:xfrm>
              <a:prstGeom prst="rect">
                <a:avLst/>
              </a:prstGeom>
              <a:noFill/>
              <a:ln w="9525">
                <a:solidFill>
                  <a:srgbClr val="FF7C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90" name="Line 7"/>
              <p:cNvSpPr>
                <a:spLocks noChangeShapeType="1"/>
              </p:cNvSpPr>
              <p:nvPr/>
            </p:nvSpPr>
            <p:spPr bwMode="auto">
              <a:xfrm flipH="1">
                <a:off x="4070" y="1207"/>
                <a:ext cx="672" cy="601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1" name="Oval 8"/>
              <p:cNvSpPr>
                <a:spLocks noChangeArrowheads="1"/>
              </p:cNvSpPr>
              <p:nvPr/>
            </p:nvSpPr>
            <p:spPr bwMode="auto">
              <a:xfrm>
                <a:off x="3470" y="1181"/>
                <a:ext cx="317" cy="590"/>
              </a:xfrm>
              <a:prstGeom prst="ellipse">
                <a:avLst/>
              </a:prstGeom>
              <a:gradFill rotWithShape="1">
                <a:gsLst>
                  <a:gs pos="0">
                    <a:srgbClr val="00CC99">
                      <a:alpha val="89998"/>
                    </a:srgbClr>
                  </a:gs>
                  <a:gs pos="100000">
                    <a:srgbClr val="005E47">
                      <a:alpha val="89998"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rgbClr val="FF7C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92" name="Rectangle 9"/>
              <p:cNvSpPr>
                <a:spLocks noChangeArrowheads="1"/>
              </p:cNvSpPr>
              <p:nvPr/>
            </p:nvSpPr>
            <p:spPr bwMode="auto">
              <a:xfrm>
                <a:off x="3651" y="1181"/>
                <a:ext cx="409" cy="590"/>
              </a:xfrm>
              <a:prstGeom prst="rect">
                <a:avLst/>
              </a:prstGeom>
              <a:gradFill rotWithShape="1">
                <a:gsLst>
                  <a:gs pos="0">
                    <a:srgbClr val="005E47">
                      <a:alpha val="70000"/>
                    </a:srgbClr>
                  </a:gs>
                  <a:gs pos="50000">
                    <a:srgbClr val="00CC99">
                      <a:alpha val="70000"/>
                    </a:srgbClr>
                  </a:gs>
                  <a:gs pos="100000">
                    <a:srgbClr val="005E47">
                      <a:alpha val="70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587" name="Line 10"/>
            <p:cNvSpPr>
              <a:spLocks noChangeShapeType="1"/>
            </p:cNvSpPr>
            <p:nvPr/>
          </p:nvSpPr>
          <p:spPr bwMode="auto">
            <a:xfrm>
              <a:off x="3564" y="1140"/>
              <a:ext cx="384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9147" name="Text Box 11"/>
          <p:cNvSpPr txBox="1">
            <a:spLocks noChangeArrowheads="1"/>
          </p:cNvSpPr>
          <p:nvPr/>
        </p:nvSpPr>
        <p:spPr bwMode="auto">
          <a:xfrm>
            <a:off x="238125" y="260648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3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219148" name="Text Box 12"/>
          <p:cNvSpPr txBox="1">
            <a:spLocks noChangeArrowheads="1"/>
          </p:cNvSpPr>
          <p:nvPr/>
        </p:nvSpPr>
        <p:spPr bwMode="auto">
          <a:xfrm>
            <a:off x="946150" y="279698"/>
            <a:ext cx="7731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已知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无限大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板</a:t>
            </a:r>
            <a:r>
              <a:rPr lang="en-US" altLang="zh-CN" dirty="0" smtClean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有一定厚度</a:t>
            </a:r>
            <a:r>
              <a:rPr lang="en-US" altLang="zh-CN" dirty="0" smtClean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电荷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体密度为</a:t>
            </a:r>
            <a:r>
              <a:rPr lang="zh-CN" altLang="en-US" i="1" dirty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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，厚度为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d</a:t>
            </a:r>
            <a:endParaRPr lang="en-US" altLang="zh-CN" dirty="0">
              <a:solidFill>
                <a:srgbClr val="66FF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19149" name="Text Box 13"/>
          <p:cNvSpPr txBox="1">
            <a:spLocks noChangeArrowheads="1"/>
          </p:cNvSpPr>
          <p:nvPr/>
        </p:nvSpPr>
        <p:spPr bwMode="auto">
          <a:xfrm>
            <a:off x="959479" y="3070498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板外：</a:t>
            </a:r>
          </a:p>
        </p:txBody>
      </p:sp>
      <p:graphicFrame>
        <p:nvGraphicFramePr>
          <p:cNvPr id="219150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0932428"/>
              </p:ext>
            </p:extLst>
          </p:nvPr>
        </p:nvGraphicFramePr>
        <p:xfrm>
          <a:off x="2138363" y="2924944"/>
          <a:ext cx="16367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6" name="Equation" r:id="rId3" imgW="1571752" imgH="847759" progId="Equation.3">
                  <p:embed/>
                </p:oleObj>
              </mc:Choice>
              <mc:Fallback>
                <p:oleObj name="Equation" r:id="rId3" imgW="1571752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2924944"/>
                        <a:ext cx="16367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51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050973"/>
              </p:ext>
            </p:extLst>
          </p:nvPr>
        </p:nvGraphicFramePr>
        <p:xfrm>
          <a:off x="4098926" y="2929081"/>
          <a:ext cx="137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7" name="Equation" r:id="rId5" imgW="1304883" imgH="847759" progId="Equation.3">
                  <p:embed/>
                </p:oleObj>
              </mc:Choice>
              <mc:Fallback>
                <p:oleObj name="Equation" r:id="rId5" imgW="1304883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6" y="2929081"/>
                        <a:ext cx="1371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52" name="Text Box 16"/>
          <p:cNvSpPr txBox="1">
            <a:spLocks noChangeArrowheads="1"/>
          </p:cNvSpPr>
          <p:nvPr/>
        </p:nvSpPr>
        <p:spPr bwMode="auto">
          <a:xfrm>
            <a:off x="952500" y="4123928"/>
            <a:ext cx="110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板内：</a:t>
            </a:r>
          </a:p>
        </p:txBody>
      </p:sp>
      <p:graphicFrame>
        <p:nvGraphicFramePr>
          <p:cNvPr id="219153" name="Objec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7995531"/>
              </p:ext>
            </p:extLst>
          </p:nvPr>
        </p:nvGraphicFramePr>
        <p:xfrm>
          <a:off x="1155700" y="4688160"/>
          <a:ext cx="20050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8" name="Equation" r:id="rId7" imgW="1943269" imgH="847759" progId="Equation.3">
                  <p:embed/>
                </p:oleObj>
              </mc:Choice>
              <mc:Fallback>
                <p:oleObj name="Equation" r:id="rId7" imgW="1943269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4688160"/>
                        <a:ext cx="20050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54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201799"/>
              </p:ext>
            </p:extLst>
          </p:nvPr>
        </p:nvGraphicFramePr>
        <p:xfrm>
          <a:off x="1331913" y="5754960"/>
          <a:ext cx="1219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9" name="Equation" r:id="rId9" imgW="1152483" imgH="847759" progId="Equation.3">
                  <p:embed/>
                </p:oleObj>
              </mc:Choice>
              <mc:Fallback>
                <p:oleObj name="Equation" r:id="rId9" imgW="1152483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754960"/>
                        <a:ext cx="1219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55" name="Text Box 19"/>
          <p:cNvSpPr txBox="1">
            <a:spLocks noChangeArrowheads="1"/>
          </p:cNvSpPr>
          <p:nvPr/>
        </p:nvSpPr>
        <p:spPr bwMode="auto">
          <a:xfrm>
            <a:off x="410967" y="1393455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219157" name="Rectangle 21"/>
          <p:cNvSpPr>
            <a:spLocks noChangeArrowheads="1"/>
          </p:cNvSpPr>
          <p:nvPr/>
        </p:nvSpPr>
        <p:spPr bwMode="auto">
          <a:xfrm>
            <a:off x="390525" y="80521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求：</a:t>
            </a:r>
          </a:p>
        </p:txBody>
      </p:sp>
      <p:sp>
        <p:nvSpPr>
          <p:cNvPr id="219158" name="Rectangle 22"/>
          <p:cNvSpPr>
            <a:spLocks noChangeArrowheads="1"/>
          </p:cNvSpPr>
          <p:nvPr/>
        </p:nvSpPr>
        <p:spPr bwMode="auto">
          <a:xfrm>
            <a:off x="933450" y="81156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电场场强分布</a:t>
            </a:r>
          </a:p>
        </p:txBody>
      </p:sp>
      <p:grpSp>
        <p:nvGrpSpPr>
          <p:cNvPr id="219159" name="Group 23"/>
          <p:cNvGrpSpPr>
            <a:grpSpLocks/>
          </p:cNvGrpSpPr>
          <p:nvPr/>
        </p:nvGrpSpPr>
        <p:grpSpPr bwMode="auto">
          <a:xfrm>
            <a:off x="6448425" y="725760"/>
            <a:ext cx="1943100" cy="2778125"/>
            <a:chOff x="3943" y="507"/>
            <a:chExt cx="1224" cy="1750"/>
          </a:xfrm>
        </p:grpSpPr>
        <p:sp>
          <p:nvSpPr>
            <p:cNvPr id="21566" name="AutoShape 24"/>
            <p:cNvSpPr>
              <a:spLocks noChangeArrowheads="1"/>
            </p:cNvSpPr>
            <p:nvPr/>
          </p:nvSpPr>
          <p:spPr bwMode="auto">
            <a:xfrm>
              <a:off x="4033" y="507"/>
              <a:ext cx="1134" cy="318"/>
            </a:xfrm>
            <a:prstGeom prst="parallelogram">
              <a:avLst>
                <a:gd name="adj" fmla="val 138613"/>
              </a:avLst>
            </a:prstGeom>
            <a:gradFill rotWithShape="1">
              <a:gsLst>
                <a:gs pos="0">
                  <a:srgbClr val="3399FF">
                    <a:alpha val="50000"/>
                  </a:srgbClr>
                </a:gs>
                <a:gs pos="100000">
                  <a:srgbClr val="184776">
                    <a:alpha val="5000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67" name="Freeform 25"/>
            <p:cNvSpPr>
              <a:spLocks/>
            </p:cNvSpPr>
            <p:nvPr/>
          </p:nvSpPr>
          <p:spPr bwMode="auto">
            <a:xfrm>
              <a:off x="3960" y="739"/>
              <a:ext cx="728" cy="117"/>
            </a:xfrm>
            <a:custGeom>
              <a:avLst/>
              <a:gdLst>
                <a:gd name="T0" fmla="*/ 0 w 728"/>
                <a:gd name="T1" fmla="*/ 59 h 131"/>
                <a:gd name="T2" fmla="*/ 44 w 728"/>
                <a:gd name="T3" fmla="*/ 34 h 131"/>
                <a:gd name="T4" fmla="*/ 109 w 728"/>
                <a:gd name="T5" fmla="*/ 25 h 131"/>
                <a:gd name="T6" fmla="*/ 185 w 728"/>
                <a:gd name="T7" fmla="*/ 30 h 131"/>
                <a:gd name="T8" fmla="*/ 217 w 728"/>
                <a:gd name="T9" fmla="*/ 40 h 131"/>
                <a:gd name="T10" fmla="*/ 261 w 728"/>
                <a:gd name="T11" fmla="*/ 45 h 131"/>
                <a:gd name="T12" fmla="*/ 435 w 728"/>
                <a:gd name="T13" fmla="*/ 20 h 131"/>
                <a:gd name="T14" fmla="*/ 467 w 728"/>
                <a:gd name="T15" fmla="*/ 11 h 131"/>
                <a:gd name="T16" fmla="*/ 533 w 728"/>
                <a:gd name="T17" fmla="*/ 0 h 131"/>
                <a:gd name="T18" fmla="*/ 598 w 728"/>
                <a:gd name="T19" fmla="*/ 11 h 131"/>
                <a:gd name="T20" fmla="*/ 728 w 728"/>
                <a:gd name="T21" fmla="*/ 50 h 1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28" h="131">
                  <a:moveTo>
                    <a:pt x="0" y="131"/>
                  </a:moveTo>
                  <a:cubicBezTo>
                    <a:pt x="12" y="95"/>
                    <a:pt x="5" y="93"/>
                    <a:pt x="44" y="76"/>
                  </a:cubicBezTo>
                  <a:cubicBezTo>
                    <a:pt x="65" y="67"/>
                    <a:pt x="109" y="55"/>
                    <a:pt x="109" y="55"/>
                  </a:cubicBezTo>
                  <a:cubicBezTo>
                    <a:pt x="134" y="59"/>
                    <a:pt x="160" y="59"/>
                    <a:pt x="185" y="66"/>
                  </a:cubicBezTo>
                  <a:cubicBezTo>
                    <a:pt x="197" y="70"/>
                    <a:pt x="205" y="82"/>
                    <a:pt x="217" y="87"/>
                  </a:cubicBezTo>
                  <a:cubicBezTo>
                    <a:pt x="231" y="93"/>
                    <a:pt x="246" y="94"/>
                    <a:pt x="261" y="98"/>
                  </a:cubicBezTo>
                  <a:cubicBezTo>
                    <a:pt x="394" y="85"/>
                    <a:pt x="341" y="107"/>
                    <a:pt x="435" y="44"/>
                  </a:cubicBezTo>
                  <a:cubicBezTo>
                    <a:pt x="446" y="37"/>
                    <a:pt x="455" y="26"/>
                    <a:pt x="467" y="22"/>
                  </a:cubicBezTo>
                  <a:cubicBezTo>
                    <a:pt x="489" y="15"/>
                    <a:pt x="533" y="0"/>
                    <a:pt x="533" y="0"/>
                  </a:cubicBezTo>
                  <a:cubicBezTo>
                    <a:pt x="555" y="7"/>
                    <a:pt x="579" y="9"/>
                    <a:pt x="598" y="22"/>
                  </a:cubicBezTo>
                  <a:cubicBezTo>
                    <a:pt x="641" y="51"/>
                    <a:pt x="682" y="85"/>
                    <a:pt x="728" y="109"/>
                  </a:cubicBezTo>
                </a:path>
              </a:pathLst>
            </a:custGeom>
            <a:gradFill rotWithShape="1">
              <a:gsLst>
                <a:gs pos="0">
                  <a:srgbClr val="184776">
                    <a:alpha val="39998"/>
                  </a:srgbClr>
                </a:gs>
                <a:gs pos="100000">
                  <a:srgbClr val="3399FF">
                    <a:alpha val="37999"/>
                  </a:srgbClr>
                </a:gs>
              </a:gsLst>
              <a:lin ang="2700000" scaled="1"/>
            </a:gradFill>
            <a:ln w="381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8" name="Line 26"/>
            <p:cNvSpPr>
              <a:spLocks noChangeShapeType="1"/>
            </p:cNvSpPr>
            <p:nvPr/>
          </p:nvSpPr>
          <p:spPr bwMode="auto">
            <a:xfrm flipH="1">
              <a:off x="3950" y="825"/>
              <a:ext cx="240" cy="21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9" name="Line 27"/>
            <p:cNvSpPr>
              <a:spLocks noChangeShapeType="1"/>
            </p:cNvSpPr>
            <p:nvPr/>
          </p:nvSpPr>
          <p:spPr bwMode="auto">
            <a:xfrm flipH="1">
              <a:off x="3961" y="821"/>
              <a:ext cx="624" cy="558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0" name="Line 28"/>
            <p:cNvSpPr>
              <a:spLocks noChangeShapeType="1"/>
            </p:cNvSpPr>
            <p:nvPr/>
          </p:nvSpPr>
          <p:spPr bwMode="auto">
            <a:xfrm flipH="1">
              <a:off x="4179" y="1640"/>
              <a:ext cx="528" cy="473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1" name="Freeform 29"/>
            <p:cNvSpPr>
              <a:spLocks/>
            </p:cNvSpPr>
            <p:nvPr/>
          </p:nvSpPr>
          <p:spPr bwMode="auto">
            <a:xfrm>
              <a:off x="4682" y="507"/>
              <a:ext cx="485" cy="323"/>
            </a:xfrm>
            <a:custGeom>
              <a:avLst/>
              <a:gdLst>
                <a:gd name="T0" fmla="*/ 0 w 282"/>
                <a:gd name="T1" fmla="*/ 3516 h 217"/>
                <a:gd name="T2" fmla="*/ 1426 w 282"/>
                <a:gd name="T3" fmla="*/ 3175 h 217"/>
                <a:gd name="T4" fmla="*/ 2905 w 282"/>
                <a:gd name="T5" fmla="*/ 2989 h 217"/>
                <a:gd name="T6" fmla="*/ 3887 w 282"/>
                <a:gd name="T7" fmla="*/ 2453 h 217"/>
                <a:gd name="T8" fmla="*/ 5313 w 282"/>
                <a:gd name="T9" fmla="*/ 2112 h 217"/>
                <a:gd name="T10" fmla="*/ 10637 w 282"/>
                <a:gd name="T11" fmla="*/ 534 h 217"/>
                <a:gd name="T12" fmla="*/ 12545 w 282"/>
                <a:gd name="T13" fmla="*/ 0 h 2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2" h="217">
                  <a:moveTo>
                    <a:pt x="0" y="217"/>
                  </a:moveTo>
                  <a:cubicBezTo>
                    <a:pt x="11" y="210"/>
                    <a:pt x="21" y="202"/>
                    <a:pt x="32" y="196"/>
                  </a:cubicBezTo>
                  <a:cubicBezTo>
                    <a:pt x="42" y="191"/>
                    <a:pt x="56" y="192"/>
                    <a:pt x="65" y="185"/>
                  </a:cubicBezTo>
                  <a:cubicBezTo>
                    <a:pt x="75" y="177"/>
                    <a:pt x="78" y="161"/>
                    <a:pt x="87" y="152"/>
                  </a:cubicBezTo>
                  <a:cubicBezTo>
                    <a:pt x="96" y="143"/>
                    <a:pt x="108" y="137"/>
                    <a:pt x="119" y="130"/>
                  </a:cubicBezTo>
                  <a:cubicBezTo>
                    <a:pt x="147" y="89"/>
                    <a:pt x="191" y="48"/>
                    <a:pt x="239" y="33"/>
                  </a:cubicBezTo>
                  <a:cubicBezTo>
                    <a:pt x="275" y="8"/>
                    <a:pt x="262" y="20"/>
                    <a:pt x="282" y="0"/>
                  </a:cubicBez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2" name="Freeform 30"/>
            <p:cNvSpPr>
              <a:spLocks/>
            </p:cNvSpPr>
            <p:nvPr/>
          </p:nvSpPr>
          <p:spPr bwMode="auto">
            <a:xfrm>
              <a:off x="3943" y="518"/>
              <a:ext cx="544" cy="318"/>
            </a:xfrm>
            <a:custGeom>
              <a:avLst/>
              <a:gdLst>
                <a:gd name="T0" fmla="*/ 0 w 435"/>
                <a:gd name="T1" fmla="*/ 640 h 283"/>
                <a:gd name="T2" fmla="*/ 575 w 435"/>
                <a:gd name="T3" fmla="*/ 517 h 283"/>
                <a:gd name="T4" fmla="*/ 834 w 435"/>
                <a:gd name="T5" fmla="*/ 369 h 283"/>
                <a:gd name="T6" fmla="*/ 1771 w 435"/>
                <a:gd name="T7" fmla="*/ 100 h 283"/>
                <a:gd name="T8" fmla="*/ 2078 w 435"/>
                <a:gd name="T9" fmla="*/ 0 h 2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5" h="283">
                  <a:moveTo>
                    <a:pt x="0" y="283"/>
                  </a:moveTo>
                  <a:cubicBezTo>
                    <a:pt x="52" y="263"/>
                    <a:pt x="81" y="260"/>
                    <a:pt x="120" y="228"/>
                  </a:cubicBezTo>
                  <a:cubicBezTo>
                    <a:pt x="225" y="142"/>
                    <a:pt x="91" y="247"/>
                    <a:pt x="174" y="163"/>
                  </a:cubicBezTo>
                  <a:cubicBezTo>
                    <a:pt x="218" y="118"/>
                    <a:pt x="310" y="64"/>
                    <a:pt x="370" y="44"/>
                  </a:cubicBezTo>
                  <a:cubicBezTo>
                    <a:pt x="392" y="29"/>
                    <a:pt x="435" y="0"/>
                    <a:pt x="435" y="0"/>
                  </a:cubicBez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3" name="Freeform 31"/>
            <p:cNvSpPr>
              <a:spLocks/>
            </p:cNvSpPr>
            <p:nvPr/>
          </p:nvSpPr>
          <p:spPr bwMode="auto">
            <a:xfrm>
              <a:off x="4682" y="1822"/>
              <a:ext cx="485" cy="340"/>
            </a:xfrm>
            <a:custGeom>
              <a:avLst/>
              <a:gdLst>
                <a:gd name="T0" fmla="*/ 0 w 289"/>
                <a:gd name="T1" fmla="*/ 1113 h 279"/>
                <a:gd name="T2" fmla="*/ 3664 w 289"/>
                <a:gd name="T3" fmla="*/ 809 h 279"/>
                <a:gd name="T4" fmla="*/ 7305 w 289"/>
                <a:gd name="T5" fmla="*/ 291 h 279"/>
                <a:gd name="T6" fmla="*/ 10167 w 289"/>
                <a:gd name="T7" fmla="*/ 73 h 2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9" h="279">
                  <a:moveTo>
                    <a:pt x="0" y="279"/>
                  </a:moveTo>
                  <a:cubicBezTo>
                    <a:pt x="35" y="256"/>
                    <a:pt x="63" y="227"/>
                    <a:pt x="98" y="203"/>
                  </a:cubicBezTo>
                  <a:cubicBezTo>
                    <a:pt x="110" y="163"/>
                    <a:pt x="161" y="99"/>
                    <a:pt x="195" y="73"/>
                  </a:cubicBezTo>
                  <a:cubicBezTo>
                    <a:pt x="289" y="0"/>
                    <a:pt x="239" y="53"/>
                    <a:pt x="271" y="18"/>
                  </a:cubicBez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4" name="Rectangle 32"/>
            <p:cNvSpPr>
              <a:spLocks noChangeArrowheads="1"/>
            </p:cNvSpPr>
            <p:nvPr/>
          </p:nvSpPr>
          <p:spPr bwMode="auto">
            <a:xfrm>
              <a:off x="4911" y="564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66FFFF"/>
                  </a:solidFill>
                  <a:ea typeface="楷体_GB2312" pitchFamily="49" charset="-122"/>
                  <a:sym typeface="Symbol" panose="05050102010706020507" pitchFamily="18" charset="2"/>
                </a:rPr>
                <a:t></a:t>
              </a:r>
            </a:p>
          </p:txBody>
        </p:sp>
        <p:sp>
          <p:nvSpPr>
            <p:cNvPr id="219169" name="Freeform 33"/>
            <p:cNvSpPr>
              <a:spLocks/>
            </p:cNvSpPr>
            <p:nvPr/>
          </p:nvSpPr>
          <p:spPr bwMode="auto">
            <a:xfrm rot="-10800000">
              <a:off x="3946" y="2140"/>
              <a:ext cx="728" cy="117"/>
            </a:xfrm>
            <a:custGeom>
              <a:avLst/>
              <a:gdLst>
                <a:gd name="T0" fmla="*/ 0 w 728"/>
                <a:gd name="T1" fmla="*/ 131 h 131"/>
                <a:gd name="T2" fmla="*/ 44 w 728"/>
                <a:gd name="T3" fmla="*/ 76 h 131"/>
                <a:gd name="T4" fmla="*/ 109 w 728"/>
                <a:gd name="T5" fmla="*/ 55 h 131"/>
                <a:gd name="T6" fmla="*/ 185 w 728"/>
                <a:gd name="T7" fmla="*/ 66 h 131"/>
                <a:gd name="T8" fmla="*/ 217 w 728"/>
                <a:gd name="T9" fmla="*/ 87 h 131"/>
                <a:gd name="T10" fmla="*/ 261 w 728"/>
                <a:gd name="T11" fmla="*/ 98 h 131"/>
                <a:gd name="T12" fmla="*/ 435 w 728"/>
                <a:gd name="T13" fmla="*/ 44 h 131"/>
                <a:gd name="T14" fmla="*/ 467 w 728"/>
                <a:gd name="T15" fmla="*/ 22 h 131"/>
                <a:gd name="T16" fmla="*/ 533 w 728"/>
                <a:gd name="T17" fmla="*/ 0 h 131"/>
                <a:gd name="T18" fmla="*/ 598 w 728"/>
                <a:gd name="T19" fmla="*/ 22 h 131"/>
                <a:gd name="T20" fmla="*/ 728 w 728"/>
                <a:gd name="T21" fmla="*/ 10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8" h="131">
                  <a:moveTo>
                    <a:pt x="0" y="131"/>
                  </a:moveTo>
                  <a:cubicBezTo>
                    <a:pt x="12" y="95"/>
                    <a:pt x="5" y="93"/>
                    <a:pt x="44" y="76"/>
                  </a:cubicBezTo>
                  <a:cubicBezTo>
                    <a:pt x="65" y="67"/>
                    <a:pt x="109" y="55"/>
                    <a:pt x="109" y="55"/>
                  </a:cubicBezTo>
                  <a:cubicBezTo>
                    <a:pt x="134" y="59"/>
                    <a:pt x="160" y="59"/>
                    <a:pt x="185" y="66"/>
                  </a:cubicBezTo>
                  <a:cubicBezTo>
                    <a:pt x="197" y="70"/>
                    <a:pt x="205" y="82"/>
                    <a:pt x="217" y="87"/>
                  </a:cubicBezTo>
                  <a:cubicBezTo>
                    <a:pt x="231" y="93"/>
                    <a:pt x="246" y="94"/>
                    <a:pt x="261" y="98"/>
                  </a:cubicBezTo>
                  <a:cubicBezTo>
                    <a:pt x="394" y="85"/>
                    <a:pt x="341" y="107"/>
                    <a:pt x="435" y="44"/>
                  </a:cubicBezTo>
                  <a:cubicBezTo>
                    <a:pt x="446" y="37"/>
                    <a:pt x="455" y="26"/>
                    <a:pt x="467" y="22"/>
                  </a:cubicBezTo>
                  <a:cubicBezTo>
                    <a:pt x="489" y="15"/>
                    <a:pt x="533" y="0"/>
                    <a:pt x="533" y="0"/>
                  </a:cubicBezTo>
                  <a:cubicBezTo>
                    <a:pt x="555" y="7"/>
                    <a:pt x="579" y="9"/>
                    <a:pt x="598" y="22"/>
                  </a:cubicBezTo>
                  <a:cubicBezTo>
                    <a:pt x="641" y="51"/>
                    <a:pt x="682" y="85"/>
                    <a:pt x="728" y="109"/>
                  </a:cubicBezTo>
                </a:path>
              </a:pathLst>
            </a:custGeom>
            <a:gradFill rotWithShape="1">
              <a:gsLst>
                <a:gs pos="0">
                  <a:srgbClr val="3399FF">
                    <a:alpha val="38000"/>
                  </a:srgbClr>
                </a:gs>
                <a:gs pos="50000">
                  <a:srgbClr val="3399FF">
                    <a:gamma/>
                    <a:shade val="46275"/>
                    <a:invGamma/>
                    <a:alpha val="39999"/>
                  </a:srgbClr>
                </a:gs>
                <a:gs pos="100000">
                  <a:srgbClr val="3399FF">
                    <a:alpha val="38000"/>
                  </a:srgbClr>
                </a:gs>
              </a:gsLst>
              <a:lin ang="2700000" scaled="1"/>
            </a:gradFill>
            <a:ln w="38100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78" name="Rectangle 34"/>
            <p:cNvSpPr>
              <a:spLocks noChangeArrowheads="1"/>
            </p:cNvSpPr>
            <p:nvPr/>
          </p:nvSpPr>
          <p:spPr bwMode="auto">
            <a:xfrm>
              <a:off x="3971" y="841"/>
              <a:ext cx="680" cy="1315"/>
            </a:xfrm>
            <a:prstGeom prst="rect">
              <a:avLst/>
            </a:prstGeom>
            <a:gradFill rotWithShape="1">
              <a:gsLst>
                <a:gs pos="0">
                  <a:srgbClr val="3399FF">
                    <a:alpha val="39000"/>
                  </a:srgbClr>
                </a:gs>
                <a:gs pos="100000">
                  <a:srgbClr val="184776">
                    <a:alpha val="39998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79" name="Line 35"/>
            <p:cNvSpPr>
              <a:spLocks noChangeShapeType="1"/>
            </p:cNvSpPr>
            <p:nvPr/>
          </p:nvSpPr>
          <p:spPr bwMode="auto">
            <a:xfrm>
              <a:off x="3950" y="1984"/>
              <a:ext cx="720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0" name="Text Box 36"/>
            <p:cNvSpPr txBox="1">
              <a:spLocks noChangeArrowheads="1"/>
            </p:cNvSpPr>
            <p:nvPr/>
          </p:nvSpPr>
          <p:spPr bwMode="auto">
            <a:xfrm>
              <a:off x="4311" y="172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66FF33"/>
                  </a:solidFill>
                  <a:ea typeface="楷体_GB2312" pitchFamily="49" charset="-122"/>
                </a:rPr>
                <a:t>d</a:t>
              </a:r>
            </a:p>
          </p:txBody>
        </p:sp>
        <p:sp>
          <p:nvSpPr>
            <p:cNvPr id="21581" name="AutoShape 37"/>
            <p:cNvSpPr>
              <a:spLocks noChangeArrowheads="1"/>
            </p:cNvSpPr>
            <p:nvPr/>
          </p:nvSpPr>
          <p:spPr bwMode="auto">
            <a:xfrm rot="16200000" flipH="1">
              <a:off x="4079" y="1096"/>
              <a:ext cx="1678" cy="499"/>
            </a:xfrm>
            <a:prstGeom prst="parallelogram">
              <a:avLst>
                <a:gd name="adj" fmla="val 74338"/>
              </a:avLst>
            </a:prstGeom>
            <a:gradFill rotWithShape="1">
              <a:gsLst>
                <a:gs pos="0">
                  <a:srgbClr val="3399FF">
                    <a:alpha val="37000"/>
                  </a:srgbClr>
                </a:gs>
                <a:gs pos="100000">
                  <a:srgbClr val="184776">
                    <a:alpha val="3700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82" name="Line 38"/>
            <p:cNvSpPr>
              <a:spLocks noChangeShapeType="1"/>
            </p:cNvSpPr>
            <p:nvPr/>
          </p:nvSpPr>
          <p:spPr bwMode="auto">
            <a:xfrm>
              <a:off x="3961" y="853"/>
              <a:ext cx="0" cy="133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3" name="Line 39"/>
            <p:cNvSpPr>
              <a:spLocks noChangeShapeType="1"/>
            </p:cNvSpPr>
            <p:nvPr/>
          </p:nvSpPr>
          <p:spPr bwMode="auto">
            <a:xfrm>
              <a:off x="4681" y="811"/>
              <a:ext cx="0" cy="133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4" name="Line 40"/>
            <p:cNvSpPr>
              <a:spLocks noChangeShapeType="1"/>
            </p:cNvSpPr>
            <p:nvPr/>
          </p:nvSpPr>
          <p:spPr bwMode="auto">
            <a:xfrm>
              <a:off x="4303" y="825"/>
              <a:ext cx="0" cy="1357"/>
            </a:xfrm>
            <a:prstGeom prst="line">
              <a:avLst/>
            </a:prstGeom>
            <a:noFill/>
            <a:ln w="38100">
              <a:solidFill>
                <a:srgbClr val="FFCC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85" name="Line 41"/>
            <p:cNvSpPr>
              <a:spLocks noChangeShapeType="1"/>
            </p:cNvSpPr>
            <p:nvPr/>
          </p:nvSpPr>
          <p:spPr bwMode="auto">
            <a:xfrm flipH="1">
              <a:off x="4303" y="507"/>
              <a:ext cx="454" cy="318"/>
            </a:xfrm>
            <a:prstGeom prst="line">
              <a:avLst/>
            </a:prstGeom>
            <a:noFill/>
            <a:ln w="38100">
              <a:solidFill>
                <a:srgbClr val="FFCC6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9178" name="Text Box 42"/>
          <p:cNvSpPr txBox="1">
            <a:spLocks noChangeArrowheads="1"/>
          </p:cNvSpPr>
          <p:nvPr/>
        </p:nvSpPr>
        <p:spPr bwMode="auto">
          <a:xfrm>
            <a:off x="5276850" y="1965597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FFFF"/>
                </a:solidFill>
                <a:ea typeface="楷体_GB2312" pitchFamily="49" charset="-122"/>
              </a:rPr>
              <a:t>S</a:t>
            </a:r>
          </a:p>
        </p:txBody>
      </p:sp>
      <p:sp>
        <p:nvSpPr>
          <p:cNvPr id="219179" name="Line 43"/>
          <p:cNvSpPr>
            <a:spLocks noChangeShapeType="1"/>
          </p:cNvSpPr>
          <p:nvPr/>
        </p:nvSpPr>
        <p:spPr bwMode="auto">
          <a:xfrm>
            <a:off x="8047038" y="1446485"/>
            <a:ext cx="863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80" name="Line 44"/>
          <p:cNvSpPr>
            <a:spLocks noChangeShapeType="1"/>
          </p:cNvSpPr>
          <p:nvPr/>
        </p:nvSpPr>
        <p:spPr bwMode="auto">
          <a:xfrm>
            <a:off x="5456238" y="1446485"/>
            <a:ext cx="863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181" name="Group 45"/>
          <p:cNvGrpSpPr>
            <a:grpSpLocks/>
          </p:cNvGrpSpPr>
          <p:nvPr/>
        </p:nvGrpSpPr>
        <p:grpSpPr bwMode="auto">
          <a:xfrm>
            <a:off x="4348163" y="4783410"/>
            <a:ext cx="863600" cy="936625"/>
            <a:chOff x="4060" y="2795"/>
            <a:chExt cx="544" cy="590"/>
          </a:xfrm>
        </p:grpSpPr>
        <p:sp>
          <p:nvSpPr>
            <p:cNvPr id="21562" name="Rectangle 46"/>
            <p:cNvSpPr>
              <a:spLocks noChangeArrowheads="1"/>
            </p:cNvSpPr>
            <p:nvPr/>
          </p:nvSpPr>
          <p:spPr bwMode="auto">
            <a:xfrm>
              <a:off x="4106" y="2795"/>
              <a:ext cx="452" cy="590"/>
            </a:xfrm>
            <a:prstGeom prst="rect">
              <a:avLst/>
            </a:prstGeom>
            <a:noFill/>
            <a:ln w="19050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83" name="Oval 47"/>
            <p:cNvSpPr>
              <a:spLocks noChangeArrowheads="1"/>
            </p:cNvSpPr>
            <p:nvPr/>
          </p:nvSpPr>
          <p:spPr bwMode="auto">
            <a:xfrm>
              <a:off x="4060" y="2795"/>
              <a:ext cx="90" cy="59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89999"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7C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64" name="Rectangle 48"/>
            <p:cNvSpPr>
              <a:spLocks noChangeArrowheads="1"/>
            </p:cNvSpPr>
            <p:nvPr/>
          </p:nvSpPr>
          <p:spPr bwMode="auto">
            <a:xfrm>
              <a:off x="4126" y="2795"/>
              <a:ext cx="432" cy="590"/>
            </a:xfrm>
            <a:prstGeom prst="rect">
              <a:avLst/>
            </a:prstGeom>
            <a:gradFill rotWithShape="1">
              <a:gsLst>
                <a:gs pos="0">
                  <a:srgbClr val="005E47">
                    <a:alpha val="70000"/>
                  </a:srgbClr>
                </a:gs>
                <a:gs pos="50000">
                  <a:srgbClr val="00CC99">
                    <a:alpha val="70000"/>
                  </a:srgbClr>
                </a:gs>
                <a:gs pos="100000">
                  <a:srgbClr val="005E47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185" name="Oval 49"/>
            <p:cNvSpPr>
              <a:spLocks noChangeArrowheads="1"/>
            </p:cNvSpPr>
            <p:nvPr/>
          </p:nvSpPr>
          <p:spPr bwMode="auto">
            <a:xfrm>
              <a:off x="4514" y="2795"/>
              <a:ext cx="90" cy="59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89999"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7C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19186" name="Text Box 50"/>
          <p:cNvSpPr txBox="1">
            <a:spLocks noChangeArrowheads="1"/>
          </p:cNvSpPr>
          <p:nvPr/>
        </p:nvSpPr>
        <p:spPr bwMode="auto">
          <a:xfrm>
            <a:off x="3846513" y="497391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S</a:t>
            </a:r>
          </a:p>
        </p:txBody>
      </p:sp>
      <p:grpSp>
        <p:nvGrpSpPr>
          <p:cNvPr id="219187" name="Group 51"/>
          <p:cNvGrpSpPr>
            <a:grpSpLocks/>
          </p:cNvGrpSpPr>
          <p:nvPr/>
        </p:nvGrpSpPr>
        <p:grpSpPr bwMode="auto">
          <a:xfrm>
            <a:off x="4203700" y="5777185"/>
            <a:ext cx="1143000" cy="457200"/>
            <a:chOff x="4012" y="3512"/>
            <a:chExt cx="720" cy="288"/>
          </a:xfrm>
        </p:grpSpPr>
        <p:sp>
          <p:nvSpPr>
            <p:cNvPr id="21560" name="Line 52"/>
            <p:cNvSpPr>
              <a:spLocks noChangeShapeType="1"/>
            </p:cNvSpPr>
            <p:nvPr/>
          </p:nvSpPr>
          <p:spPr bwMode="auto">
            <a:xfrm>
              <a:off x="4012" y="3773"/>
              <a:ext cx="720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1" name="Text Box 53"/>
            <p:cNvSpPr txBox="1">
              <a:spLocks noChangeArrowheads="1"/>
            </p:cNvSpPr>
            <p:nvPr/>
          </p:nvSpPr>
          <p:spPr bwMode="auto">
            <a:xfrm>
              <a:off x="4394" y="35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66FF33"/>
                  </a:solidFill>
                  <a:ea typeface="楷体_GB2312" pitchFamily="49" charset="-122"/>
                </a:rPr>
                <a:t>d</a:t>
              </a:r>
            </a:p>
          </p:txBody>
        </p:sp>
      </p:grpSp>
      <p:grpSp>
        <p:nvGrpSpPr>
          <p:cNvPr id="219190" name="Group 54"/>
          <p:cNvGrpSpPr>
            <a:grpSpLocks/>
          </p:cNvGrpSpPr>
          <p:nvPr/>
        </p:nvGrpSpPr>
        <p:grpSpPr bwMode="auto">
          <a:xfrm>
            <a:off x="4195763" y="4107135"/>
            <a:ext cx="1174750" cy="2409825"/>
            <a:chOff x="4007" y="2528"/>
            <a:chExt cx="740" cy="1518"/>
          </a:xfrm>
        </p:grpSpPr>
        <p:grpSp>
          <p:nvGrpSpPr>
            <p:cNvPr id="21548" name="Group 55"/>
            <p:cNvGrpSpPr>
              <a:grpSpLocks/>
            </p:cNvGrpSpPr>
            <p:nvPr/>
          </p:nvGrpSpPr>
          <p:grpSpPr bwMode="auto">
            <a:xfrm>
              <a:off x="4007" y="2610"/>
              <a:ext cx="724" cy="1292"/>
              <a:chOff x="4007" y="2610"/>
              <a:chExt cx="724" cy="1292"/>
            </a:xfrm>
          </p:grpSpPr>
          <p:sp>
            <p:nvSpPr>
              <p:cNvPr id="21556" name="Line 56"/>
              <p:cNvSpPr>
                <a:spLocks noChangeShapeType="1"/>
              </p:cNvSpPr>
              <p:nvPr/>
            </p:nvSpPr>
            <p:spPr bwMode="auto">
              <a:xfrm flipH="1">
                <a:off x="4059" y="2976"/>
                <a:ext cx="672" cy="601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7" name="Line 57"/>
              <p:cNvSpPr>
                <a:spLocks noChangeShapeType="1"/>
              </p:cNvSpPr>
              <p:nvPr/>
            </p:nvSpPr>
            <p:spPr bwMode="auto">
              <a:xfrm flipH="1">
                <a:off x="4007" y="2614"/>
                <a:ext cx="240" cy="214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8" name="Line 58"/>
              <p:cNvSpPr>
                <a:spLocks noChangeShapeType="1"/>
              </p:cNvSpPr>
              <p:nvPr/>
            </p:nvSpPr>
            <p:spPr bwMode="auto">
              <a:xfrm flipH="1">
                <a:off x="4018" y="2610"/>
                <a:ext cx="624" cy="558"/>
              </a:xfrm>
              <a:prstGeom prst="line">
                <a:avLst/>
              </a:pr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9" name="Line 59"/>
              <p:cNvSpPr>
                <a:spLocks noChangeShapeType="1"/>
              </p:cNvSpPr>
              <p:nvPr/>
            </p:nvSpPr>
            <p:spPr bwMode="auto">
              <a:xfrm flipH="1">
                <a:off x="4199" y="3429"/>
                <a:ext cx="528" cy="473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549" name="Group 60"/>
            <p:cNvGrpSpPr>
              <a:grpSpLocks/>
            </p:cNvGrpSpPr>
            <p:nvPr/>
          </p:nvGrpSpPr>
          <p:grpSpPr bwMode="auto">
            <a:xfrm>
              <a:off x="4012" y="2528"/>
              <a:ext cx="735" cy="1518"/>
              <a:chOff x="4012" y="2528"/>
              <a:chExt cx="735" cy="1518"/>
            </a:xfrm>
          </p:grpSpPr>
          <p:grpSp>
            <p:nvGrpSpPr>
              <p:cNvPr id="21550" name="Group 61"/>
              <p:cNvGrpSpPr>
                <a:grpSpLocks/>
              </p:cNvGrpSpPr>
              <p:nvPr/>
            </p:nvGrpSpPr>
            <p:grpSpPr bwMode="auto">
              <a:xfrm>
                <a:off x="4012" y="2528"/>
                <a:ext cx="735" cy="1518"/>
                <a:chOff x="4012" y="2528"/>
                <a:chExt cx="735" cy="1518"/>
              </a:xfrm>
            </p:grpSpPr>
            <p:sp>
              <p:nvSpPr>
                <p:cNvPr id="21553" name="Freeform 62"/>
                <p:cNvSpPr>
                  <a:spLocks/>
                </p:cNvSpPr>
                <p:nvPr/>
              </p:nvSpPr>
              <p:spPr bwMode="auto">
                <a:xfrm>
                  <a:off x="4019" y="2528"/>
                  <a:ext cx="728" cy="117"/>
                </a:xfrm>
                <a:custGeom>
                  <a:avLst/>
                  <a:gdLst>
                    <a:gd name="T0" fmla="*/ 0 w 728"/>
                    <a:gd name="T1" fmla="*/ 59 h 131"/>
                    <a:gd name="T2" fmla="*/ 44 w 728"/>
                    <a:gd name="T3" fmla="*/ 34 h 131"/>
                    <a:gd name="T4" fmla="*/ 109 w 728"/>
                    <a:gd name="T5" fmla="*/ 25 h 131"/>
                    <a:gd name="T6" fmla="*/ 185 w 728"/>
                    <a:gd name="T7" fmla="*/ 30 h 131"/>
                    <a:gd name="T8" fmla="*/ 217 w 728"/>
                    <a:gd name="T9" fmla="*/ 40 h 131"/>
                    <a:gd name="T10" fmla="*/ 261 w 728"/>
                    <a:gd name="T11" fmla="*/ 45 h 131"/>
                    <a:gd name="T12" fmla="*/ 435 w 728"/>
                    <a:gd name="T13" fmla="*/ 20 h 131"/>
                    <a:gd name="T14" fmla="*/ 467 w 728"/>
                    <a:gd name="T15" fmla="*/ 11 h 131"/>
                    <a:gd name="T16" fmla="*/ 533 w 728"/>
                    <a:gd name="T17" fmla="*/ 0 h 131"/>
                    <a:gd name="T18" fmla="*/ 598 w 728"/>
                    <a:gd name="T19" fmla="*/ 11 h 131"/>
                    <a:gd name="T20" fmla="*/ 728 w 728"/>
                    <a:gd name="T21" fmla="*/ 50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28" h="131">
                      <a:moveTo>
                        <a:pt x="0" y="131"/>
                      </a:moveTo>
                      <a:cubicBezTo>
                        <a:pt x="12" y="95"/>
                        <a:pt x="5" y="93"/>
                        <a:pt x="44" y="76"/>
                      </a:cubicBezTo>
                      <a:cubicBezTo>
                        <a:pt x="65" y="67"/>
                        <a:pt x="109" y="55"/>
                        <a:pt x="109" y="55"/>
                      </a:cubicBezTo>
                      <a:cubicBezTo>
                        <a:pt x="134" y="59"/>
                        <a:pt x="160" y="59"/>
                        <a:pt x="185" y="66"/>
                      </a:cubicBezTo>
                      <a:cubicBezTo>
                        <a:pt x="197" y="70"/>
                        <a:pt x="205" y="82"/>
                        <a:pt x="217" y="87"/>
                      </a:cubicBezTo>
                      <a:cubicBezTo>
                        <a:pt x="231" y="93"/>
                        <a:pt x="246" y="94"/>
                        <a:pt x="261" y="98"/>
                      </a:cubicBezTo>
                      <a:cubicBezTo>
                        <a:pt x="394" y="85"/>
                        <a:pt x="341" y="107"/>
                        <a:pt x="435" y="44"/>
                      </a:cubicBezTo>
                      <a:cubicBezTo>
                        <a:pt x="446" y="37"/>
                        <a:pt x="455" y="26"/>
                        <a:pt x="467" y="22"/>
                      </a:cubicBezTo>
                      <a:cubicBezTo>
                        <a:pt x="489" y="15"/>
                        <a:pt x="533" y="0"/>
                        <a:pt x="533" y="0"/>
                      </a:cubicBezTo>
                      <a:cubicBezTo>
                        <a:pt x="555" y="7"/>
                        <a:pt x="579" y="9"/>
                        <a:pt x="598" y="22"/>
                      </a:cubicBezTo>
                      <a:cubicBezTo>
                        <a:pt x="641" y="51"/>
                        <a:pt x="682" y="85"/>
                        <a:pt x="728" y="109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184776">
                        <a:alpha val="21999"/>
                      </a:srgbClr>
                    </a:gs>
                    <a:gs pos="100000">
                      <a:srgbClr val="3399FF">
                        <a:alpha val="21999"/>
                      </a:srgbClr>
                    </a:gs>
                  </a:gsLst>
                  <a:lin ang="2700000" scaled="1"/>
                </a:gradFill>
                <a:ln w="38100" cmpd="sng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54" name="Freeform 63"/>
                <p:cNvSpPr>
                  <a:spLocks/>
                </p:cNvSpPr>
                <p:nvPr/>
              </p:nvSpPr>
              <p:spPr bwMode="auto">
                <a:xfrm rot="10800000">
                  <a:off x="4012" y="3929"/>
                  <a:ext cx="728" cy="117"/>
                </a:xfrm>
                <a:custGeom>
                  <a:avLst/>
                  <a:gdLst>
                    <a:gd name="T0" fmla="*/ 0 w 728"/>
                    <a:gd name="T1" fmla="*/ 59 h 131"/>
                    <a:gd name="T2" fmla="*/ 44 w 728"/>
                    <a:gd name="T3" fmla="*/ 34 h 131"/>
                    <a:gd name="T4" fmla="*/ 109 w 728"/>
                    <a:gd name="T5" fmla="*/ 25 h 131"/>
                    <a:gd name="T6" fmla="*/ 185 w 728"/>
                    <a:gd name="T7" fmla="*/ 30 h 131"/>
                    <a:gd name="T8" fmla="*/ 217 w 728"/>
                    <a:gd name="T9" fmla="*/ 40 h 131"/>
                    <a:gd name="T10" fmla="*/ 261 w 728"/>
                    <a:gd name="T11" fmla="*/ 45 h 131"/>
                    <a:gd name="T12" fmla="*/ 435 w 728"/>
                    <a:gd name="T13" fmla="*/ 20 h 131"/>
                    <a:gd name="T14" fmla="*/ 467 w 728"/>
                    <a:gd name="T15" fmla="*/ 11 h 131"/>
                    <a:gd name="T16" fmla="*/ 533 w 728"/>
                    <a:gd name="T17" fmla="*/ 0 h 131"/>
                    <a:gd name="T18" fmla="*/ 598 w 728"/>
                    <a:gd name="T19" fmla="*/ 11 h 131"/>
                    <a:gd name="T20" fmla="*/ 728 w 728"/>
                    <a:gd name="T21" fmla="*/ 50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28" h="131">
                      <a:moveTo>
                        <a:pt x="0" y="131"/>
                      </a:moveTo>
                      <a:cubicBezTo>
                        <a:pt x="12" y="95"/>
                        <a:pt x="5" y="93"/>
                        <a:pt x="44" y="76"/>
                      </a:cubicBezTo>
                      <a:cubicBezTo>
                        <a:pt x="65" y="67"/>
                        <a:pt x="109" y="55"/>
                        <a:pt x="109" y="55"/>
                      </a:cubicBezTo>
                      <a:cubicBezTo>
                        <a:pt x="134" y="59"/>
                        <a:pt x="160" y="59"/>
                        <a:pt x="185" y="66"/>
                      </a:cubicBezTo>
                      <a:cubicBezTo>
                        <a:pt x="197" y="70"/>
                        <a:pt x="205" y="82"/>
                        <a:pt x="217" y="87"/>
                      </a:cubicBezTo>
                      <a:cubicBezTo>
                        <a:pt x="231" y="93"/>
                        <a:pt x="246" y="94"/>
                        <a:pt x="261" y="98"/>
                      </a:cubicBezTo>
                      <a:cubicBezTo>
                        <a:pt x="394" y="85"/>
                        <a:pt x="341" y="107"/>
                        <a:pt x="435" y="44"/>
                      </a:cubicBezTo>
                      <a:cubicBezTo>
                        <a:pt x="446" y="37"/>
                        <a:pt x="455" y="26"/>
                        <a:pt x="467" y="22"/>
                      </a:cubicBezTo>
                      <a:cubicBezTo>
                        <a:pt x="489" y="15"/>
                        <a:pt x="533" y="0"/>
                        <a:pt x="533" y="0"/>
                      </a:cubicBezTo>
                      <a:cubicBezTo>
                        <a:pt x="555" y="7"/>
                        <a:pt x="579" y="9"/>
                        <a:pt x="598" y="22"/>
                      </a:cubicBezTo>
                      <a:cubicBezTo>
                        <a:pt x="641" y="51"/>
                        <a:pt x="682" y="85"/>
                        <a:pt x="728" y="109"/>
                      </a:cubicBezTo>
                    </a:path>
                  </a:pathLst>
                </a:custGeom>
                <a:gradFill rotWithShape="1">
                  <a:gsLst>
                    <a:gs pos="0">
                      <a:srgbClr val="3399FF">
                        <a:alpha val="21999"/>
                      </a:srgbClr>
                    </a:gs>
                    <a:gs pos="50000">
                      <a:srgbClr val="184776">
                        <a:alpha val="21999"/>
                      </a:srgbClr>
                    </a:gs>
                    <a:gs pos="100000">
                      <a:srgbClr val="3399FF">
                        <a:alpha val="21999"/>
                      </a:srgbClr>
                    </a:gs>
                  </a:gsLst>
                  <a:lin ang="2700000" scaled="1"/>
                </a:gradFill>
                <a:ln w="38100" cmpd="sng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55" name="Rectangle 64"/>
                <p:cNvSpPr>
                  <a:spLocks noChangeArrowheads="1"/>
                </p:cNvSpPr>
                <p:nvPr/>
              </p:nvSpPr>
              <p:spPr bwMode="auto">
                <a:xfrm>
                  <a:off x="4028" y="2630"/>
                  <a:ext cx="680" cy="131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99FF">
                        <a:alpha val="21999"/>
                      </a:srgbClr>
                    </a:gs>
                    <a:gs pos="100000">
                      <a:srgbClr val="184776">
                        <a:alpha val="23000"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1551" name="Line 65"/>
              <p:cNvSpPr>
                <a:spLocks noChangeShapeType="1"/>
              </p:cNvSpPr>
              <p:nvPr/>
            </p:nvSpPr>
            <p:spPr bwMode="auto">
              <a:xfrm>
                <a:off x="4018" y="2642"/>
                <a:ext cx="0" cy="133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2" name="Line 66"/>
              <p:cNvSpPr>
                <a:spLocks noChangeShapeType="1"/>
              </p:cNvSpPr>
              <p:nvPr/>
            </p:nvSpPr>
            <p:spPr bwMode="auto">
              <a:xfrm>
                <a:off x="4738" y="2600"/>
                <a:ext cx="0" cy="133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19203" name="Line 67"/>
          <p:cNvSpPr>
            <a:spLocks noChangeShapeType="1"/>
          </p:cNvSpPr>
          <p:nvPr/>
        </p:nvSpPr>
        <p:spPr bwMode="auto">
          <a:xfrm>
            <a:off x="4772025" y="4248422"/>
            <a:ext cx="0" cy="2154238"/>
          </a:xfrm>
          <a:prstGeom prst="line">
            <a:avLst/>
          </a:prstGeom>
          <a:noFill/>
          <a:ln w="38100">
            <a:solidFill>
              <a:srgbClr val="FFCC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9204" name="Group 68"/>
          <p:cNvGrpSpPr>
            <a:grpSpLocks/>
          </p:cNvGrpSpPr>
          <p:nvPr/>
        </p:nvGrpSpPr>
        <p:grpSpPr bwMode="auto">
          <a:xfrm>
            <a:off x="4754563" y="4119835"/>
            <a:ext cx="404812" cy="630237"/>
            <a:chOff x="4383" y="2472"/>
            <a:chExt cx="255" cy="397"/>
          </a:xfrm>
        </p:grpSpPr>
        <p:sp>
          <p:nvSpPr>
            <p:cNvPr id="21545" name="Text Box 69"/>
            <p:cNvSpPr txBox="1">
              <a:spLocks noChangeArrowheads="1"/>
            </p:cNvSpPr>
            <p:nvPr/>
          </p:nvSpPr>
          <p:spPr bwMode="auto">
            <a:xfrm>
              <a:off x="4426" y="24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66"/>
                  </a:solidFill>
                  <a:ea typeface="楷体_GB2312" pitchFamily="49" charset="-122"/>
                </a:rPr>
                <a:t>x</a:t>
              </a:r>
            </a:p>
          </p:txBody>
        </p:sp>
        <p:sp>
          <p:nvSpPr>
            <p:cNvPr id="21546" name="Line 70"/>
            <p:cNvSpPr>
              <a:spLocks noChangeShapeType="1"/>
            </p:cNvSpPr>
            <p:nvPr/>
          </p:nvSpPr>
          <p:spPr bwMode="auto">
            <a:xfrm flipV="1">
              <a:off x="4638" y="2614"/>
              <a:ext cx="0" cy="255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7" name="Line 71"/>
            <p:cNvSpPr>
              <a:spLocks noChangeShapeType="1"/>
            </p:cNvSpPr>
            <p:nvPr/>
          </p:nvSpPr>
          <p:spPr bwMode="auto">
            <a:xfrm>
              <a:off x="4383" y="2755"/>
              <a:ext cx="255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9208" name="Group 72"/>
          <p:cNvGrpSpPr>
            <a:grpSpLocks/>
          </p:cNvGrpSpPr>
          <p:nvPr/>
        </p:nvGrpSpPr>
        <p:grpSpPr bwMode="auto">
          <a:xfrm>
            <a:off x="7743825" y="1733822"/>
            <a:ext cx="933450" cy="936625"/>
            <a:chOff x="4831" y="1181"/>
            <a:chExt cx="588" cy="590"/>
          </a:xfrm>
        </p:grpSpPr>
        <p:sp>
          <p:nvSpPr>
            <p:cNvPr id="21542" name="Rectangle 73"/>
            <p:cNvSpPr>
              <a:spLocks noChangeArrowheads="1"/>
            </p:cNvSpPr>
            <p:nvPr/>
          </p:nvSpPr>
          <p:spPr bwMode="auto">
            <a:xfrm>
              <a:off x="4987" y="1181"/>
              <a:ext cx="432" cy="590"/>
            </a:xfrm>
            <a:prstGeom prst="rect">
              <a:avLst/>
            </a:prstGeom>
            <a:noFill/>
            <a:ln w="19050">
              <a:solidFill>
                <a:srgbClr val="FF7C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43" name="Oval 74"/>
            <p:cNvSpPr>
              <a:spLocks noChangeArrowheads="1"/>
            </p:cNvSpPr>
            <p:nvPr/>
          </p:nvSpPr>
          <p:spPr bwMode="auto">
            <a:xfrm>
              <a:off x="4831" y="1181"/>
              <a:ext cx="317" cy="590"/>
            </a:xfrm>
            <a:prstGeom prst="ellipse">
              <a:avLst/>
            </a:prstGeom>
            <a:gradFill rotWithShape="1">
              <a:gsLst>
                <a:gs pos="0">
                  <a:srgbClr val="00CC99">
                    <a:alpha val="89998"/>
                  </a:srgbClr>
                </a:gs>
                <a:gs pos="100000">
                  <a:srgbClr val="005E47">
                    <a:alpha val="89998"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7C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44" name="Rectangle 75"/>
            <p:cNvSpPr>
              <a:spLocks noChangeArrowheads="1"/>
            </p:cNvSpPr>
            <p:nvPr/>
          </p:nvSpPr>
          <p:spPr bwMode="auto">
            <a:xfrm>
              <a:off x="4987" y="1181"/>
              <a:ext cx="432" cy="590"/>
            </a:xfrm>
            <a:prstGeom prst="rect">
              <a:avLst/>
            </a:prstGeom>
            <a:gradFill rotWithShape="1">
              <a:gsLst>
                <a:gs pos="0">
                  <a:srgbClr val="005E47">
                    <a:alpha val="70000"/>
                  </a:srgbClr>
                </a:gs>
                <a:gs pos="50000">
                  <a:srgbClr val="00CC99">
                    <a:alpha val="70000"/>
                  </a:srgbClr>
                </a:gs>
                <a:gs pos="100000">
                  <a:srgbClr val="005E47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19212" name="Oval 76"/>
          <p:cNvSpPr>
            <a:spLocks noChangeArrowheads="1"/>
          </p:cNvSpPr>
          <p:nvPr/>
        </p:nvSpPr>
        <p:spPr bwMode="auto">
          <a:xfrm>
            <a:off x="8461375" y="1733822"/>
            <a:ext cx="503238" cy="936625"/>
          </a:xfrm>
          <a:prstGeom prst="ellipse">
            <a:avLst/>
          </a:prstGeom>
          <a:gradFill rotWithShape="1">
            <a:gsLst>
              <a:gs pos="0">
                <a:schemeClr val="accent1">
                  <a:alpha val="89999"/>
                </a:schemeClr>
              </a:gs>
              <a:gs pos="100000">
                <a:schemeClr val="accent1">
                  <a:gamma/>
                  <a:shade val="46275"/>
                  <a:invGamma/>
                  <a:alpha val="89999"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7C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19213" name="Group 77"/>
          <p:cNvGrpSpPr>
            <a:grpSpLocks/>
          </p:cNvGrpSpPr>
          <p:nvPr/>
        </p:nvGrpSpPr>
        <p:grpSpPr bwMode="auto">
          <a:xfrm>
            <a:off x="5964238" y="4369072"/>
            <a:ext cx="2868612" cy="1995488"/>
            <a:chOff x="2902" y="2666"/>
            <a:chExt cx="2001" cy="1392"/>
          </a:xfrm>
        </p:grpSpPr>
        <p:sp>
          <p:nvSpPr>
            <p:cNvPr id="21537" name="Line 78"/>
            <p:cNvSpPr>
              <a:spLocks noChangeShapeType="1"/>
            </p:cNvSpPr>
            <p:nvPr/>
          </p:nvSpPr>
          <p:spPr bwMode="auto">
            <a:xfrm>
              <a:off x="2902" y="3410"/>
              <a:ext cx="172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8" name="Line 79"/>
            <p:cNvSpPr>
              <a:spLocks noChangeShapeType="1"/>
            </p:cNvSpPr>
            <p:nvPr/>
          </p:nvSpPr>
          <p:spPr bwMode="auto">
            <a:xfrm flipV="1">
              <a:off x="3766" y="2762"/>
              <a:ext cx="0" cy="12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9" name="Text Box 80"/>
            <p:cNvSpPr txBox="1">
              <a:spLocks noChangeArrowheads="1"/>
            </p:cNvSpPr>
            <p:nvPr/>
          </p:nvSpPr>
          <p:spPr bwMode="auto">
            <a:xfrm>
              <a:off x="4668" y="3269"/>
              <a:ext cx="235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FFFF66"/>
                  </a:solidFill>
                  <a:ea typeface="楷体_GB2312" pitchFamily="49" charset="-122"/>
                </a:rPr>
                <a:t>x</a:t>
              </a:r>
            </a:p>
          </p:txBody>
        </p:sp>
        <p:sp>
          <p:nvSpPr>
            <p:cNvPr id="21540" name="Text Box 81"/>
            <p:cNvSpPr txBox="1">
              <a:spLocks noChangeArrowheads="1"/>
            </p:cNvSpPr>
            <p:nvPr/>
          </p:nvSpPr>
          <p:spPr bwMode="auto">
            <a:xfrm>
              <a:off x="3766" y="3413"/>
              <a:ext cx="282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FFFF66"/>
                  </a:solidFill>
                  <a:ea typeface="楷体_GB2312" pitchFamily="49" charset="-122"/>
                </a:rPr>
                <a:t>O</a:t>
              </a:r>
            </a:p>
          </p:txBody>
        </p:sp>
        <p:sp>
          <p:nvSpPr>
            <p:cNvPr id="21541" name="Text Box 82"/>
            <p:cNvSpPr txBox="1">
              <a:spLocks noChangeArrowheads="1"/>
            </p:cNvSpPr>
            <p:nvPr/>
          </p:nvSpPr>
          <p:spPr bwMode="auto">
            <a:xfrm>
              <a:off x="3334" y="2666"/>
              <a:ext cx="341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FFFF66"/>
                  </a:solidFill>
                  <a:ea typeface="楷体_GB2312" pitchFamily="49" charset="-122"/>
                </a:rPr>
                <a:t>E</a:t>
              </a:r>
              <a:r>
                <a:rPr lang="en-US" altLang="zh-CN" i="1" baseline="-25000">
                  <a:solidFill>
                    <a:srgbClr val="FFFF66"/>
                  </a:solidFill>
                  <a:ea typeface="楷体_GB2312" pitchFamily="49" charset="-122"/>
                </a:rPr>
                <a:t>x</a:t>
              </a:r>
              <a:endParaRPr lang="en-US" altLang="zh-CN" i="1">
                <a:solidFill>
                  <a:srgbClr val="FFFF66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19219" name="Group 83"/>
          <p:cNvGrpSpPr>
            <a:grpSpLocks/>
          </p:cNvGrpSpPr>
          <p:nvPr/>
        </p:nvGrpSpPr>
        <p:grpSpPr bwMode="auto">
          <a:xfrm>
            <a:off x="5922963" y="4983435"/>
            <a:ext cx="2647950" cy="923925"/>
            <a:chOff x="3612" y="3066"/>
            <a:chExt cx="1668" cy="582"/>
          </a:xfrm>
        </p:grpSpPr>
        <p:sp>
          <p:nvSpPr>
            <p:cNvPr id="21534" name="Line 84"/>
            <p:cNvSpPr>
              <a:spLocks noChangeShapeType="1"/>
            </p:cNvSpPr>
            <p:nvPr/>
          </p:nvSpPr>
          <p:spPr bwMode="auto">
            <a:xfrm>
              <a:off x="3612" y="3648"/>
              <a:ext cx="480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Line 85"/>
            <p:cNvSpPr>
              <a:spLocks noChangeShapeType="1"/>
            </p:cNvSpPr>
            <p:nvPr/>
          </p:nvSpPr>
          <p:spPr bwMode="auto">
            <a:xfrm>
              <a:off x="4752" y="3070"/>
              <a:ext cx="528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6" name="Line 86"/>
            <p:cNvSpPr>
              <a:spLocks noChangeShapeType="1"/>
            </p:cNvSpPr>
            <p:nvPr/>
          </p:nvSpPr>
          <p:spPr bwMode="auto">
            <a:xfrm flipV="1">
              <a:off x="4080" y="3066"/>
              <a:ext cx="672" cy="582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7" name="Text Box 4"/>
          <p:cNvSpPr txBox="1">
            <a:spLocks noChangeArrowheads="1"/>
          </p:cNvSpPr>
          <p:nvPr/>
        </p:nvSpPr>
        <p:spPr bwMode="auto">
          <a:xfrm>
            <a:off x="933450" y="1386160"/>
            <a:ext cx="420211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由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对称性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分析可知，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电场强度具有面对称性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，方向垂直带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电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平板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, 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选取垂直带电面的圆柱形高斯面 </a:t>
            </a:r>
          </a:p>
        </p:txBody>
      </p:sp>
    </p:spTree>
    <p:extLst>
      <p:ext uri="{BB962C8B-B14F-4D97-AF65-F5344CB8AC3E}">
        <p14:creationId xmlns:p14="http://schemas.microsoft.com/office/powerpoint/2010/main" val="27584717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1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1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1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9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9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1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1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1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19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9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1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1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1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1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1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animBg="1"/>
      <p:bldP spid="219147" grpId="0" autoUpdateAnimBg="0"/>
      <p:bldP spid="219148" grpId="0" autoUpdateAnimBg="0"/>
      <p:bldP spid="219149" grpId="0" autoUpdateAnimBg="0"/>
      <p:bldP spid="219152" grpId="0" autoUpdateAnimBg="0"/>
      <p:bldP spid="219155" grpId="0" autoUpdateAnimBg="0"/>
      <p:bldP spid="219157" grpId="0" autoUpdateAnimBg="0"/>
      <p:bldP spid="219158" grpId="0" autoUpdateAnimBg="0"/>
      <p:bldP spid="219178" grpId="0" autoUpdateAnimBg="0"/>
      <p:bldP spid="219179" grpId="0" animBg="1"/>
      <p:bldP spid="219180" grpId="0" animBg="1"/>
      <p:bldP spid="219186" grpId="0" autoUpdateAnimBg="0"/>
      <p:bldP spid="219203" grpId="0" animBg="1"/>
      <p:bldP spid="219212" grpId="0" animBg="1"/>
      <p:bldP spid="8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1" name="Rectangle 2"/>
          <p:cNvSpPr>
            <a:spLocks noChangeArrowheads="1"/>
          </p:cNvSpPr>
          <p:nvPr/>
        </p:nvSpPr>
        <p:spPr bwMode="auto">
          <a:xfrm>
            <a:off x="779463" y="350119"/>
            <a:ext cx="4872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均匀带电球面，电量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，半径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  <p:sp>
        <p:nvSpPr>
          <p:cNvPr id="6162" name="Text Box 3"/>
          <p:cNvSpPr txBox="1">
            <a:spLocks noChangeArrowheads="1"/>
          </p:cNvSpPr>
          <p:nvPr/>
        </p:nvSpPr>
        <p:spPr bwMode="auto">
          <a:xfrm>
            <a:off x="762000" y="81156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电场强度分布</a:t>
            </a:r>
          </a:p>
        </p:txBody>
      </p:sp>
      <p:sp>
        <p:nvSpPr>
          <p:cNvPr id="6163" name="Oval 4"/>
          <p:cNvSpPr>
            <a:spLocks noChangeArrowheads="1"/>
          </p:cNvSpPr>
          <p:nvPr/>
        </p:nvSpPr>
        <p:spPr bwMode="auto">
          <a:xfrm>
            <a:off x="5862638" y="1581150"/>
            <a:ext cx="1439862" cy="1439863"/>
          </a:xfrm>
          <a:prstGeom prst="ellipse">
            <a:avLst/>
          </a:prstGeom>
          <a:gradFill rotWithShape="1">
            <a:gsLst>
              <a:gs pos="0">
                <a:srgbClr val="3399FF">
                  <a:alpha val="70000"/>
                </a:srgbClr>
              </a:gs>
              <a:gs pos="100000">
                <a:srgbClr val="184776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05349" name="Line 5"/>
          <p:cNvSpPr>
            <a:spLocks noChangeShapeType="1"/>
          </p:cNvSpPr>
          <p:nvPr/>
        </p:nvSpPr>
        <p:spPr bwMode="auto">
          <a:xfrm flipV="1">
            <a:off x="6583363" y="1673225"/>
            <a:ext cx="477837" cy="627063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5" name="Text Box 6"/>
          <p:cNvSpPr txBox="1">
            <a:spLocks noChangeArrowheads="1"/>
          </p:cNvSpPr>
          <p:nvPr/>
        </p:nvSpPr>
        <p:spPr bwMode="auto">
          <a:xfrm>
            <a:off x="6078538" y="1987550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 b="1" i="1">
                <a:solidFill>
                  <a:srgbClr val="00FF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6166" name="Text Box 7"/>
          <p:cNvSpPr txBox="1">
            <a:spLocks noChangeArrowheads="1"/>
          </p:cNvSpPr>
          <p:nvPr/>
        </p:nvSpPr>
        <p:spPr bwMode="auto">
          <a:xfrm>
            <a:off x="296863" y="138685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21053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637740"/>
              </p:ext>
            </p:extLst>
          </p:nvPr>
        </p:nvGraphicFramePr>
        <p:xfrm>
          <a:off x="612775" y="2708151"/>
          <a:ext cx="21796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6" name="公式" r:id="rId3" imgW="2247840" imgH="583920" progId="Equation.3">
                  <p:embed/>
                </p:oleObj>
              </mc:Choice>
              <mc:Fallback>
                <p:oleObj name="公式" r:id="rId3" imgW="22478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2708151"/>
                        <a:ext cx="217963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53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115933"/>
              </p:ext>
            </p:extLst>
          </p:nvPr>
        </p:nvGraphicFramePr>
        <p:xfrm>
          <a:off x="2867909" y="2682621"/>
          <a:ext cx="11223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7" name="公式" r:id="rId5" imgW="1155600" imgH="583920" progId="Equation.3">
                  <p:embed/>
                </p:oleObj>
              </mc:Choice>
              <mc:Fallback>
                <p:oleObj name="公式" r:id="rId5" imgW="11556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909" y="2682621"/>
                        <a:ext cx="11223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53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748323"/>
              </p:ext>
            </p:extLst>
          </p:nvPr>
        </p:nvGraphicFramePr>
        <p:xfrm>
          <a:off x="4056063" y="2720851"/>
          <a:ext cx="1395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8" name="公式" r:id="rId7" imgW="1231560" imgH="469800" progId="Equation.3">
                  <p:embed/>
                </p:oleObj>
              </mc:Choice>
              <mc:Fallback>
                <p:oleObj name="公式" r:id="rId7" imgW="12315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2720851"/>
                        <a:ext cx="13954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5355" name="Rectangle 11"/>
          <p:cNvSpPr>
            <a:spLocks noChangeArrowheads="1"/>
          </p:cNvSpPr>
          <p:nvPr/>
        </p:nvSpPr>
        <p:spPr bwMode="auto">
          <a:xfrm>
            <a:off x="755650" y="3643560"/>
            <a:ext cx="278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Monotype Sorts" pitchFamily="2" charset="2"/>
              </a:rPr>
              <a:t>由高斯定理</a:t>
            </a:r>
          </a:p>
        </p:txBody>
      </p:sp>
      <p:graphicFrame>
        <p:nvGraphicFramePr>
          <p:cNvPr id="21053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510108"/>
              </p:ext>
            </p:extLst>
          </p:nvPr>
        </p:nvGraphicFramePr>
        <p:xfrm>
          <a:off x="5441950" y="5970166"/>
          <a:ext cx="13525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9" name="公式" r:id="rId9" imgW="1104840" imgH="317160" progId="Equation.3">
                  <p:embed/>
                </p:oleObj>
              </mc:Choice>
              <mc:Fallback>
                <p:oleObj name="公式" r:id="rId9" imgW="11048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5970166"/>
                        <a:ext cx="135255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53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36369"/>
              </p:ext>
            </p:extLst>
          </p:nvPr>
        </p:nvGraphicFramePr>
        <p:xfrm>
          <a:off x="1062038" y="4967833"/>
          <a:ext cx="14192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0" name="公式" r:id="rId11" imgW="1447560" imgH="507960" progId="Equation.3">
                  <p:embed/>
                </p:oleObj>
              </mc:Choice>
              <mc:Fallback>
                <p:oleObj name="公式" r:id="rId11" imgW="14475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4967833"/>
                        <a:ext cx="14192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53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04930"/>
              </p:ext>
            </p:extLst>
          </p:nvPr>
        </p:nvGraphicFramePr>
        <p:xfrm>
          <a:off x="2816225" y="4796383"/>
          <a:ext cx="2157413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1" name="公式" r:id="rId13" imgW="1917360" imgH="914400" progId="Equation.3">
                  <p:embed/>
                </p:oleObj>
              </mc:Choice>
              <mc:Fallback>
                <p:oleObj name="公式" r:id="rId13" imgW="19173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4796383"/>
                        <a:ext cx="2157413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8" name="Text Box 15"/>
          <p:cNvSpPr txBox="1">
            <a:spLocks noChangeArrowheads="1"/>
          </p:cNvSpPr>
          <p:nvPr/>
        </p:nvSpPr>
        <p:spPr bwMode="auto">
          <a:xfrm>
            <a:off x="6405563" y="1339850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99FF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6169" name="Text Box 16"/>
          <p:cNvSpPr txBox="1">
            <a:spLocks noChangeArrowheads="1"/>
          </p:cNvSpPr>
          <p:nvPr/>
        </p:nvSpPr>
        <p:spPr bwMode="auto">
          <a:xfrm>
            <a:off x="5795963" y="1652588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99FF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6170" name="Text Box 17"/>
          <p:cNvSpPr txBox="1">
            <a:spLocks noChangeArrowheads="1"/>
          </p:cNvSpPr>
          <p:nvPr/>
        </p:nvSpPr>
        <p:spPr bwMode="auto">
          <a:xfrm>
            <a:off x="5819775" y="2490788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99FF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105362" name="Text Box 18"/>
          <p:cNvSpPr txBox="1">
            <a:spLocks noChangeArrowheads="1"/>
          </p:cNvSpPr>
          <p:nvPr/>
        </p:nvSpPr>
        <p:spPr bwMode="auto">
          <a:xfrm>
            <a:off x="7019925" y="1652588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99FF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105363" name="Text Box 19"/>
          <p:cNvSpPr txBox="1">
            <a:spLocks noChangeArrowheads="1"/>
          </p:cNvSpPr>
          <p:nvPr/>
        </p:nvSpPr>
        <p:spPr bwMode="auto">
          <a:xfrm>
            <a:off x="7004050" y="2490788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99FF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6173" name="Text Box 20"/>
          <p:cNvSpPr txBox="1">
            <a:spLocks noChangeArrowheads="1"/>
          </p:cNvSpPr>
          <p:nvPr/>
        </p:nvSpPr>
        <p:spPr bwMode="auto">
          <a:xfrm>
            <a:off x="6400800" y="2779713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99FF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6174" name="Rectangle 21"/>
          <p:cNvSpPr>
            <a:spLocks noChangeArrowheads="1"/>
          </p:cNvSpPr>
          <p:nvPr/>
        </p:nvSpPr>
        <p:spPr bwMode="auto">
          <a:xfrm>
            <a:off x="251520" y="332656"/>
            <a:ext cx="649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4</a:t>
            </a:r>
            <a:endParaRPr kumimoji="1" lang="zh-CN" altLang="en-US" sz="2400" b="1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6175" name="Rectangle 22"/>
          <p:cNvSpPr>
            <a:spLocks noChangeArrowheads="1"/>
          </p:cNvSpPr>
          <p:nvPr/>
        </p:nvSpPr>
        <p:spPr bwMode="auto">
          <a:xfrm>
            <a:off x="269875" y="81156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210536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511287"/>
              </p:ext>
            </p:extLst>
          </p:nvPr>
        </p:nvGraphicFramePr>
        <p:xfrm>
          <a:off x="2714625" y="3626098"/>
          <a:ext cx="10636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2" name="公式" r:id="rId15" imgW="939600" imgH="469800" progId="Equation.3">
                  <p:embed/>
                </p:oleObj>
              </mc:Choice>
              <mc:Fallback>
                <p:oleObj name="公式" r:id="rId15" imgW="939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3626098"/>
                        <a:ext cx="10636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536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269942"/>
              </p:ext>
            </p:extLst>
          </p:nvPr>
        </p:nvGraphicFramePr>
        <p:xfrm>
          <a:off x="3779838" y="3356223"/>
          <a:ext cx="12715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3" name="公式" r:id="rId17" imgW="1130040" imgH="990360" progId="Equation.3">
                  <p:embed/>
                </p:oleObj>
              </mc:Choice>
              <mc:Fallback>
                <p:oleObj name="公式" r:id="rId17" imgW="113004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356223"/>
                        <a:ext cx="12715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5369" name="Text Box 25"/>
          <p:cNvSpPr txBox="1">
            <a:spLocks noChangeArrowheads="1"/>
          </p:cNvSpPr>
          <p:nvPr/>
        </p:nvSpPr>
        <p:spPr bwMode="auto">
          <a:xfrm>
            <a:off x="752475" y="4267175"/>
            <a:ext cx="2811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66"/>
              </a:buClr>
              <a:buFontTx/>
              <a:buChar char="•"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球外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(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&gt;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R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)</a:t>
            </a:r>
          </a:p>
        </p:txBody>
      </p:sp>
      <p:sp>
        <p:nvSpPr>
          <p:cNvPr id="2105370" name="Text Box 26"/>
          <p:cNvSpPr txBox="1">
            <a:spLocks noChangeArrowheads="1"/>
          </p:cNvSpPr>
          <p:nvPr/>
        </p:nvSpPr>
        <p:spPr bwMode="auto">
          <a:xfrm>
            <a:off x="752475" y="5922541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66"/>
              </a:buClr>
              <a:buFontTx/>
              <a:buChar char="•"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球内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(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&lt;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R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)</a:t>
            </a:r>
          </a:p>
        </p:txBody>
      </p:sp>
      <p:graphicFrame>
        <p:nvGraphicFramePr>
          <p:cNvPr id="210537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168387"/>
              </p:ext>
            </p:extLst>
          </p:nvPr>
        </p:nvGraphicFramePr>
        <p:xfrm>
          <a:off x="3635375" y="5876503"/>
          <a:ext cx="13319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4" name="公式" r:id="rId19" imgW="1358640" imgH="507960" progId="Equation.3">
                  <p:embed/>
                </p:oleObj>
              </mc:Choice>
              <mc:Fallback>
                <p:oleObj name="公式" r:id="rId19" imgW="13586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876503"/>
                        <a:ext cx="13319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6251575" y="3670300"/>
            <a:ext cx="2781300" cy="2279650"/>
            <a:chOff x="3827" y="2146"/>
            <a:chExt cx="1836" cy="1436"/>
          </a:xfrm>
        </p:grpSpPr>
        <p:sp>
          <p:nvSpPr>
            <p:cNvPr id="6215" name="Line 29"/>
            <p:cNvSpPr>
              <a:spLocks noChangeShapeType="1"/>
            </p:cNvSpPr>
            <p:nvPr/>
          </p:nvSpPr>
          <p:spPr bwMode="auto">
            <a:xfrm>
              <a:off x="4059" y="3318"/>
              <a:ext cx="150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" name="Line 30"/>
            <p:cNvSpPr>
              <a:spLocks noChangeShapeType="1"/>
            </p:cNvSpPr>
            <p:nvPr/>
          </p:nvSpPr>
          <p:spPr bwMode="auto">
            <a:xfrm flipV="1">
              <a:off x="4059" y="2214"/>
              <a:ext cx="0" cy="110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7" name="Text Box 31"/>
            <p:cNvSpPr txBox="1">
              <a:spLocks noChangeArrowheads="1"/>
            </p:cNvSpPr>
            <p:nvPr/>
          </p:nvSpPr>
          <p:spPr bwMode="auto">
            <a:xfrm>
              <a:off x="5375" y="329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6218" name="Text Box 32"/>
            <p:cNvSpPr txBox="1">
              <a:spLocks noChangeArrowheads="1"/>
            </p:cNvSpPr>
            <p:nvPr/>
          </p:nvSpPr>
          <p:spPr bwMode="auto">
            <a:xfrm>
              <a:off x="3836" y="2146"/>
              <a:ext cx="2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219" name="Text Box 33"/>
            <p:cNvSpPr txBox="1">
              <a:spLocks noChangeArrowheads="1"/>
            </p:cNvSpPr>
            <p:nvPr/>
          </p:nvSpPr>
          <p:spPr bwMode="auto">
            <a:xfrm>
              <a:off x="3827" y="3249"/>
              <a:ext cx="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2105378" name="Line 34"/>
          <p:cNvSpPr>
            <a:spLocks noChangeShapeType="1"/>
          </p:cNvSpPr>
          <p:nvPr/>
        </p:nvSpPr>
        <p:spPr bwMode="auto">
          <a:xfrm>
            <a:off x="6583363" y="5530850"/>
            <a:ext cx="703262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5379" name="Line 35"/>
          <p:cNvSpPr>
            <a:spLocks noChangeShapeType="1"/>
          </p:cNvSpPr>
          <p:nvPr/>
        </p:nvSpPr>
        <p:spPr bwMode="auto">
          <a:xfrm>
            <a:off x="7300913" y="2303463"/>
            <a:ext cx="0" cy="32131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5380" name="Freeform 36"/>
          <p:cNvSpPr>
            <a:spLocks/>
          </p:cNvSpPr>
          <p:nvPr/>
        </p:nvSpPr>
        <p:spPr bwMode="auto">
          <a:xfrm>
            <a:off x="7310438" y="4124325"/>
            <a:ext cx="1100137" cy="1008063"/>
          </a:xfrm>
          <a:custGeom>
            <a:avLst/>
            <a:gdLst>
              <a:gd name="T0" fmla="*/ 0 w 1008"/>
              <a:gd name="T1" fmla="*/ 0 h 816"/>
              <a:gd name="T2" fmla="*/ 2147483647 w 1008"/>
              <a:gd name="T3" fmla="*/ 2147483647 h 816"/>
              <a:gd name="T4" fmla="*/ 2147483647 w 1008"/>
              <a:gd name="T5" fmla="*/ 2147483647 h 816"/>
              <a:gd name="T6" fmla="*/ 0 60000 65536"/>
              <a:gd name="T7" fmla="*/ 0 60000 65536"/>
              <a:gd name="T8" fmla="*/ 0 60000 65536"/>
              <a:gd name="T9" fmla="*/ 0 w 1008"/>
              <a:gd name="T10" fmla="*/ 0 h 816"/>
              <a:gd name="T11" fmla="*/ 1008 w 1008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816">
                <a:moveTo>
                  <a:pt x="0" y="0"/>
                </a:moveTo>
                <a:cubicBezTo>
                  <a:pt x="60" y="220"/>
                  <a:pt x="120" y="440"/>
                  <a:pt x="288" y="576"/>
                </a:cubicBezTo>
                <a:cubicBezTo>
                  <a:pt x="456" y="712"/>
                  <a:pt x="732" y="764"/>
                  <a:pt x="1008" y="816"/>
                </a:cubicBezTo>
              </a:path>
            </a:pathLst>
          </a:cu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05381" name="Object 37"/>
          <p:cNvGraphicFramePr>
            <a:graphicFrameLocks noChangeAspect="1"/>
          </p:cNvGraphicFramePr>
          <p:nvPr/>
        </p:nvGraphicFramePr>
        <p:xfrm>
          <a:off x="6657975" y="4608513"/>
          <a:ext cx="5746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5" name="Equation" r:id="rId21" imgW="838080" imgH="317160" progId="Equation.3">
                  <p:embed/>
                </p:oleObj>
              </mc:Choice>
              <mc:Fallback>
                <p:oleObj name="Equation" r:id="rId21" imgW="8380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975" y="4608513"/>
                        <a:ext cx="574675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5382" name="Object 38"/>
          <p:cNvGraphicFramePr>
            <a:graphicFrameLocks noChangeAspect="1"/>
          </p:cNvGraphicFramePr>
          <p:nvPr/>
        </p:nvGraphicFramePr>
        <p:xfrm>
          <a:off x="7664450" y="4124325"/>
          <a:ext cx="8445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6" name="Equation" r:id="rId23" imgW="1054080" imgH="825480" progId="Equation.3">
                  <p:embed/>
                </p:oleObj>
              </mc:Choice>
              <mc:Fallback>
                <p:oleObj name="Equation" r:id="rId23" imgW="105408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4450" y="4124325"/>
                        <a:ext cx="8445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2" name="Oval 39"/>
          <p:cNvSpPr>
            <a:spLocks noChangeArrowheads="1"/>
          </p:cNvSpPr>
          <p:nvPr/>
        </p:nvSpPr>
        <p:spPr bwMode="auto">
          <a:xfrm>
            <a:off x="6546850" y="2239963"/>
            <a:ext cx="107950" cy="107950"/>
          </a:xfrm>
          <a:prstGeom prst="ellipse">
            <a:avLst/>
          </a:prstGeom>
          <a:solidFill>
            <a:srgbClr val="FFFF66"/>
          </a:solidFill>
          <a:ln w="28575">
            <a:solidFill>
              <a:srgbClr val="FFFF6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05384" name="Line 40"/>
          <p:cNvSpPr>
            <a:spLocks noChangeShapeType="1"/>
          </p:cNvSpPr>
          <p:nvPr/>
        </p:nvSpPr>
        <p:spPr bwMode="auto">
          <a:xfrm>
            <a:off x="7662863" y="2300288"/>
            <a:ext cx="7207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4" name="Text Box 41"/>
          <p:cNvSpPr txBox="1">
            <a:spLocks noChangeArrowheads="1"/>
          </p:cNvSpPr>
          <p:nvPr/>
        </p:nvSpPr>
        <p:spPr bwMode="auto">
          <a:xfrm>
            <a:off x="6359525" y="23114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 i="1">
                <a:solidFill>
                  <a:schemeClr val="bg1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2105386" name="Line 42"/>
          <p:cNvSpPr>
            <a:spLocks noChangeShapeType="1"/>
          </p:cNvSpPr>
          <p:nvPr/>
        </p:nvSpPr>
        <p:spPr bwMode="auto">
          <a:xfrm>
            <a:off x="7231063" y="1933575"/>
            <a:ext cx="792162" cy="727075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5387" name="Line 43"/>
          <p:cNvSpPr>
            <a:spLocks noChangeShapeType="1"/>
          </p:cNvSpPr>
          <p:nvPr/>
        </p:nvSpPr>
        <p:spPr bwMode="auto">
          <a:xfrm flipH="1">
            <a:off x="7231063" y="1939925"/>
            <a:ext cx="792162" cy="727075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5388" name="Line 44"/>
          <p:cNvSpPr>
            <a:spLocks noChangeShapeType="1"/>
          </p:cNvSpPr>
          <p:nvPr/>
        </p:nvSpPr>
        <p:spPr bwMode="auto">
          <a:xfrm>
            <a:off x="8024813" y="1965325"/>
            <a:ext cx="358775" cy="328613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5389" name="Line 45"/>
          <p:cNvSpPr>
            <a:spLocks noChangeShapeType="1"/>
          </p:cNvSpPr>
          <p:nvPr/>
        </p:nvSpPr>
        <p:spPr bwMode="auto">
          <a:xfrm flipH="1">
            <a:off x="8023225" y="2332038"/>
            <a:ext cx="358775" cy="328612"/>
          </a:xfrm>
          <a:prstGeom prst="line">
            <a:avLst/>
          </a:prstGeom>
          <a:noFill/>
          <a:ln w="9525">
            <a:solidFill>
              <a:srgbClr val="FFCC66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7446963" y="1603375"/>
            <a:ext cx="369887" cy="735013"/>
            <a:chOff x="5057" y="693"/>
            <a:chExt cx="233" cy="463"/>
          </a:xfrm>
        </p:grpSpPr>
        <p:sp>
          <p:nvSpPr>
            <p:cNvPr id="6213" name="Text Box 47"/>
            <p:cNvSpPr txBox="1">
              <a:spLocks noChangeArrowheads="1"/>
            </p:cNvSpPr>
            <p:nvPr/>
          </p:nvSpPr>
          <p:spPr bwMode="auto">
            <a:xfrm>
              <a:off x="5057" y="693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 b="1" i="1">
                  <a:solidFill>
                    <a:srgbClr val="FFFF66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6214" name="Oval 48"/>
            <p:cNvSpPr>
              <a:spLocks noChangeArrowheads="1"/>
            </p:cNvSpPr>
            <p:nvPr/>
          </p:nvSpPr>
          <p:spPr bwMode="auto">
            <a:xfrm>
              <a:off x="5148" y="1108"/>
              <a:ext cx="48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05393" name="Text Box 49"/>
          <p:cNvSpPr txBox="1">
            <a:spLocks noChangeArrowheads="1"/>
          </p:cNvSpPr>
          <p:nvPr/>
        </p:nvSpPr>
        <p:spPr bwMode="auto">
          <a:xfrm>
            <a:off x="7310438" y="5133975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 b="1" i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</a:p>
        </p:txBody>
      </p:sp>
      <p:graphicFrame>
        <p:nvGraphicFramePr>
          <p:cNvPr id="2105394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776661"/>
              </p:ext>
            </p:extLst>
          </p:nvPr>
        </p:nvGraphicFramePr>
        <p:xfrm>
          <a:off x="3131281" y="1349990"/>
          <a:ext cx="2714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7" name="公式" r:id="rId25" imgW="279360" imgH="368280" progId="Equation.3">
                  <p:embed/>
                </p:oleObj>
              </mc:Choice>
              <mc:Fallback>
                <p:oleObj name="公式" r:id="rId25" imgW="2793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281" y="1349990"/>
                        <a:ext cx="27146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5395" name="Text Box 51"/>
          <p:cNvSpPr txBox="1">
            <a:spLocks noChangeArrowheads="1"/>
          </p:cNvSpPr>
          <p:nvPr/>
        </p:nvSpPr>
        <p:spPr bwMode="auto">
          <a:xfrm>
            <a:off x="787377" y="1293848"/>
            <a:ext cx="461011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由对称性分析知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，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沿球面法线方向。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5508625" y="1223963"/>
            <a:ext cx="2159000" cy="2160587"/>
            <a:chOff x="2925" y="247"/>
            <a:chExt cx="1360" cy="1361"/>
          </a:xfrm>
        </p:grpSpPr>
        <p:sp>
          <p:nvSpPr>
            <p:cNvPr id="2105397" name="Oval 53"/>
            <p:cNvSpPr>
              <a:spLocks noChangeArrowheads="1"/>
            </p:cNvSpPr>
            <p:nvPr/>
          </p:nvSpPr>
          <p:spPr bwMode="auto">
            <a:xfrm>
              <a:off x="2930" y="253"/>
              <a:ext cx="1349" cy="1349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80000"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204" name="Oval 54"/>
            <p:cNvSpPr>
              <a:spLocks noChangeArrowheads="1"/>
            </p:cNvSpPr>
            <p:nvPr/>
          </p:nvSpPr>
          <p:spPr bwMode="auto">
            <a:xfrm>
              <a:off x="3176" y="247"/>
              <a:ext cx="857" cy="13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5" name="Oval 55"/>
            <p:cNvSpPr>
              <a:spLocks noChangeArrowheads="1"/>
            </p:cNvSpPr>
            <p:nvPr/>
          </p:nvSpPr>
          <p:spPr bwMode="auto">
            <a:xfrm>
              <a:off x="3336" y="247"/>
              <a:ext cx="538" cy="13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6" name="Oval 56"/>
            <p:cNvSpPr>
              <a:spLocks noChangeArrowheads="1"/>
            </p:cNvSpPr>
            <p:nvPr/>
          </p:nvSpPr>
          <p:spPr bwMode="auto">
            <a:xfrm>
              <a:off x="2948" y="420"/>
              <a:ext cx="1315" cy="101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7" name="Oval 57"/>
            <p:cNvSpPr>
              <a:spLocks noChangeArrowheads="1"/>
            </p:cNvSpPr>
            <p:nvPr/>
          </p:nvSpPr>
          <p:spPr bwMode="auto">
            <a:xfrm>
              <a:off x="2948" y="575"/>
              <a:ext cx="1315" cy="70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8" name="Oval 58"/>
            <p:cNvSpPr>
              <a:spLocks noChangeArrowheads="1"/>
            </p:cNvSpPr>
            <p:nvPr/>
          </p:nvSpPr>
          <p:spPr bwMode="auto">
            <a:xfrm>
              <a:off x="2948" y="723"/>
              <a:ext cx="1315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9" name="Oval 59"/>
            <p:cNvSpPr>
              <a:spLocks noChangeArrowheads="1"/>
            </p:cNvSpPr>
            <p:nvPr/>
          </p:nvSpPr>
          <p:spPr bwMode="auto">
            <a:xfrm>
              <a:off x="2925" y="859"/>
              <a:ext cx="1360" cy="1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10" name="Oval 60"/>
            <p:cNvSpPr>
              <a:spLocks noChangeArrowheads="1"/>
            </p:cNvSpPr>
            <p:nvPr/>
          </p:nvSpPr>
          <p:spPr bwMode="auto">
            <a:xfrm>
              <a:off x="3506" y="247"/>
              <a:ext cx="198" cy="13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11" name="Oval 61"/>
            <p:cNvSpPr>
              <a:spLocks noChangeArrowheads="1"/>
            </p:cNvSpPr>
            <p:nvPr/>
          </p:nvSpPr>
          <p:spPr bwMode="auto">
            <a:xfrm>
              <a:off x="3061" y="255"/>
              <a:ext cx="1088" cy="13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12" name="Oval 62"/>
            <p:cNvSpPr>
              <a:spLocks noChangeArrowheads="1"/>
            </p:cNvSpPr>
            <p:nvPr/>
          </p:nvSpPr>
          <p:spPr bwMode="auto">
            <a:xfrm>
              <a:off x="2931" y="253"/>
              <a:ext cx="1349" cy="1349"/>
            </a:xfrm>
            <a:prstGeom prst="ellips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05407" name="Freeform 63"/>
          <p:cNvSpPr>
            <a:spLocks/>
          </p:cNvSpPr>
          <p:nvPr/>
        </p:nvSpPr>
        <p:spPr bwMode="auto">
          <a:xfrm>
            <a:off x="6870700" y="1520825"/>
            <a:ext cx="336550" cy="333375"/>
          </a:xfrm>
          <a:custGeom>
            <a:avLst/>
            <a:gdLst>
              <a:gd name="T0" fmla="*/ 0 w 212"/>
              <a:gd name="T1" fmla="*/ 2147483647 h 210"/>
              <a:gd name="T2" fmla="*/ 2147483647 w 212"/>
              <a:gd name="T3" fmla="*/ 2147483647 h 210"/>
              <a:gd name="T4" fmla="*/ 2147483647 w 212"/>
              <a:gd name="T5" fmla="*/ 2147483647 h 210"/>
              <a:gd name="T6" fmla="*/ 2147483647 w 212"/>
              <a:gd name="T7" fmla="*/ 2147483647 h 210"/>
              <a:gd name="T8" fmla="*/ 2147483647 w 212"/>
              <a:gd name="T9" fmla="*/ 2147483647 h 210"/>
              <a:gd name="T10" fmla="*/ 2147483647 w 212"/>
              <a:gd name="T11" fmla="*/ 2147483647 h 210"/>
              <a:gd name="T12" fmla="*/ 2147483647 w 212"/>
              <a:gd name="T13" fmla="*/ 2147483647 h 210"/>
              <a:gd name="T14" fmla="*/ 2147483647 w 212"/>
              <a:gd name="T15" fmla="*/ 2147483647 h 210"/>
              <a:gd name="T16" fmla="*/ 0 w 212"/>
              <a:gd name="T17" fmla="*/ 2147483647 h 21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2"/>
              <a:gd name="T28" fmla="*/ 0 h 210"/>
              <a:gd name="T29" fmla="*/ 212 w 212"/>
              <a:gd name="T30" fmla="*/ 210 h 21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2" h="210">
                <a:moveTo>
                  <a:pt x="0" y="22"/>
                </a:moveTo>
                <a:cubicBezTo>
                  <a:pt x="8" y="45"/>
                  <a:pt x="16" y="69"/>
                  <a:pt x="24" y="92"/>
                </a:cubicBezTo>
                <a:cubicBezTo>
                  <a:pt x="28" y="104"/>
                  <a:pt x="32" y="115"/>
                  <a:pt x="36" y="127"/>
                </a:cubicBezTo>
                <a:cubicBezTo>
                  <a:pt x="40" y="139"/>
                  <a:pt x="38" y="154"/>
                  <a:pt x="47" y="163"/>
                </a:cubicBezTo>
                <a:cubicBezTo>
                  <a:pt x="70" y="186"/>
                  <a:pt x="110" y="177"/>
                  <a:pt x="141" y="186"/>
                </a:cubicBezTo>
                <a:cubicBezTo>
                  <a:pt x="165" y="193"/>
                  <a:pt x="212" y="210"/>
                  <a:pt x="212" y="210"/>
                </a:cubicBezTo>
                <a:cubicBezTo>
                  <a:pt x="194" y="158"/>
                  <a:pt x="188" y="71"/>
                  <a:pt x="130" y="45"/>
                </a:cubicBezTo>
                <a:cubicBezTo>
                  <a:pt x="115" y="39"/>
                  <a:pt x="99" y="37"/>
                  <a:pt x="83" y="33"/>
                </a:cubicBezTo>
                <a:cubicBezTo>
                  <a:pt x="55" y="25"/>
                  <a:pt x="22" y="0"/>
                  <a:pt x="0" y="22"/>
                </a:cubicBezTo>
                <a:close/>
              </a:path>
            </a:pathLst>
          </a:cu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5408" name="Line 64"/>
          <p:cNvSpPr>
            <a:spLocks noChangeShapeType="1"/>
          </p:cNvSpPr>
          <p:nvPr/>
        </p:nvSpPr>
        <p:spPr bwMode="auto">
          <a:xfrm flipV="1">
            <a:off x="7015163" y="998538"/>
            <a:ext cx="560387" cy="7207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95" name="Line 65"/>
          <p:cNvSpPr>
            <a:spLocks noChangeShapeType="1"/>
          </p:cNvSpPr>
          <p:nvPr/>
        </p:nvSpPr>
        <p:spPr bwMode="auto">
          <a:xfrm flipH="1" flipV="1">
            <a:off x="6223000" y="1700213"/>
            <a:ext cx="360363" cy="576262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05410" name="Object 66"/>
          <p:cNvGraphicFramePr>
            <a:graphicFrameLocks noChangeAspect="1"/>
          </p:cNvGraphicFramePr>
          <p:nvPr/>
        </p:nvGraphicFramePr>
        <p:xfrm>
          <a:off x="6472238" y="438150"/>
          <a:ext cx="17748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8" name="公式" r:id="rId27" imgW="1828800" imgH="380880" progId="Equation.3">
                  <p:embed/>
                </p:oleObj>
              </mc:Choice>
              <mc:Fallback>
                <p:oleObj name="公式" r:id="rId27" imgW="18288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2238" y="438150"/>
                        <a:ext cx="17748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5411" name="Rectangle 67"/>
          <p:cNvSpPr>
            <a:spLocks noChangeArrowheads="1"/>
          </p:cNvSpPr>
          <p:nvPr/>
        </p:nvSpPr>
        <p:spPr bwMode="auto">
          <a:xfrm>
            <a:off x="788193" y="1731064"/>
            <a:ext cx="439261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      取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过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点的同心球面为高斯面，电通量为</a:t>
            </a:r>
          </a:p>
        </p:txBody>
      </p:sp>
      <p:sp>
        <p:nvSpPr>
          <p:cNvPr id="2105412" name="Text Box 68"/>
          <p:cNvSpPr txBox="1">
            <a:spLocks noChangeArrowheads="1"/>
          </p:cNvSpPr>
          <p:nvPr/>
        </p:nvSpPr>
        <p:spPr bwMode="auto">
          <a:xfrm>
            <a:off x="6970713" y="1898650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>
                <a:solidFill>
                  <a:schemeClr val="hlink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105413" name="Line 69"/>
          <p:cNvSpPr>
            <a:spLocks noChangeShapeType="1"/>
          </p:cNvSpPr>
          <p:nvPr/>
        </p:nvSpPr>
        <p:spPr bwMode="auto">
          <a:xfrm>
            <a:off x="6654800" y="2300288"/>
            <a:ext cx="990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5414" name="Line 70"/>
          <p:cNvSpPr>
            <a:spLocks noChangeShapeType="1"/>
          </p:cNvSpPr>
          <p:nvPr/>
        </p:nvSpPr>
        <p:spPr bwMode="auto">
          <a:xfrm>
            <a:off x="6610350" y="2303463"/>
            <a:ext cx="4953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5415" name="Text Box 71"/>
          <p:cNvSpPr txBox="1">
            <a:spLocks noChangeArrowheads="1"/>
          </p:cNvSpPr>
          <p:nvPr/>
        </p:nvSpPr>
        <p:spPr bwMode="auto">
          <a:xfrm>
            <a:off x="6791325" y="1898650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>
                <a:solidFill>
                  <a:schemeClr val="hlink"/>
                </a:solidFill>
                <a:latin typeface="Times New Roman" panose="02020603050405020304" pitchFamily="18" charset="0"/>
              </a:rPr>
              <a:t>r</a:t>
            </a:r>
          </a:p>
        </p:txBody>
      </p:sp>
      <p:graphicFrame>
        <p:nvGraphicFramePr>
          <p:cNvPr id="2105417" name="Object 73"/>
          <p:cNvGraphicFramePr>
            <a:graphicFrameLocks noChangeAspect="1"/>
          </p:cNvGraphicFramePr>
          <p:nvPr/>
        </p:nvGraphicFramePr>
        <p:xfrm>
          <a:off x="6908800" y="765175"/>
          <a:ext cx="3952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9" name="公式" r:id="rId29" imgW="126720" imgH="177480" progId="Equation.3">
                  <p:embed/>
                </p:oleObj>
              </mc:Choice>
              <mc:Fallback>
                <p:oleObj name="公式" r:id="rId29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765175"/>
                        <a:ext cx="39528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5418" name="Object 74"/>
          <p:cNvGraphicFramePr>
            <a:graphicFrameLocks noChangeAspect="1"/>
          </p:cNvGraphicFramePr>
          <p:nvPr/>
        </p:nvGraphicFramePr>
        <p:xfrm>
          <a:off x="7591425" y="908050"/>
          <a:ext cx="4191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0" name="公式" r:id="rId31" imgW="152280" imgH="203040" progId="Equation.3">
                  <p:embed/>
                </p:oleObj>
              </mc:Choice>
              <mc:Fallback>
                <p:oleObj name="公式" r:id="rId31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1425" y="908050"/>
                        <a:ext cx="4191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5419" name="Line 75"/>
          <p:cNvSpPr>
            <a:spLocks noChangeShapeType="1"/>
          </p:cNvSpPr>
          <p:nvPr/>
        </p:nvSpPr>
        <p:spPr bwMode="auto">
          <a:xfrm flipV="1">
            <a:off x="7018338" y="1220788"/>
            <a:ext cx="379412" cy="498475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11"/>
          <p:cNvSpPr>
            <a:spLocks noChangeArrowheads="1"/>
          </p:cNvSpPr>
          <p:nvPr/>
        </p:nvSpPr>
        <p:spPr bwMode="auto">
          <a:xfrm>
            <a:off x="4916660" y="4410031"/>
            <a:ext cx="149097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  <a:sym typeface="Monotype Sorts" pitchFamily="2" charset="2"/>
              </a:rPr>
              <a:t>球外：可将电荷看成集中在球心处</a:t>
            </a:r>
            <a:endParaRPr kumimoji="1" lang="zh-CN" altLang="en-US" sz="2400" b="1" dirty="0">
              <a:solidFill>
                <a:srgbClr val="00FFFF"/>
              </a:solidFill>
              <a:latin typeface="Times New Roman" panose="02020603050405020304" pitchFamily="18" charset="0"/>
              <a:ea typeface="仿宋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28446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0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10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10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210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10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10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0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0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0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0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0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05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05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05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05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210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0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210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10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0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0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0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10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0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10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10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10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10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10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10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2105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2105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2105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2105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2105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2105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2105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2105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2105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2105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210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0" dur="500"/>
                                        <p:tgtEl>
                                          <p:spTgt spid="2105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3" dur="500"/>
                                        <p:tgtEl>
                                          <p:spTgt spid="2105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500"/>
                            </p:stCondLst>
                            <p:childTnLst>
                              <p:par>
                                <p:cTn id="1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210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000"/>
                            </p:stCondLst>
                            <p:childTnLst>
                              <p:par>
                                <p:cTn id="1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10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10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2000"/>
                                        <p:tgtEl>
                                          <p:spTgt spid="210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000"/>
                            </p:stCondLst>
                            <p:childTnLst>
                              <p:par>
                                <p:cTn id="2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0" dur="500"/>
                                        <p:tgtEl>
                                          <p:spTgt spid="210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7" dur="2000"/>
                                        <p:tgtEl>
                                          <p:spTgt spid="210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5349" grpId="0" animBg="1"/>
      <p:bldP spid="2105349" grpId="1" animBg="1"/>
      <p:bldP spid="2105355" grpId="0" autoUpdateAnimBg="0"/>
      <p:bldP spid="2105362" grpId="0"/>
      <p:bldP spid="2105363" grpId="0"/>
      <p:bldP spid="2105369" grpId="0"/>
      <p:bldP spid="2105370" grpId="0"/>
      <p:bldP spid="2105378" grpId="0" animBg="1"/>
      <p:bldP spid="2105379" grpId="0" animBg="1"/>
      <p:bldP spid="2105380" grpId="0" animBg="1"/>
      <p:bldP spid="2105384" grpId="0" animBg="1"/>
      <p:bldP spid="2105384" grpId="1" animBg="1"/>
      <p:bldP spid="2105386" grpId="0" animBg="1"/>
      <p:bldP spid="2105386" grpId="1" animBg="1"/>
      <p:bldP spid="2105387" grpId="0" animBg="1"/>
      <p:bldP spid="2105387" grpId="1" animBg="1"/>
      <p:bldP spid="2105388" grpId="0" animBg="1"/>
      <p:bldP spid="2105388" grpId="1" animBg="1"/>
      <p:bldP spid="2105389" grpId="0" animBg="1"/>
      <p:bldP spid="2105389" grpId="1" animBg="1"/>
      <p:bldP spid="2105393" grpId="0" autoUpdateAnimBg="0"/>
      <p:bldP spid="2105395" grpId="0"/>
      <p:bldP spid="2105407" grpId="0" animBg="1"/>
      <p:bldP spid="2105407" grpId="1" animBg="1"/>
      <p:bldP spid="2105408" grpId="0" animBg="1"/>
      <p:bldP spid="2105408" grpId="1" animBg="1"/>
      <p:bldP spid="2105411" grpId="0"/>
      <p:bldP spid="2105412" grpId="0" build="allAtOnce"/>
      <p:bldP spid="2105413" grpId="0" animBg="1"/>
      <p:bldP spid="2105413" grpId="1" animBg="1"/>
      <p:bldP spid="2105414" grpId="0" animBg="1"/>
      <p:bldP spid="2105415" grpId="0" build="allAtOnce" autoUpdateAnimBg="0"/>
      <p:bldP spid="2105419" grpId="0" animBg="1"/>
      <p:bldP spid="2105419" grpId="1" animBg="1"/>
      <p:bldP spid="7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Text Box 2"/>
          <p:cNvSpPr txBox="1">
            <a:spLocks noChangeArrowheads="1"/>
          </p:cNvSpPr>
          <p:nvPr/>
        </p:nvSpPr>
        <p:spPr bwMode="auto">
          <a:xfrm>
            <a:off x="222250" y="414338"/>
            <a:ext cx="820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5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0" name="Text Box 3"/>
          <p:cNvSpPr txBox="1">
            <a:spLocks noChangeArrowheads="1"/>
          </p:cNvSpPr>
          <p:nvPr/>
        </p:nvSpPr>
        <p:spPr bwMode="auto">
          <a:xfrm>
            <a:off x="768350" y="414338"/>
            <a:ext cx="798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均匀带电球体，半径为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，电荷体密度为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</a:t>
            </a:r>
            <a:endParaRPr kumimoji="1" lang="zh-CN" altLang="en-US" sz="2400" b="1" i="1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7181" name="Oval 4"/>
          <p:cNvSpPr>
            <a:spLocks noChangeArrowheads="1"/>
          </p:cNvSpPr>
          <p:nvPr/>
        </p:nvSpPr>
        <p:spPr bwMode="auto">
          <a:xfrm>
            <a:off x="6208713" y="1362075"/>
            <a:ext cx="1371600" cy="1371600"/>
          </a:xfrm>
          <a:prstGeom prst="ellipse">
            <a:avLst/>
          </a:prstGeom>
          <a:gradFill rotWithShape="1">
            <a:gsLst>
              <a:gs pos="0">
                <a:srgbClr val="0099FF">
                  <a:alpha val="60001"/>
                </a:srgbClr>
              </a:gs>
              <a:gs pos="100000">
                <a:srgbClr val="004776">
                  <a:alpha val="45000"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2" name="Line 5"/>
          <p:cNvSpPr>
            <a:spLocks noChangeShapeType="1"/>
          </p:cNvSpPr>
          <p:nvPr/>
        </p:nvSpPr>
        <p:spPr bwMode="auto">
          <a:xfrm flipH="1">
            <a:off x="6372225" y="2035175"/>
            <a:ext cx="576263" cy="384175"/>
          </a:xfrm>
          <a:prstGeom prst="line">
            <a:avLst/>
          </a:prstGeom>
          <a:noFill/>
          <a:ln w="12700">
            <a:solidFill>
              <a:srgbClr val="FFFF66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3" name="Text Box 6"/>
          <p:cNvSpPr txBox="1">
            <a:spLocks noChangeArrowheads="1"/>
          </p:cNvSpPr>
          <p:nvPr/>
        </p:nvSpPr>
        <p:spPr bwMode="auto">
          <a:xfrm>
            <a:off x="6018213" y="228758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 b="1" i="1">
                <a:solidFill>
                  <a:srgbClr val="FFFF66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7184" name="Text Box 7"/>
          <p:cNvSpPr txBox="1">
            <a:spLocks noChangeArrowheads="1"/>
          </p:cNvSpPr>
          <p:nvPr/>
        </p:nvSpPr>
        <p:spPr bwMode="auto">
          <a:xfrm>
            <a:off x="6372225" y="1506538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185" name="Text Box 8"/>
          <p:cNvSpPr txBox="1">
            <a:spLocks noChangeArrowheads="1"/>
          </p:cNvSpPr>
          <p:nvPr/>
        </p:nvSpPr>
        <p:spPr bwMode="auto">
          <a:xfrm>
            <a:off x="7096125" y="1506538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186" name="Text Box 9"/>
          <p:cNvSpPr txBox="1">
            <a:spLocks noChangeArrowheads="1"/>
          </p:cNvSpPr>
          <p:nvPr/>
        </p:nvSpPr>
        <p:spPr bwMode="auto">
          <a:xfrm>
            <a:off x="6732588" y="2370138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187" name="Text Box 10"/>
          <p:cNvSpPr txBox="1">
            <a:spLocks noChangeArrowheads="1"/>
          </p:cNvSpPr>
          <p:nvPr/>
        </p:nvSpPr>
        <p:spPr bwMode="auto">
          <a:xfrm>
            <a:off x="6737350" y="1290638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188" name="Text Box 11"/>
          <p:cNvSpPr txBox="1">
            <a:spLocks noChangeArrowheads="1"/>
          </p:cNvSpPr>
          <p:nvPr/>
        </p:nvSpPr>
        <p:spPr bwMode="auto">
          <a:xfrm>
            <a:off x="269875" y="1315254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2106380" name="Text Box 12"/>
          <p:cNvSpPr txBox="1">
            <a:spLocks noChangeArrowheads="1"/>
          </p:cNvSpPr>
          <p:nvPr/>
        </p:nvSpPr>
        <p:spPr bwMode="auto">
          <a:xfrm>
            <a:off x="611188" y="3335338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球外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r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&gt;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)</a:t>
            </a:r>
          </a:p>
        </p:txBody>
      </p:sp>
      <p:sp>
        <p:nvSpPr>
          <p:cNvPr id="2106381" name="Oval 13"/>
          <p:cNvSpPr>
            <a:spLocks noChangeArrowheads="1"/>
          </p:cNvSpPr>
          <p:nvPr/>
        </p:nvSpPr>
        <p:spPr bwMode="auto">
          <a:xfrm>
            <a:off x="5827713" y="981075"/>
            <a:ext cx="2133600" cy="2133600"/>
          </a:xfrm>
          <a:prstGeom prst="ellipse">
            <a:avLst/>
          </a:prstGeom>
          <a:noFill/>
          <a:ln w="38100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06382" name="Text Box 14"/>
          <p:cNvSpPr txBox="1">
            <a:spLocks noChangeArrowheads="1"/>
          </p:cNvSpPr>
          <p:nvPr/>
        </p:nvSpPr>
        <p:spPr bwMode="auto">
          <a:xfrm>
            <a:off x="6327775" y="1098550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106383" name="Line 15"/>
          <p:cNvSpPr>
            <a:spLocks noChangeShapeType="1"/>
          </p:cNvSpPr>
          <p:nvPr/>
        </p:nvSpPr>
        <p:spPr bwMode="auto">
          <a:xfrm flipH="1" flipV="1">
            <a:off x="6516688" y="1027113"/>
            <a:ext cx="431800" cy="100806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06384" name="Object 16"/>
          <p:cNvGraphicFramePr>
            <a:graphicFrameLocks noChangeAspect="1"/>
          </p:cNvGraphicFramePr>
          <p:nvPr/>
        </p:nvGraphicFramePr>
        <p:xfrm>
          <a:off x="3371850" y="3724275"/>
          <a:ext cx="187483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70" name="公式" r:id="rId3" imgW="1866600" imgH="965160" progId="Equation.3">
                  <p:embed/>
                </p:oleObj>
              </mc:Choice>
              <mc:Fallback>
                <p:oleObj name="公式" r:id="rId3" imgW="18666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3724275"/>
                        <a:ext cx="187483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Rectangle 17"/>
          <p:cNvSpPr>
            <a:spLocks noChangeArrowheads="1"/>
          </p:cNvSpPr>
          <p:nvPr/>
        </p:nvSpPr>
        <p:spPr bwMode="auto">
          <a:xfrm>
            <a:off x="795338" y="883568"/>
            <a:ext cx="2263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电场强度分布</a:t>
            </a:r>
          </a:p>
        </p:txBody>
      </p:sp>
      <p:sp>
        <p:nvSpPr>
          <p:cNvPr id="7194" name="Rectangle 18"/>
          <p:cNvSpPr>
            <a:spLocks noChangeArrowheads="1"/>
          </p:cNvSpPr>
          <p:nvPr/>
        </p:nvSpPr>
        <p:spPr bwMode="auto">
          <a:xfrm>
            <a:off x="276225" y="88356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求</a:t>
            </a:r>
          </a:p>
        </p:txBody>
      </p:sp>
      <p:sp>
        <p:nvSpPr>
          <p:cNvPr id="2106387" name="Text Box 19"/>
          <p:cNvSpPr txBox="1">
            <a:spLocks noChangeArrowheads="1"/>
          </p:cNvSpPr>
          <p:nvPr/>
        </p:nvSpPr>
        <p:spPr bwMode="auto">
          <a:xfrm>
            <a:off x="611188" y="4657725"/>
            <a:ext cx="3154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球内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(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&lt;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)</a:t>
            </a:r>
          </a:p>
        </p:txBody>
      </p:sp>
      <p:graphicFrame>
        <p:nvGraphicFramePr>
          <p:cNvPr id="2106388" name="Object 20"/>
          <p:cNvGraphicFramePr>
            <a:graphicFrameLocks noChangeAspect="1"/>
          </p:cNvGraphicFramePr>
          <p:nvPr/>
        </p:nvGraphicFramePr>
        <p:xfrm>
          <a:off x="927100" y="5083175"/>
          <a:ext cx="21891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71" name="公式" r:id="rId5" imgW="2184120" imgH="825480" progId="Equation.3">
                  <p:embed/>
                </p:oleObj>
              </mc:Choice>
              <mc:Fallback>
                <p:oleObj name="公式" r:id="rId5" imgW="218412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5083175"/>
                        <a:ext cx="218916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6389" name="Object 21"/>
          <p:cNvGraphicFramePr>
            <a:graphicFrameLocks noChangeAspect="1"/>
          </p:cNvGraphicFramePr>
          <p:nvPr/>
        </p:nvGraphicFramePr>
        <p:xfrm>
          <a:off x="3536950" y="5040313"/>
          <a:ext cx="1638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72" name="公式" r:id="rId7" imgW="1638000" imgH="914400" progId="Equation.3">
                  <p:embed/>
                </p:oleObj>
              </mc:Choice>
              <mc:Fallback>
                <p:oleObj name="公式" r:id="rId7" imgW="1638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5040313"/>
                        <a:ext cx="1638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6390" name="Text Box 22"/>
          <p:cNvSpPr txBox="1">
            <a:spLocks noChangeArrowheads="1"/>
          </p:cNvSpPr>
          <p:nvPr/>
        </p:nvSpPr>
        <p:spPr bwMode="auto">
          <a:xfrm>
            <a:off x="6445250" y="5229225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电场分布曲线</a:t>
            </a:r>
          </a:p>
        </p:txBody>
      </p:sp>
      <p:sp>
        <p:nvSpPr>
          <p:cNvPr id="2106391" name="Line 23"/>
          <p:cNvSpPr>
            <a:spLocks noChangeShapeType="1"/>
          </p:cNvSpPr>
          <p:nvPr/>
        </p:nvSpPr>
        <p:spPr bwMode="auto">
          <a:xfrm>
            <a:off x="7596188" y="1963738"/>
            <a:ext cx="0" cy="2990850"/>
          </a:xfrm>
          <a:prstGeom prst="line">
            <a:avLst/>
          </a:prstGeom>
          <a:noFill/>
          <a:ln w="19050" cap="rnd">
            <a:solidFill>
              <a:srgbClr val="66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6392" name="Line 24"/>
          <p:cNvSpPr>
            <a:spLocks noChangeShapeType="1"/>
          </p:cNvSpPr>
          <p:nvPr/>
        </p:nvSpPr>
        <p:spPr bwMode="auto">
          <a:xfrm flipV="1">
            <a:off x="6934200" y="3906838"/>
            <a:ext cx="661988" cy="10128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6393" name="Freeform 25"/>
          <p:cNvSpPr>
            <a:spLocks/>
          </p:cNvSpPr>
          <p:nvPr/>
        </p:nvSpPr>
        <p:spPr bwMode="auto">
          <a:xfrm>
            <a:off x="7607300" y="3906838"/>
            <a:ext cx="969963" cy="863600"/>
          </a:xfrm>
          <a:custGeom>
            <a:avLst/>
            <a:gdLst>
              <a:gd name="T0" fmla="*/ 0 w 864"/>
              <a:gd name="T1" fmla="*/ 0 h 768"/>
              <a:gd name="T2" fmla="*/ 2147483647 w 864"/>
              <a:gd name="T3" fmla="*/ 2147483647 h 768"/>
              <a:gd name="T4" fmla="*/ 2147483647 w 864"/>
              <a:gd name="T5" fmla="*/ 2147483647 h 768"/>
              <a:gd name="T6" fmla="*/ 0 60000 65536"/>
              <a:gd name="T7" fmla="*/ 0 60000 65536"/>
              <a:gd name="T8" fmla="*/ 0 60000 65536"/>
              <a:gd name="T9" fmla="*/ 0 w 864"/>
              <a:gd name="T10" fmla="*/ 0 h 768"/>
              <a:gd name="T11" fmla="*/ 864 w 864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768">
                <a:moveTo>
                  <a:pt x="0" y="0"/>
                </a:moveTo>
                <a:cubicBezTo>
                  <a:pt x="48" y="176"/>
                  <a:pt x="96" y="352"/>
                  <a:pt x="240" y="480"/>
                </a:cubicBezTo>
                <a:cubicBezTo>
                  <a:pt x="384" y="608"/>
                  <a:pt x="624" y="688"/>
                  <a:pt x="864" y="768"/>
                </a:cubicBezTo>
              </a:path>
            </a:pathLst>
          </a:cu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6394" name="Rectangle 26"/>
          <p:cNvSpPr>
            <a:spLocks noChangeArrowheads="1"/>
          </p:cNvSpPr>
          <p:nvPr/>
        </p:nvSpPr>
        <p:spPr bwMode="auto">
          <a:xfrm>
            <a:off x="7634288" y="4568825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 b="1" i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106395" name="Line 27"/>
          <p:cNvSpPr>
            <a:spLocks noChangeShapeType="1"/>
          </p:cNvSpPr>
          <p:nvPr/>
        </p:nvSpPr>
        <p:spPr bwMode="auto">
          <a:xfrm>
            <a:off x="6934200" y="4943475"/>
            <a:ext cx="195897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6396" name="Line 28"/>
          <p:cNvSpPr>
            <a:spLocks noChangeShapeType="1"/>
          </p:cNvSpPr>
          <p:nvPr/>
        </p:nvSpPr>
        <p:spPr bwMode="auto">
          <a:xfrm flipV="1">
            <a:off x="6934200" y="3727450"/>
            <a:ext cx="17463" cy="12160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6397" name="Rectangle 29"/>
          <p:cNvSpPr>
            <a:spLocks noChangeArrowheads="1"/>
          </p:cNvSpPr>
          <p:nvPr/>
        </p:nvSpPr>
        <p:spPr bwMode="auto">
          <a:xfrm>
            <a:off x="6489700" y="357505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 b="1" i="1">
                <a:solidFill>
                  <a:srgbClr val="FFFF66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106398" name="Rectangle 30"/>
          <p:cNvSpPr>
            <a:spLocks noChangeArrowheads="1"/>
          </p:cNvSpPr>
          <p:nvPr/>
        </p:nvSpPr>
        <p:spPr bwMode="auto">
          <a:xfrm>
            <a:off x="6508750" y="47720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 b="1" i="1">
                <a:solidFill>
                  <a:srgbClr val="FFFF66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2106399" name="Rectangle 31"/>
          <p:cNvSpPr>
            <a:spLocks noChangeArrowheads="1"/>
          </p:cNvSpPr>
          <p:nvPr/>
        </p:nvSpPr>
        <p:spPr bwMode="auto">
          <a:xfrm>
            <a:off x="8516938" y="4872038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>
                <a:solidFill>
                  <a:srgbClr val="FFFF66"/>
                </a:solidFill>
                <a:latin typeface="Times New Roman" panose="02020603050405020304" pitchFamily="18" charset="0"/>
              </a:rPr>
              <a:t>r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7128" y="1268760"/>
            <a:ext cx="4611687" cy="1015663"/>
            <a:chOff x="883444" y="2120523"/>
            <a:chExt cx="4611687" cy="1015663"/>
          </a:xfrm>
        </p:grpSpPr>
        <p:graphicFrame>
          <p:nvGraphicFramePr>
            <p:cNvPr id="2106400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1727077"/>
                </p:ext>
              </p:extLst>
            </p:nvPr>
          </p:nvGraphicFramePr>
          <p:xfrm>
            <a:off x="3284219" y="2195512"/>
            <a:ext cx="271463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73" name="公式" r:id="rId9" imgW="279360" imgH="368280" progId="Equation.3">
                    <p:embed/>
                  </p:oleObj>
                </mc:Choice>
                <mc:Fallback>
                  <p:oleObj name="公式" r:id="rId9" imgW="27936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4219" y="2195512"/>
                          <a:ext cx="271463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6401" name="Text Box 33"/>
            <p:cNvSpPr txBox="1">
              <a:spLocks noChangeArrowheads="1"/>
            </p:cNvSpPr>
            <p:nvPr/>
          </p:nvSpPr>
          <p:spPr bwMode="auto">
            <a:xfrm>
              <a:off x="883444" y="2120523"/>
              <a:ext cx="461168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5000"/>
                </a:lnSpc>
              </a:pPr>
              <a:r>
                <a:rPr kumimoji="1"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由对称性分析知，</a:t>
              </a:r>
              <a:r>
                <a:rPr kumimoji="1" lang="en-US" altLang="zh-CN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   </a:t>
              </a:r>
              <a:r>
                <a:rPr kumimoji="1"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沿</a:t>
              </a:r>
              <a:r>
                <a:rPr kumimoji="1"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球面法线</a:t>
              </a:r>
              <a:r>
                <a:rPr kumimoji="1"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方向，</a:t>
              </a:r>
              <a:endPara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7207" name="Text Box 34"/>
          <p:cNvSpPr txBox="1">
            <a:spLocks noChangeArrowheads="1"/>
          </p:cNvSpPr>
          <p:nvPr/>
        </p:nvSpPr>
        <p:spPr bwMode="auto">
          <a:xfrm>
            <a:off x="6161088" y="1819275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208" name="Text Box 35"/>
          <p:cNvSpPr txBox="1">
            <a:spLocks noChangeArrowheads="1"/>
          </p:cNvSpPr>
          <p:nvPr/>
        </p:nvSpPr>
        <p:spPr bwMode="auto">
          <a:xfrm>
            <a:off x="7312025" y="1819275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209" name="Text Box 36"/>
          <p:cNvSpPr txBox="1">
            <a:spLocks noChangeArrowheads="1"/>
          </p:cNvSpPr>
          <p:nvPr/>
        </p:nvSpPr>
        <p:spPr bwMode="auto">
          <a:xfrm>
            <a:off x="6737350" y="1819275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210" name="Text Box 37"/>
          <p:cNvSpPr txBox="1">
            <a:spLocks noChangeArrowheads="1"/>
          </p:cNvSpPr>
          <p:nvPr/>
        </p:nvSpPr>
        <p:spPr bwMode="auto">
          <a:xfrm>
            <a:off x="6376988" y="2179638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211" name="Text Box 38"/>
          <p:cNvSpPr txBox="1">
            <a:spLocks noChangeArrowheads="1"/>
          </p:cNvSpPr>
          <p:nvPr/>
        </p:nvSpPr>
        <p:spPr bwMode="auto">
          <a:xfrm>
            <a:off x="7096125" y="2179638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graphicFrame>
        <p:nvGraphicFramePr>
          <p:cNvPr id="210640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015600"/>
              </p:ext>
            </p:extLst>
          </p:nvPr>
        </p:nvGraphicFramePr>
        <p:xfrm>
          <a:off x="1935502" y="2747963"/>
          <a:ext cx="10350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74" name="公式" r:id="rId11" imgW="1066680" imgH="583920" progId="Equation.3">
                  <p:embed/>
                </p:oleObj>
              </mc:Choice>
              <mc:Fallback>
                <p:oleObj name="公式" r:id="rId11" imgW="10666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502" y="2747963"/>
                        <a:ext cx="10350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640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828061"/>
              </p:ext>
            </p:extLst>
          </p:nvPr>
        </p:nvGraphicFramePr>
        <p:xfrm>
          <a:off x="3018177" y="2753519"/>
          <a:ext cx="13954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75" name="公式" r:id="rId13" imgW="1231560" imgH="469800" progId="Equation.3">
                  <p:embed/>
                </p:oleObj>
              </mc:Choice>
              <mc:Fallback>
                <p:oleObj name="公式" r:id="rId13" imgW="12315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177" y="2753519"/>
                        <a:ext cx="13954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640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952903"/>
              </p:ext>
            </p:extLst>
          </p:nvPr>
        </p:nvGraphicFramePr>
        <p:xfrm>
          <a:off x="4378683" y="2532063"/>
          <a:ext cx="12715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76" name="公式" r:id="rId15" imgW="1130040" imgH="990360" progId="Equation.3">
                  <p:embed/>
                </p:oleObj>
              </mc:Choice>
              <mc:Fallback>
                <p:oleObj name="公式" r:id="rId15" imgW="113004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683" y="2532063"/>
                        <a:ext cx="12715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6410" name="Object 42"/>
          <p:cNvGraphicFramePr>
            <a:graphicFrameLocks noChangeAspect="1"/>
          </p:cNvGraphicFramePr>
          <p:nvPr/>
        </p:nvGraphicFramePr>
        <p:xfrm>
          <a:off x="890588" y="3795713"/>
          <a:ext cx="22526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77" name="公式" r:id="rId17" imgW="2247840" imgH="825480" progId="Equation.3">
                  <p:embed/>
                </p:oleObj>
              </mc:Choice>
              <mc:Fallback>
                <p:oleObj name="公式" r:id="rId17" imgW="224784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3795713"/>
                        <a:ext cx="2252662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6411" name="Rectangle 43"/>
          <p:cNvSpPr>
            <a:spLocks noChangeArrowheads="1"/>
          </p:cNvSpPr>
          <p:nvPr/>
        </p:nvSpPr>
        <p:spPr bwMode="auto">
          <a:xfrm>
            <a:off x="835826" y="1750127"/>
            <a:ext cx="45450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具有球对称性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，取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同心球面为高斯面，电通量为</a:t>
            </a:r>
          </a:p>
        </p:txBody>
      </p:sp>
      <p:graphicFrame>
        <p:nvGraphicFramePr>
          <p:cNvPr id="2106412" name="Object 44"/>
          <p:cNvGraphicFramePr>
            <a:graphicFrameLocks noChangeAspect="1"/>
          </p:cNvGraphicFramePr>
          <p:nvPr/>
        </p:nvGraphicFramePr>
        <p:xfrm>
          <a:off x="7956550" y="3778250"/>
          <a:ext cx="8445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78" name="Equation" r:id="rId19" imgW="1054080" imgH="825480" progId="Equation.3">
                  <p:embed/>
                </p:oleObj>
              </mc:Choice>
              <mc:Fallback>
                <p:oleObj name="Equation" r:id="rId19" imgW="105408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3778250"/>
                        <a:ext cx="8445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6413" name="Line 45"/>
          <p:cNvSpPr>
            <a:spLocks noChangeShapeType="1"/>
          </p:cNvSpPr>
          <p:nvPr/>
        </p:nvSpPr>
        <p:spPr bwMode="auto">
          <a:xfrm flipH="1" flipV="1">
            <a:off x="6731000" y="1530350"/>
            <a:ext cx="217488" cy="5048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6414" name="Rectangle 46"/>
          <p:cNvSpPr>
            <a:spLocks noChangeArrowheads="1"/>
          </p:cNvSpPr>
          <p:nvPr/>
        </p:nvSpPr>
        <p:spPr bwMode="auto">
          <a:xfrm>
            <a:off x="6573838" y="1649413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</a:p>
        </p:txBody>
      </p:sp>
      <p:pic>
        <p:nvPicPr>
          <p:cNvPr id="2106415" name="Picture 47" descr="j0078711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512" y="6126163"/>
            <a:ext cx="290512" cy="4238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6416" name="Text Box 48"/>
          <p:cNvSpPr txBox="1">
            <a:spLocks noChangeArrowheads="1"/>
          </p:cNvSpPr>
          <p:nvPr/>
        </p:nvSpPr>
        <p:spPr bwMode="auto">
          <a:xfrm>
            <a:off x="468437" y="5938838"/>
            <a:ext cx="23383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若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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＝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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3600" b="1" i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?</a:t>
            </a:r>
            <a:endParaRPr kumimoji="1" lang="en-US" altLang="zh-CN" sz="2400" b="1" i="1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2106417" name="Text Box 49"/>
          <p:cNvSpPr txBox="1">
            <a:spLocks noChangeArrowheads="1"/>
          </p:cNvSpPr>
          <p:nvPr/>
        </p:nvSpPr>
        <p:spPr bwMode="auto">
          <a:xfrm>
            <a:off x="2308143" y="6119695"/>
            <a:ext cx="2338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如</a:t>
            </a:r>
            <a:r>
              <a:rPr kumimoji="1" lang="zh-CN" altLang="en-US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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＝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kumimoji="1" lang="en-US" altLang="zh-CN" sz="10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/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endParaRPr kumimoji="1" lang="en-US" altLang="zh-CN" sz="3600" b="1" i="1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106418" name="Line 50"/>
          <p:cNvSpPr>
            <a:spLocks noChangeShapeType="1"/>
          </p:cNvSpPr>
          <p:nvPr/>
        </p:nvSpPr>
        <p:spPr bwMode="auto">
          <a:xfrm>
            <a:off x="539750" y="6037263"/>
            <a:ext cx="8208963" cy="0"/>
          </a:xfrm>
          <a:prstGeom prst="line">
            <a:avLst/>
          </a:prstGeom>
          <a:noFill/>
          <a:ln w="9525">
            <a:solidFill>
              <a:srgbClr val="00FF00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211638" y="6118225"/>
            <a:ext cx="4857420" cy="555468"/>
            <a:chOff x="4211638" y="6118225"/>
            <a:chExt cx="4857420" cy="555468"/>
          </a:xfrm>
        </p:grpSpPr>
        <p:sp>
          <p:nvSpPr>
            <p:cNvPr id="52" name="Text Box 33"/>
            <p:cNvSpPr txBox="1">
              <a:spLocks noChangeArrowheads="1"/>
            </p:cNvSpPr>
            <p:nvPr/>
          </p:nvSpPr>
          <p:spPr bwMode="auto">
            <a:xfrm>
              <a:off x="4457371" y="6119695"/>
              <a:ext cx="4611687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5000"/>
                </a:lnSpc>
              </a:pPr>
              <a:r>
                <a:rPr kumimoji="1"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仍沿</a:t>
              </a:r>
              <a:r>
                <a:rPr kumimoji="1"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球面法线方</a:t>
              </a:r>
              <a:r>
                <a:rPr kumimoji="1" lang="zh-CN" altLang="en-US" sz="2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向，有球对称性。</a:t>
              </a:r>
              <a:endPara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aphicFrame>
          <p:nvGraphicFramePr>
            <p:cNvPr id="53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7268134"/>
                </p:ext>
              </p:extLst>
            </p:nvPr>
          </p:nvGraphicFramePr>
          <p:xfrm>
            <a:off x="4211638" y="6118225"/>
            <a:ext cx="34925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79" name="公式" r:id="rId22" imgW="152280" imgH="203040" progId="Equation.3">
                    <p:embed/>
                  </p:oleObj>
                </mc:Choice>
                <mc:Fallback>
                  <p:oleObj name="公式" r:id="rId22" imgW="152280" imgH="203040" progId="Equation.3">
                    <p:embed/>
                    <p:pic>
                      <p:nvPicPr>
                        <p:cNvPr id="2105418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1638" y="6118225"/>
                          <a:ext cx="349250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" name="Rectangle 11"/>
          <p:cNvSpPr>
            <a:spLocks noChangeArrowheads="1"/>
          </p:cNvSpPr>
          <p:nvPr/>
        </p:nvSpPr>
        <p:spPr bwMode="auto">
          <a:xfrm>
            <a:off x="5217641" y="3537777"/>
            <a:ext cx="149097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  <a:sym typeface="Monotype Sorts" pitchFamily="2" charset="2"/>
              </a:rPr>
              <a:t>球外：可将电荷看成集中在球心处</a:t>
            </a:r>
            <a:endParaRPr kumimoji="1" lang="zh-CN" altLang="en-US" sz="2400" b="1" dirty="0">
              <a:solidFill>
                <a:srgbClr val="00FFFF"/>
              </a:solidFill>
              <a:latin typeface="Times New Roman" panose="02020603050405020304" pitchFamily="18" charset="0"/>
              <a:ea typeface="仿宋_GB2312" pitchFamily="49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29993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2000"/>
                                        <p:tgtEl>
                                          <p:spTgt spid="210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0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2000"/>
                                        <p:tgtEl>
                                          <p:spTgt spid="210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0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0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0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0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0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2106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2106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000" fill="hold"/>
                                        <p:tgtEl>
                                          <p:spTgt spid="210638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10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106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0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0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0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0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0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0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0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10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5" dur="2000"/>
                                        <p:tgtEl>
                                          <p:spTgt spid="210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10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5" dur="2000"/>
                                        <p:tgtEl>
                                          <p:spTgt spid="210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0" fill="hold"/>
                                        <p:tgtEl>
                                          <p:spTgt spid="2106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0" fill="hold"/>
                                        <p:tgtEl>
                                          <p:spTgt spid="2106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10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10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10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6380" grpId="0" autoUpdateAnimBg="0"/>
      <p:bldP spid="2106381" grpId="0" animBg="1"/>
      <p:bldP spid="2106381" grpId="1" animBg="1"/>
      <p:bldP spid="2106382" grpId="0" autoUpdateAnimBg="0"/>
      <p:bldP spid="2106382" grpId="1"/>
      <p:bldP spid="2106383" grpId="0" animBg="1"/>
      <p:bldP spid="2106383" grpId="1" animBg="1"/>
      <p:bldP spid="2106387" grpId="0" autoUpdateAnimBg="0"/>
      <p:bldP spid="2106390" grpId="0" autoUpdateAnimBg="0"/>
      <p:bldP spid="2106391" grpId="0" animBg="1"/>
      <p:bldP spid="2106392" grpId="0" animBg="1"/>
      <p:bldP spid="2106393" grpId="0" animBg="1"/>
      <p:bldP spid="2106394" grpId="0" autoUpdateAnimBg="0"/>
      <p:bldP spid="2106395" grpId="0" animBg="1"/>
      <p:bldP spid="2106396" grpId="0" animBg="1"/>
      <p:bldP spid="2106397" grpId="0"/>
      <p:bldP spid="2106398" grpId="0"/>
      <p:bldP spid="2106399" grpId="0"/>
      <p:bldP spid="2106411" grpId="0"/>
      <p:bldP spid="2106413" grpId="0" animBg="1"/>
      <p:bldP spid="2106416" grpId="0"/>
      <p:bldP spid="2106417" grpId="0"/>
      <p:bldP spid="2106418" grpId="0" animBg="1"/>
      <p:bldP spid="5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7394" name="Object 2"/>
          <p:cNvGraphicFramePr>
            <a:graphicFrameLocks noChangeAspect="1"/>
          </p:cNvGraphicFramePr>
          <p:nvPr/>
        </p:nvGraphicFramePr>
        <p:xfrm>
          <a:off x="2411413" y="538163"/>
          <a:ext cx="2982912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26" name="公式" r:id="rId3" imgW="1358640" imgH="279360" progId="Equation.3">
                  <p:embed/>
                </p:oleObj>
              </mc:Choice>
              <mc:Fallback>
                <p:oleObj name="公式" r:id="rId3" imgW="13586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38163"/>
                        <a:ext cx="2982912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7395" name="Rectangle 3"/>
          <p:cNvSpPr>
            <a:spLocks noChangeArrowheads="1"/>
          </p:cNvSpPr>
          <p:nvPr/>
        </p:nvSpPr>
        <p:spPr bwMode="auto">
          <a:xfrm>
            <a:off x="539750" y="476250"/>
            <a:ext cx="26273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电通量仍为</a:t>
            </a:r>
          </a:p>
        </p:txBody>
      </p:sp>
      <p:sp>
        <p:nvSpPr>
          <p:cNvPr id="2107396" name="Rectangle 4"/>
          <p:cNvSpPr>
            <a:spLocks noChangeArrowheads="1"/>
          </p:cNvSpPr>
          <p:nvPr/>
        </p:nvSpPr>
        <p:spPr bwMode="auto">
          <a:xfrm>
            <a:off x="576263" y="1338263"/>
            <a:ext cx="27003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对于电量的计算</a:t>
            </a:r>
          </a:p>
        </p:txBody>
      </p:sp>
      <p:graphicFrame>
        <p:nvGraphicFramePr>
          <p:cNvPr id="2107397" name="Object 5"/>
          <p:cNvGraphicFramePr>
            <a:graphicFrameLocks noChangeAspect="1"/>
          </p:cNvGraphicFramePr>
          <p:nvPr/>
        </p:nvGraphicFramePr>
        <p:xfrm>
          <a:off x="1619250" y="1985963"/>
          <a:ext cx="17843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27" name="公式" r:id="rId5" imgW="812520" imgH="203040" progId="Equation.3">
                  <p:embed/>
                </p:oleObj>
              </mc:Choice>
              <mc:Fallback>
                <p:oleObj name="公式" r:id="rId5" imgW="812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985963"/>
                        <a:ext cx="17843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7398" name="Object 6"/>
          <p:cNvGraphicFramePr>
            <a:graphicFrameLocks noChangeAspect="1"/>
          </p:cNvGraphicFramePr>
          <p:nvPr/>
        </p:nvGraphicFramePr>
        <p:xfrm>
          <a:off x="1619250" y="2562225"/>
          <a:ext cx="50180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28" name="公式" r:id="rId7" imgW="2286000" imgH="228600" progId="Equation.3">
                  <p:embed/>
                </p:oleObj>
              </mc:Choice>
              <mc:Fallback>
                <p:oleObj name="公式" r:id="rId7" imgW="228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562225"/>
                        <a:ext cx="50180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7399" name="Object 7"/>
          <p:cNvGraphicFramePr>
            <a:graphicFrameLocks noChangeAspect="1"/>
          </p:cNvGraphicFramePr>
          <p:nvPr/>
        </p:nvGraphicFramePr>
        <p:xfrm>
          <a:off x="1608138" y="3136900"/>
          <a:ext cx="44037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29" name="公式" r:id="rId9" imgW="2006280" imgH="330120" progId="Equation.3">
                  <p:embed/>
                </p:oleObj>
              </mc:Choice>
              <mc:Fallback>
                <p:oleObj name="公式" r:id="rId9" imgW="20062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3136900"/>
                        <a:ext cx="44037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7400" name="Rectangle 8"/>
          <p:cNvSpPr>
            <a:spLocks noChangeArrowheads="1"/>
          </p:cNvSpPr>
          <p:nvPr/>
        </p:nvSpPr>
        <p:spPr bwMode="auto">
          <a:xfrm>
            <a:off x="611188" y="4310063"/>
            <a:ext cx="27003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高斯面内的电量</a:t>
            </a:r>
          </a:p>
        </p:txBody>
      </p:sp>
      <p:graphicFrame>
        <p:nvGraphicFramePr>
          <p:cNvPr id="2107401" name="Object 9"/>
          <p:cNvGraphicFramePr>
            <a:graphicFrameLocks noChangeAspect="1"/>
          </p:cNvGraphicFramePr>
          <p:nvPr/>
        </p:nvGraphicFramePr>
        <p:xfrm>
          <a:off x="3059113" y="4043363"/>
          <a:ext cx="434816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30" name="公式" r:id="rId11" imgW="1981080" imgH="507960" progId="Equation.3">
                  <p:embed/>
                </p:oleObj>
              </mc:Choice>
              <mc:Fallback>
                <p:oleObj name="公式" r:id="rId11" imgW="198108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043363"/>
                        <a:ext cx="4348162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7402" name="Text Box 10"/>
          <p:cNvSpPr txBox="1">
            <a:spLocks noChangeArrowheads="1"/>
          </p:cNvSpPr>
          <p:nvPr/>
        </p:nvSpPr>
        <p:spPr bwMode="auto">
          <a:xfrm>
            <a:off x="323850" y="5645150"/>
            <a:ext cx="280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球外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r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&gt;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)</a:t>
            </a:r>
          </a:p>
        </p:txBody>
      </p:sp>
      <p:graphicFrame>
        <p:nvGraphicFramePr>
          <p:cNvPr id="2107403" name="Object 11"/>
          <p:cNvGraphicFramePr>
            <a:graphicFrameLocks noChangeAspect="1"/>
          </p:cNvGraphicFramePr>
          <p:nvPr/>
        </p:nvGraphicFramePr>
        <p:xfrm>
          <a:off x="2484438" y="5445125"/>
          <a:ext cx="172878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31" name="公式" r:id="rId13" imgW="787320" imgH="457200" progId="Equation.3">
                  <p:embed/>
                </p:oleObj>
              </mc:Choice>
              <mc:Fallback>
                <p:oleObj name="公式" r:id="rId13" imgW="787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445125"/>
                        <a:ext cx="1728787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7404" name="Text Box 12"/>
          <p:cNvSpPr txBox="1">
            <a:spLocks noChangeArrowheads="1"/>
          </p:cNvSpPr>
          <p:nvPr/>
        </p:nvSpPr>
        <p:spPr bwMode="auto">
          <a:xfrm>
            <a:off x="4718050" y="5645150"/>
            <a:ext cx="3154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球内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(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&lt;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)</a:t>
            </a:r>
          </a:p>
        </p:txBody>
      </p:sp>
      <p:graphicFrame>
        <p:nvGraphicFramePr>
          <p:cNvPr id="2107405" name="Object 13"/>
          <p:cNvGraphicFramePr>
            <a:graphicFrameLocks noChangeAspect="1"/>
          </p:cNvGraphicFramePr>
          <p:nvPr/>
        </p:nvGraphicFramePr>
        <p:xfrm>
          <a:off x="7021513" y="5500688"/>
          <a:ext cx="1198562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32" name="公式" r:id="rId15" imgW="545760" imgH="431640" progId="Equation.3">
                  <p:embed/>
                </p:oleObj>
              </mc:Choice>
              <mc:Fallback>
                <p:oleObj name="公式" r:id="rId15" imgW="545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513" y="5500688"/>
                        <a:ext cx="1198562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804025" y="404813"/>
            <a:ext cx="1800225" cy="1800225"/>
            <a:chOff x="4286" y="255"/>
            <a:chExt cx="1134" cy="1134"/>
          </a:xfrm>
        </p:grpSpPr>
        <p:grpSp>
          <p:nvGrpSpPr>
            <p:cNvPr id="8207" name="Group 15"/>
            <p:cNvGrpSpPr>
              <a:grpSpLocks/>
            </p:cNvGrpSpPr>
            <p:nvPr/>
          </p:nvGrpSpPr>
          <p:grpSpPr bwMode="auto">
            <a:xfrm>
              <a:off x="4286" y="255"/>
              <a:ext cx="1134" cy="1134"/>
              <a:chOff x="4059" y="890"/>
              <a:chExt cx="1134" cy="1134"/>
            </a:xfrm>
          </p:grpSpPr>
          <p:sp>
            <p:nvSpPr>
              <p:cNvPr id="8210" name="Oval 16"/>
              <p:cNvSpPr>
                <a:spLocks noChangeArrowheads="1"/>
              </p:cNvSpPr>
              <p:nvPr/>
            </p:nvSpPr>
            <p:spPr bwMode="auto">
              <a:xfrm>
                <a:off x="4059" y="890"/>
                <a:ext cx="1134" cy="1134"/>
              </a:xfrm>
              <a:prstGeom prst="ellipse">
                <a:avLst/>
              </a:prstGeom>
              <a:gradFill rotWithShape="1">
                <a:gsLst>
                  <a:gs pos="0">
                    <a:srgbClr val="0099FF">
                      <a:alpha val="60001"/>
                    </a:srgbClr>
                  </a:gs>
                  <a:gs pos="100000">
                    <a:srgbClr val="004776">
                      <a:alpha val="4500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11" name="Oval 17"/>
              <p:cNvSpPr>
                <a:spLocks noChangeArrowheads="1"/>
              </p:cNvSpPr>
              <p:nvPr/>
            </p:nvSpPr>
            <p:spPr bwMode="auto">
              <a:xfrm>
                <a:off x="4263" y="1094"/>
                <a:ext cx="726" cy="7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00FF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12" name="Oval 18"/>
              <p:cNvSpPr>
                <a:spLocks noChangeArrowheads="1"/>
              </p:cNvSpPr>
              <p:nvPr/>
            </p:nvSpPr>
            <p:spPr bwMode="auto">
              <a:xfrm>
                <a:off x="4331" y="1162"/>
                <a:ext cx="590" cy="590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00FF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208" name="Line 19"/>
            <p:cNvSpPr>
              <a:spLocks noChangeShapeType="1"/>
            </p:cNvSpPr>
            <p:nvPr/>
          </p:nvSpPr>
          <p:spPr bwMode="auto">
            <a:xfrm flipV="1">
              <a:off x="4852" y="676"/>
              <a:ext cx="244" cy="141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Rectangle 20"/>
            <p:cNvSpPr>
              <a:spLocks noChangeArrowheads="1"/>
            </p:cNvSpPr>
            <p:nvPr/>
          </p:nvSpPr>
          <p:spPr bwMode="auto">
            <a:xfrm>
              <a:off x="4830" y="515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</p:grpSp>
      <p:graphicFrame>
        <p:nvGraphicFramePr>
          <p:cNvPr id="2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353531"/>
              </p:ext>
            </p:extLst>
          </p:nvPr>
        </p:nvGraphicFramePr>
        <p:xfrm>
          <a:off x="5373657" y="338066"/>
          <a:ext cx="12715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33" name="公式" r:id="rId17" imgW="1130040" imgH="990360" progId="Equation.3">
                  <p:embed/>
                </p:oleObj>
              </mc:Choice>
              <mc:Fallback>
                <p:oleObj name="公式" r:id="rId17" imgW="113004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57" y="338066"/>
                        <a:ext cx="12715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0616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10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0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210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0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0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0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2000"/>
                                        <p:tgtEl>
                                          <p:spTgt spid="210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0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0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0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0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7395" grpId="0"/>
      <p:bldP spid="2107396" grpId="0"/>
      <p:bldP spid="2107400" grpId="0"/>
      <p:bldP spid="2107402" grpId="0" autoUpdateAnimBg="0"/>
      <p:bldP spid="210740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06" name="Text Box 22"/>
          <p:cNvSpPr txBox="1">
            <a:spLocks noChangeArrowheads="1"/>
          </p:cNvSpPr>
          <p:nvPr/>
        </p:nvSpPr>
        <p:spPr bwMode="auto">
          <a:xfrm>
            <a:off x="827088" y="544513"/>
            <a:ext cx="345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总结：</a:t>
            </a:r>
          </a:p>
        </p:txBody>
      </p:sp>
      <p:sp>
        <p:nvSpPr>
          <p:cNvPr id="221207" name="Text Box 23"/>
          <p:cNvSpPr txBox="1">
            <a:spLocks noChangeArrowheads="1"/>
          </p:cNvSpPr>
          <p:nvPr/>
        </p:nvSpPr>
        <p:spPr bwMode="auto">
          <a:xfrm>
            <a:off x="855663" y="1125538"/>
            <a:ext cx="5538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用高斯定理求电场强度的步骤：</a:t>
            </a:r>
          </a:p>
        </p:txBody>
      </p:sp>
      <p:sp>
        <p:nvSpPr>
          <p:cNvPr id="221208" name="Text Box 24"/>
          <p:cNvSpPr txBox="1">
            <a:spLocks noChangeArrowheads="1"/>
          </p:cNvSpPr>
          <p:nvPr/>
        </p:nvSpPr>
        <p:spPr bwMode="auto">
          <a:xfrm>
            <a:off x="831850" y="1628775"/>
            <a:ext cx="81326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l" eaLnBrk="1" hangingPunct="1">
              <a:buAutoNum type="arabicParenBoth"/>
            </a:pP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分析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电荷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对称性，并根据电荷对称性确定电场强度的方</a:t>
            </a:r>
            <a:endParaRPr lang="en-US" altLang="zh-CN" dirty="0" smtClean="0">
              <a:solidFill>
                <a:srgbClr val="FFFFFF"/>
              </a:solidFill>
              <a:ea typeface="楷体_GB2312" pitchFamily="49" charset="-122"/>
            </a:endParaRPr>
          </a:p>
          <a:p>
            <a:pPr algn="l" eaLnBrk="1" hangingPunct="1"/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ea typeface="楷体_GB2312" pitchFamily="49" charset="-122"/>
              </a:rPr>
              <a:t>  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   向；  </a:t>
            </a:r>
            <a:endParaRPr lang="zh-CN" altLang="en-US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221209" name="Text Box 25"/>
          <p:cNvSpPr txBox="1">
            <a:spLocks noChangeArrowheads="1"/>
          </p:cNvSpPr>
          <p:nvPr/>
        </p:nvSpPr>
        <p:spPr bwMode="auto">
          <a:xfrm>
            <a:off x="831850" y="2442368"/>
            <a:ext cx="40238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</a:rPr>
              <a:t>(2)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根据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对称性选取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高斯面；</a:t>
            </a:r>
          </a:p>
        </p:txBody>
      </p:sp>
      <p:sp>
        <p:nvSpPr>
          <p:cNvPr id="221210" name="Text Box 26"/>
          <p:cNvSpPr txBox="1">
            <a:spLocks noChangeArrowheads="1"/>
          </p:cNvSpPr>
          <p:nvPr/>
        </p:nvSpPr>
        <p:spPr bwMode="auto">
          <a:xfrm>
            <a:off x="1431925" y="3018631"/>
            <a:ext cx="427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 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高斯面必须是闭合曲面</a:t>
            </a:r>
            <a:endParaRPr lang="zh-CN" altLang="en-US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221211" name="Text Box 27"/>
          <p:cNvSpPr txBox="1">
            <a:spLocks noChangeArrowheads="1"/>
          </p:cNvSpPr>
          <p:nvPr/>
        </p:nvSpPr>
        <p:spPr bwMode="auto">
          <a:xfrm>
            <a:off x="1431925" y="3594893"/>
            <a:ext cx="5114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 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高斯面必须通过所求的点</a:t>
            </a:r>
          </a:p>
        </p:txBody>
      </p:sp>
      <p:sp>
        <p:nvSpPr>
          <p:cNvPr id="221212" name="Text Box 28"/>
          <p:cNvSpPr txBox="1">
            <a:spLocks noChangeArrowheads="1"/>
          </p:cNvSpPr>
          <p:nvPr/>
        </p:nvSpPr>
        <p:spPr bwMode="auto">
          <a:xfrm>
            <a:off x="841375" y="4745831"/>
            <a:ext cx="581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</a:rPr>
              <a:t>(3) 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求出高斯面内包围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的电荷量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的代数和；</a:t>
            </a:r>
          </a:p>
        </p:txBody>
      </p:sp>
      <p:sp>
        <p:nvSpPr>
          <p:cNvPr id="221213" name="Text Box 29"/>
          <p:cNvSpPr txBox="1">
            <a:spLocks noChangeArrowheads="1"/>
          </p:cNvSpPr>
          <p:nvPr/>
        </p:nvSpPr>
        <p:spPr bwMode="auto">
          <a:xfrm>
            <a:off x="1431925" y="4169568"/>
            <a:ext cx="7324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 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高斯面的选取使通过该面的电通量易于计算</a:t>
            </a:r>
          </a:p>
        </p:txBody>
      </p:sp>
      <p:sp>
        <p:nvSpPr>
          <p:cNvPr id="221214" name="AutoShape 30"/>
          <p:cNvSpPr>
            <a:spLocks noChangeArrowheads="1"/>
          </p:cNvSpPr>
          <p:nvPr/>
        </p:nvSpPr>
        <p:spPr bwMode="auto">
          <a:xfrm>
            <a:off x="465138" y="476250"/>
            <a:ext cx="360362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1215" name="Text Box 31"/>
          <p:cNvSpPr txBox="1">
            <a:spLocks noChangeArrowheads="1"/>
          </p:cNvSpPr>
          <p:nvPr/>
        </p:nvSpPr>
        <p:spPr bwMode="auto">
          <a:xfrm>
            <a:off x="825500" y="5276056"/>
            <a:ext cx="581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(4)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根据高斯定理求电场强度。</a:t>
            </a:r>
          </a:p>
        </p:txBody>
      </p:sp>
    </p:spTree>
    <p:extLst>
      <p:ext uri="{BB962C8B-B14F-4D97-AF65-F5344CB8AC3E}">
        <p14:creationId xmlns:p14="http://schemas.microsoft.com/office/powerpoint/2010/main" val="30997635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1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1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06" grpId="0" autoUpdateAnimBg="0"/>
      <p:bldP spid="221207" grpId="0" autoUpdateAnimBg="0"/>
      <p:bldP spid="221208" grpId="0" autoUpdateAnimBg="0"/>
      <p:bldP spid="221209" grpId="0" autoUpdateAnimBg="0"/>
      <p:bldP spid="221210" grpId="0" autoUpdateAnimBg="0"/>
      <p:bldP spid="221211" grpId="0" autoUpdateAnimBg="0"/>
      <p:bldP spid="221212" grpId="0" autoUpdateAnimBg="0"/>
      <p:bldP spid="221213" grpId="0" autoUpdateAnimBg="0"/>
      <p:bldP spid="221214" grpId="0" animBg="1"/>
      <p:bldP spid="22121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2"/>
          <p:cNvSpPr txBox="1">
            <a:spLocks noChangeArrowheads="1"/>
          </p:cNvSpPr>
          <p:nvPr/>
        </p:nvSpPr>
        <p:spPr bwMode="auto">
          <a:xfrm>
            <a:off x="441325" y="332656"/>
            <a:ext cx="8321675" cy="47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b="1" dirty="0" smtClean="0">
                <a:solidFill>
                  <a:srgbClr val="00FFFF"/>
                </a:solidFill>
                <a:latin typeface="宋体"/>
                <a:ea typeface="宋体"/>
              </a:rPr>
              <a:t>常见</a:t>
            </a:r>
            <a:r>
              <a:rPr lang="zh-CN" altLang="en-US" sz="2400" b="1" dirty="0">
                <a:solidFill>
                  <a:srgbClr val="00FFFF"/>
                </a:solidFill>
                <a:latin typeface="宋体"/>
                <a:ea typeface="宋体"/>
              </a:rPr>
              <a:t>的具有对称性分布的源电荷有：</a:t>
            </a:r>
          </a:p>
        </p:txBody>
      </p:sp>
      <p:sp>
        <p:nvSpPr>
          <p:cNvPr id="76" name="Text Box 3"/>
          <p:cNvSpPr txBox="1">
            <a:spLocks noChangeArrowheads="1"/>
          </p:cNvSpPr>
          <p:nvPr/>
        </p:nvSpPr>
        <p:spPr bwMode="auto">
          <a:xfrm>
            <a:off x="429656" y="3479453"/>
            <a:ext cx="23622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FFFF"/>
                </a:solidFill>
                <a:latin typeface="宋体"/>
                <a:ea typeface="宋体"/>
              </a:rPr>
              <a:t>球对称分布：</a:t>
            </a:r>
            <a:r>
              <a:rPr lang="zh-CN" altLang="en-US" sz="2400" b="1" dirty="0">
                <a:solidFill>
                  <a:srgbClr val="FFFFFF"/>
                </a:solidFill>
                <a:latin typeface="宋体"/>
                <a:ea typeface="宋体"/>
              </a:rPr>
              <a:t>包括</a:t>
            </a:r>
            <a:r>
              <a:rPr lang="zh-CN" altLang="en-US" sz="2400" b="1" dirty="0">
                <a:solidFill>
                  <a:srgbClr val="FFFF00"/>
                </a:solidFill>
                <a:latin typeface="宋体"/>
                <a:ea typeface="宋体"/>
              </a:rPr>
              <a:t>均匀带电的球面、球体和多层同心球壳</a:t>
            </a:r>
            <a:r>
              <a:rPr lang="zh-CN" altLang="en-US" sz="2400" b="1" dirty="0">
                <a:solidFill>
                  <a:srgbClr val="FFFFFF"/>
                </a:solidFill>
                <a:latin typeface="宋体"/>
                <a:ea typeface="宋体"/>
              </a:rPr>
              <a:t>等</a:t>
            </a: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48" y="1128936"/>
            <a:ext cx="2057400" cy="1985963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048" y="1052736"/>
            <a:ext cx="1614488" cy="2133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648" y="1052736"/>
            <a:ext cx="2006600" cy="22098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 Box 7"/>
          <p:cNvSpPr txBox="1">
            <a:spLocks noChangeArrowheads="1"/>
          </p:cNvSpPr>
          <p:nvPr/>
        </p:nvSpPr>
        <p:spPr bwMode="auto">
          <a:xfrm>
            <a:off x="6196448" y="3551461"/>
            <a:ext cx="257175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FFFF"/>
                </a:solidFill>
                <a:latin typeface="宋体"/>
                <a:ea typeface="宋体"/>
              </a:rPr>
              <a:t>无限大平面电荷：</a:t>
            </a:r>
            <a:r>
              <a:rPr lang="zh-CN" altLang="en-US" sz="2400" b="1" dirty="0">
                <a:solidFill>
                  <a:srgbClr val="FFFFFF"/>
                </a:solidFill>
                <a:latin typeface="宋体"/>
                <a:ea typeface="宋体"/>
              </a:rPr>
              <a:t>包括</a:t>
            </a:r>
            <a:r>
              <a:rPr lang="zh-CN" altLang="en-US" sz="2400" b="1" dirty="0">
                <a:solidFill>
                  <a:srgbClr val="FFFF00"/>
                </a:solidFill>
                <a:latin typeface="宋体"/>
                <a:ea typeface="宋体"/>
              </a:rPr>
              <a:t>无限大的均匀带电平面、平板</a:t>
            </a:r>
            <a:r>
              <a:rPr lang="zh-CN" altLang="en-US" sz="2400" b="1" dirty="0">
                <a:solidFill>
                  <a:srgbClr val="FFFFFF"/>
                </a:solidFill>
                <a:latin typeface="宋体"/>
                <a:ea typeface="宋体"/>
              </a:rPr>
              <a:t>等。</a:t>
            </a:r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3529448" y="3478436"/>
            <a:ext cx="25146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FFFF"/>
                </a:solidFill>
                <a:latin typeface="宋体"/>
                <a:ea typeface="宋体"/>
              </a:rPr>
              <a:t>轴对称分布：</a:t>
            </a:r>
            <a:r>
              <a:rPr lang="zh-CN" altLang="en-US" sz="2400" b="1" dirty="0">
                <a:solidFill>
                  <a:srgbClr val="FFFFFF"/>
                </a:solidFill>
                <a:latin typeface="宋体"/>
                <a:ea typeface="宋体"/>
              </a:rPr>
              <a:t>包括</a:t>
            </a:r>
            <a:r>
              <a:rPr lang="zh-CN" altLang="en-US" sz="2400" b="1" dirty="0">
                <a:solidFill>
                  <a:srgbClr val="FFFF00"/>
                </a:solidFill>
                <a:latin typeface="宋体"/>
                <a:ea typeface="宋体"/>
              </a:rPr>
              <a:t>无限长均匀带电的直线、圆柱面、</a:t>
            </a:r>
            <a:r>
              <a:rPr lang="zh-CN" altLang="en-US" sz="2400" b="1" dirty="0" smtClean="0">
                <a:solidFill>
                  <a:srgbClr val="FFFF00"/>
                </a:solidFill>
                <a:latin typeface="宋体"/>
                <a:ea typeface="宋体"/>
              </a:rPr>
              <a:t>圆柱体</a:t>
            </a:r>
            <a:r>
              <a:rPr lang="zh-CN" altLang="en-US" sz="2400" b="1" dirty="0" smtClean="0">
                <a:solidFill>
                  <a:srgbClr val="FFFFFF"/>
                </a:solidFill>
                <a:latin typeface="宋体"/>
                <a:ea typeface="宋体"/>
              </a:rPr>
              <a:t>等</a:t>
            </a:r>
            <a:r>
              <a:rPr lang="zh-CN" altLang="en-US" sz="2400" b="1" dirty="0">
                <a:solidFill>
                  <a:srgbClr val="FFFFFF"/>
                </a:solidFill>
                <a:latin typeface="宋体"/>
                <a:ea typeface="宋体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7588949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 autoUpdateAnimBg="0"/>
      <p:bldP spid="76" grpId="0" autoUpdateAnimBg="0"/>
      <p:bldP spid="92" grpId="0" autoUpdateAnimBg="0"/>
      <p:bldP spid="9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5410200" y="914400"/>
            <a:ext cx="3276600" cy="3200400"/>
          </a:xfrm>
          <a:prstGeom prst="ellipse">
            <a:avLst/>
          </a:prstGeom>
          <a:gradFill rotWithShape="0">
            <a:gsLst>
              <a:gs pos="0">
                <a:srgbClr val="99CC00"/>
              </a:gs>
              <a:gs pos="100000">
                <a:srgbClr val="475E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200" b="1"/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7010400" y="1468438"/>
            <a:ext cx="1524000" cy="1524000"/>
          </a:xfrm>
          <a:prstGeom prst="ellipse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200" b="1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6934200" y="2230438"/>
            <a:ext cx="914400" cy="45720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6553200" y="2535238"/>
          <a:ext cx="4222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8" name="公式" r:id="rId3" imgW="126720" imgH="139680" progId="Equation.3">
                  <p:embed/>
                </p:oleObj>
              </mc:Choice>
              <mc:Fallback>
                <p:oleObj name="公式" r:id="rId3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535238"/>
                        <a:ext cx="4222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827963" y="2154238"/>
          <a:ext cx="5476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9" name="Equation" r:id="rId5" imgW="164880" imgH="177480" progId="Equation.DSMT4">
                  <p:embed/>
                </p:oleObj>
              </mc:Choice>
              <mc:Fallback>
                <p:oleObj name="Equation" r:id="rId5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963" y="2154238"/>
                        <a:ext cx="5476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7315200" y="2459038"/>
          <a:ext cx="4222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0" name="Equation" r:id="rId7" imgW="126720" imgH="177480" progId="Equation.DSMT4">
                  <p:embed/>
                </p:oleObj>
              </mc:Choice>
              <mc:Fallback>
                <p:oleObj name="Equation" r:id="rId7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459038"/>
                        <a:ext cx="4222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5943600" y="2362200"/>
          <a:ext cx="5048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1" name="公式" r:id="rId9" imgW="152280" imgH="164880" progId="Equation.3">
                  <p:embed/>
                </p:oleObj>
              </mc:Choice>
              <mc:Fallback>
                <p:oleObj name="公式" r:id="rId9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362200"/>
                        <a:ext cx="5048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239000" y="1773238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200" b="1"/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7391400" y="1447800"/>
          <a:ext cx="5048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2" name="Equation" r:id="rId11" imgW="152280" imgH="164880" progId="Equation.DSMT4">
                  <p:embed/>
                </p:oleObj>
              </mc:Choice>
              <mc:Fallback>
                <p:oleObj name="Equation" r:id="rId11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447800"/>
                        <a:ext cx="5048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7400" y="304800"/>
            <a:ext cx="32766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高斯定理 </a:t>
            </a:r>
            <a:r>
              <a:rPr lang="en-US" altLang="zh-CN" sz="2200" b="1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+ </a:t>
            </a:r>
            <a:r>
              <a:rPr lang="zh-CN" altLang="en-US" sz="2200" b="1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补偿法</a:t>
            </a: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1025525" y="1600200"/>
          <a:ext cx="15303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3" name="Equation" r:id="rId13" imgW="558720" imgH="241200" progId="Equation.DSMT4">
                  <p:embed/>
                </p:oleObj>
              </mc:Choice>
              <mc:Fallback>
                <p:oleObj name="Equation" r:id="rId13" imgW="558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1600200"/>
                        <a:ext cx="15303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04800" y="1143000"/>
            <a:ext cx="3403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>
                <a:solidFill>
                  <a:schemeClr val="bg1"/>
                </a:solidFill>
                <a:ea typeface="楷体_GB2312" pitchFamily="49" charset="-122"/>
              </a:rPr>
              <a:t>•</a:t>
            </a:r>
            <a:r>
              <a:rPr lang="en-US" altLang="zh-CN" sz="2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对大球体：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381000" y="2590800"/>
            <a:ext cx="5334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200" b="1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04800" y="3352800"/>
            <a:ext cx="31242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>
                <a:solidFill>
                  <a:schemeClr val="bg1"/>
                </a:solidFill>
                <a:ea typeface="楷体_GB2312" pitchFamily="49" charset="-122"/>
              </a:rPr>
              <a:t>•</a:t>
            </a:r>
            <a:r>
              <a:rPr lang="en-US" altLang="zh-CN" sz="22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对小球体：</a:t>
            </a: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/>
        </p:nvGraphicFramePr>
        <p:xfrm>
          <a:off x="1209675" y="3730625"/>
          <a:ext cx="397986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4" name="Equation" r:id="rId15" imgW="1511280" imgH="444240" progId="Equation.DSMT4">
                  <p:embed/>
                </p:oleObj>
              </mc:Choice>
              <mc:Fallback>
                <p:oleObj name="Equation" r:id="rId15" imgW="1511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3730625"/>
                        <a:ext cx="397986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457200" y="4876800"/>
            <a:ext cx="5334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200" b="1"/>
          </a:p>
        </p:txBody>
      </p:sp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463550" y="5867400"/>
            <a:ext cx="5334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200" b="1"/>
          </a:p>
        </p:txBody>
      </p:sp>
      <p:graphicFrame>
        <p:nvGraphicFramePr>
          <p:cNvPr id="22" name="Object 12"/>
          <p:cNvGraphicFramePr>
            <a:graphicFrameLocks noChangeAspect="1"/>
          </p:cNvGraphicFramePr>
          <p:nvPr/>
        </p:nvGraphicFramePr>
        <p:xfrm>
          <a:off x="4929188" y="5715000"/>
          <a:ext cx="127952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5" name="Equation" r:id="rId17" imgW="482400" imgH="431640" progId="Equation.DSMT4">
                  <p:embed/>
                </p:oleObj>
              </mc:Choice>
              <mc:Fallback>
                <p:oleObj name="Equation" r:id="rId17" imgW="482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5715000"/>
                        <a:ext cx="1279525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715000" y="3124200"/>
            <a:ext cx="3048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 b="1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空腔内为均匀场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V="1">
            <a:off x="6934200" y="1849438"/>
            <a:ext cx="381000" cy="8382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" name="Object 13"/>
          <p:cNvGraphicFramePr>
            <a:graphicFrameLocks noChangeAspect="1"/>
          </p:cNvGraphicFramePr>
          <p:nvPr/>
        </p:nvGraphicFramePr>
        <p:xfrm>
          <a:off x="6573838" y="1544638"/>
          <a:ext cx="4222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6" name="公式" r:id="rId19" imgW="126720" imgH="215640" progId="Equation.3">
                  <p:embed/>
                </p:oleObj>
              </mc:Choice>
              <mc:Fallback>
                <p:oleObj name="公式" r:id="rId19" imgW="126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838" y="1544638"/>
                        <a:ext cx="4222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7315200" y="1849438"/>
            <a:ext cx="533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7" name="Object 14"/>
          <p:cNvGraphicFramePr>
            <a:graphicFrameLocks noChangeAspect="1"/>
          </p:cNvGraphicFramePr>
          <p:nvPr/>
        </p:nvGraphicFramePr>
        <p:xfrm>
          <a:off x="7869238" y="1603375"/>
          <a:ext cx="4635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7" name="Equation" r:id="rId21" imgW="139680" imgH="228600" progId="Equation.DSMT4">
                  <p:embed/>
                </p:oleObj>
              </mc:Choice>
              <mc:Fallback>
                <p:oleObj name="Equation" r:id="rId21" imgW="139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9238" y="1603375"/>
                        <a:ext cx="46355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7135813" y="4314825"/>
            <a:ext cx="730250" cy="1600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7893050" y="4321175"/>
            <a:ext cx="1022350" cy="7270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V="1">
            <a:off x="7135813" y="5041900"/>
            <a:ext cx="1752600" cy="8731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" name="Object 15"/>
          <p:cNvGraphicFramePr>
            <a:graphicFrameLocks noChangeAspect="1"/>
          </p:cNvGraphicFramePr>
          <p:nvPr/>
        </p:nvGraphicFramePr>
        <p:xfrm>
          <a:off x="6678613" y="5651500"/>
          <a:ext cx="5048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8" name="Equation" r:id="rId23" imgW="152280" imgH="164880" progId="Equation.DSMT4">
                  <p:embed/>
                </p:oleObj>
              </mc:Choice>
              <mc:Fallback>
                <p:oleObj name="Equation" r:id="rId23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8613" y="5651500"/>
                        <a:ext cx="5048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6"/>
          <p:cNvGraphicFramePr>
            <a:graphicFrameLocks noChangeAspect="1"/>
          </p:cNvGraphicFramePr>
          <p:nvPr/>
        </p:nvGraphicFramePr>
        <p:xfrm>
          <a:off x="6938963" y="4376738"/>
          <a:ext cx="4619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9" name="Equation" r:id="rId25" imgW="177480" imgH="253800" progId="Equation.DSMT4">
                  <p:embed/>
                </p:oleObj>
              </mc:Choice>
              <mc:Fallback>
                <p:oleObj name="Equation" r:id="rId25" imgW="177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963" y="4376738"/>
                        <a:ext cx="461962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8"/>
          <p:cNvGraphicFramePr>
            <a:graphicFrameLocks noChangeAspect="1"/>
          </p:cNvGraphicFramePr>
          <p:nvPr/>
        </p:nvGraphicFramePr>
        <p:xfrm>
          <a:off x="8078788" y="5602288"/>
          <a:ext cx="5413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0" name="Equation" r:id="rId27" imgW="203040" imgH="253800" progId="Equation.DSMT4">
                  <p:embed/>
                </p:oleObj>
              </mc:Choice>
              <mc:Fallback>
                <p:oleObj name="Equation" r:id="rId27" imgW="203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8788" y="5602288"/>
                        <a:ext cx="54133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9"/>
          <p:cNvGraphicFramePr>
            <a:graphicFrameLocks noChangeAspect="1"/>
          </p:cNvGraphicFramePr>
          <p:nvPr/>
        </p:nvGraphicFramePr>
        <p:xfrm>
          <a:off x="2398713" y="1447800"/>
          <a:ext cx="24415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1" name="Equation" r:id="rId29" imgW="838080" imgH="444240" progId="Equation.DSMT4">
                  <p:embed/>
                </p:oleObj>
              </mc:Choice>
              <mc:Fallback>
                <p:oleObj name="Equation" r:id="rId29" imgW="838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1447800"/>
                        <a:ext cx="24415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50825" y="337666"/>
            <a:ext cx="15589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 smtClean="0">
                <a:solidFill>
                  <a:srgbClr val="FFFF00"/>
                </a:solidFill>
                <a:ea typeface="楷体_GB2312" pitchFamily="49" charset="-122"/>
              </a:rPr>
              <a:t>例</a:t>
            </a:r>
            <a:r>
              <a:rPr lang="en-US" altLang="zh-CN" sz="2200" b="1" dirty="0" smtClean="0">
                <a:solidFill>
                  <a:srgbClr val="FFFF00"/>
                </a:solidFill>
                <a:ea typeface="楷体_GB2312" pitchFamily="49" charset="-122"/>
              </a:rPr>
              <a:t>6</a:t>
            </a:r>
            <a:r>
              <a:rPr lang="zh-CN" altLang="en-US" sz="2200" b="1" dirty="0" smtClean="0">
                <a:solidFill>
                  <a:srgbClr val="FFFF00"/>
                </a:solidFill>
                <a:ea typeface="楷体_GB2312" pitchFamily="49" charset="-122"/>
              </a:rPr>
              <a:t>：</a:t>
            </a:r>
            <a:endParaRPr lang="zh-CN" altLang="en-US" sz="2200" b="1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839788" y="229394"/>
            <a:ext cx="445293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200" b="1" dirty="0">
                <a:solidFill>
                  <a:schemeClr val="hlink"/>
                </a:solidFill>
                <a:ea typeface="楷体_GB2312" pitchFamily="49" charset="-122"/>
              </a:rPr>
              <a:t>均匀带电球体内有一个球形空腔，试求空腔内任意一点的场强。</a:t>
            </a:r>
          </a:p>
        </p:txBody>
      </p:sp>
      <p:graphicFrame>
        <p:nvGraphicFramePr>
          <p:cNvPr id="13351" name="Object 39"/>
          <p:cNvGraphicFramePr>
            <a:graphicFrameLocks noChangeAspect="1"/>
          </p:cNvGraphicFramePr>
          <p:nvPr/>
        </p:nvGraphicFramePr>
        <p:xfrm>
          <a:off x="1042988" y="2397125"/>
          <a:ext cx="13652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2" name="公式" r:id="rId31" imgW="571320" imgH="431640" progId="Equation.3">
                  <p:embed/>
                </p:oleObj>
              </mc:Choice>
              <mc:Fallback>
                <p:oleObj name="公式" r:id="rId31" imgW="571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397125"/>
                        <a:ext cx="136525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2" name="Object 40"/>
          <p:cNvGraphicFramePr>
            <a:graphicFrameLocks noChangeAspect="1"/>
          </p:cNvGraphicFramePr>
          <p:nvPr/>
        </p:nvGraphicFramePr>
        <p:xfrm>
          <a:off x="1187450" y="4724400"/>
          <a:ext cx="166846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3" name="公式" r:id="rId33" imgW="698400" imgH="431640" progId="Equation.3">
                  <p:embed/>
                </p:oleObj>
              </mc:Choice>
              <mc:Fallback>
                <p:oleObj name="公式" r:id="rId33" imgW="698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724400"/>
                        <a:ext cx="1668463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3" name="Object 41"/>
          <p:cNvGraphicFramePr>
            <a:graphicFrameLocks noChangeAspect="1"/>
          </p:cNvGraphicFramePr>
          <p:nvPr/>
        </p:nvGraphicFramePr>
        <p:xfrm>
          <a:off x="1187450" y="5710238"/>
          <a:ext cx="367188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4" name="公式" r:id="rId35" imgW="1536480" imgH="431640" progId="Equation.3">
                  <p:embed/>
                </p:oleObj>
              </mc:Choice>
              <mc:Fallback>
                <p:oleObj name="公式" r:id="rId35" imgW="1536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710238"/>
                        <a:ext cx="3671888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5" name="Object 43"/>
          <p:cNvGraphicFramePr>
            <a:graphicFrameLocks noChangeAspect="1"/>
          </p:cNvGraphicFramePr>
          <p:nvPr/>
        </p:nvGraphicFramePr>
        <p:xfrm>
          <a:off x="8316913" y="4005263"/>
          <a:ext cx="4540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5" name="公式" r:id="rId37" imgW="190440" imgH="241200" progId="Equation.3">
                  <p:embed/>
                </p:oleObj>
              </mc:Choice>
              <mc:Fallback>
                <p:oleObj name="公式" r:id="rId37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4005263"/>
                        <a:ext cx="4540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28015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9" grpId="0" animBg="1"/>
      <p:bldP spid="11" grpId="0" build="p" autoUpdateAnimBg="0"/>
      <p:bldP spid="13" grpId="0" build="p" autoUpdateAnimBg="0"/>
      <p:bldP spid="14" grpId="0" animBg="1"/>
      <p:bldP spid="16" grpId="0" build="p" autoUpdateAnimBg="0"/>
      <p:bldP spid="18" grpId="0" animBg="1"/>
      <p:bldP spid="21" grpId="0" animBg="1"/>
      <p:bldP spid="23" grpId="0" build="p" autoUpdateAnimBg="0"/>
      <p:bldP spid="24" grpId="0" animBg="1"/>
      <p:bldP spid="26" grpId="0" animBg="1"/>
      <p:bldP spid="28" grpId="0" animBg="1"/>
      <p:bldP spid="29" grpId="0" animBg="1"/>
      <p:bldP spid="30" grpId="0" animBg="1"/>
      <p:bldP spid="36" grpId="0" build="p" autoUpdateAnimBg="0"/>
      <p:bldP spid="3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36" name="Text Box 96"/>
          <p:cNvSpPr txBox="1">
            <a:spLocks noChangeArrowheads="1"/>
          </p:cNvSpPr>
          <p:nvPr/>
        </p:nvSpPr>
        <p:spPr bwMode="auto">
          <a:xfrm>
            <a:off x="461228" y="348686"/>
            <a:ext cx="8252038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  <a:cs typeface="Times New Roman" panose="02020603050405020304" pitchFamily="18" charset="0"/>
              </a:rPr>
              <a:t>用电场强度的定义，根据叠加原理求电场强度的方法和步骤：</a:t>
            </a: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40738" name="Text Box 98"/>
          <p:cNvSpPr txBox="1">
            <a:spLocks noChangeArrowheads="1"/>
          </p:cNvSpPr>
          <p:nvPr/>
        </p:nvSpPr>
        <p:spPr bwMode="auto">
          <a:xfrm>
            <a:off x="298450" y="1268760"/>
            <a:ext cx="679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根据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已知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电荷分布，取适当的电荷元</a:t>
            </a:r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40739" name="Text Box 99"/>
          <p:cNvSpPr txBox="1">
            <a:spLocks noChangeArrowheads="1"/>
          </p:cNvSpPr>
          <p:nvPr/>
        </p:nvSpPr>
        <p:spPr bwMode="auto">
          <a:xfrm>
            <a:off x="281158" y="1795859"/>
            <a:ext cx="833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）根据点电荷的场强，写出电荷元      产生的场强</a:t>
            </a:r>
            <a:r>
              <a:rPr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40740" name="Text Box 100"/>
          <p:cNvSpPr txBox="1">
            <a:spLocks noChangeArrowheads="1"/>
          </p:cNvSpPr>
          <p:nvPr/>
        </p:nvSpPr>
        <p:spPr bwMode="auto">
          <a:xfrm>
            <a:off x="272315" y="3324461"/>
            <a:ext cx="81597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）选适当的坐标系，求      的各分量，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积分（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  <a:cs typeface="Times New Roman" panose="02020603050405020304" pitchFamily="18" charset="0"/>
              </a:rPr>
              <a:t>可能需要统</a:t>
            </a:r>
            <a:endParaRPr lang="en-US" altLang="zh-CN" dirty="0" smtClean="0">
              <a:solidFill>
                <a:srgbClr val="00FFFF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00FFFF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  <a:cs typeface="Times New Roman" panose="02020603050405020304" pitchFamily="18" charset="0"/>
              </a:rPr>
              <a:t>一变量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）求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出</a:t>
            </a:r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40741" name="Text Box 101"/>
          <p:cNvSpPr txBox="1">
            <a:spLocks noChangeArrowheads="1"/>
          </p:cNvSpPr>
          <p:nvPr/>
        </p:nvSpPr>
        <p:spPr bwMode="auto">
          <a:xfrm>
            <a:off x="271463" y="4161956"/>
            <a:ext cx="7632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）最后求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出       。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求解过程中要重视对称性分析。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0742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338152"/>
              </p:ext>
            </p:extLst>
          </p:nvPr>
        </p:nvGraphicFramePr>
        <p:xfrm>
          <a:off x="3845778" y="3299061"/>
          <a:ext cx="5175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86" name="Equation" r:id="rId3" imgW="161883" imgH="133486" progId="Equation.DSMT4">
                  <p:embed/>
                </p:oleObj>
              </mc:Choice>
              <mc:Fallback>
                <p:oleObj name="Equation" r:id="rId3" imgW="161883" imgH="1334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5778" y="3299061"/>
                        <a:ext cx="5175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743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130844"/>
              </p:ext>
            </p:extLst>
          </p:nvPr>
        </p:nvGraphicFramePr>
        <p:xfrm>
          <a:off x="2787120" y="2276872"/>
          <a:ext cx="254158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87" name="Equation" r:id="rId5" imgW="971635" imgH="361882" progId="Equation.DSMT4">
                  <p:embed/>
                </p:oleObj>
              </mc:Choice>
              <mc:Fallback>
                <p:oleObj name="Equation" r:id="rId5" imgW="971635" imgH="3618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120" y="2276872"/>
                        <a:ext cx="2541587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744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603610"/>
              </p:ext>
            </p:extLst>
          </p:nvPr>
        </p:nvGraphicFramePr>
        <p:xfrm>
          <a:off x="5423071" y="1795859"/>
          <a:ext cx="4968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88" name="Equation" r:id="rId7" imgW="133435" imgH="133486" progId="Equation.DSMT4">
                  <p:embed/>
                </p:oleObj>
              </mc:Choice>
              <mc:Fallback>
                <p:oleObj name="Equation" r:id="rId7" imgW="133435" imgH="1334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3071" y="1795859"/>
                        <a:ext cx="49688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745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035199"/>
              </p:ext>
            </p:extLst>
          </p:nvPr>
        </p:nvGraphicFramePr>
        <p:xfrm>
          <a:off x="6369050" y="1268760"/>
          <a:ext cx="4953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89" name="Equation" r:id="rId9" imgW="133435" imgH="133486" progId="Equation.DSMT4">
                  <p:embed/>
                </p:oleObj>
              </mc:Choice>
              <mc:Fallback>
                <p:oleObj name="Equation" r:id="rId9" imgW="133435" imgH="1334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9050" y="1268760"/>
                        <a:ext cx="4953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746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64364"/>
              </p:ext>
            </p:extLst>
          </p:nvPr>
        </p:nvGraphicFramePr>
        <p:xfrm>
          <a:off x="2454276" y="4114331"/>
          <a:ext cx="3730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90" name="Equation" r:id="rId11" imgW="85683" imgH="123689" progId="Equation.DSMT4">
                  <p:embed/>
                </p:oleObj>
              </mc:Choice>
              <mc:Fallback>
                <p:oleObj name="Equation" r:id="rId11" imgW="85683" imgH="12368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6" y="4114331"/>
                        <a:ext cx="3730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747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679924"/>
              </p:ext>
            </p:extLst>
          </p:nvPr>
        </p:nvGraphicFramePr>
        <p:xfrm>
          <a:off x="3066422" y="3698844"/>
          <a:ext cx="15208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91" name="Equation" r:id="rId13" imgW="552365" imgH="171450" progId="Equation.DSMT4">
                  <p:embed/>
                </p:oleObj>
              </mc:Choice>
              <mc:Fallback>
                <p:oleObj name="Equation" r:id="rId13" imgW="552365" imgH="1714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422" y="3698844"/>
                        <a:ext cx="15208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901874" y="5436056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46" name="Objec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39095"/>
              </p:ext>
            </p:extLst>
          </p:nvPr>
        </p:nvGraphicFramePr>
        <p:xfrm>
          <a:off x="1346374" y="5301118"/>
          <a:ext cx="107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92" name="Equation" r:id="rId15" imgW="1009565" imgH="361882" progId="Equation.3">
                  <p:embed/>
                </p:oleObj>
              </mc:Choice>
              <mc:Fallback>
                <p:oleObj name="Equation" r:id="rId15" imgW="1009565" imgH="3618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374" y="5301118"/>
                        <a:ext cx="1079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Oval 32"/>
          <p:cNvSpPr>
            <a:spLocks noChangeArrowheads="1"/>
          </p:cNvSpPr>
          <p:nvPr/>
        </p:nvSpPr>
        <p:spPr bwMode="auto">
          <a:xfrm>
            <a:off x="892349" y="6110743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48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992225"/>
              </p:ext>
            </p:extLst>
          </p:nvPr>
        </p:nvGraphicFramePr>
        <p:xfrm>
          <a:off x="1265412" y="5750381"/>
          <a:ext cx="25876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93" name="公式" r:id="rId17" imgW="2524083" imgH="847759" progId="Equation.3">
                  <p:embed/>
                </p:oleObj>
              </mc:Choice>
              <mc:Fallback>
                <p:oleObj name="公式" r:id="rId17" imgW="2524083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412" y="5750381"/>
                        <a:ext cx="25876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43"/>
          <p:cNvSpPr txBox="1">
            <a:spLocks noChangeArrowheads="1"/>
          </p:cNvSpPr>
          <p:nvPr/>
        </p:nvSpPr>
        <p:spPr bwMode="auto">
          <a:xfrm>
            <a:off x="461228" y="4663213"/>
            <a:ext cx="390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FFFF"/>
                </a:solidFill>
                <a:ea typeface="楷体_GB2312" pitchFamily="49" charset="-122"/>
              </a:rPr>
              <a:t>2. </a:t>
            </a: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由电场强度求力</a:t>
            </a:r>
          </a:p>
        </p:txBody>
      </p:sp>
      <p:sp>
        <p:nvSpPr>
          <p:cNvPr id="50" name="Rectangle 51"/>
          <p:cNvSpPr>
            <a:spLocks noChangeArrowheads="1"/>
          </p:cNvSpPr>
          <p:nvPr/>
        </p:nvSpPr>
        <p:spPr bwMode="auto">
          <a:xfrm>
            <a:off x="2646753" y="5248234"/>
            <a:ext cx="269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普遍适用</a:t>
            </a:r>
          </a:p>
        </p:txBody>
      </p:sp>
      <p:sp>
        <p:nvSpPr>
          <p:cNvPr id="51" name="Rectangle 52"/>
          <p:cNvSpPr>
            <a:spLocks noChangeArrowheads="1"/>
          </p:cNvSpPr>
          <p:nvPr/>
        </p:nvSpPr>
        <p:spPr bwMode="auto">
          <a:xfrm>
            <a:off x="4087813" y="5942647"/>
            <a:ext cx="3001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用于点电荷</a:t>
            </a:r>
          </a:p>
        </p:txBody>
      </p:sp>
    </p:spTree>
    <p:extLst>
      <p:ext uri="{BB962C8B-B14F-4D97-AF65-F5344CB8AC3E}">
        <p14:creationId xmlns:p14="http://schemas.microsoft.com/office/powerpoint/2010/main" val="8459681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0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0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0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36" grpId="0" build="p" autoUpdateAnimBg="0"/>
      <p:bldP spid="240738" grpId="0" build="p" autoUpdateAnimBg="0"/>
      <p:bldP spid="240739" grpId="0" build="p" autoUpdateAnimBg="0"/>
      <p:bldP spid="240740" grpId="0" uiExpand="1" build="p" autoUpdateAnimBg="0"/>
      <p:bldP spid="240741" grpId="0" build="p" autoUpdateAnimBg="0"/>
      <p:bldP spid="45" grpId="0" animBg="1"/>
      <p:bldP spid="47" grpId="0" animBg="1"/>
      <p:bldP spid="49" grpId="0" autoUpdateAnimBg="0"/>
      <p:bldP spid="50" grpId="0" autoUpdateAnimBg="0"/>
      <p:bldP spid="5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056362" y="2490892"/>
            <a:ext cx="2774950" cy="609600"/>
            <a:chOff x="3696" y="2917"/>
            <a:chExt cx="1748" cy="384"/>
          </a:xfrm>
        </p:grpSpPr>
        <p:sp>
          <p:nvSpPr>
            <p:cNvPr id="3" name="Line 27"/>
            <p:cNvSpPr>
              <a:spLocks noChangeShapeType="1"/>
            </p:cNvSpPr>
            <p:nvPr/>
          </p:nvSpPr>
          <p:spPr bwMode="auto">
            <a:xfrm>
              <a:off x="3824" y="2939"/>
              <a:ext cx="158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 Box 28"/>
            <p:cNvSpPr txBox="1">
              <a:spLocks noChangeArrowheads="1"/>
            </p:cNvSpPr>
            <p:nvPr/>
          </p:nvSpPr>
          <p:spPr bwMode="auto">
            <a:xfrm>
              <a:off x="3696" y="29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FF"/>
                  </a:solidFill>
                  <a:ea typeface="楷体_GB2312" pitchFamily="49" charset="-122"/>
                </a:rPr>
                <a:t>O</a:t>
              </a:r>
            </a:p>
          </p:txBody>
        </p:sp>
        <p:sp>
          <p:nvSpPr>
            <p:cNvPr id="5" name="Text Box 29"/>
            <p:cNvSpPr txBox="1">
              <a:spLocks noChangeArrowheads="1"/>
            </p:cNvSpPr>
            <p:nvPr/>
          </p:nvSpPr>
          <p:spPr bwMode="auto">
            <a:xfrm>
              <a:off x="5232" y="301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FF"/>
                  </a:solidFill>
                  <a:ea typeface="楷体_GB2312" pitchFamily="49" charset="-122"/>
                </a:rPr>
                <a:t>x</a:t>
              </a:r>
            </a:p>
          </p:txBody>
        </p:sp>
      </p:grpSp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968425" y="900167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圆环对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杆的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作用力</a:t>
            </a:r>
            <a:endParaRPr lang="zh-CN" altLang="en-US" dirty="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7" name="Oval 35"/>
          <p:cNvSpPr>
            <a:spLocks noChangeArrowheads="1"/>
          </p:cNvSpPr>
          <p:nvPr/>
        </p:nvSpPr>
        <p:spPr bwMode="auto">
          <a:xfrm>
            <a:off x="5919837" y="1638405"/>
            <a:ext cx="609600" cy="1676400"/>
          </a:xfrm>
          <a:prstGeom prst="ellipse">
            <a:avLst/>
          </a:prstGeom>
          <a:noFill/>
          <a:ln w="76200">
            <a:pattFill prst="narHorz">
              <a:fgClr>
                <a:srgbClr val="00FF00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5599162" y="152728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i="1">
                <a:solidFill>
                  <a:srgbClr val="FFFF66"/>
                </a:solidFill>
                <a:ea typeface="楷体_GB2312" pitchFamily="49" charset="-122"/>
              </a:rPr>
              <a:t>q</a:t>
            </a:r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8129637" y="186700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FF66"/>
                </a:solidFill>
                <a:ea typeface="楷体_GB2312" pitchFamily="49" charset="-122"/>
              </a:rPr>
              <a:t>L</a:t>
            </a: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171500" y="1523323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11" name="Objec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233827"/>
              </p:ext>
            </p:extLst>
          </p:nvPr>
        </p:nvGraphicFramePr>
        <p:xfrm>
          <a:off x="944613" y="1583648"/>
          <a:ext cx="12811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47" name="Equation" r:id="rId3" imgW="1219200" imgH="323918" progId="Equation.3">
                  <p:embed/>
                </p:oleObj>
              </mc:Choice>
              <mc:Fallback>
                <p:oleObj name="Equation" r:id="rId3" imgW="1219200" imgH="3239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613" y="1583648"/>
                        <a:ext cx="1281112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361301"/>
              </p:ext>
            </p:extLst>
          </p:nvPr>
        </p:nvGraphicFramePr>
        <p:xfrm>
          <a:off x="929389" y="2060848"/>
          <a:ext cx="3416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48" name="公式" r:id="rId5" imgW="3352800" imgH="847759" progId="Equation.3">
                  <p:embed/>
                </p:oleObj>
              </mc:Choice>
              <mc:Fallback>
                <p:oleObj name="公式" r:id="rId5" imgW="3352800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389" y="2060848"/>
                        <a:ext cx="3416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062042"/>
              </p:ext>
            </p:extLst>
          </p:nvPr>
        </p:nvGraphicFramePr>
        <p:xfrm>
          <a:off x="1016384" y="3140968"/>
          <a:ext cx="27797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49" name="公式" r:id="rId7" imgW="2714752" imgH="400152" progId="Equation.3">
                  <p:embed/>
                </p:oleObj>
              </mc:Choice>
              <mc:Fallback>
                <p:oleObj name="公式" r:id="rId7" imgW="2714752" imgH="40015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384" y="3140968"/>
                        <a:ext cx="27797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705371"/>
              </p:ext>
            </p:extLst>
          </p:nvPr>
        </p:nvGraphicFramePr>
        <p:xfrm>
          <a:off x="935087" y="3724177"/>
          <a:ext cx="3492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50" name="公式" r:id="rId9" imgW="3429000" imgH="847759" progId="Equation.3">
                  <p:embed/>
                </p:oleObj>
              </mc:Choice>
              <mc:Fallback>
                <p:oleObj name="公式" r:id="rId9" imgW="3429000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87" y="3724177"/>
                        <a:ext cx="3492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376060"/>
              </p:ext>
            </p:extLst>
          </p:nvPr>
        </p:nvGraphicFramePr>
        <p:xfrm>
          <a:off x="7161262" y="1984480"/>
          <a:ext cx="3921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51" name="Equation" r:id="rId11" imgW="323765" imgH="323918" progId="Equation.3">
                  <p:embed/>
                </p:oleObj>
              </mc:Choice>
              <mc:Fallback>
                <p:oleObj name="Equation" r:id="rId11" imgW="323765" imgH="323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62" y="1984480"/>
                        <a:ext cx="3921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614584"/>
              </p:ext>
            </p:extLst>
          </p:nvPr>
        </p:nvGraphicFramePr>
        <p:xfrm>
          <a:off x="7497812" y="2595667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52" name="Equation" r:id="rId13" imgW="362035" imgH="361882" progId="Equation.3">
                  <p:embed/>
                </p:oleObj>
              </mc:Choice>
              <mc:Fallback>
                <p:oleObj name="Equation" r:id="rId13" imgW="362035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812" y="2595667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46"/>
          <p:cNvSpPr>
            <a:spLocks noChangeShapeType="1"/>
          </p:cNvSpPr>
          <p:nvPr/>
        </p:nvSpPr>
        <p:spPr bwMode="auto">
          <a:xfrm flipV="1">
            <a:off x="6226225" y="1638405"/>
            <a:ext cx="0" cy="91440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47"/>
          <p:cNvSpPr txBox="1">
            <a:spLocks noChangeArrowheads="1"/>
          </p:cNvSpPr>
          <p:nvPr/>
        </p:nvSpPr>
        <p:spPr bwMode="auto">
          <a:xfrm>
            <a:off x="6116687" y="107008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R</a:t>
            </a:r>
          </a:p>
        </p:txBody>
      </p:sp>
      <p:sp>
        <p:nvSpPr>
          <p:cNvPr id="19" name="Rectangle 48"/>
          <p:cNvSpPr>
            <a:spLocks noChangeArrowheads="1"/>
          </p:cNvSpPr>
          <p:nvPr/>
        </p:nvSpPr>
        <p:spPr bwMode="auto">
          <a:xfrm>
            <a:off x="152450" y="254005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5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20" name="Rectangle 49"/>
          <p:cNvSpPr>
            <a:spLocks noChangeArrowheads="1"/>
          </p:cNvSpPr>
          <p:nvPr/>
        </p:nvSpPr>
        <p:spPr bwMode="auto">
          <a:xfrm>
            <a:off x="971600" y="284168"/>
            <a:ext cx="796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已知圆环带电量为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q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，杆的电荷线密度为</a:t>
            </a:r>
            <a:r>
              <a:rPr lang="zh-CN" altLang="en-US" i="1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，长为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L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1" name="Rectangle 50"/>
          <p:cNvSpPr>
            <a:spLocks noChangeArrowheads="1"/>
          </p:cNvSpPr>
          <p:nvPr/>
        </p:nvSpPr>
        <p:spPr bwMode="auto">
          <a:xfrm>
            <a:off x="249287" y="900167"/>
            <a:ext cx="873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FF66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求：</a:t>
            </a:r>
          </a:p>
        </p:txBody>
      </p:sp>
      <p:sp>
        <p:nvSpPr>
          <p:cNvPr id="22" name="Rectangle 54"/>
          <p:cNvSpPr>
            <a:spLocks noChangeArrowheads="1"/>
          </p:cNvSpPr>
          <p:nvPr/>
        </p:nvSpPr>
        <p:spPr bwMode="auto">
          <a:xfrm>
            <a:off x="6200825" y="2490892"/>
            <a:ext cx="2041525" cy="76200"/>
          </a:xfrm>
          <a:prstGeom prst="rect">
            <a:avLst/>
          </a:prstGeom>
          <a:gradFill rotWithShape="0">
            <a:gsLst>
              <a:gs pos="0">
                <a:srgbClr val="76762F"/>
              </a:gs>
              <a:gs pos="50000">
                <a:srgbClr val="FFFF66"/>
              </a:gs>
              <a:gs pos="100000">
                <a:srgbClr val="76762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66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Line 55"/>
          <p:cNvSpPr>
            <a:spLocks noChangeShapeType="1"/>
          </p:cNvSpPr>
          <p:nvPr/>
        </p:nvSpPr>
        <p:spPr bwMode="auto">
          <a:xfrm>
            <a:off x="7351762" y="2527405"/>
            <a:ext cx="609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56"/>
          <p:cNvSpPr>
            <a:spLocks noChangeArrowheads="1"/>
          </p:cNvSpPr>
          <p:nvPr/>
        </p:nvSpPr>
        <p:spPr bwMode="auto">
          <a:xfrm>
            <a:off x="7281912" y="2495655"/>
            <a:ext cx="76200" cy="762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23391"/>
              </p:ext>
            </p:extLst>
          </p:nvPr>
        </p:nvGraphicFramePr>
        <p:xfrm>
          <a:off x="4479181" y="3717032"/>
          <a:ext cx="344328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53" name="Equation" r:id="rId15" imgW="1612800" imgH="469800" progId="Equation.DSMT4">
                  <p:embed/>
                </p:oleObj>
              </mc:Choice>
              <mc:Fallback>
                <p:oleObj name="Equation" r:id="rId15" imgW="16128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79181" y="3717032"/>
                        <a:ext cx="3443287" cy="100806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4350452" y="1682445"/>
            <a:ext cx="112918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圆环轴线上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的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电场强度</a:t>
            </a:r>
            <a:endParaRPr lang="zh-CN" altLang="en-US" dirty="0">
              <a:solidFill>
                <a:srgbClr val="00FFFF"/>
              </a:solidFill>
              <a:ea typeface="楷体_GB2312" pitchFamily="49" charset="-122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038598"/>
              </p:ext>
            </p:extLst>
          </p:nvPr>
        </p:nvGraphicFramePr>
        <p:xfrm>
          <a:off x="752525" y="4728837"/>
          <a:ext cx="420211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54" name="Equation" r:id="rId17" imgW="1968480" imgH="469800" progId="Equation.DSMT4">
                  <p:embed/>
                </p:oleObj>
              </mc:Choice>
              <mc:Fallback>
                <p:oleObj name="Equation" r:id="rId17" imgW="19684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2525" y="4728837"/>
                        <a:ext cx="4202112" cy="1008063"/>
                      </a:xfrm>
                      <a:prstGeom prst="rect">
                        <a:avLst/>
                      </a:prstGeom>
                      <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189656" y="4583901"/>
            <a:ext cx="71963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积分表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5093158" y="4805495"/>
            <a:ext cx="34016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也可以用圆环所处的电场强度求圆环的受力</a:t>
            </a:r>
            <a:endParaRPr lang="zh-CN" altLang="en-US" dirty="0">
              <a:solidFill>
                <a:srgbClr val="00FFFF"/>
              </a:solidFill>
              <a:ea typeface="楷体_GB2312" pitchFamily="49" charset="-122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053990"/>
              </p:ext>
            </p:extLst>
          </p:nvPr>
        </p:nvGraphicFramePr>
        <p:xfrm>
          <a:off x="1079549" y="5771364"/>
          <a:ext cx="66960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55" name="Equation" r:id="rId19" imgW="3136680" imgH="431640" progId="Equation.DSMT4">
                  <p:embed/>
                </p:oleObj>
              </mc:Choice>
              <mc:Fallback>
                <p:oleObj name="Equation" r:id="rId19" imgW="3136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79549" y="5771364"/>
                        <a:ext cx="6696075" cy="9271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6040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nimBg="1"/>
      <p:bldP spid="8" grpId="0" autoUpdateAnimBg="0"/>
      <p:bldP spid="9" grpId="0" autoUpdateAnimBg="0"/>
      <p:bldP spid="10" grpId="0" autoUpdateAnimBg="0"/>
      <p:bldP spid="17" grpId="0" animBg="1"/>
      <p:bldP spid="18" grpId="0" autoUpdateAnimBg="0"/>
      <p:bldP spid="19" grpId="0" autoUpdateAnimBg="0"/>
      <p:bldP spid="20" grpId="0" autoUpdateAnimBg="0"/>
      <p:bldP spid="21" grpId="0" autoUpdateAnimBg="0"/>
      <p:bldP spid="22" grpId="0" animBg="1"/>
      <p:bldP spid="23" grpId="0" animBg="1"/>
      <p:bldP spid="24" grpId="0" animBg="1"/>
      <p:bldP spid="26" grpId="0" build="p" autoUpdateAnimBg="0"/>
      <p:bldP spid="28" grpId="0" autoUpdateAnimBg="0"/>
      <p:bldP spid="2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Line 2"/>
          <p:cNvSpPr>
            <a:spLocks noChangeShapeType="1"/>
          </p:cNvSpPr>
          <p:nvPr/>
        </p:nvSpPr>
        <p:spPr bwMode="auto">
          <a:xfrm>
            <a:off x="1749425" y="3609975"/>
            <a:ext cx="911225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8579" name="Line 3"/>
          <p:cNvSpPr>
            <a:spLocks noChangeShapeType="1"/>
          </p:cNvSpPr>
          <p:nvPr/>
        </p:nvSpPr>
        <p:spPr bwMode="auto">
          <a:xfrm flipV="1">
            <a:off x="3784600" y="2847975"/>
            <a:ext cx="695325" cy="404813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8580" name="Line 4"/>
          <p:cNvSpPr>
            <a:spLocks noChangeShapeType="1"/>
          </p:cNvSpPr>
          <p:nvPr/>
        </p:nvSpPr>
        <p:spPr bwMode="auto">
          <a:xfrm>
            <a:off x="3497263" y="4057650"/>
            <a:ext cx="887412" cy="5159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8581" name="Line 5"/>
          <p:cNvSpPr>
            <a:spLocks noChangeShapeType="1"/>
          </p:cNvSpPr>
          <p:nvPr/>
        </p:nvSpPr>
        <p:spPr bwMode="auto">
          <a:xfrm>
            <a:off x="5891213" y="5178425"/>
            <a:ext cx="1031875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8582" name="Line 6"/>
          <p:cNvSpPr>
            <a:spLocks noChangeShapeType="1"/>
          </p:cNvSpPr>
          <p:nvPr/>
        </p:nvSpPr>
        <p:spPr bwMode="auto">
          <a:xfrm>
            <a:off x="5629275" y="2825750"/>
            <a:ext cx="1150938" cy="158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8583" name="Line 7"/>
          <p:cNvSpPr>
            <a:spLocks noChangeShapeType="1"/>
          </p:cNvSpPr>
          <p:nvPr/>
        </p:nvSpPr>
        <p:spPr bwMode="auto">
          <a:xfrm>
            <a:off x="5508625" y="3162300"/>
            <a:ext cx="1630363" cy="1389063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8584" name="AutoShape 8"/>
          <p:cNvSpPr>
            <a:spLocks noChangeArrowheads="1"/>
          </p:cNvSpPr>
          <p:nvPr/>
        </p:nvSpPr>
        <p:spPr bwMode="auto">
          <a:xfrm>
            <a:off x="903288" y="3538538"/>
            <a:ext cx="1797050" cy="12334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endParaRPr kumimoji="0" lang="en-US" altLang="zh-CN">
              <a:solidFill>
                <a:srgbClr val="FF0000"/>
              </a:solidFill>
              <a:ea typeface="楷体_GB2312" pitchFamily="49" charset="-122"/>
            </a:endParaRPr>
          </a:p>
          <a:p>
            <a:pPr algn="just"/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点电荷</a:t>
            </a:r>
          </a:p>
        </p:txBody>
      </p:sp>
      <p:sp>
        <p:nvSpPr>
          <p:cNvPr id="408585" name="AutoShape 9"/>
          <p:cNvSpPr>
            <a:spLocks noChangeArrowheads="1"/>
          </p:cNvSpPr>
          <p:nvPr/>
        </p:nvSpPr>
        <p:spPr bwMode="auto">
          <a:xfrm>
            <a:off x="1284288" y="3309938"/>
            <a:ext cx="552450" cy="6270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</a:t>
            </a:r>
            <a:endParaRPr kumimoji="0" lang="en-US" altLang="zh-CN" b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408586" name="Oval 10"/>
          <p:cNvSpPr>
            <a:spLocks noChangeArrowheads="1"/>
          </p:cNvSpPr>
          <p:nvPr/>
        </p:nvSpPr>
        <p:spPr bwMode="auto">
          <a:xfrm>
            <a:off x="2851150" y="2870200"/>
            <a:ext cx="600075" cy="1189038"/>
          </a:xfrm>
          <a:prstGeom prst="ellipse">
            <a:avLst/>
          </a:prstGeom>
          <a:noFill/>
          <a:ln w="38100">
            <a:pattFill prst="dkUpDiag">
              <a:fgClr>
                <a:srgbClr val="00FFFF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8587" name="AutoShape 11"/>
          <p:cNvSpPr>
            <a:spLocks noChangeArrowheads="1"/>
          </p:cNvSpPr>
          <p:nvPr/>
        </p:nvSpPr>
        <p:spPr bwMode="auto">
          <a:xfrm>
            <a:off x="2865438" y="2317750"/>
            <a:ext cx="914400" cy="6064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>
                <a:solidFill>
                  <a:srgbClr val="66FFFF"/>
                </a:solidFill>
                <a:ea typeface="楷体_GB2312" pitchFamily="49" charset="-122"/>
              </a:rPr>
              <a:t>圆环 </a:t>
            </a:r>
            <a:endParaRPr kumimoji="0" lang="zh-CN" altLang="en-US" b="0">
              <a:solidFill>
                <a:srgbClr val="66FFFF"/>
              </a:solidFill>
              <a:ea typeface="楷体_GB2312" pitchFamily="49" charset="-122"/>
            </a:endParaRPr>
          </a:p>
        </p:txBody>
      </p:sp>
      <p:sp>
        <p:nvSpPr>
          <p:cNvPr id="408588" name="AutoShape 12"/>
          <p:cNvSpPr>
            <a:spLocks noChangeArrowheads="1"/>
          </p:cNvSpPr>
          <p:nvPr/>
        </p:nvSpPr>
        <p:spPr bwMode="auto">
          <a:xfrm>
            <a:off x="7681913" y="6008688"/>
            <a:ext cx="1066800" cy="5159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>
                <a:solidFill>
                  <a:srgbClr val="66CCFF"/>
                </a:solidFill>
                <a:ea typeface="楷体_GB2312" pitchFamily="49" charset="-122"/>
              </a:rPr>
              <a:t>球体</a:t>
            </a:r>
          </a:p>
        </p:txBody>
      </p:sp>
      <p:sp>
        <p:nvSpPr>
          <p:cNvPr id="408589" name="Oval 13"/>
          <p:cNvSpPr>
            <a:spLocks noChangeArrowheads="1"/>
          </p:cNvSpPr>
          <p:nvPr/>
        </p:nvSpPr>
        <p:spPr bwMode="auto">
          <a:xfrm>
            <a:off x="4695825" y="2220913"/>
            <a:ext cx="671513" cy="1255712"/>
          </a:xfrm>
          <a:prstGeom prst="ellipse">
            <a:avLst/>
          </a:prstGeom>
          <a:gradFill rotWithShape="1">
            <a:gsLst>
              <a:gs pos="0">
                <a:srgbClr val="557F00"/>
              </a:gs>
              <a:gs pos="100000">
                <a:srgbClr val="669900">
                  <a:alpha val="76999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8590" name="Rectangle 14"/>
          <p:cNvSpPr>
            <a:spLocks noChangeArrowheads="1"/>
          </p:cNvSpPr>
          <p:nvPr/>
        </p:nvSpPr>
        <p:spPr bwMode="auto">
          <a:xfrm>
            <a:off x="4524375" y="1655763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dirty="0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kumimoji="0" lang="zh-CN" altLang="en-US" dirty="0">
                <a:solidFill>
                  <a:srgbClr val="66FF66"/>
                </a:solidFill>
                <a:ea typeface="楷体_GB2312" pitchFamily="49" charset="-122"/>
              </a:rPr>
              <a:t>圆盘 </a:t>
            </a:r>
          </a:p>
        </p:txBody>
      </p:sp>
      <p:sp>
        <p:nvSpPr>
          <p:cNvPr id="408591" name="Rectangle 15"/>
          <p:cNvSpPr>
            <a:spLocks noChangeArrowheads="1"/>
          </p:cNvSpPr>
          <p:nvPr/>
        </p:nvSpPr>
        <p:spPr bwMode="auto">
          <a:xfrm>
            <a:off x="6810375" y="1195388"/>
            <a:ext cx="233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kumimoji="0" lang="zh-CN" altLang="en-US">
                <a:solidFill>
                  <a:srgbClr val="CCCCFF"/>
                </a:solidFill>
                <a:ea typeface="楷体_GB2312" pitchFamily="49" charset="-122"/>
              </a:rPr>
              <a:t>无限大平板</a:t>
            </a:r>
          </a:p>
        </p:txBody>
      </p:sp>
      <p:sp>
        <p:nvSpPr>
          <p:cNvPr id="408592" name="Rectangle 16"/>
          <p:cNvSpPr>
            <a:spLocks noChangeArrowheads="1"/>
          </p:cNvSpPr>
          <p:nvPr/>
        </p:nvSpPr>
        <p:spPr bwMode="auto">
          <a:xfrm>
            <a:off x="4572000" y="5948363"/>
            <a:ext cx="873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rgbClr val="00CC99"/>
                </a:solidFill>
                <a:ea typeface="楷体_GB2312" pitchFamily="49" charset="-122"/>
              </a:rPr>
              <a:t>球面 </a:t>
            </a:r>
          </a:p>
        </p:txBody>
      </p:sp>
      <p:sp>
        <p:nvSpPr>
          <p:cNvPr id="408593" name="Text Box 17"/>
          <p:cNvSpPr txBox="1">
            <a:spLocks noChangeArrowheads="1"/>
          </p:cNvSpPr>
          <p:nvPr/>
        </p:nvSpPr>
        <p:spPr bwMode="auto">
          <a:xfrm>
            <a:off x="611188" y="476250"/>
            <a:ext cx="554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</a:rPr>
              <a:t>3. 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电场强度的一些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特殊的计算方法</a:t>
            </a:r>
          </a:p>
        </p:txBody>
      </p:sp>
      <p:grpSp>
        <p:nvGrpSpPr>
          <p:cNvPr id="408594" name="Group 18"/>
          <p:cNvGrpSpPr>
            <a:grpSpLocks noChangeAspect="1"/>
          </p:cNvGrpSpPr>
          <p:nvPr/>
        </p:nvGrpSpPr>
        <p:grpSpPr bwMode="auto">
          <a:xfrm>
            <a:off x="4356100" y="4435475"/>
            <a:ext cx="1295400" cy="1296988"/>
            <a:chOff x="3836" y="474"/>
            <a:chExt cx="1360" cy="1361"/>
          </a:xfrm>
        </p:grpSpPr>
        <p:sp>
          <p:nvSpPr>
            <p:cNvPr id="408595" name="Oval 19"/>
            <p:cNvSpPr>
              <a:spLocks noChangeAspect="1" noChangeArrowheads="1"/>
            </p:cNvSpPr>
            <p:nvPr/>
          </p:nvSpPr>
          <p:spPr bwMode="auto">
            <a:xfrm>
              <a:off x="3841" y="481"/>
              <a:ext cx="1348" cy="134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62000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80000"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19" name="Oval 20"/>
            <p:cNvSpPr>
              <a:spLocks noChangeAspect="1" noChangeArrowheads="1"/>
            </p:cNvSpPr>
            <p:nvPr/>
          </p:nvSpPr>
          <p:spPr bwMode="auto">
            <a:xfrm>
              <a:off x="4087" y="474"/>
              <a:ext cx="857" cy="13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20" name="Oval 21"/>
            <p:cNvSpPr>
              <a:spLocks noChangeAspect="1" noChangeArrowheads="1"/>
            </p:cNvSpPr>
            <p:nvPr/>
          </p:nvSpPr>
          <p:spPr bwMode="auto">
            <a:xfrm>
              <a:off x="4247" y="474"/>
              <a:ext cx="538" cy="13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21" name="Oval 22"/>
            <p:cNvSpPr>
              <a:spLocks noChangeAspect="1" noChangeArrowheads="1"/>
            </p:cNvSpPr>
            <p:nvPr/>
          </p:nvSpPr>
          <p:spPr bwMode="auto">
            <a:xfrm>
              <a:off x="3859" y="647"/>
              <a:ext cx="1315" cy="101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22" name="Oval 23"/>
            <p:cNvSpPr>
              <a:spLocks noChangeAspect="1" noChangeArrowheads="1"/>
            </p:cNvSpPr>
            <p:nvPr/>
          </p:nvSpPr>
          <p:spPr bwMode="auto">
            <a:xfrm>
              <a:off x="3859" y="802"/>
              <a:ext cx="1315" cy="70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23" name="Oval 24"/>
            <p:cNvSpPr>
              <a:spLocks noChangeAspect="1" noChangeArrowheads="1"/>
            </p:cNvSpPr>
            <p:nvPr/>
          </p:nvSpPr>
          <p:spPr bwMode="auto">
            <a:xfrm>
              <a:off x="3859" y="950"/>
              <a:ext cx="1315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24" name="Oval 25"/>
            <p:cNvSpPr>
              <a:spLocks noChangeAspect="1" noChangeArrowheads="1"/>
            </p:cNvSpPr>
            <p:nvPr/>
          </p:nvSpPr>
          <p:spPr bwMode="auto">
            <a:xfrm>
              <a:off x="3836" y="1086"/>
              <a:ext cx="1360" cy="1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25" name="Oval 26"/>
            <p:cNvSpPr>
              <a:spLocks noChangeAspect="1" noChangeArrowheads="1"/>
            </p:cNvSpPr>
            <p:nvPr/>
          </p:nvSpPr>
          <p:spPr bwMode="auto">
            <a:xfrm>
              <a:off x="4417" y="474"/>
              <a:ext cx="198" cy="13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26" name="Oval 27"/>
            <p:cNvSpPr>
              <a:spLocks noChangeAspect="1" noChangeArrowheads="1"/>
            </p:cNvSpPr>
            <p:nvPr/>
          </p:nvSpPr>
          <p:spPr bwMode="auto">
            <a:xfrm>
              <a:off x="3972" y="482"/>
              <a:ext cx="1088" cy="13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27" name="Oval 28"/>
            <p:cNvSpPr>
              <a:spLocks noChangeAspect="1" noChangeArrowheads="1"/>
            </p:cNvSpPr>
            <p:nvPr/>
          </p:nvSpPr>
          <p:spPr bwMode="auto">
            <a:xfrm>
              <a:off x="3842" y="480"/>
              <a:ext cx="1349" cy="1349"/>
            </a:xfrm>
            <a:prstGeom prst="ellips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100000">
                        <a:srgbClr val="005E4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08605" name="Oval 29"/>
          <p:cNvSpPr>
            <a:spLocks noChangeArrowheads="1"/>
          </p:cNvSpPr>
          <p:nvPr/>
        </p:nvSpPr>
        <p:spPr bwMode="auto">
          <a:xfrm>
            <a:off x="7235825" y="4364038"/>
            <a:ext cx="1439863" cy="1439862"/>
          </a:xfrm>
          <a:prstGeom prst="ellipse">
            <a:avLst/>
          </a:prstGeom>
          <a:gradFill rotWithShape="1">
            <a:gsLst>
              <a:gs pos="0">
                <a:srgbClr val="3399FF">
                  <a:alpha val="70000"/>
                </a:srgbClr>
              </a:gs>
              <a:gs pos="100000">
                <a:srgbClr val="184776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8606" name="AutoShape 30"/>
          <p:cNvSpPr>
            <a:spLocks noChangeAspect="1" noChangeArrowheads="1"/>
          </p:cNvSpPr>
          <p:nvPr/>
        </p:nvSpPr>
        <p:spPr bwMode="auto">
          <a:xfrm rot="16200000" flipH="1">
            <a:off x="6939757" y="2356644"/>
            <a:ext cx="1968500" cy="655637"/>
          </a:xfrm>
          <a:prstGeom prst="parallelogram">
            <a:avLst>
              <a:gd name="adj" fmla="val 92644"/>
            </a:avLst>
          </a:prstGeom>
          <a:gradFill rotWithShape="1">
            <a:gsLst>
              <a:gs pos="0">
                <a:srgbClr val="6A006A">
                  <a:alpha val="87000"/>
                </a:srgbClr>
              </a:gs>
              <a:gs pos="100000">
                <a:srgbClr val="800080">
                  <a:alpha val="53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8607" name="Text Box 31"/>
          <p:cNvSpPr txBox="1">
            <a:spLocks noChangeArrowheads="1"/>
          </p:cNvSpPr>
          <p:nvPr/>
        </p:nvSpPr>
        <p:spPr bwMode="auto">
          <a:xfrm>
            <a:off x="539750" y="955675"/>
            <a:ext cx="5256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FFFF"/>
                </a:solidFill>
                <a:ea typeface="楷体_GB2312" pitchFamily="49" charset="-122"/>
              </a:rPr>
              <a:t>★  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应用已有的结果直接叠加</a:t>
            </a:r>
          </a:p>
        </p:txBody>
      </p:sp>
    </p:spTree>
    <p:extLst>
      <p:ext uri="{BB962C8B-B14F-4D97-AF65-F5344CB8AC3E}">
        <p14:creationId xmlns:p14="http://schemas.microsoft.com/office/powerpoint/2010/main" val="7351271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0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0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2000"/>
                                        <p:tgtEl>
                                          <p:spTgt spid="40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0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0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408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8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8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8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8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0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408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408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40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 animBg="1"/>
      <p:bldP spid="408579" grpId="0" animBg="1"/>
      <p:bldP spid="408580" grpId="0" animBg="1"/>
      <p:bldP spid="408581" grpId="0" animBg="1"/>
      <p:bldP spid="408582" grpId="0" animBg="1"/>
      <p:bldP spid="408583" grpId="0" animBg="1"/>
      <p:bldP spid="408584" grpId="0"/>
      <p:bldP spid="408585" grpId="0"/>
      <p:bldP spid="408586" grpId="0" animBg="1"/>
      <p:bldP spid="408587" grpId="0"/>
      <p:bldP spid="408588" grpId="0"/>
      <p:bldP spid="408589" grpId="0" animBg="1"/>
      <p:bldP spid="408591" grpId="0"/>
      <p:bldP spid="408592" grpId="0"/>
      <p:bldP spid="408593" grpId="0" autoUpdateAnimBg="0"/>
      <p:bldP spid="408605" grpId="0" animBg="1"/>
      <p:bldP spid="408606" grpId="0" animBg="1"/>
      <p:bldP spid="40860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Line 2"/>
          <p:cNvSpPr>
            <a:spLocks noChangeShapeType="1"/>
          </p:cNvSpPr>
          <p:nvPr/>
        </p:nvSpPr>
        <p:spPr bwMode="auto">
          <a:xfrm>
            <a:off x="1935163" y="2708275"/>
            <a:ext cx="6477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03" name="Line 3"/>
          <p:cNvSpPr>
            <a:spLocks noChangeShapeType="1"/>
          </p:cNvSpPr>
          <p:nvPr/>
        </p:nvSpPr>
        <p:spPr bwMode="auto">
          <a:xfrm>
            <a:off x="3521075" y="2749550"/>
            <a:ext cx="1077913" cy="158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04" name="Line 4"/>
          <p:cNvSpPr>
            <a:spLocks noChangeShapeType="1"/>
          </p:cNvSpPr>
          <p:nvPr/>
        </p:nvSpPr>
        <p:spPr bwMode="auto">
          <a:xfrm>
            <a:off x="6038850" y="2703513"/>
            <a:ext cx="1027113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05" name="Line 5"/>
          <p:cNvSpPr>
            <a:spLocks noChangeShapeType="1"/>
          </p:cNvSpPr>
          <p:nvPr/>
        </p:nvSpPr>
        <p:spPr bwMode="auto">
          <a:xfrm>
            <a:off x="3306763" y="3638550"/>
            <a:ext cx="1155700" cy="1084263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06" name="AutoShape 6"/>
          <p:cNvSpPr>
            <a:spLocks noChangeArrowheads="1"/>
          </p:cNvSpPr>
          <p:nvPr/>
        </p:nvSpPr>
        <p:spPr bwMode="auto">
          <a:xfrm>
            <a:off x="7496175" y="903288"/>
            <a:ext cx="990600" cy="6731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>
                <a:solidFill>
                  <a:srgbClr val="66FFFF"/>
                </a:solidFill>
                <a:ea typeface="楷体_GB2312" pitchFamily="49" charset="-122"/>
              </a:rPr>
              <a:t>柱体</a:t>
            </a:r>
          </a:p>
          <a:p>
            <a:pPr algn="just"/>
            <a:endParaRPr kumimoji="0" lang="zh-CN" altLang="en-US">
              <a:solidFill>
                <a:srgbClr val="FFFFFF"/>
              </a:solidFill>
              <a:ea typeface="楷体_GB2312" pitchFamily="49" charset="-122"/>
            </a:endParaRPr>
          </a:p>
          <a:p>
            <a:pPr algn="just"/>
            <a:endParaRPr kumimoji="0"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409607" name="AutoShape 7"/>
          <p:cNvSpPr>
            <a:spLocks noChangeArrowheads="1"/>
          </p:cNvSpPr>
          <p:nvPr/>
        </p:nvSpPr>
        <p:spPr bwMode="auto">
          <a:xfrm>
            <a:off x="1116013" y="3068638"/>
            <a:ext cx="1754187" cy="5207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点电荷</a:t>
            </a:r>
          </a:p>
        </p:txBody>
      </p:sp>
      <p:sp>
        <p:nvSpPr>
          <p:cNvPr id="409608" name="AutoShape 8"/>
          <p:cNvSpPr>
            <a:spLocks noChangeArrowheads="1"/>
          </p:cNvSpPr>
          <p:nvPr/>
        </p:nvSpPr>
        <p:spPr bwMode="auto">
          <a:xfrm>
            <a:off x="1503363" y="2487613"/>
            <a:ext cx="300037" cy="5095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</a:t>
            </a:r>
            <a:endParaRPr kumimoji="0" lang="en-US" altLang="zh-CN">
              <a:solidFill>
                <a:srgbClr val="FFFF00"/>
              </a:solidFill>
              <a:ea typeface="楷体_GB2312" pitchFamily="49" charset="-122"/>
            </a:endParaRPr>
          </a:p>
          <a:p>
            <a:pPr algn="just"/>
            <a:endParaRPr kumimoji="0" lang="en-US" altLang="zh-CN" b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409609" name="AutoShape 9"/>
          <p:cNvSpPr>
            <a:spLocks noChangeArrowheads="1"/>
          </p:cNvSpPr>
          <p:nvPr/>
        </p:nvSpPr>
        <p:spPr bwMode="auto">
          <a:xfrm>
            <a:off x="4716463" y="5873750"/>
            <a:ext cx="2032000" cy="650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>
                <a:solidFill>
                  <a:srgbClr val="CCCCFF"/>
                </a:solidFill>
                <a:ea typeface="楷体_GB2312" pitchFamily="49" charset="-122"/>
              </a:rPr>
              <a:t>大平板</a:t>
            </a:r>
          </a:p>
          <a:p>
            <a:pPr algn="just"/>
            <a:endParaRPr kumimoji="0" lang="en-US" altLang="zh-CN">
              <a:solidFill>
                <a:srgbClr val="CCCCFF"/>
              </a:solidFill>
              <a:ea typeface="楷体_GB2312" pitchFamily="49" charset="-122"/>
            </a:endParaRPr>
          </a:p>
        </p:txBody>
      </p:sp>
      <p:sp>
        <p:nvSpPr>
          <p:cNvPr id="409610" name="AutoShape 10"/>
          <p:cNvSpPr>
            <a:spLocks noChangeArrowheads="1"/>
          </p:cNvSpPr>
          <p:nvPr/>
        </p:nvSpPr>
        <p:spPr bwMode="auto">
          <a:xfrm>
            <a:off x="4981575" y="827088"/>
            <a:ext cx="990600" cy="6731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>
                <a:solidFill>
                  <a:srgbClr val="66FF33"/>
                </a:solidFill>
                <a:ea typeface="楷体_GB2312" pitchFamily="49" charset="-122"/>
              </a:rPr>
              <a:t>柱面</a:t>
            </a:r>
          </a:p>
          <a:p>
            <a:pPr algn="just"/>
            <a:endParaRPr kumimoji="0"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409611" name="Line 11"/>
          <p:cNvSpPr>
            <a:spLocks noChangeShapeType="1"/>
          </p:cNvSpPr>
          <p:nvPr/>
        </p:nvSpPr>
        <p:spPr bwMode="auto">
          <a:xfrm>
            <a:off x="3049588" y="1762125"/>
            <a:ext cx="1587" cy="1884363"/>
          </a:xfrm>
          <a:prstGeom prst="line">
            <a:avLst/>
          </a:prstGeom>
          <a:noFill/>
          <a:ln w="76200">
            <a:solidFill>
              <a:srgbClr val="FF9933"/>
            </a:solidFill>
            <a:round/>
            <a:headEnd type="none" w="med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12" name="AutoShape 12"/>
          <p:cNvSpPr>
            <a:spLocks noChangeArrowheads="1"/>
          </p:cNvSpPr>
          <p:nvPr/>
        </p:nvSpPr>
        <p:spPr bwMode="auto">
          <a:xfrm>
            <a:off x="2557463" y="979488"/>
            <a:ext cx="1509712" cy="6731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zh-CN" altLang="en-US">
                <a:solidFill>
                  <a:srgbClr val="FF9933"/>
                </a:solidFill>
                <a:ea typeface="楷体_GB2312" pitchFamily="49" charset="-122"/>
              </a:rPr>
              <a:t>直导线</a:t>
            </a:r>
            <a:r>
              <a:rPr kumimoji="0" lang="zh-CN" altLang="en-US">
                <a:solidFill>
                  <a:srgbClr val="FFFFFF"/>
                </a:solidFill>
                <a:ea typeface="楷体_GB2312" pitchFamily="49" charset="-122"/>
              </a:rPr>
              <a:t>  </a:t>
            </a:r>
          </a:p>
          <a:p>
            <a:pPr algn="just"/>
            <a:endParaRPr kumimoji="0"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409613" name="AutoShape 13"/>
          <p:cNvSpPr>
            <a:spLocks noChangeArrowheads="1"/>
          </p:cNvSpPr>
          <p:nvPr/>
        </p:nvSpPr>
        <p:spPr bwMode="auto">
          <a:xfrm>
            <a:off x="7262813" y="1412875"/>
            <a:ext cx="1079500" cy="2230438"/>
          </a:xfrm>
          <a:prstGeom prst="can">
            <a:avLst>
              <a:gd name="adj" fmla="val 51654"/>
            </a:avLst>
          </a:prstGeom>
          <a:gradFill rotWithShape="1">
            <a:gsLst>
              <a:gs pos="0">
                <a:srgbClr val="006699">
                  <a:alpha val="70000"/>
                </a:srgbClr>
              </a:gs>
              <a:gs pos="50000">
                <a:srgbClr val="66CCFF">
                  <a:alpha val="72000"/>
                </a:srgbClr>
              </a:gs>
              <a:gs pos="100000">
                <a:srgbClr val="006699">
                  <a:alpha val="70000"/>
                </a:srgbClr>
              </a:gs>
            </a:gsLst>
            <a:lin ang="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9614" name="Oval 14"/>
          <p:cNvSpPr>
            <a:spLocks noChangeArrowheads="1"/>
          </p:cNvSpPr>
          <p:nvPr/>
        </p:nvSpPr>
        <p:spPr bwMode="auto">
          <a:xfrm rot="-5400000">
            <a:off x="5052219" y="2585244"/>
            <a:ext cx="473075" cy="1214437"/>
          </a:xfrm>
          <a:prstGeom prst="ellipse">
            <a:avLst/>
          </a:prstGeom>
          <a:gradFill rotWithShape="1">
            <a:gsLst>
              <a:gs pos="0">
                <a:srgbClr val="00CC99">
                  <a:alpha val="92998"/>
                </a:srgbClr>
              </a:gs>
              <a:gs pos="100000">
                <a:srgbClr val="005E47">
                  <a:alpha val="92998"/>
                </a:srgb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9615" name="Rectangle 15"/>
          <p:cNvSpPr>
            <a:spLocks noChangeArrowheads="1"/>
          </p:cNvSpPr>
          <p:nvPr/>
        </p:nvSpPr>
        <p:spPr bwMode="auto">
          <a:xfrm rot="-5400000">
            <a:off x="4650582" y="1896269"/>
            <a:ext cx="1257300" cy="1214437"/>
          </a:xfrm>
          <a:prstGeom prst="rect">
            <a:avLst/>
          </a:prstGeom>
          <a:gradFill rotWithShape="1">
            <a:gsLst>
              <a:gs pos="0">
                <a:srgbClr val="005E47">
                  <a:alpha val="70000"/>
                </a:srgbClr>
              </a:gs>
              <a:gs pos="50000">
                <a:srgbClr val="00CC99">
                  <a:alpha val="70000"/>
                </a:srgbClr>
              </a:gs>
              <a:gs pos="100000">
                <a:srgbClr val="005E47">
                  <a:alpha val="7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9616" name="Oval 16"/>
          <p:cNvSpPr>
            <a:spLocks noChangeArrowheads="1"/>
          </p:cNvSpPr>
          <p:nvPr/>
        </p:nvSpPr>
        <p:spPr bwMode="auto">
          <a:xfrm rot="-5400000">
            <a:off x="5052219" y="1288257"/>
            <a:ext cx="473075" cy="1214437"/>
          </a:xfrm>
          <a:prstGeom prst="ellipse">
            <a:avLst/>
          </a:prstGeom>
          <a:gradFill rotWithShape="1">
            <a:gsLst>
              <a:gs pos="0">
                <a:schemeClr val="accent1">
                  <a:alpha val="89999"/>
                </a:schemeClr>
              </a:gs>
              <a:gs pos="100000">
                <a:schemeClr val="accent1">
                  <a:gamma/>
                  <a:shade val="46275"/>
                  <a:invGamma/>
                  <a:alpha val="89999"/>
                </a:scheme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9617" name="AutoShape 17"/>
          <p:cNvSpPr>
            <a:spLocks noChangeAspect="1" noChangeArrowheads="1"/>
          </p:cNvSpPr>
          <p:nvPr/>
        </p:nvSpPr>
        <p:spPr bwMode="auto">
          <a:xfrm rot="16200000" flipH="1">
            <a:off x="4158457" y="4469606"/>
            <a:ext cx="1968500" cy="655637"/>
          </a:xfrm>
          <a:prstGeom prst="parallelogram">
            <a:avLst>
              <a:gd name="adj" fmla="val 92644"/>
            </a:avLst>
          </a:prstGeom>
          <a:gradFill rotWithShape="1">
            <a:gsLst>
              <a:gs pos="0">
                <a:srgbClr val="6A006A">
                  <a:alpha val="87000"/>
                </a:srgbClr>
              </a:gs>
              <a:gs pos="100000">
                <a:srgbClr val="800080">
                  <a:alpha val="53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815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0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0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09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09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0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09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409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0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2000"/>
                                        <p:tgtEl>
                                          <p:spTgt spid="4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0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2" grpId="0" animBg="1"/>
      <p:bldP spid="409603" grpId="0" animBg="1"/>
      <p:bldP spid="409604" grpId="0" animBg="1"/>
      <p:bldP spid="409605" grpId="0" animBg="1"/>
      <p:bldP spid="409606" grpId="0"/>
      <p:bldP spid="409607" grpId="0"/>
      <p:bldP spid="409608" grpId="0"/>
      <p:bldP spid="409609" grpId="0"/>
      <p:bldP spid="409610" grpId="0"/>
      <p:bldP spid="409611" grpId="0" animBg="1"/>
      <p:bldP spid="409612" grpId="0"/>
      <p:bldP spid="409614" grpId="0" animBg="1"/>
      <p:bldP spid="409615" grpId="0" animBg="1"/>
      <p:bldP spid="409616" grpId="0" animBg="1"/>
      <p:bldP spid="4096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Text Box 2"/>
          <p:cNvSpPr txBox="1">
            <a:spLocks noChangeArrowheads="1"/>
          </p:cNvSpPr>
          <p:nvPr/>
        </p:nvSpPr>
        <p:spPr bwMode="auto">
          <a:xfrm>
            <a:off x="827088" y="523875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FFFF"/>
                </a:solidFill>
                <a:ea typeface="楷体_GB2312" pitchFamily="49" charset="-122"/>
              </a:rPr>
              <a:t>★ </a:t>
            </a:r>
            <a:r>
              <a:rPr lang="zh-CN" altLang="en-US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补偿法</a:t>
            </a:r>
          </a:p>
        </p:txBody>
      </p:sp>
      <p:graphicFrame>
        <p:nvGraphicFramePr>
          <p:cNvPr id="410627" name="Object 3"/>
          <p:cNvGraphicFramePr>
            <a:graphicFrameLocks/>
          </p:cNvGraphicFramePr>
          <p:nvPr/>
        </p:nvGraphicFramePr>
        <p:xfrm>
          <a:off x="1258888" y="1700213"/>
          <a:ext cx="487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66" name="Equation" r:id="rId3" imgW="4810083" imgH="847759" progId="Equation.3">
                  <p:embed/>
                </p:oleObj>
              </mc:Choice>
              <mc:Fallback>
                <p:oleObj name="Equation" r:id="rId3" imgW="4810083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00213"/>
                        <a:ext cx="4876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28" name="Object 4"/>
          <p:cNvGraphicFramePr>
            <a:graphicFrameLocks/>
          </p:cNvGraphicFramePr>
          <p:nvPr/>
        </p:nvGraphicFramePr>
        <p:xfrm>
          <a:off x="827088" y="1125538"/>
          <a:ext cx="19542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67" name="Equation" r:id="rId5" imgW="1886035" imgH="361882" progId="Equation.3">
                  <p:embed/>
                </p:oleObj>
              </mc:Choice>
              <mc:Fallback>
                <p:oleObj name="Equation" r:id="rId5" imgW="1886035" imgH="3618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25538"/>
                        <a:ext cx="19542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29" name="Oval 5"/>
          <p:cNvSpPr>
            <a:spLocks noChangeArrowheads="1"/>
          </p:cNvSpPr>
          <p:nvPr/>
        </p:nvSpPr>
        <p:spPr bwMode="auto">
          <a:xfrm>
            <a:off x="6470650" y="2014538"/>
            <a:ext cx="2133600" cy="7620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0630" name="Oval 6"/>
          <p:cNvSpPr>
            <a:spLocks noChangeArrowheads="1"/>
          </p:cNvSpPr>
          <p:nvPr/>
        </p:nvSpPr>
        <p:spPr bwMode="auto">
          <a:xfrm>
            <a:off x="6927850" y="2205038"/>
            <a:ext cx="1219200" cy="381000"/>
          </a:xfrm>
          <a:prstGeom prst="ellipse">
            <a:avLst/>
          </a:prstGeom>
          <a:solidFill>
            <a:srgbClr val="006699"/>
          </a:solidFill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10631" name="Line 7"/>
          <p:cNvSpPr>
            <a:spLocks noChangeShapeType="1"/>
          </p:cNvSpPr>
          <p:nvPr/>
        </p:nvSpPr>
        <p:spPr bwMode="auto">
          <a:xfrm flipV="1">
            <a:off x="7537450" y="1287463"/>
            <a:ext cx="0" cy="1066800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32" name="Line 8"/>
          <p:cNvSpPr>
            <a:spLocks noChangeShapeType="1"/>
          </p:cNvSpPr>
          <p:nvPr/>
        </p:nvSpPr>
        <p:spPr bwMode="auto">
          <a:xfrm>
            <a:off x="7537450" y="2378075"/>
            <a:ext cx="6096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34" name="Line 10"/>
          <p:cNvSpPr>
            <a:spLocks noChangeShapeType="1"/>
          </p:cNvSpPr>
          <p:nvPr/>
        </p:nvSpPr>
        <p:spPr bwMode="auto">
          <a:xfrm>
            <a:off x="7537450" y="2378075"/>
            <a:ext cx="457200" cy="381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0635" name="Object 11"/>
          <p:cNvGraphicFramePr>
            <a:graphicFrameLocks noChangeAspect="1"/>
          </p:cNvGraphicFramePr>
          <p:nvPr/>
        </p:nvGraphicFramePr>
        <p:xfrm>
          <a:off x="7918450" y="2794000"/>
          <a:ext cx="406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68" name="Equation" r:id="rId7" imgW="343069" imgH="352391" progId="Equation.3">
                  <p:embed/>
                </p:oleObj>
              </mc:Choice>
              <mc:Fallback>
                <p:oleObj name="Equation" r:id="rId7" imgW="343069" imgH="35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8450" y="2794000"/>
                        <a:ext cx="406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6" name="Text Box 12"/>
          <p:cNvSpPr txBox="1">
            <a:spLocks noChangeArrowheads="1"/>
          </p:cNvSpPr>
          <p:nvPr/>
        </p:nvSpPr>
        <p:spPr bwMode="auto">
          <a:xfrm>
            <a:off x="7653338" y="1027113"/>
            <a:ext cx="39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FFFF"/>
                </a:solidFill>
              </a:rPr>
              <a:t>P</a:t>
            </a:r>
          </a:p>
        </p:txBody>
      </p:sp>
      <p:grpSp>
        <p:nvGrpSpPr>
          <p:cNvPr id="410637" name="Group 13"/>
          <p:cNvGrpSpPr>
            <a:grpSpLocks/>
          </p:cNvGrpSpPr>
          <p:nvPr/>
        </p:nvGrpSpPr>
        <p:grpSpPr bwMode="auto">
          <a:xfrm>
            <a:off x="6991350" y="660400"/>
            <a:ext cx="549275" cy="2016125"/>
            <a:chOff x="4310" y="2090"/>
            <a:chExt cx="346" cy="1270"/>
          </a:xfrm>
        </p:grpSpPr>
        <p:sp>
          <p:nvSpPr>
            <p:cNvPr id="31790" name="Line 14"/>
            <p:cNvSpPr>
              <a:spLocks noChangeShapeType="1"/>
            </p:cNvSpPr>
            <p:nvPr/>
          </p:nvSpPr>
          <p:spPr bwMode="auto">
            <a:xfrm flipV="1">
              <a:off x="4656" y="2160"/>
              <a:ext cx="0" cy="100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1" name="Text Box 15"/>
            <p:cNvSpPr txBox="1">
              <a:spLocks noChangeArrowheads="1"/>
            </p:cNvSpPr>
            <p:nvPr/>
          </p:nvSpPr>
          <p:spPr bwMode="auto">
            <a:xfrm>
              <a:off x="4310" y="20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FF"/>
                  </a:solidFill>
                </a:rPr>
                <a:t>x</a:t>
              </a:r>
            </a:p>
          </p:txBody>
        </p:sp>
        <p:sp>
          <p:nvSpPr>
            <p:cNvPr id="31792" name="Text Box 16"/>
            <p:cNvSpPr txBox="1">
              <a:spLocks noChangeArrowheads="1"/>
            </p:cNvSpPr>
            <p:nvPr/>
          </p:nvSpPr>
          <p:spPr bwMode="auto">
            <a:xfrm>
              <a:off x="4391" y="307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FF"/>
                  </a:solidFill>
                </a:rPr>
                <a:t>O</a:t>
              </a:r>
            </a:p>
          </p:txBody>
        </p:sp>
      </p:grpSp>
      <p:sp>
        <p:nvSpPr>
          <p:cNvPr id="410641" name="Oval 17"/>
          <p:cNvSpPr>
            <a:spLocks noChangeArrowheads="1"/>
          </p:cNvSpPr>
          <p:nvPr/>
        </p:nvSpPr>
        <p:spPr bwMode="auto">
          <a:xfrm>
            <a:off x="7496175" y="1211263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410642" name="Group 18"/>
          <p:cNvGrpSpPr>
            <a:grpSpLocks/>
          </p:cNvGrpSpPr>
          <p:nvPr/>
        </p:nvGrpSpPr>
        <p:grpSpPr bwMode="auto">
          <a:xfrm>
            <a:off x="6137275" y="4103688"/>
            <a:ext cx="1674813" cy="2066925"/>
            <a:chOff x="3866" y="2585"/>
            <a:chExt cx="1055" cy="1302"/>
          </a:xfrm>
        </p:grpSpPr>
        <p:sp>
          <p:nvSpPr>
            <p:cNvPr id="31784" name="Line 19"/>
            <p:cNvSpPr>
              <a:spLocks noChangeShapeType="1"/>
            </p:cNvSpPr>
            <p:nvPr/>
          </p:nvSpPr>
          <p:spPr bwMode="auto">
            <a:xfrm>
              <a:off x="4272" y="2585"/>
              <a:ext cx="0" cy="130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85" name="Object 20"/>
            <p:cNvGraphicFramePr>
              <a:graphicFrameLocks noChangeAspect="1"/>
            </p:cNvGraphicFramePr>
            <p:nvPr/>
          </p:nvGraphicFramePr>
          <p:xfrm>
            <a:off x="3866" y="3236"/>
            <a:ext cx="18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69" name="Equation" r:id="rId9" imgW="85683" imgH="114198" progId="Equation.DSMT4">
                    <p:embed/>
                  </p:oleObj>
                </mc:Choice>
                <mc:Fallback>
                  <p:oleObj name="Equation" r:id="rId9" imgW="85683" imgH="11419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6" y="3236"/>
                          <a:ext cx="18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6" name="Object 21"/>
            <p:cNvGraphicFramePr>
              <a:graphicFrameLocks noChangeAspect="1"/>
            </p:cNvGraphicFramePr>
            <p:nvPr/>
          </p:nvGraphicFramePr>
          <p:xfrm>
            <a:off x="4353" y="3093"/>
            <a:ext cx="325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70" name="Equation" r:id="rId11" imgW="161883" imgH="114198" progId="Equation.DSMT4">
                    <p:embed/>
                  </p:oleObj>
                </mc:Choice>
                <mc:Fallback>
                  <p:oleObj name="Equation" r:id="rId11" imgW="161883" imgH="11419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3" y="3093"/>
                          <a:ext cx="325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7" name="Line 22"/>
            <p:cNvSpPr>
              <a:spLocks noChangeShapeType="1"/>
            </p:cNvSpPr>
            <p:nvPr/>
          </p:nvSpPr>
          <p:spPr bwMode="auto">
            <a:xfrm>
              <a:off x="4029" y="3236"/>
              <a:ext cx="243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88" name="Object 23"/>
            <p:cNvGraphicFramePr>
              <a:graphicFrameLocks noChangeAspect="1"/>
            </p:cNvGraphicFramePr>
            <p:nvPr/>
          </p:nvGraphicFramePr>
          <p:xfrm>
            <a:off x="4353" y="3399"/>
            <a:ext cx="56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71" name="Equation" r:id="rId13" imgW="399965" imgH="114198" progId="Equation.DSMT4">
                    <p:embed/>
                  </p:oleObj>
                </mc:Choice>
                <mc:Fallback>
                  <p:oleObj name="Equation" r:id="rId13" imgW="399965" imgH="11419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3" y="3399"/>
                          <a:ext cx="56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9" name="Object 24"/>
            <p:cNvGraphicFramePr>
              <a:graphicFrameLocks noChangeAspect="1"/>
            </p:cNvGraphicFramePr>
            <p:nvPr/>
          </p:nvGraphicFramePr>
          <p:xfrm>
            <a:off x="4056" y="3007"/>
            <a:ext cx="16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72" name="Equation" r:id="rId15" imgW="85683" imgH="95216" progId="Equation.DSMT4">
                    <p:embed/>
                  </p:oleObj>
                </mc:Choice>
                <mc:Fallback>
                  <p:oleObj name="Equation" r:id="rId15" imgW="85683" imgH="9521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6" y="3007"/>
                          <a:ext cx="16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649" name="Group 25"/>
          <p:cNvGrpSpPr>
            <a:grpSpLocks/>
          </p:cNvGrpSpPr>
          <p:nvPr/>
        </p:nvGrpSpPr>
        <p:grpSpPr bwMode="auto">
          <a:xfrm>
            <a:off x="4592638" y="3741738"/>
            <a:ext cx="773112" cy="2711450"/>
            <a:chOff x="2893" y="2357"/>
            <a:chExt cx="487" cy="1708"/>
          </a:xfrm>
        </p:grpSpPr>
        <p:sp useBgFill="1">
          <p:nvSpPr>
            <p:cNvPr id="31778" name="AutoShape 26"/>
            <p:cNvSpPr>
              <a:spLocks noChangeArrowheads="1"/>
            </p:cNvSpPr>
            <p:nvPr/>
          </p:nvSpPr>
          <p:spPr bwMode="auto">
            <a:xfrm>
              <a:off x="2893" y="2601"/>
              <a:ext cx="487" cy="1301"/>
            </a:xfrm>
            <a:prstGeom prst="can">
              <a:avLst>
                <a:gd name="adj" fmla="val 66786"/>
              </a:avLst>
            </a:prstGeom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 useBgFill="1">
          <p:nvSpPr>
            <p:cNvPr id="31779" name="Line 27"/>
            <p:cNvSpPr>
              <a:spLocks noChangeShapeType="1"/>
            </p:cNvSpPr>
            <p:nvPr/>
          </p:nvSpPr>
          <p:spPr bwMode="auto">
            <a:xfrm flipH="1" flipV="1">
              <a:off x="2994" y="2624"/>
              <a:ext cx="128" cy="148"/>
            </a:xfrm>
            <a:prstGeom prst="line">
              <a:avLst/>
            </a:prstGeom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80" name="Object 28"/>
            <p:cNvGraphicFramePr>
              <a:graphicFrameLocks noChangeAspect="1"/>
            </p:cNvGraphicFramePr>
            <p:nvPr/>
          </p:nvGraphicFramePr>
          <p:xfrm>
            <a:off x="2893" y="3007"/>
            <a:ext cx="3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73" name="Equation" r:id="rId17" imgW="171365" imgH="85725" progId="Equation.DSMT4">
                    <p:embed/>
                  </p:oleObj>
                </mc:Choice>
                <mc:Fallback>
                  <p:oleObj name="Equation" r:id="rId17" imgW="171365" imgH="8572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3" y="3007"/>
                          <a:ext cx="32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31781" name="Line 29"/>
            <p:cNvSpPr>
              <a:spLocks noChangeShapeType="1"/>
            </p:cNvSpPr>
            <p:nvPr/>
          </p:nvSpPr>
          <p:spPr bwMode="auto">
            <a:xfrm>
              <a:off x="3116" y="2357"/>
              <a:ext cx="0" cy="1708"/>
            </a:xfrm>
            <a:prstGeom prst="line">
              <a:avLst/>
            </a:prstGeom>
            <a:ln w="9525">
              <a:solidFill>
                <a:srgbClr val="FFFF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82" name="Object 30"/>
            <p:cNvGraphicFramePr>
              <a:graphicFrameLocks noChangeAspect="1"/>
            </p:cNvGraphicFramePr>
            <p:nvPr/>
          </p:nvGraphicFramePr>
          <p:xfrm>
            <a:off x="2947" y="3247"/>
            <a:ext cx="181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74" name="Equation" r:id="rId19" imgW="85683" imgH="114198" progId="Equation.DSMT4">
                    <p:embed/>
                  </p:oleObj>
                </mc:Choice>
                <mc:Fallback>
                  <p:oleObj name="Equation" r:id="rId19" imgW="85683" imgH="11419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7" y="3247"/>
                          <a:ext cx="181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3" name="Object 31"/>
            <p:cNvGraphicFramePr>
              <a:graphicFrameLocks noChangeAspect="1"/>
            </p:cNvGraphicFramePr>
            <p:nvPr/>
          </p:nvGraphicFramePr>
          <p:xfrm>
            <a:off x="3136" y="2682"/>
            <a:ext cx="199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75" name="Equation" r:id="rId21" imgW="85683" imgH="95216" progId="Equation.DSMT4">
                    <p:embed/>
                  </p:oleObj>
                </mc:Choice>
                <mc:Fallback>
                  <p:oleObj name="Equation" r:id="rId21" imgW="85683" imgH="9521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6" y="2682"/>
                          <a:ext cx="199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656" name="Group 32"/>
          <p:cNvGrpSpPr>
            <a:grpSpLocks/>
          </p:cNvGrpSpPr>
          <p:nvPr/>
        </p:nvGrpSpPr>
        <p:grpSpPr bwMode="auto">
          <a:xfrm>
            <a:off x="2843213" y="3716338"/>
            <a:ext cx="895350" cy="2803525"/>
            <a:chOff x="1791" y="2341"/>
            <a:chExt cx="564" cy="1766"/>
          </a:xfrm>
        </p:grpSpPr>
        <p:sp useBgFill="1">
          <p:nvSpPr>
            <p:cNvPr id="31768" name="AutoShape 33"/>
            <p:cNvSpPr>
              <a:spLocks noChangeArrowheads="1"/>
            </p:cNvSpPr>
            <p:nvPr/>
          </p:nvSpPr>
          <p:spPr bwMode="auto">
            <a:xfrm>
              <a:off x="1838" y="2585"/>
              <a:ext cx="487" cy="1302"/>
            </a:xfrm>
            <a:prstGeom prst="can">
              <a:avLst>
                <a:gd name="adj" fmla="val 66838"/>
              </a:avLst>
            </a:prstGeom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 useBgFill="1">
          <p:nvSpPr>
            <p:cNvPr id="31769" name="Rectangle 34"/>
            <p:cNvSpPr>
              <a:spLocks noChangeArrowheads="1"/>
            </p:cNvSpPr>
            <p:nvPr/>
          </p:nvSpPr>
          <p:spPr bwMode="auto">
            <a:xfrm>
              <a:off x="2190" y="2887"/>
              <a:ext cx="38" cy="976"/>
            </a:xfrm>
            <a:prstGeom prst="rect">
              <a:avLst/>
            </a:prstGeom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770" name="Rectangle 35"/>
            <p:cNvSpPr>
              <a:spLocks noChangeArrowheads="1"/>
            </p:cNvSpPr>
            <p:nvPr/>
          </p:nvSpPr>
          <p:spPr bwMode="auto">
            <a:xfrm>
              <a:off x="2162" y="2811"/>
              <a:ext cx="64" cy="81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 useBgFill="1">
          <p:nvSpPr>
            <p:cNvPr id="31771" name="Rectangle 36"/>
            <p:cNvSpPr>
              <a:spLocks noChangeArrowheads="1"/>
            </p:cNvSpPr>
            <p:nvPr/>
          </p:nvSpPr>
          <p:spPr bwMode="auto">
            <a:xfrm>
              <a:off x="2197" y="3860"/>
              <a:ext cx="64" cy="81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 useBgFill="1">
          <p:nvSpPr>
            <p:cNvPr id="31772" name="Line 37"/>
            <p:cNvSpPr>
              <a:spLocks noChangeShapeType="1"/>
            </p:cNvSpPr>
            <p:nvPr/>
          </p:nvSpPr>
          <p:spPr bwMode="auto">
            <a:xfrm flipH="1" flipV="1">
              <a:off x="1940" y="2609"/>
              <a:ext cx="127" cy="147"/>
            </a:xfrm>
            <a:prstGeom prst="line">
              <a:avLst/>
            </a:prstGeom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73" name="Object 38"/>
            <p:cNvGraphicFramePr>
              <a:graphicFrameLocks noChangeAspect="1"/>
            </p:cNvGraphicFramePr>
            <p:nvPr/>
          </p:nvGraphicFramePr>
          <p:xfrm>
            <a:off x="1791" y="2992"/>
            <a:ext cx="3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76" name="Equation" r:id="rId23" imgW="171365" imgH="85725" progId="Equation.DSMT4">
                    <p:embed/>
                  </p:oleObj>
                </mc:Choice>
                <mc:Fallback>
                  <p:oleObj name="Equation" r:id="rId23" imgW="171365" imgH="8572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992"/>
                          <a:ext cx="32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4" name="Object 39"/>
            <p:cNvGraphicFramePr>
              <a:graphicFrameLocks noChangeAspect="1"/>
            </p:cNvGraphicFramePr>
            <p:nvPr/>
          </p:nvGraphicFramePr>
          <p:xfrm>
            <a:off x="2154" y="3838"/>
            <a:ext cx="20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77" name="Equation" r:id="rId25" imgW="57235" imgH="76234" progId="Equation.DSMT4">
                    <p:embed/>
                  </p:oleObj>
                </mc:Choice>
                <mc:Fallback>
                  <p:oleObj name="Equation" r:id="rId25" imgW="57235" imgH="7623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838"/>
                          <a:ext cx="201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 useBgFill="1">
          <p:nvSpPr>
            <p:cNvPr id="31775" name="Line 40"/>
            <p:cNvSpPr>
              <a:spLocks noChangeShapeType="1"/>
            </p:cNvSpPr>
            <p:nvPr/>
          </p:nvSpPr>
          <p:spPr bwMode="auto">
            <a:xfrm>
              <a:off x="2061" y="2341"/>
              <a:ext cx="0" cy="1708"/>
            </a:xfrm>
            <a:prstGeom prst="line">
              <a:avLst/>
            </a:prstGeom>
            <a:ln w="9525">
              <a:solidFill>
                <a:srgbClr val="FFFF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76" name="Object 41"/>
            <p:cNvGraphicFramePr>
              <a:graphicFrameLocks noChangeAspect="1"/>
            </p:cNvGraphicFramePr>
            <p:nvPr/>
          </p:nvGraphicFramePr>
          <p:xfrm>
            <a:off x="1892" y="3239"/>
            <a:ext cx="18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78" name="Equation" r:id="rId27" imgW="85683" imgH="114198" progId="Equation.DSMT4">
                    <p:embed/>
                  </p:oleObj>
                </mc:Choice>
                <mc:Fallback>
                  <p:oleObj name="Equation" r:id="rId27" imgW="85683" imgH="11419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2" y="3239"/>
                          <a:ext cx="187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7" name="Object 42"/>
            <p:cNvGraphicFramePr>
              <a:graphicFrameLocks noChangeAspect="1"/>
            </p:cNvGraphicFramePr>
            <p:nvPr/>
          </p:nvGraphicFramePr>
          <p:xfrm>
            <a:off x="2064" y="2614"/>
            <a:ext cx="212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79" name="Equation" r:id="rId29" imgW="85683" imgH="95216" progId="Equation.DSMT4">
                    <p:embed/>
                  </p:oleObj>
                </mc:Choice>
                <mc:Fallback>
                  <p:oleObj name="Equation" r:id="rId29" imgW="85683" imgH="9521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614"/>
                          <a:ext cx="212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667" name="Group 43"/>
          <p:cNvGrpSpPr>
            <a:grpSpLocks/>
          </p:cNvGrpSpPr>
          <p:nvPr/>
        </p:nvGrpSpPr>
        <p:grpSpPr bwMode="auto">
          <a:xfrm>
            <a:off x="3895725" y="5114925"/>
            <a:ext cx="501650" cy="119063"/>
            <a:chOff x="2454" y="3222"/>
            <a:chExt cx="316" cy="75"/>
          </a:xfrm>
        </p:grpSpPr>
        <p:sp>
          <p:nvSpPr>
            <p:cNvPr id="31766" name="Line 44"/>
            <p:cNvSpPr>
              <a:spLocks noChangeShapeType="1"/>
            </p:cNvSpPr>
            <p:nvPr/>
          </p:nvSpPr>
          <p:spPr bwMode="auto">
            <a:xfrm>
              <a:off x="2454" y="3222"/>
              <a:ext cx="31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Line 45"/>
            <p:cNvSpPr>
              <a:spLocks noChangeShapeType="1"/>
            </p:cNvSpPr>
            <p:nvPr/>
          </p:nvSpPr>
          <p:spPr bwMode="auto">
            <a:xfrm>
              <a:off x="2454" y="3297"/>
              <a:ext cx="31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0670" name="Group 46"/>
          <p:cNvGrpSpPr>
            <a:grpSpLocks/>
          </p:cNvGrpSpPr>
          <p:nvPr/>
        </p:nvGrpSpPr>
        <p:grpSpPr bwMode="auto">
          <a:xfrm>
            <a:off x="5537200" y="4816475"/>
            <a:ext cx="501650" cy="628650"/>
            <a:chOff x="3488" y="3034"/>
            <a:chExt cx="316" cy="396"/>
          </a:xfrm>
        </p:grpSpPr>
        <p:sp>
          <p:nvSpPr>
            <p:cNvPr id="31764" name="Line 47"/>
            <p:cNvSpPr>
              <a:spLocks noChangeShapeType="1"/>
            </p:cNvSpPr>
            <p:nvPr/>
          </p:nvSpPr>
          <p:spPr bwMode="auto">
            <a:xfrm>
              <a:off x="3488" y="3226"/>
              <a:ext cx="31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Line 48"/>
            <p:cNvSpPr>
              <a:spLocks noChangeShapeType="1"/>
            </p:cNvSpPr>
            <p:nvPr/>
          </p:nvSpPr>
          <p:spPr bwMode="auto">
            <a:xfrm>
              <a:off x="3640" y="3034"/>
              <a:ext cx="0" cy="39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9" name="Object 11"/>
          <p:cNvGraphicFramePr>
            <a:graphicFrameLocks noChangeAspect="1"/>
          </p:cNvGraphicFramePr>
          <p:nvPr>
            <p:extLst/>
          </p:nvPr>
        </p:nvGraphicFramePr>
        <p:xfrm>
          <a:off x="8135545" y="2223022"/>
          <a:ext cx="269874" cy="380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80" name="公式" r:id="rId31" imgW="164880" imgH="228600" progId="Equation.3">
                  <p:embed/>
                </p:oleObj>
              </mc:Choice>
              <mc:Fallback>
                <p:oleObj name="公式" r:id="rId31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5545" y="2223022"/>
                        <a:ext cx="269874" cy="380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3"/>
          <p:cNvGraphicFramePr>
            <a:graphicFrameLocks/>
          </p:cNvGraphicFramePr>
          <p:nvPr>
            <p:extLst/>
          </p:nvPr>
        </p:nvGraphicFramePr>
        <p:xfrm>
          <a:off x="3054350" y="358681"/>
          <a:ext cx="3784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81" name="公式" r:id="rId33" imgW="3743283" imgH="905011" progId="Equation.3">
                  <p:embed/>
                </p:oleObj>
              </mc:Choice>
              <mc:Fallback>
                <p:oleObj name="公式" r:id="rId33" imgW="3743283" imgH="90501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358681"/>
                        <a:ext cx="3784600" cy="939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FFFF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09148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 autoUpdateAnimBg="0"/>
      <p:bldP spid="410629" grpId="0" animBg="1"/>
      <p:bldP spid="410630" grpId="0" animBg="1"/>
      <p:bldP spid="410631" grpId="0" animBg="1"/>
      <p:bldP spid="410632" grpId="0" animBg="1"/>
      <p:bldP spid="410634" grpId="0" animBg="1"/>
      <p:bldP spid="410636" grpId="0" autoUpdateAnimBg="0"/>
      <p:bldP spid="4106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62" name="Group 2"/>
          <p:cNvGrpSpPr>
            <a:grpSpLocks/>
          </p:cNvGrpSpPr>
          <p:nvPr/>
        </p:nvGrpSpPr>
        <p:grpSpPr bwMode="auto">
          <a:xfrm>
            <a:off x="5235575" y="3816440"/>
            <a:ext cx="3509963" cy="1954212"/>
            <a:chOff x="3164" y="1054"/>
            <a:chExt cx="2211" cy="1231"/>
          </a:xfrm>
        </p:grpSpPr>
        <p:pic>
          <p:nvPicPr>
            <p:cNvPr id="9260" name="Picture 3" descr="5q   -5q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06599"/>
                </a:clrFrom>
                <a:clrTo>
                  <a:srgbClr val="00659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2" b="1413"/>
            <a:stretch>
              <a:fillRect/>
            </a:stretch>
          </p:blipFill>
          <p:spPr bwMode="auto">
            <a:xfrm>
              <a:off x="3164" y="1054"/>
              <a:ext cx="2211" cy="1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61" name="Oval 4"/>
            <p:cNvSpPr>
              <a:spLocks noChangeArrowheads="1"/>
            </p:cNvSpPr>
            <p:nvPr/>
          </p:nvSpPr>
          <p:spPr bwMode="auto">
            <a:xfrm>
              <a:off x="3645" y="1650"/>
              <a:ext cx="85" cy="8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9966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62" name="Oval 5"/>
            <p:cNvSpPr>
              <a:spLocks noChangeArrowheads="1"/>
            </p:cNvSpPr>
            <p:nvPr/>
          </p:nvSpPr>
          <p:spPr bwMode="auto">
            <a:xfrm>
              <a:off x="4524" y="1650"/>
              <a:ext cx="85" cy="8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99366" name="Text Box 6"/>
          <p:cNvSpPr txBox="1">
            <a:spLocks noChangeArrowheads="1"/>
          </p:cNvSpPr>
          <p:nvPr/>
        </p:nvSpPr>
        <p:spPr bwMode="auto">
          <a:xfrm>
            <a:off x="395288" y="943065"/>
            <a:ext cx="849719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99"/>
                </a:solidFill>
                <a:ea typeface="楷体_GB2312" pitchFamily="49" charset="-122"/>
              </a:rPr>
              <a:t>一、电场线</a:t>
            </a:r>
            <a:r>
              <a:rPr lang="zh-CN" altLang="en-US" dirty="0" smtClean="0">
                <a:solidFill>
                  <a:srgbClr val="FFFF99"/>
                </a:solidFill>
                <a:ea typeface="楷体_GB2312" pitchFamily="49" charset="-122"/>
              </a:rPr>
              <a:t>（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Electric Field Line</a:t>
            </a:r>
            <a:r>
              <a:rPr lang="zh-CN" altLang="en-US" dirty="0" smtClean="0">
                <a:solidFill>
                  <a:srgbClr val="FFFF99"/>
                </a:solidFill>
                <a:ea typeface="楷体_GB2312" pitchFamily="49" charset="-122"/>
              </a:rPr>
              <a:t>）</a:t>
            </a:r>
            <a:r>
              <a:rPr lang="en-US" altLang="zh-CN" dirty="0" smtClean="0">
                <a:solidFill>
                  <a:srgbClr val="FFFF99"/>
                </a:solidFill>
                <a:ea typeface="楷体_GB2312" pitchFamily="49" charset="-122"/>
              </a:rPr>
              <a:t>---</a:t>
            </a:r>
            <a:r>
              <a:rPr lang="zh-CN" altLang="en-US" dirty="0" smtClean="0">
                <a:solidFill>
                  <a:srgbClr val="FFFF99"/>
                </a:solidFill>
                <a:ea typeface="楷体_GB2312" pitchFamily="49" charset="-122"/>
              </a:rPr>
              <a:t>电场强度的可视化</a:t>
            </a:r>
            <a:r>
              <a:rPr lang="zh-CN" altLang="en-US" b="0" dirty="0" smtClean="0">
                <a:solidFill>
                  <a:srgbClr val="FFFF99"/>
                </a:solidFill>
                <a:ea typeface="楷体_GB2312" pitchFamily="49" charset="-122"/>
              </a:rPr>
              <a:t> </a:t>
            </a:r>
            <a:endParaRPr lang="zh-CN" altLang="en-US" b="0" dirty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399367" name="Text Box 7"/>
          <p:cNvSpPr txBox="1">
            <a:spLocks noChangeArrowheads="1"/>
          </p:cNvSpPr>
          <p:nvPr/>
        </p:nvSpPr>
        <p:spPr bwMode="auto">
          <a:xfrm>
            <a:off x="611188" y="3298915"/>
            <a:ext cx="38163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1938" indent="-261938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buClr>
                <a:srgbClr val="66FF33"/>
              </a:buCl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反映电场强度的分布</a:t>
            </a:r>
          </a:p>
        </p:txBody>
      </p:sp>
      <p:graphicFrame>
        <p:nvGraphicFramePr>
          <p:cNvPr id="3993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692946"/>
              </p:ext>
            </p:extLst>
          </p:nvPr>
        </p:nvGraphicFramePr>
        <p:xfrm>
          <a:off x="2122488" y="4829265"/>
          <a:ext cx="109696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3" name="公式" r:id="rId5" imgW="1143000" imgH="847759" progId="Equation.3">
                  <p:embed/>
                </p:oleObj>
              </mc:Choice>
              <mc:Fallback>
                <p:oleObj name="公式" r:id="rId5" imgW="1143000" imgH="8477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4829265"/>
                        <a:ext cx="109696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9" name="Text Box 9"/>
          <p:cNvSpPr txBox="1">
            <a:spLocks noChangeArrowheads="1"/>
          </p:cNvSpPr>
          <p:nvPr/>
        </p:nvSpPr>
        <p:spPr bwMode="auto">
          <a:xfrm>
            <a:off x="595313" y="6127840"/>
            <a:ext cx="728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33"/>
              </a:buCl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任何两条电场线不会在没有电荷的地方相交</a:t>
            </a:r>
          </a:p>
        </p:txBody>
      </p:sp>
      <p:sp>
        <p:nvSpPr>
          <p:cNvPr id="399370" name="Text Box 10"/>
          <p:cNvSpPr txBox="1">
            <a:spLocks noChangeArrowheads="1"/>
          </p:cNvSpPr>
          <p:nvPr/>
        </p:nvSpPr>
        <p:spPr bwMode="auto">
          <a:xfrm>
            <a:off x="601663" y="1808252"/>
            <a:ext cx="5265737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8288" indent="-268288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346200" indent="-4572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82788" indent="-4572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619375" indent="-4572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255963" indent="-4572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713163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170363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627563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084763" indent="-4572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buClr>
                <a:srgbClr val="66FF33"/>
              </a:buClr>
              <a:buFontTx/>
              <a:buChar char="•"/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起始于正电荷（或无穷远处），</a:t>
            </a:r>
          </a:p>
          <a:p>
            <a:pPr algn="l" eaLnBrk="1" hangingPunct="1">
              <a:lnSpc>
                <a:spcPct val="125000"/>
              </a:lnSpc>
              <a:buClr>
                <a:srgbClr val="66FF33"/>
              </a:buClr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  终止于负电荷（或无穷远处）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,</a:t>
            </a:r>
          </a:p>
          <a:p>
            <a:pPr algn="l" eaLnBrk="1" hangingPunct="1">
              <a:lnSpc>
                <a:spcPct val="125000"/>
              </a:lnSpc>
              <a:buClr>
                <a:srgbClr val="66FF33"/>
              </a:buClr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电场线不会在没有电荷的地方中断。</a:t>
            </a:r>
          </a:p>
        </p:txBody>
      </p:sp>
      <p:sp>
        <p:nvSpPr>
          <p:cNvPr id="399371" name="Text Box 11"/>
          <p:cNvSpPr txBox="1">
            <a:spLocks noChangeArrowheads="1"/>
          </p:cNvSpPr>
          <p:nvPr/>
        </p:nvSpPr>
        <p:spPr bwMode="auto">
          <a:xfrm>
            <a:off x="2343900" y="332656"/>
            <a:ext cx="6076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dirty="0" smtClean="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2800" dirty="0" smtClean="0">
                <a:solidFill>
                  <a:srgbClr val="00FF00"/>
                </a:solidFill>
                <a:ea typeface="楷体_GB2312" pitchFamily="49" charset="-122"/>
              </a:rPr>
              <a:t>8-3  </a:t>
            </a:r>
            <a:r>
              <a:rPr lang="zh-CN" altLang="en-US" sz="2800" dirty="0">
                <a:solidFill>
                  <a:srgbClr val="00FF00"/>
                </a:solidFill>
                <a:ea typeface="楷体_GB2312" pitchFamily="49" charset="-122"/>
              </a:rPr>
              <a:t>电通量   高斯定理</a:t>
            </a:r>
          </a:p>
        </p:txBody>
      </p:sp>
      <p:pic>
        <p:nvPicPr>
          <p:cNvPr id="399372" name="Picture 12" descr="q   -q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6599"/>
              </a:clrFrom>
              <a:clrTo>
                <a:srgbClr val="0065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025" y="1474877"/>
            <a:ext cx="3375025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73" name="Picture 13" descr="q   q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006599"/>
              </a:clrFrom>
              <a:clrTo>
                <a:srgbClr val="0065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1474877"/>
            <a:ext cx="3330575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374" name="Group 14"/>
          <p:cNvGrpSpPr>
            <a:grpSpLocks/>
          </p:cNvGrpSpPr>
          <p:nvPr/>
        </p:nvGrpSpPr>
        <p:grpSpPr bwMode="auto">
          <a:xfrm>
            <a:off x="8116888" y="3789452"/>
            <a:ext cx="847725" cy="423863"/>
            <a:chOff x="4950" y="2358"/>
            <a:chExt cx="534" cy="267"/>
          </a:xfrm>
        </p:grpSpPr>
        <p:sp>
          <p:nvSpPr>
            <p:cNvPr id="9258" name="Line 15"/>
            <p:cNvSpPr>
              <a:spLocks noChangeShapeType="1"/>
            </p:cNvSpPr>
            <p:nvPr/>
          </p:nvSpPr>
          <p:spPr bwMode="auto">
            <a:xfrm flipV="1">
              <a:off x="4950" y="2443"/>
              <a:ext cx="396" cy="182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59" name="Object 16"/>
            <p:cNvGraphicFramePr>
              <a:graphicFrameLocks noChangeAspect="1"/>
            </p:cNvGraphicFramePr>
            <p:nvPr/>
          </p:nvGraphicFramePr>
          <p:xfrm>
            <a:off x="5318" y="2358"/>
            <a:ext cx="166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4" name="公式" r:id="rId9" imgW="209635" imgH="304936" progId="Equation.3">
                    <p:embed/>
                  </p:oleObj>
                </mc:Choice>
                <mc:Fallback>
                  <p:oleObj name="公式" r:id="rId9" imgW="209635" imgH="3049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8" y="2358"/>
                          <a:ext cx="166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3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857579"/>
              </p:ext>
            </p:extLst>
          </p:nvPr>
        </p:nvGraphicFramePr>
        <p:xfrm>
          <a:off x="8205788" y="4400640"/>
          <a:ext cx="5524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5" name="公式" r:id="rId11" imgW="476165" imgH="352391" progId="Equation.3">
                  <p:embed/>
                </p:oleObj>
              </mc:Choice>
              <mc:Fallback>
                <p:oleObj name="公式" r:id="rId11" imgW="476165" imgH="35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5788" y="4400640"/>
                        <a:ext cx="5524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78" name="Text Box 18"/>
          <p:cNvSpPr txBox="1">
            <a:spLocks noChangeArrowheads="1"/>
          </p:cNvSpPr>
          <p:nvPr/>
        </p:nvSpPr>
        <p:spPr bwMode="auto">
          <a:xfrm>
            <a:off x="7710488" y="3635465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d</a:t>
            </a:r>
            <a:r>
              <a:rPr lang="en-US" altLang="zh-CN" i="1">
                <a:solidFill>
                  <a:schemeClr val="bg1"/>
                </a:solidFill>
                <a:ea typeface="楷体_GB2312" pitchFamily="49" charset="-122"/>
              </a:rPr>
              <a:t>N</a:t>
            </a:r>
          </a:p>
        </p:txBody>
      </p:sp>
      <p:sp>
        <p:nvSpPr>
          <p:cNvPr id="399379" name="Text Box 19"/>
          <p:cNvSpPr txBox="1">
            <a:spLocks noChangeArrowheads="1"/>
          </p:cNvSpPr>
          <p:nvPr/>
        </p:nvSpPr>
        <p:spPr bwMode="auto">
          <a:xfrm>
            <a:off x="719138" y="1374865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电场线的特点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:</a:t>
            </a:r>
          </a:p>
        </p:txBody>
      </p:sp>
      <p:grpSp>
        <p:nvGrpSpPr>
          <p:cNvPr id="399380" name="Group 20"/>
          <p:cNvGrpSpPr>
            <a:grpSpLocks/>
          </p:cNvGrpSpPr>
          <p:nvPr/>
        </p:nvGrpSpPr>
        <p:grpSpPr bwMode="auto">
          <a:xfrm>
            <a:off x="5326063" y="3816440"/>
            <a:ext cx="3419475" cy="2259012"/>
            <a:chOff x="3078" y="2387"/>
            <a:chExt cx="2154" cy="1423"/>
          </a:xfrm>
        </p:grpSpPr>
        <p:grpSp>
          <p:nvGrpSpPr>
            <p:cNvPr id="9239" name="Group 21"/>
            <p:cNvGrpSpPr>
              <a:grpSpLocks/>
            </p:cNvGrpSpPr>
            <p:nvPr/>
          </p:nvGrpSpPr>
          <p:grpSpPr bwMode="auto">
            <a:xfrm>
              <a:off x="3078" y="2387"/>
              <a:ext cx="2154" cy="1423"/>
              <a:chOff x="3078" y="2387"/>
              <a:chExt cx="2154" cy="1423"/>
            </a:xfrm>
          </p:grpSpPr>
          <p:grpSp>
            <p:nvGrpSpPr>
              <p:cNvPr id="9242" name="Group 22"/>
              <p:cNvGrpSpPr>
                <a:grpSpLocks/>
              </p:cNvGrpSpPr>
              <p:nvPr/>
            </p:nvGrpSpPr>
            <p:grpSpPr bwMode="auto">
              <a:xfrm>
                <a:off x="3078" y="2387"/>
                <a:ext cx="2154" cy="1423"/>
                <a:chOff x="3078" y="2387"/>
                <a:chExt cx="2154" cy="1423"/>
              </a:xfrm>
            </p:grpSpPr>
            <p:grpSp>
              <p:nvGrpSpPr>
                <p:cNvPr id="9247" name="Group 23"/>
                <p:cNvGrpSpPr>
                  <a:grpSpLocks/>
                </p:cNvGrpSpPr>
                <p:nvPr/>
              </p:nvGrpSpPr>
              <p:grpSpPr bwMode="auto">
                <a:xfrm>
                  <a:off x="3078" y="2387"/>
                  <a:ext cx="2154" cy="1423"/>
                  <a:chOff x="3078" y="2387"/>
                  <a:chExt cx="2154" cy="1423"/>
                </a:xfrm>
              </p:grpSpPr>
              <p:grpSp>
                <p:nvGrpSpPr>
                  <p:cNvPr id="9254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078" y="2387"/>
                    <a:ext cx="2154" cy="1423"/>
                    <a:chOff x="3078" y="2585"/>
                    <a:chExt cx="2154" cy="1423"/>
                  </a:xfrm>
                </p:grpSpPr>
                <p:pic>
                  <p:nvPicPr>
                    <p:cNvPr id="9256" name="Picture 25" descr="电容器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3">
                      <a:clrChange>
                        <a:clrFrom>
                          <a:srgbClr val="006599"/>
                        </a:clrFrom>
                        <a:clrTo>
                          <a:srgbClr val="006599">
                            <a:alpha val="0"/>
                          </a:srgbClr>
                        </a:clrTo>
                      </a:clrChang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078" y="2585"/>
                      <a:ext cx="2154" cy="142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9257" name="AutoShape 26"/>
                    <p:cNvSpPr>
                      <a:spLocks noChangeArrowheads="1"/>
                    </p:cNvSpPr>
                    <p:nvPr/>
                  </p:nvSpPr>
                  <p:spPr bwMode="auto">
                    <a:xfrm rot="7362828">
                      <a:off x="3841" y="3773"/>
                      <a:ext cx="94" cy="84"/>
                    </a:xfrm>
                    <a:prstGeom prst="rightArrow">
                      <a:avLst>
                        <a:gd name="adj1" fmla="val 9861"/>
                        <a:gd name="adj2" fmla="val 106843"/>
                      </a:avLst>
                    </a:prstGeom>
                    <a:solidFill>
                      <a:srgbClr val="003366"/>
                    </a:solidFill>
                    <a:ln w="9525">
                      <a:solidFill>
                        <a:srgbClr val="003366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algn="ctr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ctr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ctr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algn="ctr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algn="ctr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sp>
                <p:nvSpPr>
                  <p:cNvPr id="9255" name="AutoShape 27"/>
                  <p:cNvSpPr>
                    <a:spLocks noChangeArrowheads="1"/>
                  </p:cNvSpPr>
                  <p:nvPr/>
                </p:nvSpPr>
                <p:spPr bwMode="auto">
                  <a:xfrm rot="-3197289">
                    <a:off x="3853" y="3602"/>
                    <a:ext cx="86" cy="28"/>
                  </a:xfrm>
                  <a:prstGeom prst="rightArrow">
                    <a:avLst>
                      <a:gd name="adj1" fmla="val 9861"/>
                      <a:gd name="adj2" fmla="val 293250"/>
                    </a:avLst>
                  </a:prstGeom>
                  <a:solidFill>
                    <a:srgbClr val="FF9900"/>
                  </a:solidFill>
                  <a:ln w="9525">
                    <a:solidFill>
                      <a:srgbClr val="FF66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9248" name="Rectangle 28"/>
                <p:cNvSpPr>
                  <a:spLocks noChangeArrowheads="1"/>
                </p:cNvSpPr>
                <p:nvPr/>
              </p:nvSpPr>
              <p:spPr bwMode="auto">
                <a:xfrm>
                  <a:off x="3334" y="3294"/>
                  <a:ext cx="85" cy="57"/>
                </a:xfrm>
                <a:prstGeom prst="rect">
                  <a:avLst/>
                </a:prstGeom>
                <a:solidFill>
                  <a:srgbClr val="003366"/>
                </a:solidFill>
                <a:ln w="9525">
                  <a:solidFill>
                    <a:srgbClr val="0033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249" name="Rectangle 29"/>
                <p:cNvSpPr>
                  <a:spLocks noChangeArrowheads="1"/>
                </p:cNvSpPr>
                <p:nvPr/>
              </p:nvSpPr>
              <p:spPr bwMode="auto">
                <a:xfrm>
                  <a:off x="3277" y="3521"/>
                  <a:ext cx="85" cy="57"/>
                </a:xfrm>
                <a:prstGeom prst="rect">
                  <a:avLst/>
                </a:prstGeom>
                <a:solidFill>
                  <a:srgbClr val="003366"/>
                </a:solidFill>
                <a:ln w="9525">
                  <a:solidFill>
                    <a:srgbClr val="0033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250" name="Rectangle 30"/>
                <p:cNvSpPr>
                  <a:spLocks noChangeArrowheads="1"/>
                </p:cNvSpPr>
                <p:nvPr/>
              </p:nvSpPr>
              <p:spPr bwMode="auto">
                <a:xfrm>
                  <a:off x="4383" y="3577"/>
                  <a:ext cx="85" cy="57"/>
                </a:xfrm>
                <a:prstGeom prst="rect">
                  <a:avLst/>
                </a:prstGeom>
                <a:solidFill>
                  <a:srgbClr val="003366"/>
                </a:solidFill>
                <a:ln w="9525">
                  <a:solidFill>
                    <a:srgbClr val="0033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251" name="Rectangle 31"/>
                <p:cNvSpPr>
                  <a:spLocks noChangeArrowheads="1"/>
                </p:cNvSpPr>
                <p:nvPr/>
              </p:nvSpPr>
              <p:spPr bwMode="auto">
                <a:xfrm>
                  <a:off x="4127" y="3549"/>
                  <a:ext cx="57" cy="85"/>
                </a:xfrm>
                <a:prstGeom prst="rect">
                  <a:avLst/>
                </a:prstGeom>
                <a:solidFill>
                  <a:srgbClr val="003366"/>
                </a:solidFill>
                <a:ln w="9525">
                  <a:solidFill>
                    <a:srgbClr val="0033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252" name="Rectangle 32"/>
                <p:cNvSpPr>
                  <a:spLocks noChangeArrowheads="1"/>
                </p:cNvSpPr>
                <p:nvPr/>
              </p:nvSpPr>
              <p:spPr bwMode="auto">
                <a:xfrm>
                  <a:off x="4893" y="3294"/>
                  <a:ext cx="85" cy="57"/>
                </a:xfrm>
                <a:prstGeom prst="rect">
                  <a:avLst/>
                </a:prstGeom>
                <a:solidFill>
                  <a:srgbClr val="003366"/>
                </a:solidFill>
                <a:ln w="9525">
                  <a:solidFill>
                    <a:srgbClr val="0033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253" name="Rectangle 33"/>
                <p:cNvSpPr>
                  <a:spLocks noChangeArrowheads="1"/>
                </p:cNvSpPr>
                <p:nvPr/>
              </p:nvSpPr>
              <p:spPr bwMode="auto">
                <a:xfrm>
                  <a:off x="4950" y="3521"/>
                  <a:ext cx="85" cy="56"/>
                </a:xfrm>
                <a:prstGeom prst="rect">
                  <a:avLst/>
                </a:prstGeom>
                <a:solidFill>
                  <a:srgbClr val="003366"/>
                </a:solidFill>
                <a:ln w="9525">
                  <a:solidFill>
                    <a:srgbClr val="003366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9243" name="AutoShape 34"/>
              <p:cNvSpPr>
                <a:spLocks noChangeArrowheads="1"/>
              </p:cNvSpPr>
              <p:nvPr/>
            </p:nvSpPr>
            <p:spPr bwMode="auto">
              <a:xfrm rot="1738944">
                <a:off x="3335" y="3314"/>
                <a:ext cx="110" cy="27"/>
              </a:xfrm>
              <a:prstGeom prst="rightArrow">
                <a:avLst>
                  <a:gd name="adj1" fmla="val 100000"/>
                  <a:gd name="adj2" fmla="val 407407"/>
                </a:avLst>
              </a:prstGeom>
              <a:solidFill>
                <a:srgbClr val="FF9900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44" name="AutoShape 35"/>
              <p:cNvSpPr>
                <a:spLocks noChangeArrowheads="1"/>
              </p:cNvSpPr>
              <p:nvPr/>
            </p:nvSpPr>
            <p:spPr bwMode="auto">
              <a:xfrm rot="278480">
                <a:off x="3276" y="3536"/>
                <a:ext cx="86" cy="28"/>
              </a:xfrm>
              <a:prstGeom prst="rightArrow">
                <a:avLst>
                  <a:gd name="adj1" fmla="val 9861"/>
                  <a:gd name="adj2" fmla="val 293250"/>
                </a:avLst>
              </a:prstGeom>
              <a:solidFill>
                <a:srgbClr val="FF9900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45" name="AutoShape 36"/>
              <p:cNvSpPr>
                <a:spLocks noChangeArrowheads="1"/>
              </p:cNvSpPr>
              <p:nvPr/>
            </p:nvSpPr>
            <p:spPr bwMode="auto">
              <a:xfrm rot="-5400000">
                <a:off x="4114" y="3575"/>
                <a:ext cx="86" cy="28"/>
              </a:xfrm>
              <a:prstGeom prst="rightArrow">
                <a:avLst>
                  <a:gd name="adj1" fmla="val 9861"/>
                  <a:gd name="adj2" fmla="val 293250"/>
                </a:avLst>
              </a:prstGeom>
              <a:solidFill>
                <a:srgbClr val="FF9900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46" name="AutoShape 37"/>
              <p:cNvSpPr>
                <a:spLocks noChangeArrowheads="1"/>
              </p:cNvSpPr>
              <p:nvPr/>
            </p:nvSpPr>
            <p:spPr bwMode="auto">
              <a:xfrm rot="-7441454">
                <a:off x="4368" y="3578"/>
                <a:ext cx="86" cy="28"/>
              </a:xfrm>
              <a:prstGeom prst="rightArrow">
                <a:avLst>
                  <a:gd name="adj1" fmla="val 9861"/>
                  <a:gd name="adj2" fmla="val 293250"/>
                </a:avLst>
              </a:prstGeom>
              <a:solidFill>
                <a:srgbClr val="FF9900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9240" name="AutoShape 38"/>
            <p:cNvSpPr>
              <a:spLocks noChangeArrowheads="1"/>
            </p:cNvSpPr>
            <p:nvPr/>
          </p:nvSpPr>
          <p:spPr bwMode="auto">
            <a:xfrm rot="10457190">
              <a:off x="4949" y="3541"/>
              <a:ext cx="86" cy="28"/>
            </a:xfrm>
            <a:prstGeom prst="rightArrow">
              <a:avLst>
                <a:gd name="adj1" fmla="val 9861"/>
                <a:gd name="adj2" fmla="val 29325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41" name="AutoShape 39"/>
            <p:cNvSpPr>
              <a:spLocks noChangeArrowheads="1"/>
            </p:cNvSpPr>
            <p:nvPr/>
          </p:nvSpPr>
          <p:spPr bwMode="auto">
            <a:xfrm rot="20016042" flipH="1">
              <a:off x="4889" y="3316"/>
              <a:ext cx="86" cy="28"/>
            </a:xfrm>
            <a:prstGeom prst="rightArrow">
              <a:avLst>
                <a:gd name="adj1" fmla="val 9861"/>
                <a:gd name="adj2" fmla="val 293250"/>
              </a:avLst>
            </a:prstGeom>
            <a:solidFill>
              <a:srgbClr val="FF99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99400" name="Group 40"/>
          <p:cNvGrpSpPr>
            <a:grpSpLocks/>
          </p:cNvGrpSpPr>
          <p:nvPr/>
        </p:nvGrpSpPr>
        <p:grpSpPr bwMode="auto">
          <a:xfrm rot="3265955" flipH="1">
            <a:off x="7799388" y="4145052"/>
            <a:ext cx="573087" cy="207963"/>
            <a:chOff x="4071" y="3476"/>
            <a:chExt cx="361" cy="158"/>
          </a:xfrm>
        </p:grpSpPr>
        <p:sp>
          <p:nvSpPr>
            <p:cNvPr id="9237" name="AutoShape 41"/>
            <p:cNvSpPr>
              <a:spLocks noChangeArrowheads="1"/>
            </p:cNvSpPr>
            <p:nvPr/>
          </p:nvSpPr>
          <p:spPr bwMode="auto">
            <a:xfrm>
              <a:off x="4071" y="3533"/>
              <a:ext cx="361" cy="101"/>
            </a:xfrm>
            <a:prstGeom prst="parallelogram">
              <a:avLst>
                <a:gd name="adj" fmla="val 89356"/>
              </a:avLst>
            </a:prstGeom>
            <a:solidFill>
              <a:srgbClr val="0033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8" name="Line 42"/>
            <p:cNvSpPr>
              <a:spLocks noChangeShapeType="1"/>
            </p:cNvSpPr>
            <p:nvPr/>
          </p:nvSpPr>
          <p:spPr bwMode="auto">
            <a:xfrm>
              <a:off x="4269" y="3476"/>
              <a:ext cx="0" cy="101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403" name="Oval 43"/>
          <p:cNvSpPr>
            <a:spLocks noChangeArrowheads="1"/>
          </p:cNvSpPr>
          <p:nvPr/>
        </p:nvSpPr>
        <p:spPr bwMode="auto">
          <a:xfrm>
            <a:off x="8070850" y="4181565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04" name="Rectangle 44"/>
          <p:cNvSpPr>
            <a:spLocks noChangeArrowheads="1"/>
          </p:cNvSpPr>
          <p:nvPr/>
        </p:nvSpPr>
        <p:spPr bwMode="auto">
          <a:xfrm>
            <a:off x="827088" y="3802152"/>
            <a:ext cx="50403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buClr>
                <a:srgbClr val="66FF33"/>
              </a:buClr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场强方向沿电场线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切线方向，</a:t>
            </a:r>
          </a:p>
        </p:txBody>
      </p:sp>
      <p:sp>
        <p:nvSpPr>
          <p:cNvPr id="399405" name="Rectangle 45"/>
          <p:cNvSpPr>
            <a:spLocks noChangeArrowheads="1"/>
          </p:cNvSpPr>
          <p:nvPr/>
        </p:nvSpPr>
        <p:spPr bwMode="auto">
          <a:xfrm>
            <a:off x="827088" y="4327615"/>
            <a:ext cx="473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场强大小取决于电场线的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疏密</a:t>
            </a:r>
          </a:p>
        </p:txBody>
      </p:sp>
      <p:sp>
        <p:nvSpPr>
          <p:cNvPr id="399406" name="Text Box 46"/>
          <p:cNvSpPr txBox="1">
            <a:spLocks noChangeArrowheads="1"/>
          </p:cNvSpPr>
          <p:nvPr/>
        </p:nvSpPr>
        <p:spPr bwMode="auto">
          <a:xfrm>
            <a:off x="611188" y="5623015"/>
            <a:ext cx="6265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33"/>
              </a:buClr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静电场的电场线不会形成闭合曲线</a:t>
            </a:r>
          </a:p>
        </p:txBody>
      </p:sp>
    </p:spTree>
    <p:extLst>
      <p:ext uri="{BB962C8B-B14F-4D97-AF65-F5344CB8AC3E}">
        <p14:creationId xmlns:p14="http://schemas.microsoft.com/office/powerpoint/2010/main" val="31958743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993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993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1000"/>
                                        <p:tgtEl>
                                          <p:spTgt spid="3993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9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4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399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99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39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9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39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39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6" grpId="0"/>
      <p:bldP spid="399367" grpId="0" autoUpdateAnimBg="0"/>
      <p:bldP spid="399369" grpId="0" autoUpdateAnimBg="0"/>
      <p:bldP spid="399370" grpId="0" autoUpdateAnimBg="0"/>
      <p:bldP spid="399371" grpId="0"/>
      <p:bldP spid="399378" grpId="0"/>
      <p:bldP spid="399379" grpId="0" autoUpdateAnimBg="0"/>
      <p:bldP spid="399403" grpId="0" animBg="1"/>
      <p:bldP spid="399404" grpId="0"/>
      <p:bldP spid="399405" grpId="0"/>
      <p:bldP spid="39940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386" name="Group 2"/>
          <p:cNvGrpSpPr>
            <a:grpSpLocks/>
          </p:cNvGrpSpPr>
          <p:nvPr/>
        </p:nvGrpSpPr>
        <p:grpSpPr bwMode="auto">
          <a:xfrm>
            <a:off x="4832350" y="3202186"/>
            <a:ext cx="4276725" cy="2386013"/>
            <a:chOff x="2823" y="2698"/>
            <a:chExt cx="2694" cy="1503"/>
          </a:xfrm>
        </p:grpSpPr>
        <p:sp>
          <p:nvSpPr>
            <p:cNvPr id="10311" name="Freeform 3"/>
            <p:cNvSpPr>
              <a:spLocks/>
            </p:cNvSpPr>
            <p:nvPr/>
          </p:nvSpPr>
          <p:spPr bwMode="auto">
            <a:xfrm>
              <a:off x="2965" y="3718"/>
              <a:ext cx="2495" cy="227"/>
            </a:xfrm>
            <a:custGeom>
              <a:avLst/>
              <a:gdLst>
                <a:gd name="T0" fmla="*/ 0 w 2495"/>
                <a:gd name="T1" fmla="*/ 34 h 311"/>
                <a:gd name="T2" fmla="*/ 1559 w 2495"/>
                <a:gd name="T3" fmla="*/ 3 h 311"/>
                <a:gd name="T4" fmla="*/ 2495 w 2495"/>
                <a:gd name="T5" fmla="*/ 15 h 3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5" h="311">
                  <a:moveTo>
                    <a:pt x="0" y="311"/>
                  </a:moveTo>
                  <a:cubicBezTo>
                    <a:pt x="571" y="183"/>
                    <a:pt x="1143" y="56"/>
                    <a:pt x="1559" y="28"/>
                  </a:cubicBezTo>
                  <a:cubicBezTo>
                    <a:pt x="1975" y="0"/>
                    <a:pt x="2339" y="122"/>
                    <a:pt x="2495" y="141"/>
                  </a:cubicBezTo>
                </a:path>
              </a:pathLst>
            </a:custGeom>
            <a:noFill/>
            <a:ln w="9525" cap="flat" cmpd="sng">
              <a:solidFill>
                <a:srgbClr val="FFFF66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2" name="Freeform 4"/>
            <p:cNvSpPr>
              <a:spLocks/>
            </p:cNvSpPr>
            <p:nvPr/>
          </p:nvSpPr>
          <p:spPr bwMode="auto">
            <a:xfrm>
              <a:off x="2823" y="2745"/>
              <a:ext cx="2694" cy="718"/>
            </a:xfrm>
            <a:custGeom>
              <a:avLst/>
              <a:gdLst>
                <a:gd name="T0" fmla="*/ 0 w 2694"/>
                <a:gd name="T1" fmla="*/ 454 h 775"/>
                <a:gd name="T2" fmla="*/ 1446 w 2694"/>
                <a:gd name="T3" fmla="*/ 72 h 775"/>
                <a:gd name="T4" fmla="*/ 2694 w 2694"/>
                <a:gd name="T5" fmla="*/ 22 h 7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94" h="775">
                  <a:moveTo>
                    <a:pt x="0" y="775"/>
                  </a:moveTo>
                  <a:cubicBezTo>
                    <a:pt x="498" y="510"/>
                    <a:pt x="997" y="246"/>
                    <a:pt x="1446" y="123"/>
                  </a:cubicBezTo>
                  <a:cubicBezTo>
                    <a:pt x="1895" y="0"/>
                    <a:pt x="2486" y="52"/>
                    <a:pt x="2694" y="38"/>
                  </a:cubicBezTo>
                </a:path>
              </a:pathLst>
            </a:custGeom>
            <a:noFill/>
            <a:ln w="9525" cap="flat" cmpd="sng">
              <a:solidFill>
                <a:srgbClr val="FFFF66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3" name="Freeform 5"/>
            <p:cNvSpPr>
              <a:spLocks/>
            </p:cNvSpPr>
            <p:nvPr/>
          </p:nvSpPr>
          <p:spPr bwMode="auto">
            <a:xfrm>
              <a:off x="2880" y="3179"/>
              <a:ext cx="2637" cy="577"/>
            </a:xfrm>
            <a:custGeom>
              <a:avLst/>
              <a:gdLst>
                <a:gd name="T0" fmla="*/ 0 w 2495"/>
                <a:gd name="T1" fmla="*/ 253 h 662"/>
                <a:gd name="T2" fmla="*/ 1964 w 2495"/>
                <a:gd name="T3" fmla="*/ 37 h 662"/>
                <a:gd name="T4" fmla="*/ 3676 w 2495"/>
                <a:gd name="T5" fmla="*/ 37 h 6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5" h="662">
                  <a:moveTo>
                    <a:pt x="0" y="662"/>
                  </a:moveTo>
                  <a:cubicBezTo>
                    <a:pt x="458" y="426"/>
                    <a:pt x="916" y="190"/>
                    <a:pt x="1332" y="95"/>
                  </a:cubicBezTo>
                  <a:cubicBezTo>
                    <a:pt x="1748" y="0"/>
                    <a:pt x="2301" y="95"/>
                    <a:pt x="2495" y="95"/>
                  </a:cubicBezTo>
                </a:path>
              </a:pathLst>
            </a:custGeom>
            <a:noFill/>
            <a:ln w="9525" cap="flat" cmpd="sng">
              <a:solidFill>
                <a:srgbClr val="FFFF66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0314" name="Picture 6" descr="电通量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6792"/>
                </a:clrFrom>
                <a:clrTo>
                  <a:srgbClr val="00679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75"/>
            <a:stretch>
              <a:fillRect/>
            </a:stretch>
          </p:blipFill>
          <p:spPr bwMode="auto">
            <a:xfrm>
              <a:off x="2908" y="2698"/>
              <a:ext cx="2495" cy="1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0391" name="Group 7"/>
          <p:cNvGrpSpPr>
            <a:grpSpLocks/>
          </p:cNvGrpSpPr>
          <p:nvPr/>
        </p:nvGrpSpPr>
        <p:grpSpPr bwMode="auto">
          <a:xfrm>
            <a:off x="5292725" y="836464"/>
            <a:ext cx="3311525" cy="1439863"/>
            <a:chOff x="3198" y="1298"/>
            <a:chExt cx="2086" cy="907"/>
          </a:xfrm>
        </p:grpSpPr>
        <p:sp>
          <p:nvSpPr>
            <p:cNvPr id="10305" name="Line 8"/>
            <p:cNvSpPr>
              <a:spLocks noChangeShapeType="1"/>
            </p:cNvSpPr>
            <p:nvPr/>
          </p:nvSpPr>
          <p:spPr bwMode="auto">
            <a:xfrm>
              <a:off x="3198" y="1298"/>
              <a:ext cx="208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6" name="Line 9"/>
            <p:cNvSpPr>
              <a:spLocks noChangeShapeType="1"/>
            </p:cNvSpPr>
            <p:nvPr/>
          </p:nvSpPr>
          <p:spPr bwMode="auto">
            <a:xfrm>
              <a:off x="3198" y="1479"/>
              <a:ext cx="208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7" name="Line 10"/>
            <p:cNvSpPr>
              <a:spLocks noChangeShapeType="1"/>
            </p:cNvSpPr>
            <p:nvPr/>
          </p:nvSpPr>
          <p:spPr bwMode="auto">
            <a:xfrm>
              <a:off x="3198" y="1661"/>
              <a:ext cx="208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8" name="Line 11"/>
            <p:cNvSpPr>
              <a:spLocks noChangeShapeType="1"/>
            </p:cNvSpPr>
            <p:nvPr/>
          </p:nvSpPr>
          <p:spPr bwMode="auto">
            <a:xfrm>
              <a:off x="3198" y="1842"/>
              <a:ext cx="208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9" name="Line 12"/>
            <p:cNvSpPr>
              <a:spLocks noChangeShapeType="1"/>
            </p:cNvSpPr>
            <p:nvPr/>
          </p:nvSpPr>
          <p:spPr bwMode="auto">
            <a:xfrm>
              <a:off x="3198" y="2024"/>
              <a:ext cx="208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0" name="Line 13"/>
            <p:cNvSpPr>
              <a:spLocks noChangeShapeType="1"/>
            </p:cNvSpPr>
            <p:nvPr/>
          </p:nvSpPr>
          <p:spPr bwMode="auto">
            <a:xfrm>
              <a:off x="3198" y="2205"/>
              <a:ext cx="208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0398" name="Group 14"/>
          <p:cNvGrpSpPr>
            <a:grpSpLocks/>
          </p:cNvGrpSpPr>
          <p:nvPr/>
        </p:nvGrpSpPr>
        <p:grpSpPr bwMode="auto">
          <a:xfrm>
            <a:off x="6011863" y="404664"/>
            <a:ext cx="1439862" cy="2160588"/>
            <a:chOff x="3651" y="1026"/>
            <a:chExt cx="907" cy="1361"/>
          </a:xfrm>
        </p:grpSpPr>
        <p:sp>
          <p:nvSpPr>
            <p:cNvPr id="10298" name="AutoShape 15"/>
            <p:cNvSpPr>
              <a:spLocks noChangeArrowheads="1"/>
            </p:cNvSpPr>
            <p:nvPr/>
          </p:nvSpPr>
          <p:spPr bwMode="auto">
            <a:xfrm rot="16200000" flipH="1">
              <a:off x="3333" y="1344"/>
              <a:ext cx="1361" cy="725"/>
            </a:xfrm>
            <a:prstGeom prst="parallelogram">
              <a:avLst>
                <a:gd name="adj" fmla="val 57925"/>
              </a:avLst>
            </a:prstGeom>
            <a:gradFill rotWithShape="1">
              <a:gsLst>
                <a:gs pos="0">
                  <a:srgbClr val="006699">
                    <a:alpha val="68999"/>
                  </a:srgbClr>
                </a:gs>
                <a:gs pos="100000">
                  <a:srgbClr val="002F47">
                    <a:alpha val="67000"/>
                  </a:srgbClr>
                </a:gs>
              </a:gsLst>
              <a:lin ang="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9" name="Line 16"/>
            <p:cNvSpPr>
              <a:spLocks noChangeShapeType="1"/>
            </p:cNvSpPr>
            <p:nvPr/>
          </p:nvSpPr>
          <p:spPr bwMode="auto">
            <a:xfrm>
              <a:off x="4105" y="2024"/>
              <a:ext cx="453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0" name="Line 17"/>
            <p:cNvSpPr>
              <a:spLocks noChangeShapeType="1"/>
            </p:cNvSpPr>
            <p:nvPr/>
          </p:nvSpPr>
          <p:spPr bwMode="auto">
            <a:xfrm>
              <a:off x="3742" y="2205"/>
              <a:ext cx="498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1" name="Line 18"/>
            <p:cNvSpPr>
              <a:spLocks noChangeShapeType="1"/>
            </p:cNvSpPr>
            <p:nvPr/>
          </p:nvSpPr>
          <p:spPr bwMode="auto">
            <a:xfrm>
              <a:off x="3787" y="1842"/>
              <a:ext cx="362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2" name="Line 19"/>
            <p:cNvSpPr>
              <a:spLocks noChangeShapeType="1"/>
            </p:cNvSpPr>
            <p:nvPr/>
          </p:nvSpPr>
          <p:spPr bwMode="auto">
            <a:xfrm flipH="1">
              <a:off x="4105" y="1661"/>
              <a:ext cx="317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3" name="Line 20"/>
            <p:cNvSpPr>
              <a:spLocks noChangeShapeType="1"/>
            </p:cNvSpPr>
            <p:nvPr/>
          </p:nvSpPr>
          <p:spPr bwMode="auto">
            <a:xfrm flipH="1">
              <a:off x="3923" y="1480"/>
              <a:ext cx="90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4" name="Line 21"/>
            <p:cNvSpPr>
              <a:spLocks noChangeShapeType="1"/>
            </p:cNvSpPr>
            <p:nvPr/>
          </p:nvSpPr>
          <p:spPr bwMode="auto">
            <a:xfrm flipH="1">
              <a:off x="4195" y="1298"/>
              <a:ext cx="137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0406" name="Text Box 22"/>
          <p:cNvSpPr txBox="1">
            <a:spLocks noChangeArrowheads="1"/>
          </p:cNvSpPr>
          <p:nvPr/>
        </p:nvSpPr>
        <p:spPr bwMode="auto">
          <a:xfrm>
            <a:off x="387350" y="332656"/>
            <a:ext cx="352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99"/>
                </a:solidFill>
                <a:ea typeface="楷体_GB2312" pitchFamily="49" charset="-122"/>
              </a:rPr>
              <a:t>二、</a:t>
            </a:r>
            <a:r>
              <a:rPr lang="zh-CN" altLang="en-US" dirty="0" smtClean="0">
                <a:solidFill>
                  <a:srgbClr val="FFFF99"/>
                </a:solidFill>
                <a:ea typeface="楷体_GB2312" pitchFamily="49" charset="-122"/>
              </a:rPr>
              <a:t>电通量</a:t>
            </a:r>
            <a:r>
              <a:rPr lang="en-US" altLang="zh-CN" dirty="0" smtClean="0">
                <a:solidFill>
                  <a:srgbClr val="FFFF99"/>
                </a:solidFill>
                <a:ea typeface="楷体_GB2312" pitchFamily="49" charset="-122"/>
              </a:rPr>
              <a:t>(</a:t>
            </a: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Electric Flux</a:t>
            </a:r>
            <a:r>
              <a:rPr lang="en-US" altLang="zh-CN" dirty="0" smtClean="0">
                <a:solidFill>
                  <a:srgbClr val="FFFF99"/>
                </a:solidFill>
                <a:ea typeface="楷体_GB2312" pitchFamily="49" charset="-122"/>
              </a:rPr>
              <a:t>)</a:t>
            </a:r>
            <a:r>
              <a:rPr lang="zh-CN" altLang="en-US" dirty="0" smtClean="0">
                <a:solidFill>
                  <a:srgbClr val="FFFF99"/>
                </a:solidFill>
                <a:ea typeface="楷体_GB2312" pitchFamily="49" charset="-122"/>
              </a:rPr>
              <a:t> </a:t>
            </a:r>
            <a:endParaRPr lang="zh-CN" altLang="en-US" dirty="0">
              <a:solidFill>
                <a:srgbClr val="FFFF99"/>
              </a:solidFill>
              <a:ea typeface="楷体_GB2312" pitchFamily="49" charset="-122"/>
            </a:endParaRPr>
          </a:p>
        </p:txBody>
      </p:sp>
      <p:sp>
        <p:nvSpPr>
          <p:cNvPr id="400407" name="Text Box 23"/>
          <p:cNvSpPr txBox="1">
            <a:spLocks noChangeArrowheads="1"/>
          </p:cNvSpPr>
          <p:nvPr/>
        </p:nvSpPr>
        <p:spPr bwMode="auto">
          <a:xfrm>
            <a:off x="647700" y="780331"/>
            <a:ext cx="4381041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穿过任意曲面的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电场线条数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称为通过该曲面的电通量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。</a:t>
            </a:r>
            <a:r>
              <a:rPr lang="zh-CN" altLang="en-US" b="0" dirty="0">
                <a:solidFill>
                  <a:schemeClr val="bg1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400408" name="Text Box 24"/>
          <p:cNvSpPr txBox="1">
            <a:spLocks noChangeArrowheads="1"/>
          </p:cNvSpPr>
          <p:nvPr/>
        </p:nvSpPr>
        <p:spPr bwMode="auto">
          <a:xfrm>
            <a:off x="647700" y="1844824"/>
            <a:ext cx="4589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1. 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均匀场中</a:t>
            </a:r>
            <a:r>
              <a:rPr lang="en-US" altLang="zh-CN" dirty="0" err="1">
                <a:solidFill>
                  <a:srgbClr val="66FFFF"/>
                </a:solidFill>
                <a:ea typeface="楷体_GB2312" pitchFamily="49" charset="-122"/>
              </a:rPr>
              <a:t>d</a:t>
            </a:r>
            <a:r>
              <a:rPr lang="en-US" altLang="zh-CN" i="1" dirty="0" err="1">
                <a:solidFill>
                  <a:srgbClr val="66FFFF"/>
                </a:solidFill>
                <a:ea typeface="楷体_GB2312" pitchFamily="49" charset="-122"/>
              </a:rPr>
              <a:t>S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面元的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电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通量</a:t>
            </a:r>
          </a:p>
        </p:txBody>
      </p:sp>
      <p:graphicFrame>
        <p:nvGraphicFramePr>
          <p:cNvPr id="400409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858441"/>
              </p:ext>
            </p:extLst>
          </p:nvPr>
        </p:nvGraphicFramePr>
        <p:xfrm>
          <a:off x="1341438" y="2348880"/>
          <a:ext cx="1428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56" name="Equation" r:id="rId4" imgW="1371600" imgH="361882" progId="Equation.DSMT4">
                  <p:embed/>
                </p:oleObj>
              </mc:Choice>
              <mc:Fallback>
                <p:oleObj name="Equation" r:id="rId4" imgW="1371600" imgH="361882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2348880"/>
                        <a:ext cx="14287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1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403721"/>
              </p:ext>
            </p:extLst>
          </p:nvPr>
        </p:nvGraphicFramePr>
        <p:xfrm>
          <a:off x="2484438" y="3317205"/>
          <a:ext cx="14525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57" name="公式" r:id="rId6" imgW="1371600" imgH="314427" progId="Equation.3">
                  <p:embed/>
                </p:oleObj>
              </mc:Choice>
              <mc:Fallback>
                <p:oleObj name="公式" r:id="rId6" imgW="1371600" imgH="3144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317205"/>
                        <a:ext cx="1452562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411" name="Text Box 27"/>
          <p:cNvSpPr txBox="1">
            <a:spLocks noChangeArrowheads="1"/>
          </p:cNvSpPr>
          <p:nvPr/>
        </p:nvSpPr>
        <p:spPr bwMode="auto">
          <a:xfrm>
            <a:off x="1008063" y="3275930"/>
            <a:ext cx="178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矢量面元</a:t>
            </a:r>
          </a:p>
        </p:txBody>
      </p:sp>
      <p:graphicFrame>
        <p:nvGraphicFramePr>
          <p:cNvPr id="40041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116133"/>
              </p:ext>
            </p:extLst>
          </p:nvPr>
        </p:nvGraphicFramePr>
        <p:xfrm>
          <a:off x="1570038" y="3895204"/>
          <a:ext cx="18224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58" name="Equation" r:id="rId8" imgW="1752600" imgH="400152" progId="Equation.DSMT4">
                  <p:embed/>
                </p:oleObj>
              </mc:Choice>
              <mc:Fallback>
                <p:oleObj name="Equation" r:id="rId8" imgW="1752600" imgH="4001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3895204"/>
                        <a:ext cx="18224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413" name="Text Box 29"/>
          <p:cNvSpPr txBox="1">
            <a:spLocks noChangeArrowheads="1"/>
          </p:cNvSpPr>
          <p:nvPr/>
        </p:nvSpPr>
        <p:spPr bwMode="auto">
          <a:xfrm>
            <a:off x="649288" y="450912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2. 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非均匀场中曲面的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电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通量</a:t>
            </a:r>
          </a:p>
        </p:txBody>
      </p:sp>
      <p:graphicFrame>
        <p:nvGraphicFramePr>
          <p:cNvPr id="40041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79717"/>
              </p:ext>
            </p:extLst>
          </p:nvPr>
        </p:nvGraphicFramePr>
        <p:xfrm>
          <a:off x="1987550" y="5146650"/>
          <a:ext cx="19907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59" name="公式" r:id="rId10" imgW="1914483" imgH="400152" progId="Equation.3">
                  <p:embed/>
                </p:oleObj>
              </mc:Choice>
              <mc:Fallback>
                <p:oleObj name="公式" r:id="rId10" imgW="1914483" imgH="4001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5146650"/>
                        <a:ext cx="19907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0415" name="Group 31"/>
          <p:cNvGrpSpPr>
            <a:grpSpLocks/>
          </p:cNvGrpSpPr>
          <p:nvPr/>
        </p:nvGrpSpPr>
        <p:grpSpPr bwMode="auto">
          <a:xfrm>
            <a:off x="6372225" y="620564"/>
            <a:ext cx="2232025" cy="1728788"/>
            <a:chOff x="3878" y="1162"/>
            <a:chExt cx="1406" cy="1089"/>
          </a:xfrm>
        </p:grpSpPr>
        <p:sp>
          <p:nvSpPr>
            <p:cNvPr id="10291" name="Rectangle 32"/>
            <p:cNvSpPr>
              <a:spLocks noChangeArrowheads="1"/>
            </p:cNvSpPr>
            <p:nvPr/>
          </p:nvSpPr>
          <p:spPr bwMode="auto">
            <a:xfrm rot="-1796158">
              <a:off x="3878" y="1162"/>
              <a:ext cx="816" cy="1089"/>
            </a:xfrm>
            <a:prstGeom prst="rect">
              <a:avLst/>
            </a:prstGeom>
            <a:gradFill rotWithShape="1">
              <a:gsLst>
                <a:gs pos="0">
                  <a:srgbClr val="006699">
                    <a:alpha val="56000"/>
                  </a:srgbClr>
                </a:gs>
                <a:gs pos="100000">
                  <a:srgbClr val="002F47">
                    <a:alpha val="57999"/>
                  </a:srgbClr>
                </a:gs>
              </a:gsLst>
              <a:lin ang="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2" name="Line 33"/>
            <p:cNvSpPr>
              <a:spLocks noChangeShapeType="1"/>
            </p:cNvSpPr>
            <p:nvPr/>
          </p:nvSpPr>
          <p:spPr bwMode="auto">
            <a:xfrm>
              <a:off x="4241" y="2205"/>
              <a:ext cx="1043" cy="0"/>
            </a:xfrm>
            <a:prstGeom prst="line">
              <a:avLst/>
            </a:prstGeom>
            <a:noFill/>
            <a:ln w="12700">
              <a:solidFill>
                <a:srgbClr val="66FF33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3" name="Line 34"/>
            <p:cNvSpPr>
              <a:spLocks noChangeShapeType="1"/>
            </p:cNvSpPr>
            <p:nvPr/>
          </p:nvSpPr>
          <p:spPr bwMode="auto">
            <a:xfrm>
              <a:off x="4332" y="1298"/>
              <a:ext cx="952" cy="0"/>
            </a:xfrm>
            <a:prstGeom prst="line">
              <a:avLst/>
            </a:prstGeom>
            <a:noFill/>
            <a:ln w="12700">
              <a:solidFill>
                <a:srgbClr val="66FF33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4" name="Line 35"/>
            <p:cNvSpPr>
              <a:spLocks noChangeShapeType="1"/>
            </p:cNvSpPr>
            <p:nvPr/>
          </p:nvSpPr>
          <p:spPr bwMode="auto">
            <a:xfrm>
              <a:off x="4014" y="1479"/>
              <a:ext cx="1270" cy="0"/>
            </a:xfrm>
            <a:prstGeom prst="line">
              <a:avLst/>
            </a:prstGeom>
            <a:noFill/>
            <a:ln w="12700">
              <a:solidFill>
                <a:srgbClr val="66FF33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5" name="Line 36"/>
            <p:cNvSpPr>
              <a:spLocks noChangeShapeType="1"/>
            </p:cNvSpPr>
            <p:nvPr/>
          </p:nvSpPr>
          <p:spPr bwMode="auto">
            <a:xfrm>
              <a:off x="4422" y="1661"/>
              <a:ext cx="862" cy="0"/>
            </a:xfrm>
            <a:prstGeom prst="line">
              <a:avLst/>
            </a:prstGeom>
            <a:noFill/>
            <a:ln w="12700">
              <a:solidFill>
                <a:srgbClr val="66FF33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6" name="Line 37"/>
            <p:cNvSpPr>
              <a:spLocks noChangeShapeType="1"/>
            </p:cNvSpPr>
            <p:nvPr/>
          </p:nvSpPr>
          <p:spPr bwMode="auto">
            <a:xfrm>
              <a:off x="4150" y="1842"/>
              <a:ext cx="1134" cy="0"/>
            </a:xfrm>
            <a:prstGeom prst="line">
              <a:avLst/>
            </a:prstGeom>
            <a:noFill/>
            <a:ln w="12700">
              <a:solidFill>
                <a:srgbClr val="66FF33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7" name="Line 38"/>
            <p:cNvSpPr>
              <a:spLocks noChangeShapeType="1"/>
            </p:cNvSpPr>
            <p:nvPr/>
          </p:nvSpPr>
          <p:spPr bwMode="auto">
            <a:xfrm>
              <a:off x="4558" y="2024"/>
              <a:ext cx="726" cy="0"/>
            </a:xfrm>
            <a:prstGeom prst="line">
              <a:avLst/>
            </a:prstGeom>
            <a:noFill/>
            <a:ln w="12700">
              <a:solidFill>
                <a:srgbClr val="66FF33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0042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784672"/>
              </p:ext>
            </p:extLst>
          </p:nvPr>
        </p:nvGraphicFramePr>
        <p:xfrm>
          <a:off x="5456238" y="2339827"/>
          <a:ext cx="5016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60" name="公式" r:id="rId12" imgW="476165" imgH="352391" progId="Equation.3">
                  <p:embed/>
                </p:oleObj>
              </mc:Choice>
              <mc:Fallback>
                <p:oleObj name="公式" r:id="rId12" imgW="476165" imgH="35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38" y="2339827"/>
                        <a:ext cx="5016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2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684707"/>
              </p:ext>
            </p:extLst>
          </p:nvPr>
        </p:nvGraphicFramePr>
        <p:xfrm>
          <a:off x="7262813" y="2390627"/>
          <a:ext cx="3857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61" name="公式" r:id="rId14" imgW="352552" imgH="247684" progId="Equation.3">
                  <p:embed/>
                </p:oleObj>
              </mc:Choice>
              <mc:Fallback>
                <p:oleObj name="公式" r:id="rId14" imgW="352552" imgH="2476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2813" y="2390627"/>
                        <a:ext cx="385762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2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623498"/>
              </p:ext>
            </p:extLst>
          </p:nvPr>
        </p:nvGraphicFramePr>
        <p:xfrm>
          <a:off x="7759700" y="569764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62" name="公式" r:id="rId16" imgW="161883" imgH="209414" progId="Equation.3">
                  <p:embed/>
                </p:oleObj>
              </mc:Choice>
              <mc:Fallback>
                <p:oleObj name="公式" r:id="rId16" imgW="161883" imgH="2094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700" y="569764"/>
                        <a:ext cx="228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26" name="Object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5337655"/>
              </p:ext>
            </p:extLst>
          </p:nvPr>
        </p:nvGraphicFramePr>
        <p:xfrm>
          <a:off x="2014538" y="2881734"/>
          <a:ext cx="17573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63" name="Equation" r:id="rId18" imgW="1695365" imgH="247684" progId="Equation.DSMT4">
                  <p:embed/>
                </p:oleObj>
              </mc:Choice>
              <mc:Fallback>
                <p:oleObj name="Equation" r:id="rId18" imgW="1695365" imgH="247684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2881734"/>
                        <a:ext cx="175736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0427" name="Group 43"/>
          <p:cNvGrpSpPr>
            <a:grpSpLocks/>
          </p:cNvGrpSpPr>
          <p:nvPr/>
        </p:nvGrpSpPr>
        <p:grpSpPr bwMode="auto">
          <a:xfrm>
            <a:off x="5913438" y="1341289"/>
            <a:ext cx="530225" cy="457200"/>
            <a:chOff x="3589" y="1616"/>
            <a:chExt cx="334" cy="288"/>
          </a:xfrm>
        </p:grpSpPr>
        <p:sp>
          <p:nvSpPr>
            <p:cNvPr id="10289" name="Arc 44"/>
            <p:cNvSpPr>
              <a:spLocks/>
            </p:cNvSpPr>
            <p:nvPr/>
          </p:nvSpPr>
          <p:spPr bwMode="auto">
            <a:xfrm rot="13820305" flipH="1">
              <a:off x="3682" y="1572"/>
              <a:ext cx="45" cy="141"/>
            </a:xfrm>
            <a:custGeom>
              <a:avLst/>
              <a:gdLst>
                <a:gd name="T0" fmla="*/ 0 w 21600"/>
                <a:gd name="T1" fmla="*/ 0 h 16627"/>
                <a:gd name="T2" fmla="*/ 0 w 21600"/>
                <a:gd name="T3" fmla="*/ 0 h 16627"/>
                <a:gd name="T4" fmla="*/ 0 w 21600"/>
                <a:gd name="T5" fmla="*/ 0 h 166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6627" fill="none" extrusionOk="0">
                  <a:moveTo>
                    <a:pt x="13787" y="0"/>
                  </a:moveTo>
                  <a:cubicBezTo>
                    <a:pt x="18736" y="4103"/>
                    <a:pt x="21600" y="10198"/>
                    <a:pt x="21600" y="16627"/>
                  </a:cubicBezTo>
                </a:path>
                <a:path w="21600" h="16627" stroke="0" extrusionOk="0">
                  <a:moveTo>
                    <a:pt x="13787" y="0"/>
                  </a:moveTo>
                  <a:cubicBezTo>
                    <a:pt x="18736" y="4103"/>
                    <a:pt x="21600" y="10198"/>
                    <a:pt x="21600" y="16627"/>
                  </a:cubicBezTo>
                  <a:lnTo>
                    <a:pt x="0" y="16627"/>
                  </a:lnTo>
                  <a:lnTo>
                    <a:pt x="13787" y="0"/>
                  </a:lnTo>
                  <a:close/>
                </a:path>
              </a:pathLst>
            </a:custGeom>
            <a:noFill/>
            <a:ln w="28575">
              <a:solidFill>
                <a:srgbClr val="FF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0" name="Text Box 45"/>
            <p:cNvSpPr txBox="1">
              <a:spLocks noChangeArrowheads="1"/>
            </p:cNvSpPr>
            <p:nvPr/>
          </p:nvSpPr>
          <p:spPr bwMode="auto">
            <a:xfrm>
              <a:off x="3589" y="1616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F9966"/>
                  </a:solidFill>
                  <a:ea typeface="楷体_GB2312" pitchFamily="49" charset="-122"/>
                  <a:sym typeface="Symbol" panose="05050102010706020507" pitchFamily="18" charset="2"/>
                </a:rPr>
                <a:t></a:t>
              </a:r>
            </a:p>
          </p:txBody>
        </p:sp>
      </p:grpSp>
      <p:grpSp>
        <p:nvGrpSpPr>
          <p:cNvPr id="400430" name="Group 46"/>
          <p:cNvGrpSpPr>
            <a:grpSpLocks/>
          </p:cNvGrpSpPr>
          <p:nvPr/>
        </p:nvGrpSpPr>
        <p:grpSpPr bwMode="auto">
          <a:xfrm>
            <a:off x="7327142" y="1049644"/>
            <a:ext cx="530225" cy="457200"/>
            <a:chOff x="4411" y="1281"/>
            <a:chExt cx="334" cy="288"/>
          </a:xfrm>
        </p:grpSpPr>
        <p:sp>
          <p:nvSpPr>
            <p:cNvPr id="10287" name="Arc 47"/>
            <p:cNvSpPr>
              <a:spLocks/>
            </p:cNvSpPr>
            <p:nvPr/>
          </p:nvSpPr>
          <p:spPr bwMode="auto">
            <a:xfrm rot="8925455" flipH="1">
              <a:off x="4439" y="1395"/>
              <a:ext cx="45" cy="141"/>
            </a:xfrm>
            <a:custGeom>
              <a:avLst/>
              <a:gdLst>
                <a:gd name="T0" fmla="*/ 0 w 21600"/>
                <a:gd name="T1" fmla="*/ 0 h 16627"/>
                <a:gd name="T2" fmla="*/ 0 w 21600"/>
                <a:gd name="T3" fmla="*/ 0 h 16627"/>
                <a:gd name="T4" fmla="*/ 0 w 21600"/>
                <a:gd name="T5" fmla="*/ 0 h 166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6627" fill="none" extrusionOk="0">
                  <a:moveTo>
                    <a:pt x="13787" y="0"/>
                  </a:moveTo>
                  <a:cubicBezTo>
                    <a:pt x="18736" y="4103"/>
                    <a:pt x="21600" y="10198"/>
                    <a:pt x="21600" y="16627"/>
                  </a:cubicBezTo>
                </a:path>
                <a:path w="21600" h="16627" stroke="0" extrusionOk="0">
                  <a:moveTo>
                    <a:pt x="13787" y="0"/>
                  </a:moveTo>
                  <a:cubicBezTo>
                    <a:pt x="18736" y="4103"/>
                    <a:pt x="21600" y="10198"/>
                    <a:pt x="21600" y="16627"/>
                  </a:cubicBezTo>
                  <a:lnTo>
                    <a:pt x="0" y="16627"/>
                  </a:lnTo>
                  <a:lnTo>
                    <a:pt x="13787" y="0"/>
                  </a:lnTo>
                  <a:close/>
                </a:path>
              </a:pathLst>
            </a:custGeom>
            <a:noFill/>
            <a:ln w="28575">
              <a:solidFill>
                <a:srgbClr val="FF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8" name="Text Box 48"/>
            <p:cNvSpPr txBox="1">
              <a:spLocks noChangeArrowheads="1"/>
            </p:cNvSpPr>
            <p:nvPr/>
          </p:nvSpPr>
          <p:spPr bwMode="auto">
            <a:xfrm>
              <a:off x="4411" y="1281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9966"/>
                  </a:solidFill>
                  <a:ea typeface="楷体_GB2312" pitchFamily="49" charset="-122"/>
                  <a:sym typeface="Symbol" panose="05050102010706020507" pitchFamily="18" charset="2"/>
                </a:rPr>
                <a:t></a:t>
              </a:r>
            </a:p>
          </p:txBody>
        </p:sp>
      </p:grpSp>
      <p:sp>
        <p:nvSpPr>
          <p:cNvPr id="400433" name="Line 49"/>
          <p:cNvSpPr>
            <a:spLocks noChangeShapeType="1"/>
          </p:cNvSpPr>
          <p:nvPr/>
        </p:nvSpPr>
        <p:spPr bwMode="auto">
          <a:xfrm flipV="1">
            <a:off x="6948488" y="909489"/>
            <a:ext cx="1008062" cy="47783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00434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28314"/>
              </p:ext>
            </p:extLst>
          </p:nvPr>
        </p:nvGraphicFramePr>
        <p:xfrm>
          <a:off x="1087438" y="5077470"/>
          <a:ext cx="22399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64" name="公式" r:id="rId20" imgW="2171869" imgH="542823" progId="Equation.3">
                  <p:embed/>
                </p:oleObj>
              </mc:Choice>
              <mc:Fallback>
                <p:oleObj name="公式" r:id="rId20" imgW="2171869" imgH="5428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5077470"/>
                        <a:ext cx="22399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0435" name="Group 51"/>
          <p:cNvGrpSpPr>
            <a:grpSpLocks/>
          </p:cNvGrpSpPr>
          <p:nvPr/>
        </p:nvGrpSpPr>
        <p:grpSpPr bwMode="auto">
          <a:xfrm>
            <a:off x="6418263" y="3270449"/>
            <a:ext cx="1430337" cy="2144712"/>
            <a:chOff x="2485" y="90"/>
            <a:chExt cx="1392" cy="1758"/>
          </a:xfrm>
        </p:grpSpPr>
        <p:sp>
          <p:nvSpPr>
            <p:cNvPr id="10284" name="Freeform 52"/>
            <p:cNvSpPr>
              <a:spLocks noChangeAspect="1"/>
            </p:cNvSpPr>
            <p:nvPr/>
          </p:nvSpPr>
          <p:spPr bwMode="auto">
            <a:xfrm>
              <a:off x="2485" y="124"/>
              <a:ext cx="588" cy="1667"/>
            </a:xfrm>
            <a:custGeom>
              <a:avLst/>
              <a:gdLst>
                <a:gd name="T0" fmla="*/ 0 w 822"/>
                <a:gd name="T1" fmla="*/ 0 h 2835"/>
                <a:gd name="T2" fmla="*/ 60 w 822"/>
                <a:gd name="T3" fmla="*/ 30 h 2835"/>
                <a:gd name="T4" fmla="*/ 79 w 822"/>
                <a:gd name="T5" fmla="*/ 69 h 28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2" h="2835">
                  <a:moveTo>
                    <a:pt x="0" y="0"/>
                  </a:moveTo>
                  <a:cubicBezTo>
                    <a:pt x="243" y="373"/>
                    <a:pt x="487" y="747"/>
                    <a:pt x="624" y="1219"/>
                  </a:cubicBezTo>
                  <a:cubicBezTo>
                    <a:pt x="761" y="1691"/>
                    <a:pt x="789" y="2566"/>
                    <a:pt x="822" y="283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5" name="Freeform 53"/>
            <p:cNvSpPr>
              <a:spLocks noChangeAspect="1"/>
            </p:cNvSpPr>
            <p:nvPr/>
          </p:nvSpPr>
          <p:spPr bwMode="auto">
            <a:xfrm>
              <a:off x="2895" y="90"/>
              <a:ext cx="549" cy="1701"/>
            </a:xfrm>
            <a:custGeom>
              <a:avLst/>
              <a:gdLst>
                <a:gd name="T0" fmla="*/ 0 w 793"/>
                <a:gd name="T1" fmla="*/ 0 h 2806"/>
                <a:gd name="T2" fmla="*/ 37 w 793"/>
                <a:gd name="T3" fmla="*/ 25 h 2806"/>
                <a:gd name="T4" fmla="*/ 54 w 793"/>
                <a:gd name="T5" fmla="*/ 53 h 2806"/>
                <a:gd name="T6" fmla="*/ 60 w 793"/>
                <a:gd name="T7" fmla="*/ 84 h 28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2806">
                  <a:moveTo>
                    <a:pt x="0" y="0"/>
                  </a:moveTo>
                  <a:cubicBezTo>
                    <a:pt x="182" y="264"/>
                    <a:pt x="364" y="529"/>
                    <a:pt x="482" y="822"/>
                  </a:cubicBezTo>
                  <a:cubicBezTo>
                    <a:pt x="600" y="1115"/>
                    <a:pt x="656" y="1426"/>
                    <a:pt x="708" y="1757"/>
                  </a:cubicBezTo>
                  <a:cubicBezTo>
                    <a:pt x="760" y="2088"/>
                    <a:pt x="779" y="2631"/>
                    <a:pt x="793" y="280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6" name="Freeform 54"/>
            <p:cNvSpPr>
              <a:spLocks noChangeAspect="1"/>
            </p:cNvSpPr>
            <p:nvPr/>
          </p:nvSpPr>
          <p:spPr bwMode="auto">
            <a:xfrm>
              <a:off x="3325" y="140"/>
              <a:ext cx="552" cy="1708"/>
            </a:xfrm>
            <a:custGeom>
              <a:avLst/>
              <a:gdLst>
                <a:gd name="T0" fmla="*/ 0 w 793"/>
                <a:gd name="T1" fmla="*/ 0 h 2806"/>
                <a:gd name="T2" fmla="*/ 38 w 793"/>
                <a:gd name="T3" fmla="*/ 26 h 2806"/>
                <a:gd name="T4" fmla="*/ 56 w 793"/>
                <a:gd name="T5" fmla="*/ 54 h 2806"/>
                <a:gd name="T6" fmla="*/ 63 w 793"/>
                <a:gd name="T7" fmla="*/ 86 h 28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2806">
                  <a:moveTo>
                    <a:pt x="0" y="0"/>
                  </a:moveTo>
                  <a:cubicBezTo>
                    <a:pt x="182" y="264"/>
                    <a:pt x="364" y="529"/>
                    <a:pt x="482" y="822"/>
                  </a:cubicBezTo>
                  <a:cubicBezTo>
                    <a:pt x="600" y="1115"/>
                    <a:pt x="656" y="1426"/>
                    <a:pt x="708" y="1757"/>
                  </a:cubicBezTo>
                  <a:cubicBezTo>
                    <a:pt x="760" y="2088"/>
                    <a:pt x="779" y="2631"/>
                    <a:pt x="793" y="280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0439" name="Freeform 55"/>
          <p:cNvSpPr>
            <a:spLocks/>
          </p:cNvSpPr>
          <p:nvPr/>
        </p:nvSpPr>
        <p:spPr bwMode="auto">
          <a:xfrm>
            <a:off x="6767513" y="3907036"/>
            <a:ext cx="539750" cy="404813"/>
          </a:xfrm>
          <a:custGeom>
            <a:avLst/>
            <a:gdLst>
              <a:gd name="T0" fmla="*/ 0 w 916"/>
              <a:gd name="T1" fmla="*/ 2147483646 h 705"/>
              <a:gd name="T2" fmla="*/ 2147483646 w 916"/>
              <a:gd name="T3" fmla="*/ 2147483646 h 705"/>
              <a:gd name="T4" fmla="*/ 2147483646 w 916"/>
              <a:gd name="T5" fmla="*/ 2147483646 h 705"/>
              <a:gd name="T6" fmla="*/ 2147483646 w 916"/>
              <a:gd name="T7" fmla="*/ 2147483646 h 705"/>
              <a:gd name="T8" fmla="*/ 2147483646 w 916"/>
              <a:gd name="T9" fmla="*/ 2147483646 h 705"/>
              <a:gd name="T10" fmla="*/ 2147483646 w 916"/>
              <a:gd name="T11" fmla="*/ 2147483646 h 705"/>
              <a:gd name="T12" fmla="*/ 2147483646 w 916"/>
              <a:gd name="T13" fmla="*/ 2147483646 h 705"/>
              <a:gd name="T14" fmla="*/ 2147483646 w 916"/>
              <a:gd name="T15" fmla="*/ 2147483646 h 705"/>
              <a:gd name="T16" fmla="*/ 2147483646 w 916"/>
              <a:gd name="T17" fmla="*/ 2147483646 h 705"/>
              <a:gd name="T18" fmla="*/ 2147483646 w 916"/>
              <a:gd name="T19" fmla="*/ 2147483646 h 705"/>
              <a:gd name="T20" fmla="*/ 2147483646 w 916"/>
              <a:gd name="T21" fmla="*/ 2147483646 h 705"/>
              <a:gd name="T22" fmla="*/ 2147483646 w 916"/>
              <a:gd name="T23" fmla="*/ 2147483646 h 705"/>
              <a:gd name="T24" fmla="*/ 2147483646 w 916"/>
              <a:gd name="T25" fmla="*/ 2147483646 h 705"/>
              <a:gd name="T26" fmla="*/ 2147483646 w 916"/>
              <a:gd name="T27" fmla="*/ 2147483646 h 705"/>
              <a:gd name="T28" fmla="*/ 2147483646 w 916"/>
              <a:gd name="T29" fmla="*/ 2147483646 h 705"/>
              <a:gd name="T30" fmla="*/ 2147483646 w 916"/>
              <a:gd name="T31" fmla="*/ 2147483646 h 705"/>
              <a:gd name="T32" fmla="*/ 2147483646 w 916"/>
              <a:gd name="T33" fmla="*/ 2147483646 h 705"/>
              <a:gd name="T34" fmla="*/ 0 w 916"/>
              <a:gd name="T35" fmla="*/ 2147483646 h 7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16" h="705">
                <a:moveTo>
                  <a:pt x="0" y="75"/>
                </a:moveTo>
                <a:cubicBezTo>
                  <a:pt x="33" y="71"/>
                  <a:pt x="66" y="70"/>
                  <a:pt x="98" y="63"/>
                </a:cubicBezTo>
                <a:cubicBezTo>
                  <a:pt x="123" y="58"/>
                  <a:pt x="146" y="42"/>
                  <a:pt x="172" y="39"/>
                </a:cubicBezTo>
                <a:cubicBezTo>
                  <a:pt x="311" y="21"/>
                  <a:pt x="237" y="29"/>
                  <a:pt x="392" y="14"/>
                </a:cubicBezTo>
                <a:cubicBezTo>
                  <a:pt x="506" y="18"/>
                  <a:pt x="624" y="0"/>
                  <a:pt x="735" y="26"/>
                </a:cubicBezTo>
                <a:cubicBezTo>
                  <a:pt x="760" y="32"/>
                  <a:pt x="752" y="75"/>
                  <a:pt x="760" y="100"/>
                </a:cubicBezTo>
                <a:cubicBezTo>
                  <a:pt x="779" y="157"/>
                  <a:pt x="793" y="214"/>
                  <a:pt x="809" y="272"/>
                </a:cubicBezTo>
                <a:cubicBezTo>
                  <a:pt x="822" y="321"/>
                  <a:pt x="842" y="371"/>
                  <a:pt x="858" y="419"/>
                </a:cubicBezTo>
                <a:cubicBezTo>
                  <a:pt x="866" y="443"/>
                  <a:pt x="883" y="492"/>
                  <a:pt x="883" y="492"/>
                </a:cubicBezTo>
                <a:cubicBezTo>
                  <a:pt x="887" y="516"/>
                  <a:pt x="916" y="650"/>
                  <a:pt x="883" y="664"/>
                </a:cubicBezTo>
                <a:cubicBezTo>
                  <a:pt x="807" y="696"/>
                  <a:pt x="719" y="673"/>
                  <a:pt x="637" y="676"/>
                </a:cubicBezTo>
                <a:cubicBezTo>
                  <a:pt x="515" y="681"/>
                  <a:pt x="392" y="684"/>
                  <a:pt x="270" y="688"/>
                </a:cubicBezTo>
                <a:cubicBezTo>
                  <a:pt x="258" y="692"/>
                  <a:pt x="245" y="705"/>
                  <a:pt x="233" y="700"/>
                </a:cubicBezTo>
                <a:cubicBezTo>
                  <a:pt x="203" y="688"/>
                  <a:pt x="198" y="600"/>
                  <a:pt x="196" y="590"/>
                </a:cubicBezTo>
                <a:cubicBezTo>
                  <a:pt x="173" y="486"/>
                  <a:pt x="146" y="362"/>
                  <a:pt x="86" y="272"/>
                </a:cubicBezTo>
                <a:cubicBezTo>
                  <a:pt x="69" y="223"/>
                  <a:pt x="53" y="173"/>
                  <a:pt x="37" y="124"/>
                </a:cubicBezTo>
                <a:cubicBezTo>
                  <a:pt x="33" y="112"/>
                  <a:pt x="36" y="94"/>
                  <a:pt x="25" y="88"/>
                </a:cubicBezTo>
                <a:cubicBezTo>
                  <a:pt x="17" y="84"/>
                  <a:pt x="8" y="79"/>
                  <a:pt x="0" y="75"/>
                </a:cubicBezTo>
                <a:close/>
              </a:path>
            </a:pathLst>
          </a:custGeom>
          <a:gradFill rotWithShape="1">
            <a:gsLst>
              <a:gs pos="0">
                <a:srgbClr val="0099FF"/>
              </a:gs>
              <a:gs pos="100000">
                <a:srgbClr val="004776">
                  <a:alpha val="70000"/>
                </a:srgbClr>
              </a:gs>
            </a:gsLst>
            <a:lin ang="189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0440" name="Group 56"/>
          <p:cNvGrpSpPr>
            <a:grpSpLocks/>
          </p:cNvGrpSpPr>
          <p:nvPr/>
        </p:nvGrpSpPr>
        <p:grpSpPr bwMode="auto">
          <a:xfrm>
            <a:off x="7081838" y="3394274"/>
            <a:ext cx="1082675" cy="1489075"/>
            <a:chOff x="4325" y="2819"/>
            <a:chExt cx="682" cy="938"/>
          </a:xfrm>
        </p:grpSpPr>
        <p:sp>
          <p:nvSpPr>
            <p:cNvPr id="10281" name="Freeform 57"/>
            <p:cNvSpPr>
              <a:spLocks/>
            </p:cNvSpPr>
            <p:nvPr/>
          </p:nvSpPr>
          <p:spPr bwMode="auto">
            <a:xfrm rot="-180767">
              <a:off x="4325" y="3238"/>
              <a:ext cx="622" cy="27"/>
            </a:xfrm>
            <a:custGeom>
              <a:avLst/>
              <a:gdLst>
                <a:gd name="T0" fmla="*/ 0 w 312"/>
                <a:gd name="T1" fmla="*/ 0 h 66"/>
                <a:gd name="T2" fmla="*/ 21292 w 312"/>
                <a:gd name="T3" fmla="*/ 0 h 66"/>
                <a:gd name="T4" fmla="*/ 39044 w 312"/>
                <a:gd name="T5" fmla="*/ 0 h 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2" h="66">
                  <a:moveTo>
                    <a:pt x="0" y="66"/>
                  </a:moveTo>
                  <a:cubicBezTo>
                    <a:pt x="59" y="42"/>
                    <a:pt x="118" y="18"/>
                    <a:pt x="170" y="9"/>
                  </a:cubicBezTo>
                  <a:cubicBezTo>
                    <a:pt x="222" y="0"/>
                    <a:pt x="288" y="9"/>
                    <a:pt x="312" y="9"/>
                  </a:cubicBezTo>
                </a:path>
              </a:pathLst>
            </a:custGeom>
            <a:noFill/>
            <a:ln w="9525" cap="flat" cmpd="sng">
              <a:solidFill>
                <a:srgbClr val="FFFF66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2" name="Freeform 58"/>
            <p:cNvSpPr>
              <a:spLocks/>
            </p:cNvSpPr>
            <p:nvPr/>
          </p:nvSpPr>
          <p:spPr bwMode="auto">
            <a:xfrm rot="245137">
              <a:off x="4579" y="3730"/>
              <a:ext cx="428" cy="27"/>
            </a:xfrm>
            <a:custGeom>
              <a:avLst/>
              <a:gdLst>
                <a:gd name="T0" fmla="*/ 0 w 312"/>
                <a:gd name="T1" fmla="*/ 0 h 66"/>
                <a:gd name="T2" fmla="*/ 1554 w 312"/>
                <a:gd name="T3" fmla="*/ 0 h 66"/>
                <a:gd name="T4" fmla="*/ 2849 w 312"/>
                <a:gd name="T5" fmla="*/ 0 h 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2" h="66">
                  <a:moveTo>
                    <a:pt x="0" y="66"/>
                  </a:moveTo>
                  <a:cubicBezTo>
                    <a:pt x="59" y="42"/>
                    <a:pt x="118" y="18"/>
                    <a:pt x="170" y="9"/>
                  </a:cubicBezTo>
                  <a:cubicBezTo>
                    <a:pt x="222" y="0"/>
                    <a:pt x="288" y="9"/>
                    <a:pt x="312" y="9"/>
                  </a:cubicBezTo>
                </a:path>
              </a:pathLst>
            </a:custGeom>
            <a:noFill/>
            <a:ln w="9525" cap="flat" cmpd="sng">
              <a:solidFill>
                <a:srgbClr val="FFFF66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3" name="Freeform 59"/>
            <p:cNvSpPr>
              <a:spLocks/>
            </p:cNvSpPr>
            <p:nvPr/>
          </p:nvSpPr>
          <p:spPr bwMode="auto">
            <a:xfrm rot="-407602">
              <a:off x="4353" y="2819"/>
              <a:ext cx="255" cy="30"/>
            </a:xfrm>
            <a:custGeom>
              <a:avLst/>
              <a:gdLst>
                <a:gd name="T0" fmla="*/ 0 w 312"/>
                <a:gd name="T1" fmla="*/ 0 h 66"/>
                <a:gd name="T2" fmla="*/ 42 w 312"/>
                <a:gd name="T3" fmla="*/ 0 h 66"/>
                <a:gd name="T4" fmla="*/ 76 w 312"/>
                <a:gd name="T5" fmla="*/ 0 h 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2" h="66">
                  <a:moveTo>
                    <a:pt x="0" y="66"/>
                  </a:moveTo>
                  <a:cubicBezTo>
                    <a:pt x="59" y="42"/>
                    <a:pt x="118" y="18"/>
                    <a:pt x="170" y="9"/>
                  </a:cubicBezTo>
                  <a:cubicBezTo>
                    <a:pt x="222" y="0"/>
                    <a:pt x="288" y="9"/>
                    <a:pt x="312" y="9"/>
                  </a:cubicBezTo>
                </a:path>
              </a:pathLst>
            </a:custGeom>
            <a:noFill/>
            <a:ln w="9525" cap="flat" cmpd="sng">
              <a:solidFill>
                <a:srgbClr val="FFFF66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0444" name="Group 60"/>
          <p:cNvGrpSpPr>
            <a:grpSpLocks/>
          </p:cNvGrpSpPr>
          <p:nvPr/>
        </p:nvGrpSpPr>
        <p:grpSpPr bwMode="auto">
          <a:xfrm>
            <a:off x="6249988" y="3599061"/>
            <a:ext cx="1868487" cy="1584325"/>
            <a:chOff x="2313" y="321"/>
            <a:chExt cx="1818" cy="1299"/>
          </a:xfrm>
        </p:grpSpPr>
        <p:sp>
          <p:nvSpPr>
            <p:cNvPr id="10276" name="Freeform 61"/>
            <p:cNvSpPr>
              <a:spLocks noChangeAspect="1"/>
            </p:cNvSpPr>
            <p:nvPr/>
          </p:nvSpPr>
          <p:spPr bwMode="auto">
            <a:xfrm>
              <a:off x="2313" y="321"/>
              <a:ext cx="1529" cy="116"/>
            </a:xfrm>
            <a:custGeom>
              <a:avLst/>
              <a:gdLst>
                <a:gd name="T0" fmla="*/ 0 w 2041"/>
                <a:gd name="T1" fmla="*/ 3 h 208"/>
                <a:gd name="T2" fmla="*/ 79 w 2041"/>
                <a:gd name="T3" fmla="*/ 1 h 208"/>
                <a:gd name="T4" fmla="*/ 154 w 2041"/>
                <a:gd name="T5" fmla="*/ 1 h 208"/>
                <a:gd name="T6" fmla="*/ 225 w 2041"/>
                <a:gd name="T7" fmla="*/ 2 h 208"/>
                <a:gd name="T8" fmla="*/ 270 w 2041"/>
                <a:gd name="T9" fmla="*/ 3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1" h="208">
                  <a:moveTo>
                    <a:pt x="0" y="208"/>
                  </a:moveTo>
                  <a:cubicBezTo>
                    <a:pt x="200" y="139"/>
                    <a:pt x="401" y="71"/>
                    <a:pt x="595" y="38"/>
                  </a:cubicBezTo>
                  <a:cubicBezTo>
                    <a:pt x="789" y="5"/>
                    <a:pt x="978" y="0"/>
                    <a:pt x="1162" y="9"/>
                  </a:cubicBezTo>
                  <a:cubicBezTo>
                    <a:pt x="1346" y="18"/>
                    <a:pt x="1554" y="61"/>
                    <a:pt x="1701" y="94"/>
                  </a:cubicBezTo>
                  <a:cubicBezTo>
                    <a:pt x="1848" y="127"/>
                    <a:pt x="1984" y="189"/>
                    <a:pt x="2041" y="20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7" name="Freeform 62"/>
            <p:cNvSpPr>
              <a:spLocks noChangeAspect="1"/>
            </p:cNvSpPr>
            <p:nvPr/>
          </p:nvSpPr>
          <p:spPr bwMode="auto">
            <a:xfrm>
              <a:off x="2485" y="568"/>
              <a:ext cx="1486" cy="115"/>
            </a:xfrm>
            <a:custGeom>
              <a:avLst/>
              <a:gdLst>
                <a:gd name="T0" fmla="*/ 0 w 2041"/>
                <a:gd name="T1" fmla="*/ 3 h 208"/>
                <a:gd name="T2" fmla="*/ 65 w 2041"/>
                <a:gd name="T3" fmla="*/ 1 h 208"/>
                <a:gd name="T4" fmla="*/ 126 w 2041"/>
                <a:gd name="T5" fmla="*/ 1 h 208"/>
                <a:gd name="T6" fmla="*/ 184 w 2041"/>
                <a:gd name="T7" fmla="*/ 2 h 208"/>
                <a:gd name="T8" fmla="*/ 221 w 2041"/>
                <a:gd name="T9" fmla="*/ 3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1" h="208">
                  <a:moveTo>
                    <a:pt x="0" y="208"/>
                  </a:moveTo>
                  <a:cubicBezTo>
                    <a:pt x="200" y="139"/>
                    <a:pt x="401" y="71"/>
                    <a:pt x="595" y="38"/>
                  </a:cubicBezTo>
                  <a:cubicBezTo>
                    <a:pt x="789" y="5"/>
                    <a:pt x="978" y="0"/>
                    <a:pt x="1162" y="9"/>
                  </a:cubicBezTo>
                  <a:cubicBezTo>
                    <a:pt x="1346" y="18"/>
                    <a:pt x="1554" y="61"/>
                    <a:pt x="1701" y="94"/>
                  </a:cubicBezTo>
                  <a:cubicBezTo>
                    <a:pt x="1848" y="127"/>
                    <a:pt x="1984" y="189"/>
                    <a:pt x="2041" y="20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8" name="Freeform 63"/>
            <p:cNvSpPr>
              <a:spLocks noChangeAspect="1"/>
            </p:cNvSpPr>
            <p:nvPr/>
          </p:nvSpPr>
          <p:spPr bwMode="auto">
            <a:xfrm>
              <a:off x="2578" y="881"/>
              <a:ext cx="1493" cy="117"/>
            </a:xfrm>
            <a:custGeom>
              <a:avLst/>
              <a:gdLst>
                <a:gd name="T0" fmla="*/ 0 w 2041"/>
                <a:gd name="T1" fmla="*/ 4 h 208"/>
                <a:gd name="T2" fmla="*/ 67 w 2041"/>
                <a:gd name="T3" fmla="*/ 1 h 208"/>
                <a:gd name="T4" fmla="*/ 130 w 2041"/>
                <a:gd name="T5" fmla="*/ 1 h 208"/>
                <a:gd name="T6" fmla="*/ 190 w 2041"/>
                <a:gd name="T7" fmla="*/ 2 h 208"/>
                <a:gd name="T8" fmla="*/ 228 w 2041"/>
                <a:gd name="T9" fmla="*/ 4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1" h="208">
                  <a:moveTo>
                    <a:pt x="0" y="208"/>
                  </a:moveTo>
                  <a:cubicBezTo>
                    <a:pt x="200" y="139"/>
                    <a:pt x="401" y="71"/>
                    <a:pt x="595" y="38"/>
                  </a:cubicBezTo>
                  <a:cubicBezTo>
                    <a:pt x="789" y="5"/>
                    <a:pt x="978" y="0"/>
                    <a:pt x="1162" y="9"/>
                  </a:cubicBezTo>
                  <a:cubicBezTo>
                    <a:pt x="1346" y="18"/>
                    <a:pt x="1554" y="61"/>
                    <a:pt x="1701" y="94"/>
                  </a:cubicBezTo>
                  <a:cubicBezTo>
                    <a:pt x="1848" y="127"/>
                    <a:pt x="1984" y="189"/>
                    <a:pt x="2041" y="20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9" name="Freeform 64"/>
            <p:cNvSpPr>
              <a:spLocks noChangeAspect="1"/>
            </p:cNvSpPr>
            <p:nvPr/>
          </p:nvSpPr>
          <p:spPr bwMode="auto">
            <a:xfrm>
              <a:off x="2657" y="1210"/>
              <a:ext cx="1464" cy="115"/>
            </a:xfrm>
            <a:custGeom>
              <a:avLst/>
              <a:gdLst>
                <a:gd name="T0" fmla="*/ 0 w 2041"/>
                <a:gd name="T1" fmla="*/ 3 h 208"/>
                <a:gd name="T2" fmla="*/ 58 w 2041"/>
                <a:gd name="T3" fmla="*/ 1 h 208"/>
                <a:gd name="T4" fmla="*/ 114 w 2041"/>
                <a:gd name="T5" fmla="*/ 1 h 208"/>
                <a:gd name="T6" fmla="*/ 166 w 2041"/>
                <a:gd name="T7" fmla="*/ 2 h 208"/>
                <a:gd name="T8" fmla="*/ 199 w 2041"/>
                <a:gd name="T9" fmla="*/ 3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1" h="208">
                  <a:moveTo>
                    <a:pt x="0" y="208"/>
                  </a:moveTo>
                  <a:cubicBezTo>
                    <a:pt x="200" y="139"/>
                    <a:pt x="401" y="71"/>
                    <a:pt x="595" y="38"/>
                  </a:cubicBezTo>
                  <a:cubicBezTo>
                    <a:pt x="789" y="5"/>
                    <a:pt x="978" y="0"/>
                    <a:pt x="1162" y="9"/>
                  </a:cubicBezTo>
                  <a:cubicBezTo>
                    <a:pt x="1346" y="18"/>
                    <a:pt x="1554" y="61"/>
                    <a:pt x="1701" y="94"/>
                  </a:cubicBezTo>
                  <a:cubicBezTo>
                    <a:pt x="1848" y="127"/>
                    <a:pt x="1984" y="189"/>
                    <a:pt x="2041" y="20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0" name="Freeform 65"/>
            <p:cNvSpPr>
              <a:spLocks noChangeAspect="1"/>
            </p:cNvSpPr>
            <p:nvPr/>
          </p:nvSpPr>
          <p:spPr bwMode="auto">
            <a:xfrm>
              <a:off x="2710" y="1510"/>
              <a:ext cx="1421" cy="110"/>
            </a:xfrm>
            <a:custGeom>
              <a:avLst/>
              <a:gdLst>
                <a:gd name="T0" fmla="*/ 0 w 1871"/>
                <a:gd name="T1" fmla="*/ 37 h 132"/>
                <a:gd name="T2" fmla="*/ 87 w 1871"/>
                <a:gd name="T3" fmla="*/ 6 h 132"/>
                <a:gd name="T4" fmla="*/ 165 w 1871"/>
                <a:gd name="T5" fmla="*/ 6 h 132"/>
                <a:gd name="T6" fmla="*/ 227 w 1871"/>
                <a:gd name="T7" fmla="*/ 22 h 132"/>
                <a:gd name="T8" fmla="*/ 272 w 1871"/>
                <a:gd name="T9" fmla="*/ 37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71" h="132">
                  <a:moveTo>
                    <a:pt x="0" y="132"/>
                  </a:moveTo>
                  <a:cubicBezTo>
                    <a:pt x="203" y="85"/>
                    <a:pt x="407" y="38"/>
                    <a:pt x="596" y="19"/>
                  </a:cubicBezTo>
                  <a:cubicBezTo>
                    <a:pt x="785" y="0"/>
                    <a:pt x="973" y="10"/>
                    <a:pt x="1134" y="19"/>
                  </a:cubicBezTo>
                  <a:cubicBezTo>
                    <a:pt x="1295" y="28"/>
                    <a:pt x="1437" y="57"/>
                    <a:pt x="1560" y="76"/>
                  </a:cubicBezTo>
                  <a:cubicBezTo>
                    <a:pt x="1683" y="95"/>
                    <a:pt x="1819" y="123"/>
                    <a:pt x="1871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00450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046013"/>
              </p:ext>
            </p:extLst>
          </p:nvPr>
        </p:nvGraphicFramePr>
        <p:xfrm>
          <a:off x="6948488" y="3543499"/>
          <a:ext cx="36036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65" name="公式" r:id="rId22" imgW="352552" imgH="314427" progId="Equation.3">
                  <p:embed/>
                </p:oleObj>
              </mc:Choice>
              <mc:Fallback>
                <p:oleObj name="公式" r:id="rId22" imgW="352552" imgH="3144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543499"/>
                        <a:ext cx="36036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51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542012"/>
              </p:ext>
            </p:extLst>
          </p:nvPr>
        </p:nvGraphicFramePr>
        <p:xfrm>
          <a:off x="7740650" y="3572074"/>
          <a:ext cx="317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66" name="公式" r:id="rId24" imgW="247565" imgH="304936" progId="Equation.3">
                  <p:embed/>
                </p:oleObj>
              </mc:Choice>
              <mc:Fallback>
                <p:oleObj name="公式" r:id="rId24" imgW="247565" imgH="304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3572074"/>
                        <a:ext cx="317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52" name="Object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4407265"/>
              </p:ext>
            </p:extLst>
          </p:nvPr>
        </p:nvGraphicFramePr>
        <p:xfrm>
          <a:off x="4540448" y="1383581"/>
          <a:ext cx="31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67" name="公式" r:id="rId26" imgW="247565" imgH="361882" progId="Equation.3">
                  <p:embed/>
                </p:oleObj>
              </mc:Choice>
              <mc:Fallback>
                <p:oleObj name="公式" r:id="rId26" imgW="247565" imgH="3618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448" y="1383581"/>
                        <a:ext cx="31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453" name="Line 69"/>
          <p:cNvSpPr>
            <a:spLocks noChangeShapeType="1"/>
          </p:cNvSpPr>
          <p:nvPr/>
        </p:nvSpPr>
        <p:spPr bwMode="auto">
          <a:xfrm>
            <a:off x="3995936" y="1601069"/>
            <a:ext cx="457200" cy="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0454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240628"/>
              </p:ext>
            </p:extLst>
          </p:nvPr>
        </p:nvGraphicFramePr>
        <p:xfrm>
          <a:off x="8675688" y="1376214"/>
          <a:ext cx="27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68" name="公式" r:id="rId28" imgW="209635" imgH="304936" progId="Equation.3">
                  <p:embed/>
                </p:oleObj>
              </mc:Choice>
              <mc:Fallback>
                <p:oleObj name="公式" r:id="rId28" imgW="209635" imgH="304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5688" y="1376214"/>
                        <a:ext cx="27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55" name="Object 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881095"/>
              </p:ext>
            </p:extLst>
          </p:nvPr>
        </p:nvGraphicFramePr>
        <p:xfrm>
          <a:off x="2892425" y="2358405"/>
          <a:ext cx="10493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69" name="Equation" r:id="rId30" imgW="990600" imgH="352391" progId="Equation.DSMT4">
                  <p:embed/>
                </p:oleObj>
              </mc:Choice>
              <mc:Fallback>
                <p:oleObj name="Equation" r:id="rId30" imgW="990600" imgH="352391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2358405"/>
                        <a:ext cx="10493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56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435475"/>
              </p:ext>
            </p:extLst>
          </p:nvPr>
        </p:nvGraphicFramePr>
        <p:xfrm>
          <a:off x="6659563" y="2852936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70" name="公式" r:id="rId32" imgW="190669" imgH="247684" progId="Equation.3">
                  <p:embed/>
                </p:oleObj>
              </mc:Choice>
              <mc:Fallback>
                <p:oleObj name="公式" r:id="rId32" imgW="190669" imgH="2476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2852936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457" name="Line 73"/>
          <p:cNvSpPr>
            <a:spLocks noChangeShapeType="1"/>
          </p:cNvSpPr>
          <p:nvPr/>
        </p:nvSpPr>
        <p:spPr bwMode="auto">
          <a:xfrm flipV="1">
            <a:off x="7092950" y="3975299"/>
            <a:ext cx="790575" cy="144462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458" name="Line 74"/>
          <p:cNvSpPr>
            <a:spLocks noChangeShapeType="1"/>
          </p:cNvSpPr>
          <p:nvPr/>
        </p:nvSpPr>
        <p:spPr bwMode="auto">
          <a:xfrm flipV="1">
            <a:off x="7092950" y="3932436"/>
            <a:ext cx="574675" cy="182563"/>
          </a:xfrm>
          <a:prstGeom prst="line">
            <a:avLst/>
          </a:prstGeom>
          <a:noFill/>
          <a:ln w="19050">
            <a:solidFill>
              <a:srgbClr val="FFCC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659969" y="5883424"/>
            <a:ext cx="451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FFFF"/>
                </a:solidFill>
                <a:ea typeface="楷体_GB2312" pitchFamily="49" charset="-122"/>
              </a:rPr>
              <a:t>3. 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闭合曲面电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通量</a:t>
            </a:r>
          </a:p>
        </p:txBody>
      </p:sp>
      <p:graphicFrame>
        <p:nvGraphicFramePr>
          <p:cNvPr id="7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54847"/>
              </p:ext>
            </p:extLst>
          </p:nvPr>
        </p:nvGraphicFramePr>
        <p:xfrm>
          <a:off x="4181044" y="5843736"/>
          <a:ext cx="2959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71" name="公式" r:id="rId34" imgW="2895600" imgH="542823" progId="Equation.3">
                  <p:embed/>
                </p:oleObj>
              </mc:Choice>
              <mc:Fallback>
                <p:oleObj name="公式" r:id="rId34" imgW="2895600" imgH="5428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044" y="5843736"/>
                        <a:ext cx="2959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91702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1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0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0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0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0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0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0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0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0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2000"/>
                                        <p:tgtEl>
                                          <p:spTgt spid="40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2000"/>
                                        <p:tgtEl>
                                          <p:spTgt spid="40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1000"/>
                                        <p:tgtEl>
                                          <p:spTgt spid="40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0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0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0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0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1000"/>
                                        <p:tgtEl>
                                          <p:spTgt spid="40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406" grpId="0"/>
      <p:bldP spid="400407" grpId="0"/>
      <p:bldP spid="400408" grpId="0"/>
      <p:bldP spid="400411" grpId="0" autoUpdateAnimBg="0"/>
      <p:bldP spid="400413" grpId="0" autoUpdateAnimBg="0"/>
      <p:bldP spid="400433" grpId="0" animBg="1"/>
      <p:bldP spid="400439" grpId="0" animBg="1"/>
      <p:bldP spid="400453" grpId="0" animBg="1"/>
      <p:bldP spid="400457" grpId="0" animBg="1"/>
      <p:bldP spid="400458" grpId="0" animBg="1"/>
      <p:bldP spid="75" grpId="0"/>
    </p:bldLst>
  </p:timing>
</p:sld>
</file>

<file path=ppt/theme/theme1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11674</TotalTime>
  <Words>1879</Words>
  <Application>Microsoft Office PowerPoint</Application>
  <PresentationFormat>全屏显示(4:3)</PresentationFormat>
  <Paragraphs>310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Monotype Sorts</vt:lpstr>
      <vt:lpstr>仿宋_GB2312</vt:lpstr>
      <vt:lpstr>黑体</vt:lpstr>
      <vt:lpstr>华文仿宋</vt:lpstr>
      <vt:lpstr>楷体_GB2312</vt:lpstr>
      <vt:lpstr>宋体</vt:lpstr>
      <vt:lpstr>幼圆</vt:lpstr>
      <vt:lpstr>Arial</vt:lpstr>
      <vt:lpstr>Symbol</vt:lpstr>
      <vt:lpstr>Times New Roman</vt:lpstr>
      <vt:lpstr>Wingdings</vt:lpstr>
      <vt:lpstr>3_默认设计模板</vt:lpstr>
      <vt:lpstr>4_默认设计模板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Relativity</dc:title>
  <dc:creator>Zhongfeng Xu</dc:creator>
  <cp:lastModifiedBy>jiangcw</cp:lastModifiedBy>
  <cp:revision>934</cp:revision>
  <cp:lastPrinted>2020-04-21T01:52:52Z</cp:lastPrinted>
  <dcterms:created xsi:type="dcterms:W3CDTF">2002-06-18T00:43:24Z</dcterms:created>
  <dcterms:modified xsi:type="dcterms:W3CDTF">2023-04-24T13:19:08Z</dcterms:modified>
</cp:coreProperties>
</file>