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654" r:id="rId2"/>
    <p:sldId id="686" r:id="rId3"/>
    <p:sldId id="687" r:id="rId4"/>
    <p:sldId id="692" r:id="rId5"/>
    <p:sldId id="693" r:id="rId6"/>
    <p:sldId id="694" r:id="rId7"/>
    <p:sldId id="695" r:id="rId8"/>
    <p:sldId id="657" r:id="rId9"/>
    <p:sldId id="659" r:id="rId10"/>
    <p:sldId id="660" r:id="rId11"/>
    <p:sldId id="661" r:id="rId12"/>
    <p:sldId id="696" r:id="rId13"/>
    <p:sldId id="662" r:id="rId14"/>
    <p:sldId id="663" r:id="rId15"/>
    <p:sldId id="664" r:id="rId16"/>
    <p:sldId id="681" r:id="rId17"/>
    <p:sldId id="666" r:id="rId18"/>
    <p:sldId id="682" r:id="rId19"/>
    <p:sldId id="668" r:id="rId20"/>
    <p:sldId id="669" r:id="rId21"/>
    <p:sldId id="672" r:id="rId22"/>
    <p:sldId id="685" r:id="rId23"/>
    <p:sldId id="673" r:id="rId24"/>
    <p:sldId id="683" r:id="rId25"/>
    <p:sldId id="689" r:id="rId26"/>
    <p:sldId id="690" r:id="rId27"/>
    <p:sldId id="674" r:id="rId28"/>
    <p:sldId id="691" r:id="rId29"/>
    <p:sldId id="675" r:id="rId30"/>
    <p:sldId id="676" r:id="rId31"/>
    <p:sldId id="677" r:id="rId32"/>
    <p:sldId id="688" r:id="rId33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333333"/>
    <a:srgbClr val="99FF99"/>
    <a:srgbClr val="808080"/>
    <a:srgbClr val="FF3300"/>
    <a:srgbClr val="33CC33"/>
    <a:srgbClr val="66FF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36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Relationship Id="rId9" Type="http://schemas.openxmlformats.org/officeDocument/2006/relationships/image" Target="../media/image12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12" Type="http://schemas.openxmlformats.org/officeDocument/2006/relationships/image" Target="../media/image139.w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emf"/><Relationship Id="rId5" Type="http://schemas.openxmlformats.org/officeDocument/2006/relationships/image" Target="../media/image132.emf"/><Relationship Id="rId10" Type="http://schemas.openxmlformats.org/officeDocument/2006/relationships/image" Target="../media/image137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emf"/><Relationship Id="rId1" Type="http://schemas.openxmlformats.org/officeDocument/2006/relationships/image" Target="../media/image14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5" Type="http://schemas.openxmlformats.org/officeDocument/2006/relationships/image" Target="../media/image146.emf"/><Relationship Id="rId4" Type="http://schemas.openxmlformats.org/officeDocument/2006/relationships/image" Target="../media/image14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6" Type="http://schemas.openxmlformats.org/officeDocument/2006/relationships/image" Target="../media/image152.e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7" Type="http://schemas.openxmlformats.org/officeDocument/2006/relationships/image" Target="../media/image159.w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6" Type="http://schemas.openxmlformats.org/officeDocument/2006/relationships/image" Target="../media/image158.w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12" Type="http://schemas.openxmlformats.org/officeDocument/2006/relationships/image" Target="../media/image171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5.emf"/><Relationship Id="rId11" Type="http://schemas.openxmlformats.org/officeDocument/2006/relationships/image" Target="../media/image170.emf"/><Relationship Id="rId5" Type="http://schemas.openxmlformats.org/officeDocument/2006/relationships/image" Target="../media/image164.emf"/><Relationship Id="rId10" Type="http://schemas.openxmlformats.org/officeDocument/2006/relationships/image" Target="../media/image169.emf"/><Relationship Id="rId4" Type="http://schemas.openxmlformats.org/officeDocument/2006/relationships/image" Target="../media/image163.emf"/><Relationship Id="rId9" Type="http://schemas.openxmlformats.org/officeDocument/2006/relationships/image" Target="../media/image168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13" Type="http://schemas.openxmlformats.org/officeDocument/2006/relationships/image" Target="../media/image184.emf"/><Relationship Id="rId3" Type="http://schemas.openxmlformats.org/officeDocument/2006/relationships/image" Target="../media/image174.emf"/><Relationship Id="rId7" Type="http://schemas.openxmlformats.org/officeDocument/2006/relationships/image" Target="../media/image178.emf"/><Relationship Id="rId12" Type="http://schemas.openxmlformats.org/officeDocument/2006/relationships/image" Target="../media/image183.emf"/><Relationship Id="rId2" Type="http://schemas.openxmlformats.org/officeDocument/2006/relationships/image" Target="../media/image173.emf"/><Relationship Id="rId16" Type="http://schemas.openxmlformats.org/officeDocument/2006/relationships/image" Target="../media/image187.emf"/><Relationship Id="rId1" Type="http://schemas.openxmlformats.org/officeDocument/2006/relationships/image" Target="../media/image172.emf"/><Relationship Id="rId6" Type="http://schemas.openxmlformats.org/officeDocument/2006/relationships/image" Target="../media/image177.emf"/><Relationship Id="rId11" Type="http://schemas.openxmlformats.org/officeDocument/2006/relationships/image" Target="../media/image182.emf"/><Relationship Id="rId5" Type="http://schemas.openxmlformats.org/officeDocument/2006/relationships/image" Target="../media/image176.emf"/><Relationship Id="rId15" Type="http://schemas.openxmlformats.org/officeDocument/2006/relationships/image" Target="../media/image186.emf"/><Relationship Id="rId10" Type="http://schemas.openxmlformats.org/officeDocument/2006/relationships/image" Target="../media/image181.emf"/><Relationship Id="rId4" Type="http://schemas.openxmlformats.org/officeDocument/2006/relationships/image" Target="../media/image175.emf"/><Relationship Id="rId9" Type="http://schemas.openxmlformats.org/officeDocument/2006/relationships/image" Target="../media/image180.emf"/><Relationship Id="rId14" Type="http://schemas.openxmlformats.org/officeDocument/2006/relationships/image" Target="../media/image185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image" Target="../media/image190.emf"/><Relationship Id="rId7" Type="http://schemas.openxmlformats.org/officeDocument/2006/relationships/image" Target="../media/image194.emf"/><Relationship Id="rId2" Type="http://schemas.openxmlformats.org/officeDocument/2006/relationships/image" Target="../media/image189.emf"/><Relationship Id="rId1" Type="http://schemas.openxmlformats.org/officeDocument/2006/relationships/image" Target="../media/image188.emf"/><Relationship Id="rId6" Type="http://schemas.openxmlformats.org/officeDocument/2006/relationships/image" Target="../media/image193.emf"/><Relationship Id="rId5" Type="http://schemas.openxmlformats.org/officeDocument/2006/relationships/image" Target="../media/image192.emf"/><Relationship Id="rId4" Type="http://schemas.openxmlformats.org/officeDocument/2006/relationships/image" Target="../media/image191.emf"/><Relationship Id="rId9" Type="http://schemas.openxmlformats.org/officeDocument/2006/relationships/image" Target="../media/image19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emf"/><Relationship Id="rId2" Type="http://schemas.openxmlformats.org/officeDocument/2006/relationships/image" Target="../media/image198.wmf"/><Relationship Id="rId1" Type="http://schemas.openxmlformats.org/officeDocument/2006/relationships/image" Target="../media/image19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3" Type="http://schemas.openxmlformats.org/officeDocument/2006/relationships/image" Target="../media/image205.emf"/><Relationship Id="rId7" Type="http://schemas.openxmlformats.org/officeDocument/2006/relationships/image" Target="../media/image209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11" Type="http://schemas.openxmlformats.org/officeDocument/2006/relationships/image" Target="../media/image213.wmf"/><Relationship Id="rId5" Type="http://schemas.openxmlformats.org/officeDocument/2006/relationships/image" Target="../media/image207.emf"/><Relationship Id="rId10" Type="http://schemas.openxmlformats.org/officeDocument/2006/relationships/image" Target="../media/image212.emf"/><Relationship Id="rId4" Type="http://schemas.openxmlformats.org/officeDocument/2006/relationships/image" Target="../media/image206.emf"/><Relationship Id="rId9" Type="http://schemas.openxmlformats.org/officeDocument/2006/relationships/image" Target="../media/image21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emf"/><Relationship Id="rId13" Type="http://schemas.openxmlformats.org/officeDocument/2006/relationships/image" Target="../media/image232.emf"/><Relationship Id="rId18" Type="http://schemas.openxmlformats.org/officeDocument/2006/relationships/image" Target="../media/image237.emf"/><Relationship Id="rId3" Type="http://schemas.openxmlformats.org/officeDocument/2006/relationships/image" Target="../media/image222.emf"/><Relationship Id="rId21" Type="http://schemas.openxmlformats.org/officeDocument/2006/relationships/image" Target="../media/image240.emf"/><Relationship Id="rId7" Type="http://schemas.openxmlformats.org/officeDocument/2006/relationships/image" Target="../media/image226.emf"/><Relationship Id="rId12" Type="http://schemas.openxmlformats.org/officeDocument/2006/relationships/image" Target="../media/image231.emf"/><Relationship Id="rId17" Type="http://schemas.openxmlformats.org/officeDocument/2006/relationships/image" Target="../media/image236.emf"/><Relationship Id="rId2" Type="http://schemas.openxmlformats.org/officeDocument/2006/relationships/image" Target="../media/image221.emf"/><Relationship Id="rId16" Type="http://schemas.openxmlformats.org/officeDocument/2006/relationships/image" Target="../media/image235.emf"/><Relationship Id="rId20" Type="http://schemas.openxmlformats.org/officeDocument/2006/relationships/image" Target="../media/image239.emf"/><Relationship Id="rId1" Type="http://schemas.openxmlformats.org/officeDocument/2006/relationships/image" Target="../media/image220.emf"/><Relationship Id="rId6" Type="http://schemas.openxmlformats.org/officeDocument/2006/relationships/image" Target="../media/image225.emf"/><Relationship Id="rId11" Type="http://schemas.openxmlformats.org/officeDocument/2006/relationships/image" Target="../media/image230.emf"/><Relationship Id="rId5" Type="http://schemas.openxmlformats.org/officeDocument/2006/relationships/image" Target="../media/image224.emf"/><Relationship Id="rId15" Type="http://schemas.openxmlformats.org/officeDocument/2006/relationships/image" Target="../media/image234.emf"/><Relationship Id="rId23" Type="http://schemas.openxmlformats.org/officeDocument/2006/relationships/image" Target="../media/image242.wmf"/><Relationship Id="rId10" Type="http://schemas.openxmlformats.org/officeDocument/2006/relationships/image" Target="../media/image229.emf"/><Relationship Id="rId19" Type="http://schemas.openxmlformats.org/officeDocument/2006/relationships/image" Target="../media/image238.emf"/><Relationship Id="rId4" Type="http://schemas.openxmlformats.org/officeDocument/2006/relationships/image" Target="../media/image223.emf"/><Relationship Id="rId9" Type="http://schemas.openxmlformats.org/officeDocument/2006/relationships/image" Target="../media/image228.emf"/><Relationship Id="rId14" Type="http://schemas.openxmlformats.org/officeDocument/2006/relationships/image" Target="../media/image233.emf"/><Relationship Id="rId22" Type="http://schemas.openxmlformats.org/officeDocument/2006/relationships/image" Target="../media/image241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13" Type="http://schemas.openxmlformats.org/officeDocument/2006/relationships/image" Target="../media/image233.emf"/><Relationship Id="rId18" Type="http://schemas.openxmlformats.org/officeDocument/2006/relationships/image" Target="../media/image239.emf"/><Relationship Id="rId3" Type="http://schemas.openxmlformats.org/officeDocument/2006/relationships/image" Target="../media/image223.emf"/><Relationship Id="rId21" Type="http://schemas.openxmlformats.org/officeDocument/2006/relationships/image" Target="../media/image243.wmf"/><Relationship Id="rId7" Type="http://schemas.openxmlformats.org/officeDocument/2006/relationships/image" Target="../media/image227.emf"/><Relationship Id="rId12" Type="http://schemas.openxmlformats.org/officeDocument/2006/relationships/image" Target="../media/image232.emf"/><Relationship Id="rId17" Type="http://schemas.openxmlformats.org/officeDocument/2006/relationships/image" Target="../media/image237.emf"/><Relationship Id="rId2" Type="http://schemas.openxmlformats.org/officeDocument/2006/relationships/image" Target="../media/image222.emf"/><Relationship Id="rId16" Type="http://schemas.openxmlformats.org/officeDocument/2006/relationships/image" Target="../media/image236.emf"/><Relationship Id="rId20" Type="http://schemas.openxmlformats.org/officeDocument/2006/relationships/image" Target="../media/image241.emf"/><Relationship Id="rId1" Type="http://schemas.openxmlformats.org/officeDocument/2006/relationships/image" Target="../media/image220.emf"/><Relationship Id="rId6" Type="http://schemas.openxmlformats.org/officeDocument/2006/relationships/image" Target="../media/image226.emf"/><Relationship Id="rId11" Type="http://schemas.openxmlformats.org/officeDocument/2006/relationships/image" Target="../media/image231.emf"/><Relationship Id="rId5" Type="http://schemas.openxmlformats.org/officeDocument/2006/relationships/image" Target="../media/image225.emf"/><Relationship Id="rId15" Type="http://schemas.openxmlformats.org/officeDocument/2006/relationships/image" Target="../media/image235.emf"/><Relationship Id="rId23" Type="http://schemas.openxmlformats.org/officeDocument/2006/relationships/image" Target="../media/image245.wmf"/><Relationship Id="rId10" Type="http://schemas.openxmlformats.org/officeDocument/2006/relationships/image" Target="../media/image230.emf"/><Relationship Id="rId19" Type="http://schemas.openxmlformats.org/officeDocument/2006/relationships/image" Target="../media/image240.emf"/><Relationship Id="rId4" Type="http://schemas.openxmlformats.org/officeDocument/2006/relationships/image" Target="../media/image224.emf"/><Relationship Id="rId9" Type="http://schemas.openxmlformats.org/officeDocument/2006/relationships/image" Target="../media/image229.emf"/><Relationship Id="rId14" Type="http://schemas.openxmlformats.org/officeDocument/2006/relationships/image" Target="../media/image234.emf"/><Relationship Id="rId22" Type="http://schemas.openxmlformats.org/officeDocument/2006/relationships/image" Target="../media/image24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" Type="http://schemas.openxmlformats.org/officeDocument/2006/relationships/image" Target="../media/image246.emf"/><Relationship Id="rId6" Type="http://schemas.openxmlformats.org/officeDocument/2006/relationships/image" Target="../media/image251.emf"/><Relationship Id="rId5" Type="http://schemas.openxmlformats.org/officeDocument/2006/relationships/image" Target="../media/image250.emf"/><Relationship Id="rId4" Type="http://schemas.openxmlformats.org/officeDocument/2006/relationships/image" Target="../media/image249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emf"/><Relationship Id="rId3" Type="http://schemas.openxmlformats.org/officeDocument/2006/relationships/image" Target="../media/image254.emf"/><Relationship Id="rId7" Type="http://schemas.openxmlformats.org/officeDocument/2006/relationships/image" Target="../media/image258.emf"/><Relationship Id="rId2" Type="http://schemas.openxmlformats.org/officeDocument/2006/relationships/image" Target="../media/image253.emf"/><Relationship Id="rId1" Type="http://schemas.openxmlformats.org/officeDocument/2006/relationships/image" Target="../media/image252.emf"/><Relationship Id="rId6" Type="http://schemas.openxmlformats.org/officeDocument/2006/relationships/image" Target="../media/image257.emf"/><Relationship Id="rId11" Type="http://schemas.openxmlformats.org/officeDocument/2006/relationships/image" Target="../media/image262.wmf"/><Relationship Id="rId5" Type="http://schemas.openxmlformats.org/officeDocument/2006/relationships/image" Target="../media/image256.emf"/><Relationship Id="rId10" Type="http://schemas.openxmlformats.org/officeDocument/2006/relationships/image" Target="../media/image261.wmf"/><Relationship Id="rId4" Type="http://schemas.openxmlformats.org/officeDocument/2006/relationships/image" Target="../media/image255.emf"/><Relationship Id="rId9" Type="http://schemas.openxmlformats.org/officeDocument/2006/relationships/image" Target="../media/image260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13" Type="http://schemas.openxmlformats.org/officeDocument/2006/relationships/image" Target="../media/image275.emf"/><Relationship Id="rId3" Type="http://schemas.openxmlformats.org/officeDocument/2006/relationships/image" Target="../media/image265.emf"/><Relationship Id="rId7" Type="http://schemas.openxmlformats.org/officeDocument/2006/relationships/image" Target="../media/image269.emf"/><Relationship Id="rId12" Type="http://schemas.openxmlformats.org/officeDocument/2006/relationships/image" Target="../media/image274.emf"/><Relationship Id="rId2" Type="http://schemas.openxmlformats.org/officeDocument/2006/relationships/image" Target="../media/image264.emf"/><Relationship Id="rId1" Type="http://schemas.openxmlformats.org/officeDocument/2006/relationships/image" Target="../media/image263.emf"/><Relationship Id="rId6" Type="http://schemas.openxmlformats.org/officeDocument/2006/relationships/image" Target="../media/image268.emf"/><Relationship Id="rId11" Type="http://schemas.openxmlformats.org/officeDocument/2006/relationships/image" Target="../media/image273.emf"/><Relationship Id="rId5" Type="http://schemas.openxmlformats.org/officeDocument/2006/relationships/image" Target="../media/image267.emf"/><Relationship Id="rId10" Type="http://schemas.openxmlformats.org/officeDocument/2006/relationships/image" Target="../media/image272.emf"/><Relationship Id="rId4" Type="http://schemas.openxmlformats.org/officeDocument/2006/relationships/image" Target="../media/image266.emf"/><Relationship Id="rId9" Type="http://schemas.openxmlformats.org/officeDocument/2006/relationships/image" Target="../media/image271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image" Target="../media/image264.emf"/><Relationship Id="rId7" Type="http://schemas.openxmlformats.org/officeDocument/2006/relationships/image" Target="../media/image278.wmf"/><Relationship Id="rId2" Type="http://schemas.openxmlformats.org/officeDocument/2006/relationships/image" Target="../media/image263.emf"/><Relationship Id="rId1" Type="http://schemas.openxmlformats.org/officeDocument/2006/relationships/image" Target="../media/image269.emf"/><Relationship Id="rId6" Type="http://schemas.openxmlformats.org/officeDocument/2006/relationships/image" Target="../media/image277.wmf"/><Relationship Id="rId5" Type="http://schemas.openxmlformats.org/officeDocument/2006/relationships/image" Target="../media/image268.emf"/><Relationship Id="rId4" Type="http://schemas.openxmlformats.org/officeDocument/2006/relationships/image" Target="../media/image26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5" Type="http://schemas.openxmlformats.org/officeDocument/2006/relationships/image" Target="../media/image55.emf"/><Relationship Id="rId2" Type="http://schemas.openxmlformats.org/officeDocument/2006/relationships/image" Target="../media/image32.emf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24" Type="http://schemas.openxmlformats.org/officeDocument/2006/relationships/image" Target="../media/image54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23" Type="http://schemas.openxmlformats.org/officeDocument/2006/relationships/image" Target="../media/image53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17" Type="http://schemas.openxmlformats.org/officeDocument/2006/relationships/image" Target="../media/image73.emf"/><Relationship Id="rId2" Type="http://schemas.openxmlformats.org/officeDocument/2006/relationships/image" Target="../media/image58.emf"/><Relationship Id="rId16" Type="http://schemas.openxmlformats.org/officeDocument/2006/relationships/image" Target="../media/image72.emf"/><Relationship Id="rId1" Type="http://schemas.openxmlformats.org/officeDocument/2006/relationships/image" Target="../media/image57.w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5" Type="http://schemas.openxmlformats.org/officeDocument/2006/relationships/image" Target="../media/image71.emf"/><Relationship Id="rId10" Type="http://schemas.openxmlformats.org/officeDocument/2006/relationships/image" Target="../media/image66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image" Target="../media/image86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12" Type="http://schemas.openxmlformats.org/officeDocument/2006/relationships/image" Target="../media/image85.emf"/><Relationship Id="rId2" Type="http://schemas.openxmlformats.org/officeDocument/2006/relationships/image" Target="../media/image75.emf"/><Relationship Id="rId16" Type="http://schemas.openxmlformats.org/officeDocument/2006/relationships/image" Target="../media/image89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11" Type="http://schemas.openxmlformats.org/officeDocument/2006/relationships/image" Target="../media/image84.emf"/><Relationship Id="rId5" Type="http://schemas.openxmlformats.org/officeDocument/2006/relationships/image" Target="../media/image78.emf"/><Relationship Id="rId15" Type="http://schemas.openxmlformats.org/officeDocument/2006/relationships/image" Target="../media/image88.emf"/><Relationship Id="rId10" Type="http://schemas.openxmlformats.org/officeDocument/2006/relationships/image" Target="../media/image83.emf"/><Relationship Id="rId4" Type="http://schemas.openxmlformats.org/officeDocument/2006/relationships/image" Target="../media/image77.emf"/><Relationship Id="rId9" Type="http://schemas.openxmlformats.org/officeDocument/2006/relationships/image" Target="../media/image82.emf"/><Relationship Id="rId14" Type="http://schemas.openxmlformats.org/officeDocument/2006/relationships/image" Target="../media/image8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image" Target="../media/image7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12" Type="http://schemas.openxmlformats.org/officeDocument/2006/relationships/image" Target="../media/image103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11" Type="http://schemas.openxmlformats.org/officeDocument/2006/relationships/image" Target="../media/image102.emf"/><Relationship Id="rId5" Type="http://schemas.openxmlformats.org/officeDocument/2006/relationships/image" Target="../media/image96.emf"/><Relationship Id="rId15" Type="http://schemas.openxmlformats.org/officeDocument/2006/relationships/image" Target="../media/image13.wmf"/><Relationship Id="rId10" Type="http://schemas.openxmlformats.org/officeDocument/2006/relationships/image" Target="../media/image101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Relationship Id="rId14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10" Type="http://schemas.openxmlformats.org/officeDocument/2006/relationships/image" Target="../media/image114.emf"/><Relationship Id="rId4" Type="http://schemas.openxmlformats.org/officeDocument/2006/relationships/image" Target="../media/image108.emf"/><Relationship Id="rId9" Type="http://schemas.openxmlformats.org/officeDocument/2006/relationships/image" Target="../media/image1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2023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09.emf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115.jpeg"/><Relationship Id="rId21" Type="http://schemas.openxmlformats.org/officeDocument/2006/relationships/image" Target="../media/image113.emf"/><Relationship Id="rId7" Type="http://schemas.openxmlformats.org/officeDocument/2006/relationships/image" Target="../media/image106.e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1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08.emf"/><Relationship Id="rId5" Type="http://schemas.openxmlformats.org/officeDocument/2006/relationships/image" Target="../media/image105.emf"/><Relationship Id="rId15" Type="http://schemas.openxmlformats.org/officeDocument/2006/relationships/image" Target="../media/image110.emf"/><Relationship Id="rId23" Type="http://schemas.openxmlformats.org/officeDocument/2006/relationships/image" Target="../media/image114.emf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12.e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7.e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3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0.e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emf"/><Relationship Id="rId20" Type="http://schemas.openxmlformats.org/officeDocument/2006/relationships/image" Target="../media/image124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19.e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5.e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8.e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1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4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5.emf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50.e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5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57.emf"/><Relationship Id="rId3" Type="http://schemas.openxmlformats.org/officeDocument/2006/relationships/oleObject" Target="../embeddings/oleObject153.bin"/><Relationship Id="rId7" Type="http://schemas.openxmlformats.org/officeDocument/2006/relationships/image" Target="../media/image154.e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56.emf"/><Relationship Id="rId5" Type="http://schemas.openxmlformats.org/officeDocument/2006/relationships/image" Target="../media/image104.jpeg"/><Relationship Id="rId15" Type="http://schemas.openxmlformats.org/officeDocument/2006/relationships/image" Target="../media/image158.wmf"/><Relationship Id="rId10" Type="http://schemas.openxmlformats.org/officeDocument/2006/relationships/oleObject" Target="../embeddings/oleObject156.bin"/><Relationship Id="rId4" Type="http://schemas.openxmlformats.org/officeDocument/2006/relationships/image" Target="../media/image153.emf"/><Relationship Id="rId9" Type="http://schemas.openxmlformats.org/officeDocument/2006/relationships/image" Target="../media/image155.emf"/><Relationship Id="rId14" Type="http://schemas.openxmlformats.org/officeDocument/2006/relationships/oleObject" Target="../embeddings/oleObject15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7.emf"/><Relationship Id="rId26" Type="http://schemas.openxmlformats.org/officeDocument/2006/relationships/image" Target="../media/image171.e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4.e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emf"/><Relationship Id="rId20" Type="http://schemas.openxmlformats.org/officeDocument/2006/relationships/image" Target="../media/image168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1.e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70.e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10" Type="http://schemas.openxmlformats.org/officeDocument/2006/relationships/image" Target="../media/image163.e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60.e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5.emf"/><Relationship Id="rId22" Type="http://schemas.openxmlformats.org/officeDocument/2006/relationships/image" Target="../media/image169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9.emf"/><Relationship Id="rId26" Type="http://schemas.openxmlformats.org/officeDocument/2006/relationships/image" Target="../media/image183.e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34" Type="http://schemas.openxmlformats.org/officeDocument/2006/relationships/image" Target="../media/image187.emf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6.e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33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emf"/><Relationship Id="rId20" Type="http://schemas.openxmlformats.org/officeDocument/2006/relationships/image" Target="../media/image180.emf"/><Relationship Id="rId29" Type="http://schemas.openxmlformats.org/officeDocument/2006/relationships/oleObject" Target="../embeddings/oleObject185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3.e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82.emf"/><Relationship Id="rId32" Type="http://schemas.openxmlformats.org/officeDocument/2006/relationships/image" Target="../media/image186.e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84.emf"/><Relationship Id="rId10" Type="http://schemas.openxmlformats.org/officeDocument/2006/relationships/image" Target="../media/image175.emf"/><Relationship Id="rId19" Type="http://schemas.openxmlformats.org/officeDocument/2006/relationships/oleObject" Target="../embeddings/oleObject180.bin"/><Relationship Id="rId31" Type="http://schemas.openxmlformats.org/officeDocument/2006/relationships/oleObject" Target="../embeddings/oleObject186.bin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7.emf"/><Relationship Id="rId22" Type="http://schemas.openxmlformats.org/officeDocument/2006/relationships/image" Target="../media/image181.emf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185.emf"/><Relationship Id="rId8" Type="http://schemas.openxmlformats.org/officeDocument/2006/relationships/image" Target="../media/image17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95.e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2.e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4.emf"/><Relationship Id="rId20" Type="http://schemas.openxmlformats.org/officeDocument/2006/relationships/image" Target="../media/image196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9.e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91.e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88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19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file:///C:\Documents%20and%20Settings\Administrator\&#26700;&#38754;\&#38745;&#30005;&#22797;&#21360;&#26426;&#21407;&#29702;&#31616;&#20171;.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2.jpeg"/><Relationship Id="rId4" Type="http://schemas.openxmlformats.org/officeDocument/2006/relationships/image" Target="../media/image2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10.e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7.e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emf"/><Relationship Id="rId20" Type="http://schemas.openxmlformats.org/officeDocument/2006/relationships/image" Target="../media/image21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4.e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213.w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10" Type="http://schemas.openxmlformats.org/officeDocument/2006/relationships/image" Target="../media/image206.emf"/><Relationship Id="rId19" Type="http://schemas.openxmlformats.org/officeDocument/2006/relationships/oleObject" Target="../embeddings/oleObject208.bin"/><Relationship Id="rId4" Type="http://schemas.openxmlformats.org/officeDocument/2006/relationships/image" Target="../media/image203.e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08.emf"/><Relationship Id="rId22" Type="http://schemas.openxmlformats.org/officeDocument/2006/relationships/image" Target="../media/image2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jpe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jpe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227.emf"/><Relationship Id="rId26" Type="http://schemas.openxmlformats.org/officeDocument/2006/relationships/image" Target="../media/image231.emf"/><Relationship Id="rId39" Type="http://schemas.openxmlformats.org/officeDocument/2006/relationships/oleObject" Target="../embeddings/oleObject229.bin"/><Relationship Id="rId21" Type="http://schemas.openxmlformats.org/officeDocument/2006/relationships/oleObject" Target="../embeddings/oleObject220.bin"/><Relationship Id="rId34" Type="http://schemas.openxmlformats.org/officeDocument/2006/relationships/image" Target="../media/image235.emf"/><Relationship Id="rId42" Type="http://schemas.openxmlformats.org/officeDocument/2006/relationships/image" Target="../media/image239.emf"/><Relationship Id="rId47" Type="http://schemas.openxmlformats.org/officeDocument/2006/relationships/oleObject" Target="../embeddings/oleObject233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emf"/><Relationship Id="rId29" Type="http://schemas.openxmlformats.org/officeDocument/2006/relationships/oleObject" Target="../embeddings/oleObject224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1.emf"/><Relationship Id="rId11" Type="http://schemas.openxmlformats.org/officeDocument/2006/relationships/oleObject" Target="../embeddings/oleObject215.bin"/><Relationship Id="rId24" Type="http://schemas.openxmlformats.org/officeDocument/2006/relationships/image" Target="../media/image230.emf"/><Relationship Id="rId32" Type="http://schemas.openxmlformats.org/officeDocument/2006/relationships/image" Target="../media/image234.emf"/><Relationship Id="rId37" Type="http://schemas.openxmlformats.org/officeDocument/2006/relationships/oleObject" Target="../embeddings/oleObject228.bin"/><Relationship Id="rId40" Type="http://schemas.openxmlformats.org/officeDocument/2006/relationships/image" Target="../media/image238.emf"/><Relationship Id="rId45" Type="http://schemas.openxmlformats.org/officeDocument/2006/relationships/oleObject" Target="../embeddings/oleObject232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23" Type="http://schemas.openxmlformats.org/officeDocument/2006/relationships/oleObject" Target="../embeddings/oleObject221.bin"/><Relationship Id="rId28" Type="http://schemas.openxmlformats.org/officeDocument/2006/relationships/image" Target="../media/image232.emf"/><Relationship Id="rId36" Type="http://schemas.openxmlformats.org/officeDocument/2006/relationships/image" Target="../media/image236.emf"/><Relationship Id="rId10" Type="http://schemas.openxmlformats.org/officeDocument/2006/relationships/image" Target="../media/image223.emf"/><Relationship Id="rId19" Type="http://schemas.openxmlformats.org/officeDocument/2006/relationships/oleObject" Target="../embeddings/oleObject219.bin"/><Relationship Id="rId31" Type="http://schemas.openxmlformats.org/officeDocument/2006/relationships/oleObject" Target="../embeddings/oleObject225.bin"/><Relationship Id="rId44" Type="http://schemas.openxmlformats.org/officeDocument/2006/relationships/image" Target="../media/image240.emf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225.emf"/><Relationship Id="rId22" Type="http://schemas.openxmlformats.org/officeDocument/2006/relationships/image" Target="../media/image229.emf"/><Relationship Id="rId27" Type="http://schemas.openxmlformats.org/officeDocument/2006/relationships/oleObject" Target="../embeddings/oleObject223.bin"/><Relationship Id="rId30" Type="http://schemas.openxmlformats.org/officeDocument/2006/relationships/image" Target="../media/image233.emf"/><Relationship Id="rId35" Type="http://schemas.openxmlformats.org/officeDocument/2006/relationships/oleObject" Target="../embeddings/oleObject227.bin"/><Relationship Id="rId43" Type="http://schemas.openxmlformats.org/officeDocument/2006/relationships/oleObject" Target="../embeddings/oleObject231.bin"/><Relationship Id="rId48" Type="http://schemas.openxmlformats.org/officeDocument/2006/relationships/image" Target="../media/image242.wmf"/><Relationship Id="rId8" Type="http://schemas.openxmlformats.org/officeDocument/2006/relationships/image" Target="../media/image222.emf"/><Relationship Id="rId3" Type="http://schemas.openxmlformats.org/officeDocument/2006/relationships/oleObject" Target="../embeddings/oleObject211.bin"/><Relationship Id="rId12" Type="http://schemas.openxmlformats.org/officeDocument/2006/relationships/image" Target="../media/image224.emf"/><Relationship Id="rId17" Type="http://schemas.openxmlformats.org/officeDocument/2006/relationships/oleObject" Target="../embeddings/oleObject218.bin"/><Relationship Id="rId25" Type="http://schemas.openxmlformats.org/officeDocument/2006/relationships/oleObject" Target="../embeddings/oleObject222.bin"/><Relationship Id="rId33" Type="http://schemas.openxmlformats.org/officeDocument/2006/relationships/oleObject" Target="../embeddings/oleObject226.bin"/><Relationship Id="rId38" Type="http://schemas.openxmlformats.org/officeDocument/2006/relationships/image" Target="../media/image237.emf"/><Relationship Id="rId46" Type="http://schemas.openxmlformats.org/officeDocument/2006/relationships/image" Target="../media/image241.emf"/><Relationship Id="rId20" Type="http://schemas.openxmlformats.org/officeDocument/2006/relationships/image" Target="../media/image228.emf"/><Relationship Id="rId41" Type="http://schemas.openxmlformats.org/officeDocument/2006/relationships/oleObject" Target="../embeddings/oleObject230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9.bin"/><Relationship Id="rId18" Type="http://schemas.openxmlformats.org/officeDocument/2006/relationships/image" Target="../media/image228.emf"/><Relationship Id="rId26" Type="http://schemas.openxmlformats.org/officeDocument/2006/relationships/image" Target="../media/image232.emf"/><Relationship Id="rId39" Type="http://schemas.openxmlformats.org/officeDocument/2006/relationships/oleObject" Target="../embeddings/oleObject252.bin"/><Relationship Id="rId21" Type="http://schemas.openxmlformats.org/officeDocument/2006/relationships/oleObject" Target="../embeddings/oleObject243.bin"/><Relationship Id="rId34" Type="http://schemas.openxmlformats.org/officeDocument/2006/relationships/image" Target="../media/image236.emf"/><Relationship Id="rId42" Type="http://schemas.openxmlformats.org/officeDocument/2006/relationships/image" Target="../media/image241.emf"/><Relationship Id="rId47" Type="http://schemas.openxmlformats.org/officeDocument/2006/relationships/oleObject" Target="../embeddings/oleObject256.bin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7.emf"/><Relationship Id="rId29" Type="http://schemas.openxmlformats.org/officeDocument/2006/relationships/oleObject" Target="../embeddings/oleObject247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2.emf"/><Relationship Id="rId11" Type="http://schemas.openxmlformats.org/officeDocument/2006/relationships/oleObject" Target="../embeddings/oleObject238.bin"/><Relationship Id="rId24" Type="http://schemas.openxmlformats.org/officeDocument/2006/relationships/image" Target="../media/image231.emf"/><Relationship Id="rId32" Type="http://schemas.openxmlformats.org/officeDocument/2006/relationships/image" Target="../media/image235.emf"/><Relationship Id="rId37" Type="http://schemas.openxmlformats.org/officeDocument/2006/relationships/oleObject" Target="../embeddings/oleObject251.bin"/><Relationship Id="rId40" Type="http://schemas.openxmlformats.org/officeDocument/2006/relationships/image" Target="../media/image240.emf"/><Relationship Id="rId45" Type="http://schemas.openxmlformats.org/officeDocument/2006/relationships/oleObject" Target="../embeddings/oleObject255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23" Type="http://schemas.openxmlformats.org/officeDocument/2006/relationships/oleObject" Target="../embeddings/oleObject244.bin"/><Relationship Id="rId28" Type="http://schemas.openxmlformats.org/officeDocument/2006/relationships/image" Target="../media/image233.emf"/><Relationship Id="rId36" Type="http://schemas.openxmlformats.org/officeDocument/2006/relationships/image" Target="../media/image237.emf"/><Relationship Id="rId10" Type="http://schemas.openxmlformats.org/officeDocument/2006/relationships/image" Target="../media/image224.emf"/><Relationship Id="rId19" Type="http://schemas.openxmlformats.org/officeDocument/2006/relationships/oleObject" Target="../embeddings/oleObject242.bin"/><Relationship Id="rId31" Type="http://schemas.openxmlformats.org/officeDocument/2006/relationships/oleObject" Target="../embeddings/oleObject248.bin"/><Relationship Id="rId44" Type="http://schemas.openxmlformats.org/officeDocument/2006/relationships/image" Target="../media/image243.wmf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26.emf"/><Relationship Id="rId22" Type="http://schemas.openxmlformats.org/officeDocument/2006/relationships/image" Target="../media/image230.emf"/><Relationship Id="rId27" Type="http://schemas.openxmlformats.org/officeDocument/2006/relationships/oleObject" Target="../embeddings/oleObject246.bin"/><Relationship Id="rId30" Type="http://schemas.openxmlformats.org/officeDocument/2006/relationships/image" Target="../media/image234.emf"/><Relationship Id="rId35" Type="http://schemas.openxmlformats.org/officeDocument/2006/relationships/oleObject" Target="../embeddings/oleObject250.bin"/><Relationship Id="rId43" Type="http://schemas.openxmlformats.org/officeDocument/2006/relationships/oleObject" Target="../embeddings/oleObject254.bin"/><Relationship Id="rId48" Type="http://schemas.openxmlformats.org/officeDocument/2006/relationships/image" Target="../media/image245.wmf"/><Relationship Id="rId8" Type="http://schemas.openxmlformats.org/officeDocument/2006/relationships/image" Target="../media/image223.emf"/><Relationship Id="rId3" Type="http://schemas.openxmlformats.org/officeDocument/2006/relationships/oleObject" Target="../embeddings/oleObject234.bin"/><Relationship Id="rId12" Type="http://schemas.openxmlformats.org/officeDocument/2006/relationships/image" Target="../media/image225.emf"/><Relationship Id="rId17" Type="http://schemas.openxmlformats.org/officeDocument/2006/relationships/oleObject" Target="../embeddings/oleObject241.bin"/><Relationship Id="rId25" Type="http://schemas.openxmlformats.org/officeDocument/2006/relationships/oleObject" Target="../embeddings/oleObject245.bin"/><Relationship Id="rId33" Type="http://schemas.openxmlformats.org/officeDocument/2006/relationships/oleObject" Target="../embeddings/oleObject249.bin"/><Relationship Id="rId38" Type="http://schemas.openxmlformats.org/officeDocument/2006/relationships/image" Target="../media/image239.emf"/><Relationship Id="rId46" Type="http://schemas.openxmlformats.org/officeDocument/2006/relationships/image" Target="../media/image244.wmf"/><Relationship Id="rId20" Type="http://schemas.openxmlformats.org/officeDocument/2006/relationships/image" Target="../media/image229.emf"/><Relationship Id="rId41" Type="http://schemas.openxmlformats.org/officeDocument/2006/relationships/oleObject" Target="../embeddings/oleObject25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13" Type="http://schemas.openxmlformats.org/officeDocument/2006/relationships/image" Target="../media/image250.emf"/><Relationship Id="rId3" Type="http://schemas.openxmlformats.org/officeDocument/2006/relationships/audio" Target="../media/audio1.wav"/><Relationship Id="rId7" Type="http://schemas.openxmlformats.org/officeDocument/2006/relationships/image" Target="../media/image247.emf"/><Relationship Id="rId12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58.bin"/><Relationship Id="rId11" Type="http://schemas.openxmlformats.org/officeDocument/2006/relationships/image" Target="../media/image249.emf"/><Relationship Id="rId5" Type="http://schemas.openxmlformats.org/officeDocument/2006/relationships/image" Target="../media/image246.emf"/><Relationship Id="rId15" Type="http://schemas.openxmlformats.org/officeDocument/2006/relationships/image" Target="../media/image251.emf"/><Relationship Id="rId10" Type="http://schemas.openxmlformats.org/officeDocument/2006/relationships/oleObject" Target="../embeddings/oleObject260.bin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248.emf"/><Relationship Id="rId14" Type="http://schemas.openxmlformats.org/officeDocument/2006/relationships/oleObject" Target="../embeddings/oleObject26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56.emf"/><Relationship Id="rId18" Type="http://schemas.openxmlformats.org/officeDocument/2006/relationships/oleObject" Target="../embeddings/oleObject270.bin"/><Relationship Id="rId3" Type="http://schemas.openxmlformats.org/officeDocument/2006/relationships/audio" Target="../media/audio1.wav"/><Relationship Id="rId21" Type="http://schemas.openxmlformats.org/officeDocument/2006/relationships/image" Target="../media/image260.emf"/><Relationship Id="rId7" Type="http://schemas.openxmlformats.org/officeDocument/2006/relationships/image" Target="../media/image253.e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258.emf"/><Relationship Id="rId25" Type="http://schemas.openxmlformats.org/officeDocument/2006/relationships/image" Target="../media/image2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9.bin"/><Relationship Id="rId20" Type="http://schemas.openxmlformats.org/officeDocument/2006/relationships/oleObject" Target="../embeddings/oleObject271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55.emf"/><Relationship Id="rId24" Type="http://schemas.openxmlformats.org/officeDocument/2006/relationships/oleObject" Target="../embeddings/oleObject273.bin"/><Relationship Id="rId5" Type="http://schemas.openxmlformats.org/officeDocument/2006/relationships/image" Target="../media/image252.emf"/><Relationship Id="rId15" Type="http://schemas.openxmlformats.org/officeDocument/2006/relationships/image" Target="../media/image257.emf"/><Relationship Id="rId23" Type="http://schemas.openxmlformats.org/officeDocument/2006/relationships/image" Target="../media/image261.wmf"/><Relationship Id="rId10" Type="http://schemas.openxmlformats.org/officeDocument/2006/relationships/oleObject" Target="../embeddings/oleObject266.bin"/><Relationship Id="rId19" Type="http://schemas.openxmlformats.org/officeDocument/2006/relationships/image" Target="../media/image259.e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54.emf"/><Relationship Id="rId14" Type="http://schemas.openxmlformats.org/officeDocument/2006/relationships/oleObject" Target="../embeddings/oleObject268.bin"/><Relationship Id="rId22" Type="http://schemas.openxmlformats.org/officeDocument/2006/relationships/oleObject" Target="../embeddings/oleObject27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13" Type="http://schemas.openxmlformats.org/officeDocument/2006/relationships/oleObject" Target="../embeddings/oleObject279.bin"/><Relationship Id="rId18" Type="http://schemas.openxmlformats.org/officeDocument/2006/relationships/oleObject" Target="../embeddings/oleObject281.bin"/><Relationship Id="rId26" Type="http://schemas.openxmlformats.org/officeDocument/2006/relationships/oleObject" Target="../embeddings/oleObject285.bin"/><Relationship Id="rId3" Type="http://schemas.openxmlformats.org/officeDocument/2006/relationships/oleObject" Target="../embeddings/oleObject274.bin"/><Relationship Id="rId21" Type="http://schemas.openxmlformats.org/officeDocument/2006/relationships/image" Target="../media/image271.emf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67.emf"/><Relationship Id="rId17" Type="http://schemas.openxmlformats.org/officeDocument/2006/relationships/image" Target="../media/image269.emf"/><Relationship Id="rId25" Type="http://schemas.openxmlformats.org/officeDocument/2006/relationships/image" Target="../media/image27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0.bin"/><Relationship Id="rId20" Type="http://schemas.openxmlformats.org/officeDocument/2006/relationships/oleObject" Target="../embeddings/oleObject282.bin"/><Relationship Id="rId29" Type="http://schemas.openxmlformats.org/officeDocument/2006/relationships/image" Target="../media/image275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64.emf"/><Relationship Id="rId11" Type="http://schemas.openxmlformats.org/officeDocument/2006/relationships/oleObject" Target="../embeddings/oleObject278.bin"/><Relationship Id="rId24" Type="http://schemas.openxmlformats.org/officeDocument/2006/relationships/oleObject" Target="../embeddings/oleObject284.bin"/><Relationship Id="rId5" Type="http://schemas.openxmlformats.org/officeDocument/2006/relationships/oleObject" Target="../embeddings/oleObject275.bin"/><Relationship Id="rId15" Type="http://schemas.openxmlformats.org/officeDocument/2006/relationships/image" Target="../media/image276.wmf"/><Relationship Id="rId23" Type="http://schemas.openxmlformats.org/officeDocument/2006/relationships/image" Target="../media/image272.emf"/><Relationship Id="rId28" Type="http://schemas.openxmlformats.org/officeDocument/2006/relationships/oleObject" Target="../embeddings/oleObject286.bin"/><Relationship Id="rId10" Type="http://schemas.openxmlformats.org/officeDocument/2006/relationships/image" Target="../media/image266.emf"/><Relationship Id="rId19" Type="http://schemas.openxmlformats.org/officeDocument/2006/relationships/image" Target="../media/image270.emf"/><Relationship Id="rId4" Type="http://schemas.openxmlformats.org/officeDocument/2006/relationships/image" Target="../media/image263.e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68.emf"/><Relationship Id="rId22" Type="http://schemas.openxmlformats.org/officeDocument/2006/relationships/oleObject" Target="../embeddings/oleObject283.bin"/><Relationship Id="rId27" Type="http://schemas.openxmlformats.org/officeDocument/2006/relationships/image" Target="../media/image27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13" Type="http://schemas.openxmlformats.org/officeDocument/2006/relationships/oleObject" Target="../embeddings/oleObject292.bin"/><Relationship Id="rId18" Type="http://schemas.openxmlformats.org/officeDocument/2006/relationships/image" Target="../media/image279.wmf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268.emf"/><Relationship Id="rId1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63.emf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8.bin"/><Relationship Id="rId15" Type="http://schemas.openxmlformats.org/officeDocument/2006/relationships/oleObject" Target="../embeddings/oleObject293.bin"/><Relationship Id="rId10" Type="http://schemas.openxmlformats.org/officeDocument/2006/relationships/image" Target="../media/image265.emf"/><Relationship Id="rId4" Type="http://schemas.openxmlformats.org/officeDocument/2006/relationships/image" Target="../media/image269.e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27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8.e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0.emf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8.emf"/><Relationship Id="rId26" Type="http://schemas.openxmlformats.org/officeDocument/2006/relationships/image" Target="../media/image42.emf"/><Relationship Id="rId39" Type="http://schemas.openxmlformats.org/officeDocument/2006/relationships/oleObject" Target="../embeddings/oleObject50.bin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46.emf"/><Relationship Id="rId42" Type="http://schemas.openxmlformats.org/officeDocument/2006/relationships/image" Target="../media/image50.emf"/><Relationship Id="rId47" Type="http://schemas.openxmlformats.org/officeDocument/2006/relationships/oleObject" Target="../embeddings/oleObject54.bin"/><Relationship Id="rId50" Type="http://schemas.openxmlformats.org/officeDocument/2006/relationships/image" Target="../media/image54.emf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emf"/><Relationship Id="rId29" Type="http://schemas.openxmlformats.org/officeDocument/2006/relationships/oleObject" Target="../embeddings/oleObject45.bin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1.emf"/><Relationship Id="rId32" Type="http://schemas.openxmlformats.org/officeDocument/2006/relationships/image" Target="../media/image45.emf"/><Relationship Id="rId37" Type="http://schemas.openxmlformats.org/officeDocument/2006/relationships/oleObject" Target="../embeddings/oleObject49.bin"/><Relationship Id="rId40" Type="http://schemas.openxmlformats.org/officeDocument/2006/relationships/image" Target="../media/image49.emf"/><Relationship Id="rId45" Type="http://schemas.openxmlformats.org/officeDocument/2006/relationships/oleObject" Target="../embeddings/oleObject53.bin"/><Relationship Id="rId53" Type="http://schemas.openxmlformats.org/officeDocument/2006/relationships/image" Target="../media/image56.png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40.bin"/><Relationship Id="rId31" Type="http://schemas.openxmlformats.org/officeDocument/2006/relationships/oleObject" Target="../embeddings/oleObject46.bin"/><Relationship Id="rId44" Type="http://schemas.openxmlformats.org/officeDocument/2006/relationships/image" Target="../media/image51.emf"/><Relationship Id="rId52" Type="http://schemas.openxmlformats.org/officeDocument/2006/relationships/image" Target="../media/image55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6.emf"/><Relationship Id="rId22" Type="http://schemas.openxmlformats.org/officeDocument/2006/relationships/image" Target="../media/image40.e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44.emf"/><Relationship Id="rId35" Type="http://schemas.openxmlformats.org/officeDocument/2006/relationships/oleObject" Target="../embeddings/oleObject48.bin"/><Relationship Id="rId43" Type="http://schemas.openxmlformats.org/officeDocument/2006/relationships/oleObject" Target="../embeddings/oleObject52.bin"/><Relationship Id="rId48" Type="http://schemas.openxmlformats.org/officeDocument/2006/relationships/image" Target="../media/image53.emf"/><Relationship Id="rId8" Type="http://schemas.openxmlformats.org/officeDocument/2006/relationships/image" Target="../media/image33.emf"/><Relationship Id="rId51" Type="http://schemas.openxmlformats.org/officeDocument/2006/relationships/oleObject" Target="../embeddings/oleObject56.bin"/><Relationship Id="rId3" Type="http://schemas.openxmlformats.org/officeDocument/2006/relationships/oleObject" Target="../embeddings/oleObject32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33" Type="http://schemas.openxmlformats.org/officeDocument/2006/relationships/oleObject" Target="../embeddings/oleObject47.bin"/><Relationship Id="rId38" Type="http://schemas.openxmlformats.org/officeDocument/2006/relationships/image" Target="../media/image48.emf"/><Relationship Id="rId46" Type="http://schemas.openxmlformats.org/officeDocument/2006/relationships/image" Target="../media/image52.emf"/><Relationship Id="rId20" Type="http://schemas.openxmlformats.org/officeDocument/2006/relationships/image" Target="../media/image39.emf"/><Relationship Id="rId41" Type="http://schemas.openxmlformats.org/officeDocument/2006/relationships/oleObject" Target="../embeddings/oleObject5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emf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3.emf"/><Relationship Id="rId36" Type="http://schemas.openxmlformats.org/officeDocument/2006/relationships/image" Target="../media/image47.emf"/><Relationship Id="rId49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4.emf"/><Relationship Id="rId26" Type="http://schemas.openxmlformats.org/officeDocument/2006/relationships/image" Target="../media/image68.e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34" Type="http://schemas.openxmlformats.org/officeDocument/2006/relationships/image" Target="../media/image72.emf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29" Type="http://schemas.openxmlformats.org/officeDocument/2006/relationships/oleObject" Target="../embeddings/oleObject7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7.emf"/><Relationship Id="rId32" Type="http://schemas.openxmlformats.org/officeDocument/2006/relationships/image" Target="../media/image71.e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69.emf"/><Relationship Id="rId36" Type="http://schemas.openxmlformats.org/officeDocument/2006/relationships/image" Target="../media/image73.emf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65.bin"/><Relationship Id="rId31" Type="http://schemas.openxmlformats.org/officeDocument/2006/relationships/oleObject" Target="../embeddings/oleObject71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70.emf"/><Relationship Id="rId35" Type="http://schemas.openxmlformats.org/officeDocument/2006/relationships/oleObject" Target="../embeddings/oleObject73.bin"/><Relationship Id="rId8" Type="http://schemas.openxmlformats.org/officeDocument/2006/relationships/image" Target="../media/image59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1.emf"/><Relationship Id="rId26" Type="http://schemas.openxmlformats.org/officeDocument/2006/relationships/image" Target="../media/image85.e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34" Type="http://schemas.openxmlformats.org/officeDocument/2006/relationships/image" Target="../media/image89.emf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emf"/><Relationship Id="rId20" Type="http://schemas.openxmlformats.org/officeDocument/2006/relationships/image" Target="../media/image82.emf"/><Relationship Id="rId29" Type="http://schemas.openxmlformats.org/officeDocument/2006/relationships/oleObject" Target="../embeddings/oleObject8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84.emf"/><Relationship Id="rId32" Type="http://schemas.openxmlformats.org/officeDocument/2006/relationships/image" Target="../media/image88.e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86.emf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8.bin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9.emf"/><Relationship Id="rId22" Type="http://schemas.openxmlformats.org/officeDocument/2006/relationships/image" Target="../media/image83.e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87.emf"/><Relationship Id="rId8" Type="http://schemas.openxmlformats.org/officeDocument/2006/relationships/image" Target="../media/image7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1.jpeg"/><Relationship Id="rId4" Type="http://schemas.openxmlformats.org/officeDocument/2006/relationships/image" Target="../media/image90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e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2.bin"/><Relationship Id="rId3" Type="http://schemas.openxmlformats.org/officeDocument/2006/relationships/image" Target="../media/image104.jpeg"/><Relationship Id="rId21" Type="http://schemas.openxmlformats.org/officeDocument/2006/relationships/image" Target="../media/image100.emf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98.emf"/><Relationship Id="rId25" Type="http://schemas.openxmlformats.org/officeDocument/2006/relationships/image" Target="../media/image102.emf"/><Relationship Id="rId33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29" Type="http://schemas.openxmlformats.org/officeDocument/2006/relationships/image" Target="../media/image7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5.emf"/><Relationship Id="rId24" Type="http://schemas.openxmlformats.org/officeDocument/2006/relationships/oleObject" Target="../embeddings/oleObject101.bin"/><Relationship Id="rId32" Type="http://schemas.openxmlformats.org/officeDocument/2006/relationships/oleObject" Target="../embeddings/oleObject105.bin"/><Relationship Id="rId5" Type="http://schemas.openxmlformats.org/officeDocument/2006/relationships/image" Target="../media/image92.emf"/><Relationship Id="rId15" Type="http://schemas.openxmlformats.org/officeDocument/2006/relationships/image" Target="../media/image97.emf"/><Relationship Id="rId23" Type="http://schemas.openxmlformats.org/officeDocument/2006/relationships/image" Target="../media/image101.emf"/><Relationship Id="rId28" Type="http://schemas.openxmlformats.org/officeDocument/2006/relationships/oleObject" Target="../embeddings/oleObject103.bin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99.emf"/><Relationship Id="rId31" Type="http://schemas.openxmlformats.org/officeDocument/2006/relationships/image" Target="../media/image8.e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103.emf"/><Relationship Id="rId30" Type="http://schemas.openxmlformats.org/officeDocument/2006/relationships/oleObject" Target="../embeddings/oleObject104.bin"/><Relationship Id="rId8" Type="http://schemas.openxmlformats.org/officeDocument/2006/relationships/oleObject" Target="../embeddings/oleObject9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5223fafb3d845b21f17a2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827583" y="1895646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chemeClr val="bg1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chemeClr val="bg1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34802" y="3894223"/>
            <a:ext cx="6705600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30000"/>
              </a:lnSpc>
              <a:defRPr/>
            </a:pP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Jiang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  <a:p>
            <a:pPr algn="ctr" eaLnBrk="1" hangingPunct="1">
              <a:lnSpc>
                <a:spcPct val="13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05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04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2023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48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nimBg="1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AutoShape 2"/>
          <p:cNvSpPr>
            <a:spLocks noChangeArrowheads="1"/>
          </p:cNvSpPr>
          <p:nvPr/>
        </p:nvSpPr>
        <p:spPr bwMode="auto">
          <a:xfrm>
            <a:off x="863284" y="3976127"/>
            <a:ext cx="2449512" cy="904875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222312" y="1268760"/>
            <a:ext cx="662146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 b="1" dirty="0" smtClean="0">
                <a:solidFill>
                  <a:srgbClr val="00FFFF"/>
                </a:solidFill>
                <a:ea typeface="楷体_GB2312" pitchFamily="49" charset="-122"/>
              </a:rPr>
              <a:t>二、电势与电场强度的微分关系</a:t>
            </a:r>
            <a:endParaRPr lang="zh-CN" altLang="en-US" sz="2600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757299" y="1772816"/>
            <a:ext cx="836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取两个相邻的等势面，把点电荷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q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从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P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移到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Q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，电场力作功为：</a:t>
            </a:r>
          </a:p>
        </p:txBody>
      </p:sp>
      <p:pic>
        <p:nvPicPr>
          <p:cNvPr id="539653" name="Picture 5" descr="电通量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6792"/>
              </a:clrFrom>
              <a:clrTo>
                <a:srgbClr val="00679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"/>
          <a:stretch>
            <a:fillRect/>
          </a:stretch>
        </p:blipFill>
        <p:spPr bwMode="auto">
          <a:xfrm rot="2557327">
            <a:off x="4745099" y="3480453"/>
            <a:ext cx="2386012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5475349" y="4942041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P</a:t>
            </a:r>
          </a:p>
        </p:txBody>
      </p:sp>
      <p:sp>
        <p:nvSpPr>
          <p:cNvPr id="539655" name="Line 7"/>
          <p:cNvSpPr>
            <a:spLocks noChangeShapeType="1"/>
          </p:cNvSpPr>
          <p:nvPr/>
        </p:nvSpPr>
        <p:spPr bwMode="auto">
          <a:xfrm flipV="1">
            <a:off x="5546786" y="4246716"/>
            <a:ext cx="1258888" cy="647700"/>
          </a:xfrm>
          <a:prstGeom prst="line">
            <a:avLst/>
          </a:prstGeom>
          <a:noFill/>
          <a:ln w="158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656" name="Line 8"/>
          <p:cNvSpPr>
            <a:spLocks noChangeShapeType="1"/>
          </p:cNvSpPr>
          <p:nvPr/>
        </p:nvSpPr>
        <p:spPr bwMode="auto">
          <a:xfrm flipV="1">
            <a:off x="5618224" y="4030816"/>
            <a:ext cx="720725" cy="865187"/>
          </a:xfrm>
          <a:prstGeom prst="line">
            <a:avLst/>
          </a:prstGeom>
          <a:noFill/>
          <a:ln w="15875">
            <a:solidFill>
              <a:srgbClr val="FF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9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28473"/>
              </p:ext>
            </p:extLst>
          </p:nvPr>
        </p:nvGraphicFramePr>
        <p:xfrm>
          <a:off x="6410386" y="4540403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4" name="Equation" r:id="rId4" imgW="323765" imgH="304936" progId="Equation.3">
                  <p:embed/>
                </p:oleObj>
              </mc:Choice>
              <mc:Fallback>
                <p:oleObj name="Equation" r:id="rId4" imgW="32376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86" y="4540403"/>
                        <a:ext cx="381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58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709910"/>
              </p:ext>
            </p:extLst>
          </p:nvPr>
        </p:nvGraphicFramePr>
        <p:xfrm>
          <a:off x="4837174" y="2414741"/>
          <a:ext cx="10652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5" name="Equation" r:id="rId6" imgW="1000083" imgH="323918" progId="Equation.3">
                  <p:embed/>
                </p:oleObj>
              </mc:Choice>
              <mc:Fallback>
                <p:oleObj name="Equation" r:id="rId6" imgW="1000083" imgH="323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74" y="2414741"/>
                        <a:ext cx="10652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9659" name="Picture 11" descr="电通量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6792"/>
              </a:clrFrom>
              <a:clrTo>
                <a:srgbClr val="00679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"/>
          <a:stretch>
            <a:fillRect/>
          </a:stretch>
        </p:blipFill>
        <p:spPr bwMode="auto">
          <a:xfrm rot="2679424">
            <a:off x="6051611" y="1895628"/>
            <a:ext cx="2386013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9660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911085"/>
              </p:ext>
            </p:extLst>
          </p:nvPr>
        </p:nvGraphicFramePr>
        <p:xfrm>
          <a:off x="1320861" y="2362353"/>
          <a:ext cx="347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6" name="Equation" r:id="rId8" imgW="3410035" imgH="380864" progId="Equation.3">
                  <p:embed/>
                </p:oleObj>
              </mc:Choice>
              <mc:Fallback>
                <p:oleObj name="Equation" r:id="rId8" imgW="3410035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61" y="2362353"/>
                        <a:ext cx="347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1" name="Line 13"/>
          <p:cNvSpPr>
            <a:spLocks noChangeShapeType="1"/>
          </p:cNvSpPr>
          <p:nvPr/>
        </p:nvSpPr>
        <p:spPr bwMode="auto">
          <a:xfrm flipV="1">
            <a:off x="6770749" y="2590953"/>
            <a:ext cx="792162" cy="936625"/>
          </a:xfrm>
          <a:prstGeom prst="line">
            <a:avLst/>
          </a:prstGeom>
          <a:noFill/>
          <a:ln w="19050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6267511" y="547067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 b="1" i="1">
                <a:ea typeface="楷体_GB2312" pitchFamily="49" charset="-122"/>
              </a:rPr>
              <a:t>u</a:t>
            </a:r>
          </a:p>
        </p:txBody>
      </p:sp>
      <p:sp>
        <p:nvSpPr>
          <p:cNvPr id="539663" name="Text Box 15"/>
          <p:cNvSpPr txBox="1">
            <a:spLocks noChangeArrowheads="1"/>
          </p:cNvSpPr>
          <p:nvPr/>
        </p:nvSpPr>
        <p:spPr bwMode="auto">
          <a:xfrm>
            <a:off x="7212074" y="4056216"/>
            <a:ext cx="86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 b="1" i="1">
                <a:ea typeface="楷体_GB2312" pitchFamily="49" charset="-122"/>
              </a:rPr>
              <a:t>u+</a:t>
            </a:r>
            <a:r>
              <a:rPr kumimoji="0" lang="en-US" altLang="zh-CN" b="1">
                <a:ea typeface="楷体_GB2312" pitchFamily="49" charset="-122"/>
              </a:rPr>
              <a:t>d</a:t>
            </a:r>
            <a:r>
              <a:rPr kumimoji="0" lang="en-US" altLang="zh-CN" b="1" i="1">
                <a:ea typeface="楷体_GB2312" pitchFamily="49" charset="-122"/>
              </a:rPr>
              <a:t>u</a:t>
            </a:r>
          </a:p>
        </p:txBody>
      </p:sp>
      <p:graphicFrame>
        <p:nvGraphicFramePr>
          <p:cNvPr id="5396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825373"/>
              </p:ext>
            </p:extLst>
          </p:nvPr>
        </p:nvGraphicFramePr>
        <p:xfrm>
          <a:off x="7491474" y="2303616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7" name="公式" r:id="rId10" imgW="161883" imgH="238193" progId="Equation.3">
                  <p:embed/>
                </p:oleObj>
              </mc:Choice>
              <mc:Fallback>
                <p:oleObj name="公式" r:id="rId10" imgW="161883" imgH="2381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74" y="2303616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961603"/>
              </p:ext>
            </p:extLst>
          </p:nvPr>
        </p:nvGraphicFramePr>
        <p:xfrm>
          <a:off x="7731186" y="2186141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8" name="公式" r:id="rId12" imgW="495469" imgH="390661" progId="Equation.3">
                  <p:embed/>
                </p:oleObj>
              </mc:Choice>
              <mc:Fallback>
                <p:oleObj name="公式" r:id="rId12" imgW="495469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86" y="2186141"/>
                        <a:ext cx="55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6" name="Oval 18"/>
          <p:cNvSpPr>
            <a:spLocks noChangeArrowheads="1"/>
          </p:cNvSpPr>
          <p:nvPr/>
        </p:nvSpPr>
        <p:spPr bwMode="auto">
          <a:xfrm>
            <a:off x="6691374" y="3454553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96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916180"/>
              </p:ext>
            </p:extLst>
          </p:nvPr>
        </p:nvGraphicFramePr>
        <p:xfrm>
          <a:off x="6091299" y="3527578"/>
          <a:ext cx="39211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9" name="公式" r:id="rId14" imgW="343069" imgH="247684" progId="Equation.3">
                  <p:embed/>
                </p:oleObj>
              </mc:Choice>
              <mc:Fallback>
                <p:oleObj name="公式" r:id="rId14" imgW="343069" imgH="2476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99" y="3527578"/>
                        <a:ext cx="39211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8" name="Oval 20"/>
          <p:cNvSpPr>
            <a:spLocks noChangeArrowheads="1"/>
          </p:cNvSpPr>
          <p:nvPr/>
        </p:nvSpPr>
        <p:spPr bwMode="auto">
          <a:xfrm>
            <a:off x="5545199" y="4815041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9669" name="Oval 21"/>
          <p:cNvSpPr>
            <a:spLocks noChangeArrowheads="1"/>
          </p:cNvSpPr>
          <p:nvPr/>
        </p:nvSpPr>
        <p:spPr bwMode="auto">
          <a:xfrm>
            <a:off x="7491474" y="3786341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9670" name="Text Box 22"/>
          <p:cNvSpPr txBox="1">
            <a:spLocks noChangeArrowheads="1"/>
          </p:cNvSpPr>
          <p:nvPr/>
        </p:nvSpPr>
        <p:spPr bwMode="auto">
          <a:xfrm>
            <a:off x="7707374" y="3599016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Q</a:t>
            </a:r>
          </a:p>
        </p:txBody>
      </p:sp>
      <p:sp>
        <p:nvSpPr>
          <p:cNvPr id="539671" name="Line 23"/>
          <p:cNvSpPr>
            <a:spLocks noChangeShapeType="1"/>
          </p:cNvSpPr>
          <p:nvPr/>
        </p:nvSpPr>
        <p:spPr bwMode="auto">
          <a:xfrm flipV="1">
            <a:off x="6843774" y="3887941"/>
            <a:ext cx="647700" cy="336550"/>
          </a:xfrm>
          <a:prstGeom prst="line">
            <a:avLst/>
          </a:prstGeom>
          <a:noFill/>
          <a:ln w="15875">
            <a:solidFill>
              <a:srgbClr val="66FF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672" name="Line 24"/>
          <p:cNvSpPr>
            <a:spLocks noChangeShapeType="1"/>
          </p:cNvSpPr>
          <p:nvPr/>
        </p:nvSpPr>
        <p:spPr bwMode="auto">
          <a:xfrm flipV="1">
            <a:off x="6338949" y="3599016"/>
            <a:ext cx="360362" cy="431800"/>
          </a:xfrm>
          <a:prstGeom prst="line">
            <a:avLst/>
          </a:prstGeom>
          <a:noFill/>
          <a:ln w="15875">
            <a:solidFill>
              <a:srgbClr val="FF996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673" name="Text Box 25"/>
          <p:cNvSpPr txBox="1">
            <a:spLocks noChangeArrowheads="1"/>
          </p:cNvSpPr>
          <p:nvPr/>
        </p:nvSpPr>
        <p:spPr bwMode="auto">
          <a:xfrm>
            <a:off x="6483411" y="3048153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 b="1" i="1">
                <a:solidFill>
                  <a:srgbClr val="FFFF00"/>
                </a:solidFill>
                <a:ea typeface="楷体_GB2312" pitchFamily="49" charset="-122"/>
              </a:rPr>
              <a:t>Q</a:t>
            </a:r>
            <a:r>
              <a:rPr kumimoji="0" lang="en-US" altLang="zh-CN" b="1" i="1" baseline="30000">
                <a:solidFill>
                  <a:srgbClr val="FFFF00"/>
                </a:solidFill>
                <a:ea typeface="楷体_GB2312" pitchFamily="49" charset="-122"/>
              </a:rPr>
              <a:t>/</a:t>
            </a:r>
            <a:endParaRPr kumimoji="0" lang="en-US" altLang="zh-CN" b="1" i="1">
              <a:solidFill>
                <a:srgbClr val="FFFF00"/>
              </a:solidFill>
              <a:ea typeface="楷体_GB2312" pitchFamily="49" charset="-122"/>
            </a:endParaRPr>
          </a:p>
        </p:txBody>
      </p:sp>
      <p:graphicFrame>
        <p:nvGraphicFramePr>
          <p:cNvPr id="539674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025944"/>
              </p:ext>
            </p:extLst>
          </p:nvPr>
        </p:nvGraphicFramePr>
        <p:xfrm>
          <a:off x="1305780" y="2878290"/>
          <a:ext cx="38973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0" name="Equation" r:id="rId16" imgW="3828965" imgH="323918" progId="Equation.3">
                  <p:embed/>
                </p:oleObj>
              </mc:Choice>
              <mc:Fallback>
                <p:oleObj name="Equation" r:id="rId16" imgW="3828965" imgH="323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780" y="2878290"/>
                        <a:ext cx="38973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75" name="AutoShape 27"/>
          <p:cNvSpPr>
            <a:spLocks/>
          </p:cNvSpPr>
          <p:nvPr/>
        </p:nvSpPr>
        <p:spPr bwMode="auto">
          <a:xfrm>
            <a:off x="1103374" y="2446491"/>
            <a:ext cx="206375" cy="865187"/>
          </a:xfrm>
          <a:prstGeom prst="leftBrace">
            <a:avLst>
              <a:gd name="adj1" fmla="val 34936"/>
              <a:gd name="adj2" fmla="val 51528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9676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183797"/>
              </p:ext>
            </p:extLst>
          </p:nvPr>
        </p:nvGraphicFramePr>
        <p:xfrm>
          <a:off x="1368109" y="3976127"/>
          <a:ext cx="12700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1" name="Equation" r:id="rId18" imgW="1200235" imgH="762034" progId="Equation.3">
                  <p:embed/>
                </p:oleObj>
              </mc:Choice>
              <mc:Fallback>
                <p:oleObj name="Equation" r:id="rId18" imgW="1200235" imgH="76203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109" y="3976127"/>
                        <a:ext cx="12700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77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15705"/>
              </p:ext>
            </p:extLst>
          </p:nvPr>
        </p:nvGraphicFramePr>
        <p:xfrm>
          <a:off x="1305780" y="3501008"/>
          <a:ext cx="1549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2" name="公式" r:id="rId20" imgW="1486069" imgH="247684" progId="Equation.3">
                  <p:embed/>
                </p:oleObj>
              </mc:Choice>
              <mc:Fallback>
                <p:oleObj name="公式" r:id="rId20" imgW="1486069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780" y="3501008"/>
                        <a:ext cx="15494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83" name="Line 35"/>
          <p:cNvSpPr>
            <a:spLocks noChangeShapeType="1"/>
          </p:cNvSpPr>
          <p:nvPr/>
        </p:nvSpPr>
        <p:spPr bwMode="auto">
          <a:xfrm>
            <a:off x="1957548" y="4418166"/>
            <a:ext cx="287338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684" name="Arc 36"/>
          <p:cNvSpPr>
            <a:spLocks/>
          </p:cNvSpPr>
          <p:nvPr/>
        </p:nvSpPr>
        <p:spPr bwMode="auto">
          <a:xfrm rot="5400000">
            <a:off x="5765068" y="4134796"/>
            <a:ext cx="215900" cy="627063"/>
          </a:xfrm>
          <a:custGeom>
            <a:avLst/>
            <a:gdLst>
              <a:gd name="T0" fmla="*/ 0 w 15195"/>
              <a:gd name="T1" fmla="*/ 2147483646 h 21600"/>
              <a:gd name="T2" fmla="*/ 2147483646 w 15195"/>
              <a:gd name="T3" fmla="*/ 2147483646 h 21600"/>
              <a:gd name="T4" fmla="*/ 2147483646 w 15195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195" h="21600" fill="none" extrusionOk="0">
                <a:moveTo>
                  <a:pt x="0" y="3662"/>
                </a:moveTo>
                <a:cubicBezTo>
                  <a:pt x="3558" y="1274"/>
                  <a:pt x="7747" y="-1"/>
                  <a:pt x="12033" y="0"/>
                </a:cubicBezTo>
                <a:cubicBezTo>
                  <a:pt x="13091" y="0"/>
                  <a:pt x="14148" y="77"/>
                  <a:pt x="15195" y="232"/>
                </a:cubicBezTo>
              </a:path>
              <a:path w="15195" h="21600" stroke="0" extrusionOk="0">
                <a:moveTo>
                  <a:pt x="0" y="3662"/>
                </a:moveTo>
                <a:cubicBezTo>
                  <a:pt x="3558" y="1274"/>
                  <a:pt x="7747" y="-1"/>
                  <a:pt x="12033" y="0"/>
                </a:cubicBezTo>
                <a:cubicBezTo>
                  <a:pt x="13091" y="0"/>
                  <a:pt x="14148" y="77"/>
                  <a:pt x="15195" y="232"/>
                </a:cubicBezTo>
                <a:lnTo>
                  <a:pt x="12033" y="21600"/>
                </a:lnTo>
                <a:lnTo>
                  <a:pt x="0" y="3662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9685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387571"/>
              </p:ext>
            </p:extLst>
          </p:nvPr>
        </p:nvGraphicFramePr>
        <p:xfrm>
          <a:off x="6251636" y="4102253"/>
          <a:ext cx="2301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3" name="Equation" r:id="rId22" imgW="161883" imgH="247684" progId="Equation.3">
                  <p:embed/>
                </p:oleObj>
              </mc:Choice>
              <mc:Fallback>
                <p:oleObj name="Equation" r:id="rId22" imgW="161883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636" y="4102253"/>
                        <a:ext cx="23018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179512" y="332656"/>
            <a:ext cx="708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(3)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电场强度的方向总是指向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电势减小的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方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向</a:t>
            </a:r>
            <a:r>
              <a:rPr lang="zh-CN" altLang="en-US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（对正电荷，电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场力作正功，</a:t>
            </a:r>
            <a:r>
              <a:rPr lang="zh-CN" altLang="en-US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电势能减小，电势也减小）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66112" y="271909"/>
            <a:ext cx="1504122" cy="1517147"/>
            <a:chOff x="1011238" y="2692400"/>
            <a:chExt cx="3154362" cy="3167063"/>
          </a:xfrm>
        </p:grpSpPr>
        <p:sp>
          <p:nvSpPr>
            <p:cNvPr id="40" name="Rectangle 63"/>
            <p:cNvSpPr>
              <a:spLocks noChangeArrowheads="1"/>
            </p:cNvSpPr>
            <p:nvPr/>
          </p:nvSpPr>
          <p:spPr bwMode="auto">
            <a:xfrm>
              <a:off x="1011238" y="2692400"/>
              <a:ext cx="3154362" cy="3167063"/>
            </a:xfrm>
            <a:prstGeom prst="rect">
              <a:avLst/>
            </a:prstGeom>
            <a:solidFill>
              <a:srgbClr val="00CC99">
                <a:alpha val="29019"/>
              </a:srgbClr>
            </a:solidFill>
            <a:ln w="9525">
              <a:solidFill>
                <a:srgbClr val="00CC99">
                  <a:alpha val="45882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41" name="Group 65"/>
            <p:cNvGrpSpPr>
              <a:grpSpLocks noChangeAspect="1"/>
            </p:cNvGrpSpPr>
            <p:nvPr/>
          </p:nvGrpSpPr>
          <p:grpSpPr bwMode="auto">
            <a:xfrm>
              <a:off x="1187450" y="2898775"/>
              <a:ext cx="2733675" cy="2736850"/>
              <a:chOff x="1813" y="1171"/>
              <a:chExt cx="1415" cy="1416"/>
            </a:xfrm>
          </p:grpSpPr>
          <p:grpSp>
            <p:nvGrpSpPr>
              <p:cNvPr id="47" name="Group 66"/>
              <p:cNvGrpSpPr>
                <a:grpSpLocks noChangeAspect="1"/>
              </p:cNvGrpSpPr>
              <p:nvPr/>
            </p:nvGrpSpPr>
            <p:grpSpPr bwMode="auto">
              <a:xfrm>
                <a:off x="2449" y="1806"/>
                <a:ext cx="145" cy="145"/>
                <a:chOff x="2449" y="1806"/>
                <a:chExt cx="145" cy="145"/>
              </a:xfrm>
            </p:grpSpPr>
            <p:sp>
              <p:nvSpPr>
                <p:cNvPr id="85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2449" y="1806"/>
                  <a:ext cx="145" cy="1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grpSp>
              <p:nvGrpSpPr>
                <p:cNvPr id="86" name="Group 68"/>
                <p:cNvGrpSpPr>
                  <a:grpSpLocks noChangeAspect="1"/>
                </p:cNvGrpSpPr>
                <p:nvPr/>
              </p:nvGrpSpPr>
              <p:grpSpPr bwMode="auto">
                <a:xfrm>
                  <a:off x="2470" y="1826"/>
                  <a:ext cx="106" cy="106"/>
                  <a:chOff x="2336" y="1842"/>
                  <a:chExt cx="106" cy="106"/>
                </a:xfrm>
              </p:grpSpPr>
              <p:sp>
                <p:nvSpPr>
                  <p:cNvPr id="87" name="Line 6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36" y="1895"/>
                    <a:ext cx="10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70"/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2336" y="1895"/>
                    <a:ext cx="10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8" name="Group 71"/>
              <p:cNvGrpSpPr>
                <a:grpSpLocks noChangeAspect="1"/>
              </p:cNvGrpSpPr>
              <p:nvPr/>
            </p:nvGrpSpPr>
            <p:grpSpPr bwMode="auto">
              <a:xfrm>
                <a:off x="1813" y="1171"/>
                <a:ext cx="1415" cy="1416"/>
                <a:chOff x="1813" y="1171"/>
                <a:chExt cx="1415" cy="1416"/>
              </a:xfrm>
            </p:grpSpPr>
            <p:grpSp>
              <p:nvGrpSpPr>
                <p:cNvPr id="49" name="Group 72"/>
                <p:cNvGrpSpPr>
                  <a:grpSpLocks noChangeAspect="1"/>
                </p:cNvGrpSpPr>
                <p:nvPr/>
              </p:nvGrpSpPr>
              <p:grpSpPr bwMode="auto">
                <a:xfrm rot="-7205867">
                  <a:off x="1869" y="1505"/>
                  <a:ext cx="581" cy="336"/>
                  <a:chOff x="2608" y="1298"/>
                  <a:chExt cx="581" cy="336"/>
                </a:xfrm>
              </p:grpSpPr>
              <p:sp>
                <p:nvSpPr>
                  <p:cNvPr id="83" name="Line 7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AutoShape 74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0" name="Group 75"/>
                <p:cNvGrpSpPr>
                  <a:grpSpLocks noChangeAspect="1"/>
                </p:cNvGrpSpPr>
                <p:nvPr/>
              </p:nvGrpSpPr>
              <p:grpSpPr bwMode="auto">
                <a:xfrm rot="-3600000">
                  <a:off x="2232" y="1294"/>
                  <a:ext cx="581" cy="336"/>
                  <a:chOff x="2608" y="1298"/>
                  <a:chExt cx="581" cy="336"/>
                </a:xfrm>
              </p:grpSpPr>
              <p:sp>
                <p:nvSpPr>
                  <p:cNvPr id="81" name="Line 7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AutoShape 77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1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2591" y="1501"/>
                  <a:ext cx="581" cy="336"/>
                  <a:chOff x="2608" y="1298"/>
                  <a:chExt cx="581" cy="336"/>
                </a:xfrm>
              </p:grpSpPr>
              <p:sp>
                <p:nvSpPr>
                  <p:cNvPr id="79" name="Line 7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AutoShape 80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2" name="Group 81"/>
                <p:cNvGrpSpPr>
                  <a:grpSpLocks noChangeAspect="1"/>
                </p:cNvGrpSpPr>
                <p:nvPr/>
              </p:nvGrpSpPr>
              <p:grpSpPr bwMode="auto">
                <a:xfrm rot="-5400000">
                  <a:off x="2023" y="1349"/>
                  <a:ext cx="581" cy="336"/>
                  <a:chOff x="2608" y="1298"/>
                  <a:chExt cx="581" cy="336"/>
                </a:xfrm>
              </p:grpSpPr>
              <p:sp>
                <p:nvSpPr>
                  <p:cNvPr id="77" name="Line 8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AutoShape 83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3" name="Group 84"/>
                <p:cNvGrpSpPr>
                  <a:grpSpLocks noChangeAspect="1"/>
                </p:cNvGrpSpPr>
                <p:nvPr/>
              </p:nvGrpSpPr>
              <p:grpSpPr bwMode="auto">
                <a:xfrm rot="-1821529">
                  <a:off x="2437" y="1350"/>
                  <a:ext cx="581" cy="336"/>
                  <a:chOff x="2608" y="1298"/>
                  <a:chExt cx="581" cy="336"/>
                </a:xfrm>
              </p:grpSpPr>
              <p:sp>
                <p:nvSpPr>
                  <p:cNvPr id="75" name="Line 8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AutoShape 86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4" name="Group 87"/>
                <p:cNvGrpSpPr>
                  <a:grpSpLocks noChangeAspect="1"/>
                </p:cNvGrpSpPr>
                <p:nvPr/>
              </p:nvGrpSpPr>
              <p:grpSpPr bwMode="auto">
                <a:xfrm rot="1800000">
                  <a:off x="2647" y="1710"/>
                  <a:ext cx="581" cy="336"/>
                  <a:chOff x="2608" y="1298"/>
                  <a:chExt cx="581" cy="336"/>
                </a:xfrm>
              </p:grpSpPr>
              <p:sp>
                <p:nvSpPr>
                  <p:cNvPr id="73" name="Line 8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AutoShape 89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5" name="Group 90"/>
                <p:cNvGrpSpPr>
                  <a:grpSpLocks noChangeAspect="1"/>
                </p:cNvGrpSpPr>
                <p:nvPr/>
              </p:nvGrpSpPr>
              <p:grpSpPr bwMode="auto">
                <a:xfrm rot="-9000000">
                  <a:off x="1813" y="1711"/>
                  <a:ext cx="581" cy="336"/>
                  <a:chOff x="2608" y="1298"/>
                  <a:chExt cx="581" cy="336"/>
                </a:xfrm>
              </p:grpSpPr>
              <p:sp>
                <p:nvSpPr>
                  <p:cNvPr id="71" name="Line 9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6" name="Group 93"/>
                <p:cNvGrpSpPr>
                  <a:grpSpLocks noChangeAspect="1"/>
                </p:cNvGrpSpPr>
                <p:nvPr/>
              </p:nvGrpSpPr>
              <p:grpSpPr bwMode="auto">
                <a:xfrm rot="8992351">
                  <a:off x="2024" y="2073"/>
                  <a:ext cx="581" cy="336"/>
                  <a:chOff x="2608" y="1298"/>
                  <a:chExt cx="581" cy="336"/>
                </a:xfrm>
              </p:grpSpPr>
              <p:sp>
                <p:nvSpPr>
                  <p:cNvPr id="69" name="Line 9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AutoShape 95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7" name="Group 96"/>
                <p:cNvGrpSpPr>
                  <a:grpSpLocks noChangeAspect="1"/>
                </p:cNvGrpSpPr>
                <p:nvPr/>
              </p:nvGrpSpPr>
              <p:grpSpPr bwMode="auto">
                <a:xfrm rot="7200000">
                  <a:off x="2233" y="2129"/>
                  <a:ext cx="581" cy="336"/>
                  <a:chOff x="2608" y="1298"/>
                  <a:chExt cx="581" cy="336"/>
                </a:xfrm>
              </p:grpSpPr>
              <p:sp>
                <p:nvSpPr>
                  <p:cNvPr id="67" name="Line 9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AutoShape 98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8" name="Group 99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2441" y="2071"/>
                  <a:ext cx="581" cy="336"/>
                  <a:chOff x="2608" y="1298"/>
                  <a:chExt cx="581" cy="336"/>
                </a:xfrm>
              </p:grpSpPr>
              <p:sp>
                <p:nvSpPr>
                  <p:cNvPr id="65" name="Line 10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AutoShape 101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9" name="Group 102"/>
                <p:cNvGrpSpPr>
                  <a:grpSpLocks noChangeAspect="1"/>
                </p:cNvGrpSpPr>
                <p:nvPr/>
              </p:nvGrpSpPr>
              <p:grpSpPr bwMode="auto">
                <a:xfrm rot="3643387">
                  <a:off x="2589" y="1921"/>
                  <a:ext cx="581" cy="336"/>
                  <a:chOff x="2608" y="1298"/>
                  <a:chExt cx="581" cy="336"/>
                </a:xfrm>
              </p:grpSpPr>
              <p:sp>
                <p:nvSpPr>
                  <p:cNvPr id="63" name="Line 10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AutoShape 104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0" name="Group 105"/>
                <p:cNvGrpSpPr>
                  <a:grpSpLocks noChangeAspect="1"/>
                </p:cNvGrpSpPr>
                <p:nvPr/>
              </p:nvGrpSpPr>
              <p:grpSpPr bwMode="auto">
                <a:xfrm rot="10800000">
                  <a:off x="1870" y="1921"/>
                  <a:ext cx="581" cy="336"/>
                  <a:chOff x="2608" y="1298"/>
                  <a:chExt cx="581" cy="336"/>
                </a:xfrm>
              </p:grpSpPr>
              <p:sp>
                <p:nvSpPr>
                  <p:cNvPr id="61" name="Line 10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AutoShape 107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</p:grpSp>
        </p:grpSp>
        <p:sp>
          <p:nvSpPr>
            <p:cNvPr id="42" name="Oval 108"/>
            <p:cNvSpPr>
              <a:spLocks noChangeArrowheads="1"/>
            </p:cNvSpPr>
            <p:nvPr/>
          </p:nvSpPr>
          <p:spPr bwMode="auto">
            <a:xfrm>
              <a:off x="2338388" y="4051300"/>
              <a:ext cx="431800" cy="4318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3" name="Oval 109"/>
            <p:cNvSpPr>
              <a:spLocks noChangeArrowheads="1"/>
            </p:cNvSpPr>
            <p:nvPr/>
          </p:nvSpPr>
          <p:spPr bwMode="auto">
            <a:xfrm>
              <a:off x="2225675" y="3940175"/>
              <a:ext cx="655638" cy="65563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4" name="Oval 110"/>
            <p:cNvSpPr>
              <a:spLocks noChangeArrowheads="1"/>
            </p:cNvSpPr>
            <p:nvPr/>
          </p:nvSpPr>
          <p:spPr bwMode="auto">
            <a:xfrm>
              <a:off x="2070100" y="3783013"/>
              <a:ext cx="968375" cy="96837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5" name="Oval 111"/>
            <p:cNvSpPr>
              <a:spLocks noChangeArrowheads="1"/>
            </p:cNvSpPr>
            <p:nvPr/>
          </p:nvSpPr>
          <p:spPr bwMode="auto">
            <a:xfrm>
              <a:off x="1803400" y="3516313"/>
              <a:ext cx="1503363" cy="150336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6" name="Oval 112"/>
            <p:cNvSpPr>
              <a:spLocks noChangeArrowheads="1"/>
            </p:cNvSpPr>
            <p:nvPr/>
          </p:nvSpPr>
          <p:spPr bwMode="auto">
            <a:xfrm>
              <a:off x="1454150" y="3167063"/>
              <a:ext cx="2201863" cy="220186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521971" y="4854761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结论：</a:t>
            </a:r>
          </a:p>
        </p:txBody>
      </p:sp>
      <p:sp>
        <p:nvSpPr>
          <p:cNvPr id="90" name="AutoShape 32"/>
          <p:cNvSpPr>
            <a:spLocks noChangeAspect="1" noChangeArrowheads="1"/>
          </p:cNvSpPr>
          <p:nvPr/>
        </p:nvSpPr>
        <p:spPr bwMode="auto">
          <a:xfrm>
            <a:off x="264796" y="4807136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1" name="Rectangle 30"/>
          <p:cNvSpPr>
            <a:spLocks noChangeArrowheads="1"/>
          </p:cNvSpPr>
          <p:nvPr/>
        </p:nvSpPr>
        <p:spPr bwMode="auto">
          <a:xfrm>
            <a:off x="264796" y="5218394"/>
            <a:ext cx="45723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任意一场点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P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处电场强度的大小等于沿过该点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等势面法线方向上电势的变化率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</a:t>
            </a:r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2267744" y="6164458"/>
            <a:ext cx="6768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负号表示电场强度的方向指向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电势减小的方向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  <a:p>
            <a:pPr algn="l" eaLnBrk="1" hangingPunct="1"/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963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5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9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9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5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53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4" dur="500"/>
                                        <p:tgtEl>
                                          <p:spTgt spid="53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7" dur="500"/>
                                        <p:tgtEl>
                                          <p:spTgt spid="5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5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53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000"/>
                                        <p:tgtEl>
                                          <p:spTgt spid="53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000"/>
                                        <p:tgtEl>
                                          <p:spTgt spid="53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3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2" dur="2000" fill="hold"/>
                                        <p:tgtEl>
                                          <p:spTgt spid="5396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0" grpId="0" animBg="1"/>
      <p:bldP spid="539651" grpId="0"/>
      <p:bldP spid="539652" grpId="0" autoUpdateAnimBg="0"/>
      <p:bldP spid="539654" grpId="0"/>
      <p:bldP spid="539655" grpId="0" animBg="1"/>
      <p:bldP spid="539656" grpId="0" animBg="1"/>
      <p:bldP spid="539661" grpId="0" animBg="1"/>
      <p:bldP spid="539662" grpId="0"/>
      <p:bldP spid="539663" grpId="0"/>
      <p:bldP spid="539666" grpId="0" animBg="1"/>
      <p:bldP spid="539668" grpId="0" animBg="1"/>
      <p:bldP spid="539669" grpId="0" animBg="1"/>
      <p:bldP spid="539670" grpId="0"/>
      <p:bldP spid="539671" grpId="0" animBg="1"/>
      <p:bldP spid="539672" grpId="0" animBg="1"/>
      <p:bldP spid="539673" grpId="0"/>
      <p:bldP spid="539675" grpId="0" animBg="1"/>
      <p:bldP spid="539683" grpId="0" animBg="1"/>
      <p:bldP spid="539683" grpId="1" animBg="1"/>
      <p:bldP spid="539684" grpId="0" animBg="1"/>
      <p:bldP spid="38" grpId="0" autoUpdateAnimBg="0"/>
      <p:bldP spid="89" grpId="0" autoUpdateAnimBg="0"/>
      <p:bldP spid="91" grpId="0" autoUpdateAnimBg="0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827088" y="3113832"/>
            <a:ext cx="386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在直角坐标系中：</a:t>
            </a:r>
          </a:p>
        </p:txBody>
      </p:sp>
      <p:graphicFrame>
        <p:nvGraphicFramePr>
          <p:cNvPr id="540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232038"/>
              </p:ext>
            </p:extLst>
          </p:nvPr>
        </p:nvGraphicFramePr>
        <p:xfrm>
          <a:off x="1084263" y="762744"/>
          <a:ext cx="31273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6" name="Equation" r:id="rId3" imgW="1343152" imgH="161959" progId="Equation.DSMT4">
                  <p:embed/>
                </p:oleObj>
              </mc:Choice>
              <mc:Fallback>
                <p:oleObj name="Equation" r:id="rId3" imgW="1343152" imgH="1619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762744"/>
                        <a:ext cx="31273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757238" y="249982"/>
            <a:ext cx="345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另一种理解：</a:t>
            </a:r>
          </a:p>
        </p:txBody>
      </p:sp>
      <p:graphicFrame>
        <p:nvGraphicFramePr>
          <p:cNvPr id="54067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819753"/>
              </p:ext>
            </p:extLst>
          </p:nvPr>
        </p:nvGraphicFramePr>
        <p:xfrm>
          <a:off x="4500563" y="835769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7" name="Equation" r:id="rId5" imgW="1495552" imgH="361882" progId="Equation.3">
                  <p:embed/>
                </p:oleObj>
              </mc:Choice>
              <mc:Fallback>
                <p:oleObj name="Equation" r:id="rId5" imgW="1495552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835769"/>
                        <a:ext cx="156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7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77284"/>
              </p:ext>
            </p:extLst>
          </p:nvPr>
        </p:nvGraphicFramePr>
        <p:xfrm>
          <a:off x="6443663" y="546844"/>
          <a:ext cx="13462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8" name="Equation" r:id="rId7" imgW="1276435" imgH="762034" progId="Equation.3">
                  <p:embed/>
                </p:oleObj>
              </mc:Choice>
              <mc:Fallback>
                <p:oleObj name="Equation" r:id="rId7" imgW="1276435" imgH="76203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46844"/>
                        <a:ext cx="13462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7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133736"/>
              </p:ext>
            </p:extLst>
          </p:nvPr>
        </p:nvGraphicFramePr>
        <p:xfrm>
          <a:off x="827088" y="2315319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9" name="公式" r:id="rId9" imgW="1352635" imgH="323918" progId="Equation.3">
                  <p:embed/>
                </p:oleObj>
              </mc:Choice>
              <mc:Fallback>
                <p:oleObj name="公式" r:id="rId9" imgW="1352635" imgH="323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15319"/>
                        <a:ext cx="142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0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558273"/>
              </p:ext>
            </p:extLst>
          </p:nvPr>
        </p:nvGraphicFramePr>
        <p:xfrm>
          <a:off x="2697163" y="2061319"/>
          <a:ext cx="1460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0" name="公式" r:id="rId11" imgW="1390565" imgH="762034" progId="Equation.3">
                  <p:embed/>
                </p:oleObj>
              </mc:Choice>
              <mc:Fallback>
                <p:oleObj name="公式" r:id="rId11" imgW="1390565" imgH="76203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2061319"/>
                        <a:ext cx="1460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536926"/>
              </p:ext>
            </p:extLst>
          </p:nvPr>
        </p:nvGraphicFramePr>
        <p:xfrm>
          <a:off x="827088" y="3609132"/>
          <a:ext cx="13858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1" name="Equation" r:id="rId13" imgW="1314365" imgH="762034" progId="Equation.3">
                  <p:embed/>
                </p:oleObj>
              </mc:Choice>
              <mc:Fallback>
                <p:oleObj name="Equation" r:id="rId13" imgW="1314365" imgH="76203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09132"/>
                        <a:ext cx="13858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2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598916"/>
              </p:ext>
            </p:extLst>
          </p:nvPr>
        </p:nvGraphicFramePr>
        <p:xfrm>
          <a:off x="3348038" y="3572619"/>
          <a:ext cx="1397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2" name="Equation" r:id="rId15" imgW="1333669" imgH="838268" progId="Equation.3">
                  <p:embed/>
                </p:oleObj>
              </mc:Choice>
              <mc:Fallback>
                <p:oleObj name="Equation" r:id="rId15" imgW="1333669" imgH="8382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572619"/>
                        <a:ext cx="13970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3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162312"/>
              </p:ext>
            </p:extLst>
          </p:nvPr>
        </p:nvGraphicFramePr>
        <p:xfrm>
          <a:off x="5791200" y="3609132"/>
          <a:ext cx="13858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3" name="Equation" r:id="rId17" imgW="1314365" imgH="762034" progId="Equation.3">
                  <p:embed/>
                </p:oleObj>
              </mc:Choice>
              <mc:Fallback>
                <p:oleObj name="Equation" r:id="rId17" imgW="1314365" imgH="76203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09132"/>
                        <a:ext cx="13858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4" name="Rectangle 12"/>
          <p:cNvSpPr>
            <a:spLocks noChangeArrowheads="1"/>
          </p:cNvSpPr>
          <p:nvPr/>
        </p:nvSpPr>
        <p:spPr bwMode="auto">
          <a:xfrm>
            <a:off x="4813300" y="1989882"/>
            <a:ext cx="40798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电势沿等势面法线方向的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变化率最大</a:t>
            </a:r>
          </a:p>
        </p:txBody>
      </p:sp>
      <p:sp>
        <p:nvSpPr>
          <p:cNvPr id="540685" name="Rectangle 13"/>
          <p:cNvSpPr>
            <a:spLocks noChangeArrowheads="1"/>
          </p:cNvSpPr>
          <p:nvPr/>
        </p:nvSpPr>
        <p:spPr bwMode="auto">
          <a:xfrm>
            <a:off x="755650" y="1339007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电场强度在</a:t>
            </a:r>
            <a:r>
              <a:rPr lang="en-US" altLang="zh-CN" b="1" i="1">
                <a:solidFill>
                  <a:srgbClr val="66FFFF"/>
                </a:solidFill>
                <a:ea typeface="楷体_GB2312" pitchFamily="49" charset="-122"/>
              </a:rPr>
              <a:t>l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方向的投影等于电势沿该方向变化率的负值</a:t>
            </a:r>
          </a:p>
        </p:txBody>
      </p:sp>
      <p:sp>
        <p:nvSpPr>
          <p:cNvPr id="540686" name="AutoShape 14"/>
          <p:cNvSpPr>
            <a:spLocks noChangeArrowheads="1"/>
          </p:cNvSpPr>
          <p:nvPr/>
        </p:nvSpPr>
        <p:spPr bwMode="auto">
          <a:xfrm>
            <a:off x="323850" y="116632"/>
            <a:ext cx="533400" cy="762000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0687" name="Rectangle 15"/>
          <p:cNvSpPr>
            <a:spLocks noChangeArrowheads="1"/>
          </p:cNvSpPr>
          <p:nvPr/>
        </p:nvSpPr>
        <p:spPr bwMode="auto">
          <a:xfrm>
            <a:off x="768350" y="5517307"/>
            <a:ext cx="79248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某点的电场强度等于该点电势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梯度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的负值，这就是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电势与电场强度的微分关系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40688" name="AutoShape 16"/>
          <p:cNvSpPr>
            <a:spLocks noChangeArrowheads="1"/>
          </p:cNvSpPr>
          <p:nvPr/>
        </p:nvSpPr>
        <p:spPr bwMode="auto">
          <a:xfrm>
            <a:off x="2195513" y="4509244"/>
            <a:ext cx="5618162" cy="1008063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0689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978441"/>
              </p:ext>
            </p:extLst>
          </p:nvPr>
        </p:nvGraphicFramePr>
        <p:xfrm>
          <a:off x="2405063" y="4545757"/>
          <a:ext cx="51927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4" name="Equation" r:id="rId19" imgW="5124365" imgH="838268" progId="Equation.3">
                  <p:embed/>
                </p:oleObj>
              </mc:Choice>
              <mc:Fallback>
                <p:oleObj name="Equation" r:id="rId19" imgW="5124365" imgH="8382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4545757"/>
                        <a:ext cx="519271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0" name="AutoShape 18"/>
          <p:cNvSpPr>
            <a:spLocks noChangeAspect="1" noChangeArrowheads="1"/>
          </p:cNvSpPr>
          <p:nvPr/>
        </p:nvSpPr>
        <p:spPr bwMode="auto">
          <a:xfrm>
            <a:off x="366713" y="5617319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04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4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4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7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54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utoUpdateAnimBg="0"/>
      <p:bldP spid="540676" grpId="0"/>
      <p:bldP spid="540684" grpId="0" autoUpdateAnimBg="0"/>
      <p:bldP spid="540685" grpId="0" autoUpdateAnimBg="0"/>
      <p:bldP spid="540686" grpId="0" animBg="1"/>
      <p:bldP spid="540687" grpId="0" autoUpdateAnimBg="0"/>
      <p:bldP spid="5406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047362"/>
              </p:ext>
            </p:extLst>
          </p:nvPr>
        </p:nvGraphicFramePr>
        <p:xfrm>
          <a:off x="2391867" y="1704628"/>
          <a:ext cx="42433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2" name="Equation" r:id="rId3" imgW="4242917" imgH="937114" progId="Equation.DSMT4">
                  <p:embed/>
                </p:oleObj>
              </mc:Choice>
              <mc:Fallback>
                <p:oleObj name="Equation" r:id="rId3" imgW="4242917" imgH="9371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1867" y="1704628"/>
                        <a:ext cx="4243387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735683" y="840532"/>
            <a:ext cx="80648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66FFFF"/>
                </a:solidFill>
                <a:ea typeface="楷体_GB2312" pitchFamily="49" charset="-122"/>
              </a:rPr>
              <a:t>参照第七次课</a:t>
            </a:r>
            <a:r>
              <a:rPr lang="en-US" altLang="zh-CN" b="1" dirty="0" smtClean="0">
                <a:solidFill>
                  <a:srgbClr val="66FFFF"/>
                </a:solidFill>
                <a:ea typeface="楷体_GB2312" pitchFamily="49" charset="-122"/>
              </a:rPr>
              <a:t>PPT</a:t>
            </a:r>
            <a:r>
              <a:rPr lang="zh-CN" altLang="en-US" b="1" dirty="0" smtClean="0">
                <a:solidFill>
                  <a:srgbClr val="66FFFF"/>
                </a:solidFill>
                <a:ea typeface="楷体_GB2312" pitchFamily="49" charset="-122"/>
              </a:rPr>
              <a:t>（</a:t>
            </a:r>
            <a:r>
              <a:rPr lang="en-US" altLang="zh-CN" b="1" dirty="0" smtClean="0">
                <a:solidFill>
                  <a:srgbClr val="66FFFF"/>
                </a:solidFill>
                <a:ea typeface="楷体_GB2312" pitchFamily="49" charset="-122"/>
              </a:rPr>
              <a:t>P17</a:t>
            </a:r>
            <a:r>
              <a:rPr lang="zh-CN" altLang="en-US" b="1" dirty="0" smtClean="0">
                <a:solidFill>
                  <a:srgbClr val="66FFFF"/>
                </a:solidFill>
                <a:ea typeface="楷体_GB2312" pitchFamily="49" charset="-122"/>
              </a:rPr>
              <a:t>），</a:t>
            </a:r>
            <a:r>
              <a:rPr lang="zh-CN" altLang="en-US" b="1" dirty="0" smtClean="0">
                <a:solidFill>
                  <a:srgbClr val="66FFFF"/>
                </a:solidFill>
                <a:ea typeface="楷体_GB2312" pitchFamily="49" charset="-122"/>
              </a:rPr>
              <a:t>势能与保守力的关系</a:t>
            </a:r>
            <a:endParaRPr lang="zh-CN" altLang="en-US" b="1" dirty="0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7238" y="249982"/>
            <a:ext cx="345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再换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一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种理解：</a:t>
            </a: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323850" y="116632"/>
            <a:ext cx="533400" cy="762000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AutoShape 49"/>
          <p:cNvSpPr>
            <a:spLocks noChangeArrowheads="1"/>
          </p:cNvSpPr>
          <p:nvPr/>
        </p:nvSpPr>
        <p:spPr bwMode="auto">
          <a:xfrm>
            <a:off x="878954" y="4653136"/>
            <a:ext cx="758825" cy="409575"/>
          </a:xfrm>
          <a:prstGeom prst="rightArrow">
            <a:avLst>
              <a:gd name="adj1" fmla="val 50000"/>
              <a:gd name="adj2" fmla="val 46318"/>
            </a:avLst>
          </a:prstGeom>
          <a:solidFill>
            <a:srgbClr val="66FF33">
              <a:alpha val="70195"/>
            </a:srgbClr>
          </a:solidFill>
          <a:ln w="9525">
            <a:solidFill>
              <a:srgbClr val="66FF33">
                <a:alpha val="749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2195513" y="4509244"/>
            <a:ext cx="5618162" cy="1008063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57778"/>
              </p:ext>
            </p:extLst>
          </p:nvPr>
        </p:nvGraphicFramePr>
        <p:xfrm>
          <a:off x="2312498" y="4474344"/>
          <a:ext cx="5384192" cy="10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3" name="Equation" r:id="rId5" imgW="2577960" imgH="419040" progId="Equation.DSMT4">
                  <p:embed/>
                </p:oleObj>
              </mc:Choice>
              <mc:Fallback>
                <p:oleObj name="Equation" r:id="rId5" imgW="257796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498" y="4474344"/>
                        <a:ext cx="5384192" cy="10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2579985" y="2914067"/>
            <a:ext cx="3867150" cy="1287462"/>
            <a:chOff x="2579985" y="2914067"/>
            <a:chExt cx="3867150" cy="1287462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5255117"/>
                </p:ext>
              </p:extLst>
            </p:nvPr>
          </p:nvGraphicFramePr>
          <p:xfrm>
            <a:off x="3342482" y="2914067"/>
            <a:ext cx="1738312" cy="1287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04" name="Equation" r:id="rId7" imgW="685800" imgH="507960" progId="Equation.DSMT4">
                    <p:embed/>
                  </p:oleObj>
                </mc:Choice>
                <mc:Fallback>
                  <p:oleObj name="Equation" r:id="rId7" imgW="68580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42482" y="2914067"/>
                          <a:ext cx="1738312" cy="1287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2579985" y="3314842"/>
              <a:ext cx="3867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又</a:t>
              </a:r>
              <a:r>
                <a:rPr lang="zh-CN" altLang="en-US" b="1" dirty="0" smtClean="0">
                  <a:solidFill>
                    <a:schemeClr val="bg1"/>
                  </a:solidFill>
                  <a:ea typeface="楷体_GB2312" pitchFamily="49" charset="-122"/>
                </a:rPr>
                <a:t>：</a:t>
              </a:r>
              <a:endParaRPr lang="zh-CN" altLang="en-US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1937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7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539750" y="533400"/>
            <a:ext cx="7613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微分关系给出了由电势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求电场强度的方法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2362200" y="1066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叠加原理法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2362200" y="1524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高斯定理法</a:t>
            </a: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2362200" y="1981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电势梯度法</a:t>
            </a:r>
          </a:p>
        </p:txBody>
      </p:sp>
      <p:sp>
        <p:nvSpPr>
          <p:cNvPr id="541702" name="AutoShape 6"/>
          <p:cNvSpPr>
            <a:spLocks/>
          </p:cNvSpPr>
          <p:nvPr/>
        </p:nvSpPr>
        <p:spPr bwMode="auto">
          <a:xfrm>
            <a:off x="4648200" y="1143000"/>
            <a:ext cx="304800" cy="12192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49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1311275" y="1503363"/>
          <a:ext cx="3349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34" name="Equation" r:id="rId3" imgW="85683" imgH="123689" progId="Equation.DSMT4">
                  <p:embed/>
                </p:oleObj>
              </mc:Choice>
              <mc:Fallback>
                <p:oleObj name="Equation" r:id="rId3" imgW="85683" imgH="1236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503363"/>
                        <a:ext cx="3349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838200" y="1524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求</a:t>
            </a:r>
          </a:p>
        </p:txBody>
      </p:sp>
      <p:sp>
        <p:nvSpPr>
          <p:cNvPr id="541705" name="AutoShape 9"/>
          <p:cNvSpPr>
            <a:spLocks/>
          </p:cNvSpPr>
          <p:nvPr/>
        </p:nvSpPr>
        <p:spPr bwMode="auto">
          <a:xfrm>
            <a:off x="1905000" y="1143000"/>
            <a:ext cx="381000" cy="1219200"/>
          </a:xfrm>
          <a:prstGeom prst="leftBrace">
            <a:avLst>
              <a:gd name="adj1" fmla="val 26667"/>
              <a:gd name="adj2" fmla="val 50000"/>
            </a:avLst>
          </a:prstGeom>
          <a:noFill/>
          <a:ln w="412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5181600" y="12192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具体问题具体分析</a:t>
            </a:r>
          </a:p>
        </p:txBody>
      </p:sp>
      <p:sp>
        <p:nvSpPr>
          <p:cNvPr id="541707" name="Text Box 11"/>
          <p:cNvSpPr txBox="1">
            <a:spLocks noChangeArrowheads="1"/>
          </p:cNvSpPr>
          <p:nvPr/>
        </p:nvSpPr>
        <p:spPr bwMode="auto">
          <a:xfrm>
            <a:off x="5181600" y="1752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注意适用条件</a:t>
            </a:r>
          </a:p>
        </p:txBody>
      </p:sp>
      <p:sp>
        <p:nvSpPr>
          <p:cNvPr id="541708" name="Text Box 12"/>
          <p:cNvSpPr txBox="1">
            <a:spLocks noChangeArrowheads="1"/>
          </p:cNvSpPr>
          <p:nvPr/>
        </p:nvSpPr>
        <p:spPr bwMode="auto">
          <a:xfrm>
            <a:off x="228600" y="271621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： 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1114425" y="2693988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计算均匀带电圆盘轴线上任一点的场强</a:t>
            </a:r>
          </a:p>
        </p:txBody>
      </p:sp>
      <p:graphicFrame>
        <p:nvGraphicFramePr>
          <p:cNvPr id="541710" name="Object 14"/>
          <p:cNvGraphicFramePr>
            <a:graphicFrameLocks noChangeAspect="1"/>
          </p:cNvGraphicFramePr>
          <p:nvPr/>
        </p:nvGraphicFramePr>
        <p:xfrm>
          <a:off x="8763000" y="3630613"/>
          <a:ext cx="381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35" name="公式" r:id="rId5" imgW="57235" imgH="76234" progId="Equation.3">
                  <p:embed/>
                </p:oleObj>
              </mc:Choice>
              <mc:Fallback>
                <p:oleObj name="公式" r:id="rId5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630613"/>
                        <a:ext cx="3810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1" name="Object 15"/>
          <p:cNvGraphicFramePr>
            <a:graphicFrameLocks noChangeAspect="1"/>
          </p:cNvGraphicFramePr>
          <p:nvPr/>
        </p:nvGraphicFramePr>
        <p:xfrm>
          <a:off x="8001000" y="4164013"/>
          <a:ext cx="4572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36" name="公式" r:id="rId7" imgW="85683" imgH="95216" progId="Equation.3">
                  <p:embed/>
                </p:oleObj>
              </mc:Choice>
              <mc:Fallback>
                <p:oleObj name="公式" r:id="rId7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164013"/>
                        <a:ext cx="4572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2" name="Object 16"/>
          <p:cNvGraphicFramePr>
            <a:graphicFrameLocks noChangeAspect="1"/>
          </p:cNvGraphicFramePr>
          <p:nvPr/>
        </p:nvGraphicFramePr>
        <p:xfrm>
          <a:off x="2057400" y="3343275"/>
          <a:ext cx="315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37" name="公式" r:id="rId9" imgW="1371600" imgH="361882" progId="Equation.3">
                  <p:embed/>
                </p:oleObj>
              </mc:Choice>
              <mc:Fallback>
                <p:oleObj name="公式" r:id="rId9" imgW="1371600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43275"/>
                        <a:ext cx="31559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3" name="Object 17"/>
          <p:cNvGraphicFramePr>
            <a:graphicFrameLocks noChangeAspect="1"/>
          </p:cNvGraphicFramePr>
          <p:nvPr/>
        </p:nvGraphicFramePr>
        <p:xfrm>
          <a:off x="1198563" y="4403725"/>
          <a:ext cx="19542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38" name="公式" r:id="rId11" imgW="819235" imgH="323918" progId="Equation.3">
                  <p:embed/>
                </p:oleObj>
              </mc:Choice>
              <mc:Fallback>
                <p:oleObj name="公式" r:id="rId11" imgW="819235" imgH="323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403725"/>
                        <a:ext cx="19542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4" name="Text Box 18"/>
          <p:cNvSpPr txBox="1">
            <a:spLocks noChangeArrowheads="1"/>
          </p:cNvSpPr>
          <p:nvPr/>
        </p:nvSpPr>
        <p:spPr bwMode="auto">
          <a:xfrm>
            <a:off x="395288" y="347821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解： </a:t>
            </a:r>
          </a:p>
        </p:txBody>
      </p:sp>
      <p:sp>
        <p:nvSpPr>
          <p:cNvPr id="541715" name="Text Box 19"/>
          <p:cNvSpPr txBox="1">
            <a:spLocks noChangeArrowheads="1"/>
          </p:cNvSpPr>
          <p:nvPr/>
        </p:nvSpPr>
        <p:spPr bwMode="auto">
          <a:xfrm>
            <a:off x="990600" y="3478213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已知：</a:t>
            </a:r>
          </a:p>
        </p:txBody>
      </p:sp>
      <p:grpSp>
        <p:nvGrpSpPr>
          <p:cNvPr id="541717" name="Group 21"/>
          <p:cNvGrpSpPr>
            <a:grpSpLocks/>
          </p:cNvGrpSpPr>
          <p:nvPr/>
        </p:nvGrpSpPr>
        <p:grpSpPr bwMode="auto">
          <a:xfrm>
            <a:off x="6400800" y="2792413"/>
            <a:ext cx="1479550" cy="2362200"/>
            <a:chOff x="4032" y="2592"/>
            <a:chExt cx="932" cy="1488"/>
          </a:xfrm>
        </p:grpSpPr>
        <p:graphicFrame>
          <p:nvGraphicFramePr>
            <p:cNvPr id="14369" name="Object 22"/>
            <p:cNvGraphicFramePr>
              <a:graphicFrameLocks noChangeAspect="1"/>
            </p:cNvGraphicFramePr>
            <p:nvPr/>
          </p:nvGraphicFramePr>
          <p:xfrm>
            <a:off x="4319" y="3508"/>
            <a:ext cx="19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39" name="公式" r:id="rId13" imgW="57235" imgH="95216" progId="Equation.3">
                    <p:embed/>
                  </p:oleObj>
                </mc:Choice>
                <mc:Fallback>
                  <p:oleObj name="公式" r:id="rId13" imgW="5723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9" y="3508"/>
                          <a:ext cx="190" cy="22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666699"/>
                            </a:gs>
                            <a:gs pos="100000">
                              <a:srgbClr val="2F2F47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0" name="Object 23"/>
            <p:cNvGraphicFramePr>
              <a:graphicFrameLocks noChangeAspect="1"/>
            </p:cNvGraphicFramePr>
            <p:nvPr/>
          </p:nvGraphicFramePr>
          <p:xfrm>
            <a:off x="4319" y="2613"/>
            <a:ext cx="26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340" name="公式" r:id="rId15" imgW="114469" imgH="114198" progId="Equation.3">
                    <p:embed/>
                  </p:oleObj>
                </mc:Choice>
                <mc:Fallback>
                  <p:oleObj name="公式" r:id="rId15" imgW="114469" imgH="1141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9" y="2613"/>
                          <a:ext cx="266" cy="23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666699"/>
                            </a:gs>
                            <a:gs pos="100000">
                              <a:srgbClr val="2F2F47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Oval 24"/>
            <p:cNvSpPr>
              <a:spLocks noChangeArrowheads="1"/>
            </p:cNvSpPr>
            <p:nvPr/>
          </p:nvSpPr>
          <p:spPr bwMode="auto">
            <a:xfrm>
              <a:off x="4032" y="2592"/>
              <a:ext cx="836" cy="14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2" name="Oval 25"/>
            <p:cNvSpPr>
              <a:spLocks noChangeArrowheads="1"/>
            </p:cNvSpPr>
            <p:nvPr/>
          </p:nvSpPr>
          <p:spPr bwMode="auto">
            <a:xfrm>
              <a:off x="4128" y="2592"/>
              <a:ext cx="836" cy="1488"/>
            </a:xfrm>
            <a:prstGeom prst="ellipse">
              <a:avLst/>
            </a:prstGeom>
            <a:gradFill rotWithShape="0">
              <a:gsLst>
                <a:gs pos="0">
                  <a:srgbClr val="005E76"/>
                </a:gs>
                <a:gs pos="100000">
                  <a:srgbClr val="00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41722" name="Object 26"/>
          <p:cNvGraphicFramePr>
            <a:graphicFrameLocks noChangeAspect="1"/>
          </p:cNvGraphicFramePr>
          <p:nvPr/>
        </p:nvGraphicFramePr>
        <p:xfrm>
          <a:off x="7086600" y="3173413"/>
          <a:ext cx="4572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41" name="公式" r:id="rId17" imgW="85683" imgH="95216" progId="Equation.3">
                  <p:embed/>
                </p:oleObj>
              </mc:Choice>
              <mc:Fallback>
                <p:oleObj name="公式" r:id="rId17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173413"/>
                        <a:ext cx="4572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3" name="Object 27"/>
          <p:cNvGraphicFramePr>
            <a:graphicFrameLocks noChangeAspect="1"/>
          </p:cNvGraphicFramePr>
          <p:nvPr/>
        </p:nvGraphicFramePr>
        <p:xfrm>
          <a:off x="6858000" y="3859213"/>
          <a:ext cx="3810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42" name="公式" r:id="rId19" imgW="57235" imgH="76234" progId="Equation.3">
                  <p:embed/>
                </p:oleObj>
              </mc:Choice>
              <mc:Fallback>
                <p:oleObj name="公式" r:id="rId19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59213"/>
                        <a:ext cx="3810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24" name="Line 28"/>
          <p:cNvSpPr>
            <a:spLocks noChangeShapeType="1"/>
          </p:cNvSpPr>
          <p:nvPr/>
        </p:nvSpPr>
        <p:spPr bwMode="auto">
          <a:xfrm flipH="1" flipV="1">
            <a:off x="6858000" y="2944813"/>
            <a:ext cx="381000" cy="10620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1725" name="Object 29"/>
          <p:cNvGraphicFramePr>
            <a:graphicFrameLocks noChangeAspect="1"/>
          </p:cNvGraphicFramePr>
          <p:nvPr/>
        </p:nvGraphicFramePr>
        <p:xfrm>
          <a:off x="7391400" y="4240213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43" name="公式" r:id="rId21" imgW="85683" imgH="76234" progId="Equation.3">
                  <p:embed/>
                </p:oleObj>
              </mc:Choice>
              <mc:Fallback>
                <p:oleObj name="公式" r:id="rId21" imgW="85683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240213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6" name="Object 30"/>
          <p:cNvGraphicFramePr>
            <a:graphicFrameLocks noChangeAspect="1"/>
          </p:cNvGraphicFramePr>
          <p:nvPr/>
        </p:nvGraphicFramePr>
        <p:xfrm>
          <a:off x="8020050" y="3365500"/>
          <a:ext cx="4778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44" name="Equation" r:id="rId23" imgW="85683" imgH="123689" progId="Equation.DSMT4">
                  <p:embed/>
                </p:oleObj>
              </mc:Choice>
              <mc:Fallback>
                <p:oleObj name="Equation" r:id="rId23" imgW="85683" imgH="1236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050" y="3365500"/>
                        <a:ext cx="4778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27" name="Line 31"/>
          <p:cNvSpPr>
            <a:spLocks noChangeShapeType="1"/>
          </p:cNvSpPr>
          <p:nvPr/>
        </p:nvSpPr>
        <p:spPr bwMode="auto">
          <a:xfrm>
            <a:off x="7239000" y="4011613"/>
            <a:ext cx="1752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1728" name="Oval 32"/>
          <p:cNvSpPr>
            <a:spLocks noChangeArrowheads="1"/>
          </p:cNvSpPr>
          <p:nvPr/>
        </p:nvSpPr>
        <p:spPr bwMode="auto">
          <a:xfrm>
            <a:off x="8153400" y="3935413"/>
            <a:ext cx="152400" cy="1301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1729" name="Line 33"/>
          <p:cNvSpPr>
            <a:spLocks noChangeShapeType="1"/>
          </p:cNvSpPr>
          <p:nvPr/>
        </p:nvSpPr>
        <p:spPr bwMode="auto">
          <a:xfrm>
            <a:off x="8305800" y="4011613"/>
            <a:ext cx="609600" cy="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1730" name="AutoShape 34"/>
          <p:cNvSpPr>
            <a:spLocks noChangeArrowheads="1"/>
          </p:cNvSpPr>
          <p:nvPr/>
        </p:nvSpPr>
        <p:spPr bwMode="auto">
          <a:xfrm>
            <a:off x="685800" y="1295400"/>
            <a:ext cx="304800" cy="304800"/>
          </a:xfrm>
          <a:prstGeom prst="star5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685800" y="5529263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注意：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889125" y="5535613"/>
            <a:ext cx="3581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先求出电势函数，然后再求偏导，求电场强度。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41629"/>
              </p:ext>
            </p:extLst>
          </p:nvPr>
        </p:nvGraphicFramePr>
        <p:xfrm>
          <a:off x="3121024" y="4429886"/>
          <a:ext cx="2846897" cy="950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45" name="Equation" r:id="rId25" imgW="1295280" imgH="431640" progId="Equation.DSMT4">
                  <p:embed/>
                </p:oleObj>
              </mc:Choice>
              <mc:Fallback>
                <p:oleObj name="Equation" r:id="rId25" imgW="1295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21024" y="4429886"/>
                        <a:ext cx="2846897" cy="950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7546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1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1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541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3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54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54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4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4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build="p" autoUpdateAnimBg="0"/>
      <p:bldP spid="541699" grpId="0" build="p" autoUpdateAnimBg="0"/>
      <p:bldP spid="541700" grpId="0" autoUpdateAnimBg="0"/>
      <p:bldP spid="541701" grpId="0" autoUpdateAnimBg="0"/>
      <p:bldP spid="541702" grpId="0" animBg="1"/>
      <p:bldP spid="541704" grpId="0" build="p" autoUpdateAnimBg="0" advAuto="0"/>
      <p:bldP spid="541705" grpId="0" animBg="1"/>
      <p:bldP spid="541706" grpId="0" build="p" autoUpdateAnimBg="0"/>
      <p:bldP spid="541707" grpId="0" autoUpdateAnimBg="0"/>
      <p:bldP spid="541708" grpId="0" build="p" autoUpdateAnimBg="0"/>
      <p:bldP spid="541709" grpId="0" build="p" autoUpdateAnimBg="0" advAuto="0"/>
      <p:bldP spid="541714" grpId="0" build="p" autoUpdateAnimBg="0"/>
      <p:bldP spid="541715" grpId="0" build="p" autoUpdateAnimBg="0"/>
      <p:bldP spid="541724" grpId="0" animBg="1"/>
      <p:bldP spid="541727" grpId="0" animBg="1"/>
      <p:bldP spid="541728" grpId="0" animBg="1"/>
      <p:bldP spid="541729" grpId="0" animBg="1"/>
      <p:bldP spid="35" grpId="0" build="p" autoUpdateAnimBg="0"/>
      <p:bldP spid="3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Text Box 2"/>
          <p:cNvSpPr txBox="1">
            <a:spLocks noChangeArrowheads="1"/>
          </p:cNvSpPr>
          <p:nvPr/>
        </p:nvSpPr>
        <p:spPr bwMode="auto">
          <a:xfrm>
            <a:off x="755650" y="26064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>
                <a:solidFill>
                  <a:srgbClr val="FFFF00"/>
                </a:solidFill>
                <a:ea typeface="楷体_GB2312" pitchFamily="49" charset="-122"/>
              </a:rPr>
              <a:t>总结：</a:t>
            </a:r>
          </a:p>
        </p:txBody>
      </p:sp>
      <p:sp>
        <p:nvSpPr>
          <p:cNvPr id="543747" name="AutoShape 3"/>
          <p:cNvSpPr>
            <a:spLocks noChangeAspect="1" noChangeArrowheads="1"/>
          </p:cNvSpPr>
          <p:nvPr/>
        </p:nvSpPr>
        <p:spPr bwMode="auto">
          <a:xfrm>
            <a:off x="366713" y="314623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723900" y="713086"/>
            <a:ext cx="73003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b="1" dirty="0">
                <a:solidFill>
                  <a:srgbClr val="66FFFF"/>
                </a:solidFill>
                <a:ea typeface="楷体_GB2312" pitchFamily="49" charset="-122"/>
              </a:rPr>
              <a:t>电势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是描述电场本身特性的物理量，它是一个</a:t>
            </a:r>
            <a:r>
              <a:rPr kumimoji="0" lang="zh-CN" altLang="en-US" b="1" dirty="0">
                <a:solidFill>
                  <a:srgbClr val="66FFFF"/>
                </a:solidFill>
                <a:ea typeface="楷体_GB2312" pitchFamily="49" charset="-122"/>
              </a:rPr>
              <a:t>标量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</a:pPr>
            <a:r>
              <a:rPr kumimoji="0"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电势</a:t>
            </a:r>
            <a:r>
              <a:rPr kumimoji="0"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是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从</a:t>
            </a:r>
            <a:r>
              <a:rPr kumimoji="0" lang="zh-CN" altLang="en-US" b="1" dirty="0">
                <a:solidFill>
                  <a:srgbClr val="00FFFF"/>
                </a:solidFill>
                <a:ea typeface="楷体_GB2312" pitchFamily="49" charset="-122"/>
              </a:rPr>
              <a:t>功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的角度描述电场。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84213" y="1865611"/>
            <a:ext cx="82285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b="1" dirty="0">
                <a:solidFill>
                  <a:srgbClr val="66FFFF"/>
                </a:solidFill>
                <a:ea typeface="楷体_GB2312" pitchFamily="49" charset="-122"/>
              </a:rPr>
              <a:t>电场强度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也是描述电场本身特性的物理量，它是一个</a:t>
            </a:r>
            <a:r>
              <a:rPr kumimoji="0" lang="zh-CN" altLang="en-US" b="1" dirty="0">
                <a:solidFill>
                  <a:srgbClr val="66FFFF"/>
                </a:solidFill>
                <a:ea typeface="楷体_GB2312" pitchFamily="49" charset="-122"/>
              </a:rPr>
              <a:t>矢量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</a:pPr>
            <a:r>
              <a:rPr kumimoji="0" lang="zh-CN" altLang="en-US" b="1" dirty="0">
                <a:solidFill>
                  <a:srgbClr val="66FFFF"/>
                </a:solidFill>
                <a:ea typeface="楷体_GB2312" pitchFamily="49" charset="-122"/>
              </a:rPr>
              <a:t>电场强度</a:t>
            </a:r>
            <a:r>
              <a:rPr kumimoji="0"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是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从</a:t>
            </a:r>
            <a:r>
              <a:rPr kumimoji="0" lang="zh-CN" altLang="en-US" b="1" dirty="0">
                <a:solidFill>
                  <a:srgbClr val="00FFFF"/>
                </a:solidFill>
                <a:ea typeface="楷体_GB2312" pitchFamily="49" charset="-122"/>
              </a:rPr>
              <a:t>力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的角度描述电场。</a:t>
            </a:r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684213" y="3213398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电势、电场强度的</a:t>
            </a:r>
            <a:r>
              <a:rPr kumimoji="0" lang="zh-CN" altLang="en-US" b="1" dirty="0">
                <a:solidFill>
                  <a:srgbClr val="00FFFF"/>
                </a:solidFill>
                <a:ea typeface="楷体_GB2312" pitchFamily="49" charset="-122"/>
              </a:rPr>
              <a:t>积分关系</a:t>
            </a:r>
            <a:r>
              <a:rPr kumimoji="0" lang="en-US" altLang="zh-CN" b="1" dirty="0">
                <a:solidFill>
                  <a:schemeClr val="bg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43751" name="Rectangle 7"/>
          <p:cNvSpPr>
            <a:spLocks noChangeArrowheads="1"/>
          </p:cNvSpPr>
          <p:nvPr/>
        </p:nvSpPr>
        <p:spPr bwMode="auto">
          <a:xfrm>
            <a:off x="684213" y="4869161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电势、电场强度的</a:t>
            </a:r>
            <a:r>
              <a:rPr kumimoji="0" lang="zh-CN" altLang="en-US" b="1" dirty="0">
                <a:solidFill>
                  <a:srgbClr val="00FFFF"/>
                </a:solidFill>
                <a:ea typeface="楷体_GB2312" pitchFamily="49" charset="-122"/>
              </a:rPr>
              <a:t>微分关系</a:t>
            </a:r>
            <a:r>
              <a:rPr kumimoji="0" lang="en-US" altLang="zh-CN" b="1" dirty="0">
                <a:solidFill>
                  <a:schemeClr val="bg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43752" name="AutoShape 8"/>
          <p:cNvSpPr>
            <a:spLocks noChangeArrowheads="1"/>
          </p:cNvSpPr>
          <p:nvPr/>
        </p:nvSpPr>
        <p:spPr bwMode="auto">
          <a:xfrm>
            <a:off x="3635375" y="3813473"/>
            <a:ext cx="2376488" cy="1008063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3753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377440"/>
              </p:ext>
            </p:extLst>
          </p:nvPr>
        </p:nvGraphicFramePr>
        <p:xfrm>
          <a:off x="3779838" y="3886498"/>
          <a:ext cx="20812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0" name="公式" r:id="rId3" imgW="2019469" imgH="666818" progId="Equation.3">
                  <p:embed/>
                </p:oleObj>
              </mc:Choice>
              <mc:Fallback>
                <p:oleObj name="公式" r:id="rId3" imgW="2019469" imgH="666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886498"/>
                        <a:ext cx="20812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4" name="AutoShape 10"/>
          <p:cNvSpPr>
            <a:spLocks noChangeArrowheads="1"/>
          </p:cNvSpPr>
          <p:nvPr/>
        </p:nvSpPr>
        <p:spPr bwMode="auto">
          <a:xfrm>
            <a:off x="2195513" y="5470823"/>
            <a:ext cx="5618162" cy="1008063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3755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462320"/>
              </p:ext>
            </p:extLst>
          </p:nvPr>
        </p:nvGraphicFramePr>
        <p:xfrm>
          <a:off x="2405063" y="5507336"/>
          <a:ext cx="51927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1" name="Equation" r:id="rId5" imgW="5124365" imgH="838268" progId="Equation.3">
                  <p:embed/>
                </p:oleObj>
              </mc:Choice>
              <mc:Fallback>
                <p:oleObj name="Equation" r:id="rId5" imgW="5124365" imgH="8382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5507336"/>
                        <a:ext cx="519271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194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2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4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/>
      <p:bldP spid="543748" grpId="0"/>
      <p:bldP spid="543749" grpId="0"/>
      <p:bldP spid="543750" grpId="0"/>
      <p:bldP spid="543751" grpId="0"/>
      <p:bldP spid="543752" grpId="0" animBg="1"/>
      <p:bldP spid="5437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804863" y="332656"/>
            <a:ext cx="485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关于电场强度和电势的计算方法： 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900113" y="908918"/>
            <a:ext cx="3859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ea typeface="楷体_GB2312" pitchFamily="49" charset="-122"/>
                <a:cs typeface="宋体" panose="02010600030101010101" pitchFamily="2" charset="-122"/>
              </a:rPr>
              <a:t>1. 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求电场强度的三种方法：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71550" y="1650281"/>
            <a:ext cx="378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）由定义和叠加原理， </a:t>
            </a:r>
          </a:p>
        </p:txBody>
      </p:sp>
      <p:graphicFrame>
        <p:nvGraphicFramePr>
          <p:cNvPr id="544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47403"/>
              </p:ext>
            </p:extLst>
          </p:nvPr>
        </p:nvGraphicFramePr>
        <p:xfrm>
          <a:off x="4530725" y="1510581"/>
          <a:ext cx="40020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10" name="Equation" r:id="rId3" imgW="1876552" imgH="361882" progId="Equation.DSMT4">
                  <p:embed/>
                </p:oleObj>
              </mc:Choice>
              <mc:Fallback>
                <p:oleObj name="Equation" r:id="rId3" imgW="1876552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1510581"/>
                        <a:ext cx="40020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971550" y="2658343"/>
            <a:ext cx="286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）由高斯定理， </a:t>
            </a:r>
          </a:p>
        </p:txBody>
      </p:sp>
      <p:graphicFrame>
        <p:nvGraphicFramePr>
          <p:cNvPr id="544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672468"/>
              </p:ext>
            </p:extLst>
          </p:nvPr>
        </p:nvGraphicFramePr>
        <p:xfrm>
          <a:off x="4252913" y="2518643"/>
          <a:ext cx="298291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11" name="Equation" r:id="rId5" imgW="1381083" imgH="361882" progId="Equation.DSMT4">
                  <p:embed/>
                </p:oleObj>
              </mc:Choice>
              <mc:Fallback>
                <p:oleObj name="Equation" r:id="rId5" imgW="1381083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518643"/>
                        <a:ext cx="2982912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6" name="Rectangle 8"/>
          <p:cNvSpPr>
            <a:spLocks noChangeArrowheads="1"/>
          </p:cNvSpPr>
          <p:nvPr/>
        </p:nvSpPr>
        <p:spPr bwMode="auto">
          <a:xfrm>
            <a:off x="971550" y="3402236"/>
            <a:ext cx="53655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）由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电势与电场强度的微分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关系， </a:t>
            </a:r>
          </a:p>
        </p:txBody>
      </p:sp>
      <p:graphicFrame>
        <p:nvGraphicFramePr>
          <p:cNvPr id="544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057131"/>
              </p:ext>
            </p:extLst>
          </p:nvPr>
        </p:nvGraphicFramePr>
        <p:xfrm>
          <a:off x="6084168" y="3427969"/>
          <a:ext cx="1584176" cy="50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12" name="Equation" r:id="rId7" imgW="838080" imgH="228600" progId="Equation.DSMT4">
                  <p:embed/>
                </p:oleObj>
              </mc:Choice>
              <mc:Fallback>
                <p:oleObj name="Equation" r:id="rId7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427969"/>
                        <a:ext cx="1584176" cy="509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8" name="Rectangle 10"/>
          <p:cNvSpPr>
            <a:spLocks noChangeArrowheads="1"/>
          </p:cNvSpPr>
          <p:nvPr/>
        </p:nvSpPr>
        <p:spPr bwMode="auto">
          <a:xfrm>
            <a:off x="900113" y="4004543"/>
            <a:ext cx="453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ea typeface="楷体_GB2312" pitchFamily="49" charset="-122"/>
                <a:cs typeface="宋体" panose="02010600030101010101" pitchFamily="2" charset="-122"/>
              </a:rPr>
              <a:t>2. 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求电势的两种方法：</a:t>
            </a:r>
          </a:p>
        </p:txBody>
      </p:sp>
      <p:sp>
        <p:nvSpPr>
          <p:cNvPr id="544779" name="Rectangle 11"/>
          <p:cNvSpPr>
            <a:spLocks noChangeArrowheads="1"/>
          </p:cNvSpPr>
          <p:nvPr/>
        </p:nvSpPr>
        <p:spPr bwMode="auto">
          <a:xfrm>
            <a:off x="949325" y="4527774"/>
            <a:ext cx="6293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）根据定义，由场强与电势的积分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关系， </a:t>
            </a:r>
          </a:p>
        </p:txBody>
      </p:sp>
      <p:graphicFrame>
        <p:nvGraphicFramePr>
          <p:cNvPr id="544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53960"/>
              </p:ext>
            </p:extLst>
          </p:nvPr>
        </p:nvGraphicFramePr>
        <p:xfrm>
          <a:off x="1908175" y="5611093"/>
          <a:ext cx="56276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13" name="Equation" r:id="rId9" imgW="2667000" imgH="390661" progId="Equation.DSMT4">
                  <p:embed/>
                </p:oleObj>
              </mc:Choice>
              <mc:Fallback>
                <p:oleObj name="Equation" r:id="rId9" imgW="2667000" imgH="39066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611093"/>
                        <a:ext cx="562768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996416"/>
              </p:ext>
            </p:extLst>
          </p:nvPr>
        </p:nvGraphicFramePr>
        <p:xfrm>
          <a:off x="6858322" y="4365104"/>
          <a:ext cx="19621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14" name="Equation" r:id="rId11" imgW="885952" imgH="314427" progId="Equation.DSMT4">
                  <p:embed/>
                </p:oleObj>
              </mc:Choice>
              <mc:Fallback>
                <p:oleObj name="Equation" r:id="rId11" imgW="885952" imgH="31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322" y="4365104"/>
                        <a:ext cx="19621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82" name="Rectangle 14"/>
          <p:cNvSpPr>
            <a:spLocks noChangeArrowheads="1"/>
          </p:cNvSpPr>
          <p:nvPr/>
        </p:nvSpPr>
        <p:spPr bwMode="auto">
          <a:xfrm>
            <a:off x="971550" y="5085631"/>
            <a:ext cx="347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）由电势叠加原理， </a:t>
            </a:r>
          </a:p>
        </p:txBody>
      </p:sp>
    </p:spTree>
    <p:extLst>
      <p:ext uri="{BB962C8B-B14F-4D97-AF65-F5344CB8AC3E}">
        <p14:creationId xmlns:p14="http://schemas.microsoft.com/office/powerpoint/2010/main" val="37424889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/>
      <p:bldP spid="544771" grpId="0"/>
      <p:bldP spid="544772" grpId="0"/>
      <p:bldP spid="544774" grpId="0"/>
      <p:bldP spid="544776" grpId="0"/>
      <p:bldP spid="544778" grpId="0"/>
      <p:bldP spid="544779" grpId="0"/>
      <p:bldP spid="5447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Text Box 2"/>
          <p:cNvSpPr txBox="1">
            <a:spLocks noChangeArrowheads="1"/>
          </p:cNvSpPr>
          <p:nvPr/>
        </p:nvSpPr>
        <p:spPr bwMode="auto">
          <a:xfrm>
            <a:off x="1577403" y="210784"/>
            <a:ext cx="5999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 smtClean="0">
                <a:solidFill>
                  <a:srgbClr val="00FF00"/>
                </a:solidFill>
              </a:rPr>
              <a:t>§</a:t>
            </a:r>
            <a:r>
              <a:rPr lang="en-US" altLang="zh-CN" sz="2800" b="1" dirty="0" smtClean="0">
                <a:solidFill>
                  <a:srgbClr val="00FF00"/>
                </a:solidFill>
                <a:ea typeface="楷体_GB2312" pitchFamily="49" charset="-122"/>
              </a:rPr>
              <a:t>8-7    </a:t>
            </a:r>
            <a:r>
              <a:rPr lang="zh-CN" altLang="en-US" sz="2800" b="1" dirty="0">
                <a:solidFill>
                  <a:srgbClr val="00FF00"/>
                </a:solidFill>
                <a:ea typeface="楷体_GB2312" pitchFamily="49" charset="-122"/>
              </a:rPr>
              <a:t>静电场中的导体     电容</a:t>
            </a: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227013" y="779761"/>
            <a:ext cx="427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一、导体的静电平衡条件 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746125" y="2636912"/>
            <a:ext cx="217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静电平衡</a:t>
            </a:r>
          </a:p>
        </p:txBody>
      </p:sp>
      <p:sp>
        <p:nvSpPr>
          <p:cNvPr id="81" name="Text Box 17"/>
          <p:cNvSpPr txBox="1">
            <a:spLocks noChangeArrowheads="1"/>
          </p:cNvSpPr>
          <p:nvPr/>
        </p:nvSpPr>
        <p:spPr bwMode="auto">
          <a:xfrm>
            <a:off x="949325" y="1643361"/>
            <a:ext cx="4677791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在电场的作用下导体中出现的电荷重新分布的现象</a:t>
            </a: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55650" y="1211561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66FFFF"/>
                </a:solidFill>
                <a:ea typeface="楷体_GB2312" pitchFamily="49" charset="-122"/>
              </a:rPr>
              <a:t>静电感应现象</a:t>
            </a:r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5703316" y="1332061"/>
            <a:ext cx="3200400" cy="1905000"/>
            <a:chOff x="3456" y="912"/>
            <a:chExt cx="2016" cy="1200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3456" y="912"/>
              <a:ext cx="2016" cy="0"/>
            </a:xfrm>
            <a:prstGeom prst="line">
              <a:avLst/>
            </a:prstGeom>
            <a:noFill/>
            <a:ln w="158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456" y="1152"/>
              <a:ext cx="2016" cy="0"/>
            </a:xfrm>
            <a:prstGeom prst="line">
              <a:avLst/>
            </a:prstGeom>
            <a:noFill/>
            <a:ln w="158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3456" y="1392"/>
              <a:ext cx="2016" cy="0"/>
            </a:xfrm>
            <a:prstGeom prst="line">
              <a:avLst/>
            </a:prstGeom>
            <a:noFill/>
            <a:ln w="158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3456" y="1632"/>
              <a:ext cx="2016" cy="0"/>
            </a:xfrm>
            <a:prstGeom prst="line">
              <a:avLst/>
            </a:prstGeom>
            <a:noFill/>
            <a:ln w="158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3456" y="1872"/>
              <a:ext cx="2016" cy="0"/>
            </a:xfrm>
            <a:prstGeom prst="line">
              <a:avLst/>
            </a:prstGeom>
            <a:noFill/>
            <a:ln w="158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456" y="2112"/>
              <a:ext cx="2016" cy="0"/>
            </a:xfrm>
            <a:prstGeom prst="line">
              <a:avLst/>
            </a:prstGeom>
            <a:noFill/>
            <a:ln w="158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" name="Freeform 11"/>
          <p:cNvSpPr>
            <a:spLocks/>
          </p:cNvSpPr>
          <p:nvPr/>
        </p:nvSpPr>
        <p:spPr bwMode="auto">
          <a:xfrm>
            <a:off x="6312916" y="1484461"/>
            <a:ext cx="1746250" cy="1550987"/>
          </a:xfrm>
          <a:custGeom>
            <a:avLst/>
            <a:gdLst>
              <a:gd name="T0" fmla="*/ 493713 w 1100"/>
              <a:gd name="T1" fmla="*/ 141287 h 977"/>
              <a:gd name="T2" fmla="*/ 893763 w 1100"/>
              <a:gd name="T3" fmla="*/ 79375 h 977"/>
              <a:gd name="T4" fmla="*/ 1019175 w 1100"/>
              <a:gd name="T5" fmla="*/ 41275 h 977"/>
              <a:gd name="T6" fmla="*/ 1057275 w 1100"/>
              <a:gd name="T7" fmla="*/ 15875 h 977"/>
              <a:gd name="T8" fmla="*/ 1106488 w 1100"/>
              <a:gd name="T9" fmla="*/ 3175 h 977"/>
              <a:gd name="T10" fmla="*/ 1533525 w 1100"/>
              <a:gd name="T11" fmla="*/ 15875 h 977"/>
              <a:gd name="T12" fmla="*/ 1682750 w 1100"/>
              <a:gd name="T13" fmla="*/ 66675 h 977"/>
              <a:gd name="T14" fmla="*/ 1746250 w 1100"/>
              <a:gd name="T15" fmla="*/ 192087 h 977"/>
              <a:gd name="T16" fmla="*/ 1733550 w 1100"/>
              <a:gd name="T17" fmla="*/ 542925 h 977"/>
              <a:gd name="T18" fmla="*/ 1746250 w 1100"/>
              <a:gd name="T19" fmla="*/ 968375 h 977"/>
              <a:gd name="T20" fmla="*/ 1244600 w 1100"/>
              <a:gd name="T21" fmla="*/ 1431925 h 977"/>
              <a:gd name="T22" fmla="*/ 568325 w 1100"/>
              <a:gd name="T23" fmla="*/ 1468437 h 977"/>
              <a:gd name="T24" fmla="*/ 280988 w 1100"/>
              <a:gd name="T25" fmla="*/ 1406525 h 977"/>
              <a:gd name="T26" fmla="*/ 168275 w 1100"/>
              <a:gd name="T27" fmla="*/ 1319212 h 977"/>
              <a:gd name="T28" fmla="*/ 66675 w 1100"/>
              <a:gd name="T29" fmla="*/ 1143000 h 977"/>
              <a:gd name="T30" fmla="*/ 17463 w 1100"/>
              <a:gd name="T31" fmla="*/ 1030287 h 977"/>
              <a:gd name="T32" fmla="*/ 155575 w 1100"/>
              <a:gd name="T33" fmla="*/ 830262 h 977"/>
              <a:gd name="T34" fmla="*/ 455613 w 1100"/>
              <a:gd name="T35" fmla="*/ 341312 h 977"/>
              <a:gd name="T36" fmla="*/ 493713 w 1100"/>
              <a:gd name="T37" fmla="*/ 153987 h 977"/>
              <a:gd name="T38" fmla="*/ 530225 w 1100"/>
              <a:gd name="T39" fmla="*/ 141287 h 977"/>
              <a:gd name="T40" fmla="*/ 493713 w 1100"/>
              <a:gd name="T41" fmla="*/ 141287 h 97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100" h="977">
                <a:moveTo>
                  <a:pt x="311" y="89"/>
                </a:moveTo>
                <a:cubicBezTo>
                  <a:pt x="395" y="77"/>
                  <a:pt x="479" y="63"/>
                  <a:pt x="563" y="50"/>
                </a:cubicBezTo>
                <a:cubicBezTo>
                  <a:pt x="655" y="4"/>
                  <a:pt x="522" y="66"/>
                  <a:pt x="642" y="26"/>
                </a:cubicBezTo>
                <a:cubicBezTo>
                  <a:pt x="651" y="23"/>
                  <a:pt x="657" y="14"/>
                  <a:pt x="666" y="10"/>
                </a:cubicBezTo>
                <a:cubicBezTo>
                  <a:pt x="676" y="6"/>
                  <a:pt x="687" y="5"/>
                  <a:pt x="697" y="2"/>
                </a:cubicBezTo>
                <a:cubicBezTo>
                  <a:pt x="787" y="5"/>
                  <a:pt x="877" y="0"/>
                  <a:pt x="966" y="10"/>
                </a:cubicBezTo>
                <a:cubicBezTo>
                  <a:pt x="999" y="14"/>
                  <a:pt x="1060" y="42"/>
                  <a:pt x="1060" y="42"/>
                </a:cubicBezTo>
                <a:cubicBezTo>
                  <a:pt x="1087" y="68"/>
                  <a:pt x="1088" y="86"/>
                  <a:pt x="1100" y="121"/>
                </a:cubicBezTo>
                <a:cubicBezTo>
                  <a:pt x="1097" y="195"/>
                  <a:pt x="1092" y="268"/>
                  <a:pt x="1092" y="342"/>
                </a:cubicBezTo>
                <a:cubicBezTo>
                  <a:pt x="1092" y="431"/>
                  <a:pt x="1100" y="521"/>
                  <a:pt x="1100" y="610"/>
                </a:cubicBezTo>
                <a:cubicBezTo>
                  <a:pt x="1100" y="818"/>
                  <a:pt x="962" y="858"/>
                  <a:pt x="784" y="902"/>
                </a:cubicBezTo>
                <a:cubicBezTo>
                  <a:pt x="684" y="977"/>
                  <a:pt x="413" y="926"/>
                  <a:pt x="358" y="925"/>
                </a:cubicBezTo>
                <a:cubicBezTo>
                  <a:pt x="297" y="914"/>
                  <a:pt x="238" y="896"/>
                  <a:pt x="177" y="886"/>
                </a:cubicBezTo>
                <a:cubicBezTo>
                  <a:pt x="151" y="869"/>
                  <a:pt x="132" y="848"/>
                  <a:pt x="106" y="831"/>
                </a:cubicBezTo>
                <a:cubicBezTo>
                  <a:pt x="82" y="795"/>
                  <a:pt x="63" y="757"/>
                  <a:pt x="42" y="720"/>
                </a:cubicBezTo>
                <a:cubicBezTo>
                  <a:pt x="29" y="698"/>
                  <a:pt x="11" y="649"/>
                  <a:pt x="11" y="649"/>
                </a:cubicBezTo>
                <a:cubicBezTo>
                  <a:pt x="20" y="543"/>
                  <a:pt x="0" y="539"/>
                  <a:pt x="98" y="523"/>
                </a:cubicBezTo>
                <a:cubicBezTo>
                  <a:pt x="205" y="440"/>
                  <a:pt x="266" y="350"/>
                  <a:pt x="287" y="215"/>
                </a:cubicBezTo>
                <a:cubicBezTo>
                  <a:pt x="290" y="197"/>
                  <a:pt x="292" y="117"/>
                  <a:pt x="311" y="97"/>
                </a:cubicBezTo>
                <a:cubicBezTo>
                  <a:pt x="317" y="91"/>
                  <a:pt x="334" y="97"/>
                  <a:pt x="334" y="89"/>
                </a:cubicBezTo>
                <a:cubicBezTo>
                  <a:pt x="334" y="81"/>
                  <a:pt x="319" y="89"/>
                  <a:pt x="311" y="89"/>
                </a:cubicBezTo>
                <a:close/>
              </a:path>
            </a:pathLst>
          </a:custGeom>
          <a:gradFill rotWithShape="0">
            <a:gsLst>
              <a:gs pos="0">
                <a:srgbClr val="33CCCC"/>
              </a:gs>
              <a:gs pos="100000">
                <a:srgbClr val="1A6666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5627116" y="3945086"/>
            <a:ext cx="3276600" cy="2508250"/>
            <a:chOff x="3312" y="624"/>
            <a:chExt cx="2064" cy="1580"/>
          </a:xfrm>
        </p:grpSpPr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360" y="960"/>
              <a:ext cx="758" cy="158"/>
            </a:xfrm>
            <a:custGeom>
              <a:avLst/>
              <a:gdLst>
                <a:gd name="T0" fmla="*/ 0 w 758"/>
                <a:gd name="T1" fmla="*/ 32 h 158"/>
                <a:gd name="T2" fmla="*/ 79 w 758"/>
                <a:gd name="T3" fmla="*/ 0 h 158"/>
                <a:gd name="T4" fmla="*/ 347 w 758"/>
                <a:gd name="T5" fmla="*/ 8 h 158"/>
                <a:gd name="T6" fmla="*/ 663 w 758"/>
                <a:gd name="T7" fmla="*/ 103 h 158"/>
                <a:gd name="T8" fmla="*/ 758 w 758"/>
                <a:gd name="T9" fmla="*/ 158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8" h="158">
                  <a:moveTo>
                    <a:pt x="0" y="32"/>
                  </a:moveTo>
                  <a:cubicBezTo>
                    <a:pt x="29" y="22"/>
                    <a:pt x="49" y="8"/>
                    <a:pt x="79" y="0"/>
                  </a:cubicBezTo>
                  <a:cubicBezTo>
                    <a:pt x="168" y="3"/>
                    <a:pt x="258" y="4"/>
                    <a:pt x="347" y="8"/>
                  </a:cubicBezTo>
                  <a:cubicBezTo>
                    <a:pt x="445" y="13"/>
                    <a:pt x="576" y="60"/>
                    <a:pt x="663" y="103"/>
                  </a:cubicBezTo>
                  <a:cubicBezTo>
                    <a:pt x="683" y="113"/>
                    <a:pt x="758" y="133"/>
                    <a:pt x="758" y="158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3312" y="624"/>
              <a:ext cx="1824" cy="229"/>
            </a:xfrm>
            <a:custGeom>
              <a:avLst/>
              <a:gdLst>
                <a:gd name="T0" fmla="*/ 0 w 1539"/>
                <a:gd name="T1" fmla="*/ 159 h 181"/>
                <a:gd name="T2" fmla="*/ 1019 w 1539"/>
                <a:gd name="T3" fmla="*/ 229 h 181"/>
                <a:gd name="T4" fmla="*/ 1338 w 1539"/>
                <a:gd name="T5" fmla="*/ 219 h 181"/>
                <a:gd name="T6" fmla="*/ 1384 w 1539"/>
                <a:gd name="T7" fmla="*/ 210 h 181"/>
                <a:gd name="T8" fmla="*/ 1543 w 1539"/>
                <a:gd name="T9" fmla="*/ 180 h 181"/>
                <a:gd name="T10" fmla="*/ 1600 w 1539"/>
                <a:gd name="T11" fmla="*/ 159 h 181"/>
                <a:gd name="T12" fmla="*/ 1768 w 1539"/>
                <a:gd name="T13" fmla="*/ 30 h 181"/>
                <a:gd name="T14" fmla="*/ 1796 w 1539"/>
                <a:gd name="T15" fmla="*/ 10 h 181"/>
                <a:gd name="T16" fmla="*/ 1824 w 1539"/>
                <a:gd name="T17" fmla="*/ 0 h 1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39" h="181">
                  <a:moveTo>
                    <a:pt x="0" y="126"/>
                  </a:moveTo>
                  <a:cubicBezTo>
                    <a:pt x="291" y="133"/>
                    <a:pt x="571" y="166"/>
                    <a:pt x="860" y="181"/>
                  </a:cubicBezTo>
                  <a:cubicBezTo>
                    <a:pt x="950" y="178"/>
                    <a:pt x="1039" y="177"/>
                    <a:pt x="1129" y="173"/>
                  </a:cubicBezTo>
                  <a:cubicBezTo>
                    <a:pt x="1142" y="172"/>
                    <a:pt x="1155" y="168"/>
                    <a:pt x="1168" y="166"/>
                  </a:cubicBezTo>
                  <a:cubicBezTo>
                    <a:pt x="1213" y="159"/>
                    <a:pt x="1258" y="155"/>
                    <a:pt x="1302" y="142"/>
                  </a:cubicBezTo>
                  <a:cubicBezTo>
                    <a:pt x="1318" y="137"/>
                    <a:pt x="1350" y="126"/>
                    <a:pt x="1350" y="126"/>
                  </a:cubicBezTo>
                  <a:cubicBezTo>
                    <a:pt x="1398" y="93"/>
                    <a:pt x="1436" y="40"/>
                    <a:pt x="1492" y="24"/>
                  </a:cubicBezTo>
                  <a:cubicBezTo>
                    <a:pt x="1500" y="19"/>
                    <a:pt x="1507" y="12"/>
                    <a:pt x="1515" y="8"/>
                  </a:cubicBezTo>
                  <a:cubicBezTo>
                    <a:pt x="1523" y="4"/>
                    <a:pt x="1539" y="0"/>
                    <a:pt x="1539" y="0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312" y="1968"/>
              <a:ext cx="1980" cy="223"/>
            </a:xfrm>
            <a:custGeom>
              <a:avLst/>
              <a:gdLst>
                <a:gd name="T0" fmla="*/ 0 w 1980"/>
                <a:gd name="T1" fmla="*/ 176 h 223"/>
                <a:gd name="T2" fmla="*/ 205 w 1980"/>
                <a:gd name="T3" fmla="*/ 129 h 223"/>
                <a:gd name="T4" fmla="*/ 434 w 1980"/>
                <a:gd name="T5" fmla="*/ 81 h 223"/>
                <a:gd name="T6" fmla="*/ 544 w 1980"/>
                <a:gd name="T7" fmla="*/ 58 h 223"/>
                <a:gd name="T8" fmla="*/ 1255 w 1980"/>
                <a:gd name="T9" fmla="*/ 34 h 223"/>
                <a:gd name="T10" fmla="*/ 1633 w 1980"/>
                <a:gd name="T11" fmla="*/ 65 h 223"/>
                <a:gd name="T12" fmla="*/ 1760 w 1980"/>
                <a:gd name="T13" fmla="*/ 129 h 223"/>
                <a:gd name="T14" fmla="*/ 1783 w 1980"/>
                <a:gd name="T15" fmla="*/ 144 h 223"/>
                <a:gd name="T16" fmla="*/ 1831 w 1980"/>
                <a:gd name="T17" fmla="*/ 160 h 223"/>
                <a:gd name="T18" fmla="*/ 1980 w 1980"/>
                <a:gd name="T19" fmla="*/ 223 h 2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0" h="223">
                  <a:moveTo>
                    <a:pt x="0" y="176"/>
                  </a:moveTo>
                  <a:cubicBezTo>
                    <a:pt x="60" y="136"/>
                    <a:pt x="135" y="137"/>
                    <a:pt x="205" y="129"/>
                  </a:cubicBezTo>
                  <a:cubicBezTo>
                    <a:pt x="280" y="103"/>
                    <a:pt x="355" y="91"/>
                    <a:pt x="434" y="81"/>
                  </a:cubicBezTo>
                  <a:cubicBezTo>
                    <a:pt x="501" y="58"/>
                    <a:pt x="465" y="67"/>
                    <a:pt x="544" y="58"/>
                  </a:cubicBezTo>
                  <a:cubicBezTo>
                    <a:pt x="774" y="0"/>
                    <a:pt x="1255" y="34"/>
                    <a:pt x="1255" y="34"/>
                  </a:cubicBezTo>
                  <a:cubicBezTo>
                    <a:pt x="1400" y="39"/>
                    <a:pt x="1501" y="48"/>
                    <a:pt x="1633" y="65"/>
                  </a:cubicBezTo>
                  <a:cubicBezTo>
                    <a:pt x="1681" y="81"/>
                    <a:pt x="1716" y="107"/>
                    <a:pt x="1760" y="129"/>
                  </a:cubicBezTo>
                  <a:cubicBezTo>
                    <a:pt x="1768" y="133"/>
                    <a:pt x="1775" y="140"/>
                    <a:pt x="1783" y="144"/>
                  </a:cubicBezTo>
                  <a:cubicBezTo>
                    <a:pt x="1798" y="151"/>
                    <a:pt x="1831" y="160"/>
                    <a:pt x="1831" y="160"/>
                  </a:cubicBezTo>
                  <a:cubicBezTo>
                    <a:pt x="1867" y="185"/>
                    <a:pt x="1937" y="223"/>
                    <a:pt x="1980" y="223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3360" y="1776"/>
              <a:ext cx="480" cy="144"/>
            </a:xfrm>
            <a:custGeom>
              <a:avLst/>
              <a:gdLst>
                <a:gd name="T0" fmla="*/ 0 w 458"/>
                <a:gd name="T1" fmla="*/ 144 h 189"/>
                <a:gd name="T2" fmla="*/ 74 w 458"/>
                <a:gd name="T3" fmla="*/ 120 h 189"/>
                <a:gd name="T4" fmla="*/ 248 w 458"/>
                <a:gd name="T5" fmla="*/ 96 h 189"/>
                <a:gd name="T6" fmla="*/ 431 w 458"/>
                <a:gd name="T7" fmla="*/ 48 h 189"/>
                <a:gd name="T8" fmla="*/ 480 w 458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189">
                  <a:moveTo>
                    <a:pt x="0" y="189"/>
                  </a:moveTo>
                  <a:cubicBezTo>
                    <a:pt x="26" y="180"/>
                    <a:pt x="45" y="165"/>
                    <a:pt x="71" y="157"/>
                  </a:cubicBezTo>
                  <a:cubicBezTo>
                    <a:pt x="126" y="141"/>
                    <a:pt x="180" y="132"/>
                    <a:pt x="237" y="126"/>
                  </a:cubicBezTo>
                  <a:cubicBezTo>
                    <a:pt x="300" y="110"/>
                    <a:pt x="352" y="83"/>
                    <a:pt x="411" y="63"/>
                  </a:cubicBezTo>
                  <a:cubicBezTo>
                    <a:pt x="446" y="9"/>
                    <a:pt x="428" y="28"/>
                    <a:pt x="458" y="0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4848" y="816"/>
              <a:ext cx="363" cy="237"/>
            </a:xfrm>
            <a:custGeom>
              <a:avLst/>
              <a:gdLst>
                <a:gd name="T0" fmla="*/ 0 w 363"/>
                <a:gd name="T1" fmla="*/ 237 h 237"/>
                <a:gd name="T2" fmla="*/ 72 w 363"/>
                <a:gd name="T3" fmla="*/ 190 h 237"/>
                <a:gd name="T4" fmla="*/ 363 w 363"/>
                <a:gd name="T5" fmla="*/ 0 h 2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3" h="237">
                  <a:moveTo>
                    <a:pt x="0" y="237"/>
                  </a:moveTo>
                  <a:cubicBezTo>
                    <a:pt x="26" y="220"/>
                    <a:pt x="42" y="200"/>
                    <a:pt x="72" y="190"/>
                  </a:cubicBezTo>
                  <a:cubicBezTo>
                    <a:pt x="167" y="125"/>
                    <a:pt x="261" y="54"/>
                    <a:pt x="363" y="0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896" y="1200"/>
              <a:ext cx="444" cy="93"/>
            </a:xfrm>
            <a:custGeom>
              <a:avLst/>
              <a:gdLst>
                <a:gd name="T0" fmla="*/ 0 w 403"/>
                <a:gd name="T1" fmla="*/ 93 h 63"/>
                <a:gd name="T2" fmla="*/ 183 w 403"/>
                <a:gd name="T3" fmla="*/ 24 h 63"/>
                <a:gd name="T4" fmla="*/ 304 w 403"/>
                <a:gd name="T5" fmla="*/ 12 h 63"/>
                <a:gd name="T6" fmla="*/ 444 w 403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3" h="63">
                  <a:moveTo>
                    <a:pt x="0" y="63"/>
                  </a:moveTo>
                  <a:cubicBezTo>
                    <a:pt x="53" y="54"/>
                    <a:pt x="116" y="20"/>
                    <a:pt x="166" y="16"/>
                  </a:cubicBezTo>
                  <a:cubicBezTo>
                    <a:pt x="203" y="13"/>
                    <a:pt x="239" y="10"/>
                    <a:pt x="276" y="8"/>
                  </a:cubicBezTo>
                  <a:cubicBezTo>
                    <a:pt x="318" y="5"/>
                    <a:pt x="403" y="0"/>
                    <a:pt x="403" y="0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4800" y="1824"/>
              <a:ext cx="450" cy="144"/>
            </a:xfrm>
            <a:custGeom>
              <a:avLst/>
              <a:gdLst>
                <a:gd name="T0" fmla="*/ 0 w 450"/>
                <a:gd name="T1" fmla="*/ 0 h 86"/>
                <a:gd name="T2" fmla="*/ 332 w 450"/>
                <a:gd name="T3" fmla="*/ 105 h 86"/>
                <a:gd name="T4" fmla="*/ 450 w 450"/>
                <a:gd name="T5" fmla="*/ 144 h 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86">
                  <a:moveTo>
                    <a:pt x="0" y="0"/>
                  </a:moveTo>
                  <a:cubicBezTo>
                    <a:pt x="117" y="17"/>
                    <a:pt x="210" y="54"/>
                    <a:pt x="332" y="63"/>
                  </a:cubicBezTo>
                  <a:cubicBezTo>
                    <a:pt x="364" y="68"/>
                    <a:pt x="427" y="66"/>
                    <a:pt x="450" y="86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3408" y="1200"/>
              <a:ext cx="631" cy="174"/>
            </a:xfrm>
            <a:custGeom>
              <a:avLst/>
              <a:gdLst>
                <a:gd name="T0" fmla="*/ 0 w 631"/>
                <a:gd name="T1" fmla="*/ 0 h 174"/>
                <a:gd name="T2" fmla="*/ 158 w 631"/>
                <a:gd name="T3" fmla="*/ 32 h 174"/>
                <a:gd name="T4" fmla="*/ 371 w 631"/>
                <a:gd name="T5" fmla="*/ 71 h 174"/>
                <a:gd name="T6" fmla="*/ 584 w 631"/>
                <a:gd name="T7" fmla="*/ 142 h 174"/>
                <a:gd name="T8" fmla="*/ 631 w 631"/>
                <a:gd name="T9" fmla="*/ 174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1" h="174">
                  <a:moveTo>
                    <a:pt x="0" y="0"/>
                  </a:moveTo>
                  <a:cubicBezTo>
                    <a:pt x="55" y="7"/>
                    <a:pt x="104" y="23"/>
                    <a:pt x="158" y="32"/>
                  </a:cubicBezTo>
                  <a:cubicBezTo>
                    <a:pt x="229" y="44"/>
                    <a:pt x="301" y="52"/>
                    <a:pt x="371" y="71"/>
                  </a:cubicBezTo>
                  <a:cubicBezTo>
                    <a:pt x="443" y="91"/>
                    <a:pt x="512" y="124"/>
                    <a:pt x="584" y="142"/>
                  </a:cubicBezTo>
                  <a:cubicBezTo>
                    <a:pt x="600" y="153"/>
                    <a:pt x="631" y="174"/>
                    <a:pt x="631" y="174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 flipV="1">
              <a:off x="4896" y="1584"/>
              <a:ext cx="432" cy="47"/>
            </a:xfrm>
            <a:custGeom>
              <a:avLst/>
              <a:gdLst>
                <a:gd name="T0" fmla="*/ 0 w 387"/>
                <a:gd name="T1" fmla="*/ 47 h 41"/>
                <a:gd name="T2" fmla="*/ 344 w 387"/>
                <a:gd name="T3" fmla="*/ 21 h 41"/>
                <a:gd name="T4" fmla="*/ 432 w 387"/>
                <a:gd name="T5" fmla="*/ 11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" h="41">
                  <a:moveTo>
                    <a:pt x="0" y="41"/>
                  </a:moveTo>
                  <a:cubicBezTo>
                    <a:pt x="130" y="0"/>
                    <a:pt x="31" y="27"/>
                    <a:pt x="308" y="18"/>
                  </a:cubicBezTo>
                  <a:cubicBezTo>
                    <a:pt x="382" y="10"/>
                    <a:pt x="355" y="10"/>
                    <a:pt x="387" y="10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3408" y="1440"/>
              <a:ext cx="432" cy="144"/>
            </a:xfrm>
            <a:custGeom>
              <a:avLst/>
              <a:gdLst>
                <a:gd name="T0" fmla="*/ 0 w 428"/>
                <a:gd name="T1" fmla="*/ 0 h 111"/>
                <a:gd name="T2" fmla="*/ 287 w 428"/>
                <a:gd name="T3" fmla="*/ 71 h 111"/>
                <a:gd name="T4" fmla="*/ 398 w 428"/>
                <a:gd name="T5" fmla="*/ 123 h 111"/>
                <a:gd name="T6" fmla="*/ 430 w 428"/>
                <a:gd name="T7" fmla="*/ 143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8" h="111">
                  <a:moveTo>
                    <a:pt x="0" y="0"/>
                  </a:moveTo>
                  <a:cubicBezTo>
                    <a:pt x="97" y="8"/>
                    <a:pt x="190" y="31"/>
                    <a:pt x="284" y="55"/>
                  </a:cubicBezTo>
                  <a:cubicBezTo>
                    <a:pt x="322" y="65"/>
                    <a:pt x="359" y="78"/>
                    <a:pt x="394" y="95"/>
                  </a:cubicBezTo>
                  <a:cubicBezTo>
                    <a:pt x="428" y="111"/>
                    <a:pt x="407" y="110"/>
                    <a:pt x="426" y="110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 rot="5486647">
              <a:off x="5256" y="1512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 rot="6266341">
              <a:off x="5208" y="1848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 rot="5031758">
              <a:off x="5232" y="1104"/>
              <a:ext cx="48" cy="24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 rot="6324829">
              <a:off x="5195" y="2084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AutoShape 27"/>
            <p:cNvSpPr>
              <a:spLocks noChangeArrowheads="1"/>
            </p:cNvSpPr>
            <p:nvPr/>
          </p:nvSpPr>
          <p:spPr bwMode="auto">
            <a:xfrm rot="3790758">
              <a:off x="5160" y="744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AutoShape 28"/>
            <p:cNvSpPr>
              <a:spLocks noChangeArrowheads="1"/>
            </p:cNvSpPr>
            <p:nvPr/>
          </p:nvSpPr>
          <p:spPr bwMode="auto">
            <a:xfrm rot="3675374">
              <a:off x="5064" y="552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 rot="6227433">
              <a:off x="3533" y="1368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AutoShape 30"/>
            <p:cNvSpPr>
              <a:spLocks noChangeArrowheads="1"/>
            </p:cNvSpPr>
            <p:nvPr/>
          </p:nvSpPr>
          <p:spPr bwMode="auto">
            <a:xfrm rot="6433492">
              <a:off x="3768" y="888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AutoShape 31"/>
            <p:cNvSpPr>
              <a:spLocks noChangeArrowheads="1"/>
            </p:cNvSpPr>
            <p:nvPr/>
          </p:nvSpPr>
          <p:spPr bwMode="auto">
            <a:xfrm rot="6488676">
              <a:off x="3576" y="1128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AutoShape 32"/>
            <p:cNvSpPr>
              <a:spLocks noChangeArrowheads="1"/>
            </p:cNvSpPr>
            <p:nvPr/>
          </p:nvSpPr>
          <p:spPr bwMode="auto">
            <a:xfrm rot="4280273">
              <a:off x="3528" y="1800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9" name="Group 33"/>
          <p:cNvGrpSpPr>
            <a:grpSpLocks/>
          </p:cNvGrpSpPr>
          <p:nvPr/>
        </p:nvGrpSpPr>
        <p:grpSpPr bwMode="auto">
          <a:xfrm>
            <a:off x="6389116" y="4554686"/>
            <a:ext cx="1746250" cy="1550987"/>
            <a:chOff x="3744" y="2352"/>
            <a:chExt cx="1100" cy="977"/>
          </a:xfrm>
        </p:grpSpPr>
        <p:sp>
          <p:nvSpPr>
            <p:cNvPr id="50" name="Freeform 34"/>
            <p:cNvSpPr>
              <a:spLocks/>
            </p:cNvSpPr>
            <p:nvPr/>
          </p:nvSpPr>
          <p:spPr bwMode="auto">
            <a:xfrm>
              <a:off x="3744" y="2352"/>
              <a:ext cx="1100" cy="977"/>
            </a:xfrm>
            <a:custGeom>
              <a:avLst/>
              <a:gdLst>
                <a:gd name="T0" fmla="*/ 311 w 1100"/>
                <a:gd name="T1" fmla="*/ 89 h 977"/>
                <a:gd name="T2" fmla="*/ 563 w 1100"/>
                <a:gd name="T3" fmla="*/ 50 h 977"/>
                <a:gd name="T4" fmla="*/ 642 w 1100"/>
                <a:gd name="T5" fmla="*/ 26 h 977"/>
                <a:gd name="T6" fmla="*/ 666 w 1100"/>
                <a:gd name="T7" fmla="*/ 10 h 977"/>
                <a:gd name="T8" fmla="*/ 697 w 1100"/>
                <a:gd name="T9" fmla="*/ 2 h 977"/>
                <a:gd name="T10" fmla="*/ 966 w 1100"/>
                <a:gd name="T11" fmla="*/ 10 h 977"/>
                <a:gd name="T12" fmla="*/ 1060 w 1100"/>
                <a:gd name="T13" fmla="*/ 42 h 977"/>
                <a:gd name="T14" fmla="*/ 1100 w 1100"/>
                <a:gd name="T15" fmla="*/ 121 h 977"/>
                <a:gd name="T16" fmla="*/ 1092 w 1100"/>
                <a:gd name="T17" fmla="*/ 342 h 977"/>
                <a:gd name="T18" fmla="*/ 1100 w 1100"/>
                <a:gd name="T19" fmla="*/ 610 h 977"/>
                <a:gd name="T20" fmla="*/ 784 w 1100"/>
                <a:gd name="T21" fmla="*/ 902 h 977"/>
                <a:gd name="T22" fmla="*/ 358 w 1100"/>
                <a:gd name="T23" fmla="*/ 925 h 977"/>
                <a:gd name="T24" fmla="*/ 177 w 1100"/>
                <a:gd name="T25" fmla="*/ 886 h 977"/>
                <a:gd name="T26" fmla="*/ 106 w 1100"/>
                <a:gd name="T27" fmla="*/ 831 h 977"/>
                <a:gd name="T28" fmla="*/ 42 w 1100"/>
                <a:gd name="T29" fmla="*/ 720 h 977"/>
                <a:gd name="T30" fmla="*/ 11 w 1100"/>
                <a:gd name="T31" fmla="*/ 649 h 977"/>
                <a:gd name="T32" fmla="*/ 98 w 1100"/>
                <a:gd name="T33" fmla="*/ 523 h 977"/>
                <a:gd name="T34" fmla="*/ 287 w 1100"/>
                <a:gd name="T35" fmla="*/ 215 h 977"/>
                <a:gd name="T36" fmla="*/ 311 w 1100"/>
                <a:gd name="T37" fmla="*/ 97 h 977"/>
                <a:gd name="T38" fmla="*/ 334 w 1100"/>
                <a:gd name="T39" fmla="*/ 89 h 977"/>
                <a:gd name="T40" fmla="*/ 311 w 1100"/>
                <a:gd name="T41" fmla="*/ 89 h 9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00" h="977">
                  <a:moveTo>
                    <a:pt x="311" y="89"/>
                  </a:moveTo>
                  <a:cubicBezTo>
                    <a:pt x="395" y="77"/>
                    <a:pt x="479" y="63"/>
                    <a:pt x="563" y="50"/>
                  </a:cubicBezTo>
                  <a:cubicBezTo>
                    <a:pt x="655" y="4"/>
                    <a:pt x="522" y="66"/>
                    <a:pt x="642" y="26"/>
                  </a:cubicBezTo>
                  <a:cubicBezTo>
                    <a:pt x="651" y="23"/>
                    <a:pt x="657" y="14"/>
                    <a:pt x="666" y="10"/>
                  </a:cubicBezTo>
                  <a:cubicBezTo>
                    <a:pt x="676" y="6"/>
                    <a:pt x="687" y="5"/>
                    <a:pt x="697" y="2"/>
                  </a:cubicBezTo>
                  <a:cubicBezTo>
                    <a:pt x="787" y="5"/>
                    <a:pt x="877" y="0"/>
                    <a:pt x="966" y="10"/>
                  </a:cubicBezTo>
                  <a:cubicBezTo>
                    <a:pt x="999" y="14"/>
                    <a:pt x="1060" y="42"/>
                    <a:pt x="1060" y="42"/>
                  </a:cubicBezTo>
                  <a:cubicBezTo>
                    <a:pt x="1087" y="68"/>
                    <a:pt x="1088" y="86"/>
                    <a:pt x="1100" y="121"/>
                  </a:cubicBezTo>
                  <a:cubicBezTo>
                    <a:pt x="1097" y="195"/>
                    <a:pt x="1092" y="268"/>
                    <a:pt x="1092" y="342"/>
                  </a:cubicBezTo>
                  <a:cubicBezTo>
                    <a:pt x="1092" y="431"/>
                    <a:pt x="1100" y="521"/>
                    <a:pt x="1100" y="610"/>
                  </a:cubicBezTo>
                  <a:cubicBezTo>
                    <a:pt x="1100" y="818"/>
                    <a:pt x="962" y="858"/>
                    <a:pt x="784" y="902"/>
                  </a:cubicBezTo>
                  <a:cubicBezTo>
                    <a:pt x="684" y="977"/>
                    <a:pt x="413" y="926"/>
                    <a:pt x="358" y="925"/>
                  </a:cubicBezTo>
                  <a:cubicBezTo>
                    <a:pt x="297" y="914"/>
                    <a:pt x="238" y="896"/>
                    <a:pt x="177" y="886"/>
                  </a:cubicBezTo>
                  <a:cubicBezTo>
                    <a:pt x="151" y="869"/>
                    <a:pt x="132" y="848"/>
                    <a:pt x="106" y="831"/>
                  </a:cubicBezTo>
                  <a:cubicBezTo>
                    <a:pt x="82" y="795"/>
                    <a:pt x="63" y="757"/>
                    <a:pt x="42" y="720"/>
                  </a:cubicBezTo>
                  <a:cubicBezTo>
                    <a:pt x="29" y="698"/>
                    <a:pt x="11" y="649"/>
                    <a:pt x="11" y="649"/>
                  </a:cubicBezTo>
                  <a:cubicBezTo>
                    <a:pt x="20" y="543"/>
                    <a:pt x="0" y="539"/>
                    <a:pt x="98" y="523"/>
                  </a:cubicBezTo>
                  <a:cubicBezTo>
                    <a:pt x="205" y="440"/>
                    <a:pt x="266" y="350"/>
                    <a:pt x="287" y="215"/>
                  </a:cubicBezTo>
                  <a:cubicBezTo>
                    <a:pt x="290" y="197"/>
                    <a:pt x="292" y="117"/>
                    <a:pt x="311" y="97"/>
                  </a:cubicBezTo>
                  <a:cubicBezTo>
                    <a:pt x="317" y="91"/>
                    <a:pt x="334" y="97"/>
                    <a:pt x="334" y="89"/>
                  </a:cubicBezTo>
                  <a:cubicBezTo>
                    <a:pt x="334" y="81"/>
                    <a:pt x="319" y="89"/>
                    <a:pt x="311" y="89"/>
                  </a:cubicBezTo>
                  <a:close/>
                </a:path>
              </a:pathLst>
            </a:custGeom>
            <a:gradFill rotWithShape="0">
              <a:gsLst>
                <a:gs pos="0">
                  <a:srgbClr val="33CCCC"/>
                </a:gs>
                <a:gs pos="100000">
                  <a:srgbClr val="1A6666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cap="flat" cmpd="sng">
                  <a:solidFill>
                    <a:srgbClr val="CCFFCC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4080" y="2496"/>
              <a:ext cx="144" cy="0"/>
            </a:xfrm>
            <a:prstGeom prst="line">
              <a:avLst/>
            </a:prstGeom>
            <a:noFill/>
            <a:ln w="15875">
              <a:solidFill>
                <a:srgbClr val="CC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4032" y="2736"/>
              <a:ext cx="144" cy="0"/>
            </a:xfrm>
            <a:prstGeom prst="line">
              <a:avLst/>
            </a:prstGeom>
            <a:noFill/>
            <a:ln w="15875">
              <a:solidFill>
                <a:srgbClr val="CC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>
              <a:off x="3792" y="2928"/>
              <a:ext cx="144" cy="0"/>
            </a:xfrm>
            <a:prstGeom prst="line">
              <a:avLst/>
            </a:prstGeom>
            <a:noFill/>
            <a:ln w="15875">
              <a:solidFill>
                <a:srgbClr val="CC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>
              <a:off x="3840" y="3120"/>
              <a:ext cx="144" cy="0"/>
            </a:xfrm>
            <a:prstGeom prst="line">
              <a:avLst/>
            </a:prstGeom>
            <a:noFill/>
            <a:ln w="15875">
              <a:solidFill>
                <a:srgbClr val="CC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5" name="Group 39"/>
            <p:cNvGrpSpPr>
              <a:grpSpLocks/>
            </p:cNvGrpSpPr>
            <p:nvPr/>
          </p:nvGrpSpPr>
          <p:grpSpPr bwMode="auto">
            <a:xfrm>
              <a:off x="4608" y="2400"/>
              <a:ext cx="144" cy="144"/>
              <a:chOff x="3744" y="3216"/>
              <a:chExt cx="192" cy="288"/>
            </a:xfrm>
          </p:grpSpPr>
          <p:sp>
            <p:nvSpPr>
              <p:cNvPr id="65" name="Line 40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41"/>
              <p:cNvSpPr>
                <a:spLocks noChangeShapeType="1"/>
              </p:cNvSpPr>
              <p:nvPr/>
            </p:nvSpPr>
            <p:spPr bwMode="auto">
              <a:xfrm>
                <a:off x="3840" y="3216"/>
                <a:ext cx="0" cy="288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6" name="Group 42"/>
            <p:cNvGrpSpPr>
              <a:grpSpLocks/>
            </p:cNvGrpSpPr>
            <p:nvPr/>
          </p:nvGrpSpPr>
          <p:grpSpPr bwMode="auto">
            <a:xfrm>
              <a:off x="4656" y="2592"/>
              <a:ext cx="144" cy="144"/>
              <a:chOff x="3744" y="3216"/>
              <a:chExt cx="192" cy="288"/>
            </a:xfrm>
          </p:grpSpPr>
          <p:sp>
            <p:nvSpPr>
              <p:cNvPr id="63" name="Line 43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44"/>
              <p:cNvSpPr>
                <a:spLocks noChangeShapeType="1"/>
              </p:cNvSpPr>
              <p:nvPr/>
            </p:nvSpPr>
            <p:spPr bwMode="auto">
              <a:xfrm>
                <a:off x="3840" y="3216"/>
                <a:ext cx="0" cy="288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7" name="Group 45"/>
            <p:cNvGrpSpPr>
              <a:grpSpLocks/>
            </p:cNvGrpSpPr>
            <p:nvPr/>
          </p:nvGrpSpPr>
          <p:grpSpPr bwMode="auto">
            <a:xfrm>
              <a:off x="4560" y="3024"/>
              <a:ext cx="144" cy="144"/>
              <a:chOff x="3744" y="3216"/>
              <a:chExt cx="192" cy="288"/>
            </a:xfrm>
          </p:grpSpPr>
          <p:sp>
            <p:nvSpPr>
              <p:cNvPr id="61" name="Line 46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47"/>
              <p:cNvSpPr>
                <a:spLocks noChangeShapeType="1"/>
              </p:cNvSpPr>
              <p:nvPr/>
            </p:nvSpPr>
            <p:spPr bwMode="auto">
              <a:xfrm>
                <a:off x="3840" y="3216"/>
                <a:ext cx="0" cy="288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8" name="Group 48"/>
            <p:cNvGrpSpPr>
              <a:grpSpLocks/>
            </p:cNvGrpSpPr>
            <p:nvPr/>
          </p:nvGrpSpPr>
          <p:grpSpPr bwMode="auto">
            <a:xfrm>
              <a:off x="4656" y="2832"/>
              <a:ext cx="144" cy="144"/>
              <a:chOff x="3744" y="3216"/>
              <a:chExt cx="192" cy="288"/>
            </a:xfrm>
          </p:grpSpPr>
          <p:sp>
            <p:nvSpPr>
              <p:cNvPr id="59" name="Line 49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50"/>
              <p:cNvSpPr>
                <a:spLocks noChangeShapeType="1"/>
              </p:cNvSpPr>
              <p:nvPr/>
            </p:nvSpPr>
            <p:spPr bwMode="auto">
              <a:xfrm>
                <a:off x="3840" y="3216"/>
                <a:ext cx="0" cy="288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7" name="AutoShape 51"/>
          <p:cNvSpPr>
            <a:spLocks noChangeArrowheads="1"/>
          </p:cNvSpPr>
          <p:nvPr/>
        </p:nvSpPr>
        <p:spPr bwMode="auto">
          <a:xfrm>
            <a:off x="6846316" y="2398861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" name="AutoShape 52"/>
          <p:cNvSpPr>
            <a:spLocks noChangeArrowheads="1"/>
          </p:cNvSpPr>
          <p:nvPr/>
        </p:nvSpPr>
        <p:spPr bwMode="auto">
          <a:xfrm>
            <a:off x="6922516" y="5392886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AutoShape 53"/>
          <p:cNvSpPr>
            <a:spLocks noChangeArrowheads="1"/>
          </p:cNvSpPr>
          <p:nvPr/>
        </p:nvSpPr>
        <p:spPr bwMode="auto">
          <a:xfrm>
            <a:off x="6922516" y="5088086"/>
            <a:ext cx="762000" cy="152400"/>
          </a:xfrm>
          <a:prstGeom prst="lef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347053"/>
              </p:ext>
            </p:extLst>
          </p:nvPr>
        </p:nvGraphicFramePr>
        <p:xfrm>
          <a:off x="7030466" y="1713061"/>
          <a:ext cx="4794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3" name="公式" r:id="rId3" imgW="181061" imgH="247624" progId="Equation.3">
                  <p:embed/>
                </p:oleObj>
              </mc:Choice>
              <mc:Fallback>
                <p:oleObj name="公式" r:id="rId3" imgW="181061" imgH="2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466" y="1713061"/>
                        <a:ext cx="4794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05254"/>
              </p:ext>
            </p:extLst>
          </p:nvPr>
        </p:nvGraphicFramePr>
        <p:xfrm>
          <a:off x="7097141" y="5469086"/>
          <a:ext cx="479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4" name="公式" r:id="rId5" imgW="181061" imgH="247624" progId="Equation.3">
                  <p:embed/>
                </p:oleObj>
              </mc:Choice>
              <mc:Fallback>
                <p:oleObj name="公式" r:id="rId5" imgW="181061" imgH="2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141" y="5469086"/>
                        <a:ext cx="479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18695"/>
              </p:ext>
            </p:extLst>
          </p:nvPr>
        </p:nvGraphicFramePr>
        <p:xfrm>
          <a:off x="7179691" y="4653111"/>
          <a:ext cx="4000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5" name="公式" r:id="rId7" imgW="171377" imgH="190447" progId="Equation.3">
                  <p:embed/>
                </p:oleObj>
              </mc:Choice>
              <mc:Fallback>
                <p:oleObj name="公式" r:id="rId7" imgW="171377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691" y="4653111"/>
                        <a:ext cx="4000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AutoShape 57"/>
          <p:cNvSpPr>
            <a:spLocks noChangeArrowheads="1"/>
          </p:cNvSpPr>
          <p:nvPr/>
        </p:nvSpPr>
        <p:spPr bwMode="auto">
          <a:xfrm>
            <a:off x="6846316" y="3564086"/>
            <a:ext cx="8382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974785"/>
              </p:ext>
            </p:extLst>
          </p:nvPr>
        </p:nvGraphicFramePr>
        <p:xfrm>
          <a:off x="8724329" y="3543448"/>
          <a:ext cx="3841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6" name="公式" r:id="rId9" imgW="142744" imgH="190447" progId="Equation.3">
                  <p:embed/>
                </p:oleObj>
              </mc:Choice>
              <mc:Fallback>
                <p:oleObj name="公式" r:id="rId9" imgW="142744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329" y="3543448"/>
                        <a:ext cx="3841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AutoShape 58"/>
          <p:cNvSpPr>
            <a:spLocks noChangeArrowheads="1"/>
          </p:cNvSpPr>
          <p:nvPr/>
        </p:nvSpPr>
        <p:spPr bwMode="auto">
          <a:xfrm>
            <a:off x="972345" y="3042449"/>
            <a:ext cx="4248150" cy="1076287"/>
          </a:xfrm>
          <a:prstGeom prst="wedgeRectCallout">
            <a:avLst>
              <a:gd name="adj1" fmla="val 69111"/>
              <a:gd name="adj2" fmla="val 10570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 dirty="0">
                <a:solidFill>
                  <a:schemeClr val="tx2"/>
                </a:solidFill>
                <a:ea typeface="楷体_GB2312" panose="02010609030101010101" pitchFamily="49" charset="-122"/>
              </a:rPr>
              <a:t>        </a:t>
            </a:r>
            <a:r>
              <a:rPr lang="zh-CN" altLang="en-US" sz="2200" dirty="0">
                <a:solidFill>
                  <a:schemeClr val="tx2"/>
                </a:solidFill>
                <a:ea typeface="楷体_GB2312" panose="02010609030101010101" pitchFamily="49" charset="-122"/>
              </a:rPr>
              <a:t>当导体</a:t>
            </a:r>
            <a:r>
              <a:rPr lang="zh-CN" altLang="en-US" sz="2200" dirty="0">
                <a:solidFill>
                  <a:srgbClr val="FF0000"/>
                </a:solidFill>
                <a:ea typeface="楷体_GB2312" panose="02010609030101010101" pitchFamily="49" charset="-122"/>
              </a:rPr>
              <a:t>内部和表面</a:t>
            </a:r>
            <a:r>
              <a:rPr lang="zh-CN" altLang="en-US" sz="2200" dirty="0">
                <a:solidFill>
                  <a:schemeClr val="tx2"/>
                </a:solidFill>
                <a:ea typeface="楷体_GB2312" panose="02010609030101010101" pitchFamily="49" charset="-122"/>
              </a:rPr>
              <a:t>无电荷的定向运动时，导体将处于静电平衡状态。</a:t>
            </a:r>
          </a:p>
        </p:txBody>
      </p:sp>
      <p:sp>
        <p:nvSpPr>
          <p:cNvPr id="91" name="Text Box 10"/>
          <p:cNvSpPr txBox="1">
            <a:spLocks noChangeArrowheads="1"/>
          </p:cNvSpPr>
          <p:nvPr/>
        </p:nvSpPr>
        <p:spPr bwMode="auto">
          <a:xfrm>
            <a:off x="741363" y="4195936"/>
            <a:ext cx="395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导体静电平衡的条件</a:t>
            </a:r>
          </a:p>
        </p:txBody>
      </p:sp>
      <p:graphicFrame>
        <p:nvGraphicFramePr>
          <p:cNvPr id="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325950"/>
              </p:ext>
            </p:extLst>
          </p:nvPr>
        </p:nvGraphicFramePr>
        <p:xfrm>
          <a:off x="4110781" y="5010819"/>
          <a:ext cx="960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7" name="公式" r:id="rId11" imgW="428752" imgH="209414" progId="Equation.3">
                  <p:embed/>
                </p:oleObj>
              </mc:Choice>
              <mc:Fallback>
                <p:oleObj name="公式" r:id="rId11" imgW="428752" imgH="2094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781" y="5010819"/>
                        <a:ext cx="9604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465337"/>
              </p:ext>
            </p:extLst>
          </p:nvPr>
        </p:nvGraphicFramePr>
        <p:xfrm>
          <a:off x="2228625" y="6165304"/>
          <a:ext cx="6651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58" name="公式" r:id="rId13" imgW="285835" imgH="238193" progId="Equation.3">
                  <p:embed/>
                </p:oleObj>
              </mc:Choice>
              <mc:Fallback>
                <p:oleObj name="公式" r:id="rId13" imgW="285835" imgH="2381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625" y="6165304"/>
                        <a:ext cx="6651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2823938" y="6252568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</a:t>
            </a:r>
            <a:r>
              <a:rPr lang="zh-CN" altLang="en-US" b="1">
                <a:solidFill>
                  <a:srgbClr val="FFCC00"/>
                </a:solidFill>
                <a:ea typeface="楷体_GB2312" pitchFamily="49" charset="-122"/>
              </a:rPr>
              <a:t>导体表面</a:t>
            </a:r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105519" y="4614783"/>
            <a:ext cx="3500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1325" indent="-441325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(1) 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无内部电荷定向运动      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76943" y="5463952"/>
            <a:ext cx="568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1325" indent="-441325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无表面电荷定向运动       导体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表面上任意一点的电场强度方向垂直于该处导体表面。</a:t>
            </a:r>
          </a:p>
        </p:txBody>
      </p:sp>
      <p:sp>
        <p:nvSpPr>
          <p:cNvPr id="97" name="Rectangle 15"/>
          <p:cNvSpPr>
            <a:spLocks noChangeArrowheads="1"/>
          </p:cNvSpPr>
          <p:nvPr/>
        </p:nvSpPr>
        <p:spPr bwMode="auto">
          <a:xfrm>
            <a:off x="144357" y="4618856"/>
            <a:ext cx="57237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1325" indent="-441325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                                                导体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内部任意一点的电场强度都为零；</a:t>
            </a:r>
          </a:p>
        </p:txBody>
      </p:sp>
      <p:sp>
        <p:nvSpPr>
          <p:cNvPr id="98" name="Line 41"/>
          <p:cNvSpPr>
            <a:spLocks noChangeShapeType="1"/>
          </p:cNvSpPr>
          <p:nvPr/>
        </p:nvSpPr>
        <p:spPr bwMode="auto">
          <a:xfrm>
            <a:off x="3390130" y="4823712"/>
            <a:ext cx="504000" cy="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Line 41"/>
          <p:cNvSpPr>
            <a:spLocks noChangeShapeType="1"/>
          </p:cNvSpPr>
          <p:nvPr/>
        </p:nvSpPr>
        <p:spPr bwMode="auto">
          <a:xfrm>
            <a:off x="3390130" y="5678512"/>
            <a:ext cx="504000" cy="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43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39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 build="p" autoUpdateAnimBg="0"/>
      <p:bldP spid="71" grpId="0" autoUpdateAnimBg="0"/>
      <p:bldP spid="72" grpId="0" autoUpdateAnimBg="0"/>
      <p:bldP spid="81" grpId="0"/>
      <p:bldP spid="82" grpId="0" autoUpdateAnimBg="0"/>
      <p:bldP spid="27" grpId="0" animBg="1"/>
      <p:bldP spid="67" grpId="0" animBg="1"/>
      <p:bldP spid="68" grpId="0" animBg="1"/>
      <p:bldP spid="83" grpId="0" animBg="1"/>
      <p:bldP spid="87" grpId="0" animBg="1"/>
      <p:bldP spid="90" grpId="0" animBg="1" autoUpdateAnimBg="0"/>
      <p:bldP spid="91" grpId="0" autoUpdateAnimBg="0"/>
      <p:bldP spid="94" grpId="0" autoUpdateAnimBg="0"/>
      <p:bldP spid="95" grpId="0" autoUpdateAnimBg="0"/>
      <p:bldP spid="96" grpId="0" autoUpdateAnimBg="0"/>
      <p:bldP spid="97" grpId="0" autoUpdateAnimBg="0"/>
      <p:bldP spid="98" grpId="2" animBg="1"/>
      <p:bldP spid="99" grpId="0" animBg="1"/>
      <p:bldP spid="9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742950" y="800969"/>
            <a:ext cx="8293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导体静电平衡时，导体上各点电势相等，即导体是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等势体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，表面是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等势面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814167"/>
              </p:ext>
            </p:extLst>
          </p:nvPr>
        </p:nvGraphicFramePr>
        <p:xfrm>
          <a:off x="3348038" y="3607669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32" name="公式" r:id="rId3" imgW="1085765" imgH="400152" progId="Equation.3">
                  <p:embed/>
                </p:oleObj>
              </mc:Choice>
              <mc:Fallback>
                <p:oleObj name="公式" r:id="rId3" imgW="1085765" imgH="40015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607669"/>
                        <a:ext cx="111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4859338" y="1412156"/>
            <a:ext cx="3960812" cy="2386013"/>
            <a:chOff x="1383" y="2088"/>
            <a:chExt cx="2495" cy="1503"/>
          </a:xfrm>
        </p:grpSpPr>
        <p:pic>
          <p:nvPicPr>
            <p:cNvPr id="18460" name="Picture 5" descr="电通量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6792"/>
                </a:clrFrom>
                <a:clrTo>
                  <a:srgbClr val="00679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5"/>
            <a:stretch>
              <a:fillRect/>
            </a:stretch>
          </p:blipFill>
          <p:spPr bwMode="auto">
            <a:xfrm rot="-1575721">
              <a:off x="1383" y="2088"/>
              <a:ext cx="2495" cy="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61" name="Group 6"/>
            <p:cNvGrpSpPr>
              <a:grpSpLocks/>
            </p:cNvGrpSpPr>
            <p:nvPr/>
          </p:nvGrpSpPr>
          <p:grpSpPr bwMode="auto">
            <a:xfrm rot="-1575721">
              <a:off x="2224" y="2105"/>
              <a:ext cx="901" cy="1351"/>
              <a:chOff x="2485" y="90"/>
              <a:chExt cx="1392" cy="1758"/>
            </a:xfrm>
          </p:grpSpPr>
          <p:sp>
            <p:nvSpPr>
              <p:cNvPr id="18468" name="Freeform 7"/>
              <p:cNvSpPr>
                <a:spLocks noChangeAspect="1"/>
              </p:cNvSpPr>
              <p:nvPr/>
            </p:nvSpPr>
            <p:spPr bwMode="auto">
              <a:xfrm>
                <a:off x="2485" y="124"/>
                <a:ext cx="588" cy="1667"/>
              </a:xfrm>
              <a:custGeom>
                <a:avLst/>
                <a:gdLst>
                  <a:gd name="T0" fmla="*/ 0 w 822"/>
                  <a:gd name="T1" fmla="*/ 0 h 2835"/>
                  <a:gd name="T2" fmla="*/ 228 w 822"/>
                  <a:gd name="T3" fmla="*/ 248 h 2835"/>
                  <a:gd name="T4" fmla="*/ 301 w 822"/>
                  <a:gd name="T5" fmla="*/ 576 h 28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22" h="2835">
                    <a:moveTo>
                      <a:pt x="0" y="0"/>
                    </a:moveTo>
                    <a:cubicBezTo>
                      <a:pt x="243" y="373"/>
                      <a:pt x="487" y="747"/>
                      <a:pt x="624" y="1219"/>
                    </a:cubicBezTo>
                    <a:cubicBezTo>
                      <a:pt x="761" y="1691"/>
                      <a:pt x="789" y="2566"/>
                      <a:pt x="822" y="283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9" name="Freeform 8"/>
              <p:cNvSpPr>
                <a:spLocks noChangeAspect="1"/>
              </p:cNvSpPr>
              <p:nvPr/>
            </p:nvSpPr>
            <p:spPr bwMode="auto">
              <a:xfrm>
                <a:off x="2895" y="90"/>
                <a:ext cx="549" cy="1701"/>
              </a:xfrm>
              <a:custGeom>
                <a:avLst/>
                <a:gdLst>
                  <a:gd name="T0" fmla="*/ 0 w 793"/>
                  <a:gd name="T1" fmla="*/ 0 h 2806"/>
                  <a:gd name="T2" fmla="*/ 160 w 793"/>
                  <a:gd name="T3" fmla="*/ 183 h 2806"/>
                  <a:gd name="T4" fmla="*/ 235 w 793"/>
                  <a:gd name="T5" fmla="*/ 392 h 2806"/>
                  <a:gd name="T6" fmla="*/ 263 w 793"/>
                  <a:gd name="T7" fmla="*/ 625 h 28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93" h="2806">
                    <a:moveTo>
                      <a:pt x="0" y="0"/>
                    </a:moveTo>
                    <a:cubicBezTo>
                      <a:pt x="182" y="264"/>
                      <a:pt x="364" y="529"/>
                      <a:pt x="482" y="822"/>
                    </a:cubicBezTo>
                    <a:cubicBezTo>
                      <a:pt x="600" y="1115"/>
                      <a:pt x="656" y="1426"/>
                      <a:pt x="708" y="1757"/>
                    </a:cubicBezTo>
                    <a:cubicBezTo>
                      <a:pt x="760" y="2088"/>
                      <a:pt x="779" y="2631"/>
                      <a:pt x="793" y="280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0" name="Freeform 9"/>
              <p:cNvSpPr>
                <a:spLocks noChangeAspect="1"/>
              </p:cNvSpPr>
              <p:nvPr/>
            </p:nvSpPr>
            <p:spPr bwMode="auto">
              <a:xfrm>
                <a:off x="3325" y="140"/>
                <a:ext cx="552" cy="1708"/>
              </a:xfrm>
              <a:custGeom>
                <a:avLst/>
                <a:gdLst>
                  <a:gd name="T0" fmla="*/ 0 w 793"/>
                  <a:gd name="T1" fmla="*/ 0 h 2806"/>
                  <a:gd name="T2" fmla="*/ 163 w 793"/>
                  <a:gd name="T3" fmla="*/ 185 h 2806"/>
                  <a:gd name="T4" fmla="*/ 239 w 793"/>
                  <a:gd name="T5" fmla="*/ 396 h 2806"/>
                  <a:gd name="T6" fmla="*/ 267 w 793"/>
                  <a:gd name="T7" fmla="*/ 633 h 28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93" h="2806">
                    <a:moveTo>
                      <a:pt x="0" y="0"/>
                    </a:moveTo>
                    <a:cubicBezTo>
                      <a:pt x="182" y="264"/>
                      <a:pt x="364" y="529"/>
                      <a:pt x="482" y="822"/>
                    </a:cubicBezTo>
                    <a:cubicBezTo>
                      <a:pt x="600" y="1115"/>
                      <a:pt x="656" y="1426"/>
                      <a:pt x="708" y="1757"/>
                    </a:cubicBezTo>
                    <a:cubicBezTo>
                      <a:pt x="760" y="2088"/>
                      <a:pt x="779" y="2631"/>
                      <a:pt x="793" y="280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62" name="Group 10"/>
            <p:cNvGrpSpPr>
              <a:grpSpLocks/>
            </p:cNvGrpSpPr>
            <p:nvPr/>
          </p:nvGrpSpPr>
          <p:grpSpPr bwMode="auto">
            <a:xfrm rot="-1575721">
              <a:off x="2128" y="2294"/>
              <a:ext cx="1177" cy="998"/>
              <a:chOff x="2313" y="321"/>
              <a:chExt cx="1818" cy="1299"/>
            </a:xfrm>
          </p:grpSpPr>
          <p:sp>
            <p:nvSpPr>
              <p:cNvPr id="18463" name="Freeform 11"/>
              <p:cNvSpPr>
                <a:spLocks noChangeAspect="1"/>
              </p:cNvSpPr>
              <p:nvPr/>
            </p:nvSpPr>
            <p:spPr bwMode="auto">
              <a:xfrm>
                <a:off x="2313" y="321"/>
                <a:ext cx="1529" cy="116"/>
              </a:xfrm>
              <a:custGeom>
                <a:avLst/>
                <a:gdLst>
                  <a:gd name="T0" fmla="*/ 0 w 2041"/>
                  <a:gd name="T1" fmla="*/ 36 h 208"/>
                  <a:gd name="T2" fmla="*/ 250 w 2041"/>
                  <a:gd name="T3" fmla="*/ 7 h 208"/>
                  <a:gd name="T4" fmla="*/ 489 w 2041"/>
                  <a:gd name="T5" fmla="*/ 2 h 208"/>
                  <a:gd name="T6" fmla="*/ 715 w 2041"/>
                  <a:gd name="T7" fmla="*/ 16 h 208"/>
                  <a:gd name="T8" fmla="*/ 858 w 2041"/>
                  <a:gd name="T9" fmla="*/ 36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4" name="Freeform 12"/>
              <p:cNvSpPr>
                <a:spLocks noChangeAspect="1"/>
              </p:cNvSpPr>
              <p:nvPr/>
            </p:nvSpPr>
            <p:spPr bwMode="auto">
              <a:xfrm>
                <a:off x="2485" y="568"/>
                <a:ext cx="1486" cy="115"/>
              </a:xfrm>
              <a:custGeom>
                <a:avLst/>
                <a:gdLst>
                  <a:gd name="T0" fmla="*/ 0 w 2041"/>
                  <a:gd name="T1" fmla="*/ 35 h 208"/>
                  <a:gd name="T2" fmla="*/ 229 w 2041"/>
                  <a:gd name="T3" fmla="*/ 7 h 208"/>
                  <a:gd name="T4" fmla="*/ 448 w 2041"/>
                  <a:gd name="T5" fmla="*/ 2 h 208"/>
                  <a:gd name="T6" fmla="*/ 656 w 2041"/>
                  <a:gd name="T7" fmla="*/ 16 h 208"/>
                  <a:gd name="T8" fmla="*/ 788 w 2041"/>
                  <a:gd name="T9" fmla="*/ 35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5" name="Freeform 13"/>
              <p:cNvSpPr>
                <a:spLocks noChangeAspect="1"/>
              </p:cNvSpPr>
              <p:nvPr/>
            </p:nvSpPr>
            <p:spPr bwMode="auto">
              <a:xfrm>
                <a:off x="2578" y="881"/>
                <a:ext cx="1493" cy="117"/>
              </a:xfrm>
              <a:custGeom>
                <a:avLst/>
                <a:gdLst>
                  <a:gd name="T0" fmla="*/ 0 w 2041"/>
                  <a:gd name="T1" fmla="*/ 37 h 208"/>
                  <a:gd name="T2" fmla="*/ 233 w 2041"/>
                  <a:gd name="T3" fmla="*/ 7 h 208"/>
                  <a:gd name="T4" fmla="*/ 455 w 2041"/>
                  <a:gd name="T5" fmla="*/ 2 h 208"/>
                  <a:gd name="T6" fmla="*/ 666 w 2041"/>
                  <a:gd name="T7" fmla="*/ 17 h 208"/>
                  <a:gd name="T8" fmla="*/ 799 w 2041"/>
                  <a:gd name="T9" fmla="*/ 3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6" name="Freeform 14"/>
              <p:cNvSpPr>
                <a:spLocks noChangeAspect="1"/>
              </p:cNvSpPr>
              <p:nvPr/>
            </p:nvSpPr>
            <p:spPr bwMode="auto">
              <a:xfrm>
                <a:off x="2657" y="1210"/>
                <a:ext cx="1464" cy="115"/>
              </a:xfrm>
              <a:custGeom>
                <a:avLst/>
                <a:gdLst>
                  <a:gd name="T0" fmla="*/ 0 w 2041"/>
                  <a:gd name="T1" fmla="*/ 35 h 208"/>
                  <a:gd name="T2" fmla="*/ 219 w 2041"/>
                  <a:gd name="T3" fmla="*/ 7 h 208"/>
                  <a:gd name="T4" fmla="*/ 429 w 2041"/>
                  <a:gd name="T5" fmla="*/ 2 h 208"/>
                  <a:gd name="T6" fmla="*/ 628 w 2041"/>
                  <a:gd name="T7" fmla="*/ 16 h 208"/>
                  <a:gd name="T8" fmla="*/ 753 w 2041"/>
                  <a:gd name="T9" fmla="*/ 35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7" name="Freeform 15"/>
              <p:cNvSpPr>
                <a:spLocks noChangeAspect="1"/>
              </p:cNvSpPr>
              <p:nvPr/>
            </p:nvSpPr>
            <p:spPr bwMode="auto">
              <a:xfrm>
                <a:off x="2710" y="1510"/>
                <a:ext cx="1421" cy="110"/>
              </a:xfrm>
              <a:custGeom>
                <a:avLst/>
                <a:gdLst>
                  <a:gd name="T0" fmla="*/ 0 w 1871"/>
                  <a:gd name="T1" fmla="*/ 77 h 132"/>
                  <a:gd name="T2" fmla="*/ 261 w 1871"/>
                  <a:gd name="T3" fmla="*/ 11 h 132"/>
                  <a:gd name="T4" fmla="*/ 497 w 1871"/>
                  <a:gd name="T5" fmla="*/ 11 h 132"/>
                  <a:gd name="T6" fmla="*/ 684 w 1871"/>
                  <a:gd name="T7" fmla="*/ 44 h 132"/>
                  <a:gd name="T8" fmla="*/ 819 w 1871"/>
                  <a:gd name="T9" fmla="*/ 77 h 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1" h="132">
                    <a:moveTo>
                      <a:pt x="0" y="132"/>
                    </a:moveTo>
                    <a:cubicBezTo>
                      <a:pt x="203" y="85"/>
                      <a:pt x="407" y="38"/>
                      <a:pt x="596" y="19"/>
                    </a:cubicBezTo>
                    <a:cubicBezTo>
                      <a:pt x="785" y="0"/>
                      <a:pt x="973" y="10"/>
                      <a:pt x="1134" y="19"/>
                    </a:cubicBezTo>
                    <a:cubicBezTo>
                      <a:pt x="1295" y="28"/>
                      <a:pt x="1437" y="57"/>
                      <a:pt x="1560" y="76"/>
                    </a:cubicBezTo>
                    <a:cubicBezTo>
                      <a:pt x="1683" y="95"/>
                      <a:pt x="1819" y="123"/>
                      <a:pt x="1871" y="13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0" name="Oval 16"/>
          <p:cNvSpPr>
            <a:spLocks noChangeArrowheads="1"/>
          </p:cNvSpPr>
          <p:nvPr/>
        </p:nvSpPr>
        <p:spPr bwMode="auto">
          <a:xfrm>
            <a:off x="6372225" y="2132881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6156325" y="177410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873875" y="2612306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804025" y="2556744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4" name="Freeform 20" descr="浅色上对角线"/>
          <p:cNvSpPr>
            <a:spLocks/>
          </p:cNvSpPr>
          <p:nvPr/>
        </p:nvSpPr>
        <p:spPr bwMode="auto">
          <a:xfrm>
            <a:off x="2051050" y="1988419"/>
            <a:ext cx="1871663" cy="1657350"/>
          </a:xfrm>
          <a:custGeom>
            <a:avLst/>
            <a:gdLst>
              <a:gd name="T0" fmla="*/ 2147483646 w 522"/>
              <a:gd name="T1" fmla="*/ 2147483646 h 409"/>
              <a:gd name="T2" fmla="*/ 2147483646 w 522"/>
              <a:gd name="T3" fmla="*/ 2147483646 h 409"/>
              <a:gd name="T4" fmla="*/ 2147483646 w 522"/>
              <a:gd name="T5" fmla="*/ 2147483646 h 409"/>
              <a:gd name="T6" fmla="*/ 2147483646 w 522"/>
              <a:gd name="T7" fmla="*/ 2147483646 h 409"/>
              <a:gd name="T8" fmla="*/ 2147483646 w 522"/>
              <a:gd name="T9" fmla="*/ 2147483646 h 409"/>
              <a:gd name="T10" fmla="*/ 2147483646 w 522"/>
              <a:gd name="T11" fmla="*/ 2147483646 h 409"/>
              <a:gd name="T12" fmla="*/ 2147483646 w 522"/>
              <a:gd name="T13" fmla="*/ 2147483646 h 4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2" h="409">
                <a:moveTo>
                  <a:pt x="15" y="159"/>
                </a:moveTo>
                <a:cubicBezTo>
                  <a:pt x="0" y="99"/>
                  <a:pt x="15" y="46"/>
                  <a:pt x="61" y="23"/>
                </a:cubicBezTo>
                <a:cubicBezTo>
                  <a:pt x="107" y="0"/>
                  <a:pt x="220" y="8"/>
                  <a:pt x="288" y="23"/>
                </a:cubicBezTo>
                <a:cubicBezTo>
                  <a:pt x="356" y="38"/>
                  <a:pt x="439" y="69"/>
                  <a:pt x="469" y="114"/>
                </a:cubicBezTo>
                <a:cubicBezTo>
                  <a:pt x="499" y="159"/>
                  <a:pt x="522" y="250"/>
                  <a:pt x="469" y="295"/>
                </a:cubicBezTo>
                <a:cubicBezTo>
                  <a:pt x="416" y="340"/>
                  <a:pt x="228" y="409"/>
                  <a:pt x="152" y="386"/>
                </a:cubicBezTo>
                <a:cubicBezTo>
                  <a:pt x="76" y="363"/>
                  <a:pt x="30" y="219"/>
                  <a:pt x="15" y="159"/>
                </a:cubicBezTo>
                <a:close/>
              </a:path>
            </a:pathLst>
          </a:custGeom>
          <a:pattFill prst="ltUpDiag">
            <a:fgClr>
              <a:srgbClr val="003366"/>
            </a:fgClr>
            <a:bgClr>
              <a:schemeClr val="accent1"/>
            </a:bgClr>
          </a:pattFill>
          <a:ln w="12700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21"/>
          <p:cNvSpPr>
            <a:spLocks/>
          </p:cNvSpPr>
          <p:nvPr/>
        </p:nvSpPr>
        <p:spPr bwMode="auto">
          <a:xfrm>
            <a:off x="2051050" y="1988419"/>
            <a:ext cx="1871663" cy="1657350"/>
          </a:xfrm>
          <a:custGeom>
            <a:avLst/>
            <a:gdLst>
              <a:gd name="T0" fmla="*/ 2147483646 w 522"/>
              <a:gd name="T1" fmla="*/ 2147483646 h 409"/>
              <a:gd name="T2" fmla="*/ 2147483646 w 522"/>
              <a:gd name="T3" fmla="*/ 2147483646 h 409"/>
              <a:gd name="T4" fmla="*/ 2147483646 w 522"/>
              <a:gd name="T5" fmla="*/ 2147483646 h 409"/>
              <a:gd name="T6" fmla="*/ 2147483646 w 522"/>
              <a:gd name="T7" fmla="*/ 2147483646 h 409"/>
              <a:gd name="T8" fmla="*/ 2147483646 w 522"/>
              <a:gd name="T9" fmla="*/ 2147483646 h 409"/>
              <a:gd name="T10" fmla="*/ 2147483646 w 522"/>
              <a:gd name="T11" fmla="*/ 2147483646 h 409"/>
              <a:gd name="T12" fmla="*/ 2147483646 w 522"/>
              <a:gd name="T13" fmla="*/ 2147483646 h 4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2" h="409">
                <a:moveTo>
                  <a:pt x="15" y="159"/>
                </a:moveTo>
                <a:cubicBezTo>
                  <a:pt x="0" y="99"/>
                  <a:pt x="15" y="46"/>
                  <a:pt x="61" y="23"/>
                </a:cubicBezTo>
                <a:cubicBezTo>
                  <a:pt x="107" y="0"/>
                  <a:pt x="220" y="8"/>
                  <a:pt x="288" y="23"/>
                </a:cubicBezTo>
                <a:cubicBezTo>
                  <a:pt x="356" y="38"/>
                  <a:pt x="439" y="69"/>
                  <a:pt x="469" y="114"/>
                </a:cubicBezTo>
                <a:cubicBezTo>
                  <a:pt x="499" y="159"/>
                  <a:pt x="522" y="250"/>
                  <a:pt x="469" y="295"/>
                </a:cubicBezTo>
                <a:cubicBezTo>
                  <a:pt x="416" y="340"/>
                  <a:pt x="228" y="409"/>
                  <a:pt x="152" y="386"/>
                </a:cubicBezTo>
                <a:cubicBezTo>
                  <a:pt x="76" y="363"/>
                  <a:pt x="30" y="219"/>
                  <a:pt x="15" y="159"/>
                </a:cubicBezTo>
                <a:close/>
              </a:path>
            </a:pathLst>
          </a:custGeom>
          <a:gradFill rotWithShape="0">
            <a:gsLst>
              <a:gs pos="0">
                <a:srgbClr val="0000FF">
                  <a:alpha val="20000"/>
                </a:srgbClr>
              </a:gs>
              <a:gs pos="100000">
                <a:srgbClr val="000076">
                  <a:alpha val="57999"/>
                </a:srgbClr>
              </a:gs>
            </a:gsLst>
            <a:path path="rect">
              <a:fillToRect l="50000" t="50000" r="50000" b="50000"/>
            </a:path>
          </a:gradFill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2554288" y="2417044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2698750" y="2528169"/>
            <a:ext cx="503238" cy="2524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2193925" y="2107481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3271838" y="2636119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3163888" y="2707556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 flipV="1">
            <a:off x="6480175" y="1412156"/>
            <a:ext cx="900113" cy="792163"/>
          </a:xfrm>
          <a:prstGeom prst="line">
            <a:avLst/>
          </a:prstGeom>
          <a:noFill/>
          <a:ln w="28575">
            <a:solidFill>
              <a:srgbClr val="FF996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>
            <a:off x="6480175" y="2204319"/>
            <a:ext cx="360363" cy="358775"/>
          </a:xfrm>
          <a:prstGeom prst="line">
            <a:avLst/>
          </a:prstGeom>
          <a:noFill/>
          <a:ln w="28575">
            <a:solidFill>
              <a:srgbClr val="66FF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046851"/>
              </p:ext>
            </p:extLst>
          </p:nvPr>
        </p:nvGraphicFramePr>
        <p:xfrm>
          <a:off x="6351588" y="2424981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33" name="Equation" r:id="rId6" imgW="362035" imgH="342900" progId="Equation.3">
                  <p:embed/>
                </p:oleObj>
              </mc:Choice>
              <mc:Fallback>
                <p:oleObj name="Equation" r:id="rId6" imgW="362035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424981"/>
                        <a:ext cx="381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134363"/>
              </p:ext>
            </p:extLst>
          </p:nvPr>
        </p:nvGraphicFramePr>
        <p:xfrm>
          <a:off x="7380288" y="1269281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34" name="公式" r:id="rId8" imgW="285835" imgH="342900" progId="Equation.3">
                  <p:embed/>
                </p:oleObj>
              </mc:Choice>
              <mc:Fallback>
                <p:oleObj name="公式" r:id="rId8" imgW="285835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269281"/>
                        <a:ext cx="31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3014"/>
              </p:ext>
            </p:extLst>
          </p:nvPr>
        </p:nvGraphicFramePr>
        <p:xfrm>
          <a:off x="2916238" y="2277344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35" name="Equation" r:id="rId10" imgW="362035" imgH="342900" progId="Equation.3">
                  <p:embed/>
                </p:oleObj>
              </mc:Choice>
              <mc:Fallback>
                <p:oleObj name="Equation" r:id="rId10" imgW="362035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277344"/>
                        <a:ext cx="381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031446"/>
              </p:ext>
            </p:extLst>
          </p:nvPr>
        </p:nvGraphicFramePr>
        <p:xfrm>
          <a:off x="4502150" y="3306763"/>
          <a:ext cx="18780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36" name="公式" r:id="rId12" imgW="1847765" imgH="1047682" progId="Equation.3">
                  <p:embed/>
                </p:oleObj>
              </mc:Choice>
              <mc:Fallback>
                <p:oleObj name="公式" r:id="rId12" imgW="1847765" imgH="10476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06763"/>
                        <a:ext cx="18780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33"/>
          <p:cNvSpPr txBox="1">
            <a:spLocks noChangeArrowheads="1"/>
          </p:cNvSpPr>
          <p:nvPr/>
        </p:nvSpPr>
        <p:spPr bwMode="auto">
          <a:xfrm>
            <a:off x="773113" y="5444406"/>
            <a:ext cx="8335962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由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导体的静电平衡条件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静电场的基本性质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可以计算出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导体上的电荷分布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有外场而且导体带电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情况。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395288" y="4507781"/>
            <a:ext cx="7631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二、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  <a:cs typeface="Times New Roman" panose="02020603050405020304" pitchFamily="18" charset="0"/>
              </a:rPr>
              <a:t>静电平衡状态时导体上的电荷分布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746125" y="332656"/>
            <a:ext cx="425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66FFFF"/>
                </a:solidFill>
                <a:ea typeface="楷体_GB2312" pitchFamily="49" charset="-122"/>
              </a:rPr>
              <a:t>静电平衡导体的电势</a:t>
            </a:r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1211263" y="4949106"/>
            <a:ext cx="2470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导体的静电平衡</a:t>
            </a:r>
          </a:p>
        </p:txBody>
      </p:sp>
      <p:sp>
        <p:nvSpPr>
          <p:cNvPr id="71" name="Text Box 39"/>
          <p:cNvSpPr txBox="1">
            <a:spLocks noChangeArrowheads="1"/>
          </p:cNvSpPr>
          <p:nvPr/>
        </p:nvSpPr>
        <p:spPr bwMode="auto">
          <a:xfrm>
            <a:off x="3790950" y="4941169"/>
            <a:ext cx="3302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导体上的电荷重新分布</a:t>
            </a:r>
          </a:p>
        </p:txBody>
      </p:sp>
      <p:sp>
        <p:nvSpPr>
          <p:cNvPr id="72" name="AutoShape 40"/>
          <p:cNvSpPr>
            <a:spLocks noChangeArrowheads="1"/>
          </p:cNvSpPr>
          <p:nvPr/>
        </p:nvSpPr>
        <p:spPr bwMode="auto">
          <a:xfrm>
            <a:off x="3536950" y="5157316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661007"/>
              </p:ext>
            </p:extLst>
          </p:nvPr>
        </p:nvGraphicFramePr>
        <p:xfrm>
          <a:off x="4987147" y="2607543"/>
          <a:ext cx="685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37" name="Equation" r:id="rId14" imgW="317160" imgH="203040" progId="Equation.DSMT4">
                  <p:embed/>
                </p:oleObj>
              </mc:Choice>
              <mc:Fallback>
                <p:oleObj name="Equation" r:id="rId14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147" y="2607543"/>
                        <a:ext cx="6858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utoShape 40"/>
          <p:cNvSpPr>
            <a:spLocks noChangeArrowheads="1"/>
          </p:cNvSpPr>
          <p:nvPr/>
        </p:nvSpPr>
        <p:spPr bwMode="auto">
          <a:xfrm rot="5520000">
            <a:off x="4927937" y="3162763"/>
            <a:ext cx="576000" cy="288000"/>
          </a:xfrm>
          <a:prstGeom prst="rightArrow">
            <a:avLst>
              <a:gd name="adj1" fmla="val 50000"/>
              <a:gd name="adj2" fmla="val 33456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419318"/>
              </p:ext>
            </p:extLst>
          </p:nvPr>
        </p:nvGraphicFramePr>
        <p:xfrm>
          <a:off x="6040586" y="4255703"/>
          <a:ext cx="10414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38" name="Equation" r:id="rId16" imgW="482400" imgH="215640" progId="Equation.DSMT4">
                  <p:embed/>
                </p:oleObj>
              </mc:Choice>
              <mc:Fallback>
                <p:oleObj name="Equation" r:id="rId16" imgW="482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586" y="4255703"/>
                        <a:ext cx="10414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AutoShape 40"/>
          <p:cNvSpPr>
            <a:spLocks noChangeArrowheads="1"/>
          </p:cNvSpPr>
          <p:nvPr/>
        </p:nvSpPr>
        <p:spPr bwMode="auto">
          <a:xfrm rot="13033456">
            <a:off x="5435479" y="4152262"/>
            <a:ext cx="704384" cy="229644"/>
          </a:xfrm>
          <a:prstGeom prst="rightArrow">
            <a:avLst>
              <a:gd name="adj1" fmla="val 50000"/>
              <a:gd name="adj2" fmla="val 33456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43" name="AutoShape 3"/>
          <p:cNvSpPr>
            <a:spLocks noChangeAspect="1" noChangeArrowheads="1"/>
          </p:cNvSpPr>
          <p:nvPr/>
        </p:nvSpPr>
        <p:spPr bwMode="auto">
          <a:xfrm>
            <a:off x="282575" y="4148086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31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50" grpId="0" animBg="1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 animBg="1"/>
      <p:bldP spid="67" grpId="0" autoUpdateAnimBg="0"/>
      <p:bldP spid="68" grpId="0" autoUpdateAnimBg="0"/>
      <p:bldP spid="69" grpId="0" autoUpdateAnimBg="0"/>
      <p:bldP spid="70" grpId="0" autoUpdateAnimBg="0"/>
      <p:bldP spid="71" grpId="0" autoUpdateAnimBg="0"/>
      <p:bldP spid="72" grpId="0" animBg="1"/>
      <p:bldP spid="40" grpId="0" animBg="1"/>
      <p:bldP spid="40" grpId="1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05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195972"/>
              </p:ext>
            </p:extLst>
          </p:nvPr>
        </p:nvGraphicFramePr>
        <p:xfrm>
          <a:off x="714375" y="1637159"/>
          <a:ext cx="29940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76" name="公式" r:id="rId3" imgW="952467" imgH="476329" progId="Equation.3">
                  <p:embed/>
                </p:oleObj>
              </mc:Choice>
              <mc:Fallback>
                <p:oleObj name="公式" r:id="rId3" imgW="952467" imgH="4763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637159"/>
                        <a:ext cx="29940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826971"/>
              </p:ext>
            </p:extLst>
          </p:nvPr>
        </p:nvGraphicFramePr>
        <p:xfrm>
          <a:off x="2286000" y="2679626"/>
          <a:ext cx="23606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77" name="公式" r:id="rId5" imgW="904885" imgH="371646" progId="Equation.3">
                  <p:embed/>
                </p:oleObj>
              </mc:Choice>
              <mc:Fallback>
                <p:oleObj name="公式" r:id="rId5" imgW="904885" imgH="37164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79626"/>
                        <a:ext cx="236061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533400" y="1231156"/>
            <a:ext cx="355441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证明：由</a:t>
            </a:r>
            <a:r>
              <a:rPr lang="zh-CN" altLang="en-US" sz="22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高斯定理，可得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457200" y="3644826"/>
            <a:ext cx="52244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若有空腔</a:t>
            </a:r>
            <a:r>
              <a:rPr lang="en-US" altLang="zh-CN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且空腔中无电荷</a:t>
            </a:r>
            <a:r>
              <a:rPr lang="en-US" altLang="zh-CN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则</a:t>
            </a:r>
          </a:p>
        </p:txBody>
      </p:sp>
      <p:sp>
        <p:nvSpPr>
          <p:cNvPr id="386054" name="Rectangle 6"/>
          <p:cNvSpPr>
            <a:spLocks noChangeArrowheads="1"/>
          </p:cNvSpPr>
          <p:nvPr/>
        </p:nvSpPr>
        <p:spPr bwMode="auto">
          <a:xfrm>
            <a:off x="457200" y="4813226"/>
            <a:ext cx="5538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若有空腔</a:t>
            </a:r>
            <a:r>
              <a:rPr lang="en-US" altLang="zh-CN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且空腔中有电荷</a:t>
            </a:r>
            <a:r>
              <a:rPr lang="en-US" altLang="zh-CN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则</a:t>
            </a: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990600" y="4181401"/>
            <a:ext cx="3436938" cy="449263"/>
          </a:xfrm>
          <a:prstGeom prst="rect">
            <a:avLst/>
          </a:prstGeom>
          <a:noFill/>
          <a:ln w="222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电荷只能分布在外表面</a:t>
            </a: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914400" y="5400601"/>
            <a:ext cx="3657600" cy="449263"/>
          </a:xfrm>
          <a:prstGeom prst="rect">
            <a:avLst/>
          </a:prstGeom>
          <a:noFill/>
          <a:ln w="222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在内外表面都有电荷分布</a:t>
            </a: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323850" y="332656"/>
            <a:ext cx="6248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1.</a:t>
            </a:r>
            <a:r>
              <a:rPr lang="zh-CN" altLang="en-US" sz="2200" dirty="0">
                <a:solidFill>
                  <a:srgbClr val="66FFFF"/>
                </a:solidFill>
                <a:ea typeface="楷体_GB2312" pitchFamily="49" charset="-122"/>
              </a:rPr>
              <a:t>当带电导体处于静电平衡状态时，导体内部处处没有</a:t>
            </a:r>
            <a:r>
              <a:rPr lang="zh-CN" altLang="en-US" sz="2200" dirty="0">
                <a:solidFill>
                  <a:srgbClr val="FFC000"/>
                </a:solidFill>
                <a:ea typeface="楷体_GB2312" pitchFamily="49" charset="-122"/>
              </a:rPr>
              <a:t>净电荷</a:t>
            </a:r>
            <a:r>
              <a:rPr lang="zh-CN" altLang="en-US" sz="2200" dirty="0">
                <a:solidFill>
                  <a:srgbClr val="66FFFF"/>
                </a:solidFill>
                <a:ea typeface="楷体_GB2312" pitchFamily="49" charset="-122"/>
              </a:rPr>
              <a:t>存在，电荷只能分布在导体表面</a:t>
            </a:r>
            <a:r>
              <a:rPr lang="zh-CN" altLang="en-US" sz="2200" dirty="0" smtClean="0">
                <a:solidFill>
                  <a:srgbClr val="66FFFF"/>
                </a:solidFill>
                <a:ea typeface="楷体_GB2312" pitchFamily="49" charset="-122"/>
              </a:rPr>
              <a:t>上</a:t>
            </a:r>
            <a:endParaRPr lang="zh-CN" altLang="en-US" sz="2200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386058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483828"/>
              </p:ext>
            </p:extLst>
          </p:nvPr>
        </p:nvGraphicFramePr>
        <p:xfrm>
          <a:off x="457200" y="2755826"/>
          <a:ext cx="12334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78" name="公式" r:id="rId7" imgW="381071" imgH="190447" progId="Equation.3">
                  <p:embed/>
                </p:oleObj>
              </mc:Choice>
              <mc:Fallback>
                <p:oleObj name="公式" r:id="rId7" imgW="381071" imgH="19044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55826"/>
                        <a:ext cx="123348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9" name="Freeform 11"/>
          <p:cNvSpPr>
            <a:spLocks/>
          </p:cNvSpPr>
          <p:nvPr/>
        </p:nvSpPr>
        <p:spPr bwMode="auto">
          <a:xfrm>
            <a:off x="6441801" y="304800"/>
            <a:ext cx="2355850" cy="1793875"/>
          </a:xfrm>
          <a:custGeom>
            <a:avLst/>
            <a:gdLst>
              <a:gd name="T0" fmla="*/ 1152525 w 1484"/>
              <a:gd name="T1" fmla="*/ 214683 h 986"/>
              <a:gd name="T2" fmla="*/ 1265238 w 1484"/>
              <a:gd name="T3" fmla="*/ 70954 h 986"/>
              <a:gd name="T4" fmla="*/ 1403350 w 1484"/>
              <a:gd name="T5" fmla="*/ 0 h 986"/>
              <a:gd name="T6" fmla="*/ 1692275 w 1484"/>
              <a:gd name="T7" fmla="*/ 114619 h 986"/>
              <a:gd name="T8" fmla="*/ 2079625 w 1484"/>
              <a:gd name="T9" fmla="*/ 141909 h 986"/>
              <a:gd name="T10" fmla="*/ 2305050 w 1484"/>
              <a:gd name="T11" fmla="*/ 200128 h 986"/>
              <a:gd name="T12" fmla="*/ 2355850 w 1484"/>
              <a:gd name="T13" fmla="*/ 473030 h 986"/>
              <a:gd name="T14" fmla="*/ 2230438 w 1484"/>
              <a:gd name="T15" fmla="*/ 1004279 h 986"/>
              <a:gd name="T16" fmla="*/ 2079625 w 1484"/>
              <a:gd name="T17" fmla="*/ 1406354 h 986"/>
              <a:gd name="T18" fmla="*/ 1992313 w 1484"/>
              <a:gd name="T19" fmla="*/ 1591928 h 986"/>
              <a:gd name="T20" fmla="*/ 1930400 w 1484"/>
              <a:gd name="T21" fmla="*/ 1664701 h 986"/>
              <a:gd name="T22" fmla="*/ 1854200 w 1484"/>
              <a:gd name="T23" fmla="*/ 1679256 h 986"/>
              <a:gd name="T24" fmla="*/ 1603375 w 1484"/>
              <a:gd name="T25" fmla="*/ 1735656 h 986"/>
              <a:gd name="T26" fmla="*/ 1139825 w 1484"/>
              <a:gd name="T27" fmla="*/ 1793875 h 986"/>
              <a:gd name="T28" fmla="*/ 301625 w 1484"/>
              <a:gd name="T29" fmla="*/ 1721101 h 986"/>
              <a:gd name="T30" fmla="*/ 25400 w 1484"/>
              <a:gd name="T31" fmla="*/ 1420909 h 986"/>
              <a:gd name="T32" fmla="*/ 0 w 1484"/>
              <a:gd name="T33" fmla="*/ 1248071 h 986"/>
              <a:gd name="T34" fmla="*/ 12700 w 1484"/>
              <a:gd name="T35" fmla="*/ 558539 h 986"/>
              <a:gd name="T36" fmla="*/ 288925 w 1484"/>
              <a:gd name="T37" fmla="*/ 171019 h 986"/>
              <a:gd name="T38" fmla="*/ 539750 w 1484"/>
              <a:gd name="T39" fmla="*/ 114619 h 986"/>
              <a:gd name="T40" fmla="*/ 939800 w 1484"/>
              <a:gd name="T41" fmla="*/ 129174 h 986"/>
              <a:gd name="T42" fmla="*/ 1152525 w 1484"/>
              <a:gd name="T43" fmla="*/ 214683 h 9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84" h="986">
                <a:moveTo>
                  <a:pt x="726" y="118"/>
                </a:moveTo>
                <a:cubicBezTo>
                  <a:pt x="772" y="87"/>
                  <a:pt x="744" y="110"/>
                  <a:pt x="797" y="39"/>
                </a:cubicBezTo>
                <a:cubicBezTo>
                  <a:pt x="810" y="21"/>
                  <a:pt x="858" y="8"/>
                  <a:pt x="884" y="0"/>
                </a:cubicBezTo>
                <a:cubicBezTo>
                  <a:pt x="952" y="10"/>
                  <a:pt x="1000" y="50"/>
                  <a:pt x="1066" y="63"/>
                </a:cubicBezTo>
                <a:cubicBezTo>
                  <a:pt x="1156" y="81"/>
                  <a:pt x="1187" y="74"/>
                  <a:pt x="1310" y="78"/>
                </a:cubicBezTo>
                <a:cubicBezTo>
                  <a:pt x="1361" y="84"/>
                  <a:pt x="1406" y="86"/>
                  <a:pt x="1452" y="110"/>
                </a:cubicBezTo>
                <a:cubicBezTo>
                  <a:pt x="1481" y="154"/>
                  <a:pt x="1478" y="209"/>
                  <a:pt x="1484" y="260"/>
                </a:cubicBezTo>
                <a:cubicBezTo>
                  <a:pt x="1469" y="360"/>
                  <a:pt x="1437" y="457"/>
                  <a:pt x="1405" y="552"/>
                </a:cubicBezTo>
                <a:cubicBezTo>
                  <a:pt x="1379" y="630"/>
                  <a:pt x="1360" y="706"/>
                  <a:pt x="1310" y="773"/>
                </a:cubicBezTo>
                <a:cubicBezTo>
                  <a:pt x="1301" y="827"/>
                  <a:pt x="1288" y="836"/>
                  <a:pt x="1255" y="875"/>
                </a:cubicBezTo>
                <a:cubicBezTo>
                  <a:pt x="1239" y="894"/>
                  <a:pt x="1242" y="906"/>
                  <a:pt x="1216" y="915"/>
                </a:cubicBezTo>
                <a:cubicBezTo>
                  <a:pt x="1201" y="920"/>
                  <a:pt x="1184" y="920"/>
                  <a:pt x="1168" y="923"/>
                </a:cubicBezTo>
                <a:cubicBezTo>
                  <a:pt x="1117" y="948"/>
                  <a:pt x="1067" y="948"/>
                  <a:pt x="1010" y="954"/>
                </a:cubicBezTo>
                <a:cubicBezTo>
                  <a:pt x="907" y="981"/>
                  <a:pt x="836" y="981"/>
                  <a:pt x="718" y="986"/>
                </a:cubicBezTo>
                <a:cubicBezTo>
                  <a:pt x="527" y="981"/>
                  <a:pt x="372" y="969"/>
                  <a:pt x="190" y="946"/>
                </a:cubicBezTo>
                <a:cubicBezTo>
                  <a:pt x="122" y="902"/>
                  <a:pt x="54" y="854"/>
                  <a:pt x="16" y="781"/>
                </a:cubicBezTo>
                <a:cubicBezTo>
                  <a:pt x="8" y="748"/>
                  <a:pt x="0" y="722"/>
                  <a:pt x="0" y="686"/>
                </a:cubicBezTo>
                <a:cubicBezTo>
                  <a:pt x="0" y="560"/>
                  <a:pt x="3" y="433"/>
                  <a:pt x="8" y="307"/>
                </a:cubicBezTo>
                <a:cubicBezTo>
                  <a:pt x="12" y="184"/>
                  <a:pt x="95" y="157"/>
                  <a:pt x="182" y="94"/>
                </a:cubicBezTo>
                <a:cubicBezTo>
                  <a:pt x="212" y="72"/>
                  <a:pt x="300" y="73"/>
                  <a:pt x="340" y="63"/>
                </a:cubicBezTo>
                <a:cubicBezTo>
                  <a:pt x="424" y="66"/>
                  <a:pt x="508" y="67"/>
                  <a:pt x="592" y="71"/>
                </a:cubicBezTo>
                <a:cubicBezTo>
                  <a:pt x="613" y="72"/>
                  <a:pt x="742" y="118"/>
                  <a:pt x="726" y="118"/>
                </a:cubicBezTo>
                <a:close/>
              </a:path>
            </a:pathLst>
          </a:custGeom>
          <a:gradFill rotWithShape="0">
            <a:gsLst>
              <a:gs pos="0">
                <a:srgbClr val="FF6600"/>
              </a:gs>
              <a:gs pos="100000">
                <a:srgbClr val="B247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860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37335"/>
              </p:ext>
            </p:extLst>
          </p:nvPr>
        </p:nvGraphicFramePr>
        <p:xfrm>
          <a:off x="6941863" y="990600"/>
          <a:ext cx="10541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79" name="公式" r:id="rId9" imgW="447600" imgH="257293" progId="Equation.3">
                  <p:embed/>
                </p:oleObj>
              </mc:Choice>
              <mc:Fallback>
                <p:oleObj name="公式" r:id="rId9" imgW="447600" imgH="2572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863" y="990600"/>
                        <a:ext cx="10541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1" name="Freeform 13"/>
          <p:cNvSpPr>
            <a:spLocks/>
          </p:cNvSpPr>
          <p:nvPr/>
        </p:nvSpPr>
        <p:spPr bwMode="auto">
          <a:xfrm>
            <a:off x="6746601" y="685800"/>
            <a:ext cx="1524000" cy="1219200"/>
          </a:xfrm>
          <a:custGeom>
            <a:avLst/>
            <a:gdLst>
              <a:gd name="T0" fmla="*/ 594920 w 789"/>
              <a:gd name="T1" fmla="*/ 75877 h 707"/>
              <a:gd name="T2" fmla="*/ 822844 w 789"/>
              <a:gd name="T3" fmla="*/ 36214 h 707"/>
              <a:gd name="T4" fmla="*/ 1280624 w 789"/>
              <a:gd name="T5" fmla="*/ 117264 h 707"/>
              <a:gd name="T6" fmla="*/ 1417764 w 789"/>
              <a:gd name="T7" fmla="*/ 389730 h 707"/>
              <a:gd name="T8" fmla="*/ 1493095 w 789"/>
              <a:gd name="T9" fmla="*/ 470780 h 707"/>
              <a:gd name="T10" fmla="*/ 1524000 w 789"/>
              <a:gd name="T11" fmla="*/ 553555 h 707"/>
              <a:gd name="T12" fmla="*/ 1433217 w 789"/>
              <a:gd name="T13" fmla="*/ 865684 h 707"/>
              <a:gd name="T14" fmla="*/ 1021795 w 789"/>
              <a:gd name="T15" fmla="*/ 1165741 h 707"/>
              <a:gd name="T16" fmla="*/ 959985 w 789"/>
              <a:gd name="T17" fmla="*/ 1177813 h 707"/>
              <a:gd name="T18" fmla="*/ 913627 w 789"/>
              <a:gd name="T19" fmla="*/ 1191608 h 707"/>
              <a:gd name="T20" fmla="*/ 791939 w 789"/>
              <a:gd name="T21" fmla="*/ 1219200 h 707"/>
              <a:gd name="T22" fmla="*/ 517658 w 789"/>
              <a:gd name="T23" fmla="*/ 1177813 h 707"/>
              <a:gd name="T24" fmla="*/ 258829 w 789"/>
              <a:gd name="T25" fmla="*/ 1124354 h 707"/>
              <a:gd name="T26" fmla="*/ 198951 w 789"/>
              <a:gd name="T27" fmla="*/ 1096763 h 707"/>
              <a:gd name="T28" fmla="*/ 106236 w 789"/>
              <a:gd name="T29" fmla="*/ 1015713 h 707"/>
              <a:gd name="T30" fmla="*/ 46357 w 789"/>
              <a:gd name="T31" fmla="*/ 920867 h 707"/>
              <a:gd name="T32" fmla="*/ 15452 w 789"/>
              <a:gd name="T33" fmla="*/ 838092 h 707"/>
              <a:gd name="T34" fmla="*/ 0 w 789"/>
              <a:gd name="T35" fmla="*/ 729451 h 707"/>
              <a:gd name="T36" fmla="*/ 15452 w 789"/>
              <a:gd name="T37" fmla="*/ 539759 h 707"/>
              <a:gd name="T38" fmla="*/ 30905 w 789"/>
              <a:gd name="T39" fmla="*/ 443189 h 707"/>
              <a:gd name="T40" fmla="*/ 442327 w 789"/>
              <a:gd name="T41" fmla="*/ 212110 h 707"/>
              <a:gd name="T42" fmla="*/ 594920 w 789"/>
              <a:gd name="T43" fmla="*/ 75877 h 70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9" h="707">
                <a:moveTo>
                  <a:pt x="308" y="44"/>
                </a:moveTo>
                <a:cubicBezTo>
                  <a:pt x="346" y="31"/>
                  <a:pt x="386" y="28"/>
                  <a:pt x="426" y="21"/>
                </a:cubicBezTo>
                <a:cubicBezTo>
                  <a:pt x="533" y="26"/>
                  <a:pt x="595" y="0"/>
                  <a:pt x="663" y="68"/>
                </a:cubicBezTo>
                <a:cubicBezTo>
                  <a:pt x="706" y="111"/>
                  <a:pt x="696" y="180"/>
                  <a:pt x="734" y="226"/>
                </a:cubicBezTo>
                <a:cubicBezTo>
                  <a:pt x="752" y="247"/>
                  <a:pt x="762" y="248"/>
                  <a:pt x="773" y="273"/>
                </a:cubicBezTo>
                <a:cubicBezTo>
                  <a:pt x="780" y="288"/>
                  <a:pt x="789" y="321"/>
                  <a:pt x="789" y="321"/>
                </a:cubicBezTo>
                <a:cubicBezTo>
                  <a:pt x="780" y="380"/>
                  <a:pt x="776" y="452"/>
                  <a:pt x="742" y="502"/>
                </a:cubicBezTo>
                <a:cubicBezTo>
                  <a:pt x="717" y="603"/>
                  <a:pt x="623" y="651"/>
                  <a:pt x="529" y="676"/>
                </a:cubicBezTo>
                <a:cubicBezTo>
                  <a:pt x="518" y="679"/>
                  <a:pt x="508" y="680"/>
                  <a:pt x="497" y="683"/>
                </a:cubicBezTo>
                <a:cubicBezTo>
                  <a:pt x="489" y="685"/>
                  <a:pt x="481" y="689"/>
                  <a:pt x="473" y="691"/>
                </a:cubicBezTo>
                <a:cubicBezTo>
                  <a:pt x="452" y="697"/>
                  <a:pt x="410" y="707"/>
                  <a:pt x="410" y="707"/>
                </a:cubicBezTo>
                <a:cubicBezTo>
                  <a:pt x="360" y="701"/>
                  <a:pt x="316" y="695"/>
                  <a:pt x="268" y="683"/>
                </a:cubicBezTo>
                <a:cubicBezTo>
                  <a:pt x="228" y="657"/>
                  <a:pt x="180" y="660"/>
                  <a:pt x="134" y="652"/>
                </a:cubicBezTo>
                <a:cubicBezTo>
                  <a:pt x="124" y="647"/>
                  <a:pt x="112" y="643"/>
                  <a:pt x="103" y="636"/>
                </a:cubicBezTo>
                <a:cubicBezTo>
                  <a:pt x="85" y="622"/>
                  <a:pt x="55" y="589"/>
                  <a:pt x="55" y="589"/>
                </a:cubicBezTo>
                <a:cubicBezTo>
                  <a:pt x="46" y="570"/>
                  <a:pt x="32" y="553"/>
                  <a:pt x="24" y="534"/>
                </a:cubicBezTo>
                <a:cubicBezTo>
                  <a:pt x="17" y="519"/>
                  <a:pt x="8" y="486"/>
                  <a:pt x="8" y="486"/>
                </a:cubicBezTo>
                <a:cubicBezTo>
                  <a:pt x="5" y="465"/>
                  <a:pt x="0" y="444"/>
                  <a:pt x="0" y="423"/>
                </a:cubicBezTo>
                <a:cubicBezTo>
                  <a:pt x="0" y="386"/>
                  <a:pt x="4" y="350"/>
                  <a:pt x="8" y="313"/>
                </a:cubicBezTo>
                <a:cubicBezTo>
                  <a:pt x="10" y="294"/>
                  <a:pt x="9" y="274"/>
                  <a:pt x="16" y="257"/>
                </a:cubicBezTo>
                <a:cubicBezTo>
                  <a:pt x="57" y="159"/>
                  <a:pt x="155" y="173"/>
                  <a:pt x="229" y="123"/>
                </a:cubicBezTo>
                <a:cubicBezTo>
                  <a:pt x="257" y="83"/>
                  <a:pt x="256" y="44"/>
                  <a:pt x="308" y="44"/>
                </a:cubicBezTo>
                <a:close/>
              </a:path>
            </a:pathLst>
          </a:custGeom>
          <a:noFill/>
          <a:ln w="22225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860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7744"/>
              </p:ext>
            </p:extLst>
          </p:nvPr>
        </p:nvGraphicFramePr>
        <p:xfrm>
          <a:off x="8194401" y="685800"/>
          <a:ext cx="3222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80" name="公式" r:id="rId11" imgW="133480" imgH="171529" progId="Equation.3">
                  <p:embed/>
                </p:oleObj>
              </mc:Choice>
              <mc:Fallback>
                <p:oleObj name="公式" r:id="rId11" imgW="133480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401" y="685800"/>
                        <a:ext cx="3222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63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628565"/>
              </p:ext>
            </p:extLst>
          </p:nvPr>
        </p:nvGraphicFramePr>
        <p:xfrm>
          <a:off x="3644900" y="1989584"/>
          <a:ext cx="6223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81" name="公式" r:id="rId13" imgW="228643" imgH="171529" progId="Equation.3">
                  <p:embed/>
                </p:oleObj>
              </mc:Choice>
              <mc:Fallback>
                <p:oleObj name="公式" r:id="rId13" imgW="228643" imgH="171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989584"/>
                        <a:ext cx="6223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4" name="AutoShape 16"/>
          <p:cNvSpPr>
            <a:spLocks noChangeArrowheads="1"/>
          </p:cNvSpPr>
          <p:nvPr/>
        </p:nvSpPr>
        <p:spPr bwMode="auto">
          <a:xfrm>
            <a:off x="5508625" y="1874764"/>
            <a:ext cx="381000" cy="1447800"/>
          </a:xfrm>
          <a:prstGeom prst="curvedLeftArrow">
            <a:avLst>
              <a:gd name="adj1" fmla="val 84005"/>
              <a:gd name="adj2" fmla="val 160005"/>
              <a:gd name="adj3" fmla="val 33333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6065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504239"/>
              </p:ext>
            </p:extLst>
          </p:nvPr>
        </p:nvGraphicFramePr>
        <p:xfrm>
          <a:off x="4572000" y="2773289"/>
          <a:ext cx="6223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82" name="公式" r:id="rId15" imgW="228643" imgH="171529" progId="Equation.3">
                  <p:embed/>
                </p:oleObj>
              </mc:Choice>
              <mc:Fallback>
                <p:oleObj name="公式" r:id="rId15" imgW="228643" imgH="171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73289"/>
                        <a:ext cx="6223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6" name="AutoShape 18"/>
          <p:cNvSpPr>
            <a:spLocks noChangeArrowheads="1"/>
          </p:cNvSpPr>
          <p:nvPr/>
        </p:nvSpPr>
        <p:spPr bwMode="auto">
          <a:xfrm>
            <a:off x="1676400" y="2832026"/>
            <a:ext cx="533400" cy="457200"/>
          </a:xfrm>
          <a:prstGeom prst="leftArrow">
            <a:avLst>
              <a:gd name="adj1" fmla="val 50000"/>
              <a:gd name="adj2" fmla="val 2916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86067" name="Group 19"/>
          <p:cNvGrpSpPr>
            <a:grpSpLocks/>
          </p:cNvGrpSpPr>
          <p:nvPr/>
        </p:nvGrpSpPr>
        <p:grpSpPr bwMode="auto">
          <a:xfrm>
            <a:off x="6441801" y="2286000"/>
            <a:ext cx="2355850" cy="1793875"/>
            <a:chOff x="3984" y="1440"/>
            <a:chExt cx="1484" cy="1130"/>
          </a:xfrm>
        </p:grpSpPr>
        <p:sp>
          <p:nvSpPr>
            <p:cNvPr id="13380" name="Freeform 20"/>
            <p:cNvSpPr>
              <a:spLocks/>
            </p:cNvSpPr>
            <p:nvPr/>
          </p:nvSpPr>
          <p:spPr bwMode="auto">
            <a:xfrm>
              <a:off x="3984" y="1440"/>
              <a:ext cx="1484" cy="1130"/>
            </a:xfrm>
            <a:custGeom>
              <a:avLst/>
              <a:gdLst>
                <a:gd name="T0" fmla="*/ 726 w 1484"/>
                <a:gd name="T1" fmla="*/ 135 h 986"/>
                <a:gd name="T2" fmla="*/ 797 w 1484"/>
                <a:gd name="T3" fmla="*/ 45 h 986"/>
                <a:gd name="T4" fmla="*/ 884 w 1484"/>
                <a:gd name="T5" fmla="*/ 0 h 986"/>
                <a:gd name="T6" fmla="*/ 1066 w 1484"/>
                <a:gd name="T7" fmla="*/ 72 h 986"/>
                <a:gd name="T8" fmla="*/ 1310 w 1484"/>
                <a:gd name="T9" fmla="*/ 89 h 986"/>
                <a:gd name="T10" fmla="*/ 1452 w 1484"/>
                <a:gd name="T11" fmla="*/ 126 h 986"/>
                <a:gd name="T12" fmla="*/ 1484 w 1484"/>
                <a:gd name="T13" fmla="*/ 298 h 986"/>
                <a:gd name="T14" fmla="*/ 1405 w 1484"/>
                <a:gd name="T15" fmla="*/ 633 h 986"/>
                <a:gd name="T16" fmla="*/ 1310 w 1484"/>
                <a:gd name="T17" fmla="*/ 886 h 986"/>
                <a:gd name="T18" fmla="*/ 1255 w 1484"/>
                <a:gd name="T19" fmla="*/ 1003 h 986"/>
                <a:gd name="T20" fmla="*/ 1216 w 1484"/>
                <a:gd name="T21" fmla="*/ 1049 h 986"/>
                <a:gd name="T22" fmla="*/ 1168 w 1484"/>
                <a:gd name="T23" fmla="*/ 1058 h 986"/>
                <a:gd name="T24" fmla="*/ 1010 w 1484"/>
                <a:gd name="T25" fmla="*/ 1093 h 986"/>
                <a:gd name="T26" fmla="*/ 718 w 1484"/>
                <a:gd name="T27" fmla="*/ 1130 h 986"/>
                <a:gd name="T28" fmla="*/ 190 w 1484"/>
                <a:gd name="T29" fmla="*/ 1084 h 986"/>
                <a:gd name="T30" fmla="*/ 16 w 1484"/>
                <a:gd name="T31" fmla="*/ 895 h 986"/>
                <a:gd name="T32" fmla="*/ 0 w 1484"/>
                <a:gd name="T33" fmla="*/ 786 h 986"/>
                <a:gd name="T34" fmla="*/ 8 w 1484"/>
                <a:gd name="T35" fmla="*/ 352 h 986"/>
                <a:gd name="T36" fmla="*/ 182 w 1484"/>
                <a:gd name="T37" fmla="*/ 108 h 986"/>
                <a:gd name="T38" fmla="*/ 340 w 1484"/>
                <a:gd name="T39" fmla="*/ 72 h 986"/>
                <a:gd name="T40" fmla="*/ 592 w 1484"/>
                <a:gd name="T41" fmla="*/ 81 h 986"/>
                <a:gd name="T42" fmla="*/ 726 w 1484"/>
                <a:gd name="T43" fmla="*/ 135 h 9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84" h="986">
                  <a:moveTo>
                    <a:pt x="726" y="118"/>
                  </a:moveTo>
                  <a:cubicBezTo>
                    <a:pt x="772" y="87"/>
                    <a:pt x="744" y="110"/>
                    <a:pt x="797" y="39"/>
                  </a:cubicBezTo>
                  <a:cubicBezTo>
                    <a:pt x="810" y="21"/>
                    <a:pt x="858" y="8"/>
                    <a:pt x="884" y="0"/>
                  </a:cubicBezTo>
                  <a:cubicBezTo>
                    <a:pt x="952" y="10"/>
                    <a:pt x="1000" y="50"/>
                    <a:pt x="1066" y="63"/>
                  </a:cubicBezTo>
                  <a:cubicBezTo>
                    <a:pt x="1156" y="81"/>
                    <a:pt x="1187" y="74"/>
                    <a:pt x="1310" y="78"/>
                  </a:cubicBezTo>
                  <a:cubicBezTo>
                    <a:pt x="1361" y="84"/>
                    <a:pt x="1406" y="86"/>
                    <a:pt x="1452" y="110"/>
                  </a:cubicBezTo>
                  <a:cubicBezTo>
                    <a:pt x="1481" y="154"/>
                    <a:pt x="1478" y="209"/>
                    <a:pt x="1484" y="260"/>
                  </a:cubicBezTo>
                  <a:cubicBezTo>
                    <a:pt x="1469" y="360"/>
                    <a:pt x="1437" y="457"/>
                    <a:pt x="1405" y="552"/>
                  </a:cubicBezTo>
                  <a:cubicBezTo>
                    <a:pt x="1379" y="630"/>
                    <a:pt x="1360" y="706"/>
                    <a:pt x="1310" y="773"/>
                  </a:cubicBezTo>
                  <a:cubicBezTo>
                    <a:pt x="1301" y="827"/>
                    <a:pt x="1288" y="836"/>
                    <a:pt x="1255" y="875"/>
                  </a:cubicBezTo>
                  <a:cubicBezTo>
                    <a:pt x="1239" y="894"/>
                    <a:pt x="1242" y="906"/>
                    <a:pt x="1216" y="915"/>
                  </a:cubicBezTo>
                  <a:cubicBezTo>
                    <a:pt x="1201" y="920"/>
                    <a:pt x="1184" y="920"/>
                    <a:pt x="1168" y="923"/>
                  </a:cubicBezTo>
                  <a:cubicBezTo>
                    <a:pt x="1117" y="948"/>
                    <a:pt x="1067" y="948"/>
                    <a:pt x="1010" y="954"/>
                  </a:cubicBezTo>
                  <a:cubicBezTo>
                    <a:pt x="907" y="981"/>
                    <a:pt x="836" y="981"/>
                    <a:pt x="718" y="986"/>
                  </a:cubicBezTo>
                  <a:cubicBezTo>
                    <a:pt x="527" y="981"/>
                    <a:pt x="372" y="969"/>
                    <a:pt x="190" y="946"/>
                  </a:cubicBezTo>
                  <a:cubicBezTo>
                    <a:pt x="122" y="902"/>
                    <a:pt x="54" y="854"/>
                    <a:pt x="16" y="781"/>
                  </a:cubicBezTo>
                  <a:cubicBezTo>
                    <a:pt x="8" y="748"/>
                    <a:pt x="0" y="722"/>
                    <a:pt x="0" y="686"/>
                  </a:cubicBezTo>
                  <a:cubicBezTo>
                    <a:pt x="0" y="560"/>
                    <a:pt x="3" y="433"/>
                    <a:pt x="8" y="307"/>
                  </a:cubicBezTo>
                  <a:cubicBezTo>
                    <a:pt x="12" y="184"/>
                    <a:pt x="95" y="157"/>
                    <a:pt x="182" y="94"/>
                  </a:cubicBezTo>
                  <a:cubicBezTo>
                    <a:pt x="212" y="72"/>
                    <a:pt x="300" y="73"/>
                    <a:pt x="340" y="63"/>
                  </a:cubicBezTo>
                  <a:cubicBezTo>
                    <a:pt x="424" y="66"/>
                    <a:pt x="508" y="67"/>
                    <a:pt x="592" y="71"/>
                  </a:cubicBezTo>
                  <a:cubicBezTo>
                    <a:pt x="613" y="72"/>
                    <a:pt x="742" y="118"/>
                    <a:pt x="726" y="118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AA440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1" name="Freeform 21"/>
            <p:cNvSpPr>
              <a:spLocks/>
            </p:cNvSpPr>
            <p:nvPr/>
          </p:nvSpPr>
          <p:spPr bwMode="auto">
            <a:xfrm>
              <a:off x="4224" y="1728"/>
              <a:ext cx="864" cy="624"/>
            </a:xfrm>
            <a:custGeom>
              <a:avLst/>
              <a:gdLst>
                <a:gd name="T0" fmla="*/ 578 w 613"/>
                <a:gd name="T1" fmla="*/ 33 h 450"/>
                <a:gd name="T2" fmla="*/ 801 w 613"/>
                <a:gd name="T3" fmla="*/ 87 h 450"/>
                <a:gd name="T4" fmla="*/ 844 w 613"/>
                <a:gd name="T5" fmla="*/ 197 h 450"/>
                <a:gd name="T6" fmla="*/ 778 w 613"/>
                <a:gd name="T7" fmla="*/ 514 h 450"/>
                <a:gd name="T8" fmla="*/ 578 w 613"/>
                <a:gd name="T9" fmla="*/ 591 h 450"/>
                <a:gd name="T10" fmla="*/ 467 w 613"/>
                <a:gd name="T11" fmla="*/ 624 h 450"/>
                <a:gd name="T12" fmla="*/ 132 w 613"/>
                <a:gd name="T13" fmla="*/ 591 h 450"/>
                <a:gd name="T14" fmla="*/ 0 w 613"/>
                <a:gd name="T15" fmla="*/ 427 h 450"/>
                <a:gd name="T16" fmla="*/ 21 w 613"/>
                <a:gd name="T17" fmla="*/ 273 h 450"/>
                <a:gd name="T18" fmla="*/ 55 w 613"/>
                <a:gd name="T19" fmla="*/ 230 h 450"/>
                <a:gd name="T20" fmla="*/ 121 w 613"/>
                <a:gd name="T21" fmla="*/ 186 h 450"/>
                <a:gd name="T22" fmla="*/ 278 w 613"/>
                <a:gd name="T23" fmla="*/ 65 h 450"/>
                <a:gd name="T24" fmla="*/ 378 w 613"/>
                <a:gd name="T25" fmla="*/ 0 h 450"/>
                <a:gd name="T26" fmla="*/ 500 w 613"/>
                <a:gd name="T27" fmla="*/ 22 h 450"/>
                <a:gd name="T28" fmla="*/ 533 w 613"/>
                <a:gd name="T29" fmla="*/ 44 h 450"/>
                <a:gd name="T30" fmla="*/ 578 w 613"/>
                <a:gd name="T31" fmla="*/ 33 h 4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13" h="450">
                  <a:moveTo>
                    <a:pt x="410" y="24"/>
                  </a:moveTo>
                  <a:cubicBezTo>
                    <a:pt x="490" y="30"/>
                    <a:pt x="520" y="15"/>
                    <a:pt x="568" y="63"/>
                  </a:cubicBezTo>
                  <a:cubicBezTo>
                    <a:pt x="578" y="92"/>
                    <a:pt x="592" y="112"/>
                    <a:pt x="599" y="142"/>
                  </a:cubicBezTo>
                  <a:cubicBezTo>
                    <a:pt x="603" y="185"/>
                    <a:pt x="613" y="340"/>
                    <a:pt x="552" y="371"/>
                  </a:cubicBezTo>
                  <a:cubicBezTo>
                    <a:pt x="503" y="396"/>
                    <a:pt x="464" y="411"/>
                    <a:pt x="410" y="426"/>
                  </a:cubicBezTo>
                  <a:cubicBezTo>
                    <a:pt x="383" y="433"/>
                    <a:pt x="331" y="450"/>
                    <a:pt x="331" y="450"/>
                  </a:cubicBezTo>
                  <a:cubicBezTo>
                    <a:pt x="258" y="446"/>
                    <a:pt x="167" y="450"/>
                    <a:pt x="94" y="426"/>
                  </a:cubicBezTo>
                  <a:cubicBezTo>
                    <a:pt x="54" y="398"/>
                    <a:pt x="16" y="355"/>
                    <a:pt x="0" y="308"/>
                  </a:cubicBezTo>
                  <a:cubicBezTo>
                    <a:pt x="4" y="271"/>
                    <a:pt x="0" y="231"/>
                    <a:pt x="15" y="197"/>
                  </a:cubicBezTo>
                  <a:cubicBezTo>
                    <a:pt x="20" y="185"/>
                    <a:pt x="29" y="175"/>
                    <a:pt x="39" y="166"/>
                  </a:cubicBezTo>
                  <a:cubicBezTo>
                    <a:pt x="53" y="153"/>
                    <a:pt x="86" y="134"/>
                    <a:pt x="86" y="134"/>
                  </a:cubicBezTo>
                  <a:cubicBezTo>
                    <a:pt x="112" y="95"/>
                    <a:pt x="157" y="73"/>
                    <a:pt x="197" y="47"/>
                  </a:cubicBezTo>
                  <a:cubicBezTo>
                    <a:pt x="221" y="32"/>
                    <a:pt x="268" y="0"/>
                    <a:pt x="268" y="0"/>
                  </a:cubicBezTo>
                  <a:cubicBezTo>
                    <a:pt x="288" y="3"/>
                    <a:pt x="331" y="4"/>
                    <a:pt x="355" y="16"/>
                  </a:cubicBezTo>
                  <a:cubicBezTo>
                    <a:pt x="363" y="20"/>
                    <a:pt x="369" y="31"/>
                    <a:pt x="378" y="32"/>
                  </a:cubicBezTo>
                  <a:cubicBezTo>
                    <a:pt x="389" y="34"/>
                    <a:pt x="399" y="27"/>
                    <a:pt x="410" y="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6070" name="Group 22"/>
          <p:cNvGrpSpPr>
            <a:grpSpLocks/>
          </p:cNvGrpSpPr>
          <p:nvPr/>
        </p:nvGrpSpPr>
        <p:grpSpPr bwMode="auto">
          <a:xfrm>
            <a:off x="6518001" y="4572000"/>
            <a:ext cx="2355850" cy="1793875"/>
            <a:chOff x="2496" y="2208"/>
            <a:chExt cx="1484" cy="1130"/>
          </a:xfrm>
        </p:grpSpPr>
        <p:sp>
          <p:nvSpPr>
            <p:cNvPr id="13378" name="Freeform 23"/>
            <p:cNvSpPr>
              <a:spLocks/>
            </p:cNvSpPr>
            <p:nvPr/>
          </p:nvSpPr>
          <p:spPr bwMode="auto">
            <a:xfrm>
              <a:off x="2496" y="2208"/>
              <a:ext cx="1484" cy="1130"/>
            </a:xfrm>
            <a:custGeom>
              <a:avLst/>
              <a:gdLst>
                <a:gd name="T0" fmla="*/ 726 w 1484"/>
                <a:gd name="T1" fmla="*/ 135 h 986"/>
                <a:gd name="T2" fmla="*/ 797 w 1484"/>
                <a:gd name="T3" fmla="*/ 45 h 986"/>
                <a:gd name="T4" fmla="*/ 884 w 1484"/>
                <a:gd name="T5" fmla="*/ 0 h 986"/>
                <a:gd name="T6" fmla="*/ 1066 w 1484"/>
                <a:gd name="T7" fmla="*/ 72 h 986"/>
                <a:gd name="T8" fmla="*/ 1310 w 1484"/>
                <a:gd name="T9" fmla="*/ 89 h 986"/>
                <a:gd name="T10" fmla="*/ 1452 w 1484"/>
                <a:gd name="T11" fmla="*/ 126 h 986"/>
                <a:gd name="T12" fmla="*/ 1484 w 1484"/>
                <a:gd name="T13" fmla="*/ 298 h 986"/>
                <a:gd name="T14" fmla="*/ 1405 w 1484"/>
                <a:gd name="T15" fmla="*/ 633 h 986"/>
                <a:gd name="T16" fmla="*/ 1310 w 1484"/>
                <a:gd name="T17" fmla="*/ 886 h 986"/>
                <a:gd name="T18" fmla="*/ 1255 w 1484"/>
                <a:gd name="T19" fmla="*/ 1003 h 986"/>
                <a:gd name="T20" fmla="*/ 1216 w 1484"/>
                <a:gd name="T21" fmla="*/ 1049 h 986"/>
                <a:gd name="T22" fmla="*/ 1168 w 1484"/>
                <a:gd name="T23" fmla="*/ 1058 h 986"/>
                <a:gd name="T24" fmla="*/ 1010 w 1484"/>
                <a:gd name="T25" fmla="*/ 1093 h 986"/>
                <a:gd name="T26" fmla="*/ 718 w 1484"/>
                <a:gd name="T27" fmla="*/ 1130 h 986"/>
                <a:gd name="T28" fmla="*/ 190 w 1484"/>
                <a:gd name="T29" fmla="*/ 1084 h 986"/>
                <a:gd name="T30" fmla="*/ 16 w 1484"/>
                <a:gd name="T31" fmla="*/ 895 h 986"/>
                <a:gd name="T32" fmla="*/ 0 w 1484"/>
                <a:gd name="T33" fmla="*/ 786 h 986"/>
                <a:gd name="T34" fmla="*/ 8 w 1484"/>
                <a:gd name="T35" fmla="*/ 352 h 986"/>
                <a:gd name="T36" fmla="*/ 182 w 1484"/>
                <a:gd name="T37" fmla="*/ 108 h 986"/>
                <a:gd name="T38" fmla="*/ 340 w 1484"/>
                <a:gd name="T39" fmla="*/ 72 h 986"/>
                <a:gd name="T40" fmla="*/ 592 w 1484"/>
                <a:gd name="T41" fmla="*/ 81 h 986"/>
                <a:gd name="T42" fmla="*/ 726 w 1484"/>
                <a:gd name="T43" fmla="*/ 135 h 9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84" h="986">
                  <a:moveTo>
                    <a:pt x="726" y="118"/>
                  </a:moveTo>
                  <a:cubicBezTo>
                    <a:pt x="772" y="87"/>
                    <a:pt x="744" y="110"/>
                    <a:pt x="797" y="39"/>
                  </a:cubicBezTo>
                  <a:cubicBezTo>
                    <a:pt x="810" y="21"/>
                    <a:pt x="858" y="8"/>
                    <a:pt x="884" y="0"/>
                  </a:cubicBezTo>
                  <a:cubicBezTo>
                    <a:pt x="952" y="10"/>
                    <a:pt x="1000" y="50"/>
                    <a:pt x="1066" y="63"/>
                  </a:cubicBezTo>
                  <a:cubicBezTo>
                    <a:pt x="1156" y="81"/>
                    <a:pt x="1187" y="74"/>
                    <a:pt x="1310" y="78"/>
                  </a:cubicBezTo>
                  <a:cubicBezTo>
                    <a:pt x="1361" y="84"/>
                    <a:pt x="1406" y="86"/>
                    <a:pt x="1452" y="110"/>
                  </a:cubicBezTo>
                  <a:cubicBezTo>
                    <a:pt x="1481" y="154"/>
                    <a:pt x="1478" y="209"/>
                    <a:pt x="1484" y="260"/>
                  </a:cubicBezTo>
                  <a:cubicBezTo>
                    <a:pt x="1469" y="360"/>
                    <a:pt x="1437" y="457"/>
                    <a:pt x="1405" y="552"/>
                  </a:cubicBezTo>
                  <a:cubicBezTo>
                    <a:pt x="1379" y="630"/>
                    <a:pt x="1360" y="706"/>
                    <a:pt x="1310" y="773"/>
                  </a:cubicBezTo>
                  <a:cubicBezTo>
                    <a:pt x="1301" y="827"/>
                    <a:pt x="1288" y="836"/>
                    <a:pt x="1255" y="875"/>
                  </a:cubicBezTo>
                  <a:cubicBezTo>
                    <a:pt x="1239" y="894"/>
                    <a:pt x="1242" y="906"/>
                    <a:pt x="1216" y="915"/>
                  </a:cubicBezTo>
                  <a:cubicBezTo>
                    <a:pt x="1201" y="920"/>
                    <a:pt x="1184" y="920"/>
                    <a:pt x="1168" y="923"/>
                  </a:cubicBezTo>
                  <a:cubicBezTo>
                    <a:pt x="1117" y="948"/>
                    <a:pt x="1067" y="948"/>
                    <a:pt x="1010" y="954"/>
                  </a:cubicBezTo>
                  <a:cubicBezTo>
                    <a:pt x="907" y="981"/>
                    <a:pt x="836" y="981"/>
                    <a:pt x="718" y="986"/>
                  </a:cubicBezTo>
                  <a:cubicBezTo>
                    <a:pt x="527" y="981"/>
                    <a:pt x="372" y="969"/>
                    <a:pt x="190" y="946"/>
                  </a:cubicBezTo>
                  <a:cubicBezTo>
                    <a:pt x="122" y="902"/>
                    <a:pt x="54" y="854"/>
                    <a:pt x="16" y="781"/>
                  </a:cubicBezTo>
                  <a:cubicBezTo>
                    <a:pt x="8" y="748"/>
                    <a:pt x="0" y="722"/>
                    <a:pt x="0" y="686"/>
                  </a:cubicBezTo>
                  <a:cubicBezTo>
                    <a:pt x="0" y="560"/>
                    <a:pt x="3" y="433"/>
                    <a:pt x="8" y="307"/>
                  </a:cubicBezTo>
                  <a:cubicBezTo>
                    <a:pt x="12" y="184"/>
                    <a:pt x="95" y="157"/>
                    <a:pt x="182" y="94"/>
                  </a:cubicBezTo>
                  <a:cubicBezTo>
                    <a:pt x="212" y="72"/>
                    <a:pt x="300" y="73"/>
                    <a:pt x="340" y="63"/>
                  </a:cubicBezTo>
                  <a:cubicBezTo>
                    <a:pt x="424" y="66"/>
                    <a:pt x="508" y="67"/>
                    <a:pt x="592" y="71"/>
                  </a:cubicBezTo>
                  <a:cubicBezTo>
                    <a:pt x="613" y="72"/>
                    <a:pt x="742" y="118"/>
                    <a:pt x="726" y="118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993D0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79" name="Freeform 24"/>
            <p:cNvSpPr>
              <a:spLocks/>
            </p:cNvSpPr>
            <p:nvPr/>
          </p:nvSpPr>
          <p:spPr bwMode="auto">
            <a:xfrm>
              <a:off x="2736" y="2496"/>
              <a:ext cx="864" cy="624"/>
            </a:xfrm>
            <a:custGeom>
              <a:avLst/>
              <a:gdLst>
                <a:gd name="T0" fmla="*/ 578 w 613"/>
                <a:gd name="T1" fmla="*/ 33 h 450"/>
                <a:gd name="T2" fmla="*/ 801 w 613"/>
                <a:gd name="T3" fmla="*/ 87 h 450"/>
                <a:gd name="T4" fmla="*/ 844 w 613"/>
                <a:gd name="T5" fmla="*/ 197 h 450"/>
                <a:gd name="T6" fmla="*/ 778 w 613"/>
                <a:gd name="T7" fmla="*/ 514 h 450"/>
                <a:gd name="T8" fmla="*/ 578 w 613"/>
                <a:gd name="T9" fmla="*/ 591 h 450"/>
                <a:gd name="T10" fmla="*/ 467 w 613"/>
                <a:gd name="T11" fmla="*/ 624 h 450"/>
                <a:gd name="T12" fmla="*/ 132 w 613"/>
                <a:gd name="T13" fmla="*/ 591 h 450"/>
                <a:gd name="T14" fmla="*/ 0 w 613"/>
                <a:gd name="T15" fmla="*/ 427 h 450"/>
                <a:gd name="T16" fmla="*/ 21 w 613"/>
                <a:gd name="T17" fmla="*/ 273 h 450"/>
                <a:gd name="T18" fmla="*/ 55 w 613"/>
                <a:gd name="T19" fmla="*/ 230 h 450"/>
                <a:gd name="T20" fmla="*/ 121 w 613"/>
                <a:gd name="T21" fmla="*/ 186 h 450"/>
                <a:gd name="T22" fmla="*/ 278 w 613"/>
                <a:gd name="T23" fmla="*/ 65 h 450"/>
                <a:gd name="T24" fmla="*/ 378 w 613"/>
                <a:gd name="T25" fmla="*/ 0 h 450"/>
                <a:gd name="T26" fmla="*/ 500 w 613"/>
                <a:gd name="T27" fmla="*/ 22 h 450"/>
                <a:gd name="T28" fmla="*/ 533 w 613"/>
                <a:gd name="T29" fmla="*/ 44 h 450"/>
                <a:gd name="T30" fmla="*/ 578 w 613"/>
                <a:gd name="T31" fmla="*/ 33 h 4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13" h="450">
                  <a:moveTo>
                    <a:pt x="410" y="24"/>
                  </a:moveTo>
                  <a:cubicBezTo>
                    <a:pt x="490" y="30"/>
                    <a:pt x="520" y="15"/>
                    <a:pt x="568" y="63"/>
                  </a:cubicBezTo>
                  <a:cubicBezTo>
                    <a:pt x="578" y="92"/>
                    <a:pt x="592" y="112"/>
                    <a:pt x="599" y="142"/>
                  </a:cubicBezTo>
                  <a:cubicBezTo>
                    <a:pt x="603" y="185"/>
                    <a:pt x="613" y="340"/>
                    <a:pt x="552" y="371"/>
                  </a:cubicBezTo>
                  <a:cubicBezTo>
                    <a:pt x="503" y="396"/>
                    <a:pt x="464" y="411"/>
                    <a:pt x="410" y="426"/>
                  </a:cubicBezTo>
                  <a:cubicBezTo>
                    <a:pt x="383" y="433"/>
                    <a:pt x="331" y="450"/>
                    <a:pt x="331" y="450"/>
                  </a:cubicBezTo>
                  <a:cubicBezTo>
                    <a:pt x="258" y="446"/>
                    <a:pt x="167" y="450"/>
                    <a:pt x="94" y="426"/>
                  </a:cubicBezTo>
                  <a:cubicBezTo>
                    <a:pt x="54" y="398"/>
                    <a:pt x="16" y="355"/>
                    <a:pt x="0" y="308"/>
                  </a:cubicBezTo>
                  <a:cubicBezTo>
                    <a:pt x="4" y="271"/>
                    <a:pt x="0" y="231"/>
                    <a:pt x="15" y="197"/>
                  </a:cubicBezTo>
                  <a:cubicBezTo>
                    <a:pt x="20" y="185"/>
                    <a:pt x="29" y="175"/>
                    <a:pt x="39" y="166"/>
                  </a:cubicBezTo>
                  <a:cubicBezTo>
                    <a:pt x="53" y="153"/>
                    <a:pt x="86" y="134"/>
                    <a:pt x="86" y="134"/>
                  </a:cubicBezTo>
                  <a:cubicBezTo>
                    <a:pt x="112" y="95"/>
                    <a:pt x="157" y="73"/>
                    <a:pt x="197" y="47"/>
                  </a:cubicBezTo>
                  <a:cubicBezTo>
                    <a:pt x="221" y="32"/>
                    <a:pt x="268" y="0"/>
                    <a:pt x="268" y="0"/>
                  </a:cubicBezTo>
                  <a:cubicBezTo>
                    <a:pt x="288" y="3"/>
                    <a:pt x="331" y="4"/>
                    <a:pt x="355" y="16"/>
                  </a:cubicBezTo>
                  <a:cubicBezTo>
                    <a:pt x="363" y="20"/>
                    <a:pt x="369" y="31"/>
                    <a:pt x="378" y="32"/>
                  </a:cubicBezTo>
                  <a:cubicBezTo>
                    <a:pt x="389" y="34"/>
                    <a:pt x="399" y="27"/>
                    <a:pt x="410" y="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6073" name="Oval 25"/>
          <p:cNvSpPr>
            <a:spLocks noChangeArrowheads="1"/>
          </p:cNvSpPr>
          <p:nvPr/>
        </p:nvSpPr>
        <p:spPr bwMode="auto">
          <a:xfrm>
            <a:off x="7661001" y="5410200"/>
            <a:ext cx="152400" cy="1524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60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18512"/>
              </p:ext>
            </p:extLst>
          </p:nvPr>
        </p:nvGraphicFramePr>
        <p:xfrm>
          <a:off x="7356201" y="5334000"/>
          <a:ext cx="293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83" name="公式" r:id="rId17" imgW="114111" imgH="152610" progId="Equation.3">
                  <p:embed/>
                </p:oleObj>
              </mc:Choice>
              <mc:Fallback>
                <p:oleObj name="公式" r:id="rId17" imgW="114111" imgH="1526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201" y="5334000"/>
                        <a:ext cx="2936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6075" name="Group 27"/>
          <p:cNvGrpSpPr>
            <a:grpSpLocks/>
          </p:cNvGrpSpPr>
          <p:nvPr/>
        </p:nvGrpSpPr>
        <p:grpSpPr bwMode="auto">
          <a:xfrm>
            <a:off x="6225480" y="4267200"/>
            <a:ext cx="2667000" cy="2286000"/>
            <a:chOff x="3888" y="2688"/>
            <a:chExt cx="1680" cy="1440"/>
          </a:xfrm>
        </p:grpSpPr>
        <p:sp>
          <p:nvSpPr>
            <p:cNvPr id="13346" name="Line 28"/>
            <p:cNvSpPr>
              <a:spLocks noChangeShapeType="1"/>
            </p:cNvSpPr>
            <p:nvPr/>
          </p:nvSpPr>
          <p:spPr bwMode="auto">
            <a:xfrm>
              <a:off x="4272" y="3552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7" name="Line 29"/>
            <p:cNvSpPr>
              <a:spLocks noChangeShapeType="1"/>
            </p:cNvSpPr>
            <p:nvPr/>
          </p:nvSpPr>
          <p:spPr bwMode="auto">
            <a:xfrm>
              <a:off x="4800" y="3696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8" name="Line 30"/>
            <p:cNvSpPr>
              <a:spLocks noChangeShapeType="1"/>
            </p:cNvSpPr>
            <p:nvPr/>
          </p:nvSpPr>
          <p:spPr bwMode="auto">
            <a:xfrm>
              <a:off x="4464" y="3744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9" name="Line 31"/>
            <p:cNvSpPr>
              <a:spLocks noChangeShapeType="1"/>
            </p:cNvSpPr>
            <p:nvPr/>
          </p:nvSpPr>
          <p:spPr bwMode="auto">
            <a:xfrm>
              <a:off x="4368" y="3360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0" name="Line 32"/>
            <p:cNvSpPr>
              <a:spLocks noChangeShapeType="1"/>
            </p:cNvSpPr>
            <p:nvPr/>
          </p:nvSpPr>
          <p:spPr bwMode="auto">
            <a:xfrm>
              <a:off x="4992" y="3600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1" name="Line 33"/>
            <p:cNvSpPr>
              <a:spLocks noChangeShapeType="1"/>
            </p:cNvSpPr>
            <p:nvPr/>
          </p:nvSpPr>
          <p:spPr bwMode="auto">
            <a:xfrm>
              <a:off x="4608" y="3216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2" name="Line 34"/>
            <p:cNvSpPr>
              <a:spLocks noChangeShapeType="1"/>
            </p:cNvSpPr>
            <p:nvPr/>
          </p:nvSpPr>
          <p:spPr bwMode="auto">
            <a:xfrm>
              <a:off x="4992" y="3312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3" name="Line 35"/>
            <p:cNvSpPr>
              <a:spLocks noChangeShapeType="1"/>
            </p:cNvSpPr>
            <p:nvPr/>
          </p:nvSpPr>
          <p:spPr bwMode="auto">
            <a:xfrm>
              <a:off x="5040" y="3456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354" name="Group 36"/>
            <p:cNvGrpSpPr>
              <a:grpSpLocks/>
            </p:cNvGrpSpPr>
            <p:nvPr/>
          </p:nvGrpSpPr>
          <p:grpSpPr bwMode="auto">
            <a:xfrm>
              <a:off x="5376" y="2784"/>
              <a:ext cx="144" cy="144"/>
              <a:chOff x="1200" y="3888"/>
              <a:chExt cx="192" cy="192"/>
            </a:xfrm>
          </p:grpSpPr>
          <p:sp>
            <p:nvSpPr>
              <p:cNvPr id="13376" name="Line 37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77" name="Line 38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55" name="Group 39"/>
            <p:cNvGrpSpPr>
              <a:grpSpLocks/>
            </p:cNvGrpSpPr>
            <p:nvPr/>
          </p:nvGrpSpPr>
          <p:grpSpPr bwMode="auto">
            <a:xfrm>
              <a:off x="4800" y="2688"/>
              <a:ext cx="144" cy="144"/>
              <a:chOff x="1200" y="3888"/>
              <a:chExt cx="192" cy="192"/>
            </a:xfrm>
          </p:grpSpPr>
          <p:sp>
            <p:nvSpPr>
              <p:cNvPr id="13374" name="Line 40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75" name="Line 41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56" name="Group 42"/>
            <p:cNvGrpSpPr>
              <a:grpSpLocks/>
            </p:cNvGrpSpPr>
            <p:nvPr/>
          </p:nvGrpSpPr>
          <p:grpSpPr bwMode="auto">
            <a:xfrm>
              <a:off x="4272" y="2784"/>
              <a:ext cx="144" cy="144"/>
              <a:chOff x="1200" y="3888"/>
              <a:chExt cx="192" cy="192"/>
            </a:xfrm>
          </p:grpSpPr>
          <p:sp>
            <p:nvSpPr>
              <p:cNvPr id="13372" name="Line 43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73" name="Line 44"/>
              <p:cNvSpPr>
                <a:spLocks noChangeShapeType="1"/>
              </p:cNvSpPr>
              <p:nvPr/>
            </p:nvSpPr>
            <p:spPr bwMode="auto">
              <a:xfrm flipH="1">
                <a:off x="1292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57" name="Group 45"/>
            <p:cNvGrpSpPr>
              <a:grpSpLocks/>
            </p:cNvGrpSpPr>
            <p:nvPr/>
          </p:nvGrpSpPr>
          <p:grpSpPr bwMode="auto">
            <a:xfrm>
              <a:off x="3888" y="3264"/>
              <a:ext cx="144" cy="144"/>
              <a:chOff x="1200" y="3888"/>
              <a:chExt cx="192" cy="192"/>
            </a:xfrm>
          </p:grpSpPr>
          <p:sp>
            <p:nvSpPr>
              <p:cNvPr id="13370" name="Line 46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71" name="Line 47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58" name="Group 48"/>
            <p:cNvGrpSpPr>
              <a:grpSpLocks/>
            </p:cNvGrpSpPr>
            <p:nvPr/>
          </p:nvGrpSpPr>
          <p:grpSpPr bwMode="auto">
            <a:xfrm>
              <a:off x="3984" y="3792"/>
              <a:ext cx="144" cy="144"/>
              <a:chOff x="1200" y="3888"/>
              <a:chExt cx="192" cy="192"/>
            </a:xfrm>
          </p:grpSpPr>
          <p:sp>
            <p:nvSpPr>
              <p:cNvPr id="13368" name="Line 49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69" name="Line 50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59" name="Group 51"/>
            <p:cNvGrpSpPr>
              <a:grpSpLocks/>
            </p:cNvGrpSpPr>
            <p:nvPr/>
          </p:nvGrpSpPr>
          <p:grpSpPr bwMode="auto">
            <a:xfrm>
              <a:off x="5424" y="3408"/>
              <a:ext cx="144" cy="144"/>
              <a:chOff x="1200" y="3888"/>
              <a:chExt cx="192" cy="192"/>
            </a:xfrm>
          </p:grpSpPr>
          <p:sp>
            <p:nvSpPr>
              <p:cNvPr id="13366" name="Line 52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67" name="Line 53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60" name="Group 54"/>
            <p:cNvGrpSpPr>
              <a:grpSpLocks/>
            </p:cNvGrpSpPr>
            <p:nvPr/>
          </p:nvGrpSpPr>
          <p:grpSpPr bwMode="auto">
            <a:xfrm>
              <a:off x="4560" y="3984"/>
              <a:ext cx="144" cy="144"/>
              <a:chOff x="1200" y="3888"/>
              <a:chExt cx="192" cy="192"/>
            </a:xfrm>
          </p:grpSpPr>
          <p:sp>
            <p:nvSpPr>
              <p:cNvPr id="13364" name="Line 55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65" name="Line 56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61" name="Group 57"/>
            <p:cNvGrpSpPr>
              <a:grpSpLocks/>
            </p:cNvGrpSpPr>
            <p:nvPr/>
          </p:nvGrpSpPr>
          <p:grpSpPr bwMode="auto">
            <a:xfrm>
              <a:off x="5184" y="3888"/>
              <a:ext cx="144" cy="144"/>
              <a:chOff x="1200" y="3888"/>
              <a:chExt cx="192" cy="192"/>
            </a:xfrm>
          </p:grpSpPr>
          <p:sp>
            <p:nvSpPr>
              <p:cNvPr id="13362" name="Line 58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63" name="Line 59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8610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05252"/>
              </p:ext>
            </p:extLst>
          </p:nvPr>
        </p:nvGraphicFramePr>
        <p:xfrm>
          <a:off x="6518001" y="4648200"/>
          <a:ext cx="293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84" name="公式" r:id="rId19" imgW="114111" imgH="152610" progId="Equation.3">
                  <p:embed/>
                </p:oleObj>
              </mc:Choice>
              <mc:Fallback>
                <p:oleObj name="公式" r:id="rId19" imgW="114111" imgH="1526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001" y="4648200"/>
                        <a:ext cx="2936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10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69472"/>
              </p:ext>
            </p:extLst>
          </p:nvPr>
        </p:nvGraphicFramePr>
        <p:xfrm>
          <a:off x="7737201" y="4876800"/>
          <a:ext cx="381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85" name="公式" r:id="rId21" imgW="228643" imgH="152610" progId="Equation.3">
                  <p:embed/>
                </p:oleObj>
              </mc:Choice>
              <mc:Fallback>
                <p:oleObj name="公式" r:id="rId21" imgW="228643" imgH="1526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201" y="4876800"/>
                        <a:ext cx="381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114" name="Freeform 66"/>
          <p:cNvSpPr>
            <a:spLocks/>
          </p:cNvSpPr>
          <p:nvPr/>
        </p:nvSpPr>
        <p:spPr bwMode="auto">
          <a:xfrm>
            <a:off x="6746601" y="2590800"/>
            <a:ext cx="1600200" cy="1295400"/>
          </a:xfrm>
          <a:custGeom>
            <a:avLst/>
            <a:gdLst>
              <a:gd name="T0" fmla="*/ 624666 w 789"/>
              <a:gd name="T1" fmla="*/ 80619 h 707"/>
              <a:gd name="T2" fmla="*/ 863986 w 789"/>
              <a:gd name="T3" fmla="*/ 38477 h 707"/>
              <a:gd name="T4" fmla="*/ 1344655 w 789"/>
              <a:gd name="T5" fmla="*/ 124593 h 707"/>
              <a:gd name="T6" fmla="*/ 1488652 w 789"/>
              <a:gd name="T7" fmla="*/ 414088 h 707"/>
              <a:gd name="T8" fmla="*/ 1567750 w 789"/>
              <a:gd name="T9" fmla="*/ 500204 h 707"/>
              <a:gd name="T10" fmla="*/ 1600200 w 789"/>
              <a:gd name="T11" fmla="*/ 588152 h 707"/>
              <a:gd name="T12" fmla="*/ 1504878 w 789"/>
              <a:gd name="T13" fmla="*/ 919789 h 707"/>
              <a:gd name="T14" fmla="*/ 1072884 w 789"/>
              <a:gd name="T15" fmla="*/ 1238600 h 707"/>
              <a:gd name="T16" fmla="*/ 1007984 w 789"/>
              <a:gd name="T17" fmla="*/ 1251426 h 707"/>
              <a:gd name="T18" fmla="*/ 959309 w 789"/>
              <a:gd name="T19" fmla="*/ 1266084 h 707"/>
              <a:gd name="T20" fmla="*/ 831536 w 789"/>
              <a:gd name="T21" fmla="*/ 1295400 h 707"/>
              <a:gd name="T22" fmla="*/ 543541 w 789"/>
              <a:gd name="T23" fmla="*/ 1251426 h 707"/>
              <a:gd name="T24" fmla="*/ 271770 w 789"/>
              <a:gd name="T25" fmla="*/ 1194626 h 707"/>
              <a:gd name="T26" fmla="*/ 208898 w 789"/>
              <a:gd name="T27" fmla="*/ 1165310 h 707"/>
              <a:gd name="T28" fmla="*/ 111548 w 789"/>
              <a:gd name="T29" fmla="*/ 1079195 h 707"/>
              <a:gd name="T30" fmla="*/ 48675 w 789"/>
              <a:gd name="T31" fmla="*/ 978421 h 707"/>
              <a:gd name="T32" fmla="*/ 16225 w 789"/>
              <a:gd name="T33" fmla="*/ 890473 h 707"/>
              <a:gd name="T34" fmla="*/ 0 w 789"/>
              <a:gd name="T35" fmla="*/ 775041 h 707"/>
              <a:gd name="T36" fmla="*/ 16225 w 789"/>
              <a:gd name="T37" fmla="*/ 573494 h 707"/>
              <a:gd name="T38" fmla="*/ 32450 w 789"/>
              <a:gd name="T39" fmla="*/ 470888 h 707"/>
              <a:gd name="T40" fmla="*/ 464443 w 789"/>
              <a:gd name="T41" fmla="*/ 225367 h 707"/>
              <a:gd name="T42" fmla="*/ 624666 w 789"/>
              <a:gd name="T43" fmla="*/ 80619 h 70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9" h="707">
                <a:moveTo>
                  <a:pt x="308" y="44"/>
                </a:moveTo>
                <a:cubicBezTo>
                  <a:pt x="346" y="31"/>
                  <a:pt x="386" y="28"/>
                  <a:pt x="426" y="21"/>
                </a:cubicBezTo>
                <a:cubicBezTo>
                  <a:pt x="533" y="26"/>
                  <a:pt x="595" y="0"/>
                  <a:pt x="663" y="68"/>
                </a:cubicBezTo>
                <a:cubicBezTo>
                  <a:pt x="706" y="111"/>
                  <a:pt x="696" y="180"/>
                  <a:pt x="734" y="226"/>
                </a:cubicBezTo>
                <a:cubicBezTo>
                  <a:pt x="752" y="247"/>
                  <a:pt x="762" y="248"/>
                  <a:pt x="773" y="273"/>
                </a:cubicBezTo>
                <a:cubicBezTo>
                  <a:pt x="780" y="288"/>
                  <a:pt x="789" y="321"/>
                  <a:pt x="789" y="321"/>
                </a:cubicBezTo>
                <a:cubicBezTo>
                  <a:pt x="780" y="380"/>
                  <a:pt x="776" y="452"/>
                  <a:pt x="742" y="502"/>
                </a:cubicBezTo>
                <a:cubicBezTo>
                  <a:pt x="717" y="603"/>
                  <a:pt x="623" y="651"/>
                  <a:pt x="529" y="676"/>
                </a:cubicBezTo>
                <a:cubicBezTo>
                  <a:pt x="518" y="679"/>
                  <a:pt x="508" y="680"/>
                  <a:pt x="497" y="683"/>
                </a:cubicBezTo>
                <a:cubicBezTo>
                  <a:pt x="489" y="685"/>
                  <a:pt x="481" y="689"/>
                  <a:pt x="473" y="691"/>
                </a:cubicBezTo>
                <a:cubicBezTo>
                  <a:pt x="452" y="697"/>
                  <a:pt x="410" y="707"/>
                  <a:pt x="410" y="707"/>
                </a:cubicBezTo>
                <a:cubicBezTo>
                  <a:pt x="360" y="701"/>
                  <a:pt x="316" y="695"/>
                  <a:pt x="268" y="683"/>
                </a:cubicBezTo>
                <a:cubicBezTo>
                  <a:pt x="228" y="657"/>
                  <a:pt x="180" y="660"/>
                  <a:pt x="134" y="652"/>
                </a:cubicBezTo>
                <a:cubicBezTo>
                  <a:pt x="124" y="647"/>
                  <a:pt x="112" y="643"/>
                  <a:pt x="103" y="636"/>
                </a:cubicBezTo>
                <a:cubicBezTo>
                  <a:pt x="85" y="622"/>
                  <a:pt x="55" y="589"/>
                  <a:pt x="55" y="589"/>
                </a:cubicBezTo>
                <a:cubicBezTo>
                  <a:pt x="46" y="570"/>
                  <a:pt x="32" y="553"/>
                  <a:pt x="24" y="534"/>
                </a:cubicBezTo>
                <a:cubicBezTo>
                  <a:pt x="17" y="519"/>
                  <a:pt x="8" y="486"/>
                  <a:pt x="8" y="486"/>
                </a:cubicBezTo>
                <a:cubicBezTo>
                  <a:pt x="5" y="465"/>
                  <a:pt x="0" y="444"/>
                  <a:pt x="0" y="423"/>
                </a:cubicBezTo>
                <a:cubicBezTo>
                  <a:pt x="0" y="386"/>
                  <a:pt x="4" y="350"/>
                  <a:pt x="8" y="313"/>
                </a:cubicBezTo>
                <a:cubicBezTo>
                  <a:pt x="10" y="294"/>
                  <a:pt x="9" y="274"/>
                  <a:pt x="16" y="257"/>
                </a:cubicBezTo>
                <a:cubicBezTo>
                  <a:pt x="57" y="159"/>
                  <a:pt x="155" y="173"/>
                  <a:pt x="229" y="123"/>
                </a:cubicBezTo>
                <a:cubicBezTo>
                  <a:pt x="257" y="83"/>
                  <a:pt x="256" y="44"/>
                  <a:pt x="308" y="44"/>
                </a:cubicBezTo>
                <a:close/>
              </a:path>
            </a:pathLst>
          </a:custGeom>
          <a:noFill/>
          <a:ln w="22225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8611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9985"/>
              </p:ext>
            </p:extLst>
          </p:nvPr>
        </p:nvGraphicFramePr>
        <p:xfrm>
          <a:off x="8270601" y="2590800"/>
          <a:ext cx="3222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86" name="公式" r:id="rId23" imgW="133480" imgH="171529" progId="Equation.3">
                  <p:embed/>
                </p:oleObj>
              </mc:Choice>
              <mc:Fallback>
                <p:oleObj name="公式" r:id="rId23" imgW="133480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601" y="2590800"/>
                        <a:ext cx="3222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116" name="Freeform 68"/>
          <p:cNvSpPr>
            <a:spLocks/>
          </p:cNvSpPr>
          <p:nvPr/>
        </p:nvSpPr>
        <p:spPr bwMode="auto">
          <a:xfrm>
            <a:off x="6746601" y="4800600"/>
            <a:ext cx="1752600" cy="1371600"/>
          </a:xfrm>
          <a:custGeom>
            <a:avLst/>
            <a:gdLst>
              <a:gd name="T0" fmla="*/ 684158 w 789"/>
              <a:gd name="T1" fmla="*/ 85361 h 707"/>
              <a:gd name="T2" fmla="*/ 946271 w 789"/>
              <a:gd name="T3" fmla="*/ 40741 h 707"/>
              <a:gd name="T4" fmla="*/ 1472717 w 789"/>
              <a:gd name="T5" fmla="*/ 131922 h 707"/>
              <a:gd name="T6" fmla="*/ 1630429 w 789"/>
              <a:gd name="T7" fmla="*/ 438446 h 707"/>
              <a:gd name="T8" fmla="*/ 1717059 w 789"/>
              <a:gd name="T9" fmla="*/ 529628 h 707"/>
              <a:gd name="T10" fmla="*/ 1752600 w 789"/>
              <a:gd name="T11" fmla="*/ 622749 h 707"/>
              <a:gd name="T12" fmla="*/ 1648199 w 789"/>
              <a:gd name="T13" fmla="*/ 973894 h 707"/>
              <a:gd name="T14" fmla="*/ 1175064 w 789"/>
              <a:gd name="T15" fmla="*/ 1311459 h 707"/>
              <a:gd name="T16" fmla="*/ 1103983 w 789"/>
              <a:gd name="T17" fmla="*/ 1325039 h 707"/>
              <a:gd name="T18" fmla="*/ 1050671 w 789"/>
              <a:gd name="T19" fmla="*/ 1340560 h 707"/>
              <a:gd name="T20" fmla="*/ 910730 w 789"/>
              <a:gd name="T21" fmla="*/ 1371600 h 707"/>
              <a:gd name="T22" fmla="*/ 595306 w 789"/>
              <a:gd name="T23" fmla="*/ 1325039 h 707"/>
              <a:gd name="T24" fmla="*/ 297653 w 789"/>
              <a:gd name="T25" fmla="*/ 1264898 h 707"/>
              <a:gd name="T26" fmla="*/ 228793 w 789"/>
              <a:gd name="T27" fmla="*/ 1233858 h 707"/>
              <a:gd name="T28" fmla="*/ 122171 w 789"/>
              <a:gd name="T29" fmla="*/ 1142677 h 707"/>
              <a:gd name="T30" fmla="*/ 53311 w 789"/>
              <a:gd name="T31" fmla="*/ 1035975 h 707"/>
              <a:gd name="T32" fmla="*/ 17770 w 789"/>
              <a:gd name="T33" fmla="*/ 942854 h 707"/>
              <a:gd name="T34" fmla="*/ 0 w 789"/>
              <a:gd name="T35" fmla="*/ 820632 h 707"/>
              <a:gd name="T36" fmla="*/ 17770 w 789"/>
              <a:gd name="T37" fmla="*/ 607229 h 707"/>
              <a:gd name="T38" fmla="*/ 35541 w 789"/>
              <a:gd name="T39" fmla="*/ 498587 h 707"/>
              <a:gd name="T40" fmla="*/ 508676 w 789"/>
              <a:gd name="T41" fmla="*/ 238623 h 707"/>
              <a:gd name="T42" fmla="*/ 684158 w 789"/>
              <a:gd name="T43" fmla="*/ 85361 h 70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9" h="707">
                <a:moveTo>
                  <a:pt x="308" y="44"/>
                </a:moveTo>
                <a:cubicBezTo>
                  <a:pt x="346" y="31"/>
                  <a:pt x="386" y="28"/>
                  <a:pt x="426" y="21"/>
                </a:cubicBezTo>
                <a:cubicBezTo>
                  <a:pt x="533" y="26"/>
                  <a:pt x="595" y="0"/>
                  <a:pt x="663" y="68"/>
                </a:cubicBezTo>
                <a:cubicBezTo>
                  <a:pt x="706" y="111"/>
                  <a:pt x="696" y="180"/>
                  <a:pt x="734" y="226"/>
                </a:cubicBezTo>
                <a:cubicBezTo>
                  <a:pt x="752" y="247"/>
                  <a:pt x="762" y="248"/>
                  <a:pt x="773" y="273"/>
                </a:cubicBezTo>
                <a:cubicBezTo>
                  <a:pt x="780" y="288"/>
                  <a:pt x="789" y="321"/>
                  <a:pt x="789" y="321"/>
                </a:cubicBezTo>
                <a:cubicBezTo>
                  <a:pt x="780" y="380"/>
                  <a:pt x="776" y="452"/>
                  <a:pt x="742" y="502"/>
                </a:cubicBezTo>
                <a:cubicBezTo>
                  <a:pt x="717" y="603"/>
                  <a:pt x="623" y="651"/>
                  <a:pt x="529" y="676"/>
                </a:cubicBezTo>
                <a:cubicBezTo>
                  <a:pt x="518" y="679"/>
                  <a:pt x="508" y="680"/>
                  <a:pt x="497" y="683"/>
                </a:cubicBezTo>
                <a:cubicBezTo>
                  <a:pt x="489" y="685"/>
                  <a:pt x="481" y="689"/>
                  <a:pt x="473" y="691"/>
                </a:cubicBezTo>
                <a:cubicBezTo>
                  <a:pt x="452" y="697"/>
                  <a:pt x="410" y="707"/>
                  <a:pt x="410" y="707"/>
                </a:cubicBezTo>
                <a:cubicBezTo>
                  <a:pt x="360" y="701"/>
                  <a:pt x="316" y="695"/>
                  <a:pt x="268" y="683"/>
                </a:cubicBezTo>
                <a:cubicBezTo>
                  <a:pt x="228" y="657"/>
                  <a:pt x="180" y="660"/>
                  <a:pt x="134" y="652"/>
                </a:cubicBezTo>
                <a:cubicBezTo>
                  <a:pt x="124" y="647"/>
                  <a:pt x="112" y="643"/>
                  <a:pt x="103" y="636"/>
                </a:cubicBezTo>
                <a:cubicBezTo>
                  <a:pt x="85" y="622"/>
                  <a:pt x="55" y="589"/>
                  <a:pt x="55" y="589"/>
                </a:cubicBezTo>
                <a:cubicBezTo>
                  <a:pt x="46" y="570"/>
                  <a:pt x="32" y="553"/>
                  <a:pt x="24" y="534"/>
                </a:cubicBezTo>
                <a:cubicBezTo>
                  <a:pt x="17" y="519"/>
                  <a:pt x="8" y="486"/>
                  <a:pt x="8" y="486"/>
                </a:cubicBezTo>
                <a:cubicBezTo>
                  <a:pt x="5" y="465"/>
                  <a:pt x="0" y="444"/>
                  <a:pt x="0" y="423"/>
                </a:cubicBezTo>
                <a:cubicBezTo>
                  <a:pt x="0" y="386"/>
                  <a:pt x="4" y="350"/>
                  <a:pt x="8" y="313"/>
                </a:cubicBezTo>
                <a:cubicBezTo>
                  <a:pt x="10" y="294"/>
                  <a:pt x="9" y="274"/>
                  <a:pt x="16" y="257"/>
                </a:cubicBezTo>
                <a:cubicBezTo>
                  <a:pt x="57" y="159"/>
                  <a:pt x="155" y="173"/>
                  <a:pt x="229" y="123"/>
                </a:cubicBezTo>
                <a:cubicBezTo>
                  <a:pt x="257" y="83"/>
                  <a:pt x="256" y="44"/>
                  <a:pt x="308" y="44"/>
                </a:cubicBezTo>
                <a:close/>
              </a:path>
            </a:pathLst>
          </a:custGeom>
          <a:noFill/>
          <a:ln w="22225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8611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772658"/>
              </p:ext>
            </p:extLst>
          </p:nvPr>
        </p:nvGraphicFramePr>
        <p:xfrm>
          <a:off x="8405538" y="5486400"/>
          <a:ext cx="3222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87" name="公式" r:id="rId25" imgW="133480" imgH="171529" progId="Equation.3">
                  <p:embed/>
                </p:oleObj>
              </mc:Choice>
              <mc:Fallback>
                <p:oleObj name="公式" r:id="rId25" imgW="133480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538" y="5486400"/>
                        <a:ext cx="3222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755576" y="6068144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导体带电只能在表面！</a:t>
            </a:r>
          </a:p>
        </p:txBody>
      </p:sp>
      <p:sp>
        <p:nvSpPr>
          <p:cNvPr id="71" name="Text Box 61"/>
          <p:cNvSpPr txBox="1">
            <a:spLocks noChangeArrowheads="1"/>
          </p:cNvSpPr>
          <p:nvPr/>
        </p:nvSpPr>
        <p:spPr bwMode="auto">
          <a:xfrm>
            <a:off x="3995664" y="6050682"/>
            <a:ext cx="1858962" cy="4667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FF33"/>
                </a:solidFill>
                <a:ea typeface="楷体_GB2312" pitchFamily="49" charset="-122"/>
              </a:rPr>
              <a:t>面电荷分布</a:t>
            </a:r>
          </a:p>
        </p:txBody>
      </p:sp>
    </p:spTree>
    <p:extLst>
      <p:ext uri="{BB962C8B-B14F-4D97-AF65-F5344CB8AC3E}">
        <p14:creationId xmlns:p14="http://schemas.microsoft.com/office/powerpoint/2010/main" val="21966770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86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38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3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8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6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86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8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build="p" autoUpdateAnimBg="0"/>
      <p:bldP spid="386053" grpId="0" build="p" autoUpdateAnimBg="0"/>
      <p:bldP spid="386054" grpId="0" autoUpdateAnimBg="0"/>
      <p:bldP spid="386055" grpId="0" animBg="1" autoUpdateAnimBg="0"/>
      <p:bldP spid="386056" grpId="0" animBg="1" autoUpdateAnimBg="0"/>
      <p:bldP spid="386057" grpId="0" build="p" autoUpdateAnimBg="0"/>
      <p:bldP spid="386059" grpId="0" animBg="1"/>
      <p:bldP spid="386061" grpId="0" animBg="1"/>
      <p:bldP spid="386064" grpId="0" animBg="1"/>
      <p:bldP spid="386066" grpId="0" animBg="1"/>
      <p:bldP spid="386073" grpId="0" animBg="1"/>
      <p:bldP spid="386114" grpId="0" animBg="1"/>
      <p:bldP spid="386116" grpId="0" animBg="1"/>
      <p:bldP spid="70" grpId="0" autoUpdateAnimBg="0"/>
      <p:bldP spid="7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oShape 2"/>
          <p:cNvSpPr>
            <a:spLocks noChangeArrowheads="1"/>
          </p:cNvSpPr>
          <p:nvPr/>
        </p:nvSpPr>
        <p:spPr bwMode="auto">
          <a:xfrm>
            <a:off x="4427538" y="3725144"/>
            <a:ext cx="1728787" cy="935037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457200" y="332656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66FFFF"/>
                </a:solidFill>
                <a:ea typeface="楷体_GB2312" pitchFamily="49" charset="-122"/>
              </a:rPr>
              <a:t>2. </a:t>
            </a:r>
            <a:r>
              <a:rPr lang="zh-CN" altLang="en-US" b="1">
                <a:solidFill>
                  <a:srgbClr val="66FFFF"/>
                </a:solidFill>
                <a:ea typeface="楷体_GB2312" pitchFamily="49" charset="-122"/>
              </a:rPr>
              <a:t>静电平衡导体表面附近的电场强度与导体表面电荷的关系</a:t>
            </a:r>
          </a:p>
        </p:txBody>
      </p:sp>
      <p:graphicFrame>
        <p:nvGraphicFramePr>
          <p:cNvPr id="5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855959"/>
              </p:ext>
            </p:extLst>
          </p:nvPr>
        </p:nvGraphicFramePr>
        <p:xfrm>
          <a:off x="4348163" y="786681"/>
          <a:ext cx="13319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4" name="Equation" r:id="rId3" imgW="1304883" imgH="361882" progId="Equation.3">
                  <p:embed/>
                </p:oleObj>
              </mc:Choice>
              <mc:Fallback>
                <p:oleObj name="Equation" r:id="rId3" imgW="1304883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786681"/>
                        <a:ext cx="13319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949691"/>
              </p:ext>
            </p:extLst>
          </p:nvPr>
        </p:nvGraphicFramePr>
        <p:xfrm>
          <a:off x="3419475" y="1728069"/>
          <a:ext cx="1665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5" name="Equation" r:id="rId5" imgW="1533483" imgH="438116" progId="Equation.3">
                  <p:embed/>
                </p:oleObj>
              </mc:Choice>
              <mc:Fallback>
                <p:oleObj name="Equation" r:id="rId5" imgW="1533483" imgH="438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728069"/>
                        <a:ext cx="16652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616043"/>
              </p:ext>
            </p:extLst>
          </p:nvPr>
        </p:nvGraphicFramePr>
        <p:xfrm>
          <a:off x="857250" y="2798044"/>
          <a:ext cx="1054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6" name="Equation" r:id="rId7" imgW="1028869" imgH="781016" progId="Equation.3">
                  <p:embed/>
                </p:oleObj>
              </mc:Choice>
              <mc:Fallback>
                <p:oleObj name="Equation" r:id="rId7" imgW="1028869" imgH="78101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798044"/>
                        <a:ext cx="1054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217252"/>
              </p:ext>
            </p:extLst>
          </p:nvPr>
        </p:nvGraphicFramePr>
        <p:xfrm>
          <a:off x="1979613" y="2736131"/>
          <a:ext cx="33258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7" name="公式" r:id="rId9" imgW="1352635" imgH="361882" progId="Equation.3">
                  <p:embed/>
                </p:oleObj>
              </mc:Choice>
              <mc:Fallback>
                <p:oleObj name="公式" r:id="rId9" imgW="13526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36131"/>
                        <a:ext cx="332581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506065"/>
              </p:ext>
            </p:extLst>
          </p:nvPr>
        </p:nvGraphicFramePr>
        <p:xfrm>
          <a:off x="857250" y="3747369"/>
          <a:ext cx="18430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8" name="公式" r:id="rId11" imgW="1809835" imgH="885723" progId="Equation.3">
                  <p:embed/>
                </p:oleObj>
              </mc:Choice>
              <mc:Fallback>
                <p:oleObj name="公式" r:id="rId11" imgW="1809835" imgH="8857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747369"/>
                        <a:ext cx="18430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64697"/>
              </p:ext>
            </p:extLst>
          </p:nvPr>
        </p:nvGraphicFramePr>
        <p:xfrm>
          <a:off x="2859088" y="3725144"/>
          <a:ext cx="1208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9" name="公式" r:id="rId13" imgW="1181269" imgH="885723" progId="Equation.3">
                  <p:embed/>
                </p:oleObj>
              </mc:Choice>
              <mc:Fallback>
                <p:oleObj name="公式" r:id="rId13" imgW="1181269" imgH="8857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3725144"/>
                        <a:ext cx="12080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762000" y="720006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设导体表面电荷面密度为</a:t>
            </a: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827088" y="1153394"/>
            <a:ext cx="50403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设</a:t>
            </a:r>
            <a:r>
              <a:rPr lang="zh-CN" altLang="en-US" b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66FFFF"/>
                </a:solidFill>
                <a:ea typeface="楷体_GB2312" pitchFamily="49" charset="-122"/>
              </a:rPr>
              <a:t>P</a:t>
            </a:r>
            <a:r>
              <a:rPr lang="en-US" altLang="zh-CN" b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是导体外紧靠导体表面的一点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相应的电场强度为</a:t>
            </a:r>
          </a:p>
        </p:txBody>
      </p:sp>
      <p:graphicFrame>
        <p:nvGraphicFramePr>
          <p:cNvPr id="64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221097"/>
              </p:ext>
            </p:extLst>
          </p:nvPr>
        </p:nvGraphicFramePr>
        <p:xfrm>
          <a:off x="4535488" y="3672756"/>
          <a:ext cx="14208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0" name="Equation" r:id="rId15" imgW="1390565" imgH="885723" progId="Equation.3">
                  <p:embed/>
                </p:oleObj>
              </mc:Choice>
              <mc:Fallback>
                <p:oleObj name="Equation" r:id="rId15" imgW="1390565" imgH="8857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3672756"/>
                        <a:ext cx="14208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AutoShape 13"/>
          <p:cNvSpPr>
            <a:spLocks noChangeArrowheads="1"/>
          </p:cNvSpPr>
          <p:nvPr/>
        </p:nvSpPr>
        <p:spPr bwMode="auto">
          <a:xfrm>
            <a:off x="5795963" y="5546006"/>
            <a:ext cx="1752600" cy="981075"/>
          </a:xfrm>
          <a:prstGeom prst="wedgeRoundRectCallout">
            <a:avLst>
              <a:gd name="adj1" fmla="val -42208"/>
              <a:gd name="adj2" fmla="val -136731"/>
              <a:gd name="adj3" fmla="val 16667"/>
            </a:avLst>
          </a:prstGeom>
          <a:noFill/>
          <a:ln w="19050">
            <a:solidFill>
              <a:srgbClr val="FF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为导体外法线方向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790575" y="2232894"/>
            <a:ext cx="565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确定电场强度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E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和电荷密度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的关系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:</a:t>
            </a:r>
          </a:p>
        </p:txBody>
      </p:sp>
      <p:grpSp>
        <p:nvGrpSpPr>
          <p:cNvPr id="67" name="Group 15"/>
          <p:cNvGrpSpPr>
            <a:grpSpLocks/>
          </p:cNvGrpSpPr>
          <p:nvPr/>
        </p:nvGrpSpPr>
        <p:grpSpPr bwMode="auto">
          <a:xfrm>
            <a:off x="6659563" y="3601319"/>
            <a:ext cx="2305050" cy="1968500"/>
            <a:chOff x="4026" y="2544"/>
            <a:chExt cx="1452" cy="1240"/>
          </a:xfrm>
        </p:grpSpPr>
        <p:sp>
          <p:nvSpPr>
            <p:cNvPr id="20523" name="Line 16"/>
            <p:cNvSpPr>
              <a:spLocks noChangeShapeType="1"/>
            </p:cNvSpPr>
            <p:nvPr/>
          </p:nvSpPr>
          <p:spPr bwMode="auto">
            <a:xfrm>
              <a:off x="4770" y="2747"/>
              <a:ext cx="0" cy="72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4" name="Rectangle 17"/>
            <p:cNvSpPr>
              <a:spLocks noChangeArrowheads="1"/>
            </p:cNvSpPr>
            <p:nvPr/>
          </p:nvSpPr>
          <p:spPr bwMode="auto">
            <a:xfrm>
              <a:off x="4567" y="2880"/>
              <a:ext cx="432" cy="480"/>
            </a:xfrm>
            <a:prstGeom prst="rect">
              <a:avLst/>
            </a:prstGeom>
            <a:noFill/>
            <a:ln w="28575">
              <a:solidFill>
                <a:srgbClr val="FF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525" name="Text Box 18"/>
            <p:cNvSpPr txBox="1">
              <a:spLocks noChangeArrowheads="1"/>
            </p:cNvSpPr>
            <p:nvPr/>
          </p:nvSpPr>
          <p:spPr bwMode="auto">
            <a:xfrm>
              <a:off x="4593" y="264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33CC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526" name="Text Box 19"/>
            <p:cNvSpPr txBox="1">
              <a:spLocks noChangeArrowheads="1"/>
            </p:cNvSpPr>
            <p:nvPr/>
          </p:nvSpPr>
          <p:spPr bwMode="auto">
            <a:xfrm>
              <a:off x="4589" y="286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CC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527" name="Text Box 20"/>
            <p:cNvSpPr txBox="1">
              <a:spLocks noChangeArrowheads="1"/>
            </p:cNvSpPr>
            <p:nvPr/>
          </p:nvSpPr>
          <p:spPr bwMode="auto">
            <a:xfrm>
              <a:off x="4593" y="308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CC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528" name="Text Box 21"/>
            <p:cNvSpPr txBox="1">
              <a:spLocks noChangeArrowheads="1"/>
            </p:cNvSpPr>
            <p:nvPr/>
          </p:nvSpPr>
          <p:spPr bwMode="auto">
            <a:xfrm>
              <a:off x="4600" y="3275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CC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529" name="Text Box 22"/>
            <p:cNvSpPr txBox="1">
              <a:spLocks noChangeArrowheads="1"/>
            </p:cNvSpPr>
            <p:nvPr/>
          </p:nvSpPr>
          <p:spPr bwMode="auto">
            <a:xfrm>
              <a:off x="4656" y="3493"/>
              <a:ext cx="3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66"/>
                  </a:solidFill>
                  <a:ea typeface="楷体_GB2312" pitchFamily="49" charset="-122"/>
                </a:rPr>
                <a:t>d</a:t>
              </a:r>
              <a:r>
                <a:rPr lang="en-US" altLang="zh-CN" b="1" i="1">
                  <a:solidFill>
                    <a:srgbClr val="FFFF66"/>
                  </a:solidFill>
                  <a:ea typeface="楷体_GB2312" pitchFamily="49" charset="-122"/>
                </a:rPr>
                <a:t>s</a:t>
              </a:r>
            </a:p>
          </p:txBody>
        </p:sp>
        <p:sp>
          <p:nvSpPr>
            <p:cNvPr id="20530" name="Line 23"/>
            <p:cNvSpPr>
              <a:spLocks noChangeShapeType="1"/>
            </p:cNvSpPr>
            <p:nvPr/>
          </p:nvSpPr>
          <p:spPr bwMode="auto">
            <a:xfrm>
              <a:off x="4999" y="3120"/>
              <a:ext cx="43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31" name="Object 24"/>
            <p:cNvGraphicFramePr>
              <a:graphicFrameLocks/>
            </p:cNvGraphicFramePr>
            <p:nvPr/>
          </p:nvGraphicFramePr>
          <p:xfrm>
            <a:off x="5301" y="3216"/>
            <a:ext cx="17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21" name="Equation" r:id="rId17" imgW="247565" imgH="314427" progId="Equation.3">
                    <p:embed/>
                  </p:oleObj>
                </mc:Choice>
                <mc:Fallback>
                  <p:oleObj name="Equation" r:id="rId17" imgW="247565" imgH="31442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1" y="3216"/>
                          <a:ext cx="17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2" name="Object 25"/>
            <p:cNvGraphicFramePr>
              <a:graphicFrameLocks/>
            </p:cNvGraphicFramePr>
            <p:nvPr/>
          </p:nvGraphicFramePr>
          <p:xfrm>
            <a:off x="4619" y="2544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22" name="Equation" r:id="rId19" imgW="247565" imgH="199923" progId="Equation.3">
                    <p:embed/>
                  </p:oleObj>
                </mc:Choice>
                <mc:Fallback>
                  <p:oleObj name="Equation" r:id="rId19" imgW="247565" imgH="19992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9" y="2544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3" name="Object 26"/>
            <p:cNvGraphicFramePr>
              <a:graphicFrameLocks/>
            </p:cNvGraphicFramePr>
            <p:nvPr/>
          </p:nvGraphicFramePr>
          <p:xfrm>
            <a:off x="4026" y="2976"/>
            <a:ext cx="51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23" name="Equation" r:id="rId21" imgW="780965" imgH="323918" progId="Equation.3">
                    <p:embed/>
                  </p:oleObj>
                </mc:Choice>
                <mc:Fallback>
                  <p:oleObj name="Equation" r:id="rId21" imgW="780965" imgH="323918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2976"/>
                          <a:ext cx="51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03635"/>
              </p:ext>
            </p:extLst>
          </p:nvPr>
        </p:nvGraphicFramePr>
        <p:xfrm>
          <a:off x="8101013" y="1728069"/>
          <a:ext cx="3810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4" name="Equation" r:id="rId23" imgW="352552" imgH="285648" progId="Equation.3">
                  <p:embed/>
                </p:oleObj>
              </mc:Choice>
              <mc:Fallback>
                <p:oleObj name="Equation" r:id="rId23" imgW="352552" imgH="28564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1728069"/>
                        <a:ext cx="3810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85878"/>
              </p:ext>
            </p:extLst>
          </p:nvPr>
        </p:nvGraphicFramePr>
        <p:xfrm>
          <a:off x="8316913" y="864469"/>
          <a:ext cx="230187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5" name="Equation" r:id="rId25" imgW="200152" imgH="247684" progId="Equation.3">
                  <p:embed/>
                </p:oleObj>
              </mc:Choice>
              <mc:Fallback>
                <p:oleObj name="Equation" r:id="rId25" imgW="200152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864469"/>
                        <a:ext cx="230187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023324"/>
              </p:ext>
            </p:extLst>
          </p:nvPr>
        </p:nvGraphicFramePr>
        <p:xfrm>
          <a:off x="8604250" y="1080369"/>
          <a:ext cx="2809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6" name="Equation" r:id="rId27" imgW="247565" imgH="314427" progId="Equation.3">
                  <p:embed/>
                </p:oleObj>
              </mc:Choice>
              <mc:Fallback>
                <p:oleObj name="Equation" r:id="rId27" imgW="247565" imgH="31442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1080369"/>
                        <a:ext cx="28098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30"/>
          <p:cNvSpPr>
            <a:spLocks noChangeArrowheads="1"/>
          </p:cNvSpPr>
          <p:nvPr/>
        </p:nvSpPr>
        <p:spPr bwMode="auto">
          <a:xfrm rot="-1101573">
            <a:off x="7134225" y="1343894"/>
            <a:ext cx="792163" cy="719137"/>
          </a:xfrm>
          <a:prstGeom prst="rect">
            <a:avLst/>
          </a:prstGeom>
          <a:gradFill rotWithShape="1">
            <a:gsLst>
              <a:gs pos="0">
                <a:srgbClr val="005E47">
                  <a:alpha val="70000"/>
                </a:srgbClr>
              </a:gs>
              <a:gs pos="50000">
                <a:srgbClr val="00CC99">
                  <a:alpha val="70000"/>
                </a:srgbClr>
              </a:gs>
              <a:gs pos="100000">
                <a:srgbClr val="005E47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 flipV="1">
            <a:off x="7237413" y="2061444"/>
            <a:ext cx="360362" cy="144462"/>
          </a:xfrm>
          <a:prstGeom prst="line">
            <a:avLst/>
          </a:prstGeom>
          <a:noFill/>
          <a:ln w="12700">
            <a:solidFill>
              <a:srgbClr val="FF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Oval 32"/>
          <p:cNvSpPr>
            <a:spLocks noChangeArrowheads="1"/>
          </p:cNvSpPr>
          <p:nvPr/>
        </p:nvSpPr>
        <p:spPr bwMode="auto">
          <a:xfrm rot="-906237">
            <a:off x="6919913" y="1489944"/>
            <a:ext cx="503237" cy="719137"/>
          </a:xfrm>
          <a:prstGeom prst="ellipse">
            <a:avLst/>
          </a:prstGeom>
          <a:gradFill rotWithShape="1">
            <a:gsLst>
              <a:gs pos="0">
                <a:srgbClr val="00CC99">
                  <a:alpha val="89998"/>
                </a:srgbClr>
              </a:gs>
              <a:gs pos="100000">
                <a:srgbClr val="005E47">
                  <a:alpha val="89998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 rot="240000" flipV="1">
            <a:off x="7092950" y="1356594"/>
            <a:ext cx="288925" cy="144462"/>
          </a:xfrm>
          <a:prstGeom prst="line">
            <a:avLst/>
          </a:prstGeom>
          <a:noFill/>
          <a:ln w="12700">
            <a:solidFill>
              <a:srgbClr val="FF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Oval 34"/>
          <p:cNvSpPr>
            <a:spLocks noChangeArrowheads="1"/>
          </p:cNvSpPr>
          <p:nvPr/>
        </p:nvSpPr>
        <p:spPr bwMode="auto">
          <a:xfrm>
            <a:off x="6013450" y="2566269"/>
            <a:ext cx="1568450" cy="36036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62000"/>
                </a:schemeClr>
              </a:gs>
              <a:gs pos="50000">
                <a:schemeClr val="accent1">
                  <a:alpha val="27000"/>
                </a:schemeClr>
              </a:gs>
              <a:gs pos="100000">
                <a:schemeClr val="accent1">
                  <a:gamma/>
                  <a:shade val="46275"/>
                  <a:invGamma/>
                  <a:alpha val="62000"/>
                </a:schemeClr>
              </a:gs>
            </a:gsLst>
            <a:lin ang="5400000" scaled="1"/>
          </a:gradFill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/>
          </a:p>
        </p:txBody>
      </p:sp>
      <p:sp>
        <p:nvSpPr>
          <p:cNvPr id="87" name="Oval 35"/>
          <p:cNvSpPr>
            <a:spLocks noChangeArrowheads="1"/>
          </p:cNvSpPr>
          <p:nvPr/>
        </p:nvSpPr>
        <p:spPr bwMode="auto">
          <a:xfrm rot="-5590968">
            <a:off x="5471319" y="1535188"/>
            <a:ext cx="2617787" cy="1657350"/>
          </a:xfrm>
          <a:prstGeom prst="ellipse">
            <a:avLst/>
          </a:prstGeom>
          <a:gradFill rotWithShape="1">
            <a:gsLst>
              <a:gs pos="0">
                <a:srgbClr val="00CC99">
                  <a:alpha val="67000"/>
                </a:srgbClr>
              </a:gs>
              <a:gs pos="100000">
                <a:srgbClr val="005E47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88" name="Oval 36"/>
          <p:cNvSpPr>
            <a:spLocks noChangeArrowheads="1"/>
          </p:cNvSpPr>
          <p:nvPr/>
        </p:nvSpPr>
        <p:spPr bwMode="auto">
          <a:xfrm rot="20597707">
            <a:off x="7670800" y="1197844"/>
            <a:ext cx="503238" cy="719137"/>
          </a:xfrm>
          <a:prstGeom prst="ellipse">
            <a:avLst/>
          </a:prstGeom>
          <a:gradFill rotWithShape="1">
            <a:gsLst>
              <a:gs pos="0">
                <a:schemeClr val="accent1">
                  <a:alpha val="89999"/>
                </a:schemeClr>
              </a:gs>
              <a:gs pos="100000">
                <a:schemeClr val="accent1">
                  <a:gamma/>
                  <a:shade val="46275"/>
                  <a:invGamma/>
                  <a:alpha val="89999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7C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/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 flipV="1">
            <a:off x="7669213" y="1893169"/>
            <a:ext cx="360362" cy="144462"/>
          </a:xfrm>
          <a:prstGeom prst="line">
            <a:avLst/>
          </a:prstGeom>
          <a:noFill/>
          <a:ln w="12700">
            <a:solidFill>
              <a:srgbClr val="FF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38"/>
          <p:cNvSpPr>
            <a:spLocks noChangeShapeType="1"/>
          </p:cNvSpPr>
          <p:nvPr/>
        </p:nvSpPr>
        <p:spPr bwMode="auto">
          <a:xfrm flipV="1">
            <a:off x="7381875" y="1197844"/>
            <a:ext cx="431800" cy="169862"/>
          </a:xfrm>
          <a:prstGeom prst="line">
            <a:avLst/>
          </a:prstGeom>
          <a:noFill/>
          <a:ln w="12700">
            <a:solidFill>
              <a:srgbClr val="FF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Oval 39"/>
          <p:cNvSpPr>
            <a:spLocks noChangeArrowheads="1"/>
          </p:cNvSpPr>
          <p:nvPr/>
        </p:nvSpPr>
        <p:spPr bwMode="auto">
          <a:xfrm>
            <a:off x="7516813" y="1621706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2" name="Text Box 40"/>
          <p:cNvSpPr txBox="1">
            <a:spLocks noChangeArrowheads="1"/>
          </p:cNvSpPr>
          <p:nvPr/>
        </p:nvSpPr>
        <p:spPr bwMode="auto">
          <a:xfrm>
            <a:off x="6953250" y="1127994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99FF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93" name="Text Box 41"/>
          <p:cNvSpPr txBox="1">
            <a:spLocks noChangeArrowheads="1"/>
          </p:cNvSpPr>
          <p:nvPr/>
        </p:nvSpPr>
        <p:spPr bwMode="auto">
          <a:xfrm>
            <a:off x="7308850" y="1821731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99FF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94" name="Text Box 42"/>
          <p:cNvSpPr txBox="1">
            <a:spLocks noChangeArrowheads="1"/>
          </p:cNvSpPr>
          <p:nvPr/>
        </p:nvSpPr>
        <p:spPr bwMode="auto">
          <a:xfrm>
            <a:off x="7381875" y="1197844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P</a:t>
            </a:r>
          </a:p>
        </p:txBody>
      </p:sp>
      <p:sp>
        <p:nvSpPr>
          <p:cNvPr id="95" name="Text Box 43"/>
          <p:cNvSpPr txBox="1">
            <a:spLocks noChangeArrowheads="1"/>
          </p:cNvSpPr>
          <p:nvPr/>
        </p:nvSpPr>
        <p:spPr bwMode="auto">
          <a:xfrm>
            <a:off x="7235825" y="1558206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99FF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7164388" y="1342306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99FF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97" name="Line 45"/>
          <p:cNvSpPr>
            <a:spLocks noChangeShapeType="1"/>
          </p:cNvSpPr>
          <p:nvPr/>
        </p:nvSpPr>
        <p:spPr bwMode="auto">
          <a:xfrm flipV="1">
            <a:off x="7954963" y="1296269"/>
            <a:ext cx="504825" cy="2143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Oval 46"/>
          <p:cNvSpPr>
            <a:spLocks noChangeArrowheads="1"/>
          </p:cNvSpPr>
          <p:nvPr/>
        </p:nvSpPr>
        <p:spPr bwMode="auto">
          <a:xfrm>
            <a:off x="7737475" y="1548681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9" name="Text Box 47"/>
          <p:cNvSpPr txBox="1">
            <a:spLocks noChangeArrowheads="1"/>
          </p:cNvSpPr>
          <p:nvPr/>
        </p:nvSpPr>
        <p:spPr bwMode="auto">
          <a:xfrm>
            <a:off x="7602538" y="1124819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P</a:t>
            </a:r>
          </a:p>
        </p:txBody>
      </p:sp>
      <p:sp>
        <p:nvSpPr>
          <p:cNvPr id="100" name="Line 48"/>
          <p:cNvSpPr>
            <a:spLocks noChangeShapeType="1"/>
          </p:cNvSpPr>
          <p:nvPr/>
        </p:nvSpPr>
        <p:spPr bwMode="auto">
          <a:xfrm flipV="1">
            <a:off x="7964488" y="1224831"/>
            <a:ext cx="647700" cy="2921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AutoShape 51"/>
          <p:cNvSpPr>
            <a:spLocks noChangeArrowheads="1"/>
          </p:cNvSpPr>
          <p:nvPr/>
        </p:nvSpPr>
        <p:spPr bwMode="auto">
          <a:xfrm>
            <a:off x="900113" y="4753844"/>
            <a:ext cx="935037" cy="935037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说明</a:t>
            </a:r>
          </a:p>
        </p:txBody>
      </p:sp>
      <p:graphicFrame>
        <p:nvGraphicFramePr>
          <p:cNvPr id="102" name="Objec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19051"/>
              </p:ext>
            </p:extLst>
          </p:nvPr>
        </p:nvGraphicFramePr>
        <p:xfrm>
          <a:off x="2124075" y="4898306"/>
          <a:ext cx="35290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7" name="Equation" r:id="rId29" imgW="3705352" imgH="438116" progId="Equation.DSMT4">
                  <p:embed/>
                </p:oleObj>
              </mc:Choice>
              <mc:Fallback>
                <p:oleObj name="Equation" r:id="rId29" imgW="3705352" imgH="438116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98306"/>
                        <a:ext cx="352901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876755"/>
              </p:ext>
            </p:extLst>
          </p:nvPr>
        </p:nvGraphicFramePr>
        <p:xfrm>
          <a:off x="2103438" y="5433294"/>
          <a:ext cx="35845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8" name="公式" r:id="rId31" imgW="3743283" imgH="438116" progId="Equation.3">
                  <p:embed/>
                </p:oleObj>
              </mc:Choice>
              <mc:Fallback>
                <p:oleObj name="公式" r:id="rId31" imgW="3743283" imgH="43811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5433294"/>
                        <a:ext cx="35845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AutoShape 54"/>
          <p:cNvSpPr>
            <a:spLocks noChangeArrowheads="1"/>
          </p:cNvSpPr>
          <p:nvPr/>
        </p:nvSpPr>
        <p:spPr bwMode="auto">
          <a:xfrm>
            <a:off x="682625" y="5688881"/>
            <a:ext cx="1512888" cy="836613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思考？</a:t>
            </a:r>
          </a:p>
        </p:txBody>
      </p:sp>
      <p:graphicFrame>
        <p:nvGraphicFramePr>
          <p:cNvPr id="105" name="Objec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863463"/>
              </p:ext>
            </p:extLst>
          </p:nvPr>
        </p:nvGraphicFramePr>
        <p:xfrm>
          <a:off x="2413000" y="5833344"/>
          <a:ext cx="13287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9" name="公式" r:id="rId33" imgW="1371600" imgH="885723" progId="Equation.3">
                  <p:embed/>
                </p:oleObj>
              </mc:Choice>
              <mc:Fallback>
                <p:oleObj name="公式" r:id="rId33" imgW="1371600" imgH="8857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833344"/>
                        <a:ext cx="13287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732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1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utoUpdateAnimBg="0"/>
      <p:bldP spid="62" grpId="0" autoUpdateAnimBg="0"/>
      <p:bldP spid="63" grpId="0" autoUpdateAnimBg="0"/>
      <p:bldP spid="65" grpId="0" animBg="1" autoUpdateAnimBg="0"/>
      <p:bldP spid="66" grpId="0" autoUpdateAnimBg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1" grpId="1" animBg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 animBg="1"/>
      <p:bldP spid="97" grpId="1" animBg="1"/>
      <p:bldP spid="98" grpId="0" animBg="1"/>
      <p:bldP spid="99" grpId="0"/>
      <p:bldP spid="100" grpId="0" animBg="1"/>
      <p:bldP spid="101" grpId="0" animBg="1"/>
      <p:bldP spid="1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500063" y="911771"/>
            <a:ext cx="2943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600" b="1">
                <a:solidFill>
                  <a:srgbClr val="FFFF00"/>
                </a:solidFill>
                <a:latin typeface="楷体_GB2312"/>
                <a:ea typeface="+mn-ea"/>
              </a:rPr>
              <a:t>Gauss</a:t>
            </a:r>
            <a:r>
              <a:rPr kumimoji="1" lang="zh-CN" altLang="en-US" sz="2600" b="1">
                <a:solidFill>
                  <a:srgbClr val="FFFF00"/>
                </a:solidFill>
                <a:latin typeface="楷体_GB2312"/>
                <a:ea typeface="+mn-ea"/>
              </a:rPr>
              <a:t>定理</a:t>
            </a:r>
          </a:p>
        </p:txBody>
      </p:sp>
      <p:graphicFrame>
        <p:nvGraphicFramePr>
          <p:cNvPr id="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892110"/>
              </p:ext>
            </p:extLst>
          </p:nvPr>
        </p:nvGraphicFramePr>
        <p:xfrm>
          <a:off x="3143250" y="692150"/>
          <a:ext cx="29654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1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692150"/>
                        <a:ext cx="29654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99070" y="1554190"/>
            <a:ext cx="5514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楷体_GB2312"/>
                <a:ea typeface="+mn-ea"/>
              </a:rPr>
              <a:t>静电场环</a:t>
            </a:r>
            <a:r>
              <a:rPr kumimoji="1" lang="zh-CN" altLang="en-US" sz="2600" b="1" dirty="0">
                <a:solidFill>
                  <a:srgbClr val="FFFF00"/>
                </a:solidFill>
                <a:latin typeface="楷体_GB2312"/>
                <a:ea typeface="+mn-ea"/>
              </a:rPr>
              <a:t>路定理</a:t>
            </a:r>
          </a:p>
        </p:txBody>
      </p:sp>
      <p:graphicFrame>
        <p:nvGraphicFramePr>
          <p:cNvPr id="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6476"/>
              </p:ext>
            </p:extLst>
          </p:nvPr>
        </p:nvGraphicFramePr>
        <p:xfrm>
          <a:off x="3133725" y="1482753"/>
          <a:ext cx="17605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2" name="Equation" r:id="rId5" imgW="774360" imgH="304560" progId="Equation.DSMT4">
                  <p:embed/>
                </p:oleObj>
              </mc:Choice>
              <mc:Fallback>
                <p:oleObj name="Equation" r:id="rId5" imgW="774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1482753"/>
                        <a:ext cx="17605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30"/>
          <p:cNvSpPr>
            <a:spLocks noChangeArrowheads="1"/>
          </p:cNvSpPr>
          <p:nvPr/>
        </p:nvSpPr>
        <p:spPr bwMode="auto">
          <a:xfrm>
            <a:off x="5005388" y="1630390"/>
            <a:ext cx="857250" cy="357188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>
              <a:latin typeface="楷体_GB2312"/>
              <a:ea typeface="+mn-ea"/>
            </a:endParaRPr>
          </a:p>
        </p:txBody>
      </p:sp>
      <p:graphicFrame>
        <p:nvGraphicFramePr>
          <p:cNvPr id="7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00156"/>
              </p:ext>
            </p:extLst>
          </p:nvPr>
        </p:nvGraphicFramePr>
        <p:xfrm>
          <a:off x="6108700" y="1554190"/>
          <a:ext cx="14366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3"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554190"/>
                        <a:ext cx="14366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471587" y="2171155"/>
            <a:ext cx="7239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1" lang="zh-CN" altLang="en-US" sz="2600" b="1" dirty="0">
                <a:solidFill>
                  <a:schemeClr val="bg1"/>
                </a:solidFill>
                <a:latin typeface="楷体_GB2312"/>
                <a:ea typeface="+mn-ea"/>
              </a:rPr>
              <a:t>静电场是</a:t>
            </a:r>
            <a:r>
              <a:rPr kumimoji="1" lang="zh-CN" altLang="en-US" sz="2600" b="1" dirty="0">
                <a:solidFill>
                  <a:srgbClr val="00FFFF"/>
                </a:solidFill>
                <a:latin typeface="楷体_GB2312"/>
                <a:ea typeface="+mn-ea"/>
              </a:rPr>
              <a:t>有源</a:t>
            </a:r>
            <a:r>
              <a:rPr kumimoji="1" lang="zh-CN" altLang="en-US" sz="2600" b="1" dirty="0">
                <a:solidFill>
                  <a:schemeClr val="bg1"/>
                </a:solidFill>
                <a:latin typeface="楷体_GB2312"/>
                <a:ea typeface="+mn-ea"/>
              </a:rPr>
              <a:t>、</a:t>
            </a:r>
            <a:r>
              <a:rPr kumimoji="1" lang="zh-CN" altLang="en-US" sz="2600" b="1" dirty="0">
                <a:solidFill>
                  <a:srgbClr val="00FFFF"/>
                </a:solidFill>
                <a:latin typeface="楷体_GB2312"/>
                <a:ea typeface="+mn-ea"/>
              </a:rPr>
              <a:t>无旋</a:t>
            </a:r>
            <a:r>
              <a:rPr kumimoji="1" lang="zh-CN" altLang="en-US" sz="2600" b="1" dirty="0">
                <a:solidFill>
                  <a:schemeClr val="bg1"/>
                </a:solidFill>
                <a:latin typeface="楷体_GB2312"/>
                <a:ea typeface="+mn-ea"/>
              </a:rPr>
              <a:t>场！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0789" y="3658912"/>
            <a:ext cx="25590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600" b="1" dirty="0">
                <a:solidFill>
                  <a:srgbClr val="FFFF00"/>
                </a:solidFill>
                <a:latin typeface="楷体_GB2312"/>
                <a:ea typeface="+mn-ea"/>
              </a:rPr>
              <a:t>电势能</a:t>
            </a:r>
          </a:p>
        </p:txBody>
      </p:sp>
      <p:graphicFrame>
        <p:nvGraphicFramePr>
          <p:cNvPr id="10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18268"/>
              </p:ext>
            </p:extLst>
          </p:nvPr>
        </p:nvGraphicFramePr>
        <p:xfrm>
          <a:off x="1390314" y="3588158"/>
          <a:ext cx="33258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4" name="Equation" r:id="rId9" imgW="3327120" imgH="685800" progId="Equation.3">
                  <p:embed/>
                </p:oleObj>
              </mc:Choice>
              <mc:Fallback>
                <p:oleObj name="Equation" r:id="rId9" imgW="332712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314" y="3588158"/>
                        <a:ext cx="33258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003503" y="3655439"/>
            <a:ext cx="93610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FFFF00"/>
                </a:solidFill>
                <a:latin typeface="楷体_GB2312"/>
                <a:ea typeface="+mn-ea"/>
              </a:rPr>
              <a:t>电势  </a:t>
            </a:r>
          </a:p>
        </p:txBody>
      </p:sp>
      <p:graphicFrame>
        <p:nvGraphicFramePr>
          <p:cNvPr id="1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828295"/>
              </p:ext>
            </p:extLst>
          </p:nvPr>
        </p:nvGraphicFramePr>
        <p:xfrm>
          <a:off x="5881291" y="3416625"/>
          <a:ext cx="31099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5" name="Equation" r:id="rId11" imgW="3111480" imgH="914400" progId="Equation.3">
                  <p:embed/>
                </p:oleObj>
              </mc:Choice>
              <mc:Fallback>
                <p:oleObj name="Equation" r:id="rId11" imgW="311148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291" y="3416625"/>
                        <a:ext cx="31099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491880" y="235496"/>
            <a:ext cx="2632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 smtClean="0">
                <a:solidFill>
                  <a:srgbClr val="66FFFF"/>
                </a:solidFill>
                <a:latin typeface="楷体_GB2312"/>
                <a:ea typeface="+mn-ea"/>
              </a:rPr>
              <a:t>要点回顾</a:t>
            </a:r>
            <a:endParaRPr lang="zh-CN" altLang="en-US" sz="2800" b="1" dirty="0">
              <a:solidFill>
                <a:srgbClr val="66FFFF"/>
              </a:solidFill>
              <a:latin typeface="楷体_GB2312"/>
              <a:ea typeface="+mn-ea"/>
            </a:endParaRPr>
          </a:p>
        </p:txBody>
      </p:sp>
      <p:graphicFrame>
        <p:nvGraphicFramePr>
          <p:cNvPr id="17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27265"/>
              </p:ext>
            </p:extLst>
          </p:nvPr>
        </p:nvGraphicFramePr>
        <p:xfrm>
          <a:off x="6659563" y="4517501"/>
          <a:ext cx="198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6" name="公式" r:id="rId13" imgW="1905000" imgH="657327" progId="Equation.3">
                  <p:embed/>
                </p:oleObj>
              </mc:Choice>
              <mc:Fallback>
                <p:oleObj name="公式" r:id="rId13" imgW="1905000" imgH="65732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517501"/>
                        <a:ext cx="198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154935" y="4704777"/>
            <a:ext cx="263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66FFFF"/>
                </a:solidFill>
                <a:latin typeface="楷体_GB2312"/>
                <a:ea typeface="+mn-ea"/>
              </a:rPr>
              <a:t>电势差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9867" y="4527524"/>
            <a:ext cx="11717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66FFFF"/>
                </a:solidFill>
                <a:latin typeface="楷体_GB2312"/>
                <a:ea typeface="+mn-ea"/>
              </a:rPr>
              <a:t>电</a:t>
            </a:r>
            <a:r>
              <a:rPr lang="zh-CN" altLang="en-US" dirty="0">
                <a:solidFill>
                  <a:srgbClr val="66FFFF"/>
                </a:solidFill>
                <a:latin typeface="楷体_GB2312"/>
                <a:ea typeface="+mn-ea"/>
              </a:rPr>
              <a:t>势能的差</a:t>
            </a:r>
          </a:p>
        </p:txBody>
      </p:sp>
      <p:graphicFrame>
        <p:nvGraphicFramePr>
          <p:cNvPr id="2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665845"/>
              </p:ext>
            </p:extLst>
          </p:nvPr>
        </p:nvGraphicFramePr>
        <p:xfrm>
          <a:off x="1316038" y="4336526"/>
          <a:ext cx="36306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7" name="公式" r:id="rId15" imgW="3562435" imgH="1009718" progId="Equation.3">
                  <p:embed/>
                </p:oleObj>
              </mc:Choice>
              <mc:Fallback>
                <p:oleObj name="公式" r:id="rId15" imgW="3562435" imgH="1009718" progId="Equation.3">
                  <p:embed/>
                  <p:pic>
                    <p:nvPicPr>
                      <p:cNvPr id="68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4336526"/>
                        <a:ext cx="36306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827187" y="55988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楷体_GB2312"/>
                <a:ea typeface="+mn-ea"/>
              </a:rPr>
              <a:t>电场力做正功 </a:t>
            </a: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838299" y="6102052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楷体_GB2312"/>
                <a:ea typeface="+mn-ea"/>
              </a:rPr>
              <a:t>电场力做负功 </a:t>
            </a:r>
          </a:p>
        </p:txBody>
      </p:sp>
      <p:graphicFrame>
        <p:nvGraphicFramePr>
          <p:cNvPr id="2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317287"/>
              </p:ext>
            </p:extLst>
          </p:nvPr>
        </p:nvGraphicFramePr>
        <p:xfrm>
          <a:off x="3002062" y="5590877"/>
          <a:ext cx="1089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8" name="公式" r:id="rId17" imgW="428752" imgH="161959" progId="Equation.3">
                  <p:embed/>
                </p:oleObj>
              </mc:Choice>
              <mc:Fallback>
                <p:oleObj name="公式" r:id="rId17" imgW="428752" imgH="161959" progId="Equation.3">
                  <p:embed/>
                  <p:pic>
                    <p:nvPicPr>
                      <p:cNvPr id="21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062" y="5590877"/>
                        <a:ext cx="10890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632652"/>
              </p:ext>
            </p:extLst>
          </p:nvPr>
        </p:nvGraphicFramePr>
        <p:xfrm>
          <a:off x="3002062" y="6094114"/>
          <a:ext cx="10890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9" name="公式" r:id="rId19" imgW="428752" imgH="161959" progId="Equation.3">
                  <p:embed/>
                </p:oleObj>
              </mc:Choice>
              <mc:Fallback>
                <p:oleObj name="公式" r:id="rId19" imgW="428752" imgH="161959" progId="Equation.3">
                  <p:embed/>
                  <p:pic>
                    <p:nvPicPr>
                      <p:cNvPr id="22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062" y="6094114"/>
                        <a:ext cx="10890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46"/>
          <p:cNvSpPr>
            <a:spLocks noChangeArrowheads="1"/>
          </p:cNvSpPr>
          <p:nvPr/>
        </p:nvSpPr>
        <p:spPr bwMode="auto">
          <a:xfrm>
            <a:off x="4419699" y="5748039"/>
            <a:ext cx="609600" cy="198438"/>
          </a:xfrm>
          <a:prstGeom prst="rightArrow">
            <a:avLst>
              <a:gd name="adj1" fmla="val 50000"/>
              <a:gd name="adj2" fmla="val 768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楷体_GB2312"/>
              <a:ea typeface="+mn-ea"/>
            </a:endParaRPr>
          </a:p>
        </p:txBody>
      </p:sp>
      <p:sp>
        <p:nvSpPr>
          <p:cNvPr id="28" name="AutoShape 47"/>
          <p:cNvSpPr>
            <a:spLocks noChangeArrowheads="1"/>
          </p:cNvSpPr>
          <p:nvPr/>
        </p:nvSpPr>
        <p:spPr bwMode="auto">
          <a:xfrm>
            <a:off x="4419699" y="6178252"/>
            <a:ext cx="609600" cy="203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楷体_GB2312"/>
              <a:ea typeface="+mn-ea"/>
            </a:endParaRPr>
          </a:p>
        </p:txBody>
      </p:sp>
      <p:graphicFrame>
        <p:nvGraphicFramePr>
          <p:cNvPr id="2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659755"/>
              </p:ext>
            </p:extLst>
          </p:nvPr>
        </p:nvGraphicFramePr>
        <p:xfrm>
          <a:off x="5288062" y="5590877"/>
          <a:ext cx="1228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0" name="公式" r:id="rId21" imgW="495469" imgH="161959" progId="Equation.3">
                  <p:embed/>
                </p:oleObj>
              </mc:Choice>
              <mc:Fallback>
                <p:oleObj name="公式" r:id="rId21" imgW="495469" imgH="161959" progId="Equation.3">
                  <p:embed/>
                  <p:pic>
                    <p:nvPicPr>
                      <p:cNvPr id="25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062" y="5590877"/>
                        <a:ext cx="12287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29984"/>
              </p:ext>
            </p:extLst>
          </p:nvPr>
        </p:nvGraphicFramePr>
        <p:xfrm>
          <a:off x="5288062" y="6094114"/>
          <a:ext cx="1200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1" name="公式" r:id="rId23" imgW="476165" imgH="161959" progId="Equation.3">
                  <p:embed/>
                </p:oleObj>
              </mc:Choice>
              <mc:Fallback>
                <p:oleObj name="公式" r:id="rId23" imgW="476165" imgH="161959" progId="Equation.3">
                  <p:embed/>
                  <p:pic>
                    <p:nvPicPr>
                      <p:cNvPr id="26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062" y="6094114"/>
                        <a:ext cx="12001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6588224" y="6102052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楷体_GB2312"/>
                <a:ea typeface="+mn-ea"/>
              </a:rPr>
              <a:t>电势能增加</a:t>
            </a:r>
          </a:p>
        </p:txBody>
      </p:sp>
      <p:sp>
        <p:nvSpPr>
          <p:cNvPr id="32" name="Text Box 51"/>
          <p:cNvSpPr txBox="1">
            <a:spLocks noChangeArrowheads="1"/>
          </p:cNvSpPr>
          <p:nvPr/>
        </p:nvSpPr>
        <p:spPr bwMode="auto">
          <a:xfrm>
            <a:off x="6588224" y="5598814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楷体_GB2312"/>
                <a:ea typeface="+mn-ea"/>
              </a:rPr>
              <a:t>电势能减少</a:t>
            </a:r>
          </a:p>
        </p:txBody>
      </p:sp>
      <p:graphicFrame>
        <p:nvGraphicFramePr>
          <p:cNvPr id="3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94191"/>
              </p:ext>
            </p:extLst>
          </p:nvPr>
        </p:nvGraphicFramePr>
        <p:xfrm>
          <a:off x="3491879" y="5048346"/>
          <a:ext cx="1224247" cy="54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2" name="Equation" r:id="rId25" imgW="457200" imgH="228600" progId="Equation.DSMT4">
                  <p:embed/>
                </p:oleObj>
              </mc:Choice>
              <mc:Fallback>
                <p:oleObj name="Equation" r:id="rId25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79" y="5048346"/>
                        <a:ext cx="1224247" cy="540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459920" y="2614513"/>
            <a:ext cx="8519616" cy="10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+mn-lt"/>
                <a:ea typeface="+mn-ea"/>
              </a:rPr>
              <a:t>电场力作功只与始末位置有关，与路径无关，所以</a:t>
            </a:r>
            <a:r>
              <a:rPr lang="zh-CN" altLang="en-US" sz="2600" dirty="0" smtClean="0">
                <a:solidFill>
                  <a:schemeClr val="bg1"/>
                </a:solidFill>
                <a:latin typeface="+mn-lt"/>
                <a:ea typeface="+mn-ea"/>
              </a:rPr>
              <a:t>静电力是</a:t>
            </a:r>
            <a:r>
              <a:rPr lang="zh-CN" altLang="en-US" sz="2600" dirty="0" smtClean="0">
                <a:solidFill>
                  <a:srgbClr val="00FFFF"/>
                </a:solidFill>
                <a:latin typeface="+mn-lt"/>
                <a:ea typeface="+mn-ea"/>
              </a:rPr>
              <a:t>保守力</a:t>
            </a:r>
            <a:r>
              <a:rPr lang="zh-CN" altLang="en-US" sz="2600" dirty="0" smtClean="0">
                <a:solidFill>
                  <a:schemeClr val="bg1"/>
                </a:solidFill>
                <a:latin typeface="+mn-lt"/>
                <a:ea typeface="+mn-ea"/>
              </a:rPr>
              <a:t>，静电场是</a:t>
            </a:r>
            <a:r>
              <a:rPr lang="zh-CN" altLang="en-US" sz="2600" dirty="0" smtClean="0">
                <a:solidFill>
                  <a:srgbClr val="00FFFF"/>
                </a:solidFill>
                <a:latin typeface="+mn-lt"/>
                <a:ea typeface="+mn-ea"/>
              </a:rPr>
              <a:t>保守力场</a:t>
            </a:r>
            <a:r>
              <a:rPr lang="zh-CN" altLang="en-US" sz="2600" dirty="0" smtClean="0">
                <a:solidFill>
                  <a:schemeClr val="bg1"/>
                </a:solidFill>
                <a:latin typeface="+mn-lt"/>
                <a:ea typeface="+mn-ea"/>
              </a:rPr>
              <a:t>。</a:t>
            </a:r>
            <a:endParaRPr lang="zh-CN" altLang="en-US" sz="2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3305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6" grpId="0" animBg="1"/>
      <p:bldP spid="8" grpId="0" autoUpdateAnimBg="0"/>
      <p:bldP spid="9" grpId="0" autoUpdateAnimBg="0"/>
      <p:bldP spid="11" grpId="0" autoUpdateAnimBg="0"/>
      <p:bldP spid="15" grpId="0"/>
      <p:bldP spid="19" grpId="0"/>
      <p:bldP spid="20" grpId="0" autoUpdateAnimBg="0"/>
      <p:bldP spid="23" grpId="0" build="p" autoUpdateAnimBg="0"/>
      <p:bldP spid="24" grpId="0" build="p" autoUpdateAnimBg="0"/>
      <p:bldP spid="27" grpId="0" animBg="1"/>
      <p:bldP spid="28" grpId="0" animBg="1"/>
      <p:bldP spid="31" grpId="0" build="p" autoUpdateAnimBg="0"/>
      <p:bldP spid="32" grpId="0" build="p" autoUpdateAnimBg="0"/>
      <p:bldP spid="3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7388" y="1238672"/>
            <a:ext cx="2592387" cy="2590800"/>
            <a:chOff x="2880" y="912"/>
            <a:chExt cx="1633" cy="1632"/>
          </a:xfrm>
        </p:grpSpPr>
        <p:grpSp>
          <p:nvGrpSpPr>
            <p:cNvPr id="21541" name="Group 3"/>
            <p:cNvGrpSpPr>
              <a:grpSpLocks/>
            </p:cNvGrpSpPr>
            <p:nvPr/>
          </p:nvGrpSpPr>
          <p:grpSpPr bwMode="auto">
            <a:xfrm>
              <a:off x="2880" y="912"/>
              <a:ext cx="1633" cy="1632"/>
              <a:chOff x="2880" y="912"/>
              <a:chExt cx="1633" cy="1632"/>
            </a:xfrm>
          </p:grpSpPr>
          <p:sp>
            <p:nvSpPr>
              <p:cNvPr id="8196" name="Arc 4"/>
              <p:cNvSpPr>
                <a:spLocks/>
              </p:cNvSpPr>
              <p:nvPr/>
            </p:nvSpPr>
            <p:spPr bwMode="auto">
              <a:xfrm>
                <a:off x="2880" y="912"/>
                <a:ext cx="1633" cy="1632"/>
              </a:xfrm>
              <a:custGeom>
                <a:avLst/>
                <a:gdLst>
                  <a:gd name="G0" fmla="+- 13 0 0"/>
                  <a:gd name="G1" fmla="+- 21600 0 0"/>
                  <a:gd name="G2" fmla="+- 21600 0 0"/>
                  <a:gd name="T0" fmla="*/ 0 w 21613"/>
                  <a:gd name="T1" fmla="*/ 0 h 21600"/>
                  <a:gd name="T2" fmla="*/ 21613 w 21613"/>
                  <a:gd name="T3" fmla="*/ 21600 h 21600"/>
                  <a:gd name="T4" fmla="*/ 13 w 2161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13" h="21600" fill="none" extrusionOk="0">
                    <a:moveTo>
                      <a:pt x="0" y="0"/>
                    </a:moveTo>
                    <a:cubicBezTo>
                      <a:pt x="4" y="0"/>
                      <a:pt x="8" y="-1"/>
                      <a:pt x="13" y="0"/>
                    </a:cubicBezTo>
                    <a:cubicBezTo>
                      <a:pt x="11942" y="0"/>
                      <a:pt x="21613" y="9670"/>
                      <a:pt x="21613" y="21600"/>
                    </a:cubicBezTo>
                  </a:path>
                  <a:path w="21613" h="21600" stroke="0" extrusionOk="0">
                    <a:moveTo>
                      <a:pt x="0" y="0"/>
                    </a:moveTo>
                    <a:cubicBezTo>
                      <a:pt x="4" y="0"/>
                      <a:pt x="8" y="-1"/>
                      <a:pt x="13" y="0"/>
                    </a:cubicBezTo>
                    <a:cubicBezTo>
                      <a:pt x="11942" y="0"/>
                      <a:pt x="21613" y="9670"/>
                      <a:pt x="21613" y="21600"/>
                    </a:cubicBezTo>
                    <a:lnTo>
                      <a:pt x="13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8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21544" name="Object 15"/>
              <p:cNvGraphicFramePr>
                <a:graphicFrameLocks noChangeAspect="1"/>
              </p:cNvGraphicFramePr>
              <p:nvPr/>
            </p:nvGraphicFramePr>
            <p:xfrm>
              <a:off x="3168" y="1776"/>
              <a:ext cx="252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271" name="公式" r:id="rId3" imgW="123952" imgH="123689" progId="Equation.3">
                      <p:embed/>
                    </p:oleObj>
                  </mc:Choice>
                  <mc:Fallback>
                    <p:oleObj name="公式" r:id="rId3" imgW="123952" imgH="1236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1776"/>
                            <a:ext cx="252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42" name="Object 14"/>
            <p:cNvGraphicFramePr>
              <a:graphicFrameLocks noChangeAspect="1"/>
            </p:cNvGraphicFramePr>
            <p:nvPr/>
          </p:nvGraphicFramePr>
          <p:xfrm>
            <a:off x="2976" y="960"/>
            <a:ext cx="30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72" name="公式" r:id="rId5" imgW="171365" imgH="190432" progId="Equation.3">
                    <p:embed/>
                  </p:oleObj>
                </mc:Choice>
                <mc:Fallback>
                  <p:oleObj name="公式" r:id="rId5" imgW="171365" imgH="1904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960"/>
                          <a:ext cx="30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7" name="Text Box 7"/>
          <p:cNvSpPr txBox="1">
            <a:spLocks noChangeArrowheads="1"/>
          </p:cNvSpPr>
          <p:nvPr/>
        </p:nvSpPr>
        <p:spPr bwMode="auto">
          <a:xfrm>
            <a:off x="720725" y="752897"/>
            <a:ext cx="1112838" cy="466725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</p:spPr>
        <p:txBody>
          <a:bodyPr wrap="none">
            <a:spAutoFit/>
            <a:flatTx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讨论题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021388" y="1314872"/>
            <a:ext cx="1066800" cy="1727200"/>
            <a:chOff x="3696" y="816"/>
            <a:chExt cx="672" cy="1088"/>
          </a:xfrm>
        </p:grpSpPr>
        <p:grpSp>
          <p:nvGrpSpPr>
            <p:cNvPr id="21534" name="Group 9"/>
            <p:cNvGrpSpPr>
              <a:grpSpLocks/>
            </p:cNvGrpSpPr>
            <p:nvPr/>
          </p:nvGrpSpPr>
          <p:grpSpPr bwMode="auto">
            <a:xfrm>
              <a:off x="3696" y="816"/>
              <a:ext cx="672" cy="1088"/>
              <a:chOff x="3696" y="816"/>
              <a:chExt cx="672" cy="1088"/>
            </a:xfrm>
          </p:grpSpPr>
          <p:graphicFrame>
            <p:nvGraphicFramePr>
              <p:cNvPr id="21536" name="Object 11"/>
              <p:cNvGraphicFramePr>
                <a:graphicFrameLocks noChangeAspect="1"/>
              </p:cNvGraphicFramePr>
              <p:nvPr/>
            </p:nvGraphicFramePr>
            <p:xfrm>
              <a:off x="3696" y="1296"/>
              <a:ext cx="28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273" name="公式" r:id="rId7" imgW="114469" imgH="85725" progId="Equation.3">
                      <p:embed/>
                    </p:oleObj>
                  </mc:Choice>
                  <mc:Fallback>
                    <p:oleObj name="公式" r:id="rId7" imgW="114469" imgH="85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296"/>
                            <a:ext cx="288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7" name="Line 11"/>
              <p:cNvSpPr>
                <a:spLocks noChangeShapeType="1"/>
              </p:cNvSpPr>
              <p:nvPr/>
            </p:nvSpPr>
            <p:spPr bwMode="auto">
              <a:xfrm flipV="1">
                <a:off x="4032" y="960"/>
                <a:ext cx="336" cy="336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38" name="Object 12"/>
              <p:cNvGraphicFramePr>
                <a:graphicFrameLocks noChangeAspect="1"/>
              </p:cNvGraphicFramePr>
              <p:nvPr/>
            </p:nvGraphicFramePr>
            <p:xfrm>
              <a:off x="4128" y="1296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274" name="公式" r:id="rId9" imgW="123952" imgH="123689" progId="Equation.3">
                      <p:embed/>
                    </p:oleObj>
                  </mc:Choice>
                  <mc:Fallback>
                    <p:oleObj name="公式" r:id="rId9" imgW="123952" imgH="1236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296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9" name="Object 13"/>
              <p:cNvGraphicFramePr>
                <a:graphicFrameLocks noChangeAspect="1"/>
              </p:cNvGraphicFramePr>
              <p:nvPr/>
            </p:nvGraphicFramePr>
            <p:xfrm>
              <a:off x="3936" y="816"/>
              <a:ext cx="3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275" name="Equation" r:id="rId11" imgW="123952" imgH="161959" progId="Equation.DSMT4">
                      <p:embed/>
                    </p:oleObj>
                  </mc:Choice>
                  <mc:Fallback>
                    <p:oleObj name="Equation" r:id="rId11" imgW="123952" imgH="16195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816"/>
                            <a:ext cx="3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0" name="Arc 14"/>
              <p:cNvSpPr>
                <a:spLocks/>
              </p:cNvSpPr>
              <p:nvPr/>
            </p:nvSpPr>
            <p:spPr bwMode="auto">
              <a:xfrm rot="-546468">
                <a:off x="3796" y="1251"/>
                <a:ext cx="299" cy="653"/>
              </a:xfrm>
              <a:custGeom>
                <a:avLst/>
                <a:gdLst>
                  <a:gd name="T0" fmla="*/ 0 w 17279"/>
                  <a:gd name="T1" fmla="*/ 0 h 20090"/>
                  <a:gd name="T2" fmla="*/ 0 w 17279"/>
                  <a:gd name="T3" fmla="*/ 0 h 20090"/>
                  <a:gd name="T4" fmla="*/ 0 w 17279"/>
                  <a:gd name="T5" fmla="*/ 0 h 20090"/>
                  <a:gd name="T6" fmla="*/ 0 60000 65536"/>
                  <a:gd name="T7" fmla="*/ 0 60000 65536"/>
                  <a:gd name="T8" fmla="*/ 0 60000 65536"/>
                  <a:gd name="T9" fmla="*/ 0 w 17279"/>
                  <a:gd name="T10" fmla="*/ 0 h 20090"/>
                  <a:gd name="T11" fmla="*/ 17279 w 17279"/>
                  <a:gd name="T12" fmla="*/ 20090 h 200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79" h="20090" fill="none" extrusionOk="0">
                    <a:moveTo>
                      <a:pt x="7934" y="0"/>
                    </a:moveTo>
                    <a:cubicBezTo>
                      <a:pt x="11648" y="1467"/>
                      <a:pt x="14882" y="3934"/>
                      <a:pt x="17278" y="7128"/>
                    </a:cubicBezTo>
                  </a:path>
                  <a:path w="17279" h="20090" stroke="0" extrusionOk="0">
                    <a:moveTo>
                      <a:pt x="7934" y="0"/>
                    </a:moveTo>
                    <a:cubicBezTo>
                      <a:pt x="11648" y="1467"/>
                      <a:pt x="14882" y="3934"/>
                      <a:pt x="17278" y="7128"/>
                    </a:cubicBezTo>
                    <a:lnTo>
                      <a:pt x="0" y="20090"/>
                    </a:lnTo>
                    <a:lnTo>
                      <a:pt x="7934" y="0"/>
                    </a:lnTo>
                    <a:close/>
                  </a:path>
                </a:pathLst>
              </a:custGeom>
              <a:noFill/>
              <a:ln w="762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35" name="Oval 15"/>
            <p:cNvSpPr>
              <a:spLocks noChangeArrowheads="1"/>
            </p:cNvSpPr>
            <p:nvPr/>
          </p:nvSpPr>
          <p:spPr bwMode="auto">
            <a:xfrm>
              <a:off x="4032" y="1248"/>
              <a:ext cx="77" cy="7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316788" y="476672"/>
            <a:ext cx="1701800" cy="1727200"/>
            <a:chOff x="4560" y="288"/>
            <a:chExt cx="1072" cy="1088"/>
          </a:xfrm>
        </p:grpSpPr>
        <p:sp>
          <p:nvSpPr>
            <p:cNvPr id="21531" name="Freeform 17"/>
            <p:cNvSpPr>
              <a:spLocks/>
            </p:cNvSpPr>
            <p:nvPr/>
          </p:nvSpPr>
          <p:spPr bwMode="auto">
            <a:xfrm>
              <a:off x="4560" y="288"/>
              <a:ext cx="1072" cy="1088"/>
            </a:xfrm>
            <a:custGeom>
              <a:avLst/>
              <a:gdLst>
                <a:gd name="T0" fmla="*/ 672 w 1072"/>
                <a:gd name="T1" fmla="*/ 152 h 1088"/>
                <a:gd name="T2" fmla="*/ 1008 w 1072"/>
                <a:gd name="T3" fmla="*/ 296 h 1088"/>
                <a:gd name="T4" fmla="*/ 1056 w 1072"/>
                <a:gd name="T5" fmla="*/ 584 h 1088"/>
                <a:gd name="T6" fmla="*/ 912 w 1072"/>
                <a:gd name="T7" fmla="*/ 1016 h 1088"/>
                <a:gd name="T8" fmla="*/ 672 w 1072"/>
                <a:gd name="T9" fmla="*/ 1016 h 1088"/>
                <a:gd name="T10" fmla="*/ 384 w 1072"/>
                <a:gd name="T11" fmla="*/ 968 h 1088"/>
                <a:gd name="T12" fmla="*/ 48 w 1072"/>
                <a:gd name="T13" fmla="*/ 344 h 1088"/>
                <a:gd name="T14" fmla="*/ 96 w 1072"/>
                <a:gd name="T15" fmla="*/ 56 h 1088"/>
                <a:gd name="T16" fmla="*/ 288 w 1072"/>
                <a:gd name="T17" fmla="*/ 8 h 1088"/>
                <a:gd name="T18" fmla="*/ 480 w 1072"/>
                <a:gd name="T19" fmla="*/ 8 h 1088"/>
                <a:gd name="T20" fmla="*/ 576 w 1072"/>
                <a:gd name="T21" fmla="*/ 56 h 1088"/>
                <a:gd name="T22" fmla="*/ 672 w 1072"/>
                <a:gd name="T23" fmla="*/ 152 h 10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2"/>
                <a:gd name="T37" fmla="*/ 0 h 1088"/>
                <a:gd name="T38" fmla="*/ 1072 w 1072"/>
                <a:gd name="T39" fmla="*/ 1088 h 10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2" h="1088">
                  <a:moveTo>
                    <a:pt x="672" y="152"/>
                  </a:moveTo>
                  <a:cubicBezTo>
                    <a:pt x="744" y="192"/>
                    <a:pt x="944" y="224"/>
                    <a:pt x="1008" y="296"/>
                  </a:cubicBezTo>
                  <a:cubicBezTo>
                    <a:pt x="1072" y="368"/>
                    <a:pt x="1072" y="464"/>
                    <a:pt x="1056" y="584"/>
                  </a:cubicBezTo>
                  <a:cubicBezTo>
                    <a:pt x="1040" y="704"/>
                    <a:pt x="976" y="944"/>
                    <a:pt x="912" y="1016"/>
                  </a:cubicBezTo>
                  <a:cubicBezTo>
                    <a:pt x="848" y="1088"/>
                    <a:pt x="760" y="1024"/>
                    <a:pt x="672" y="1016"/>
                  </a:cubicBezTo>
                  <a:cubicBezTo>
                    <a:pt x="584" y="1008"/>
                    <a:pt x="488" y="1080"/>
                    <a:pt x="384" y="968"/>
                  </a:cubicBezTo>
                  <a:cubicBezTo>
                    <a:pt x="280" y="856"/>
                    <a:pt x="96" y="496"/>
                    <a:pt x="48" y="344"/>
                  </a:cubicBezTo>
                  <a:cubicBezTo>
                    <a:pt x="0" y="192"/>
                    <a:pt x="56" y="112"/>
                    <a:pt x="96" y="56"/>
                  </a:cubicBezTo>
                  <a:cubicBezTo>
                    <a:pt x="136" y="0"/>
                    <a:pt x="224" y="16"/>
                    <a:pt x="288" y="8"/>
                  </a:cubicBezTo>
                  <a:cubicBezTo>
                    <a:pt x="352" y="0"/>
                    <a:pt x="432" y="0"/>
                    <a:pt x="480" y="8"/>
                  </a:cubicBezTo>
                  <a:cubicBezTo>
                    <a:pt x="528" y="16"/>
                    <a:pt x="544" y="40"/>
                    <a:pt x="576" y="56"/>
                  </a:cubicBezTo>
                  <a:cubicBezTo>
                    <a:pt x="608" y="72"/>
                    <a:pt x="600" y="112"/>
                    <a:pt x="672" y="15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2" name="Object 9"/>
            <p:cNvGraphicFramePr>
              <a:graphicFrameLocks noChangeAspect="1"/>
            </p:cNvGraphicFramePr>
            <p:nvPr/>
          </p:nvGraphicFramePr>
          <p:xfrm>
            <a:off x="4752" y="480"/>
            <a:ext cx="25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76" name="公式" r:id="rId13" imgW="123952" imgH="123689" progId="Equation.3">
                    <p:embed/>
                  </p:oleObj>
                </mc:Choice>
                <mc:Fallback>
                  <p:oleObj name="公式" r:id="rId13" imgW="123952" imgH="1236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480"/>
                          <a:ext cx="25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3" name="Object 10"/>
            <p:cNvGraphicFramePr>
              <a:graphicFrameLocks noChangeAspect="1"/>
            </p:cNvGraphicFramePr>
            <p:nvPr/>
          </p:nvGraphicFramePr>
          <p:xfrm>
            <a:off x="5136" y="720"/>
            <a:ext cx="30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77" name="Equation" r:id="rId15" imgW="171365" imgH="190432" progId="Equation.DSMT4">
                    <p:embed/>
                  </p:oleObj>
                </mc:Choice>
                <mc:Fallback>
                  <p:oleObj name="Equation" r:id="rId15" imgW="171365" imgH="19043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720"/>
                          <a:ext cx="30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11188" y="1391072"/>
            <a:ext cx="2774950" cy="866775"/>
            <a:chOff x="336" y="816"/>
            <a:chExt cx="1748" cy="546"/>
          </a:xfrm>
        </p:grpSpPr>
        <p:grpSp>
          <p:nvGrpSpPr>
            <p:cNvPr id="21527" name="Group 21"/>
            <p:cNvGrpSpPr>
              <a:grpSpLocks/>
            </p:cNvGrpSpPr>
            <p:nvPr/>
          </p:nvGrpSpPr>
          <p:grpSpPr bwMode="auto">
            <a:xfrm>
              <a:off x="336" y="816"/>
              <a:ext cx="1691" cy="546"/>
              <a:chOff x="336" y="816"/>
              <a:chExt cx="1691" cy="546"/>
            </a:xfrm>
          </p:grpSpPr>
          <p:sp>
            <p:nvSpPr>
              <p:cNvPr id="21529" name="Text Box 22"/>
              <p:cNvSpPr txBox="1">
                <a:spLocks noChangeArrowheads="1"/>
              </p:cNvSpPr>
              <p:nvPr/>
            </p:nvSpPr>
            <p:spPr bwMode="auto">
              <a:xfrm>
                <a:off x="336" y="81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0" lang="en-US" altLang="zh-CN" b="1">
                    <a:solidFill>
                      <a:schemeClr val="bg1"/>
                    </a:solidFill>
                    <a:ea typeface="楷体_GB2312" pitchFamily="49" charset="-122"/>
                  </a:rPr>
                  <a:t>1.</a:t>
                </a:r>
              </a:p>
            </p:txBody>
          </p:sp>
          <p:sp>
            <p:nvSpPr>
              <p:cNvPr id="21530" name="Text Box 23"/>
              <p:cNvSpPr txBox="1">
                <a:spLocks noChangeArrowheads="1"/>
              </p:cNvSpPr>
              <p:nvPr/>
            </p:nvSpPr>
            <p:spPr bwMode="auto">
              <a:xfrm>
                <a:off x="614" y="844"/>
                <a:ext cx="1413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0" lang="zh-CN" altLang="en-US" b="1">
                    <a:solidFill>
                      <a:schemeClr val="bg1"/>
                    </a:solidFill>
                    <a:ea typeface="楷体_GB2312" pitchFamily="49" charset="-122"/>
                  </a:rPr>
                  <a:t>带电导体</a:t>
                </a:r>
                <a:r>
                  <a:rPr kumimoji="0" lang="en-US" altLang="zh-CN" b="1">
                    <a:solidFill>
                      <a:srgbClr val="FFFF00"/>
                    </a:solidFill>
                    <a:ea typeface="楷体_GB2312" pitchFamily="49" charset="-122"/>
                  </a:rPr>
                  <a:t>A</a:t>
                </a:r>
                <a:r>
                  <a:rPr kumimoji="0" lang="zh-CN" altLang="en-US" b="1">
                    <a:solidFill>
                      <a:schemeClr val="bg1"/>
                    </a:solidFill>
                    <a:ea typeface="楷体_GB2312" pitchFamily="49" charset="-122"/>
                  </a:rPr>
                  <a:t>附近</a:t>
                </a:r>
              </a:p>
              <a:p>
                <a:pPr algn="l" eaLnBrk="1" hangingPunct="1"/>
                <a:endParaRPr kumimoji="0" lang="en-US" altLang="zh-CN" b="1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1528" name="Text Box 25"/>
            <p:cNvSpPr txBox="1">
              <a:spLocks noChangeArrowheads="1"/>
            </p:cNvSpPr>
            <p:nvPr/>
          </p:nvSpPr>
          <p:spPr bwMode="auto">
            <a:xfrm>
              <a:off x="1968" y="86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449388" y="1924472"/>
            <a:ext cx="2279650" cy="1012825"/>
            <a:chOff x="864" y="1248"/>
            <a:chExt cx="1436" cy="638"/>
          </a:xfrm>
        </p:grpSpPr>
        <p:graphicFrame>
          <p:nvGraphicFramePr>
            <p:cNvPr id="21525" name="Object 6"/>
            <p:cNvGraphicFramePr>
              <a:graphicFrameLocks noChangeAspect="1"/>
            </p:cNvGraphicFramePr>
            <p:nvPr/>
          </p:nvGraphicFramePr>
          <p:xfrm>
            <a:off x="1584" y="1248"/>
            <a:ext cx="716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78" name="公式" r:id="rId17" imgW="533400" imgH="466589" progId="Equation.3">
                    <p:embed/>
                  </p:oleObj>
                </mc:Choice>
                <mc:Fallback>
                  <p:oleObj name="公式" r:id="rId17" imgW="533400" imgH="4665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248"/>
                          <a:ext cx="716" cy="63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Text Box 29"/>
            <p:cNvSpPr txBox="1">
              <a:spLocks noChangeArrowheads="1"/>
            </p:cNvSpPr>
            <p:nvPr/>
          </p:nvSpPr>
          <p:spPr bwMode="auto">
            <a:xfrm>
              <a:off x="864" y="1344"/>
              <a:ext cx="4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b="1">
                  <a:solidFill>
                    <a:srgbClr val="FFFF00"/>
                  </a:solidFill>
                  <a:ea typeface="楷体_GB2312" pitchFamily="49" charset="-122"/>
                </a:rPr>
                <a:t>P</a:t>
              </a:r>
              <a:r>
                <a:rPr kumimoji="0" lang="zh-CN" altLang="en-US" b="1">
                  <a:solidFill>
                    <a:schemeClr val="bg1"/>
                  </a:solidFill>
                  <a:ea typeface="楷体_GB2312" pitchFamily="49" charset="-122"/>
                </a:rPr>
                <a:t>点</a:t>
              </a:r>
            </a:p>
          </p:txBody>
        </p:sp>
      </p:grpSp>
      <p:sp>
        <p:nvSpPr>
          <p:cNvPr id="546898" name="Text Box 31"/>
          <p:cNvSpPr txBox="1">
            <a:spLocks noChangeArrowheads="1"/>
          </p:cNvSpPr>
          <p:nvPr/>
        </p:nvSpPr>
        <p:spPr bwMode="auto">
          <a:xfrm>
            <a:off x="1068388" y="3005559"/>
            <a:ext cx="307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>
                <a:solidFill>
                  <a:schemeClr val="bg1"/>
                </a:solidFill>
                <a:ea typeface="楷体_GB2312" pitchFamily="49" charset="-122"/>
              </a:rPr>
              <a:t>移近带电体</a:t>
            </a:r>
            <a:r>
              <a:rPr kumimoji="0" lang="en-US" altLang="zh-CN" b="1">
                <a:solidFill>
                  <a:srgbClr val="FFFF00"/>
                </a:solidFill>
                <a:ea typeface="楷体_GB2312" pitchFamily="49" charset="-122"/>
              </a:rPr>
              <a:t>B</a:t>
            </a:r>
          </a:p>
        </p:txBody>
      </p: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992188" y="3981872"/>
            <a:ext cx="4010025" cy="876300"/>
            <a:chOff x="576" y="2640"/>
            <a:chExt cx="2526" cy="552"/>
          </a:xfrm>
        </p:grpSpPr>
        <p:sp>
          <p:nvSpPr>
            <p:cNvPr id="21521" name="Text Box 34"/>
            <p:cNvSpPr txBox="1">
              <a:spLocks noChangeArrowheads="1"/>
            </p:cNvSpPr>
            <p:nvPr/>
          </p:nvSpPr>
          <p:spPr bwMode="auto">
            <a:xfrm>
              <a:off x="576" y="2640"/>
              <a:ext cx="3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 dirty="0">
                  <a:solidFill>
                    <a:schemeClr val="bg1"/>
                  </a:solidFill>
                  <a:ea typeface="楷体_GB2312" pitchFamily="49" charset="-122"/>
                </a:rPr>
                <a:t>问</a:t>
              </a:r>
              <a:r>
                <a:rPr kumimoji="0" lang="en-US" altLang="zh-CN" b="1" dirty="0">
                  <a:solidFill>
                    <a:schemeClr val="bg1"/>
                  </a:solidFill>
                  <a:ea typeface="楷体_GB2312" pitchFamily="49" charset="-122"/>
                </a:rPr>
                <a:t>:</a:t>
              </a:r>
            </a:p>
          </p:txBody>
        </p:sp>
        <p:sp>
          <p:nvSpPr>
            <p:cNvPr id="21522" name="Rectangle 36"/>
            <p:cNvSpPr>
              <a:spLocks noChangeArrowheads="1"/>
            </p:cNvSpPr>
            <p:nvPr/>
          </p:nvSpPr>
          <p:spPr bwMode="auto">
            <a:xfrm>
              <a:off x="1680" y="2674"/>
              <a:ext cx="142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b="1">
                  <a:solidFill>
                    <a:schemeClr val="bg1"/>
                  </a:solidFill>
                  <a:ea typeface="楷体_GB2312" pitchFamily="49" charset="-122"/>
                </a:rPr>
                <a:t>P</a:t>
              </a:r>
              <a:r>
                <a:rPr kumimoji="0" lang="zh-CN" altLang="en-US" b="1">
                  <a:solidFill>
                    <a:schemeClr val="bg1"/>
                  </a:solidFill>
                  <a:ea typeface="楷体_GB2312" pitchFamily="49" charset="-122"/>
                </a:rPr>
                <a:t>点</a:t>
              </a:r>
              <a:r>
                <a:rPr kumimoji="0" lang="en-US" altLang="zh-CN" b="1">
                  <a:solidFill>
                    <a:schemeClr val="bg1"/>
                  </a:solidFill>
                  <a:ea typeface="楷体_GB2312" pitchFamily="49" charset="-122"/>
                </a:rPr>
                <a:t>E</a:t>
              </a:r>
              <a:r>
                <a:rPr kumimoji="0" lang="zh-CN" altLang="en-US" b="1">
                  <a:solidFill>
                    <a:schemeClr val="bg1"/>
                  </a:solidFill>
                  <a:ea typeface="楷体_GB2312" pitchFamily="49" charset="-122"/>
                </a:rPr>
                <a:t>是否改变</a:t>
              </a:r>
              <a:r>
                <a:rPr kumimoji="0" lang="en-US" altLang="zh-CN" b="1">
                  <a:solidFill>
                    <a:schemeClr val="bg1"/>
                  </a:solidFill>
                  <a:ea typeface="楷体_GB2312" pitchFamily="49" charset="-122"/>
                </a:rPr>
                <a:t>?</a:t>
              </a:r>
            </a:p>
            <a:p>
              <a:pPr algn="l" eaLnBrk="1" hangingPunct="1"/>
              <a:endParaRPr kumimoji="0" lang="en-US" altLang="zh-CN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21523" name="Text Box 38"/>
            <p:cNvSpPr txBox="1">
              <a:spLocks noChangeArrowheads="1"/>
            </p:cNvSpPr>
            <p:nvPr/>
          </p:nvSpPr>
          <p:spPr bwMode="auto">
            <a:xfrm>
              <a:off x="2448" y="2688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8231" name="AutoShape 39"/>
            <p:cNvSpPr>
              <a:spLocks noChangeArrowheads="1"/>
            </p:cNvSpPr>
            <p:nvPr/>
          </p:nvSpPr>
          <p:spPr bwMode="auto">
            <a:xfrm>
              <a:off x="1008" y="2640"/>
              <a:ext cx="336" cy="288"/>
            </a:xfrm>
            <a:prstGeom prst="star5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1655763" y="4721647"/>
            <a:ext cx="4156075" cy="1012825"/>
            <a:chOff x="912" y="2674"/>
            <a:chExt cx="2618" cy="638"/>
          </a:xfrm>
        </p:grpSpPr>
        <p:sp>
          <p:nvSpPr>
            <p:cNvPr id="8233" name="AutoShape 41"/>
            <p:cNvSpPr>
              <a:spLocks noChangeArrowheads="1"/>
            </p:cNvSpPr>
            <p:nvPr/>
          </p:nvSpPr>
          <p:spPr bwMode="auto">
            <a:xfrm>
              <a:off x="912" y="2770"/>
              <a:ext cx="336" cy="288"/>
            </a:xfrm>
            <a:prstGeom prst="star5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21519" name="Object 2"/>
            <p:cNvGraphicFramePr>
              <a:graphicFrameLocks noChangeAspect="1"/>
            </p:cNvGraphicFramePr>
            <p:nvPr/>
          </p:nvGraphicFramePr>
          <p:xfrm>
            <a:off x="1440" y="2674"/>
            <a:ext cx="716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79" name="公式" r:id="rId19" imgW="533400" imgH="466589" progId="Equation.3">
                    <p:embed/>
                  </p:oleObj>
                </mc:Choice>
                <mc:Fallback>
                  <p:oleObj name="公式" r:id="rId19" imgW="533400" imgH="4665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674"/>
                          <a:ext cx="716" cy="63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Text Box 43"/>
            <p:cNvSpPr txBox="1">
              <a:spLocks noChangeArrowheads="1"/>
            </p:cNvSpPr>
            <p:nvPr/>
          </p:nvSpPr>
          <p:spPr bwMode="auto">
            <a:xfrm>
              <a:off x="2352" y="2784"/>
              <a:ext cx="1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>
                  <a:solidFill>
                    <a:schemeClr val="bg1"/>
                  </a:solidFill>
                  <a:ea typeface="楷体_GB2312" pitchFamily="49" charset="-122"/>
                </a:rPr>
                <a:t>是否仍成立</a:t>
              </a:r>
              <a:r>
                <a:rPr kumimoji="0" lang="en-US" altLang="zh-CN" b="1">
                  <a:solidFill>
                    <a:schemeClr val="bg1"/>
                  </a:solidFill>
                  <a:ea typeface="楷体_GB2312" pitchFamily="49" charset="-122"/>
                </a:rPr>
                <a:t>?</a:t>
              </a:r>
            </a:p>
          </p:txBody>
        </p:sp>
      </p:grp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6326188" y="4058072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rgbClr val="FFFF00"/>
                </a:solidFill>
                <a:ea typeface="楷体_GB2312" pitchFamily="49" charset="-122"/>
              </a:rPr>
              <a:t>改变</a:t>
            </a:r>
            <a:r>
              <a:rPr kumimoji="0" lang="en-US" altLang="zh-CN" b="1">
                <a:solidFill>
                  <a:srgbClr val="FFFF00"/>
                </a:solidFill>
                <a:ea typeface="楷体_GB2312" pitchFamily="49" charset="-122"/>
              </a:rPr>
              <a:t>!</a:t>
            </a:r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6326188" y="4820072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rgbClr val="FFFF00"/>
                </a:solidFill>
                <a:ea typeface="楷体_GB2312" pitchFamily="49" charset="-122"/>
              </a:rPr>
              <a:t>成立！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1068388" y="5896397"/>
            <a:ext cx="6953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电荷分布改变， </a:t>
            </a:r>
            <a:r>
              <a:rPr kumimoji="0" lang="en-US" altLang="zh-CN" b="1" i="1" dirty="0">
                <a:solidFill>
                  <a:srgbClr val="FFFF00"/>
                </a:solidFill>
                <a:ea typeface="楷体_GB2312" pitchFamily="49" charset="-122"/>
              </a:rPr>
              <a:t>E  </a:t>
            </a:r>
            <a:r>
              <a:rPr kumimoji="0" lang="zh-CN" altLang="en-US" b="1" dirty="0">
                <a:solidFill>
                  <a:srgbClr val="FFFF00"/>
                </a:solidFill>
                <a:ea typeface="楷体_GB2312" pitchFamily="49" charset="-122"/>
              </a:rPr>
              <a:t>随</a:t>
            </a:r>
            <a:r>
              <a:rPr kumimoji="0" lang="en-US" altLang="zh-CN" b="1" dirty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σ </a:t>
            </a:r>
            <a:r>
              <a:rPr kumimoji="0" lang="zh-CN" altLang="en-US" b="1" dirty="0" smtClean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的改变而改</a:t>
            </a:r>
            <a:r>
              <a:rPr kumimoji="0"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变</a:t>
            </a:r>
            <a:endParaRPr kumimoji="0"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855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98" grpId="0"/>
      <p:bldP spid="8240" grpId="0" autoUpdateAnimBg="0"/>
      <p:bldP spid="8241" grpId="0" autoUpdateAnimBg="0"/>
      <p:bldP spid="824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Freeform 2"/>
          <p:cNvSpPr>
            <a:spLocks/>
          </p:cNvSpPr>
          <p:nvPr/>
        </p:nvSpPr>
        <p:spPr bwMode="auto">
          <a:xfrm>
            <a:off x="3132138" y="3116263"/>
            <a:ext cx="2133600" cy="762000"/>
          </a:xfrm>
          <a:custGeom>
            <a:avLst/>
            <a:gdLst>
              <a:gd name="T0" fmla="*/ 2147483646 w 1344"/>
              <a:gd name="T1" fmla="*/ 2147483646 h 480"/>
              <a:gd name="T2" fmla="*/ 2147483646 w 1344"/>
              <a:gd name="T3" fmla="*/ 0 h 480"/>
              <a:gd name="T4" fmla="*/ 2147483646 w 1344"/>
              <a:gd name="T5" fmla="*/ 0 h 480"/>
              <a:gd name="T6" fmla="*/ 0 w 1344"/>
              <a:gd name="T7" fmla="*/ 2147483646 h 480"/>
              <a:gd name="T8" fmla="*/ 2147483646 w 1344"/>
              <a:gd name="T9" fmla="*/ 2147483646 h 480"/>
              <a:gd name="T10" fmla="*/ 2147483646 w 1344"/>
              <a:gd name="T11" fmla="*/ 2147483646 h 480"/>
              <a:gd name="T12" fmla="*/ 2147483646 w 1344"/>
              <a:gd name="T13" fmla="*/ 2147483646 h 480"/>
              <a:gd name="T14" fmla="*/ 2147483646 w 1344"/>
              <a:gd name="T15" fmla="*/ 2147483646 h 480"/>
              <a:gd name="T16" fmla="*/ 2147483646 w 1344"/>
              <a:gd name="T17" fmla="*/ 2147483646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44" h="480">
                <a:moveTo>
                  <a:pt x="1344" y="48"/>
                </a:moveTo>
                <a:lnTo>
                  <a:pt x="1296" y="0"/>
                </a:lnTo>
                <a:lnTo>
                  <a:pt x="528" y="0"/>
                </a:lnTo>
                <a:lnTo>
                  <a:pt x="0" y="240"/>
                </a:lnTo>
                <a:lnTo>
                  <a:pt x="480" y="480"/>
                </a:lnTo>
                <a:lnTo>
                  <a:pt x="1296" y="480"/>
                </a:lnTo>
                <a:lnTo>
                  <a:pt x="1344" y="432"/>
                </a:lnTo>
                <a:lnTo>
                  <a:pt x="960" y="240"/>
                </a:lnTo>
                <a:lnTo>
                  <a:pt x="1344" y="48"/>
                </a:lnTo>
                <a:close/>
              </a:path>
            </a:pathLst>
          </a:custGeom>
          <a:gradFill rotWithShape="1">
            <a:gsLst>
              <a:gs pos="0">
                <a:srgbClr val="0066FF">
                  <a:alpha val="67998"/>
                </a:srgbClr>
              </a:gs>
              <a:gs pos="100000">
                <a:srgbClr val="002F76"/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3322638" y="3284538"/>
            <a:ext cx="160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alpha val="76999"/>
                      </a:schemeClr>
                    </a:gs>
                    <a:gs pos="100000">
                      <a:srgbClr val="18185E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孤立导体</a:t>
            </a:r>
          </a:p>
        </p:txBody>
      </p:sp>
      <p:grpSp>
        <p:nvGrpSpPr>
          <p:cNvPr id="515076" name="Group 4"/>
          <p:cNvGrpSpPr>
            <a:grpSpLocks/>
          </p:cNvGrpSpPr>
          <p:nvPr/>
        </p:nvGrpSpPr>
        <p:grpSpPr bwMode="auto">
          <a:xfrm>
            <a:off x="7210425" y="2882900"/>
            <a:ext cx="1276350" cy="1377950"/>
            <a:chOff x="4206" y="1139"/>
            <a:chExt cx="804" cy="868"/>
          </a:xfrm>
        </p:grpSpPr>
        <p:sp>
          <p:nvSpPr>
            <p:cNvPr id="24607" name="Oval 5"/>
            <p:cNvSpPr>
              <a:spLocks noChangeArrowheads="1"/>
            </p:cNvSpPr>
            <p:nvPr/>
          </p:nvSpPr>
          <p:spPr bwMode="auto">
            <a:xfrm>
              <a:off x="4272" y="1260"/>
              <a:ext cx="672" cy="672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4608" name="Text Box 6"/>
            <p:cNvSpPr txBox="1">
              <a:spLocks noChangeArrowheads="1"/>
            </p:cNvSpPr>
            <p:nvPr/>
          </p:nvSpPr>
          <p:spPr bwMode="auto">
            <a:xfrm>
              <a:off x="4494" y="113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09" name="Text Box 7"/>
            <p:cNvSpPr txBox="1">
              <a:spLocks noChangeArrowheads="1"/>
            </p:cNvSpPr>
            <p:nvPr/>
          </p:nvSpPr>
          <p:spPr bwMode="auto">
            <a:xfrm>
              <a:off x="4594" y="116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0" name="Text Box 8"/>
            <p:cNvSpPr txBox="1">
              <a:spLocks noChangeArrowheads="1"/>
            </p:cNvSpPr>
            <p:nvPr/>
          </p:nvSpPr>
          <p:spPr bwMode="auto">
            <a:xfrm>
              <a:off x="4682" y="120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1" name="Text Box 9"/>
            <p:cNvSpPr txBox="1">
              <a:spLocks noChangeArrowheads="1"/>
            </p:cNvSpPr>
            <p:nvPr/>
          </p:nvSpPr>
          <p:spPr bwMode="auto">
            <a:xfrm>
              <a:off x="4746" y="127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2" name="Text Box 10"/>
            <p:cNvSpPr txBox="1">
              <a:spLocks noChangeArrowheads="1"/>
            </p:cNvSpPr>
            <p:nvPr/>
          </p:nvSpPr>
          <p:spPr bwMode="auto">
            <a:xfrm>
              <a:off x="4782" y="135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3" name="Text Box 11"/>
            <p:cNvSpPr txBox="1">
              <a:spLocks noChangeArrowheads="1"/>
            </p:cNvSpPr>
            <p:nvPr/>
          </p:nvSpPr>
          <p:spPr bwMode="auto">
            <a:xfrm>
              <a:off x="4786" y="1455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4" name="Text Box 12"/>
            <p:cNvSpPr txBox="1">
              <a:spLocks noChangeArrowheads="1"/>
            </p:cNvSpPr>
            <p:nvPr/>
          </p:nvSpPr>
          <p:spPr bwMode="auto">
            <a:xfrm>
              <a:off x="4750" y="1555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5" name="Text Box 13"/>
            <p:cNvSpPr txBox="1">
              <a:spLocks noChangeArrowheads="1"/>
            </p:cNvSpPr>
            <p:nvPr/>
          </p:nvSpPr>
          <p:spPr bwMode="auto">
            <a:xfrm>
              <a:off x="4706" y="164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6" name="Text Box 14"/>
            <p:cNvSpPr txBox="1">
              <a:spLocks noChangeArrowheads="1"/>
            </p:cNvSpPr>
            <p:nvPr/>
          </p:nvSpPr>
          <p:spPr bwMode="auto">
            <a:xfrm>
              <a:off x="4618" y="168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7" name="Text Box 15"/>
            <p:cNvSpPr txBox="1">
              <a:spLocks noChangeArrowheads="1"/>
            </p:cNvSpPr>
            <p:nvPr/>
          </p:nvSpPr>
          <p:spPr bwMode="auto">
            <a:xfrm>
              <a:off x="4542" y="171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8" name="Text Box 16"/>
            <p:cNvSpPr txBox="1">
              <a:spLocks noChangeArrowheads="1"/>
            </p:cNvSpPr>
            <p:nvPr/>
          </p:nvSpPr>
          <p:spPr bwMode="auto">
            <a:xfrm>
              <a:off x="4446" y="1715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9" name="Text Box 17"/>
            <p:cNvSpPr txBox="1">
              <a:spLocks noChangeArrowheads="1"/>
            </p:cNvSpPr>
            <p:nvPr/>
          </p:nvSpPr>
          <p:spPr bwMode="auto">
            <a:xfrm>
              <a:off x="4366" y="168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0" name="Text Box 18"/>
            <p:cNvSpPr txBox="1">
              <a:spLocks noChangeArrowheads="1"/>
            </p:cNvSpPr>
            <p:nvPr/>
          </p:nvSpPr>
          <p:spPr bwMode="auto">
            <a:xfrm>
              <a:off x="4290" y="162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1" name="Text Box 19"/>
            <p:cNvSpPr txBox="1">
              <a:spLocks noChangeArrowheads="1"/>
            </p:cNvSpPr>
            <p:nvPr/>
          </p:nvSpPr>
          <p:spPr bwMode="auto">
            <a:xfrm>
              <a:off x="4238" y="1555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2" name="Text Box 20"/>
            <p:cNvSpPr txBox="1">
              <a:spLocks noChangeArrowheads="1"/>
            </p:cNvSpPr>
            <p:nvPr/>
          </p:nvSpPr>
          <p:spPr bwMode="auto">
            <a:xfrm>
              <a:off x="4206" y="1475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3" name="Text Box 21"/>
            <p:cNvSpPr txBox="1">
              <a:spLocks noChangeArrowheads="1"/>
            </p:cNvSpPr>
            <p:nvPr/>
          </p:nvSpPr>
          <p:spPr bwMode="auto">
            <a:xfrm>
              <a:off x="4206" y="137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4" name="Text Box 22"/>
            <p:cNvSpPr txBox="1">
              <a:spLocks noChangeArrowheads="1"/>
            </p:cNvSpPr>
            <p:nvPr/>
          </p:nvSpPr>
          <p:spPr bwMode="auto">
            <a:xfrm>
              <a:off x="4246" y="128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5" name="Text Box 23"/>
            <p:cNvSpPr txBox="1">
              <a:spLocks noChangeArrowheads="1"/>
            </p:cNvSpPr>
            <p:nvPr/>
          </p:nvSpPr>
          <p:spPr bwMode="auto">
            <a:xfrm>
              <a:off x="4302" y="120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6" name="Text Box 24"/>
            <p:cNvSpPr txBox="1">
              <a:spLocks noChangeArrowheads="1"/>
            </p:cNvSpPr>
            <p:nvPr/>
          </p:nvSpPr>
          <p:spPr bwMode="auto">
            <a:xfrm>
              <a:off x="4390" y="116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</p:grpSp>
      <p:graphicFrame>
        <p:nvGraphicFramePr>
          <p:cNvPr id="515097" name="Object 25"/>
          <p:cNvGraphicFramePr>
            <a:graphicFrameLocks noChangeAspect="1"/>
          </p:cNvGraphicFramePr>
          <p:nvPr/>
        </p:nvGraphicFramePr>
        <p:xfrm>
          <a:off x="7488238" y="3432175"/>
          <a:ext cx="6842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8" name="公式" r:id="rId3" imgW="352552" imgH="114198" progId="Equation.3">
                  <p:embed/>
                </p:oleObj>
              </mc:Choice>
              <mc:Fallback>
                <p:oleObj name="公式" r:id="rId3" imgW="352552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238" y="3432175"/>
                        <a:ext cx="68421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98" name="Rectangle 26"/>
          <p:cNvSpPr>
            <a:spLocks noChangeArrowheads="1"/>
          </p:cNvSpPr>
          <p:nvPr/>
        </p:nvSpPr>
        <p:spPr bwMode="auto">
          <a:xfrm>
            <a:off x="990600" y="2682875"/>
            <a:ext cx="45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66FF33"/>
                </a:solidFill>
                <a:ea typeface="楷体_GB2312" pitchFamily="49" charset="-122"/>
              </a:rPr>
              <a:t>尖端放电</a:t>
            </a:r>
          </a:p>
        </p:txBody>
      </p:sp>
      <p:sp>
        <p:nvSpPr>
          <p:cNvPr id="515099" name="Text Box 27"/>
          <p:cNvSpPr txBox="1">
            <a:spLocks noChangeArrowheads="1"/>
          </p:cNvSpPr>
          <p:nvPr/>
        </p:nvSpPr>
        <p:spPr bwMode="auto">
          <a:xfrm>
            <a:off x="6172200" y="2828925"/>
            <a:ext cx="9144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33"/>
                </a:solidFill>
                <a:ea typeface="楷体_GB2312" pitchFamily="49" charset="-122"/>
              </a:rPr>
              <a:t>导体球</a:t>
            </a:r>
          </a:p>
          <a:p>
            <a:pPr eaLnBrk="1" hangingPunct="1"/>
            <a:r>
              <a:rPr lang="zh-CN" altLang="en-US" b="1" dirty="0">
                <a:solidFill>
                  <a:srgbClr val="66FF33"/>
                </a:solidFill>
                <a:ea typeface="楷体_GB2312" pitchFamily="49" charset="-122"/>
              </a:rPr>
              <a:t>孤立带电</a:t>
            </a:r>
          </a:p>
        </p:txBody>
      </p:sp>
      <p:sp>
        <p:nvSpPr>
          <p:cNvPr id="515100" name="Rectangle 28"/>
          <p:cNvSpPr>
            <a:spLocks noChangeArrowheads="1"/>
          </p:cNvSpPr>
          <p:nvPr/>
        </p:nvSpPr>
        <p:spPr bwMode="auto">
          <a:xfrm>
            <a:off x="903288" y="2085975"/>
            <a:ext cx="4471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由实验可得以下定性的结论：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    </a:t>
            </a:r>
          </a:p>
        </p:txBody>
      </p:sp>
      <p:sp>
        <p:nvSpPr>
          <p:cNvPr id="515101" name="Rectangle 29"/>
          <p:cNvSpPr>
            <a:spLocks noChangeArrowheads="1"/>
          </p:cNvSpPr>
          <p:nvPr/>
        </p:nvSpPr>
        <p:spPr bwMode="auto">
          <a:xfrm>
            <a:off x="727075" y="4845050"/>
            <a:ext cx="8229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在表面凸出的尖锐部分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曲率是正值且较大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电荷面密度较大，在比较平坦部分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曲率较小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电荷面密度较小，在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表面凹进部分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带电面密度最小。</a:t>
            </a:r>
          </a:p>
        </p:txBody>
      </p:sp>
      <p:graphicFrame>
        <p:nvGraphicFramePr>
          <p:cNvPr id="515102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851290"/>
              </p:ext>
            </p:extLst>
          </p:nvPr>
        </p:nvGraphicFramePr>
        <p:xfrm>
          <a:off x="4860925" y="1952625"/>
          <a:ext cx="2184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9" name="Equation" r:id="rId5" imgW="749160" imgH="393480" progId="Equation.DSMT4">
                  <p:embed/>
                </p:oleObj>
              </mc:Choice>
              <mc:Fallback>
                <p:oleObj name="Equation" r:id="rId5" imgW="74916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1952625"/>
                        <a:ext cx="21844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03" name="Object 31"/>
          <p:cNvGraphicFramePr>
            <a:graphicFrameLocks/>
          </p:cNvGraphicFramePr>
          <p:nvPr/>
        </p:nvGraphicFramePr>
        <p:xfrm>
          <a:off x="3348038" y="4197350"/>
          <a:ext cx="1954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30" name="Equation" r:id="rId7" imgW="1886035" imgH="361882" progId="Equation.3">
                  <p:embed/>
                </p:oleObj>
              </mc:Choice>
              <mc:Fallback>
                <p:oleObj name="Equation" r:id="rId7" imgW="1886035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197350"/>
                        <a:ext cx="1954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104" name="Text Box 32"/>
          <p:cNvSpPr txBox="1">
            <a:spLocks noChangeArrowheads="1"/>
          </p:cNvSpPr>
          <p:nvPr/>
        </p:nvSpPr>
        <p:spPr bwMode="auto">
          <a:xfrm>
            <a:off x="2819400" y="3556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15105" name="Text Box 33"/>
          <p:cNvSpPr txBox="1">
            <a:spLocks noChangeArrowheads="1"/>
          </p:cNvSpPr>
          <p:nvPr/>
        </p:nvSpPr>
        <p:spPr bwMode="auto">
          <a:xfrm>
            <a:off x="4186238" y="25923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515106" name="Text Box 34"/>
          <p:cNvSpPr txBox="1">
            <a:spLocks noChangeArrowheads="1"/>
          </p:cNvSpPr>
          <p:nvPr/>
        </p:nvSpPr>
        <p:spPr bwMode="auto">
          <a:xfrm>
            <a:off x="4926013" y="32861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C</a:t>
            </a:r>
          </a:p>
        </p:txBody>
      </p:sp>
      <p:grpSp>
        <p:nvGrpSpPr>
          <p:cNvPr id="515107" name="Group 35"/>
          <p:cNvGrpSpPr>
            <a:grpSpLocks/>
          </p:cNvGrpSpPr>
          <p:nvPr/>
        </p:nvGrpSpPr>
        <p:grpSpPr bwMode="auto">
          <a:xfrm>
            <a:off x="1968500" y="3355975"/>
            <a:ext cx="557213" cy="228600"/>
            <a:chOff x="2462" y="1765"/>
            <a:chExt cx="351" cy="144"/>
          </a:xfrm>
        </p:grpSpPr>
        <p:grpSp>
          <p:nvGrpSpPr>
            <p:cNvPr id="24600" name="Group 36"/>
            <p:cNvGrpSpPr>
              <a:grpSpLocks/>
            </p:cNvGrpSpPr>
            <p:nvPr/>
          </p:nvGrpSpPr>
          <p:grpSpPr bwMode="auto">
            <a:xfrm>
              <a:off x="2462" y="1765"/>
              <a:ext cx="144" cy="144"/>
              <a:chOff x="2352" y="1776"/>
              <a:chExt cx="144" cy="144"/>
            </a:xfrm>
          </p:grpSpPr>
          <p:sp>
            <p:nvSpPr>
              <p:cNvPr id="24604" name="Oval 37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05" name="Line 38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6" name="Line 39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1" name="Group 40"/>
            <p:cNvGrpSpPr>
              <a:grpSpLocks/>
            </p:cNvGrpSpPr>
            <p:nvPr/>
          </p:nvGrpSpPr>
          <p:grpSpPr bwMode="auto">
            <a:xfrm>
              <a:off x="2669" y="1765"/>
              <a:ext cx="144" cy="144"/>
              <a:chOff x="2592" y="1776"/>
              <a:chExt cx="144" cy="144"/>
            </a:xfrm>
          </p:grpSpPr>
          <p:sp>
            <p:nvSpPr>
              <p:cNvPr id="24602" name="Oval 41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03" name="Line 42"/>
              <p:cNvSpPr>
                <a:spLocks noChangeShapeType="1"/>
              </p:cNvSpPr>
              <p:nvPr/>
            </p:nvSpPr>
            <p:spPr bwMode="auto">
              <a:xfrm>
                <a:off x="2618" y="1861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5115" name="Line 43"/>
          <p:cNvSpPr>
            <a:spLocks noChangeShapeType="1"/>
          </p:cNvSpPr>
          <p:nvPr/>
        </p:nvSpPr>
        <p:spPr bwMode="auto">
          <a:xfrm flipV="1">
            <a:off x="2514600" y="3467100"/>
            <a:ext cx="574675" cy="23813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116" name="Line 44"/>
          <p:cNvSpPr>
            <a:spLocks noChangeShapeType="1"/>
          </p:cNvSpPr>
          <p:nvPr/>
        </p:nvSpPr>
        <p:spPr bwMode="auto">
          <a:xfrm flipH="1">
            <a:off x="1447800" y="3467100"/>
            <a:ext cx="5334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117" name="Text Box 45"/>
          <p:cNvSpPr txBox="1">
            <a:spLocks noChangeArrowheads="1"/>
          </p:cNvSpPr>
          <p:nvPr/>
        </p:nvSpPr>
        <p:spPr bwMode="auto">
          <a:xfrm>
            <a:off x="457200" y="523875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66FFFF"/>
                </a:solidFill>
                <a:ea typeface="楷体_GB2312" pitchFamily="49" charset="-122"/>
              </a:rPr>
              <a:t>3. 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处于静电平衡的孤立带电</a:t>
            </a:r>
            <a:r>
              <a:rPr lang="zh-CN" altLang="en-US" b="1" dirty="0" smtClean="0">
                <a:solidFill>
                  <a:srgbClr val="66FFFF"/>
                </a:solidFill>
                <a:ea typeface="楷体_GB2312" pitchFamily="49" charset="-122"/>
              </a:rPr>
              <a:t>导体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的</a:t>
            </a:r>
            <a:r>
              <a:rPr lang="zh-CN" altLang="en-US" b="1" dirty="0" smtClean="0">
                <a:solidFill>
                  <a:srgbClr val="66FFFF"/>
                </a:solidFill>
                <a:ea typeface="楷体_GB2312" pitchFamily="49" charset="-122"/>
              </a:rPr>
              <a:t>电荷分布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    </a:t>
            </a:r>
            <a:endParaRPr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515118" name="Oval 46"/>
          <p:cNvSpPr>
            <a:spLocks noChangeArrowheads="1"/>
          </p:cNvSpPr>
          <p:nvPr/>
        </p:nvSpPr>
        <p:spPr bwMode="auto">
          <a:xfrm>
            <a:off x="3059113" y="3405188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119" name="Oval 47"/>
          <p:cNvSpPr>
            <a:spLocks noChangeArrowheads="1"/>
          </p:cNvSpPr>
          <p:nvPr/>
        </p:nvSpPr>
        <p:spPr bwMode="auto">
          <a:xfrm>
            <a:off x="4211638" y="3036888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120" name="Oval 48"/>
          <p:cNvSpPr>
            <a:spLocks noChangeArrowheads="1"/>
          </p:cNvSpPr>
          <p:nvPr/>
        </p:nvSpPr>
        <p:spPr bwMode="auto">
          <a:xfrm>
            <a:off x="4643438" y="3405188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121" name="Text Box 49"/>
          <p:cNvSpPr txBox="1">
            <a:spLocks noChangeArrowheads="1"/>
          </p:cNvSpPr>
          <p:nvPr/>
        </p:nvSpPr>
        <p:spPr bwMode="auto">
          <a:xfrm>
            <a:off x="755650" y="128905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孤立导体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15122" name="Text Box 50"/>
          <p:cNvSpPr txBox="1">
            <a:spLocks noChangeArrowheads="1"/>
          </p:cNvSpPr>
          <p:nvPr/>
        </p:nvSpPr>
        <p:spPr bwMode="auto">
          <a:xfrm>
            <a:off x="2411413" y="1268413"/>
            <a:ext cx="567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>
                <a:solidFill>
                  <a:schemeClr val="bg1"/>
                </a:solidFill>
                <a:ea typeface="楷体_GB2312" pitchFamily="49" charset="-122"/>
              </a:rPr>
              <a:t>其它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导体和带电体都离它足够远</a:t>
            </a:r>
            <a:endParaRPr kumimoji="0" lang="zh-CN" altLang="en-US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6961819" y="2146300"/>
            <a:ext cx="19704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其中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为曲率</a:t>
            </a:r>
            <a:endParaRPr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344488" y="2665569"/>
            <a:ext cx="45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66FF33"/>
                </a:solidFill>
                <a:ea typeface="楷体_GB2312" pitchFamily="49" charset="-122"/>
              </a:rPr>
              <a:t>观看视频</a:t>
            </a:r>
            <a:endParaRPr lang="zh-CN" altLang="en-US" b="1" dirty="0">
              <a:solidFill>
                <a:srgbClr val="66FF33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9792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5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1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1000"/>
                                        <p:tgtEl>
                                          <p:spTgt spid="5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10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1000"/>
                                        <p:tgtEl>
                                          <p:spTgt spid="51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1000"/>
                                        <p:tgtEl>
                                          <p:spTgt spid="51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1000"/>
                                        <p:tgtEl>
                                          <p:spTgt spid="5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51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1000"/>
                                        <p:tgtEl>
                                          <p:spTgt spid="51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1000"/>
                                        <p:tgtEl>
                                          <p:spTgt spid="51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2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51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1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1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1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4" grpId="0" animBg="1"/>
      <p:bldP spid="515075" grpId="0"/>
      <p:bldP spid="515098" grpId="0" autoUpdateAnimBg="0"/>
      <p:bldP spid="515099" grpId="0" autoUpdateAnimBg="0"/>
      <p:bldP spid="515100" grpId="0" autoUpdateAnimBg="0"/>
      <p:bldP spid="515101" grpId="0" autoUpdateAnimBg="0"/>
      <p:bldP spid="515104" grpId="0"/>
      <p:bldP spid="515105" grpId="0"/>
      <p:bldP spid="515106" grpId="0"/>
      <p:bldP spid="515115" grpId="0" animBg="1"/>
      <p:bldP spid="515116" grpId="0" animBg="1"/>
      <p:bldP spid="515117" grpId="0" build="p" autoUpdateAnimBg="0"/>
      <p:bldP spid="515118" grpId="0" animBg="1"/>
      <p:bldP spid="515119" grpId="0" animBg="1"/>
      <p:bldP spid="515120" grpId="0" animBg="1"/>
      <p:bldP spid="515121" grpId="0"/>
      <p:bldP spid="515122" grpId="0"/>
      <p:bldP spid="52" grpId="0" autoUpdateAnimBg="0"/>
      <p:bldP spid="5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03200"/>
            <a:ext cx="6215063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2600" b="1" smtClean="0">
                <a:solidFill>
                  <a:srgbClr val="FFFF00"/>
                </a:solidFill>
                <a:latin typeface="+mn-ea"/>
                <a:ea typeface="+mn-ea"/>
              </a:rPr>
              <a:t>尖端放电及其应用</a:t>
            </a:r>
            <a:r>
              <a:rPr lang="zh-CN" altLang="en-US" sz="220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765175"/>
            <a:ext cx="8280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危害：</a:t>
            </a:r>
          </a:p>
          <a:p>
            <a:pPr lvl="1"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雷击对地面上突出物体（尖端）破坏性最大；</a:t>
            </a:r>
            <a:endParaRPr lang="zh-CN" altLang="en-US" sz="2200" dirty="0" smtClean="0">
              <a:solidFill>
                <a:schemeClr val="bg1"/>
              </a:solidFill>
              <a:latin typeface="+mn-ea"/>
            </a:endParaRPr>
          </a:p>
          <a:p>
            <a:pPr lvl="1"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高压设备尖端放电漏电等。</a:t>
            </a:r>
            <a:r>
              <a:rPr lang="zh-CN" altLang="en-US" sz="2200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应用实例：</a:t>
            </a:r>
            <a:endParaRPr lang="zh-CN" altLang="en-US" sz="2200" dirty="0" smtClean="0">
              <a:solidFill>
                <a:schemeClr val="bg1"/>
              </a:solidFill>
              <a:latin typeface="+mn-ea"/>
            </a:endParaRPr>
          </a:p>
          <a:p>
            <a:pPr lvl="1"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避雷针</a:t>
            </a:r>
            <a:r>
              <a:rPr lang="zh-CN" altLang="en-US" sz="2200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 lvl="1"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高压输电中，把电极做成光滑球状</a:t>
            </a:r>
            <a:r>
              <a:rPr lang="zh-CN" altLang="en-US" sz="2200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 lvl="1"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场离子显微镜（</a:t>
            </a:r>
            <a:r>
              <a:rPr lang="en-US" altLang="zh-CN" sz="2200" b="1" dirty="0" smtClean="0">
                <a:solidFill>
                  <a:schemeClr val="bg1"/>
                </a:solidFill>
                <a:latin typeface="+mn-ea"/>
              </a:rPr>
              <a:t>FIM</a:t>
            </a:r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）、场致发射显微镜 </a:t>
            </a:r>
            <a:r>
              <a:rPr lang="en-US" altLang="zh-CN" sz="2200" b="1" dirty="0" smtClean="0">
                <a:solidFill>
                  <a:schemeClr val="bg1"/>
                </a:solidFill>
                <a:latin typeface="+mn-ea"/>
              </a:rPr>
              <a:t>(FEM) </a:t>
            </a:r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乃至扫描隧道显微镜 </a:t>
            </a:r>
            <a:r>
              <a:rPr lang="en-US" altLang="zh-CN" sz="2200" b="1" dirty="0" smtClean="0">
                <a:solidFill>
                  <a:schemeClr val="bg1"/>
                </a:solidFill>
                <a:latin typeface="+mn-ea"/>
              </a:rPr>
              <a:t>(STM) </a:t>
            </a:r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等可以</a:t>
            </a:r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观察</a:t>
            </a:r>
            <a:r>
              <a:rPr lang="zh-CN" altLang="en-US" sz="2200" b="1" dirty="0" smtClean="0">
                <a:solidFill>
                  <a:srgbClr val="FFC000"/>
                </a:solidFill>
                <a:latin typeface="+mn-ea"/>
              </a:rPr>
              <a:t>原子</a:t>
            </a:r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的显微设备的原理都与尖端放电效应有关；</a:t>
            </a:r>
          </a:p>
          <a:p>
            <a:pPr lvl="1" eaLnBrk="1" hangingPunct="1"/>
            <a:r>
              <a:rPr lang="zh-CN" altLang="en-US" sz="2200" b="1" dirty="0" smtClean="0">
                <a:solidFill>
                  <a:srgbClr val="FFFF00"/>
                </a:solidFill>
                <a:latin typeface="+mn-ea"/>
                <a:hlinkClick r:id="rId2" action="ppaction://hlinkfile"/>
              </a:rPr>
              <a:t>静电复印机</a:t>
            </a:r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的也是利用加高电压的针尖产生电晕使硒鼓和复印纸产生静电感应，从而使复印纸获得与原稿一样的图象。</a:t>
            </a:r>
          </a:p>
        </p:txBody>
      </p:sp>
      <p:pic>
        <p:nvPicPr>
          <p:cNvPr id="398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013176"/>
            <a:ext cx="6553200" cy="155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231" y="337011"/>
            <a:ext cx="2121257" cy="2540931"/>
          </a:xfrm>
          <a:prstGeom prst="rect">
            <a:avLst/>
          </a:prstGeom>
        </p:spPr>
      </p:pic>
      <p:pic>
        <p:nvPicPr>
          <p:cNvPr id="398342" name="Picture 6" descr="201106161451558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4588"/>
            <a:ext cx="224155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6113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8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8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8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8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8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8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/>
      <p:bldP spid="398341" grpId="0" uiExpand="1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Text Box 2"/>
          <p:cNvSpPr txBox="1">
            <a:spLocks noChangeArrowheads="1"/>
          </p:cNvSpPr>
          <p:nvPr/>
        </p:nvSpPr>
        <p:spPr bwMode="auto">
          <a:xfrm>
            <a:off x="1044575" y="260648"/>
            <a:ext cx="7848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两金属球半径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分别为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zh-CN" altLang="en-US" b="1" baseline="-25000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带电量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q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q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，设两球相距很远，当用导线将彼此连接时，电荷将如何分布？</a:t>
            </a:r>
          </a:p>
        </p:txBody>
      </p:sp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390525" y="1201826"/>
            <a:ext cx="310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516100" name="Freeform 4"/>
          <p:cNvSpPr>
            <a:spLocks/>
          </p:cNvSpPr>
          <p:nvPr/>
        </p:nvSpPr>
        <p:spPr bwMode="auto">
          <a:xfrm>
            <a:off x="6515173" y="2049760"/>
            <a:ext cx="1762051" cy="342900"/>
          </a:xfrm>
          <a:custGeom>
            <a:avLst/>
            <a:gdLst>
              <a:gd name="T0" fmla="*/ 0 w 1488"/>
              <a:gd name="T1" fmla="*/ 2147483646 h 216"/>
              <a:gd name="T2" fmla="*/ 2147483646 w 1488"/>
              <a:gd name="T3" fmla="*/ 2147483646 h 216"/>
              <a:gd name="T4" fmla="*/ 2147483646 w 1488"/>
              <a:gd name="T5" fmla="*/ 2147483646 h 216"/>
              <a:gd name="T6" fmla="*/ 2147483646 w 1488"/>
              <a:gd name="T7" fmla="*/ 2147483646 h 2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8" h="216">
                <a:moveTo>
                  <a:pt x="0" y="64"/>
                </a:moveTo>
                <a:cubicBezTo>
                  <a:pt x="120" y="140"/>
                  <a:pt x="240" y="216"/>
                  <a:pt x="384" y="208"/>
                </a:cubicBezTo>
                <a:cubicBezTo>
                  <a:pt x="528" y="200"/>
                  <a:pt x="680" y="32"/>
                  <a:pt x="864" y="16"/>
                </a:cubicBezTo>
                <a:cubicBezTo>
                  <a:pt x="1048" y="0"/>
                  <a:pt x="1384" y="96"/>
                  <a:pt x="1488" y="112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101" name="Text Box 5"/>
          <p:cNvSpPr txBox="1">
            <a:spLocks noChangeArrowheads="1"/>
          </p:cNvSpPr>
          <p:nvPr/>
        </p:nvSpPr>
        <p:spPr bwMode="auto">
          <a:xfrm>
            <a:off x="738297" y="2375010"/>
            <a:ext cx="492435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用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导线连接后，两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球表面电势相等，设两球带电量分别为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51610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625420"/>
              </p:ext>
            </p:extLst>
          </p:nvPr>
        </p:nvGraphicFramePr>
        <p:xfrm>
          <a:off x="3704309" y="2793231"/>
          <a:ext cx="838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63" name="Equation" r:id="rId3" imgW="771483" imgH="619057" progId="Equation.3">
                  <p:embed/>
                </p:oleObj>
              </mc:Choice>
              <mc:Fallback>
                <p:oleObj name="Equation" r:id="rId3" imgW="771483" imgH="6190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309" y="2793231"/>
                        <a:ext cx="838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524175"/>
              </p:ext>
            </p:extLst>
          </p:nvPr>
        </p:nvGraphicFramePr>
        <p:xfrm>
          <a:off x="889645" y="3832731"/>
          <a:ext cx="172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64" name="公式" r:id="rId5" imgW="1657435" imgH="847759" progId="Equation.3">
                  <p:embed/>
                </p:oleObj>
              </mc:Choice>
              <mc:Fallback>
                <p:oleObj name="公式" r:id="rId5" imgW="1657435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645" y="3832731"/>
                        <a:ext cx="172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422870"/>
              </p:ext>
            </p:extLst>
          </p:nvPr>
        </p:nvGraphicFramePr>
        <p:xfrm>
          <a:off x="876300" y="4800327"/>
          <a:ext cx="1801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65" name="公式" r:id="rId7" imgW="1733635" imgH="847759" progId="Equation.3">
                  <p:embed/>
                </p:oleObj>
              </mc:Choice>
              <mc:Fallback>
                <p:oleObj name="公式" r:id="rId7" imgW="1733635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800327"/>
                        <a:ext cx="1801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7" name="AutoShape 11"/>
          <p:cNvSpPr>
            <a:spLocks noChangeArrowheads="1"/>
          </p:cNvSpPr>
          <p:nvPr/>
        </p:nvSpPr>
        <p:spPr bwMode="auto">
          <a:xfrm>
            <a:off x="7086302" y="4440262"/>
            <a:ext cx="654050" cy="228600"/>
          </a:xfrm>
          <a:prstGeom prst="rightArrow">
            <a:avLst>
              <a:gd name="adj1" fmla="val 50000"/>
              <a:gd name="adj2" fmla="val 71528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6108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8510"/>
              </p:ext>
            </p:extLst>
          </p:nvPr>
        </p:nvGraphicFramePr>
        <p:xfrm>
          <a:off x="7762180" y="4097362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66" name="公式" r:id="rId9" imgW="1066800" imgH="847759" progId="Equation.3">
                  <p:embed/>
                </p:oleObj>
              </mc:Choice>
              <mc:Fallback>
                <p:oleObj name="公式" r:id="rId9" imgW="1066800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180" y="4097362"/>
                        <a:ext cx="1130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6109" name="Group 13"/>
          <p:cNvGrpSpPr>
            <a:grpSpLocks/>
          </p:cNvGrpSpPr>
          <p:nvPr/>
        </p:nvGrpSpPr>
        <p:grpSpPr bwMode="auto">
          <a:xfrm>
            <a:off x="5349875" y="1203623"/>
            <a:ext cx="3543300" cy="1911350"/>
            <a:chOff x="3244" y="916"/>
            <a:chExt cx="2232" cy="1204"/>
          </a:xfrm>
        </p:grpSpPr>
        <p:sp>
          <p:nvSpPr>
            <p:cNvPr id="25622" name="Oval 14"/>
            <p:cNvSpPr>
              <a:spLocks noChangeArrowheads="1"/>
            </p:cNvSpPr>
            <p:nvPr/>
          </p:nvSpPr>
          <p:spPr bwMode="auto">
            <a:xfrm>
              <a:off x="5040" y="1252"/>
              <a:ext cx="436" cy="458"/>
            </a:xfrm>
            <a:prstGeom prst="ellipse">
              <a:avLst/>
            </a:prstGeom>
            <a:gradFill rotWithShape="0">
              <a:gsLst>
                <a:gs pos="0">
                  <a:srgbClr val="99FFCC"/>
                </a:gs>
                <a:gs pos="100000">
                  <a:srgbClr val="33993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3" name="Oval 15"/>
            <p:cNvSpPr>
              <a:spLocks noChangeArrowheads="1"/>
            </p:cNvSpPr>
            <p:nvPr/>
          </p:nvSpPr>
          <p:spPr bwMode="auto">
            <a:xfrm>
              <a:off x="3244" y="1130"/>
              <a:ext cx="768" cy="720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5624" name="Line 16"/>
            <p:cNvSpPr>
              <a:spLocks noChangeShapeType="1"/>
            </p:cNvSpPr>
            <p:nvPr/>
          </p:nvSpPr>
          <p:spPr bwMode="auto">
            <a:xfrm flipV="1">
              <a:off x="3628" y="1204"/>
              <a:ext cx="231" cy="31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17"/>
            <p:cNvSpPr>
              <a:spLocks noChangeShapeType="1"/>
            </p:cNvSpPr>
            <p:nvPr/>
          </p:nvSpPr>
          <p:spPr bwMode="auto">
            <a:xfrm flipV="1">
              <a:off x="5258" y="1276"/>
              <a:ext cx="90" cy="23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6" name="Object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1192597"/>
                </p:ext>
              </p:extLst>
            </p:nvPr>
          </p:nvGraphicFramePr>
          <p:xfrm>
            <a:off x="3532" y="1857"/>
            <a:ext cx="18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67" name="Equation" r:id="rId11" imgW="228600" imgH="352391" progId="Equation.3">
                    <p:embed/>
                  </p:oleObj>
                </mc:Choice>
                <mc:Fallback>
                  <p:oleObj name="Equation" r:id="rId11" imgW="228600" imgH="3523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" y="1857"/>
                          <a:ext cx="18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Object 19"/>
            <p:cNvGraphicFramePr>
              <a:graphicFrameLocks/>
            </p:cNvGraphicFramePr>
            <p:nvPr/>
          </p:nvGraphicFramePr>
          <p:xfrm>
            <a:off x="5136" y="1713"/>
            <a:ext cx="20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68" name="Equation" r:id="rId13" imgW="266869" imgH="352391" progId="Equation.3">
                    <p:embed/>
                  </p:oleObj>
                </mc:Choice>
                <mc:Fallback>
                  <p:oleObj name="Equation" r:id="rId13" imgW="266869" imgH="3523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713"/>
                          <a:ext cx="20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8" name="Text Box 20"/>
            <p:cNvSpPr txBox="1">
              <a:spLocks noChangeArrowheads="1"/>
            </p:cNvSpPr>
            <p:nvPr/>
          </p:nvSpPr>
          <p:spPr bwMode="auto">
            <a:xfrm>
              <a:off x="5166" y="94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66FFFF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>
                  <a:solidFill>
                    <a:srgbClr val="66FF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5629" name="Text Box 21"/>
            <p:cNvSpPr txBox="1">
              <a:spLocks noChangeArrowheads="1"/>
            </p:cNvSpPr>
            <p:nvPr/>
          </p:nvSpPr>
          <p:spPr bwMode="auto">
            <a:xfrm>
              <a:off x="3772" y="916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>
                  <a:solidFill>
                    <a:srgbClr val="FFFF00"/>
                  </a:solidFill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516118" name="Text Box 22"/>
          <p:cNvSpPr txBox="1">
            <a:spLocks noChangeArrowheads="1"/>
          </p:cNvSpPr>
          <p:nvPr/>
        </p:nvSpPr>
        <p:spPr bwMode="auto">
          <a:xfrm>
            <a:off x="4465944" y="6137846"/>
            <a:ext cx="441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如果两球相距较近，结果怎样？</a:t>
            </a:r>
          </a:p>
        </p:txBody>
      </p:sp>
      <p:sp>
        <p:nvSpPr>
          <p:cNvPr id="516119" name="Rectangle 23"/>
          <p:cNvSpPr>
            <a:spLocks noChangeArrowheads="1"/>
          </p:cNvSpPr>
          <p:nvPr/>
        </p:nvSpPr>
        <p:spPr bwMode="auto">
          <a:xfrm>
            <a:off x="247650" y="286048"/>
            <a:ext cx="302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516120" name="Text Box 24"/>
          <p:cNvSpPr txBox="1">
            <a:spLocks noChangeArrowheads="1"/>
          </p:cNvSpPr>
          <p:nvPr/>
        </p:nvSpPr>
        <p:spPr bwMode="auto">
          <a:xfrm>
            <a:off x="3538844" y="6120384"/>
            <a:ext cx="222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思考：</a:t>
            </a:r>
          </a:p>
        </p:txBody>
      </p:sp>
      <p:sp>
        <p:nvSpPr>
          <p:cNvPr id="516121" name="AutoShape 25"/>
          <p:cNvSpPr>
            <a:spLocks/>
          </p:cNvSpPr>
          <p:nvPr/>
        </p:nvSpPr>
        <p:spPr bwMode="auto">
          <a:xfrm>
            <a:off x="2743200" y="4159274"/>
            <a:ext cx="244475" cy="1135063"/>
          </a:xfrm>
          <a:prstGeom prst="rightBrace">
            <a:avLst>
              <a:gd name="adj1" fmla="val 38690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122" name="AutoShape 26"/>
          <p:cNvSpPr>
            <a:spLocks noChangeArrowheads="1"/>
          </p:cNvSpPr>
          <p:nvPr/>
        </p:nvSpPr>
        <p:spPr bwMode="auto">
          <a:xfrm>
            <a:off x="3124200" y="4402162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61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648186"/>
              </p:ext>
            </p:extLst>
          </p:nvPr>
        </p:nvGraphicFramePr>
        <p:xfrm>
          <a:off x="3124200" y="3925912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69" name="Equation" r:id="rId15" imgW="885952" imgH="352391" progId="Equation.3">
                  <p:embed/>
                </p:oleObj>
              </mc:Choice>
              <mc:Fallback>
                <p:oleObj name="Equation" r:id="rId15" imgW="885952" imgH="35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25912"/>
                        <a:ext cx="95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379351"/>
              </p:ext>
            </p:extLst>
          </p:nvPr>
        </p:nvGraphicFramePr>
        <p:xfrm>
          <a:off x="3276600" y="5091410"/>
          <a:ext cx="130968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0" name="Equation" r:id="rId17" imgW="390483" imgH="323918" progId="Equation.3">
                  <p:embed/>
                </p:oleObj>
              </mc:Choice>
              <mc:Fallback>
                <p:oleObj name="Equation" r:id="rId17" imgW="390483" imgH="323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91410"/>
                        <a:ext cx="1309688" cy="928688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25" name="AutoShape 29"/>
          <p:cNvSpPr>
            <a:spLocks noChangeArrowheads="1"/>
          </p:cNvSpPr>
          <p:nvPr/>
        </p:nvSpPr>
        <p:spPr bwMode="auto">
          <a:xfrm>
            <a:off x="5051425" y="5067598"/>
            <a:ext cx="3708400" cy="863600"/>
          </a:xfrm>
          <a:prstGeom prst="wedgeRectCallout">
            <a:avLst>
              <a:gd name="adj1" fmla="val -62556"/>
              <a:gd name="adj2" fmla="val 10614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导体表面的电荷面密度与曲率半径成反比</a:t>
            </a:r>
          </a:p>
        </p:txBody>
      </p:sp>
      <p:graphicFrame>
        <p:nvGraphicFramePr>
          <p:cNvPr id="31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030727"/>
              </p:ext>
            </p:extLst>
          </p:nvPr>
        </p:nvGraphicFramePr>
        <p:xfrm>
          <a:off x="973190" y="1498825"/>
          <a:ext cx="3613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71" name="Equation" r:id="rId19" imgW="1562040" imgH="431640" progId="Equation.DSMT4">
                  <p:embed/>
                </p:oleObj>
              </mc:Choice>
              <mc:Fallback>
                <p:oleObj name="Equation" r:id="rId19" imgW="156204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90" y="1498825"/>
                        <a:ext cx="36131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891381" y="1146810"/>
            <a:ext cx="48252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导线连接前，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两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球表面电势分别为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6300" y="3235747"/>
            <a:ext cx="2831604" cy="461665"/>
            <a:chOff x="876300" y="3235747"/>
            <a:chExt cx="2831604" cy="461665"/>
          </a:xfrm>
        </p:grpSpPr>
        <p:graphicFrame>
          <p:nvGraphicFramePr>
            <p:cNvPr id="516105" name="Objec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05940109"/>
                </p:ext>
              </p:extLst>
            </p:nvPr>
          </p:nvGraphicFramePr>
          <p:xfrm>
            <a:off x="876300" y="3248524"/>
            <a:ext cx="22098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72" name="Equation" r:id="rId21" imgW="2143083" imgH="352391" progId="Equation.3">
                    <p:embed/>
                  </p:oleObj>
                </mc:Choice>
                <mc:Fallback>
                  <p:oleObj name="Equation" r:id="rId21" imgW="2143083" imgH="3523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300" y="3248524"/>
                          <a:ext cx="22098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3164165" y="3235747"/>
              <a:ext cx="5437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b="1" dirty="0" smtClean="0">
                  <a:solidFill>
                    <a:schemeClr val="bg1"/>
                  </a:solidFill>
                  <a:ea typeface="楷体_GB2312" pitchFamily="49" charset="-122"/>
                </a:rPr>
                <a:t>(1)</a:t>
              </a:r>
              <a:endParaRPr kumimoji="0" lang="en-US" altLang="zh-CN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65749" y="4007617"/>
            <a:ext cx="3442464" cy="983507"/>
            <a:chOff x="4165749" y="4007617"/>
            <a:chExt cx="3442464" cy="983507"/>
          </a:xfrm>
        </p:grpSpPr>
        <p:graphicFrame>
          <p:nvGraphicFramePr>
            <p:cNvPr id="30" name="Object 3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52333941"/>
                </p:ext>
              </p:extLst>
            </p:nvPr>
          </p:nvGraphicFramePr>
          <p:xfrm>
            <a:off x="4165749" y="4022749"/>
            <a:ext cx="2997547" cy="96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73" name="Equation" r:id="rId23" imgW="1295280" imgH="457200" progId="Equation.DSMT4">
                    <p:embed/>
                  </p:oleObj>
                </mc:Choice>
                <mc:Fallback>
                  <p:oleObj name="Equation" r:id="rId23" imgW="1295280" imgH="457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749" y="4022749"/>
                          <a:ext cx="2997547" cy="968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7064474" y="4007617"/>
              <a:ext cx="54373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b="1" dirty="0" smtClean="0">
                  <a:solidFill>
                    <a:schemeClr val="bg1"/>
                  </a:solidFill>
                  <a:ea typeface="楷体_GB2312" pitchFamily="49" charset="-122"/>
                </a:rPr>
                <a:t>(2)</a:t>
              </a:r>
              <a:endParaRPr kumimoji="0" lang="en-US" altLang="zh-CN" b="1" dirty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73476" y="5879834"/>
            <a:ext cx="303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联立（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）（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）可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求出电荷重新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分布情况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7986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1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1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1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300"/>
                                        <p:tgtEl>
                                          <p:spTgt spid="51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1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8" grpId="0" autoUpdateAnimBg="0"/>
      <p:bldP spid="516099" grpId="0" autoUpdateAnimBg="0"/>
      <p:bldP spid="516100" grpId="0" animBg="1"/>
      <p:bldP spid="516101" grpId="0" autoUpdateAnimBg="0"/>
      <p:bldP spid="516107" grpId="0" animBg="1"/>
      <p:bldP spid="516118" grpId="0" autoUpdateAnimBg="0"/>
      <p:bldP spid="516119" grpId="0" autoUpdateAnimBg="0"/>
      <p:bldP spid="516120" grpId="0" autoUpdateAnimBg="0"/>
      <p:bldP spid="516121" grpId="0" animBg="1"/>
      <p:bldP spid="516122" grpId="0" animBg="1"/>
      <p:bldP spid="516125" grpId="0" animBg="1" autoUpdateAnimBg="0"/>
      <p:bldP spid="32" grpId="0" autoUpdateAnimBg="0"/>
      <p:bldP spid="3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527050" y="260648"/>
            <a:ext cx="528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66FFFF"/>
                </a:solidFill>
                <a:ea typeface="楷体_GB2312" pitchFamily="49" charset="-122"/>
              </a:rPr>
              <a:t>4. 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静电屏蔽</a:t>
            </a:r>
            <a:r>
              <a:rPr lang="en-US" altLang="zh-CN" b="1" dirty="0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腔内、腔外的场互不影响</a:t>
            </a:r>
            <a:r>
              <a:rPr lang="en-US" altLang="zh-CN" b="1" dirty="0">
                <a:solidFill>
                  <a:srgbClr val="66FF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443409" name="AutoShape 17" descr="深色上对角线"/>
          <p:cNvSpPr>
            <a:spLocks noChangeArrowheads="1"/>
          </p:cNvSpPr>
          <p:nvPr/>
        </p:nvSpPr>
        <p:spPr bwMode="auto">
          <a:xfrm>
            <a:off x="3616325" y="1293912"/>
            <a:ext cx="2133600" cy="990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645" y="10800"/>
                </a:moveTo>
                <a:cubicBezTo>
                  <a:pt x="4645" y="14199"/>
                  <a:pt x="7401" y="16955"/>
                  <a:pt x="10800" y="16955"/>
                </a:cubicBezTo>
                <a:cubicBezTo>
                  <a:pt x="14199" y="16955"/>
                  <a:pt x="16955" y="14199"/>
                  <a:pt x="16955" y="10800"/>
                </a:cubicBezTo>
                <a:cubicBezTo>
                  <a:pt x="16955" y="7401"/>
                  <a:pt x="14199" y="4645"/>
                  <a:pt x="10800" y="4645"/>
                </a:cubicBezTo>
                <a:cubicBezTo>
                  <a:pt x="7401" y="4645"/>
                  <a:pt x="4645" y="7401"/>
                  <a:pt x="4645" y="10800"/>
                </a:cubicBezTo>
                <a:close/>
              </a:path>
            </a:pathLst>
          </a:custGeom>
          <a:pattFill prst="dkUp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3410" name="Group 18"/>
          <p:cNvGrpSpPr>
            <a:grpSpLocks/>
          </p:cNvGrpSpPr>
          <p:nvPr/>
        </p:nvGrpSpPr>
        <p:grpSpPr bwMode="auto">
          <a:xfrm>
            <a:off x="4149725" y="836712"/>
            <a:ext cx="1600200" cy="1143000"/>
            <a:chOff x="4416" y="384"/>
            <a:chExt cx="1008" cy="720"/>
          </a:xfrm>
        </p:grpSpPr>
        <p:sp>
          <p:nvSpPr>
            <p:cNvPr id="22557" name="Text Box 19"/>
            <p:cNvSpPr txBox="1">
              <a:spLocks noChangeArrowheads="1"/>
            </p:cNvSpPr>
            <p:nvPr/>
          </p:nvSpPr>
          <p:spPr bwMode="auto">
            <a:xfrm>
              <a:off x="4416" y="8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FF00"/>
                  </a:solidFill>
                  <a:ea typeface="楷体_GB2312" pitchFamily="49" charset="-122"/>
                </a:rPr>
                <a:t>腔内</a:t>
              </a:r>
              <a:endParaRPr lang="zh-CN" altLang="en-US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22558" name="Text Box 20"/>
            <p:cNvSpPr txBox="1">
              <a:spLocks noChangeArrowheads="1"/>
            </p:cNvSpPr>
            <p:nvPr/>
          </p:nvSpPr>
          <p:spPr bwMode="auto">
            <a:xfrm>
              <a:off x="4704" y="384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FF00"/>
                  </a:solidFill>
                  <a:ea typeface="楷体_GB2312" pitchFamily="49" charset="-122"/>
                </a:rPr>
                <a:t>腔外</a:t>
              </a:r>
              <a:endParaRPr lang="zh-CN" altLang="en-US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</p:grpSp>
      <p:sp>
        <p:nvSpPr>
          <p:cNvPr id="443413" name="AutoShape 21"/>
          <p:cNvSpPr>
            <a:spLocks noChangeArrowheads="1"/>
          </p:cNvSpPr>
          <p:nvPr/>
        </p:nvSpPr>
        <p:spPr bwMode="auto">
          <a:xfrm>
            <a:off x="6377136" y="1827312"/>
            <a:ext cx="1219200" cy="533400"/>
          </a:xfrm>
          <a:prstGeom prst="wedgeEllipseCallout">
            <a:avLst>
              <a:gd name="adj1" fmla="val -142449"/>
              <a:gd name="adj2" fmla="val -27083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内表面</a:t>
            </a:r>
          </a:p>
        </p:txBody>
      </p:sp>
      <p:sp>
        <p:nvSpPr>
          <p:cNvPr id="443414" name="AutoShape 22"/>
          <p:cNvSpPr>
            <a:spLocks noChangeArrowheads="1"/>
          </p:cNvSpPr>
          <p:nvPr/>
        </p:nvSpPr>
        <p:spPr bwMode="auto">
          <a:xfrm>
            <a:off x="6046788" y="1103412"/>
            <a:ext cx="1219200" cy="533400"/>
          </a:xfrm>
          <a:prstGeom prst="wedgeEllipseCallout">
            <a:avLst>
              <a:gd name="adj1" fmla="val -72787"/>
              <a:gd name="adj2" fmla="val 64583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外表面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43415" name="AutoShape 23"/>
          <p:cNvSpPr>
            <a:spLocks noChangeArrowheads="1"/>
          </p:cNvSpPr>
          <p:nvPr/>
        </p:nvSpPr>
        <p:spPr bwMode="auto">
          <a:xfrm>
            <a:off x="2625725" y="912912"/>
            <a:ext cx="990600" cy="533400"/>
          </a:xfrm>
          <a:prstGeom prst="wedgeRoundRectCallout">
            <a:avLst>
              <a:gd name="adj1" fmla="val 70352"/>
              <a:gd name="adj2" fmla="val 91069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导体</a:t>
            </a:r>
          </a:p>
        </p:txBody>
      </p:sp>
      <p:grpSp>
        <p:nvGrpSpPr>
          <p:cNvPr id="443416" name="Group 24"/>
          <p:cNvGrpSpPr>
            <a:grpSpLocks/>
          </p:cNvGrpSpPr>
          <p:nvPr/>
        </p:nvGrpSpPr>
        <p:grpSpPr bwMode="auto">
          <a:xfrm>
            <a:off x="3028950" y="2000349"/>
            <a:ext cx="927100" cy="444500"/>
            <a:chOff x="1632" y="3872"/>
            <a:chExt cx="584" cy="280"/>
          </a:xfrm>
        </p:grpSpPr>
        <p:sp>
          <p:nvSpPr>
            <p:cNvPr id="22551" name="Line 25"/>
            <p:cNvSpPr>
              <a:spLocks noChangeShapeType="1"/>
            </p:cNvSpPr>
            <p:nvPr/>
          </p:nvSpPr>
          <p:spPr bwMode="auto">
            <a:xfrm>
              <a:off x="1632" y="4056"/>
              <a:ext cx="14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26"/>
            <p:cNvSpPr>
              <a:spLocks noChangeShapeType="1"/>
            </p:cNvSpPr>
            <p:nvPr/>
          </p:nvSpPr>
          <p:spPr bwMode="auto">
            <a:xfrm>
              <a:off x="1648" y="4104"/>
              <a:ext cx="9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27"/>
            <p:cNvSpPr>
              <a:spLocks noChangeShapeType="1"/>
            </p:cNvSpPr>
            <p:nvPr/>
          </p:nvSpPr>
          <p:spPr bwMode="auto">
            <a:xfrm>
              <a:off x="1632" y="4056"/>
              <a:ext cx="14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28"/>
            <p:cNvSpPr>
              <a:spLocks noChangeShapeType="1"/>
            </p:cNvSpPr>
            <p:nvPr/>
          </p:nvSpPr>
          <p:spPr bwMode="auto">
            <a:xfrm>
              <a:off x="1680" y="4152"/>
              <a:ext cx="3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29"/>
            <p:cNvSpPr>
              <a:spLocks noChangeShapeType="1"/>
            </p:cNvSpPr>
            <p:nvPr/>
          </p:nvSpPr>
          <p:spPr bwMode="auto">
            <a:xfrm>
              <a:off x="1696" y="3872"/>
              <a:ext cx="0" cy="1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30"/>
            <p:cNvSpPr>
              <a:spLocks noChangeShapeType="1"/>
            </p:cNvSpPr>
            <p:nvPr/>
          </p:nvSpPr>
          <p:spPr bwMode="auto">
            <a:xfrm>
              <a:off x="1688" y="3880"/>
              <a:ext cx="52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3151286"/>
            <a:ext cx="3412112" cy="3044826"/>
          </a:xfrm>
          <a:prstGeom prst="rect">
            <a:avLst/>
          </a:prstGeom>
        </p:spPr>
      </p:pic>
      <p:pic>
        <p:nvPicPr>
          <p:cNvPr id="121858" name="Picture 2" descr="https://timgsa.baidu.com/timg?image&amp;quality=80&amp;size=b9999_10000&amp;sec=1588002369774&amp;di=35597c06b725b2ffd5a52300564f4c1c&amp;imgtype=0&amp;src=http%3A%2F%2Fimg.mp.itc.cn%2Fq_70%2Cc_zoom%2Cw_640%2Fupload%2F20170309%2F753f5d1f51934a86b62c4153e2fd1f54_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51286"/>
            <a:ext cx="5065565" cy="304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484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 autoUpdateAnimBg="0"/>
      <p:bldP spid="443409" grpId="0" animBg="1"/>
      <p:bldP spid="443413" grpId="0" animBg="1" autoUpdateAnimBg="0"/>
      <p:bldP spid="443414" grpId="0" animBg="1" autoUpdateAnimBg="0"/>
      <p:bldP spid="44341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ChangeArrowheads="1"/>
          </p:cNvSpPr>
          <p:nvPr/>
        </p:nvSpPr>
        <p:spPr bwMode="auto">
          <a:xfrm>
            <a:off x="323528" y="332656"/>
            <a:ext cx="2143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静电屏蔽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分类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</a:rPr>
              <a:t>:</a:t>
            </a:r>
            <a:endParaRPr lang="en-US" altLang="zh-CN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290528" y="692696"/>
            <a:ext cx="7992814" cy="97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2300" b="1" dirty="0">
                <a:solidFill>
                  <a:schemeClr val="bg1"/>
                </a:solidFill>
                <a:ea typeface="楷体_GB2312" pitchFamily="49" charset="-122"/>
              </a:rPr>
              <a:t>(1) </a:t>
            </a:r>
            <a:r>
              <a:rPr kumimoji="0" lang="zh-CN" altLang="en-US" sz="2300" b="1" dirty="0">
                <a:solidFill>
                  <a:schemeClr val="bg1"/>
                </a:solidFill>
                <a:ea typeface="楷体_GB2312" pitchFamily="49" charset="-122"/>
              </a:rPr>
              <a:t>空腔导体不论接地与否，其</a:t>
            </a:r>
            <a:r>
              <a:rPr kumimoji="0" lang="zh-CN" altLang="en-US" sz="2300" b="1" dirty="0">
                <a:solidFill>
                  <a:srgbClr val="00FFFF"/>
                </a:solidFill>
                <a:ea typeface="楷体_GB2312" pitchFamily="49" charset="-122"/>
              </a:rPr>
              <a:t>内部电场不受空腔外</a:t>
            </a:r>
            <a:r>
              <a:rPr kumimoji="0" lang="zh-CN" altLang="en-US" sz="2300" b="1" dirty="0" smtClean="0">
                <a:solidFill>
                  <a:srgbClr val="00FFFF"/>
                </a:solidFill>
                <a:ea typeface="楷体_GB2312" pitchFamily="49" charset="-122"/>
              </a:rPr>
              <a:t>电荷的</a:t>
            </a:r>
            <a:r>
              <a:rPr kumimoji="0" lang="zh-CN" altLang="en-US" sz="2300" b="1" dirty="0">
                <a:solidFill>
                  <a:srgbClr val="00FFFF"/>
                </a:solidFill>
                <a:ea typeface="楷体_GB2312" pitchFamily="49" charset="-122"/>
              </a:rPr>
              <a:t>影响</a:t>
            </a:r>
            <a:r>
              <a:rPr kumimoji="0" lang="zh-CN" altLang="en-US" sz="2300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  <a:r>
              <a:rPr kumimoji="0" lang="zh-CN" altLang="en-US" sz="2300" b="1" dirty="0">
                <a:solidFill>
                  <a:srgbClr val="FFC000"/>
                </a:solidFill>
                <a:ea typeface="楷体_GB2312" pitchFamily="49" charset="-122"/>
              </a:rPr>
              <a:t>空腔内的电场是由空腔内电荷及内壁上</a:t>
            </a:r>
            <a:r>
              <a:rPr kumimoji="0" lang="zh-CN" altLang="en-US" sz="2300" b="1" dirty="0" smtClean="0">
                <a:solidFill>
                  <a:srgbClr val="FFC000"/>
                </a:solidFill>
                <a:ea typeface="楷体_GB2312" pitchFamily="49" charset="-122"/>
              </a:rPr>
              <a:t>电荷共同决定</a:t>
            </a:r>
            <a:r>
              <a:rPr kumimoji="0" lang="zh-CN" altLang="en-US" sz="2300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pic>
        <p:nvPicPr>
          <p:cNvPr id="443397" name="Picture 5" descr="art8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06" y="1641500"/>
            <a:ext cx="2182812" cy="20335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443398" name="Picture 6" descr="art813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03" y="1628800"/>
            <a:ext cx="218281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399" name="Oval 7"/>
          <p:cNvSpPr>
            <a:spLocks noChangeArrowheads="1"/>
          </p:cNvSpPr>
          <p:nvPr/>
        </p:nvSpPr>
        <p:spPr bwMode="auto">
          <a:xfrm>
            <a:off x="6948166" y="2578125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0" name="Oval 8"/>
          <p:cNvSpPr>
            <a:spLocks noChangeArrowheads="1"/>
          </p:cNvSpPr>
          <p:nvPr/>
        </p:nvSpPr>
        <p:spPr bwMode="auto">
          <a:xfrm>
            <a:off x="5652766" y="3297262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1" name="Oval 9"/>
          <p:cNvSpPr>
            <a:spLocks noChangeArrowheads="1"/>
          </p:cNvSpPr>
          <p:nvPr/>
        </p:nvSpPr>
        <p:spPr bwMode="auto">
          <a:xfrm>
            <a:off x="6803703" y="207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2" name="Oval 10"/>
          <p:cNvSpPr>
            <a:spLocks noChangeArrowheads="1"/>
          </p:cNvSpPr>
          <p:nvPr/>
        </p:nvSpPr>
        <p:spPr bwMode="auto">
          <a:xfrm>
            <a:off x="6948166" y="3225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3" name="Oval 11"/>
          <p:cNvSpPr>
            <a:spLocks noChangeArrowheads="1"/>
          </p:cNvSpPr>
          <p:nvPr/>
        </p:nvSpPr>
        <p:spPr bwMode="auto">
          <a:xfrm>
            <a:off x="3779516" y="2578125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4" name="Oval 12"/>
          <p:cNvSpPr>
            <a:spLocks noChangeArrowheads="1"/>
          </p:cNvSpPr>
          <p:nvPr/>
        </p:nvSpPr>
        <p:spPr bwMode="auto">
          <a:xfrm>
            <a:off x="2484116" y="3297262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5" name="Oval 13"/>
          <p:cNvSpPr>
            <a:spLocks noChangeArrowheads="1"/>
          </p:cNvSpPr>
          <p:nvPr/>
        </p:nvSpPr>
        <p:spPr bwMode="auto">
          <a:xfrm>
            <a:off x="3635053" y="207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6" name="Oval 14"/>
          <p:cNvSpPr>
            <a:spLocks noChangeArrowheads="1"/>
          </p:cNvSpPr>
          <p:nvPr/>
        </p:nvSpPr>
        <p:spPr bwMode="auto">
          <a:xfrm>
            <a:off x="3779516" y="3225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7" name="Oval 15"/>
          <p:cNvSpPr>
            <a:spLocks noChangeAspect="1" noChangeArrowheads="1"/>
          </p:cNvSpPr>
          <p:nvPr/>
        </p:nvSpPr>
        <p:spPr bwMode="auto">
          <a:xfrm>
            <a:off x="2812034" y="2062187"/>
            <a:ext cx="1039812" cy="1039813"/>
          </a:xfrm>
          <a:prstGeom prst="ellipse">
            <a:avLst/>
          </a:prstGeom>
          <a:solidFill>
            <a:srgbClr val="FF330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8" name="Oval 16"/>
          <p:cNvSpPr>
            <a:spLocks noChangeAspect="1" noChangeArrowheads="1"/>
          </p:cNvSpPr>
          <p:nvPr/>
        </p:nvSpPr>
        <p:spPr bwMode="auto">
          <a:xfrm>
            <a:off x="5547991" y="2041550"/>
            <a:ext cx="1039812" cy="1039812"/>
          </a:xfrm>
          <a:prstGeom prst="ellipse">
            <a:avLst/>
          </a:prstGeom>
          <a:solidFill>
            <a:srgbClr val="FF330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1" name="Picture 2" descr="art8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528" y="4612251"/>
            <a:ext cx="218281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95536" y="3717032"/>
            <a:ext cx="835292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接地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的空腔导体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外部的电场不受空腔内电荷的影响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　  而只由空腔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导体</a:t>
            </a:r>
            <a:r>
              <a:rPr lang="zh-CN" altLang="en-US" b="1" dirty="0" smtClean="0">
                <a:solidFill>
                  <a:srgbClr val="FFC000"/>
                </a:solidFill>
                <a:ea typeface="楷体_GB2312" pitchFamily="49" charset="-122"/>
              </a:rPr>
              <a:t>外部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的电荷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决定。  </a:t>
            </a:r>
          </a:p>
        </p:txBody>
      </p:sp>
    </p:spTree>
    <p:extLst>
      <p:ext uri="{BB962C8B-B14F-4D97-AF65-F5344CB8AC3E}">
        <p14:creationId xmlns:p14="http://schemas.microsoft.com/office/powerpoint/2010/main" val="33601786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10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10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10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-0.04774 -0.0636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319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04809 -0.0641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321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-1.38889E-6 0.1048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9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1065 L -0.04774 -0.0215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162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3" presetClass="entr" presetSubtype="16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1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10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10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1000"/>
                                        <p:tgtEl>
                                          <p:spTgt spid="4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4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04774 -0.0636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319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04809 -0.0641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321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8.33333E-7 0.1048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9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1065 L -0.04774 -0.0215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162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3" presetClass="entr" presetSubtype="16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1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/>
      <p:bldP spid="443396" grpId="0"/>
      <p:bldP spid="443399" grpId="0" animBg="1"/>
      <p:bldP spid="443399" grpId="1" animBg="1"/>
      <p:bldP spid="443400" grpId="0" animBg="1"/>
      <p:bldP spid="443400" grpId="1" animBg="1"/>
      <p:bldP spid="443401" grpId="0" animBg="1"/>
      <p:bldP spid="443401" grpId="1" animBg="1"/>
      <p:bldP spid="443402" grpId="0" animBg="1"/>
      <p:bldP spid="443402" grpId="1" animBg="1"/>
      <p:bldP spid="443403" grpId="0" animBg="1"/>
      <p:bldP spid="443403" grpId="1" animBg="1"/>
      <p:bldP spid="443404" grpId="0" animBg="1"/>
      <p:bldP spid="443404" grpId="1" animBg="1"/>
      <p:bldP spid="443405" grpId="0" animBg="1"/>
      <p:bldP spid="443405" grpId="1" animBg="1"/>
      <p:bldP spid="443406" grpId="0" animBg="1"/>
      <p:bldP spid="443406" grpId="1" animBg="1"/>
      <p:bldP spid="443407" grpId="0" animBg="1"/>
      <p:bldP spid="443407" grpId="1" animBg="1"/>
      <p:bldP spid="443408" grpId="0" animBg="1"/>
      <p:bldP spid="443408" grpId="1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Text Box 3"/>
          <p:cNvSpPr txBox="1">
            <a:spLocks noChangeArrowheads="1"/>
          </p:cNvSpPr>
          <p:nvPr/>
        </p:nvSpPr>
        <p:spPr bwMode="auto">
          <a:xfrm>
            <a:off x="395536" y="329714"/>
            <a:ext cx="2350323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静电屏蔽的应用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5160" y="980728"/>
            <a:ext cx="856895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ct val="125000"/>
              </a:lnSpc>
              <a:buAutoNum type="arabicPeriod"/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高压带电作业（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500KV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带电作业用的屏蔽服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）；</a:t>
            </a:r>
            <a:endParaRPr lang="en-US" altLang="zh-CN" b="1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marL="457200" indent="-457200" algn="l" eaLnBrk="1" hangingPunct="1">
              <a:lnSpc>
                <a:spcPct val="125000"/>
              </a:lnSpc>
              <a:buAutoNum type="arabicPeriod"/>
            </a:pP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有线电视的信号线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，外面就有一层金属丝，就为了静电屏蔽，使信号不受干扰；</a:t>
            </a:r>
            <a:endParaRPr lang="en-US" altLang="zh-CN" b="1" dirty="0" smtClean="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718080"/>
            <a:ext cx="3028000" cy="2923308"/>
          </a:xfrm>
          <a:prstGeom prst="rect">
            <a:avLst/>
          </a:prstGeom>
        </p:spPr>
      </p:pic>
      <p:pic>
        <p:nvPicPr>
          <p:cNvPr id="120836" name="Picture 4" descr="https://timgsa.baidu.com/timg?image&amp;quality=80&amp;size=b9999_10000&amp;sec=1588001877438&amp;di=881e87fe02d82e85f6d4bc329f5d0323&amp;imgtype=0&amp;src=http%3A%2F%2Fali.jiancai.com%2Fupload%2Fuser%2Fhualun001%2F201711201415595231.jpg%400e_0o_0l_400h_400w_50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3443459" cy="29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8352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179388" y="281136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936625" y="281136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已知两个均匀带电的无限大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导体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平板，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7126" name="Text Box 6"/>
          <p:cNvSpPr txBox="1">
            <a:spLocks noChangeArrowheads="1"/>
          </p:cNvSpPr>
          <p:nvPr/>
        </p:nvSpPr>
        <p:spPr bwMode="auto">
          <a:xfrm>
            <a:off x="6042025" y="28113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板单位面积带电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3414713" y="758973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B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板单位面积带电 </a:t>
            </a:r>
          </a:p>
        </p:txBody>
      </p:sp>
      <p:graphicFrame>
        <p:nvGraphicFramePr>
          <p:cNvPr id="517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042423"/>
              </p:ext>
            </p:extLst>
          </p:nvPr>
        </p:nvGraphicFramePr>
        <p:xfrm>
          <a:off x="1052513" y="738336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68" name="公式" r:id="rId3" imgW="885952" imgH="161959" progId="Equation.3">
                  <p:embed/>
                </p:oleObj>
              </mc:Choice>
              <mc:Fallback>
                <p:oleObj name="公式" r:id="rId3" imgW="885952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738336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558430"/>
              </p:ext>
            </p:extLst>
          </p:nvPr>
        </p:nvGraphicFramePr>
        <p:xfrm>
          <a:off x="6386513" y="738336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69" name="公式" r:id="rId5" imgW="885952" imgH="161959" progId="Equation.3">
                  <p:embed/>
                </p:oleObj>
              </mc:Choice>
              <mc:Fallback>
                <p:oleObj name="公式" r:id="rId5" imgW="885952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738336"/>
                        <a:ext cx="2362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323850" y="1271736"/>
            <a:ext cx="837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求：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静电平衡下，两导体板表面上的电荷面密度？</a:t>
            </a:r>
            <a:r>
              <a:rPr lang="zh-CN" altLang="en-US" b="1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>
            <a:off x="6518275" y="2109936"/>
            <a:ext cx="304800" cy="2971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7132" name="Rectangle 12"/>
          <p:cNvSpPr>
            <a:spLocks noChangeArrowheads="1"/>
          </p:cNvSpPr>
          <p:nvPr/>
        </p:nvSpPr>
        <p:spPr bwMode="auto">
          <a:xfrm>
            <a:off x="8194675" y="2109936"/>
            <a:ext cx="304800" cy="2971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7133" name="Line 13"/>
          <p:cNvSpPr>
            <a:spLocks noChangeShapeType="1"/>
          </p:cNvSpPr>
          <p:nvPr/>
        </p:nvSpPr>
        <p:spPr bwMode="auto">
          <a:xfrm>
            <a:off x="6213475" y="4167336"/>
            <a:ext cx="28956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171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55689"/>
              </p:ext>
            </p:extLst>
          </p:nvPr>
        </p:nvGraphicFramePr>
        <p:xfrm>
          <a:off x="8651875" y="3710136"/>
          <a:ext cx="381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70" name="公式" r:id="rId7" imgW="57235" imgH="76234" progId="Equation.3">
                  <p:embed/>
                </p:oleObj>
              </mc:Choice>
              <mc:Fallback>
                <p:oleObj name="公式" r:id="rId7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75" y="3710136"/>
                        <a:ext cx="381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468695"/>
              </p:ext>
            </p:extLst>
          </p:nvPr>
        </p:nvGraphicFramePr>
        <p:xfrm>
          <a:off x="5984875" y="2033736"/>
          <a:ext cx="5715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71" name="公式" r:id="rId9" imgW="123952" imgH="152468" progId="Equation.3">
                  <p:embed/>
                </p:oleObj>
              </mc:Choice>
              <mc:Fallback>
                <p:oleObj name="公式" r:id="rId9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2033736"/>
                        <a:ext cx="5715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444208"/>
              </p:ext>
            </p:extLst>
          </p:nvPr>
        </p:nvGraphicFramePr>
        <p:xfrm>
          <a:off x="6823075" y="2033736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72" name="公式" r:id="rId11" imgW="133435" imgH="152468" progId="Equation.3">
                  <p:embed/>
                </p:oleObj>
              </mc:Choice>
              <mc:Fallback>
                <p:oleObj name="公式" r:id="rId11" imgW="1334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2033736"/>
                        <a:ext cx="609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647919"/>
              </p:ext>
            </p:extLst>
          </p:nvPr>
        </p:nvGraphicFramePr>
        <p:xfrm>
          <a:off x="7585075" y="2033736"/>
          <a:ext cx="6096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73" name="公式" r:id="rId13" imgW="133435" imgH="161959" progId="Equation.3">
                  <p:embed/>
                </p:oleObj>
              </mc:Choice>
              <mc:Fallback>
                <p:oleObj name="公式" r:id="rId13" imgW="133435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2033736"/>
                        <a:ext cx="6096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625404"/>
              </p:ext>
            </p:extLst>
          </p:nvPr>
        </p:nvGraphicFramePr>
        <p:xfrm>
          <a:off x="8499475" y="2033736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74" name="公式" r:id="rId15" imgW="133435" imgH="152468" progId="Equation.3">
                  <p:embed/>
                </p:oleObj>
              </mc:Choice>
              <mc:Fallback>
                <p:oleObj name="公式" r:id="rId15" imgW="1334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2033736"/>
                        <a:ext cx="609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9" name="Line 19"/>
          <p:cNvSpPr>
            <a:spLocks noChangeShapeType="1"/>
          </p:cNvSpPr>
          <p:nvPr/>
        </p:nvSpPr>
        <p:spPr bwMode="auto">
          <a:xfrm>
            <a:off x="6823075" y="4624536"/>
            <a:ext cx="1371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171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737337"/>
              </p:ext>
            </p:extLst>
          </p:nvPr>
        </p:nvGraphicFramePr>
        <p:xfrm>
          <a:off x="7280275" y="4167336"/>
          <a:ext cx="419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75" name="公式" r:id="rId17" imgW="76200" imgH="114198" progId="Equation.3">
                  <p:embed/>
                </p:oleObj>
              </mc:Choice>
              <mc:Fallback>
                <p:oleObj name="公式" r:id="rId17" imgW="76200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4167336"/>
                        <a:ext cx="4191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72427"/>
              </p:ext>
            </p:extLst>
          </p:nvPr>
        </p:nvGraphicFramePr>
        <p:xfrm>
          <a:off x="6061075" y="3024336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76" name="公式" r:id="rId19" imgW="85683" imgH="95216" progId="Equation.3">
                  <p:embed/>
                </p:oleObj>
              </mc:Choice>
              <mc:Fallback>
                <p:oleObj name="公式" r:id="rId1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3024336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2" name="Oval 22"/>
          <p:cNvSpPr>
            <a:spLocks noChangeArrowheads="1"/>
          </p:cNvSpPr>
          <p:nvPr/>
        </p:nvSpPr>
        <p:spPr bwMode="auto">
          <a:xfrm>
            <a:off x="6594475" y="3481536"/>
            <a:ext cx="152400" cy="152400"/>
          </a:xfrm>
          <a:prstGeom prst="ellipse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975117"/>
              </p:ext>
            </p:extLst>
          </p:nvPr>
        </p:nvGraphicFramePr>
        <p:xfrm>
          <a:off x="2601913" y="1844823"/>
          <a:ext cx="457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77" name="公式" r:id="rId21" imgW="85683" imgH="95216" progId="Equation.3">
                  <p:embed/>
                </p:oleObj>
              </mc:Choice>
              <mc:Fallback>
                <p:oleObj name="公式" r:id="rId21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844823"/>
                        <a:ext cx="457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352657"/>
              </p:ext>
            </p:extLst>
          </p:nvPr>
        </p:nvGraphicFramePr>
        <p:xfrm>
          <a:off x="684213" y="2414736"/>
          <a:ext cx="1657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78" name="公式" r:id="rId23" imgW="581152" imgH="380864" progId="Equation.3">
                  <p:embed/>
                </p:oleObj>
              </mc:Choice>
              <mc:Fallback>
                <p:oleObj name="公式" r:id="rId23" imgW="581152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14736"/>
                        <a:ext cx="1657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327025" y="1865461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解：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对导体中的 </a:t>
            </a:r>
          </a:p>
        </p:txBody>
      </p:sp>
      <p:sp>
        <p:nvSpPr>
          <p:cNvPr id="517146" name="Rectangle 26"/>
          <p:cNvSpPr>
            <a:spLocks noChangeArrowheads="1"/>
          </p:cNvSpPr>
          <p:nvPr/>
        </p:nvSpPr>
        <p:spPr bwMode="auto">
          <a:xfrm>
            <a:off x="2917825" y="1865461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点，电场叠加有 </a:t>
            </a:r>
          </a:p>
        </p:txBody>
      </p:sp>
      <p:graphicFrame>
        <p:nvGraphicFramePr>
          <p:cNvPr id="5171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2589"/>
              </p:ext>
            </p:extLst>
          </p:nvPr>
        </p:nvGraphicFramePr>
        <p:xfrm>
          <a:off x="2611438" y="3640286"/>
          <a:ext cx="3778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79" name="公式" r:id="rId25" imgW="85683" imgH="95216" progId="Equation.3">
                  <p:embed/>
                </p:oleObj>
              </mc:Choice>
              <mc:Fallback>
                <p:oleObj name="公式" r:id="rId25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640286"/>
                        <a:ext cx="3778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8" name="Rectangle 28"/>
          <p:cNvSpPr>
            <a:spLocks noChangeArrowheads="1"/>
          </p:cNvSpPr>
          <p:nvPr/>
        </p:nvSpPr>
        <p:spPr bwMode="auto">
          <a:xfrm>
            <a:off x="900113" y="3557736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对导体中的 </a:t>
            </a:r>
          </a:p>
        </p:txBody>
      </p:sp>
      <p:sp>
        <p:nvSpPr>
          <p:cNvPr id="517149" name="Rectangle 29"/>
          <p:cNvSpPr>
            <a:spLocks noChangeArrowheads="1"/>
          </p:cNvSpPr>
          <p:nvPr/>
        </p:nvSpPr>
        <p:spPr bwMode="auto">
          <a:xfrm>
            <a:off x="2957513" y="3557736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点，电场叠加有 </a:t>
            </a:r>
          </a:p>
        </p:txBody>
      </p:sp>
      <p:graphicFrame>
        <p:nvGraphicFramePr>
          <p:cNvPr id="5171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013842"/>
              </p:ext>
            </p:extLst>
          </p:nvPr>
        </p:nvGraphicFramePr>
        <p:xfrm>
          <a:off x="746125" y="4014936"/>
          <a:ext cx="36401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0" name="公式" r:id="rId27" imgW="1352635" imgH="380864" progId="Equation.3">
                  <p:embed/>
                </p:oleObj>
              </mc:Choice>
              <mc:Fallback>
                <p:oleObj name="公式" r:id="rId27" imgW="13526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014936"/>
                        <a:ext cx="36401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1" name="Oval 31"/>
          <p:cNvSpPr>
            <a:spLocks noChangeArrowheads="1"/>
          </p:cNvSpPr>
          <p:nvPr/>
        </p:nvSpPr>
        <p:spPr bwMode="auto">
          <a:xfrm>
            <a:off x="8270875" y="3481536"/>
            <a:ext cx="152400" cy="152400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17606"/>
              </p:ext>
            </p:extLst>
          </p:nvPr>
        </p:nvGraphicFramePr>
        <p:xfrm>
          <a:off x="8499475" y="3024336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1" name="公式" r:id="rId29" imgW="85683" imgH="95216" progId="Equation.3">
                  <p:embed/>
                </p:oleObj>
              </mc:Choice>
              <mc:Fallback>
                <p:oleObj name="公式" r:id="rId2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3024336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593945"/>
              </p:ext>
            </p:extLst>
          </p:nvPr>
        </p:nvGraphicFramePr>
        <p:xfrm>
          <a:off x="5332413" y="2719536"/>
          <a:ext cx="6175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2" name="公式" r:id="rId31" imgW="171365" imgH="114198" progId="Equation.3">
                  <p:embed/>
                </p:oleObj>
              </mc:Choice>
              <mc:Fallback>
                <p:oleObj name="公式" r:id="rId31" imgW="1713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2719536"/>
                        <a:ext cx="61753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744272"/>
              </p:ext>
            </p:extLst>
          </p:nvPr>
        </p:nvGraphicFramePr>
        <p:xfrm>
          <a:off x="5394325" y="4302273"/>
          <a:ext cx="6175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3" name="公式" r:id="rId33" imgW="171365" imgH="114198" progId="Equation.3">
                  <p:embed/>
                </p:oleObj>
              </mc:Choice>
              <mc:Fallback>
                <p:oleObj name="公式" r:id="rId33" imgW="1713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4302273"/>
                        <a:ext cx="6175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270274"/>
              </p:ext>
            </p:extLst>
          </p:nvPr>
        </p:nvGraphicFramePr>
        <p:xfrm>
          <a:off x="1838325" y="5234136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4" name="公式" r:id="rId35" imgW="457200" imgH="152468" progId="Equation.3">
                  <p:embed/>
                </p:oleObj>
              </mc:Choice>
              <mc:Fallback>
                <p:oleObj name="公式" r:id="rId35" imgW="457200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5234136"/>
                        <a:ext cx="1333500" cy="5334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084717"/>
              </p:ext>
            </p:extLst>
          </p:nvPr>
        </p:nvGraphicFramePr>
        <p:xfrm>
          <a:off x="3711575" y="5234136"/>
          <a:ext cx="1365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5" name="公式" r:id="rId37" imgW="552365" imgH="161959" progId="Equation.3">
                  <p:embed/>
                </p:oleObj>
              </mc:Choice>
              <mc:Fallback>
                <p:oleObj name="公式" r:id="rId37" imgW="552365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5234136"/>
                        <a:ext cx="1365250" cy="5334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7" name="Rectangle 37"/>
          <p:cNvSpPr>
            <a:spLocks noChangeArrowheads="1"/>
          </p:cNvSpPr>
          <p:nvPr/>
        </p:nvSpPr>
        <p:spPr bwMode="auto">
          <a:xfrm>
            <a:off x="111125" y="5085337"/>
            <a:ext cx="172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两式相加或相减，得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7158" name="Rectangle 38"/>
          <p:cNvSpPr>
            <a:spLocks noChangeArrowheads="1"/>
          </p:cNvSpPr>
          <p:nvPr/>
        </p:nvSpPr>
        <p:spPr bwMode="auto">
          <a:xfrm>
            <a:off x="5222875" y="541034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已知 </a:t>
            </a:r>
          </a:p>
        </p:txBody>
      </p:sp>
      <p:graphicFrame>
        <p:nvGraphicFramePr>
          <p:cNvPr id="51715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056430"/>
              </p:ext>
            </p:extLst>
          </p:nvPr>
        </p:nvGraphicFramePr>
        <p:xfrm>
          <a:off x="6137275" y="5389711"/>
          <a:ext cx="297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6" name="公式" r:id="rId39" imgW="1190752" imgH="419134" progId="Equation.3">
                  <p:embed/>
                </p:oleObj>
              </mc:Choice>
              <mc:Fallback>
                <p:oleObj name="公式" r:id="rId39" imgW="1190752" imgH="4191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5389711"/>
                        <a:ext cx="2971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61" name="Rectangle 41"/>
          <p:cNvSpPr>
            <a:spLocks noChangeArrowheads="1"/>
          </p:cNvSpPr>
          <p:nvPr/>
        </p:nvSpPr>
        <p:spPr bwMode="auto">
          <a:xfrm>
            <a:off x="6670675" y="3100536"/>
            <a:ext cx="1676400" cy="8382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6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442375"/>
              </p:ext>
            </p:extLst>
          </p:nvPr>
        </p:nvGraphicFramePr>
        <p:xfrm>
          <a:off x="7356475" y="2643336"/>
          <a:ext cx="381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7" name="公式" r:id="rId41" imgW="95165" imgH="114198" progId="Equation.3">
                  <p:embed/>
                </p:oleObj>
              </mc:Choice>
              <mc:Fallback>
                <p:oleObj name="公式" r:id="rId41" imgW="951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2643336"/>
                        <a:ext cx="381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63" name="AutoShape 43"/>
          <p:cNvSpPr>
            <a:spLocks noChangeArrowheads="1"/>
          </p:cNvSpPr>
          <p:nvPr/>
        </p:nvSpPr>
        <p:spPr bwMode="auto">
          <a:xfrm>
            <a:off x="873125" y="5996136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6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639698"/>
              </p:ext>
            </p:extLst>
          </p:nvPr>
        </p:nvGraphicFramePr>
        <p:xfrm>
          <a:off x="2360613" y="2414736"/>
          <a:ext cx="30559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8" name="公式" r:id="rId43" imgW="1124035" imgH="380864" progId="Equation.3">
                  <p:embed/>
                </p:oleObj>
              </mc:Choice>
              <mc:Fallback>
                <p:oleObj name="公式" r:id="rId43" imgW="1124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414736"/>
                        <a:ext cx="30559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6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17449"/>
              </p:ext>
            </p:extLst>
          </p:nvPr>
        </p:nvGraphicFramePr>
        <p:xfrm>
          <a:off x="4403725" y="3973661"/>
          <a:ext cx="103981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9" name="公式" r:id="rId45" imgW="343069" imgH="380864" progId="Equation.3">
                  <p:embed/>
                </p:oleObj>
              </mc:Choice>
              <mc:Fallback>
                <p:oleObj name="公式" r:id="rId45" imgW="3430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3973661"/>
                        <a:ext cx="103981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001900"/>
              </p:ext>
            </p:extLst>
          </p:nvPr>
        </p:nvGraphicFramePr>
        <p:xfrm>
          <a:off x="1651000" y="5950737"/>
          <a:ext cx="4298950" cy="58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90" name="Equation" r:id="rId47" imgW="1803240" imgH="228600" progId="Equation.DSMT4">
                  <p:embed/>
                </p:oleObj>
              </mc:Choice>
              <mc:Fallback>
                <p:oleObj name="Equation" r:id="rId47" imgW="180324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950737"/>
                        <a:ext cx="4298950" cy="58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1463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5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1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1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1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1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1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1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1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1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build="p" autoUpdateAnimBg="0"/>
      <p:bldP spid="517125" grpId="0" build="p" autoUpdateAnimBg="0"/>
      <p:bldP spid="517126" grpId="0" build="p" autoUpdateAnimBg="0"/>
      <p:bldP spid="517127" grpId="0" build="p" autoUpdateAnimBg="0"/>
      <p:bldP spid="517130" grpId="0" build="p" autoUpdateAnimBg="0"/>
      <p:bldP spid="517131" grpId="0" animBg="1"/>
      <p:bldP spid="517132" grpId="0" animBg="1"/>
      <p:bldP spid="517133" grpId="0" animBg="1"/>
      <p:bldP spid="517139" grpId="0" animBg="1"/>
      <p:bldP spid="517142" grpId="0" animBg="1"/>
      <p:bldP spid="517145" grpId="0" build="p" autoUpdateAnimBg="0"/>
      <p:bldP spid="517146" grpId="0" build="p" autoUpdateAnimBg="0" advAuto="0"/>
      <p:bldP spid="517148" grpId="0" build="p" autoUpdateAnimBg="0"/>
      <p:bldP spid="517149" grpId="0" build="p" autoUpdateAnimBg="0" advAuto="0"/>
      <p:bldP spid="517151" grpId="0" animBg="1"/>
      <p:bldP spid="517157" grpId="0" build="p" autoUpdateAnimBg="0"/>
      <p:bldP spid="517158" grpId="0" build="p" autoUpdateAnimBg="0"/>
      <p:bldP spid="517161" grpId="0" animBg="1"/>
      <p:bldP spid="5171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179388" y="281136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936625" y="281136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已知两个均匀带电的无限大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导体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平板，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7126" name="Text Box 6"/>
          <p:cNvSpPr txBox="1">
            <a:spLocks noChangeArrowheads="1"/>
          </p:cNvSpPr>
          <p:nvPr/>
        </p:nvSpPr>
        <p:spPr bwMode="auto">
          <a:xfrm>
            <a:off x="6042025" y="28113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板单位面积带电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3414713" y="758973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B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板单位面积带电 </a:t>
            </a:r>
          </a:p>
        </p:txBody>
      </p:sp>
      <p:graphicFrame>
        <p:nvGraphicFramePr>
          <p:cNvPr id="517128" name="Object 8"/>
          <p:cNvGraphicFramePr>
            <a:graphicFrameLocks noChangeAspect="1"/>
          </p:cNvGraphicFramePr>
          <p:nvPr>
            <p:extLst/>
          </p:nvPr>
        </p:nvGraphicFramePr>
        <p:xfrm>
          <a:off x="1052513" y="738336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5" name="Equation" r:id="rId3" imgW="885952" imgH="161959" progId="Equation.DSMT4">
                  <p:embed/>
                </p:oleObj>
              </mc:Choice>
              <mc:Fallback>
                <p:oleObj name="Equation" r:id="rId3" imgW="885952" imgH="161959" progId="Equation.DSMT4">
                  <p:embed/>
                  <p:pic>
                    <p:nvPicPr>
                      <p:cNvPr id="517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738336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323850" y="1271736"/>
            <a:ext cx="837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求：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静电平衡下，两导体板表面上的电荷面密度？</a:t>
            </a: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>
            <a:off x="6518275" y="1965921"/>
            <a:ext cx="304800" cy="2971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7132" name="Rectangle 12"/>
          <p:cNvSpPr>
            <a:spLocks noChangeArrowheads="1"/>
          </p:cNvSpPr>
          <p:nvPr/>
        </p:nvSpPr>
        <p:spPr bwMode="auto">
          <a:xfrm>
            <a:off x="8194675" y="1965921"/>
            <a:ext cx="304800" cy="2971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7133" name="Line 13"/>
          <p:cNvSpPr>
            <a:spLocks noChangeShapeType="1"/>
          </p:cNvSpPr>
          <p:nvPr/>
        </p:nvSpPr>
        <p:spPr bwMode="auto">
          <a:xfrm>
            <a:off x="6213475" y="4023321"/>
            <a:ext cx="28956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17134" name="Object 14"/>
          <p:cNvGraphicFramePr>
            <a:graphicFrameLocks noChangeAspect="1"/>
          </p:cNvGraphicFramePr>
          <p:nvPr>
            <p:extLst/>
          </p:nvPr>
        </p:nvGraphicFramePr>
        <p:xfrm>
          <a:off x="8651875" y="3566121"/>
          <a:ext cx="381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6" name="公式" r:id="rId5" imgW="57235" imgH="76234" progId="Equation.3">
                  <p:embed/>
                </p:oleObj>
              </mc:Choice>
              <mc:Fallback>
                <p:oleObj name="公式" r:id="rId5" imgW="57235" imgH="76234" progId="Equation.3">
                  <p:embed/>
                  <p:pic>
                    <p:nvPicPr>
                      <p:cNvPr id="5171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75" y="3566121"/>
                        <a:ext cx="381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5" name="Object 15"/>
          <p:cNvGraphicFramePr>
            <a:graphicFrameLocks noChangeAspect="1"/>
          </p:cNvGraphicFramePr>
          <p:nvPr>
            <p:extLst/>
          </p:nvPr>
        </p:nvGraphicFramePr>
        <p:xfrm>
          <a:off x="5984875" y="1889721"/>
          <a:ext cx="5715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7" name="公式" r:id="rId7" imgW="123952" imgH="152468" progId="Equation.3">
                  <p:embed/>
                </p:oleObj>
              </mc:Choice>
              <mc:Fallback>
                <p:oleObj name="公式" r:id="rId7" imgW="123952" imgH="152468" progId="Equation.3">
                  <p:embed/>
                  <p:pic>
                    <p:nvPicPr>
                      <p:cNvPr id="5171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1889721"/>
                        <a:ext cx="5715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6" name="Object 16"/>
          <p:cNvGraphicFramePr>
            <a:graphicFrameLocks noChangeAspect="1"/>
          </p:cNvGraphicFramePr>
          <p:nvPr>
            <p:extLst/>
          </p:nvPr>
        </p:nvGraphicFramePr>
        <p:xfrm>
          <a:off x="6823075" y="1889721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8" name="公式" r:id="rId9" imgW="133435" imgH="152468" progId="Equation.3">
                  <p:embed/>
                </p:oleObj>
              </mc:Choice>
              <mc:Fallback>
                <p:oleObj name="公式" r:id="rId9" imgW="133435" imgH="152468" progId="Equation.3">
                  <p:embed/>
                  <p:pic>
                    <p:nvPicPr>
                      <p:cNvPr id="5171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1889721"/>
                        <a:ext cx="609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7" name="Object 17"/>
          <p:cNvGraphicFramePr>
            <a:graphicFrameLocks noChangeAspect="1"/>
          </p:cNvGraphicFramePr>
          <p:nvPr>
            <p:extLst/>
          </p:nvPr>
        </p:nvGraphicFramePr>
        <p:xfrm>
          <a:off x="7585075" y="1889721"/>
          <a:ext cx="6096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9" name="公式" r:id="rId11" imgW="133435" imgH="161959" progId="Equation.3">
                  <p:embed/>
                </p:oleObj>
              </mc:Choice>
              <mc:Fallback>
                <p:oleObj name="公式" r:id="rId11" imgW="133435" imgH="161959" progId="Equation.3">
                  <p:embed/>
                  <p:pic>
                    <p:nvPicPr>
                      <p:cNvPr id="5171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1889721"/>
                        <a:ext cx="6096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8" name="Object 18"/>
          <p:cNvGraphicFramePr>
            <a:graphicFrameLocks noChangeAspect="1"/>
          </p:cNvGraphicFramePr>
          <p:nvPr>
            <p:extLst/>
          </p:nvPr>
        </p:nvGraphicFramePr>
        <p:xfrm>
          <a:off x="8499475" y="1889721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0" name="公式" r:id="rId13" imgW="133435" imgH="152468" progId="Equation.3">
                  <p:embed/>
                </p:oleObj>
              </mc:Choice>
              <mc:Fallback>
                <p:oleObj name="公式" r:id="rId13" imgW="133435" imgH="152468" progId="Equation.3">
                  <p:embed/>
                  <p:pic>
                    <p:nvPicPr>
                      <p:cNvPr id="5171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1889721"/>
                        <a:ext cx="609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9" name="Line 19"/>
          <p:cNvSpPr>
            <a:spLocks noChangeShapeType="1"/>
          </p:cNvSpPr>
          <p:nvPr/>
        </p:nvSpPr>
        <p:spPr bwMode="auto">
          <a:xfrm>
            <a:off x="6823075" y="4480521"/>
            <a:ext cx="1371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17140" name="Object 20"/>
          <p:cNvGraphicFramePr>
            <a:graphicFrameLocks noChangeAspect="1"/>
          </p:cNvGraphicFramePr>
          <p:nvPr>
            <p:extLst/>
          </p:nvPr>
        </p:nvGraphicFramePr>
        <p:xfrm>
          <a:off x="7280275" y="4023321"/>
          <a:ext cx="419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1" name="公式" r:id="rId15" imgW="76200" imgH="114198" progId="Equation.3">
                  <p:embed/>
                </p:oleObj>
              </mc:Choice>
              <mc:Fallback>
                <p:oleObj name="公式" r:id="rId15" imgW="76200" imgH="114198" progId="Equation.3">
                  <p:embed/>
                  <p:pic>
                    <p:nvPicPr>
                      <p:cNvPr id="5171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4023321"/>
                        <a:ext cx="4191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1" name="Object 21"/>
          <p:cNvGraphicFramePr>
            <a:graphicFrameLocks noChangeAspect="1"/>
          </p:cNvGraphicFramePr>
          <p:nvPr>
            <p:extLst/>
          </p:nvPr>
        </p:nvGraphicFramePr>
        <p:xfrm>
          <a:off x="6061075" y="2880321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2" name="公式" r:id="rId17" imgW="85683" imgH="95216" progId="Equation.3">
                  <p:embed/>
                </p:oleObj>
              </mc:Choice>
              <mc:Fallback>
                <p:oleObj name="公式" r:id="rId17" imgW="85683" imgH="95216" progId="Equation.3">
                  <p:embed/>
                  <p:pic>
                    <p:nvPicPr>
                      <p:cNvPr id="5171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2880321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2" name="Oval 22"/>
          <p:cNvSpPr>
            <a:spLocks noChangeArrowheads="1"/>
          </p:cNvSpPr>
          <p:nvPr/>
        </p:nvSpPr>
        <p:spPr bwMode="auto">
          <a:xfrm>
            <a:off x="6594475" y="3337521"/>
            <a:ext cx="152400" cy="152400"/>
          </a:xfrm>
          <a:prstGeom prst="ellipse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43" name="Object 23"/>
          <p:cNvGraphicFramePr>
            <a:graphicFrameLocks noChangeAspect="1"/>
          </p:cNvGraphicFramePr>
          <p:nvPr>
            <p:extLst/>
          </p:nvPr>
        </p:nvGraphicFramePr>
        <p:xfrm>
          <a:off x="2601913" y="1700808"/>
          <a:ext cx="457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3" name="公式" r:id="rId19" imgW="85683" imgH="95216" progId="Equation.3">
                  <p:embed/>
                </p:oleObj>
              </mc:Choice>
              <mc:Fallback>
                <p:oleObj name="公式" r:id="rId19" imgW="85683" imgH="95216" progId="Equation.3">
                  <p:embed/>
                  <p:pic>
                    <p:nvPicPr>
                      <p:cNvPr id="5171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700808"/>
                        <a:ext cx="457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4" name="Object 24"/>
          <p:cNvGraphicFramePr>
            <a:graphicFrameLocks noChangeAspect="1"/>
          </p:cNvGraphicFramePr>
          <p:nvPr>
            <p:extLst/>
          </p:nvPr>
        </p:nvGraphicFramePr>
        <p:xfrm>
          <a:off x="684213" y="2270721"/>
          <a:ext cx="1657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4" name="公式" r:id="rId21" imgW="581152" imgH="380864" progId="Equation.3">
                  <p:embed/>
                </p:oleObj>
              </mc:Choice>
              <mc:Fallback>
                <p:oleObj name="公式" r:id="rId21" imgW="581152" imgH="380864" progId="Equation.3">
                  <p:embed/>
                  <p:pic>
                    <p:nvPicPr>
                      <p:cNvPr id="5171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0721"/>
                        <a:ext cx="1657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327025" y="1721446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解：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对导体中的 </a:t>
            </a:r>
          </a:p>
        </p:txBody>
      </p:sp>
      <p:sp>
        <p:nvSpPr>
          <p:cNvPr id="517146" name="Rectangle 26"/>
          <p:cNvSpPr>
            <a:spLocks noChangeArrowheads="1"/>
          </p:cNvSpPr>
          <p:nvPr/>
        </p:nvSpPr>
        <p:spPr bwMode="auto">
          <a:xfrm>
            <a:off x="2917825" y="1721446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点，电场叠加有 </a:t>
            </a:r>
          </a:p>
        </p:txBody>
      </p:sp>
      <p:graphicFrame>
        <p:nvGraphicFramePr>
          <p:cNvPr id="517147" name="Object 27"/>
          <p:cNvGraphicFramePr>
            <a:graphicFrameLocks noChangeAspect="1"/>
          </p:cNvGraphicFramePr>
          <p:nvPr>
            <p:extLst/>
          </p:nvPr>
        </p:nvGraphicFramePr>
        <p:xfrm>
          <a:off x="2611438" y="3496271"/>
          <a:ext cx="3778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5" name="公式" r:id="rId23" imgW="85683" imgH="95216" progId="Equation.3">
                  <p:embed/>
                </p:oleObj>
              </mc:Choice>
              <mc:Fallback>
                <p:oleObj name="公式" r:id="rId23" imgW="85683" imgH="95216" progId="Equation.3">
                  <p:embed/>
                  <p:pic>
                    <p:nvPicPr>
                      <p:cNvPr id="5171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496271"/>
                        <a:ext cx="3778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8" name="Rectangle 28"/>
          <p:cNvSpPr>
            <a:spLocks noChangeArrowheads="1"/>
          </p:cNvSpPr>
          <p:nvPr/>
        </p:nvSpPr>
        <p:spPr bwMode="auto">
          <a:xfrm>
            <a:off x="900113" y="3413721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对导体中的 </a:t>
            </a:r>
          </a:p>
        </p:txBody>
      </p:sp>
      <p:sp>
        <p:nvSpPr>
          <p:cNvPr id="517149" name="Rectangle 29"/>
          <p:cNvSpPr>
            <a:spLocks noChangeArrowheads="1"/>
          </p:cNvSpPr>
          <p:nvPr/>
        </p:nvSpPr>
        <p:spPr bwMode="auto">
          <a:xfrm>
            <a:off x="2957513" y="3413721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点，电场叠加有 </a:t>
            </a:r>
          </a:p>
        </p:txBody>
      </p:sp>
      <p:graphicFrame>
        <p:nvGraphicFramePr>
          <p:cNvPr id="517150" name="Object 30"/>
          <p:cNvGraphicFramePr>
            <a:graphicFrameLocks noChangeAspect="1"/>
          </p:cNvGraphicFramePr>
          <p:nvPr>
            <p:extLst/>
          </p:nvPr>
        </p:nvGraphicFramePr>
        <p:xfrm>
          <a:off x="746125" y="3870921"/>
          <a:ext cx="36401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6" name="公式" r:id="rId25" imgW="1352635" imgH="380864" progId="Equation.3">
                  <p:embed/>
                </p:oleObj>
              </mc:Choice>
              <mc:Fallback>
                <p:oleObj name="公式" r:id="rId25" imgW="1352635" imgH="380864" progId="Equation.3">
                  <p:embed/>
                  <p:pic>
                    <p:nvPicPr>
                      <p:cNvPr id="5171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870921"/>
                        <a:ext cx="36401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1" name="Oval 31"/>
          <p:cNvSpPr>
            <a:spLocks noChangeArrowheads="1"/>
          </p:cNvSpPr>
          <p:nvPr/>
        </p:nvSpPr>
        <p:spPr bwMode="auto">
          <a:xfrm>
            <a:off x="8270875" y="3337521"/>
            <a:ext cx="152400" cy="152400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52" name="Object 32"/>
          <p:cNvGraphicFramePr>
            <a:graphicFrameLocks noChangeAspect="1"/>
          </p:cNvGraphicFramePr>
          <p:nvPr>
            <p:extLst/>
          </p:nvPr>
        </p:nvGraphicFramePr>
        <p:xfrm>
          <a:off x="8499475" y="2880321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name="公式" r:id="rId27" imgW="85683" imgH="95216" progId="Equation.3">
                  <p:embed/>
                </p:oleObj>
              </mc:Choice>
              <mc:Fallback>
                <p:oleObj name="公式" r:id="rId27" imgW="85683" imgH="95216" progId="Equation.3">
                  <p:embed/>
                  <p:pic>
                    <p:nvPicPr>
                      <p:cNvPr id="51715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2880321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3" name="Object 33"/>
          <p:cNvGraphicFramePr>
            <a:graphicFrameLocks noChangeAspect="1"/>
          </p:cNvGraphicFramePr>
          <p:nvPr>
            <p:extLst/>
          </p:nvPr>
        </p:nvGraphicFramePr>
        <p:xfrm>
          <a:off x="5332413" y="2575521"/>
          <a:ext cx="6175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8" name="公式" r:id="rId29" imgW="171365" imgH="114198" progId="Equation.3">
                  <p:embed/>
                </p:oleObj>
              </mc:Choice>
              <mc:Fallback>
                <p:oleObj name="公式" r:id="rId29" imgW="171365" imgH="114198" progId="Equation.3">
                  <p:embed/>
                  <p:pic>
                    <p:nvPicPr>
                      <p:cNvPr id="51715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2575521"/>
                        <a:ext cx="61753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4" name="Object 34"/>
          <p:cNvGraphicFramePr>
            <a:graphicFrameLocks noChangeAspect="1"/>
          </p:cNvGraphicFramePr>
          <p:nvPr>
            <p:extLst/>
          </p:nvPr>
        </p:nvGraphicFramePr>
        <p:xfrm>
          <a:off x="5394325" y="4158258"/>
          <a:ext cx="6175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9" name="公式" r:id="rId31" imgW="171365" imgH="114198" progId="Equation.3">
                  <p:embed/>
                </p:oleObj>
              </mc:Choice>
              <mc:Fallback>
                <p:oleObj name="公式" r:id="rId31" imgW="171365" imgH="114198" progId="Equation.3">
                  <p:embed/>
                  <p:pic>
                    <p:nvPicPr>
                      <p:cNvPr id="5171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4158258"/>
                        <a:ext cx="6175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5" name="Object 35"/>
          <p:cNvGraphicFramePr>
            <a:graphicFrameLocks noChangeAspect="1"/>
          </p:cNvGraphicFramePr>
          <p:nvPr>
            <p:extLst/>
          </p:nvPr>
        </p:nvGraphicFramePr>
        <p:xfrm>
          <a:off x="2230388" y="5090121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0" name="公式" r:id="rId33" imgW="457200" imgH="152468" progId="Equation.3">
                  <p:embed/>
                </p:oleObj>
              </mc:Choice>
              <mc:Fallback>
                <p:oleObj name="公式" r:id="rId33" imgW="457200" imgH="152468" progId="Equation.3">
                  <p:embed/>
                  <p:pic>
                    <p:nvPicPr>
                      <p:cNvPr id="51715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388" y="5090121"/>
                        <a:ext cx="1333500" cy="5334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6" name="Object 36"/>
          <p:cNvGraphicFramePr>
            <a:graphicFrameLocks noChangeAspect="1"/>
          </p:cNvGraphicFramePr>
          <p:nvPr>
            <p:extLst/>
          </p:nvPr>
        </p:nvGraphicFramePr>
        <p:xfrm>
          <a:off x="3711575" y="5090121"/>
          <a:ext cx="1365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1" name="公式" r:id="rId35" imgW="552365" imgH="161959" progId="Equation.3">
                  <p:embed/>
                </p:oleObj>
              </mc:Choice>
              <mc:Fallback>
                <p:oleObj name="公式" r:id="rId35" imgW="552365" imgH="161959" progId="Equation.3">
                  <p:embed/>
                  <p:pic>
                    <p:nvPicPr>
                      <p:cNvPr id="5171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5090121"/>
                        <a:ext cx="1365250" cy="5334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7" name="Rectangle 37"/>
          <p:cNvSpPr>
            <a:spLocks noChangeArrowheads="1"/>
          </p:cNvSpPr>
          <p:nvPr/>
        </p:nvSpPr>
        <p:spPr bwMode="auto">
          <a:xfrm>
            <a:off x="468536" y="4941322"/>
            <a:ext cx="172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两式相加或相减，得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7158" name="Rectangle 38"/>
          <p:cNvSpPr>
            <a:spLocks noChangeArrowheads="1"/>
          </p:cNvSpPr>
          <p:nvPr/>
        </p:nvSpPr>
        <p:spPr bwMode="auto">
          <a:xfrm>
            <a:off x="5222875" y="5266333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已知 </a:t>
            </a:r>
          </a:p>
        </p:txBody>
      </p:sp>
      <p:sp>
        <p:nvSpPr>
          <p:cNvPr id="517161" name="Rectangle 41"/>
          <p:cNvSpPr>
            <a:spLocks noChangeArrowheads="1"/>
          </p:cNvSpPr>
          <p:nvPr/>
        </p:nvSpPr>
        <p:spPr bwMode="auto">
          <a:xfrm>
            <a:off x="6670675" y="2956521"/>
            <a:ext cx="1676400" cy="8382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62" name="Object 42"/>
          <p:cNvGraphicFramePr>
            <a:graphicFrameLocks noChangeAspect="1"/>
          </p:cNvGraphicFramePr>
          <p:nvPr>
            <p:extLst/>
          </p:nvPr>
        </p:nvGraphicFramePr>
        <p:xfrm>
          <a:off x="7356475" y="2499321"/>
          <a:ext cx="381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2" name="公式" r:id="rId37" imgW="95165" imgH="114198" progId="Equation.3">
                  <p:embed/>
                </p:oleObj>
              </mc:Choice>
              <mc:Fallback>
                <p:oleObj name="公式" r:id="rId37" imgW="95165" imgH="114198" progId="Equation.3">
                  <p:embed/>
                  <p:pic>
                    <p:nvPicPr>
                      <p:cNvPr id="51716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2499321"/>
                        <a:ext cx="381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63" name="AutoShape 43"/>
          <p:cNvSpPr>
            <a:spLocks noChangeArrowheads="1"/>
          </p:cNvSpPr>
          <p:nvPr/>
        </p:nvSpPr>
        <p:spPr bwMode="auto">
          <a:xfrm>
            <a:off x="873125" y="5852121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64" name="Object 44"/>
          <p:cNvGraphicFramePr>
            <a:graphicFrameLocks noChangeAspect="1"/>
          </p:cNvGraphicFramePr>
          <p:nvPr>
            <p:extLst/>
          </p:nvPr>
        </p:nvGraphicFramePr>
        <p:xfrm>
          <a:off x="2360613" y="2270721"/>
          <a:ext cx="30559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3" name="公式" r:id="rId39" imgW="1124035" imgH="380864" progId="Equation.3">
                  <p:embed/>
                </p:oleObj>
              </mc:Choice>
              <mc:Fallback>
                <p:oleObj name="公式" r:id="rId39" imgW="1124035" imgH="380864" progId="Equation.3">
                  <p:embed/>
                  <p:pic>
                    <p:nvPicPr>
                      <p:cNvPr id="51716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270721"/>
                        <a:ext cx="30559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65" name="Object 45"/>
          <p:cNvGraphicFramePr>
            <a:graphicFrameLocks noChangeAspect="1"/>
          </p:cNvGraphicFramePr>
          <p:nvPr>
            <p:extLst/>
          </p:nvPr>
        </p:nvGraphicFramePr>
        <p:xfrm>
          <a:off x="4403725" y="3829646"/>
          <a:ext cx="103981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4" name="公式" r:id="rId41" imgW="343069" imgH="380864" progId="Equation.3">
                  <p:embed/>
                </p:oleObj>
              </mc:Choice>
              <mc:Fallback>
                <p:oleObj name="公式" r:id="rId41" imgW="343069" imgH="380864" progId="Equation.3">
                  <p:embed/>
                  <p:pic>
                    <p:nvPicPr>
                      <p:cNvPr id="51716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3829646"/>
                        <a:ext cx="103981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0"/>
          <p:cNvGraphicFramePr>
            <a:graphicFrameLocks/>
          </p:cNvGraphicFramePr>
          <p:nvPr>
            <p:extLst/>
          </p:nvPr>
        </p:nvGraphicFramePr>
        <p:xfrm>
          <a:off x="1695450" y="5807075"/>
          <a:ext cx="42084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5" name="Equation" r:id="rId43" imgW="1765080" imgH="228600" progId="Equation.DSMT4">
                  <p:embed/>
                </p:oleObj>
              </mc:Choice>
              <mc:Fallback>
                <p:oleObj name="Equation" r:id="rId43" imgW="1765080" imgH="228600" progId="Equation.DSMT4">
                  <p:embed/>
                  <p:pic>
                    <p:nvPicPr>
                      <p:cNvPr id="44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807075"/>
                        <a:ext cx="42084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41474" y="3643265"/>
            <a:ext cx="6318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与上述例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对照 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543050" y="6326564"/>
            <a:ext cx="7205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平行板电容器的电量只能分布在极板内侧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7" name="Object 30"/>
          <p:cNvGraphicFramePr>
            <a:graphicFrameLocks/>
          </p:cNvGraphicFramePr>
          <p:nvPr>
            <p:extLst/>
          </p:nvPr>
        </p:nvGraphicFramePr>
        <p:xfrm>
          <a:off x="6172200" y="5147715"/>
          <a:ext cx="29368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6" name="Equation" r:id="rId45" imgW="1231560" imgH="482400" progId="Equation.DSMT4">
                  <p:embed/>
                </p:oleObj>
              </mc:Choice>
              <mc:Fallback>
                <p:oleObj name="Equation" r:id="rId45" imgW="1231560" imgH="482400" progId="Equation.DSMT4">
                  <p:embed/>
                  <p:pic>
                    <p:nvPicPr>
                      <p:cNvPr id="47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47715"/>
                        <a:ext cx="2936875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0"/>
          <p:cNvGraphicFramePr>
            <a:graphicFrameLocks/>
          </p:cNvGraphicFramePr>
          <p:nvPr>
            <p:extLst/>
          </p:nvPr>
        </p:nvGraphicFramePr>
        <p:xfrm>
          <a:off x="6304161" y="642938"/>
          <a:ext cx="23002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47" name="Equation" r:id="rId47" imgW="965160" imgH="241200" progId="Equation.DSMT4">
                  <p:embed/>
                </p:oleObj>
              </mc:Choice>
              <mc:Fallback>
                <p:oleObj name="Equation" r:id="rId47" imgW="965160" imgH="241200" progId="Equation.DSMT4">
                  <p:embed/>
                  <p:pic>
                    <p:nvPicPr>
                      <p:cNvPr id="48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161" y="642938"/>
                        <a:ext cx="23002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147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5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1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1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1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1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build="p" autoUpdateAnimBg="0"/>
      <p:bldP spid="517125" grpId="0" build="p" autoUpdateAnimBg="0"/>
      <p:bldP spid="517126" grpId="0" build="p" autoUpdateAnimBg="0"/>
      <p:bldP spid="517127" grpId="0" build="p" autoUpdateAnimBg="0"/>
      <p:bldP spid="517130" grpId="0" build="p" autoUpdateAnimBg="0"/>
      <p:bldP spid="517131" grpId="0" animBg="1"/>
      <p:bldP spid="517132" grpId="0" animBg="1"/>
      <p:bldP spid="517133" grpId="0" animBg="1"/>
      <p:bldP spid="517139" grpId="0" animBg="1"/>
      <p:bldP spid="517142" grpId="0" animBg="1"/>
      <p:bldP spid="517145" grpId="0" build="p" autoUpdateAnimBg="0"/>
      <p:bldP spid="517146" grpId="0" build="p" autoUpdateAnimBg="0" advAuto="0"/>
      <p:bldP spid="517148" grpId="0" build="p" autoUpdateAnimBg="0"/>
      <p:bldP spid="517149" grpId="0" build="p" autoUpdateAnimBg="0" advAuto="0"/>
      <p:bldP spid="517151" grpId="0" animBg="1"/>
      <p:bldP spid="517157" grpId="0" build="p" autoUpdateAnimBg="0"/>
      <p:bldP spid="517158" grpId="0" build="p" autoUpdateAnimBg="0"/>
      <p:bldP spid="517161" grpId="0" animBg="1"/>
      <p:bldP spid="517163" grpId="0" animBg="1"/>
      <p:bldP spid="45" grpId="0" build="p" autoUpdateAnimBg="0"/>
      <p:bldP spid="4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923925" y="332656"/>
            <a:ext cx="60960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金属球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zh-CN" altLang="zh-CN" b="1">
                <a:solidFill>
                  <a:srgbClr val="FFFF00"/>
                </a:solidFill>
                <a:ea typeface="楷体_GB2312" pitchFamily="49" charset="-122"/>
              </a:rPr>
              <a:t>与金属球壳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B</a:t>
            </a:r>
            <a:r>
              <a:rPr lang="zh-CN" altLang="zh-CN" b="1">
                <a:solidFill>
                  <a:srgbClr val="FFFF00"/>
                </a:solidFill>
                <a:ea typeface="楷体_GB2312" pitchFamily="49" charset="-122"/>
              </a:rPr>
              <a:t>同心放置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。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已知：球 </a:t>
            </a:r>
            <a:r>
              <a:rPr lang="en-US" altLang="zh-CN" b="1">
                <a:solidFill>
                  <a:srgbClr val="66FF33"/>
                </a:solidFill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半径为 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lang="en-US" altLang="zh-CN" b="1" baseline="-2500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带电为  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，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49250" y="252975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求</a:t>
            </a:r>
            <a:r>
              <a:rPr lang="en-US" altLang="zh-CN" b="1">
                <a:solidFill>
                  <a:srgbClr val="FF9900"/>
                </a:solidFill>
                <a:ea typeface="楷体_GB2312" pitchFamily="49" charset="-122"/>
              </a:rPr>
              <a:t>:  (1) </a:t>
            </a:r>
            <a:r>
              <a:rPr lang="zh-CN" altLang="en-US" b="1">
                <a:solidFill>
                  <a:srgbClr val="FF9900"/>
                </a:solidFill>
                <a:ea typeface="楷体_GB2312" pitchFamily="49" charset="-122"/>
              </a:rPr>
              <a:t>电量分布</a:t>
            </a:r>
          </a:p>
        </p:txBody>
      </p:sp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7010400" y="1559793"/>
            <a:ext cx="914400" cy="83820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0" lang="zh-CN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859988"/>
              </p:ext>
            </p:extLst>
          </p:nvPr>
        </p:nvGraphicFramePr>
        <p:xfrm>
          <a:off x="7131050" y="1178793"/>
          <a:ext cx="415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42" name="Equation" r:id="rId4" imgW="95165" imgH="95216" progId="Equation.3">
                  <p:embed/>
                </p:oleObj>
              </mc:Choice>
              <mc:Fallback>
                <p:oleObj name="Equation" r:id="rId4" imgW="9516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1178793"/>
                        <a:ext cx="4159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4" name="AutoShape 6"/>
          <p:cNvSpPr>
            <a:spLocks noChangeArrowheads="1"/>
          </p:cNvSpPr>
          <p:nvPr/>
        </p:nvSpPr>
        <p:spPr bwMode="auto">
          <a:xfrm>
            <a:off x="6248400" y="797793"/>
            <a:ext cx="2438400" cy="2362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78" y="10800"/>
                </a:moveTo>
                <a:cubicBezTo>
                  <a:pt x="1878" y="15727"/>
                  <a:pt x="5873" y="19722"/>
                  <a:pt x="10800" y="19722"/>
                </a:cubicBezTo>
                <a:cubicBezTo>
                  <a:pt x="15727" y="19722"/>
                  <a:pt x="19722" y="15727"/>
                  <a:pt x="19722" y="10800"/>
                </a:cubicBezTo>
                <a:cubicBezTo>
                  <a:pt x="19722" y="5873"/>
                  <a:pt x="15727" y="1878"/>
                  <a:pt x="10800" y="1878"/>
                </a:cubicBezTo>
                <a:cubicBezTo>
                  <a:pt x="5873" y="1878"/>
                  <a:pt x="1878" y="5873"/>
                  <a:pt x="1878" y="10800"/>
                </a:cubicBez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620254"/>
              </p:ext>
            </p:extLst>
          </p:nvPr>
        </p:nvGraphicFramePr>
        <p:xfrm>
          <a:off x="7315200" y="416793"/>
          <a:ext cx="490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43" name="Equation" r:id="rId6" imgW="85683" imgH="95216" progId="Equation.3">
                  <p:embed/>
                </p:oleObj>
              </mc:Choice>
              <mc:Fallback>
                <p:oleObj name="Equation" r:id="rId6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6793"/>
                        <a:ext cx="490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7472363" y="1953493"/>
            <a:ext cx="407987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 flipH="1">
            <a:off x="6905625" y="1940793"/>
            <a:ext cx="579438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 flipH="1">
            <a:off x="6369050" y="1966193"/>
            <a:ext cx="1103313" cy="584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55424"/>
              </p:ext>
            </p:extLst>
          </p:nvPr>
        </p:nvGraphicFramePr>
        <p:xfrm>
          <a:off x="7340600" y="2016993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44" name="公式" r:id="rId8" imgW="57235" imgH="76234" progId="Equation.3">
                  <p:embed/>
                </p:oleObj>
              </mc:Choice>
              <mc:Fallback>
                <p:oleObj name="公式" r:id="rId8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2016993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83203"/>
              </p:ext>
            </p:extLst>
          </p:nvPr>
        </p:nvGraphicFramePr>
        <p:xfrm>
          <a:off x="7858125" y="1559793"/>
          <a:ext cx="3476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45" name="Equation" r:id="rId10" imgW="57235" imgH="95216" progId="Equation.3">
                  <p:embed/>
                </p:oleObj>
              </mc:Choice>
              <mc:Fallback>
                <p:oleObj name="Equation" r:id="rId10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1559793"/>
                        <a:ext cx="3476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79068"/>
              </p:ext>
            </p:extLst>
          </p:nvPr>
        </p:nvGraphicFramePr>
        <p:xfrm>
          <a:off x="8345488" y="797793"/>
          <a:ext cx="4619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46" name="Equation" r:id="rId12" imgW="85683" imgH="133486" progId="Equation.3">
                  <p:embed/>
                </p:oleObj>
              </mc:Choice>
              <mc:Fallback>
                <p:oleObj name="Equation" r:id="rId12" imgW="85683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488" y="797793"/>
                        <a:ext cx="4619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904875" y="3063156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(3)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球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和壳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的电势</a:t>
            </a:r>
          </a:p>
        </p:txBody>
      </p:sp>
      <p:sp>
        <p:nvSpPr>
          <p:cNvPr id="160783" name="Oval 15"/>
          <p:cNvSpPr>
            <a:spLocks noChangeArrowheads="1"/>
          </p:cNvSpPr>
          <p:nvPr/>
        </p:nvSpPr>
        <p:spPr bwMode="auto">
          <a:xfrm>
            <a:off x="7435850" y="194079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7480300" y="16359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0</a:t>
            </a: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7054850" y="23979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R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6521450" y="17883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R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492125" y="4195043"/>
            <a:ext cx="817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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球 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:  </a:t>
            </a:r>
            <a:r>
              <a:rPr lang="zh-CN" altLang="en-US" b="1">
                <a:solidFill>
                  <a:srgbClr val="00CCFF"/>
                </a:solidFill>
                <a:ea typeface="楷体_GB2312" pitchFamily="49" charset="-122"/>
              </a:rPr>
              <a:t>根据对称性</a:t>
            </a:r>
            <a:r>
              <a:rPr lang="en-US" altLang="zh-CN" b="1">
                <a:solidFill>
                  <a:srgbClr val="00CCFF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FFCC00"/>
                </a:solidFill>
                <a:ea typeface="楷体_GB2312" pitchFamily="49" charset="-122"/>
              </a:rPr>
              <a:t>电量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均匀分布在球面上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电量为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.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   </a:t>
            </a:r>
            <a:endParaRPr lang="en-US" altLang="zh-CN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60788" name="Oval 20"/>
          <p:cNvSpPr>
            <a:spLocks noChangeArrowheads="1"/>
          </p:cNvSpPr>
          <p:nvPr/>
        </p:nvSpPr>
        <p:spPr bwMode="auto">
          <a:xfrm>
            <a:off x="6407150" y="924793"/>
            <a:ext cx="2133600" cy="21082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1504950" y="5347568"/>
            <a:ext cx="738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9900"/>
                </a:solidFill>
                <a:ea typeface="楷体_GB2312" pitchFamily="49" charset="-122"/>
              </a:rPr>
              <a:t>根据电荷守恒，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球壳外表面电量为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: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+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CC00"/>
                </a:solidFill>
                <a:ea typeface="楷体_GB2312" pitchFamily="49" charset="-122"/>
              </a:rPr>
              <a:t>均匀分布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144463" y="5925418"/>
            <a:ext cx="723582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相当于在真空中的三个均匀带电的球面</a:t>
            </a:r>
          </a:p>
        </p:txBody>
      </p:sp>
      <p:sp>
        <p:nvSpPr>
          <p:cNvPr id="160791" name="AutoShape 23"/>
          <p:cNvSpPr>
            <a:spLocks noChangeArrowheads="1"/>
          </p:cNvSpPr>
          <p:nvPr/>
        </p:nvSpPr>
        <p:spPr bwMode="auto">
          <a:xfrm>
            <a:off x="5670550" y="404093"/>
            <a:ext cx="946150" cy="685800"/>
          </a:xfrm>
          <a:prstGeom prst="wedgeRoundRectCallout">
            <a:avLst>
              <a:gd name="adj1" fmla="val 76509"/>
              <a:gd name="adj2" fmla="val 65278"/>
              <a:gd name="adj3" fmla="val 16667"/>
            </a:avLst>
          </a:prstGeom>
          <a:solidFill>
            <a:srgbClr val="00CC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FF00"/>
                </a:solidFill>
              </a:rPr>
              <a:t>-</a:t>
            </a:r>
            <a:r>
              <a:rPr lang="en-US" altLang="zh-CN" sz="2800" b="1" i="1">
                <a:solidFill>
                  <a:srgbClr val="FFFF00"/>
                </a:solidFill>
              </a:rPr>
              <a:t>q</a:t>
            </a:r>
          </a:p>
        </p:txBody>
      </p:sp>
      <p:sp>
        <p:nvSpPr>
          <p:cNvPr id="160792" name="AutoShape 24"/>
          <p:cNvSpPr>
            <a:spLocks noChangeArrowheads="1"/>
          </p:cNvSpPr>
          <p:nvPr/>
        </p:nvSpPr>
        <p:spPr bwMode="auto">
          <a:xfrm>
            <a:off x="7785100" y="3142531"/>
            <a:ext cx="1035050" cy="533400"/>
          </a:xfrm>
          <a:prstGeom prst="wedgeRoundRectCallout">
            <a:avLst>
              <a:gd name="adj1" fmla="val -74384"/>
              <a:gd name="adj2" fmla="val -47319"/>
              <a:gd name="adj3" fmla="val 16667"/>
            </a:avLst>
          </a:prstGeom>
          <a:solidFill>
            <a:srgbClr val="00CC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Q+q</a:t>
            </a:r>
          </a:p>
        </p:txBody>
      </p:sp>
      <p:sp>
        <p:nvSpPr>
          <p:cNvPr id="160793" name="Rectangle 25"/>
          <p:cNvSpPr>
            <a:spLocks noChangeArrowheads="1"/>
          </p:cNvSpPr>
          <p:nvPr/>
        </p:nvSpPr>
        <p:spPr bwMode="auto">
          <a:xfrm>
            <a:off x="971550" y="1483593"/>
            <a:ext cx="441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金属壳</a:t>
            </a:r>
            <a:r>
              <a:rPr lang="zh-CN" altLang="en-US" b="1" dirty="0">
                <a:solidFill>
                  <a:srgbClr val="66FF33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66FF33"/>
                </a:solidFill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内外半径分别为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b="1" baseline="-25000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和 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b="1" baseline="-25000" dirty="0" smtClean="0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总带电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为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</a:t>
            </a:r>
            <a:r>
              <a:rPr lang="en-US" altLang="zh-CN" b="1" i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607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127827"/>
              </p:ext>
            </p:extLst>
          </p:nvPr>
        </p:nvGraphicFramePr>
        <p:xfrm>
          <a:off x="7926388" y="1559793"/>
          <a:ext cx="3476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47" name="Equation" r:id="rId14" imgW="57235" imgH="95216" progId="Equation.3">
                  <p:embed/>
                </p:oleObj>
              </mc:Choice>
              <mc:Fallback>
                <p:oleObj name="Equation" r:id="rId14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6388" y="1559793"/>
                        <a:ext cx="347662" cy="417513"/>
                      </a:xfrm>
                      <a:prstGeom prst="rect">
                        <a:avLst/>
                      </a:prstGeom>
                      <a:solidFill>
                        <a:srgbClr val="006699">
                          <a:alpha val="7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5" name="Rectangle 27"/>
          <p:cNvSpPr>
            <a:spLocks noChangeArrowheads="1"/>
          </p:cNvSpPr>
          <p:nvPr/>
        </p:nvSpPr>
        <p:spPr bwMode="auto">
          <a:xfrm>
            <a:off x="454025" y="4739556"/>
            <a:ext cx="842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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壳 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B:  </a:t>
            </a:r>
            <a:r>
              <a:rPr lang="zh-CN" altLang="en-US" b="1">
                <a:solidFill>
                  <a:srgbClr val="FF9900"/>
                </a:solidFill>
                <a:ea typeface="楷体_GB2312" pitchFamily="49" charset="-122"/>
              </a:rPr>
              <a:t>根据高斯定律，</a:t>
            </a:r>
          </a:p>
        </p:txBody>
      </p:sp>
      <p:sp>
        <p:nvSpPr>
          <p:cNvPr id="160796" name="Rectangle 28"/>
          <p:cNvSpPr>
            <a:spLocks noChangeArrowheads="1"/>
          </p:cNvSpPr>
          <p:nvPr/>
        </p:nvSpPr>
        <p:spPr bwMode="auto">
          <a:xfrm>
            <a:off x="373063" y="3672756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解：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(1) </a:t>
            </a:r>
            <a:r>
              <a:rPr lang="zh-CN" altLang="en-US" b="1">
                <a:solidFill>
                  <a:srgbClr val="FF9900"/>
                </a:solidFill>
                <a:ea typeface="楷体_GB2312" pitchFamily="49" charset="-122"/>
              </a:rPr>
              <a:t>电量分布</a:t>
            </a:r>
            <a:r>
              <a:rPr lang="en-US" altLang="zh-CN" b="1">
                <a:solidFill>
                  <a:srgbClr val="FF99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60797" name="Text Box 29"/>
          <p:cNvSpPr txBox="1">
            <a:spLocks noChangeArrowheads="1"/>
          </p:cNvSpPr>
          <p:nvPr/>
        </p:nvSpPr>
        <p:spPr bwMode="auto">
          <a:xfrm>
            <a:off x="2828925" y="254245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FF00"/>
                </a:solidFill>
                <a:ea typeface="楷体_GB2312" pitchFamily="49" charset="-122"/>
              </a:rPr>
              <a:t>(2) </a:t>
            </a:r>
            <a:r>
              <a:rPr lang="zh-CN" altLang="en-US" b="1">
                <a:solidFill>
                  <a:srgbClr val="00FF00"/>
                </a:solidFill>
                <a:ea typeface="楷体_GB2312" pitchFamily="49" charset="-122"/>
              </a:rPr>
              <a:t>电场分布</a:t>
            </a:r>
          </a:p>
        </p:txBody>
      </p:sp>
      <p:sp>
        <p:nvSpPr>
          <p:cNvPr id="160798" name="Rectangle 30"/>
          <p:cNvSpPr>
            <a:spLocks noChangeArrowheads="1"/>
          </p:cNvSpPr>
          <p:nvPr/>
        </p:nvSpPr>
        <p:spPr bwMode="auto">
          <a:xfrm>
            <a:off x="3348038" y="4771306"/>
            <a:ext cx="525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球壳内表面电量为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: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-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CC00"/>
                </a:solidFill>
                <a:ea typeface="楷体_GB2312" pitchFamily="49" charset="-122"/>
              </a:rPr>
              <a:t>均匀分布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548933" name="Text Box 69"/>
          <p:cNvSpPr txBox="1">
            <a:spLocks noChangeArrowheads="1"/>
          </p:cNvSpPr>
          <p:nvPr/>
        </p:nvSpPr>
        <p:spPr bwMode="auto">
          <a:xfrm>
            <a:off x="219075" y="35646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4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569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0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6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build="p" autoUpdateAnimBg="0"/>
      <p:bldP spid="160771" grpId="0" autoUpdateAnimBg="0"/>
      <p:bldP spid="160772" grpId="0" animBg="1"/>
      <p:bldP spid="160774" grpId="0" animBg="1"/>
      <p:bldP spid="160776" grpId="0" animBg="1"/>
      <p:bldP spid="160777" grpId="0" animBg="1"/>
      <p:bldP spid="160778" grpId="0" animBg="1"/>
      <p:bldP spid="160782" grpId="0" autoUpdateAnimBg="0"/>
      <p:bldP spid="160783" grpId="0" animBg="1"/>
      <p:bldP spid="160784" grpId="0" autoUpdateAnimBg="0"/>
      <p:bldP spid="160785" grpId="0" autoUpdateAnimBg="0"/>
      <p:bldP spid="160786" grpId="0" autoUpdateAnimBg="0"/>
      <p:bldP spid="160787" grpId="0" build="p" autoUpdateAnimBg="0"/>
      <p:bldP spid="160788" grpId="0" animBg="1"/>
      <p:bldP spid="160789" grpId="0" autoUpdateAnimBg="0"/>
      <p:bldP spid="160790" grpId="0" animBg="1" autoUpdateAnimBg="0"/>
      <p:bldP spid="160791" grpId="0" animBg="1" autoUpdateAnimBg="0"/>
      <p:bldP spid="160792" grpId="0" animBg="1" autoUpdateAnimBg="0"/>
      <p:bldP spid="160793" grpId="0" autoUpdateAnimBg="0"/>
      <p:bldP spid="160795" grpId="0" autoUpdateAnimBg="0"/>
      <p:bldP spid="160796" grpId="0" autoUpdateAnimBg="0"/>
      <p:bldP spid="160797" grpId="0" autoUpdateAnimBg="0"/>
      <p:bldP spid="160798" grpId="0" autoUpdateAnimBg="0"/>
      <p:bldP spid="5489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11560" y="3012228"/>
            <a:ext cx="8329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在点电荷系产生的电场中，某点的电势是各个点电荷</a:t>
            </a:r>
            <a:r>
              <a:rPr lang="zh-CN" altLang="en-US" b="1" dirty="0">
                <a:solidFill>
                  <a:srgbClr val="FFCC00"/>
                </a:solidFill>
                <a:ea typeface="楷体_GB2312" pitchFamily="49" charset="-122"/>
              </a:rPr>
              <a:t>单独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存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在时，在该点产生的电势的代数和。这称为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电势叠加原理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15416" y="889235"/>
            <a:ext cx="56247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ea typeface="楷体_GB2312" panose="02010609030101010101" pitchFamily="49" charset="-122"/>
              </a:rPr>
              <a:t>1. </a:t>
            </a:r>
            <a:r>
              <a:rPr lang="zh-CN" altLang="en-US" dirty="0" smtClean="0">
                <a:solidFill>
                  <a:srgbClr val="00FFFF"/>
                </a:solidFill>
                <a:ea typeface="楷体_GB2312" panose="02010609030101010101" pitchFamily="49" charset="-122"/>
              </a:rPr>
              <a:t>根据电势定义，已</a:t>
            </a:r>
            <a:r>
              <a:rPr lang="zh-CN" altLang="en-US" dirty="0">
                <a:solidFill>
                  <a:srgbClr val="00FFFF"/>
                </a:solidFill>
                <a:ea typeface="楷体_GB2312" panose="02010609030101010101" pitchFamily="49" charset="-122"/>
              </a:rPr>
              <a:t>知场强，计算电势 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40311"/>
              </p:ext>
            </p:extLst>
          </p:nvPr>
        </p:nvGraphicFramePr>
        <p:xfrm>
          <a:off x="1467346" y="1418220"/>
          <a:ext cx="2074863" cy="82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5" name="Equation" r:id="rId3" imgW="939600" imgH="330120" progId="Equation.DSMT4">
                  <p:embed/>
                </p:oleObj>
              </mc:Choice>
              <mc:Fallback>
                <p:oleObj name="Equation" r:id="rId3" imgW="939600" imgH="330120" progId="Equation.DSMT4">
                  <p:embed/>
                  <p:pic>
                    <p:nvPicPr>
                      <p:cNvPr id="387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346" y="1418220"/>
                        <a:ext cx="2074863" cy="827319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555504" y="130039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ea typeface="楷体_GB2312" panose="02010609030101010101" pitchFamily="49" charset="-122"/>
              </a:rPr>
              <a:t>—— </a:t>
            </a:r>
            <a:r>
              <a:rPr lang="zh-CN" altLang="en-US">
                <a:solidFill>
                  <a:schemeClr val="bg1"/>
                </a:solidFill>
                <a:ea typeface="楷体_GB2312" panose="02010609030101010101" pitchFamily="49" charset="-122"/>
              </a:rPr>
              <a:t>从场点 </a:t>
            </a:r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70265"/>
              </p:ext>
            </p:extLst>
          </p:nvPr>
        </p:nvGraphicFramePr>
        <p:xfrm>
          <a:off x="5355729" y="1327385"/>
          <a:ext cx="3349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6" name="公式" r:id="rId5" imgW="85683" imgH="95216" progId="Equation.3">
                  <p:embed/>
                </p:oleObj>
              </mc:Choice>
              <mc:Fallback>
                <p:oleObj name="公式" r:id="rId5" imgW="85683" imgH="95216" progId="Equation.3">
                  <p:embed/>
                  <p:pic>
                    <p:nvPicPr>
                      <p:cNvPr id="387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729" y="1327385"/>
                        <a:ext cx="3349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964328"/>
              </p:ext>
            </p:extLst>
          </p:nvPr>
        </p:nvGraphicFramePr>
        <p:xfrm>
          <a:off x="7300416" y="1274998"/>
          <a:ext cx="390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7" name="公式" r:id="rId7" imgW="114469" imgH="161959" progId="Equation.3">
                  <p:embed/>
                </p:oleObj>
              </mc:Choice>
              <mc:Fallback>
                <p:oleObj name="公式" r:id="rId7" imgW="114469" imgH="161959" progId="Equation.3">
                  <p:embed/>
                  <p:pic>
                    <p:nvPicPr>
                      <p:cNvPr id="3870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416" y="1274998"/>
                        <a:ext cx="390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5673229" y="130039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ea typeface="楷体_GB2312" panose="02010609030101010101" pitchFamily="49" charset="-122"/>
              </a:rPr>
              <a:t>到电势零点 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707904" y="1808398"/>
            <a:ext cx="462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ea typeface="楷体_GB2312" panose="02010609030101010101" pitchFamily="49" charset="-122"/>
              </a:rPr>
              <a:t>选取</a:t>
            </a:r>
            <a:r>
              <a:rPr lang="zh-CN" altLang="en-US" dirty="0">
                <a:solidFill>
                  <a:srgbClr val="00FFFF"/>
                </a:solidFill>
                <a:ea typeface="楷体_GB2312" panose="02010609030101010101" pitchFamily="49" charset="-122"/>
              </a:rPr>
              <a:t>任意方便的路径</a:t>
            </a:r>
            <a:r>
              <a:rPr lang="zh-CN" altLang="en-US" dirty="0">
                <a:solidFill>
                  <a:schemeClr val="bg1"/>
                </a:solidFill>
                <a:ea typeface="楷体_GB2312" panose="02010609030101010101" pitchFamily="49" charset="-122"/>
              </a:rPr>
              <a:t>进行积分 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317168" y="2415890"/>
            <a:ext cx="779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ea typeface="楷体_GB2312" panose="02010609030101010101" pitchFamily="49" charset="-122"/>
              </a:rPr>
              <a:t>2. </a:t>
            </a:r>
            <a:r>
              <a:rPr lang="zh-CN" altLang="en-US" dirty="0">
                <a:solidFill>
                  <a:srgbClr val="00FFFF"/>
                </a:solidFill>
                <a:ea typeface="楷体_GB2312" panose="02010609030101010101" pitchFamily="49" charset="-122"/>
              </a:rPr>
              <a:t>已知电荷分布，利用电势叠</a:t>
            </a:r>
            <a:r>
              <a:rPr lang="zh-CN" altLang="en-US" dirty="0" smtClean="0">
                <a:solidFill>
                  <a:srgbClr val="00FFFF"/>
                </a:solidFill>
                <a:ea typeface="楷体_GB2312" panose="02010609030101010101" pitchFamily="49" charset="-122"/>
              </a:rPr>
              <a:t>加原理，</a:t>
            </a:r>
            <a:r>
              <a:rPr lang="zh-CN" altLang="en-US" dirty="0">
                <a:solidFill>
                  <a:srgbClr val="00FFFF"/>
                </a:solidFill>
                <a:ea typeface="楷体_GB2312" panose="02010609030101010101" pitchFamily="49" charset="-122"/>
              </a:rPr>
              <a:t>计算电势 </a:t>
            </a: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955891"/>
              </p:ext>
            </p:extLst>
          </p:nvPr>
        </p:nvGraphicFramePr>
        <p:xfrm>
          <a:off x="4860032" y="5578266"/>
          <a:ext cx="29321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8" name="公式" r:id="rId9" imgW="1266952" imgH="390661" progId="Equation.3">
                  <p:embed/>
                </p:oleObj>
              </mc:Choice>
              <mc:Fallback>
                <p:oleObj name="公式" r:id="rId9" imgW="1266952" imgH="390661" progId="Equation.3">
                  <p:embed/>
                  <p:pic>
                    <p:nvPicPr>
                      <p:cNvPr id="429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578266"/>
                        <a:ext cx="2932112" cy="100488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967218"/>
              </p:ext>
            </p:extLst>
          </p:nvPr>
        </p:nvGraphicFramePr>
        <p:xfrm>
          <a:off x="780165" y="5614077"/>
          <a:ext cx="33242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79" name="公式" r:id="rId11" imgW="1447800" imgH="380864" progId="Equation.3">
                  <p:embed/>
                </p:oleObj>
              </mc:Choice>
              <mc:Fallback>
                <p:oleObj name="公式" r:id="rId11" imgW="1447800" imgH="380864" progId="Equation.3">
                  <p:embed/>
                  <p:pic>
                    <p:nvPicPr>
                      <p:cNvPr id="429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165" y="5614077"/>
                        <a:ext cx="3324225" cy="97631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59904" y="5039444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ea typeface="楷体_GB2312" panose="02010609030101010101" pitchFamily="49" charset="-122"/>
              </a:rPr>
              <a:t>•  </a:t>
            </a:r>
            <a:r>
              <a:rPr lang="zh-CN" altLang="en-US" dirty="0">
                <a:solidFill>
                  <a:srgbClr val="00FFFF"/>
                </a:solidFill>
                <a:ea typeface="楷体_GB2312" panose="02010609030101010101" pitchFamily="49" charset="-122"/>
              </a:rPr>
              <a:t>点电荷系 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743043" y="4991727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ea typeface="楷体_GB2312" panose="02010609030101010101" pitchFamily="49" charset="-122"/>
              </a:rPr>
              <a:t>•  </a:t>
            </a:r>
            <a:r>
              <a:rPr lang="zh-CN" altLang="en-US" dirty="0">
                <a:solidFill>
                  <a:srgbClr val="00FFFF"/>
                </a:solidFill>
                <a:ea typeface="楷体_GB2312" panose="02010609030101010101" pitchFamily="49" charset="-122"/>
              </a:rPr>
              <a:t>电荷连续分布</a:t>
            </a: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315416" y="332656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FFFF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</a:t>
            </a:r>
            <a:r>
              <a:rPr kumimoji="0" lang="zh-CN" altLang="en-US" dirty="0">
                <a:solidFill>
                  <a:srgbClr val="FFFF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</a:t>
            </a:r>
            <a:r>
              <a:rPr lang="zh-CN" altLang="en-US" dirty="0">
                <a:solidFill>
                  <a:srgbClr val="FFFF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势的</a:t>
            </a:r>
            <a:r>
              <a:rPr lang="zh-CN" altLang="en-US" dirty="0" smtClean="0">
                <a:solidFill>
                  <a:srgbClr val="FFFF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两种方法 </a:t>
            </a:r>
            <a:endParaRPr lang="zh-CN" altLang="en-US" dirty="0">
              <a:solidFill>
                <a:srgbClr val="FFFF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83568" y="3907536"/>
            <a:ext cx="361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点电荷的电势</a:t>
            </a:r>
          </a:p>
        </p:txBody>
      </p:sp>
      <p:sp>
        <p:nvSpPr>
          <p:cNvPr id="19" name="AutoShape 28"/>
          <p:cNvSpPr>
            <a:spLocks noChangeArrowheads="1"/>
          </p:cNvSpPr>
          <p:nvPr/>
        </p:nvSpPr>
        <p:spPr bwMode="auto">
          <a:xfrm>
            <a:off x="3059832" y="4005064"/>
            <a:ext cx="2427600" cy="1008062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3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798923"/>
              </p:ext>
            </p:extLst>
          </p:nvPr>
        </p:nvGraphicFramePr>
        <p:xfrm>
          <a:off x="3276600" y="4074914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80" name="公式" r:id="rId13" imgW="1809835" imgH="895214" progId="Equation.3">
                  <p:embed/>
                </p:oleObj>
              </mc:Choice>
              <mc:Fallback>
                <p:oleObj name="公式" r:id="rId13" imgW="1809835" imgH="8952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4914"/>
                        <a:ext cx="187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8901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build="p" autoUpdateAnimBg="0"/>
      <p:bldP spid="22" grpId="0" build="p" autoUpdateAnimBg="0"/>
      <p:bldP spid="25" grpId="0" build="p" autoUpdateAnimBg="0" advAuto="0"/>
      <p:bldP spid="26" grpId="0" build="p" autoUpdateAnimBg="0"/>
      <p:bldP spid="27" grpId="0" build="p" autoUpdateAnimBg="0"/>
      <p:bldP spid="30" grpId="0" build="p" autoUpdateAnimBg="0"/>
      <p:bldP spid="31" grpId="0" build="p" autoUpdateAnimBg="0"/>
      <p:bldP spid="32" grpId="0" build="p" autoUpdateAnimBg="0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250825" y="450721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66FF33"/>
                </a:solidFill>
                <a:ea typeface="楷体_GB2312" pitchFamily="49" charset="-122"/>
              </a:rPr>
              <a:t>(3)  </a:t>
            </a:r>
            <a:r>
              <a:rPr lang="zh-CN" altLang="en-US" b="1" dirty="0" smtClean="0">
                <a:solidFill>
                  <a:srgbClr val="66FF33"/>
                </a:solidFill>
                <a:ea typeface="楷体_GB2312" pitchFamily="49" charset="-122"/>
              </a:rPr>
              <a:t>利用电势定义</a:t>
            </a:r>
            <a:endParaRPr lang="zh-CN" altLang="en-US" b="1" dirty="0">
              <a:solidFill>
                <a:srgbClr val="66FF33"/>
              </a:solidFill>
              <a:ea typeface="楷体_GB2312" pitchFamily="49" charset="-122"/>
            </a:endParaRP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327025" y="260648"/>
            <a:ext cx="6116638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结论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: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相当于在真空中的三个均匀带电的球面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7788" y="968673"/>
            <a:ext cx="3390900" cy="3200400"/>
            <a:chOff x="3544" y="576"/>
            <a:chExt cx="2136" cy="2016"/>
          </a:xfrm>
        </p:grpSpPr>
        <p:sp>
          <p:nvSpPr>
            <p:cNvPr id="28685" name="Oval 5"/>
            <p:cNvSpPr>
              <a:spLocks noChangeArrowheads="1"/>
            </p:cNvSpPr>
            <p:nvPr/>
          </p:nvSpPr>
          <p:spPr bwMode="auto">
            <a:xfrm>
              <a:off x="4388" y="1304"/>
              <a:ext cx="576" cy="528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>
                <a:ea typeface="楷体_GB2312" pitchFamily="49" charset="-122"/>
              </a:endParaRPr>
            </a:p>
          </p:txBody>
        </p:sp>
        <p:graphicFrame>
          <p:nvGraphicFramePr>
            <p:cNvPr id="28686" name="Object 6"/>
            <p:cNvGraphicFramePr>
              <a:graphicFrameLocks noChangeAspect="1"/>
            </p:cNvGraphicFramePr>
            <p:nvPr/>
          </p:nvGraphicFramePr>
          <p:xfrm>
            <a:off x="4464" y="1064"/>
            <a:ext cx="26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03" name="Equation" r:id="rId4" imgW="95165" imgH="95216" progId="Equation.3">
                    <p:embed/>
                  </p:oleObj>
                </mc:Choice>
                <mc:Fallback>
                  <p:oleObj name="Equation" r:id="rId4" imgW="9516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064"/>
                          <a:ext cx="26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AutoShape 7"/>
            <p:cNvSpPr>
              <a:spLocks noChangeArrowheads="1"/>
            </p:cNvSpPr>
            <p:nvPr/>
          </p:nvSpPr>
          <p:spPr bwMode="auto">
            <a:xfrm>
              <a:off x="3908" y="824"/>
              <a:ext cx="1536" cy="1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65 h 21600"/>
                <a:gd name="T26" fmla="*/ 18436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78" y="10800"/>
                  </a:moveTo>
                  <a:cubicBezTo>
                    <a:pt x="1878" y="15727"/>
                    <a:pt x="5873" y="19722"/>
                    <a:pt x="10800" y="19722"/>
                  </a:cubicBezTo>
                  <a:cubicBezTo>
                    <a:pt x="15727" y="19722"/>
                    <a:pt x="19722" y="15727"/>
                    <a:pt x="19722" y="10800"/>
                  </a:cubicBezTo>
                  <a:cubicBezTo>
                    <a:pt x="19722" y="5873"/>
                    <a:pt x="15727" y="1878"/>
                    <a:pt x="10800" y="1878"/>
                  </a:cubicBezTo>
                  <a:cubicBezTo>
                    <a:pt x="5873" y="1878"/>
                    <a:pt x="1878" y="5873"/>
                    <a:pt x="1878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8" name="Object 8"/>
            <p:cNvGraphicFramePr>
              <a:graphicFrameLocks noChangeAspect="1"/>
            </p:cNvGraphicFramePr>
            <p:nvPr/>
          </p:nvGraphicFramePr>
          <p:xfrm>
            <a:off x="4580" y="584"/>
            <a:ext cx="3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04" name="Equation" r:id="rId6" imgW="85683" imgH="95216" progId="Equation.3">
                    <p:embed/>
                  </p:oleObj>
                </mc:Choice>
                <mc:Fallback>
                  <p:oleObj name="Equation" r:id="rId6" imgW="85683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584"/>
                          <a:ext cx="30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9" name="Line 9"/>
            <p:cNvSpPr>
              <a:spLocks noChangeShapeType="1"/>
            </p:cNvSpPr>
            <p:nvPr/>
          </p:nvSpPr>
          <p:spPr bwMode="auto">
            <a:xfrm>
              <a:off x="4679" y="1552"/>
              <a:ext cx="257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10"/>
            <p:cNvSpPr>
              <a:spLocks noChangeShapeType="1"/>
            </p:cNvSpPr>
            <p:nvPr/>
          </p:nvSpPr>
          <p:spPr bwMode="auto">
            <a:xfrm flipH="1">
              <a:off x="4322" y="1544"/>
              <a:ext cx="365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11"/>
            <p:cNvSpPr>
              <a:spLocks noChangeShapeType="1"/>
            </p:cNvSpPr>
            <p:nvPr/>
          </p:nvSpPr>
          <p:spPr bwMode="auto">
            <a:xfrm flipH="1">
              <a:off x="3984" y="1560"/>
              <a:ext cx="695" cy="3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92" name="Object 12"/>
            <p:cNvGraphicFramePr>
              <a:graphicFrameLocks noChangeAspect="1"/>
            </p:cNvGraphicFramePr>
            <p:nvPr/>
          </p:nvGraphicFramePr>
          <p:xfrm>
            <a:off x="4596" y="1592"/>
            <a:ext cx="20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05" name="公式" r:id="rId8" imgW="57235" imgH="76234" progId="Equation.3">
                    <p:embed/>
                  </p:oleObj>
                </mc:Choice>
                <mc:Fallback>
                  <p:oleObj name="公式" r:id="rId8" imgW="57235" imgH="762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592"/>
                          <a:ext cx="20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3" name="Object 13"/>
            <p:cNvGraphicFramePr>
              <a:graphicFrameLocks noChangeAspect="1"/>
            </p:cNvGraphicFramePr>
            <p:nvPr/>
          </p:nvGraphicFramePr>
          <p:xfrm>
            <a:off x="4922" y="1304"/>
            <a:ext cx="21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06" name="Equation" r:id="rId10" imgW="57235" imgH="95216" progId="Equation.3">
                    <p:embed/>
                  </p:oleObj>
                </mc:Choice>
                <mc:Fallback>
                  <p:oleObj name="Equation" r:id="rId10" imgW="5723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2" y="1304"/>
                          <a:ext cx="21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Oval 14"/>
            <p:cNvSpPr>
              <a:spLocks noChangeArrowheads="1"/>
            </p:cNvSpPr>
            <p:nvPr/>
          </p:nvSpPr>
          <p:spPr bwMode="auto">
            <a:xfrm>
              <a:off x="4656" y="15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>
                <a:ea typeface="楷体_GB2312" pitchFamily="49" charset="-122"/>
              </a:endParaRPr>
            </a:p>
          </p:txBody>
        </p:sp>
        <p:sp>
          <p:nvSpPr>
            <p:cNvPr id="28695" name="Text Box 15"/>
            <p:cNvSpPr txBox="1">
              <a:spLocks noChangeArrowheads="1"/>
            </p:cNvSpPr>
            <p:nvPr/>
          </p:nvSpPr>
          <p:spPr bwMode="auto">
            <a:xfrm>
              <a:off x="4684" y="13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8696" name="Text Box 16"/>
            <p:cNvSpPr txBox="1">
              <a:spLocks noChangeArrowheads="1"/>
            </p:cNvSpPr>
            <p:nvPr/>
          </p:nvSpPr>
          <p:spPr bwMode="auto">
            <a:xfrm>
              <a:off x="4416" y="183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697" name="Text Box 17"/>
            <p:cNvSpPr txBox="1">
              <a:spLocks noChangeArrowheads="1"/>
            </p:cNvSpPr>
            <p:nvPr/>
          </p:nvSpPr>
          <p:spPr bwMode="auto">
            <a:xfrm>
              <a:off x="4080" y="1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8698" name="AutoShape 18"/>
            <p:cNvSpPr>
              <a:spLocks noChangeArrowheads="1"/>
            </p:cNvSpPr>
            <p:nvPr/>
          </p:nvSpPr>
          <p:spPr bwMode="auto">
            <a:xfrm>
              <a:off x="3544" y="576"/>
              <a:ext cx="596" cy="432"/>
            </a:xfrm>
            <a:prstGeom prst="wedgeRoundRectCallout">
              <a:avLst>
                <a:gd name="adj1" fmla="val 79361"/>
                <a:gd name="adj2" fmla="val 65278"/>
                <a:gd name="adj3" fmla="val 16667"/>
              </a:avLst>
            </a:prstGeom>
            <a:solidFill>
              <a:srgbClr val="00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  <a:ea typeface="楷体_GB2312" pitchFamily="49" charset="-122"/>
                </a:rPr>
                <a:t>-</a:t>
              </a:r>
              <a:r>
                <a:rPr lang="en-US" altLang="zh-CN" b="1" i="1">
                  <a:solidFill>
                    <a:srgbClr val="FFFF00"/>
                  </a:solidFill>
                  <a:ea typeface="楷体_GB2312" pitchFamily="49" charset="-122"/>
                </a:rPr>
                <a:t>q</a:t>
              </a:r>
            </a:p>
          </p:txBody>
        </p:sp>
        <p:sp>
          <p:nvSpPr>
            <p:cNvPr id="28699" name="AutoShape 19"/>
            <p:cNvSpPr>
              <a:spLocks noChangeArrowheads="1"/>
            </p:cNvSpPr>
            <p:nvPr/>
          </p:nvSpPr>
          <p:spPr bwMode="auto">
            <a:xfrm>
              <a:off x="5028" y="2256"/>
              <a:ext cx="652" cy="336"/>
            </a:xfrm>
            <a:prstGeom prst="wedgeRoundRectCallout">
              <a:avLst>
                <a:gd name="adj1" fmla="val -71778"/>
                <a:gd name="adj2" fmla="val -41963"/>
                <a:gd name="adj3" fmla="val 16667"/>
              </a:avLst>
            </a:prstGeom>
            <a:solidFill>
              <a:srgbClr val="00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  <a:ea typeface="楷体_GB2312" pitchFamily="49" charset="-122"/>
                </a:rPr>
                <a:t>Q+q</a:t>
              </a:r>
            </a:p>
          </p:txBody>
        </p:sp>
        <p:graphicFrame>
          <p:nvGraphicFramePr>
            <p:cNvPr id="28700" name="Object 20"/>
            <p:cNvGraphicFramePr>
              <a:graphicFrameLocks noChangeAspect="1"/>
            </p:cNvGraphicFramePr>
            <p:nvPr/>
          </p:nvGraphicFramePr>
          <p:xfrm>
            <a:off x="4965" y="1304"/>
            <a:ext cx="21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07" name="Equation" r:id="rId12" imgW="57235" imgH="95216" progId="Equation.3">
                    <p:embed/>
                  </p:oleObj>
                </mc:Choice>
                <mc:Fallback>
                  <p:oleObj name="Equation" r:id="rId12" imgW="5723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" y="1304"/>
                          <a:ext cx="219" cy="263"/>
                        </a:xfrm>
                        <a:prstGeom prst="rect">
                          <a:avLst/>
                        </a:prstGeom>
                        <a:solidFill>
                          <a:srgbClr val="006699">
                            <a:alpha val="70195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13" name="Text Box 21"/>
          <p:cNvSpPr txBox="1">
            <a:spLocks noChangeArrowheads="1"/>
          </p:cNvSpPr>
          <p:nvPr/>
        </p:nvSpPr>
        <p:spPr bwMode="auto">
          <a:xfrm>
            <a:off x="250824" y="759123"/>
            <a:ext cx="475322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FF00"/>
                </a:solidFill>
                <a:ea typeface="楷体_GB2312" pitchFamily="49" charset="-122"/>
              </a:rPr>
              <a:t>(2)  </a:t>
            </a:r>
            <a:r>
              <a:rPr lang="zh-CN" altLang="en-US" b="1" dirty="0">
                <a:solidFill>
                  <a:srgbClr val="00FF00"/>
                </a:solidFill>
                <a:ea typeface="楷体_GB2312" pitchFamily="49" charset="-122"/>
              </a:rPr>
              <a:t>电场</a:t>
            </a:r>
            <a:r>
              <a:rPr lang="zh-CN" altLang="en-US" b="1" dirty="0" smtClean="0">
                <a:solidFill>
                  <a:srgbClr val="00FF00"/>
                </a:solidFill>
                <a:ea typeface="楷体_GB2312" pitchFamily="49" charset="-122"/>
              </a:rPr>
              <a:t>分布（高斯定理）</a:t>
            </a:r>
            <a:endParaRPr lang="zh-CN" altLang="en-US" b="1" dirty="0">
              <a:solidFill>
                <a:srgbClr val="00FF00"/>
              </a:solidFill>
              <a:ea typeface="楷体_GB2312" pitchFamily="49" charset="-122"/>
            </a:endParaRPr>
          </a:p>
        </p:txBody>
      </p:sp>
      <p:graphicFrame>
        <p:nvGraphicFramePr>
          <p:cNvPr id="1618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60478"/>
              </p:ext>
            </p:extLst>
          </p:nvPr>
        </p:nvGraphicFramePr>
        <p:xfrm>
          <a:off x="771525" y="1330623"/>
          <a:ext cx="23177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08" name="公式" r:id="rId14" imgW="990600" imgH="171450" progId="Equation.3">
                  <p:embed/>
                </p:oleObj>
              </mc:Choice>
              <mc:Fallback>
                <p:oleObj name="公式" r:id="rId14" imgW="99060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330623"/>
                        <a:ext cx="23177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150589"/>
              </p:ext>
            </p:extLst>
          </p:nvPr>
        </p:nvGraphicFramePr>
        <p:xfrm>
          <a:off x="825500" y="1843088"/>
          <a:ext cx="38179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09" name="公式" r:id="rId16" imgW="1809835" imgH="361882" progId="Equation.3">
                  <p:embed/>
                </p:oleObj>
              </mc:Choice>
              <mc:Fallback>
                <p:oleObj name="公式" r:id="rId16" imgW="18098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843088"/>
                        <a:ext cx="38179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762884"/>
              </p:ext>
            </p:extLst>
          </p:nvPr>
        </p:nvGraphicFramePr>
        <p:xfrm>
          <a:off x="771525" y="2851448"/>
          <a:ext cx="2876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0" name="Equation" r:id="rId18" imgW="1238165" imgH="161959" progId="Equation.3">
                  <p:embed/>
                </p:oleObj>
              </mc:Choice>
              <mc:Fallback>
                <p:oleObj name="Equation" r:id="rId18" imgW="1238165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851448"/>
                        <a:ext cx="28765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7110"/>
              </p:ext>
            </p:extLst>
          </p:nvPr>
        </p:nvGraphicFramePr>
        <p:xfrm>
          <a:off x="771525" y="3499148"/>
          <a:ext cx="37973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1" name="Equation" r:id="rId20" imgW="1657435" imgH="361882" progId="Equation.3">
                  <p:embed/>
                </p:oleObj>
              </mc:Choice>
              <mc:Fallback>
                <p:oleObj name="Equation" r:id="rId20" imgW="16574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499148"/>
                        <a:ext cx="37973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8" name="Text Box 26"/>
          <p:cNvSpPr txBox="1">
            <a:spLocks noChangeArrowheads="1"/>
          </p:cNvSpPr>
          <p:nvPr/>
        </p:nvSpPr>
        <p:spPr bwMode="auto">
          <a:xfrm>
            <a:off x="683568" y="4961235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取无穷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远为电势零点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924646"/>
              </p:ext>
            </p:extLst>
          </p:nvPr>
        </p:nvGraphicFramePr>
        <p:xfrm>
          <a:off x="720703" y="5564188"/>
          <a:ext cx="7426326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2" name="Equation" r:id="rId22" imgW="3377880" imgH="431640" progId="Equation.DSMT4">
                  <p:embed/>
                </p:oleObj>
              </mc:Choice>
              <mc:Fallback>
                <p:oleObj name="Equation" r:id="rId22" imgW="337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20703" y="5564188"/>
                        <a:ext cx="7426326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655627"/>
              </p:ext>
            </p:extLst>
          </p:nvPr>
        </p:nvGraphicFramePr>
        <p:xfrm>
          <a:off x="3969544" y="4611688"/>
          <a:ext cx="33226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3" name="Equation" r:id="rId24" imgW="1511280" imgH="431640" progId="Equation.DSMT4">
                  <p:embed/>
                </p:oleObj>
              </mc:Choice>
              <mc:Fallback>
                <p:oleObj name="Equation" r:id="rId24" imgW="1511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969544" y="4611688"/>
                        <a:ext cx="3322638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0538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  <p:bldP spid="161795" grpId="0" animBg="1" autoUpdateAnimBg="0"/>
      <p:bldP spid="161813" grpId="0" autoUpdateAnimBg="0"/>
      <p:bldP spid="16181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219075" y="30755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5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914400" y="31707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有一个接地的导体球，</a:t>
            </a:r>
            <a:endParaRPr lang="zh-CN" altLang="en-US" b="1">
              <a:solidFill>
                <a:srgbClr val="CCCC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883816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点电荷，距球心为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50900" y="138387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感应电荷？</a:t>
            </a:r>
          </a:p>
        </p:txBody>
      </p:sp>
      <p:sp>
        <p:nvSpPr>
          <p:cNvPr id="634886" name="Oval 6"/>
          <p:cNvSpPr>
            <a:spLocks noChangeArrowheads="1"/>
          </p:cNvSpPr>
          <p:nvPr/>
        </p:nvSpPr>
        <p:spPr bwMode="auto">
          <a:xfrm>
            <a:off x="6629400" y="393278"/>
            <a:ext cx="1600200" cy="15240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rgbClr val="AA88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34887" name="Group 7"/>
          <p:cNvGrpSpPr>
            <a:grpSpLocks/>
          </p:cNvGrpSpPr>
          <p:nvPr/>
        </p:nvGrpSpPr>
        <p:grpSpPr bwMode="auto">
          <a:xfrm>
            <a:off x="8077200" y="1612478"/>
            <a:ext cx="685800" cy="381000"/>
            <a:chOff x="3024" y="3696"/>
            <a:chExt cx="432" cy="240"/>
          </a:xfrm>
        </p:grpSpPr>
        <p:sp>
          <p:nvSpPr>
            <p:cNvPr id="29730" name="Line 8"/>
            <p:cNvSpPr>
              <a:spLocks noChangeShapeType="1"/>
            </p:cNvSpPr>
            <p:nvPr/>
          </p:nvSpPr>
          <p:spPr bwMode="auto">
            <a:xfrm>
              <a:off x="3024" y="3696"/>
              <a:ext cx="336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1" name="Line 9"/>
            <p:cNvSpPr>
              <a:spLocks noChangeShapeType="1"/>
            </p:cNvSpPr>
            <p:nvPr/>
          </p:nvSpPr>
          <p:spPr bwMode="auto">
            <a:xfrm>
              <a:off x="3360" y="3696"/>
              <a:ext cx="0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2" name="Line 10"/>
            <p:cNvSpPr>
              <a:spLocks noChangeShapeType="1"/>
            </p:cNvSpPr>
            <p:nvPr/>
          </p:nvSpPr>
          <p:spPr bwMode="auto">
            <a:xfrm>
              <a:off x="3216" y="3840"/>
              <a:ext cx="240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3" name="Line 11"/>
            <p:cNvSpPr>
              <a:spLocks noChangeShapeType="1"/>
            </p:cNvSpPr>
            <p:nvPr/>
          </p:nvSpPr>
          <p:spPr bwMode="auto">
            <a:xfrm>
              <a:off x="3264" y="3936"/>
              <a:ext cx="144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892" name="Line 12"/>
          <p:cNvSpPr>
            <a:spLocks noChangeShapeType="1"/>
          </p:cNvSpPr>
          <p:nvPr/>
        </p:nvSpPr>
        <p:spPr bwMode="auto">
          <a:xfrm flipH="1" flipV="1">
            <a:off x="6858000" y="621878"/>
            <a:ext cx="609600" cy="5334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6348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208362"/>
              </p:ext>
            </p:extLst>
          </p:nvPr>
        </p:nvGraphicFramePr>
        <p:xfrm>
          <a:off x="7086600" y="410741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5" name="公式" r:id="rId3" imgW="76200" imgH="85725" progId="Equation.3">
                  <p:embed/>
                </p:oleObj>
              </mc:Choice>
              <mc:Fallback>
                <p:oleObj name="公式" r:id="rId3" imgW="76200" imgH="85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741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94" name="Line 14"/>
          <p:cNvSpPr>
            <a:spLocks noChangeShapeType="1"/>
          </p:cNvSpPr>
          <p:nvPr/>
        </p:nvSpPr>
        <p:spPr bwMode="auto">
          <a:xfrm>
            <a:off x="5791200" y="1155278"/>
            <a:ext cx="1676400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4895" name="Oval 15"/>
          <p:cNvSpPr>
            <a:spLocks noChangeArrowheads="1"/>
          </p:cNvSpPr>
          <p:nvPr/>
        </p:nvSpPr>
        <p:spPr bwMode="auto">
          <a:xfrm>
            <a:off x="5638800" y="107907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348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758147"/>
              </p:ext>
            </p:extLst>
          </p:nvPr>
        </p:nvGraphicFramePr>
        <p:xfrm>
          <a:off x="5486400" y="621878"/>
          <a:ext cx="381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6" name="公式" r:id="rId5" imgW="47752" imgH="85725" progId="Equation.3">
                  <p:embed/>
                </p:oleObj>
              </mc:Choice>
              <mc:Fallback>
                <p:oleObj name="公式" r:id="rId5" imgW="47752" imgH="85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21878"/>
                        <a:ext cx="3810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65378"/>
              </p:ext>
            </p:extLst>
          </p:nvPr>
        </p:nvGraphicFramePr>
        <p:xfrm>
          <a:off x="6172200" y="621878"/>
          <a:ext cx="381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7" name="公式" r:id="rId7" imgW="47752" imgH="104707" progId="Equation.3">
                  <p:embed/>
                </p:oleObj>
              </mc:Choice>
              <mc:Fallback>
                <p:oleObj name="公式" r:id="rId7" imgW="47752" imgH="1047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21878"/>
                        <a:ext cx="381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525428"/>
              </p:ext>
            </p:extLst>
          </p:nvPr>
        </p:nvGraphicFramePr>
        <p:xfrm>
          <a:off x="1374775" y="1877591"/>
          <a:ext cx="11096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8" name="公式" r:id="rId9" imgW="304800" imgH="123689" progId="Equation.3">
                  <p:embed/>
                </p:oleObj>
              </mc:Choice>
              <mc:Fallback>
                <p:oleObj name="公式" r:id="rId9" imgW="304800" imgH="123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1877591"/>
                        <a:ext cx="11096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411836"/>
              </p:ext>
            </p:extLst>
          </p:nvPr>
        </p:nvGraphicFramePr>
        <p:xfrm>
          <a:off x="2555875" y="1818853"/>
          <a:ext cx="1409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9" name="公式" r:id="rId11" imgW="390483" imgH="123689" progId="Equation.3">
                  <p:embed/>
                </p:oleObj>
              </mc:Choice>
              <mc:Fallback>
                <p:oleObj name="公式" r:id="rId11" imgW="390483" imgH="123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18853"/>
                        <a:ext cx="1409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035968"/>
              </p:ext>
            </p:extLst>
          </p:nvPr>
        </p:nvGraphicFramePr>
        <p:xfrm>
          <a:off x="7543800" y="926678"/>
          <a:ext cx="381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0" name="公式" r:id="rId13" imgW="47752" imgH="66743" progId="Equation.3">
                  <p:embed/>
                </p:oleObj>
              </mc:Choice>
              <mc:Fallback>
                <p:oleObj name="公式" r:id="rId13" imgW="47752" imgH="667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926678"/>
                        <a:ext cx="381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1" name="Rectangle 21"/>
          <p:cNvSpPr>
            <a:spLocks noChangeArrowheads="1"/>
          </p:cNvSpPr>
          <p:nvPr/>
        </p:nvSpPr>
        <p:spPr bwMode="auto">
          <a:xfrm>
            <a:off x="3962400" y="31707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现有一</a:t>
            </a:r>
          </a:p>
        </p:txBody>
      </p:sp>
      <p:sp>
        <p:nvSpPr>
          <p:cNvPr id="634902" name="Rectangle 22"/>
          <p:cNvSpPr>
            <a:spLocks noChangeArrowheads="1"/>
          </p:cNvSpPr>
          <p:nvPr/>
        </p:nvSpPr>
        <p:spPr bwMode="auto">
          <a:xfrm>
            <a:off x="3276600" y="883816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b </a:t>
            </a:r>
            <a:r>
              <a:rPr lang="en-US" altLang="zh-CN" b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求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球面上的</a:t>
            </a:r>
          </a:p>
        </p:txBody>
      </p:sp>
      <p:pic>
        <p:nvPicPr>
          <p:cNvPr id="634903" name="Picture 23" descr="BD00028_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963316"/>
            <a:ext cx="4572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4" name="Text Box 24"/>
          <p:cNvSpPr txBox="1">
            <a:spLocks noChangeArrowheads="1"/>
          </p:cNvSpPr>
          <p:nvPr/>
        </p:nvSpPr>
        <p:spPr bwMode="auto">
          <a:xfrm>
            <a:off x="323850" y="189187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解： </a:t>
            </a:r>
          </a:p>
        </p:txBody>
      </p:sp>
      <p:graphicFrame>
        <p:nvGraphicFramePr>
          <p:cNvPr id="6349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09144"/>
              </p:ext>
            </p:extLst>
          </p:nvPr>
        </p:nvGraphicFramePr>
        <p:xfrm>
          <a:off x="1728788" y="3539703"/>
          <a:ext cx="21224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1" name="Equation" r:id="rId16" imgW="885952" imgH="352391" progId="Equation.DSMT4">
                  <p:embed/>
                </p:oleObj>
              </mc:Choice>
              <mc:Fallback>
                <p:oleObj name="Equation" r:id="rId16" imgW="885952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539703"/>
                        <a:ext cx="21224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6" name="Rectangle 26"/>
          <p:cNvSpPr>
            <a:spLocks noChangeArrowheads="1"/>
          </p:cNvSpPr>
          <p:nvPr/>
        </p:nvSpPr>
        <p:spPr bwMode="auto">
          <a:xfrm>
            <a:off x="914400" y="5962228"/>
            <a:ext cx="736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问题：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如果导体不接地，则导体球的电势？</a:t>
            </a:r>
          </a:p>
        </p:txBody>
      </p:sp>
      <p:graphicFrame>
        <p:nvGraphicFramePr>
          <p:cNvPr id="6349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926863"/>
              </p:ext>
            </p:extLst>
          </p:nvPr>
        </p:nvGraphicFramePr>
        <p:xfrm>
          <a:off x="7924800" y="850478"/>
          <a:ext cx="1158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2" name="公式" r:id="rId18" imgW="352552" imgH="152468" progId="Equation.3">
                  <p:embed/>
                </p:oleObj>
              </mc:Choice>
              <mc:Fallback>
                <p:oleObj name="公式" r:id="rId18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850478"/>
                        <a:ext cx="1158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59376"/>
              </p:ext>
            </p:extLst>
          </p:nvPr>
        </p:nvGraphicFramePr>
        <p:xfrm>
          <a:off x="1687513" y="4843041"/>
          <a:ext cx="21209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3" name="Equation" r:id="rId20" imgW="885952" imgH="352391" progId="Equation.DSMT4">
                  <p:embed/>
                </p:oleObj>
              </mc:Choice>
              <mc:Fallback>
                <p:oleObj name="Equation" r:id="rId20" imgW="885952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843041"/>
                        <a:ext cx="21209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9" name="AutoShape 29"/>
          <p:cNvSpPr>
            <a:spLocks/>
          </p:cNvSpPr>
          <p:nvPr/>
        </p:nvSpPr>
        <p:spPr bwMode="auto">
          <a:xfrm>
            <a:off x="1271588" y="3692103"/>
            <a:ext cx="304800" cy="1905000"/>
          </a:xfrm>
          <a:prstGeom prst="leftBrace">
            <a:avLst>
              <a:gd name="adj1" fmla="val 52083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34910" name="AutoShape 30"/>
          <p:cNvSpPr>
            <a:spLocks/>
          </p:cNvSpPr>
          <p:nvPr/>
        </p:nvSpPr>
        <p:spPr bwMode="auto">
          <a:xfrm>
            <a:off x="4170363" y="3803228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349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437189"/>
              </p:ext>
            </p:extLst>
          </p:nvPr>
        </p:nvGraphicFramePr>
        <p:xfrm>
          <a:off x="4856163" y="3615903"/>
          <a:ext cx="27082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4" name="公式" r:id="rId22" imgW="1152483" imgH="352391" progId="Equation.3">
                  <p:embed/>
                </p:oleObj>
              </mc:Choice>
              <mc:Fallback>
                <p:oleObj name="公式" r:id="rId22" imgW="1152483" imgH="35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3615903"/>
                        <a:ext cx="27082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385123"/>
              </p:ext>
            </p:extLst>
          </p:nvPr>
        </p:nvGraphicFramePr>
        <p:xfrm>
          <a:off x="5694363" y="4606503"/>
          <a:ext cx="13954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5" name="Equation" r:id="rId24" imgW="561848" imgH="314427" progId="Equation.DSMT4">
                  <p:embed/>
                </p:oleObj>
              </mc:Choice>
              <mc:Fallback>
                <p:oleObj name="Equation" r:id="rId24" imgW="561848" imgH="31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4606503"/>
                        <a:ext cx="13954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3" name="AutoShape 33"/>
          <p:cNvSpPr>
            <a:spLocks noChangeArrowheads="1"/>
          </p:cNvSpPr>
          <p:nvPr/>
        </p:nvSpPr>
        <p:spPr bwMode="auto">
          <a:xfrm>
            <a:off x="4932363" y="4979566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349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842909"/>
              </p:ext>
            </p:extLst>
          </p:nvPr>
        </p:nvGraphicFramePr>
        <p:xfrm>
          <a:off x="7107238" y="4912891"/>
          <a:ext cx="7254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6" name="Equation" r:id="rId26" imgW="257048" imgH="85725" progId="Equation.DSMT4">
                  <p:embed/>
                </p:oleObj>
              </mc:Choice>
              <mc:Fallback>
                <p:oleObj name="Equation" r:id="rId26" imgW="257048" imgH="85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4912891"/>
                        <a:ext cx="7254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5" name="Text Box 35"/>
          <p:cNvSpPr txBox="1">
            <a:spLocks noChangeArrowheads="1"/>
          </p:cNvSpPr>
          <p:nvPr/>
        </p:nvSpPr>
        <p:spPr bwMode="auto">
          <a:xfrm>
            <a:off x="1042988" y="2466553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ea typeface="楷体_GB2312" pitchFamily="49" charset="-122"/>
              </a:rPr>
              <a:t>接地  即</a:t>
            </a:r>
          </a:p>
        </p:txBody>
      </p:sp>
      <p:graphicFrame>
        <p:nvGraphicFramePr>
          <p:cNvPr id="634916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247371"/>
              </p:ext>
            </p:extLst>
          </p:nvPr>
        </p:nvGraphicFramePr>
        <p:xfrm>
          <a:off x="2484438" y="2563391"/>
          <a:ext cx="836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97" name="Equation" r:id="rId28" imgW="762000" imgH="238193" progId="Equation.3">
                  <p:embed/>
                </p:oleObj>
              </mc:Choice>
              <mc:Fallback>
                <p:oleObj name="Equation" r:id="rId28" imgW="762000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63391"/>
                        <a:ext cx="836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7" name="Rectangle 37"/>
          <p:cNvSpPr>
            <a:spLocks noChangeArrowheads="1"/>
          </p:cNvSpPr>
          <p:nvPr/>
        </p:nvSpPr>
        <p:spPr bwMode="auto">
          <a:xfrm>
            <a:off x="1020763" y="2988841"/>
            <a:ext cx="693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导体球达到静电平衡后，为一等势体。</a:t>
            </a:r>
            <a:endParaRPr lang="zh-CN" altLang="en-US" b="1">
              <a:solidFill>
                <a:srgbClr val="CCCC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6314319" y="2097648"/>
            <a:ext cx="26471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感应电荷虽在球面上不均匀分布，球心处的电势仍可用电势叠加原理求得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5346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634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634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3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300"/>
                                        <p:tgtEl>
                                          <p:spTgt spid="634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3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3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3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3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3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4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4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3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300"/>
                                        <p:tgtEl>
                                          <p:spTgt spid="634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autoUpdateAnimBg="0"/>
      <p:bldP spid="634883" grpId="0" build="p" autoUpdateAnimBg="0"/>
      <p:bldP spid="634884" grpId="0" build="p" autoUpdateAnimBg="0" advAuto="0"/>
      <p:bldP spid="634885" grpId="0" build="p" autoUpdateAnimBg="0"/>
      <p:bldP spid="634886" grpId="0" animBg="1"/>
      <p:bldP spid="634892" grpId="0" animBg="1"/>
      <p:bldP spid="634894" grpId="0" animBg="1"/>
      <p:bldP spid="634895" grpId="0" animBg="1"/>
      <p:bldP spid="634901" grpId="0" build="p" autoUpdateAnimBg="0" advAuto="0"/>
      <p:bldP spid="634902" grpId="0" build="p" autoUpdateAnimBg="0" advAuto="0"/>
      <p:bldP spid="634904" grpId="0" build="p" autoUpdateAnimBg="0"/>
      <p:bldP spid="634906" grpId="0" build="p" autoUpdateAnimBg="0"/>
      <p:bldP spid="634909" grpId="0" animBg="1"/>
      <p:bldP spid="634910" grpId="0" animBg="1"/>
      <p:bldP spid="634913" grpId="0" animBg="1"/>
      <p:bldP spid="634915" grpId="0" autoUpdateAnimBg="0"/>
      <p:bldP spid="634917" grpId="0" build="p" autoUpdateAnimBg="0"/>
      <p:bldP spid="3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909272"/>
              </p:ext>
            </p:extLst>
          </p:nvPr>
        </p:nvGraphicFramePr>
        <p:xfrm>
          <a:off x="4425970" y="4292300"/>
          <a:ext cx="2422482" cy="1083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06" name="Equation" r:id="rId3" imgW="885952" imgH="352391" progId="Equation.DSMT4">
                  <p:embed/>
                </p:oleObj>
              </mc:Choice>
              <mc:Fallback>
                <p:oleObj name="Equation" r:id="rId3" imgW="885952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70" y="4292300"/>
                        <a:ext cx="2422482" cy="1083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38176" y="2052559"/>
            <a:ext cx="58620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静电平衡下，导体球上的电荷分布很复杂。无法用电势叠加原理求得球内任意点</a:t>
            </a:r>
            <a:r>
              <a:rPr lang="en-US" altLang="zh-CN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处的电势</a:t>
            </a:r>
            <a:endParaRPr lang="zh-CN" altLang="en-US" b="1" dirty="0">
              <a:solidFill>
                <a:srgbClr val="FF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86400" y="393278"/>
            <a:ext cx="2889807" cy="1539285"/>
            <a:chOff x="5486400" y="393278"/>
            <a:chExt cx="2889807" cy="1539285"/>
          </a:xfrm>
        </p:grpSpPr>
        <p:grpSp>
          <p:nvGrpSpPr>
            <p:cNvPr id="27" name="组合 26"/>
            <p:cNvGrpSpPr/>
            <p:nvPr/>
          </p:nvGrpSpPr>
          <p:grpSpPr>
            <a:xfrm>
              <a:off x="5486400" y="393278"/>
              <a:ext cx="2889807" cy="1539285"/>
              <a:chOff x="5486400" y="393278"/>
              <a:chExt cx="2889807" cy="1539285"/>
            </a:xfrm>
          </p:grpSpPr>
          <p:sp>
            <p:nvSpPr>
              <p:cNvPr id="2" name="Oval 6"/>
              <p:cNvSpPr>
                <a:spLocks noChangeArrowheads="1"/>
              </p:cNvSpPr>
              <p:nvPr/>
            </p:nvSpPr>
            <p:spPr bwMode="auto">
              <a:xfrm>
                <a:off x="6629400" y="393278"/>
                <a:ext cx="1600200" cy="15240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AA88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Line 12"/>
              <p:cNvSpPr>
                <a:spLocks noChangeShapeType="1"/>
              </p:cNvSpPr>
              <p:nvPr/>
            </p:nvSpPr>
            <p:spPr bwMode="auto">
              <a:xfrm flipH="1" flipV="1">
                <a:off x="6858000" y="621878"/>
                <a:ext cx="609600" cy="533400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9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920559"/>
                  </p:ext>
                </p:extLst>
              </p:nvPr>
            </p:nvGraphicFramePr>
            <p:xfrm>
              <a:off x="7086600" y="410741"/>
              <a:ext cx="457200" cy="439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307" name="公式" r:id="rId5" imgW="76200" imgH="85725" progId="Equation.3">
                      <p:embed/>
                    </p:oleObj>
                  </mc:Choice>
                  <mc:Fallback>
                    <p:oleObj name="公式" r:id="rId5" imgW="76200" imgH="85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86600" y="410741"/>
                            <a:ext cx="457200" cy="439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5791200" y="1155278"/>
                <a:ext cx="1676400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Oval 15"/>
              <p:cNvSpPr>
                <a:spLocks noChangeArrowheads="1"/>
              </p:cNvSpPr>
              <p:nvPr/>
            </p:nvSpPr>
            <p:spPr bwMode="auto">
              <a:xfrm>
                <a:off x="5638800" y="1079078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2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1315331"/>
                  </p:ext>
                </p:extLst>
              </p:nvPr>
            </p:nvGraphicFramePr>
            <p:xfrm>
              <a:off x="5486400" y="621878"/>
              <a:ext cx="381000" cy="439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308" name="公式" r:id="rId7" imgW="47752" imgH="85725" progId="Equation.3">
                      <p:embed/>
                    </p:oleObj>
                  </mc:Choice>
                  <mc:Fallback>
                    <p:oleObj name="公式" r:id="rId7" imgW="47752" imgH="85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6400" y="621878"/>
                            <a:ext cx="381000" cy="439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6599275"/>
                  </p:ext>
                </p:extLst>
              </p:nvPr>
            </p:nvGraphicFramePr>
            <p:xfrm>
              <a:off x="6172200" y="621878"/>
              <a:ext cx="381000" cy="473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309" name="公式" r:id="rId9" imgW="47752" imgH="104707" progId="Equation.3">
                      <p:embed/>
                    </p:oleObj>
                  </mc:Choice>
                  <mc:Fallback>
                    <p:oleObj name="公式" r:id="rId9" imgW="47752" imgH="10470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72200" y="621878"/>
                            <a:ext cx="381000" cy="473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0314628"/>
                  </p:ext>
                </p:extLst>
              </p:nvPr>
            </p:nvGraphicFramePr>
            <p:xfrm>
              <a:off x="7543800" y="926678"/>
              <a:ext cx="381000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310" name="公式" r:id="rId11" imgW="47752" imgH="66743" progId="Equation.3">
                      <p:embed/>
                    </p:oleObj>
                  </mc:Choice>
                  <mc:Fallback>
                    <p:oleObj name="公式" r:id="rId11" imgW="47752" imgH="667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3800" y="926678"/>
                            <a:ext cx="381000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Line 31"/>
              <p:cNvSpPr>
                <a:spLocks noChangeShapeType="1"/>
              </p:cNvSpPr>
              <p:nvPr/>
            </p:nvSpPr>
            <p:spPr bwMode="auto">
              <a:xfrm>
                <a:off x="6705600" y="624024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>
                <a:off x="6629400" y="877309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>
                <a:off x="6588224" y="1124744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>
                <a:off x="6651848" y="1412776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>
                <a:off x="6781800" y="1628800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788723" y="42975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971062" y="61396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056889" y="83556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046583" y="1103888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940672" y="136896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772400" y="1563231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</p:grp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7401556" y="1077196"/>
              <a:ext cx="152400" cy="152400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7146543" y="150264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7188997"/>
                </p:ext>
              </p:extLst>
            </p:nvPr>
          </p:nvGraphicFramePr>
          <p:xfrm>
            <a:off x="7312701" y="1443328"/>
            <a:ext cx="426752" cy="386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11" name="公式" r:id="rId13" imgW="126720" imgH="164880" progId="Equation.3">
                    <p:embed/>
                  </p:oleObj>
                </mc:Choice>
                <mc:Fallback>
                  <p:oleObj name="公式" r:id="rId1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2701" y="1443328"/>
                          <a:ext cx="426752" cy="3860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402758" y="3316417"/>
            <a:ext cx="8201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导体球是等势体，</a:t>
            </a:r>
            <a:r>
              <a:rPr lang="en-US" altLang="zh-CN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点电势与球心</a:t>
            </a:r>
            <a:r>
              <a:rPr lang="en-US" altLang="zh-CN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O</a:t>
            </a:r>
            <a:r>
              <a:rPr lang="zh-CN" altLang="en-US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处电势相等。</a:t>
            </a:r>
            <a:endParaRPr lang="zh-CN" altLang="en-US" b="1" dirty="0">
              <a:solidFill>
                <a:srgbClr val="FF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402758" y="3927561"/>
            <a:ext cx="8201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球心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O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处电势可以用电势叠加原理获得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03558"/>
              </p:ext>
            </p:extLst>
          </p:nvPr>
        </p:nvGraphicFramePr>
        <p:xfrm>
          <a:off x="1305819" y="4292300"/>
          <a:ext cx="25987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12" name="Equation" r:id="rId15" imgW="1193760" imgH="431640" progId="Equation.DSMT4">
                  <p:embed/>
                </p:oleObj>
              </mc:Choice>
              <mc:Fallback>
                <p:oleObj name="Equation" r:id="rId15" imgW="119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819" y="4292300"/>
                        <a:ext cx="259873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666756"/>
              </p:ext>
            </p:extLst>
          </p:nvPr>
        </p:nvGraphicFramePr>
        <p:xfrm>
          <a:off x="2283768" y="5329084"/>
          <a:ext cx="3888432" cy="1124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13" name="Equation" r:id="rId17" imgW="1676160" imgH="431640" progId="Equation.DSMT4">
                  <p:embed/>
                </p:oleObj>
              </mc:Choice>
              <mc:Fallback>
                <p:oleObj name="Equation" r:id="rId17" imgW="1676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768" y="5329084"/>
                        <a:ext cx="3888432" cy="1124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393099" y="367706"/>
            <a:ext cx="82016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善用两个条件：</a:t>
            </a:r>
            <a:endParaRPr lang="en-US" altLang="zh-CN" b="1" dirty="0" smtClean="0">
              <a:solidFill>
                <a:srgbClr val="00FFFF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l" eaLnBrk="1" hangingPunct="1">
              <a:spcBef>
                <a:spcPct val="50000"/>
              </a:spcBef>
              <a:buAutoNum type="arabicPeriod"/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金属球是等势体；</a:t>
            </a:r>
            <a:endParaRPr lang="en-US" altLang="zh-CN" b="1" dirty="0" smtClean="0">
              <a:solidFill>
                <a:srgbClr val="00FFFF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l" eaLnBrk="1" hangingPunct="1">
              <a:spcBef>
                <a:spcPct val="50000"/>
              </a:spcBef>
              <a:buAutoNum type="arabicPeriod"/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球心处的电势可用电势叠加原理获得。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86790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4" grpId="0" build="p" autoUpdateAnimBg="0"/>
      <p:bldP spid="35" grpId="0" build="p" autoUpdateAnimBg="0"/>
      <p:bldP spid="3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517525" y="260350"/>
            <a:ext cx="779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latin typeface="+mn-lt"/>
                <a:ea typeface="+mn-ea"/>
              </a:rPr>
              <a:t>2. 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已知电荷分布，利用电势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叠加原理，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计算电势 </a:t>
            </a:r>
          </a:p>
        </p:txBody>
      </p:sp>
      <p:graphicFrame>
        <p:nvGraphicFramePr>
          <p:cNvPr id="429059" name="Object 3"/>
          <p:cNvGraphicFramePr>
            <a:graphicFrameLocks noChangeAspect="1"/>
          </p:cNvGraphicFramePr>
          <p:nvPr>
            <p:extLst/>
          </p:nvPr>
        </p:nvGraphicFramePr>
        <p:xfrm>
          <a:off x="5148263" y="1598613"/>
          <a:ext cx="29321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4" name="公式" r:id="rId3" imgW="1266952" imgH="390661" progId="Equation.3">
                  <p:embed/>
                </p:oleObj>
              </mc:Choice>
              <mc:Fallback>
                <p:oleObj name="公式" r:id="rId3" imgW="1266952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598613"/>
                        <a:ext cx="2932112" cy="100488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0" name="Object 4"/>
          <p:cNvGraphicFramePr>
            <a:graphicFrameLocks noChangeAspect="1"/>
          </p:cNvGraphicFramePr>
          <p:nvPr>
            <p:extLst/>
          </p:nvPr>
        </p:nvGraphicFramePr>
        <p:xfrm>
          <a:off x="1031875" y="1636713"/>
          <a:ext cx="33242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5" name="公式" r:id="rId5" imgW="1447800" imgH="380864" progId="Equation.3">
                  <p:embed/>
                </p:oleObj>
              </mc:Choice>
              <mc:Fallback>
                <p:oleObj name="公式" r:id="rId5" imgW="14478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636713"/>
                        <a:ext cx="3324225" cy="97631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611188" y="979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点电荷系 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4724400" y="90805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电荷连续分布</a:t>
            </a:r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233363" y="2987675"/>
            <a:ext cx="1034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5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1143000" y="2987675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一均匀带电圆盘，求轴线上任一点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en-US" altLang="zh-CN" i="1">
                <a:solidFill>
                  <a:srgbClr val="FFFF00"/>
                </a:solidFill>
                <a:latin typeface="+mn-lt"/>
                <a:ea typeface="+mn-ea"/>
              </a:rPr>
              <a:t>P</a:t>
            </a:r>
            <a:r>
              <a:rPr lang="en-US" altLang="zh-CN" i="1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的电势。</a:t>
            </a:r>
          </a:p>
        </p:txBody>
      </p:sp>
      <p:grpSp>
        <p:nvGrpSpPr>
          <p:cNvPr id="429065" name="Group 9"/>
          <p:cNvGrpSpPr>
            <a:grpSpLocks/>
          </p:cNvGrpSpPr>
          <p:nvPr/>
        </p:nvGrpSpPr>
        <p:grpSpPr bwMode="auto">
          <a:xfrm>
            <a:off x="5638800" y="3749675"/>
            <a:ext cx="1828800" cy="2362200"/>
            <a:chOff x="1296" y="672"/>
            <a:chExt cx="1152" cy="1733"/>
          </a:xfrm>
        </p:grpSpPr>
        <p:graphicFrame>
          <p:nvGraphicFramePr>
            <p:cNvPr id="24604" name="Object 10"/>
            <p:cNvGraphicFramePr>
              <a:graphicFrameLocks noChangeAspect="1"/>
            </p:cNvGraphicFramePr>
            <p:nvPr/>
          </p:nvGraphicFramePr>
          <p:xfrm>
            <a:off x="1416" y="1795"/>
            <a:ext cx="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26" name="公式" r:id="rId7" imgW="57235" imgH="95216" progId="Equation.3">
                    <p:embed/>
                  </p:oleObj>
                </mc:Choice>
                <mc:Fallback>
                  <p:oleObj name="公式" r:id="rId7" imgW="5723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1795"/>
                          <a:ext cx="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Object 11"/>
            <p:cNvGraphicFramePr>
              <a:graphicFrameLocks noChangeAspect="1"/>
            </p:cNvGraphicFramePr>
            <p:nvPr/>
          </p:nvGraphicFramePr>
          <p:xfrm>
            <a:off x="1416" y="752"/>
            <a:ext cx="33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27" name="公式" r:id="rId9" imgW="114469" imgH="114198" progId="Equation.3">
                    <p:embed/>
                  </p:oleObj>
                </mc:Choice>
                <mc:Fallback>
                  <p:oleObj name="公式" r:id="rId9" imgW="114469" imgH="1141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752"/>
                          <a:ext cx="33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6" name="Oval 12"/>
            <p:cNvSpPr>
              <a:spLocks noChangeArrowheads="1"/>
            </p:cNvSpPr>
            <p:nvPr/>
          </p:nvSpPr>
          <p:spPr bwMode="auto">
            <a:xfrm>
              <a:off x="1296" y="672"/>
              <a:ext cx="1056" cy="17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607" name="Oval 13"/>
            <p:cNvSpPr>
              <a:spLocks noChangeArrowheads="1"/>
            </p:cNvSpPr>
            <p:nvPr/>
          </p:nvSpPr>
          <p:spPr bwMode="auto">
            <a:xfrm>
              <a:off x="1392" y="672"/>
              <a:ext cx="1056" cy="17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6096000" y="3917950"/>
            <a:ext cx="1066800" cy="20272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85" y="10800"/>
                </a:moveTo>
                <a:cubicBezTo>
                  <a:pt x="1085" y="16165"/>
                  <a:pt x="5435" y="20515"/>
                  <a:pt x="10800" y="20515"/>
                </a:cubicBezTo>
                <a:cubicBezTo>
                  <a:pt x="16165" y="20515"/>
                  <a:pt x="20515" y="16165"/>
                  <a:pt x="20515" y="10800"/>
                </a:cubicBezTo>
                <a:cubicBezTo>
                  <a:pt x="20515" y="5435"/>
                  <a:pt x="16165" y="1085"/>
                  <a:pt x="10800" y="1085"/>
                </a:cubicBezTo>
                <a:cubicBezTo>
                  <a:pt x="5435" y="1085"/>
                  <a:pt x="1085" y="5435"/>
                  <a:pt x="1085" y="10800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29071" name="Line 15"/>
          <p:cNvSpPr>
            <a:spLocks noChangeShapeType="1"/>
          </p:cNvSpPr>
          <p:nvPr/>
        </p:nvSpPr>
        <p:spPr bwMode="auto">
          <a:xfrm>
            <a:off x="6629400" y="4992688"/>
            <a:ext cx="19812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29072" name="Oval 16"/>
          <p:cNvSpPr>
            <a:spLocks noChangeArrowheads="1"/>
          </p:cNvSpPr>
          <p:nvPr/>
        </p:nvSpPr>
        <p:spPr bwMode="auto">
          <a:xfrm>
            <a:off x="7620000" y="4927600"/>
            <a:ext cx="152400" cy="1301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29073" name="Object 17"/>
          <p:cNvGraphicFramePr>
            <a:graphicFrameLocks noChangeAspect="1"/>
          </p:cNvGraphicFramePr>
          <p:nvPr>
            <p:extLst/>
          </p:nvPr>
        </p:nvGraphicFramePr>
        <p:xfrm>
          <a:off x="8382000" y="4600575"/>
          <a:ext cx="381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8" name="公式" r:id="rId11" imgW="57235" imgH="76234" progId="Equation.3">
                  <p:embed/>
                </p:oleObj>
              </mc:Choice>
              <mc:Fallback>
                <p:oleObj name="公式" r:id="rId11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600575"/>
                        <a:ext cx="3810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4" name="Object 18"/>
          <p:cNvGraphicFramePr>
            <a:graphicFrameLocks noChangeAspect="1"/>
          </p:cNvGraphicFramePr>
          <p:nvPr>
            <p:extLst/>
          </p:nvPr>
        </p:nvGraphicFramePr>
        <p:xfrm>
          <a:off x="6362700" y="5405438"/>
          <a:ext cx="4572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9" name="公式" r:id="rId13" imgW="85683" imgH="95216" progId="Equation.3">
                  <p:embed/>
                </p:oleObj>
              </mc:Choice>
              <mc:Fallback>
                <p:oleObj name="公式" r:id="rId13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5405438"/>
                        <a:ext cx="4572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5" name="Object 19"/>
          <p:cNvGraphicFramePr>
            <a:graphicFrameLocks noChangeAspect="1"/>
          </p:cNvGraphicFramePr>
          <p:nvPr>
            <p:extLst/>
          </p:nvPr>
        </p:nvGraphicFramePr>
        <p:xfrm>
          <a:off x="6457950" y="4343400"/>
          <a:ext cx="3429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0" name="公式" r:id="rId15" imgW="47752" imgH="57252" progId="Equation.3">
                  <p:embed/>
                </p:oleObj>
              </mc:Choice>
              <mc:Fallback>
                <p:oleObj name="公式" r:id="rId15" imgW="47752" imgH="57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4343400"/>
                        <a:ext cx="34290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6" name="Object 20"/>
          <p:cNvGraphicFramePr>
            <a:graphicFrameLocks noChangeAspect="1"/>
          </p:cNvGraphicFramePr>
          <p:nvPr>
            <p:extLst/>
          </p:nvPr>
        </p:nvGraphicFramePr>
        <p:xfrm>
          <a:off x="7543800" y="4535488"/>
          <a:ext cx="4572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1" name="公式" r:id="rId17" imgW="85683" imgH="95216" progId="Equation.3">
                  <p:embed/>
                </p:oleObj>
              </mc:Choice>
              <mc:Fallback>
                <p:oleObj name="公式" r:id="rId17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535488"/>
                        <a:ext cx="4572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7" name="Object 21"/>
          <p:cNvGraphicFramePr>
            <a:graphicFrameLocks noChangeAspect="1"/>
          </p:cNvGraphicFramePr>
          <p:nvPr>
            <p:extLst/>
          </p:nvPr>
        </p:nvGraphicFramePr>
        <p:xfrm>
          <a:off x="6134100" y="4814888"/>
          <a:ext cx="3810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2" name="公式" r:id="rId19" imgW="57235" imgH="76234" progId="Equation.3">
                  <p:embed/>
                </p:oleObj>
              </mc:Choice>
              <mc:Fallback>
                <p:oleObj name="公式" r:id="rId19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4814888"/>
                        <a:ext cx="3810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8" name="Line 22"/>
          <p:cNvSpPr>
            <a:spLocks noChangeShapeType="1"/>
          </p:cNvSpPr>
          <p:nvPr/>
        </p:nvSpPr>
        <p:spPr bwMode="auto">
          <a:xfrm flipH="1">
            <a:off x="6172200" y="4964113"/>
            <a:ext cx="457200" cy="981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29079" name="Object 23"/>
          <p:cNvGraphicFramePr>
            <a:graphicFrameLocks noChangeAspect="1"/>
          </p:cNvGraphicFramePr>
          <p:nvPr>
            <p:extLst/>
          </p:nvPr>
        </p:nvGraphicFramePr>
        <p:xfrm>
          <a:off x="6629400" y="5029200"/>
          <a:ext cx="5715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3" name="公式" r:id="rId21" imgW="123952" imgH="114198" progId="Equation.3">
                  <p:embed/>
                </p:oleObj>
              </mc:Choice>
              <mc:Fallback>
                <p:oleObj name="公式" r:id="rId21" imgW="123952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029200"/>
                        <a:ext cx="5715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0" name="Line 24"/>
          <p:cNvSpPr>
            <a:spLocks noChangeShapeType="1"/>
          </p:cNvSpPr>
          <p:nvPr/>
        </p:nvSpPr>
        <p:spPr bwMode="auto">
          <a:xfrm flipH="1" flipV="1">
            <a:off x="6362700" y="4111625"/>
            <a:ext cx="266700" cy="8524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29081" name="Object 25"/>
          <p:cNvGraphicFramePr>
            <a:graphicFrameLocks noChangeAspect="1"/>
          </p:cNvGraphicFramePr>
          <p:nvPr>
            <p:extLst/>
          </p:nvPr>
        </p:nvGraphicFramePr>
        <p:xfrm>
          <a:off x="7239000" y="3814763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4" name="公式" r:id="rId23" imgW="57235" imgH="95216" progId="Equation.3">
                  <p:embed/>
                </p:oleObj>
              </mc:Choice>
              <mc:Fallback>
                <p:oleObj name="公式" r:id="rId23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14763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381000" y="3521075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解： </a:t>
            </a:r>
          </a:p>
        </p:txBody>
      </p:sp>
      <p:graphicFrame>
        <p:nvGraphicFramePr>
          <p:cNvPr id="429083" name="Object 27"/>
          <p:cNvGraphicFramePr>
            <a:graphicFrameLocks noChangeAspect="1"/>
          </p:cNvGraphicFramePr>
          <p:nvPr>
            <p:extLst/>
          </p:nvPr>
        </p:nvGraphicFramePr>
        <p:xfrm>
          <a:off x="1131888" y="3978275"/>
          <a:ext cx="3295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5" name="公式" r:id="rId25" imgW="1428835" imgH="361882" progId="Equation.3">
                  <p:embed/>
                </p:oleObj>
              </mc:Choice>
              <mc:Fallback>
                <p:oleObj name="公式" r:id="rId25" imgW="14288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978275"/>
                        <a:ext cx="3295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4" name="Text Box 28"/>
          <p:cNvSpPr txBox="1">
            <a:spLocks noChangeArrowheads="1"/>
          </p:cNvSpPr>
          <p:nvPr/>
        </p:nvSpPr>
        <p:spPr bwMode="auto">
          <a:xfrm>
            <a:off x="1116013" y="352107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一带电圆环在轴线上所产生的电势</a:t>
            </a:r>
          </a:p>
        </p:txBody>
      </p:sp>
      <p:graphicFrame>
        <p:nvGraphicFramePr>
          <p:cNvPr id="429085" name="Object 29"/>
          <p:cNvGraphicFramePr>
            <a:graphicFrameLocks noChangeAspect="1"/>
          </p:cNvGraphicFramePr>
          <p:nvPr>
            <p:extLst/>
          </p:nvPr>
        </p:nvGraphicFramePr>
        <p:xfrm>
          <a:off x="1116013" y="5730875"/>
          <a:ext cx="3406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6" name="公式" r:id="rId27" imgW="1486069" imgH="361882" progId="Equation.3">
                  <p:embed/>
                </p:oleObj>
              </mc:Choice>
              <mc:Fallback>
                <p:oleObj name="公式" r:id="rId27" imgW="1486069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730875"/>
                        <a:ext cx="34067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6" name="Text Box 30"/>
          <p:cNvSpPr txBox="1">
            <a:spLocks noChangeArrowheads="1"/>
          </p:cNvSpPr>
          <p:nvPr/>
        </p:nvSpPr>
        <p:spPr bwMode="auto">
          <a:xfrm>
            <a:off x="1127125" y="5197475"/>
            <a:ext cx="452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一圆环带在轴线上产生的电势</a:t>
            </a:r>
          </a:p>
        </p:txBody>
      </p:sp>
      <p:sp>
        <p:nvSpPr>
          <p:cNvPr id="429087" name="Text Box 31"/>
          <p:cNvSpPr txBox="1">
            <a:spLocks noChangeArrowheads="1"/>
          </p:cNvSpPr>
          <p:nvPr/>
        </p:nvSpPr>
        <p:spPr bwMode="auto">
          <a:xfrm>
            <a:off x="4953000" y="6211888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——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利用电势叠加原理</a:t>
            </a:r>
          </a:p>
        </p:txBody>
      </p:sp>
    </p:spTree>
    <p:extLst>
      <p:ext uri="{BB962C8B-B14F-4D97-AF65-F5344CB8AC3E}">
        <p14:creationId xmlns:p14="http://schemas.microsoft.com/office/powerpoint/2010/main" val="2121930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9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9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9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9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build="p" autoUpdateAnimBg="0"/>
      <p:bldP spid="429061" grpId="0" build="p" autoUpdateAnimBg="0"/>
      <p:bldP spid="429062" grpId="0" build="p" autoUpdateAnimBg="0"/>
      <p:bldP spid="429063" grpId="0" build="p" autoUpdateAnimBg="0"/>
      <p:bldP spid="429064" grpId="0" build="p" autoUpdateAnimBg="0"/>
      <p:bldP spid="429070" grpId="0" animBg="1"/>
      <p:bldP spid="429071" grpId="0" animBg="1"/>
      <p:bldP spid="429072" grpId="0" animBg="1"/>
      <p:bldP spid="429078" grpId="0" animBg="1"/>
      <p:bldP spid="429080" grpId="0" animBg="1"/>
      <p:bldP spid="429082" grpId="0" build="p" autoUpdateAnimBg="0"/>
      <p:bldP spid="429084" grpId="0" build="p" autoUpdateAnimBg="0"/>
      <p:bldP spid="429086" grpId="0" build="p" autoUpdateAnimBg="0"/>
      <p:bldP spid="4290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82" name="Object 2"/>
          <p:cNvGraphicFramePr>
            <a:graphicFrameLocks noChangeAspect="1"/>
          </p:cNvGraphicFramePr>
          <p:nvPr>
            <p:extLst/>
          </p:nvPr>
        </p:nvGraphicFramePr>
        <p:xfrm>
          <a:off x="912813" y="332656"/>
          <a:ext cx="3267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0" name="Equation" r:id="rId3" imgW="1419352" imgH="361882" progId="Equation.DSMT4">
                  <p:embed/>
                </p:oleObj>
              </mc:Choice>
              <mc:Fallback>
                <p:oleObj name="Equation" r:id="rId3" imgW="1419352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32656"/>
                        <a:ext cx="3267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3" name="Object 3"/>
          <p:cNvGraphicFramePr>
            <a:graphicFrameLocks noChangeAspect="1"/>
          </p:cNvGraphicFramePr>
          <p:nvPr>
            <p:extLst/>
          </p:nvPr>
        </p:nvGraphicFramePr>
        <p:xfrm>
          <a:off x="4356100" y="332656"/>
          <a:ext cx="29035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1" name="公式" r:id="rId5" imgW="1257469" imgH="361882" progId="Equation.3">
                  <p:embed/>
                </p:oleObj>
              </mc:Choice>
              <mc:Fallback>
                <p:oleObj name="公式" r:id="rId5" imgW="1257469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32656"/>
                        <a:ext cx="29035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228600" y="1459781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• 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讨论： </a:t>
            </a: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1371600" y="1459781"/>
            <a:ext cx="152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当 </a:t>
            </a:r>
          </a:p>
        </p:txBody>
      </p:sp>
      <p:graphicFrame>
        <p:nvGraphicFramePr>
          <p:cNvPr id="430086" name="Object 6"/>
          <p:cNvGraphicFramePr>
            <a:graphicFrameLocks noChangeAspect="1"/>
          </p:cNvGraphicFramePr>
          <p:nvPr>
            <p:extLst/>
          </p:nvPr>
        </p:nvGraphicFramePr>
        <p:xfrm>
          <a:off x="1752600" y="1459781"/>
          <a:ext cx="914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2" name="公式" r:id="rId7" imgW="285835" imgH="114198" progId="Equation.3">
                  <p:embed/>
                </p:oleObj>
              </mc:Choice>
              <mc:Fallback>
                <p:oleObj name="公式" r:id="rId7" imgW="28583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59781"/>
                        <a:ext cx="914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7" name="Object 7"/>
          <p:cNvGraphicFramePr>
            <a:graphicFrameLocks noChangeAspect="1"/>
          </p:cNvGraphicFramePr>
          <p:nvPr>
            <p:extLst/>
          </p:nvPr>
        </p:nvGraphicFramePr>
        <p:xfrm>
          <a:off x="1304925" y="1902694"/>
          <a:ext cx="1898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3" name="公式" r:id="rId9" imgW="800269" imgH="361882" progId="Equation.3">
                  <p:embed/>
                </p:oleObj>
              </mc:Choice>
              <mc:Fallback>
                <p:oleObj name="公式" r:id="rId9" imgW="800269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902694"/>
                        <a:ext cx="1898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8" name="Text Box 8"/>
          <p:cNvSpPr txBox="1">
            <a:spLocks noChangeArrowheads="1"/>
          </p:cNvSpPr>
          <p:nvPr/>
        </p:nvSpPr>
        <p:spPr bwMode="auto">
          <a:xfrm>
            <a:off x="4267200" y="1459781"/>
            <a:ext cx="152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当 </a:t>
            </a:r>
          </a:p>
        </p:txBody>
      </p:sp>
      <p:graphicFrame>
        <p:nvGraphicFramePr>
          <p:cNvPr id="430089" name="Object 9"/>
          <p:cNvGraphicFramePr>
            <a:graphicFrameLocks noChangeAspect="1"/>
          </p:cNvGraphicFramePr>
          <p:nvPr>
            <p:extLst/>
          </p:nvPr>
        </p:nvGraphicFramePr>
        <p:xfrm>
          <a:off x="4648200" y="1459781"/>
          <a:ext cx="12080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4" name="公式" r:id="rId11" imgW="399965" imgH="114198" progId="Equation.3">
                  <p:embed/>
                </p:oleObj>
              </mc:Choice>
              <mc:Fallback>
                <p:oleObj name="公式" r:id="rId11" imgW="3999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59781"/>
                        <a:ext cx="12080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0" name="Object 10"/>
          <p:cNvGraphicFramePr>
            <a:graphicFrameLocks noChangeAspect="1"/>
          </p:cNvGraphicFramePr>
          <p:nvPr>
            <p:extLst/>
          </p:nvPr>
        </p:nvGraphicFramePr>
        <p:xfrm>
          <a:off x="4343400" y="1902694"/>
          <a:ext cx="16748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5" name="公式" r:id="rId13" imgW="695283" imgH="361882" progId="Equation.3">
                  <p:embed/>
                </p:oleObj>
              </mc:Choice>
              <mc:Fallback>
                <p:oleObj name="公式" r:id="rId13" imgW="695283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02694"/>
                        <a:ext cx="167481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6300788" y="1483594"/>
            <a:ext cx="2133600" cy="533400"/>
          </a:xfrm>
          <a:prstGeom prst="wedgeRectCallout">
            <a:avLst>
              <a:gd name="adj1" fmla="val -70463"/>
              <a:gd name="adj2" fmla="val 821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1">
                <a:latin typeface="+mn-lt"/>
                <a:ea typeface="+mn-ea"/>
              </a:rPr>
              <a:t>点电荷电势</a:t>
            </a:r>
          </a:p>
        </p:txBody>
      </p:sp>
      <p:sp>
        <p:nvSpPr>
          <p:cNvPr id="430092" name="Text Box 12"/>
          <p:cNvSpPr txBox="1">
            <a:spLocks noChangeArrowheads="1"/>
          </p:cNvSpPr>
          <p:nvPr/>
        </p:nvSpPr>
        <p:spPr bwMode="auto">
          <a:xfrm>
            <a:off x="228600" y="2966319"/>
            <a:ext cx="1034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6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430093" name="Text Box 13"/>
          <p:cNvSpPr txBox="1">
            <a:spLocks noChangeArrowheads="1"/>
          </p:cNvSpPr>
          <p:nvPr/>
        </p:nvSpPr>
        <p:spPr bwMode="auto">
          <a:xfrm>
            <a:off x="1066800" y="2971081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两球面同心放置，半径分别为</a:t>
            </a:r>
          </a:p>
        </p:txBody>
      </p:sp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1042988" y="3475906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所带电量为</a:t>
            </a:r>
          </a:p>
        </p:txBody>
      </p:sp>
      <p:graphicFrame>
        <p:nvGraphicFramePr>
          <p:cNvPr id="430095" name="Object 15"/>
          <p:cNvGraphicFramePr>
            <a:graphicFrameLocks noChangeAspect="1"/>
          </p:cNvGraphicFramePr>
          <p:nvPr>
            <p:extLst/>
          </p:nvPr>
        </p:nvGraphicFramePr>
        <p:xfrm>
          <a:off x="5181600" y="296790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6" name="公式" r:id="rId15" imgW="123952" imgH="152468" progId="Equation.3">
                  <p:embed/>
                </p:oleObj>
              </mc:Choice>
              <mc:Fallback>
                <p:oleObj name="公式" r:id="rId15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6790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6" name="Object 16"/>
          <p:cNvGraphicFramePr>
            <a:graphicFrameLocks noChangeAspect="1"/>
          </p:cNvGraphicFramePr>
          <p:nvPr>
            <p:extLst/>
          </p:nvPr>
        </p:nvGraphicFramePr>
        <p:xfrm>
          <a:off x="5638800" y="296790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7" name="公式" r:id="rId17" imgW="123952" imgH="152468" progId="Equation.3">
                  <p:embed/>
                </p:oleObj>
              </mc:Choice>
              <mc:Fallback>
                <p:oleObj name="公式" r:id="rId17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6790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7" name="Text Box 17"/>
          <p:cNvSpPr txBox="1">
            <a:spLocks noChangeArrowheads="1"/>
          </p:cNvSpPr>
          <p:nvPr/>
        </p:nvSpPr>
        <p:spPr bwMode="auto">
          <a:xfrm>
            <a:off x="3557588" y="3475906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，求其电势分布？</a:t>
            </a:r>
          </a:p>
        </p:txBody>
      </p:sp>
      <p:graphicFrame>
        <p:nvGraphicFramePr>
          <p:cNvPr id="430098" name="Object 18"/>
          <p:cNvGraphicFramePr>
            <a:graphicFrameLocks noChangeAspect="1"/>
          </p:cNvGraphicFramePr>
          <p:nvPr>
            <p:extLst/>
          </p:nvPr>
        </p:nvGraphicFramePr>
        <p:xfrm>
          <a:off x="2719388" y="3399706"/>
          <a:ext cx="3952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8" name="公式" r:id="rId19" imgW="95165" imgH="152468" progId="Equation.3">
                  <p:embed/>
                </p:oleObj>
              </mc:Choice>
              <mc:Fallback>
                <p:oleObj name="公式" r:id="rId19" imgW="9516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3399706"/>
                        <a:ext cx="3952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9" name="Object 19"/>
          <p:cNvGraphicFramePr>
            <a:graphicFrameLocks noChangeAspect="1"/>
          </p:cNvGraphicFramePr>
          <p:nvPr>
            <p:extLst/>
          </p:nvPr>
        </p:nvGraphicFramePr>
        <p:xfrm>
          <a:off x="3206750" y="3399706"/>
          <a:ext cx="4270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9" name="公式" r:id="rId21" imgW="114469" imgH="152468" progId="Equation.3">
                  <p:embed/>
                </p:oleObj>
              </mc:Choice>
              <mc:Fallback>
                <p:oleObj name="公式" r:id="rId21" imgW="1144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3399706"/>
                        <a:ext cx="4270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7010400" y="2752006"/>
            <a:ext cx="1447800" cy="1447800"/>
          </a:xfrm>
          <a:prstGeom prst="ellipse">
            <a:avLst/>
          </a:prstGeom>
          <a:noFill/>
          <a:ln w="349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30101" name="Oval 21"/>
          <p:cNvSpPr>
            <a:spLocks noChangeArrowheads="1"/>
          </p:cNvSpPr>
          <p:nvPr/>
        </p:nvSpPr>
        <p:spPr bwMode="auto">
          <a:xfrm>
            <a:off x="6629400" y="2371006"/>
            <a:ext cx="2209800" cy="2209800"/>
          </a:xfrm>
          <a:prstGeom prst="ellipse">
            <a:avLst/>
          </a:prstGeom>
          <a:noFill/>
          <a:ln w="412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30102" name="Line 22"/>
          <p:cNvSpPr>
            <a:spLocks noChangeShapeType="1"/>
          </p:cNvSpPr>
          <p:nvPr/>
        </p:nvSpPr>
        <p:spPr bwMode="auto">
          <a:xfrm flipV="1">
            <a:off x="7772400" y="2980606"/>
            <a:ext cx="533400" cy="53340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30103" name="Line 23"/>
          <p:cNvSpPr>
            <a:spLocks noChangeShapeType="1"/>
          </p:cNvSpPr>
          <p:nvPr/>
        </p:nvSpPr>
        <p:spPr bwMode="auto">
          <a:xfrm flipH="1" flipV="1">
            <a:off x="7010400" y="2675806"/>
            <a:ext cx="762000" cy="838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0104" name="Object 24"/>
          <p:cNvGraphicFramePr>
            <a:graphicFrameLocks noChangeAspect="1"/>
          </p:cNvGraphicFramePr>
          <p:nvPr>
            <p:extLst/>
          </p:nvPr>
        </p:nvGraphicFramePr>
        <p:xfrm>
          <a:off x="7391400" y="3437806"/>
          <a:ext cx="381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0" name="公式" r:id="rId23" imgW="57235" imgH="76234" progId="Equation.3">
                  <p:embed/>
                </p:oleObj>
              </mc:Choice>
              <mc:Fallback>
                <p:oleObj name="公式" r:id="rId23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437806"/>
                        <a:ext cx="3810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5" name="Object 25"/>
          <p:cNvGraphicFramePr>
            <a:graphicFrameLocks noChangeAspect="1"/>
          </p:cNvGraphicFramePr>
          <p:nvPr>
            <p:extLst/>
          </p:nvPr>
        </p:nvGraphicFramePr>
        <p:xfrm>
          <a:off x="8001000" y="313300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1" name="公式" r:id="rId25" imgW="123952" imgH="152468" progId="Equation.3">
                  <p:embed/>
                </p:oleObj>
              </mc:Choice>
              <mc:Fallback>
                <p:oleObj name="公式" r:id="rId25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13300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6" name="Object 26"/>
          <p:cNvGraphicFramePr>
            <a:graphicFrameLocks noChangeAspect="1"/>
          </p:cNvGraphicFramePr>
          <p:nvPr>
            <p:extLst/>
          </p:nvPr>
        </p:nvGraphicFramePr>
        <p:xfrm>
          <a:off x="7391400" y="275200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2" name="公式" r:id="rId27" imgW="123952" imgH="152468" progId="Equation.3">
                  <p:embed/>
                </p:oleObj>
              </mc:Choice>
              <mc:Fallback>
                <p:oleObj name="公式" r:id="rId27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75200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7" name="Object 27"/>
          <p:cNvGraphicFramePr>
            <a:graphicFrameLocks noChangeAspect="1"/>
          </p:cNvGraphicFramePr>
          <p:nvPr>
            <p:extLst/>
          </p:nvPr>
        </p:nvGraphicFramePr>
        <p:xfrm>
          <a:off x="6629400" y="3320331"/>
          <a:ext cx="3952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3" name="公式" r:id="rId29" imgW="95165" imgH="152468" progId="Equation.3">
                  <p:embed/>
                </p:oleObj>
              </mc:Choice>
              <mc:Fallback>
                <p:oleObj name="公式" r:id="rId29" imgW="9516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320331"/>
                        <a:ext cx="3952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8" name="Object 28"/>
          <p:cNvGraphicFramePr>
            <a:graphicFrameLocks noChangeAspect="1"/>
          </p:cNvGraphicFramePr>
          <p:nvPr>
            <p:extLst/>
          </p:nvPr>
        </p:nvGraphicFramePr>
        <p:xfrm>
          <a:off x="8534400" y="2218606"/>
          <a:ext cx="4270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4" name="公式" r:id="rId31" imgW="114469" imgH="152468" progId="Equation.3">
                  <p:embed/>
                </p:oleObj>
              </mc:Choice>
              <mc:Fallback>
                <p:oleObj name="公式" r:id="rId31" imgW="1144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218606"/>
                        <a:ext cx="4270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385763" y="3979144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解： </a:t>
            </a:r>
          </a:p>
        </p:txBody>
      </p: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1079500" y="3979144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两球面形成三个区域。</a:t>
            </a:r>
          </a:p>
        </p:txBody>
      </p:sp>
      <p:graphicFrame>
        <p:nvGraphicFramePr>
          <p:cNvPr id="430111" name="Object 31"/>
          <p:cNvGraphicFramePr>
            <a:graphicFrameLocks noChangeAspect="1"/>
          </p:cNvGraphicFramePr>
          <p:nvPr>
            <p:extLst/>
          </p:nvPr>
        </p:nvGraphicFramePr>
        <p:xfrm>
          <a:off x="3429000" y="4768131"/>
          <a:ext cx="9223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5" name="公式" r:id="rId33" imgW="352552" imgH="152468" progId="Equation.3">
                  <p:embed/>
                </p:oleObj>
              </mc:Choice>
              <mc:Fallback>
                <p:oleObj name="公式" r:id="rId33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68131"/>
                        <a:ext cx="9223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2" name="Object 32"/>
          <p:cNvGraphicFramePr>
            <a:graphicFrameLocks noChangeAspect="1"/>
          </p:cNvGraphicFramePr>
          <p:nvPr>
            <p:extLst/>
          </p:nvPr>
        </p:nvGraphicFramePr>
        <p:xfrm>
          <a:off x="3505200" y="5758731"/>
          <a:ext cx="9223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6" name="公式" r:id="rId35" imgW="352552" imgH="152468" progId="Equation.3">
                  <p:embed/>
                </p:oleObj>
              </mc:Choice>
              <mc:Fallback>
                <p:oleObj name="公式" r:id="rId35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58731"/>
                        <a:ext cx="9223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3" name="Object 33"/>
          <p:cNvGraphicFramePr>
            <a:graphicFrameLocks noChangeAspect="1"/>
          </p:cNvGraphicFramePr>
          <p:nvPr>
            <p:extLst/>
          </p:nvPr>
        </p:nvGraphicFramePr>
        <p:xfrm>
          <a:off x="7740650" y="4768131"/>
          <a:ext cx="9493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7" name="公式" r:id="rId37" imgW="362035" imgH="152468" progId="Equation.3">
                  <p:embed/>
                </p:oleObj>
              </mc:Choice>
              <mc:Fallback>
                <p:oleObj name="公式" r:id="rId37" imgW="3620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4768131"/>
                        <a:ext cx="9493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4" name="Object 34"/>
          <p:cNvGraphicFramePr>
            <a:graphicFrameLocks noChangeAspect="1"/>
          </p:cNvGraphicFramePr>
          <p:nvPr>
            <p:extLst/>
          </p:nvPr>
        </p:nvGraphicFramePr>
        <p:xfrm>
          <a:off x="7740650" y="5834931"/>
          <a:ext cx="9223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8" name="公式" r:id="rId39" imgW="352552" imgH="152468" progId="Equation.3">
                  <p:embed/>
                </p:oleObj>
              </mc:Choice>
              <mc:Fallback>
                <p:oleObj name="公式" r:id="rId39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5834931"/>
                        <a:ext cx="9223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5" name="Text Box 35"/>
          <p:cNvSpPr txBox="1">
            <a:spLocks noChangeArrowheads="1"/>
          </p:cNvSpPr>
          <p:nvPr/>
        </p:nvSpPr>
        <p:spPr bwMode="auto">
          <a:xfrm>
            <a:off x="719138" y="4768131"/>
            <a:ext cx="1343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球面</a:t>
            </a:r>
            <a:r>
              <a:rPr lang="en-US" altLang="zh-CN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： </a:t>
            </a:r>
          </a:p>
        </p:txBody>
      </p:sp>
      <p:graphicFrame>
        <p:nvGraphicFramePr>
          <p:cNvPr id="430116" name="Object 36"/>
          <p:cNvGraphicFramePr>
            <a:graphicFrameLocks noChangeAspect="1"/>
          </p:cNvGraphicFramePr>
          <p:nvPr>
            <p:extLst/>
          </p:nvPr>
        </p:nvGraphicFramePr>
        <p:xfrm>
          <a:off x="2057400" y="4463331"/>
          <a:ext cx="94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9" name="公式" r:id="rId41" imgW="362035" imgH="380864" progId="Equation.3">
                  <p:embed/>
                </p:oleObj>
              </mc:Choice>
              <mc:Fallback>
                <p:oleObj name="公式" r:id="rId41" imgW="362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63331"/>
                        <a:ext cx="94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7" name="Object 37"/>
          <p:cNvGraphicFramePr>
            <a:graphicFrameLocks noChangeAspect="1"/>
          </p:cNvGraphicFramePr>
          <p:nvPr>
            <p:extLst/>
          </p:nvPr>
        </p:nvGraphicFramePr>
        <p:xfrm>
          <a:off x="1981200" y="5530131"/>
          <a:ext cx="114458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0" name="公式" r:id="rId43" imgW="457200" imgH="380864" progId="Equation.3">
                  <p:embed/>
                </p:oleObj>
              </mc:Choice>
              <mc:Fallback>
                <p:oleObj name="公式" r:id="rId43" imgW="4572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131"/>
                        <a:ext cx="1144588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8" name="AutoShape 38"/>
          <p:cNvSpPr>
            <a:spLocks/>
          </p:cNvSpPr>
          <p:nvPr/>
        </p:nvSpPr>
        <p:spPr bwMode="auto">
          <a:xfrm>
            <a:off x="1600200" y="4615731"/>
            <a:ext cx="457200" cy="1828800"/>
          </a:xfrm>
          <a:prstGeom prst="leftBrace">
            <a:avLst>
              <a:gd name="adj1" fmla="val 33333"/>
              <a:gd name="adj2" fmla="val 50000"/>
            </a:avLst>
          </a:prstGeom>
          <a:noFill/>
          <a:ln w="412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0119" name="Object 39"/>
          <p:cNvGraphicFramePr>
            <a:graphicFrameLocks noChangeAspect="1"/>
          </p:cNvGraphicFramePr>
          <p:nvPr>
            <p:extLst/>
          </p:nvPr>
        </p:nvGraphicFramePr>
        <p:xfrm>
          <a:off x="877888" y="5301531"/>
          <a:ext cx="6699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1" name="公式" r:id="rId45" imgW="238083" imgH="152468" progId="Equation.3">
                  <p:embed/>
                </p:oleObj>
              </mc:Choice>
              <mc:Fallback>
                <p:oleObj name="公式" r:id="rId45" imgW="238083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5301531"/>
                        <a:ext cx="6699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4840288" y="4768131"/>
            <a:ext cx="1343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球面</a:t>
            </a:r>
            <a:r>
              <a:rPr lang="en-US" altLang="zh-CN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： </a:t>
            </a:r>
          </a:p>
        </p:txBody>
      </p:sp>
      <p:graphicFrame>
        <p:nvGraphicFramePr>
          <p:cNvPr id="430121" name="Object 41"/>
          <p:cNvGraphicFramePr>
            <a:graphicFrameLocks noChangeAspect="1"/>
          </p:cNvGraphicFramePr>
          <p:nvPr>
            <p:extLst/>
          </p:nvPr>
        </p:nvGraphicFramePr>
        <p:xfrm>
          <a:off x="6324600" y="4539531"/>
          <a:ext cx="94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2" name="公式" r:id="rId47" imgW="362035" imgH="380864" progId="Equation.3">
                  <p:embed/>
                </p:oleObj>
              </mc:Choice>
              <mc:Fallback>
                <p:oleObj name="公式" r:id="rId47" imgW="362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539531"/>
                        <a:ext cx="94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2" name="Object 42"/>
          <p:cNvGraphicFramePr>
            <a:graphicFrameLocks noChangeAspect="1"/>
          </p:cNvGraphicFramePr>
          <p:nvPr>
            <p:extLst/>
          </p:nvPr>
        </p:nvGraphicFramePr>
        <p:xfrm>
          <a:off x="6324600" y="5530131"/>
          <a:ext cx="13128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3" name="公式" r:id="rId49" imgW="466683" imgH="380864" progId="Equation.3">
                  <p:embed/>
                </p:oleObj>
              </mc:Choice>
              <mc:Fallback>
                <p:oleObj name="公式" r:id="rId49" imgW="466683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530131"/>
                        <a:ext cx="13128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3" name="AutoShape 43"/>
          <p:cNvSpPr>
            <a:spLocks/>
          </p:cNvSpPr>
          <p:nvPr/>
        </p:nvSpPr>
        <p:spPr bwMode="auto">
          <a:xfrm>
            <a:off x="5867400" y="4615731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412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0124" name="Object 44"/>
          <p:cNvGraphicFramePr>
            <a:graphicFrameLocks noChangeAspect="1"/>
          </p:cNvGraphicFramePr>
          <p:nvPr>
            <p:extLst/>
          </p:nvPr>
        </p:nvGraphicFramePr>
        <p:xfrm>
          <a:off x="5076825" y="5301531"/>
          <a:ext cx="6969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4" name="公式" r:id="rId51" imgW="247565" imgH="152468" progId="Equation.3">
                  <p:embed/>
                </p:oleObj>
              </mc:Choice>
              <mc:Fallback>
                <p:oleObj name="公式" r:id="rId51" imgW="24756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301531"/>
                        <a:ext cx="6969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90455" y="2971081"/>
            <a:ext cx="6172245" cy="29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800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0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0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30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3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3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3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build="p" autoUpdateAnimBg="0"/>
      <p:bldP spid="430085" grpId="0" build="p" autoUpdateAnimBg="0"/>
      <p:bldP spid="430088" grpId="0" build="p" autoUpdateAnimBg="0"/>
      <p:bldP spid="430091" grpId="0" animBg="1" autoUpdateAnimBg="0"/>
      <p:bldP spid="430092" grpId="0" build="p" autoUpdateAnimBg="0"/>
      <p:bldP spid="430093" grpId="0" build="p" autoUpdateAnimBg="0"/>
      <p:bldP spid="430094" grpId="0" build="p" autoUpdateAnimBg="0"/>
      <p:bldP spid="430097" grpId="0" build="p" autoUpdateAnimBg="0"/>
      <p:bldP spid="430100" grpId="0" animBg="1"/>
      <p:bldP spid="430101" grpId="0" animBg="1"/>
      <p:bldP spid="430102" grpId="0" animBg="1"/>
      <p:bldP spid="430103" grpId="0" animBg="1"/>
      <p:bldP spid="430109" grpId="0" build="p" autoUpdateAnimBg="0"/>
      <p:bldP spid="430110" grpId="0" build="p" autoUpdateAnimBg="0"/>
      <p:bldP spid="430115" grpId="0" build="p" autoUpdateAnimBg="0"/>
      <p:bldP spid="430118" grpId="0" animBg="1"/>
      <p:bldP spid="430120" grpId="0" build="p" autoUpdateAnimBg="0"/>
      <p:bldP spid="430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27"/>
          <p:cNvGraphicFramePr>
            <a:graphicFrameLocks noChangeAspect="1"/>
          </p:cNvGraphicFramePr>
          <p:nvPr>
            <p:extLst/>
          </p:nvPr>
        </p:nvGraphicFramePr>
        <p:xfrm>
          <a:off x="3664742" y="4842739"/>
          <a:ext cx="21256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6" name="Equation" r:id="rId3" imgW="965160" imgH="431640" progId="Equation.DSMT4">
                  <p:embed/>
                </p:oleObj>
              </mc:Choice>
              <mc:Fallback>
                <p:oleObj name="Equation" r:id="rId3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742" y="4842739"/>
                        <a:ext cx="2125663" cy="106045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3702050" y="20955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两同心带电球面电场的电势</a:t>
            </a:r>
          </a:p>
        </p:txBody>
      </p:sp>
      <p:sp>
        <p:nvSpPr>
          <p:cNvPr id="431107" name="Text Box 3"/>
          <p:cNvSpPr txBox="1">
            <a:spLocks noChangeArrowheads="1"/>
          </p:cNvSpPr>
          <p:nvPr/>
        </p:nvSpPr>
        <p:spPr bwMode="auto">
          <a:xfrm>
            <a:off x="730807" y="253636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电势叠加原理 </a:t>
            </a:r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2863850" y="354013"/>
            <a:ext cx="838200" cy="265112"/>
          </a:xfrm>
          <a:prstGeom prst="rightArrow">
            <a:avLst>
              <a:gd name="adj1" fmla="val 50000"/>
              <a:gd name="adj2" fmla="val 7904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1109" name="Object 5"/>
          <p:cNvGraphicFramePr>
            <a:graphicFrameLocks noChangeAspect="1"/>
          </p:cNvGraphicFramePr>
          <p:nvPr>
            <p:extLst/>
          </p:nvPr>
        </p:nvGraphicFramePr>
        <p:xfrm>
          <a:off x="1116013" y="1987550"/>
          <a:ext cx="16525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7" name="公式" r:id="rId5" imgW="771483" imgH="152468" progId="Equation.3">
                  <p:embed/>
                </p:oleObj>
              </mc:Choice>
              <mc:Fallback>
                <p:oleObj name="公式" r:id="rId5" imgW="771483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7550"/>
                        <a:ext cx="16525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0" name="Object 6"/>
          <p:cNvGraphicFramePr>
            <a:graphicFrameLocks noChangeAspect="1"/>
          </p:cNvGraphicFramePr>
          <p:nvPr>
            <p:extLst/>
          </p:nvPr>
        </p:nvGraphicFramePr>
        <p:xfrm>
          <a:off x="3429000" y="438150"/>
          <a:ext cx="990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8" name="公式" r:id="rId7" imgW="362035" imgH="380864" progId="Equation.3">
                  <p:embed/>
                </p:oleObj>
              </mc:Choice>
              <mc:Fallback>
                <p:oleObj name="公式" r:id="rId7" imgW="362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8150"/>
                        <a:ext cx="990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1" name="Object 7"/>
          <p:cNvGraphicFramePr>
            <a:graphicFrameLocks noChangeAspect="1"/>
          </p:cNvGraphicFramePr>
          <p:nvPr>
            <p:extLst/>
          </p:nvPr>
        </p:nvGraphicFramePr>
        <p:xfrm>
          <a:off x="4532313" y="514350"/>
          <a:ext cx="12874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9" name="公式" r:id="rId9" imgW="476165" imgH="380864" progId="Equation.3">
                  <p:embed/>
                </p:oleObj>
              </mc:Choice>
              <mc:Fallback>
                <p:oleObj name="公式" r:id="rId9" imgW="47616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514350"/>
                        <a:ext cx="12874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2" name="Object 8"/>
          <p:cNvGraphicFramePr>
            <a:graphicFrameLocks noChangeAspect="1"/>
          </p:cNvGraphicFramePr>
          <p:nvPr>
            <p:extLst/>
          </p:nvPr>
        </p:nvGraphicFramePr>
        <p:xfrm>
          <a:off x="3352800" y="1554163"/>
          <a:ext cx="990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0" name="公式" r:id="rId11" imgW="362035" imgH="380864" progId="Equation.3">
                  <p:embed/>
                </p:oleObj>
              </mc:Choice>
              <mc:Fallback>
                <p:oleObj name="公式" r:id="rId11" imgW="362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54163"/>
                        <a:ext cx="990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3" name="Object 9"/>
          <p:cNvGraphicFramePr>
            <a:graphicFrameLocks noChangeAspect="1"/>
          </p:cNvGraphicFramePr>
          <p:nvPr>
            <p:extLst/>
          </p:nvPr>
        </p:nvGraphicFramePr>
        <p:xfrm>
          <a:off x="4427538" y="1557338"/>
          <a:ext cx="1560512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1" name="公式" r:id="rId13" imgW="581152" imgH="380864" progId="Equation.3">
                  <p:embed/>
                </p:oleObj>
              </mc:Choice>
              <mc:Fallback>
                <p:oleObj name="公式" r:id="rId13" imgW="581152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557338"/>
                        <a:ext cx="1560512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4" name="Object 10"/>
          <p:cNvGraphicFramePr>
            <a:graphicFrameLocks noChangeAspect="1"/>
          </p:cNvGraphicFramePr>
          <p:nvPr>
            <p:extLst/>
          </p:nvPr>
        </p:nvGraphicFramePr>
        <p:xfrm>
          <a:off x="3429000" y="2576513"/>
          <a:ext cx="12382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2" name="公式" r:id="rId15" imgW="457200" imgH="380864" progId="Equation.3">
                  <p:embed/>
                </p:oleObj>
              </mc:Choice>
              <mc:Fallback>
                <p:oleObj name="公式" r:id="rId15" imgW="4572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76513"/>
                        <a:ext cx="12382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5" name="Object 11"/>
          <p:cNvGraphicFramePr>
            <a:graphicFrameLocks noChangeAspect="1"/>
          </p:cNvGraphicFramePr>
          <p:nvPr>
            <p:extLst/>
          </p:nvPr>
        </p:nvGraphicFramePr>
        <p:xfrm>
          <a:off x="4675188" y="2576513"/>
          <a:ext cx="15605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3" name="公式" r:id="rId17" imgW="581152" imgH="380864" progId="Equation.3">
                  <p:embed/>
                </p:oleObj>
              </mc:Choice>
              <mc:Fallback>
                <p:oleObj name="公式" r:id="rId17" imgW="581152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2576513"/>
                        <a:ext cx="156051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6" name="Object 12"/>
          <p:cNvGraphicFramePr>
            <a:graphicFrameLocks noChangeAspect="1"/>
          </p:cNvGraphicFramePr>
          <p:nvPr>
            <p:extLst/>
          </p:nvPr>
        </p:nvGraphicFramePr>
        <p:xfrm>
          <a:off x="6580188" y="819150"/>
          <a:ext cx="990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4" name="公式" r:id="rId19" imgW="362035" imgH="152468" progId="Equation.3">
                  <p:embed/>
                </p:oleObj>
              </mc:Choice>
              <mc:Fallback>
                <p:oleObj name="公式" r:id="rId19" imgW="3620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819150"/>
                        <a:ext cx="990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7" name="Object 13"/>
          <p:cNvGraphicFramePr>
            <a:graphicFrameLocks noChangeAspect="1"/>
          </p:cNvGraphicFramePr>
          <p:nvPr>
            <p:extLst/>
          </p:nvPr>
        </p:nvGraphicFramePr>
        <p:xfrm>
          <a:off x="6672263" y="3022600"/>
          <a:ext cx="9667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5" name="公式" r:id="rId21" imgW="352552" imgH="152468" progId="Equation.3">
                  <p:embed/>
                </p:oleObj>
              </mc:Choice>
              <mc:Fallback>
                <p:oleObj name="公式" r:id="rId21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022600"/>
                        <a:ext cx="9667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8" name="Object 14"/>
          <p:cNvGraphicFramePr>
            <a:graphicFrameLocks noChangeAspect="1"/>
          </p:cNvGraphicFramePr>
          <p:nvPr>
            <p:extLst/>
          </p:nvPr>
        </p:nvGraphicFramePr>
        <p:xfrm>
          <a:off x="6389688" y="2006600"/>
          <a:ext cx="17827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6" name="公式" r:id="rId23" imgW="666835" imgH="152468" progId="Equation.3">
                  <p:embed/>
                </p:oleObj>
              </mc:Choice>
              <mc:Fallback>
                <p:oleObj name="公式" r:id="rId23" imgW="6668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2006600"/>
                        <a:ext cx="17827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9" name="AutoShape 15"/>
          <p:cNvSpPr>
            <a:spLocks/>
          </p:cNvSpPr>
          <p:nvPr/>
        </p:nvSpPr>
        <p:spPr bwMode="auto">
          <a:xfrm>
            <a:off x="2971800" y="819150"/>
            <a:ext cx="381000" cy="2819400"/>
          </a:xfrm>
          <a:prstGeom prst="leftBrace">
            <a:avLst>
              <a:gd name="adj1" fmla="val 61667"/>
              <a:gd name="adj2" fmla="val 50000"/>
            </a:avLst>
          </a:prstGeom>
          <a:noFill/>
          <a:ln w="412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0" name="Text Box 16"/>
          <p:cNvSpPr txBox="1">
            <a:spLocks noChangeArrowheads="1"/>
          </p:cNvSpPr>
          <p:nvPr/>
        </p:nvSpPr>
        <p:spPr bwMode="auto">
          <a:xfrm>
            <a:off x="235874" y="3726227"/>
            <a:ext cx="8228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思考题：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一带电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系统（无限长带电直线与点电荷），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如图，</a:t>
            </a:r>
          </a:p>
        </p:txBody>
      </p:sp>
      <p:sp>
        <p:nvSpPr>
          <p:cNvPr id="431121" name="Line 17"/>
          <p:cNvSpPr>
            <a:spLocks noChangeShapeType="1"/>
          </p:cNvSpPr>
          <p:nvPr/>
        </p:nvSpPr>
        <p:spPr bwMode="auto">
          <a:xfrm>
            <a:off x="8229600" y="3676650"/>
            <a:ext cx="0" cy="25908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2" name="Line 18"/>
          <p:cNvSpPr>
            <a:spLocks noChangeShapeType="1"/>
          </p:cNvSpPr>
          <p:nvPr/>
        </p:nvSpPr>
        <p:spPr bwMode="auto">
          <a:xfrm>
            <a:off x="6643688" y="4819650"/>
            <a:ext cx="1600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6567488" y="47434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4" name="Line 20"/>
          <p:cNvSpPr>
            <a:spLocks noChangeShapeType="1"/>
          </p:cNvSpPr>
          <p:nvPr/>
        </p:nvSpPr>
        <p:spPr bwMode="auto">
          <a:xfrm>
            <a:off x="6643688" y="4819650"/>
            <a:ext cx="0" cy="838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5" name="Line 21"/>
          <p:cNvSpPr>
            <a:spLocks noChangeShapeType="1"/>
          </p:cNvSpPr>
          <p:nvPr/>
        </p:nvSpPr>
        <p:spPr bwMode="auto">
          <a:xfrm>
            <a:off x="6643688" y="5353050"/>
            <a:ext cx="16002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1127" name="Object 23"/>
          <p:cNvGraphicFramePr>
            <a:graphicFrameLocks noChangeAspect="1"/>
          </p:cNvGraphicFramePr>
          <p:nvPr>
            <p:extLst/>
          </p:nvPr>
        </p:nvGraphicFramePr>
        <p:xfrm>
          <a:off x="6415088" y="4210050"/>
          <a:ext cx="3698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7" name="公式" r:id="rId25" imgW="57235" imgH="95216" progId="Equation.3">
                  <p:embed/>
                </p:oleObj>
              </mc:Choice>
              <mc:Fallback>
                <p:oleObj name="公式" r:id="rId25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4210050"/>
                        <a:ext cx="3698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8" name="Object 24"/>
          <p:cNvGraphicFramePr>
            <a:graphicFrameLocks noChangeAspect="1"/>
          </p:cNvGraphicFramePr>
          <p:nvPr>
            <p:extLst/>
          </p:nvPr>
        </p:nvGraphicFramePr>
        <p:xfrm>
          <a:off x="7253288" y="4972050"/>
          <a:ext cx="3698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8" name="公式" r:id="rId27" imgW="57235" imgH="76234" progId="Equation.3">
                  <p:embed/>
                </p:oleObj>
              </mc:Choice>
              <mc:Fallback>
                <p:oleObj name="公式" r:id="rId27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4972050"/>
                        <a:ext cx="3698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9" name="Object 25"/>
          <p:cNvGraphicFramePr>
            <a:graphicFrameLocks noChangeAspect="1"/>
          </p:cNvGraphicFramePr>
          <p:nvPr>
            <p:extLst/>
          </p:nvPr>
        </p:nvGraphicFramePr>
        <p:xfrm>
          <a:off x="7177088" y="4133850"/>
          <a:ext cx="442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9" name="公式" r:id="rId29" imgW="85683" imgH="95216" progId="Equation.3">
                  <p:embed/>
                </p:oleObj>
              </mc:Choice>
              <mc:Fallback>
                <p:oleObj name="公式" r:id="rId2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88" y="4133850"/>
                        <a:ext cx="4429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30" name="Oval 26"/>
          <p:cNvSpPr>
            <a:spLocks noChangeArrowheads="1"/>
          </p:cNvSpPr>
          <p:nvPr/>
        </p:nvSpPr>
        <p:spPr bwMode="auto">
          <a:xfrm>
            <a:off x="7329488" y="474345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1131" name="Object 27"/>
          <p:cNvGraphicFramePr>
            <a:graphicFrameLocks noChangeAspect="1"/>
          </p:cNvGraphicFramePr>
          <p:nvPr>
            <p:extLst/>
          </p:nvPr>
        </p:nvGraphicFramePr>
        <p:xfrm>
          <a:off x="1763688" y="5046960"/>
          <a:ext cx="7254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0" name="公式" r:id="rId31" imgW="266869" imgH="152468" progId="Equation.3">
                  <p:embed/>
                </p:oleObj>
              </mc:Choice>
              <mc:Fallback>
                <p:oleObj name="公式" r:id="rId31" imgW="2668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046960"/>
                        <a:ext cx="7254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32" name="Object 28"/>
          <p:cNvGraphicFramePr>
            <a:graphicFrameLocks noChangeAspect="1"/>
          </p:cNvGraphicFramePr>
          <p:nvPr>
            <p:extLst/>
          </p:nvPr>
        </p:nvGraphicFramePr>
        <p:xfrm>
          <a:off x="2575717" y="4869160"/>
          <a:ext cx="108902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1" name="公式" r:id="rId33" imgW="428752" imgH="514350" progId="Equation.3">
                  <p:embed/>
                </p:oleObj>
              </mc:Choice>
              <mc:Fallback>
                <p:oleObj name="公式" r:id="rId33" imgW="428752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717" y="4869160"/>
                        <a:ext cx="1089025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827584" y="5097760"/>
            <a:ext cx="1189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答案：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5743512" y="4981667"/>
            <a:ext cx="7248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dirty="0">
                <a:solidFill>
                  <a:srgbClr val="FFFF00"/>
                </a:solidFill>
                <a:latin typeface="+mn-lt"/>
                <a:ea typeface="+mn-ea"/>
              </a:rPr>
              <a:t>？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1169988" y="6174329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问题实质 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—— 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电势零点的选取要统一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850280" y="4306239"/>
            <a:ext cx="5377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求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：两者距离中点</a:t>
            </a:r>
            <a:r>
              <a:rPr lang="en-US" altLang="zh-CN" i="1" dirty="0" smtClean="0">
                <a:solidFill>
                  <a:srgbClr val="FFFF00"/>
                </a:solidFill>
                <a:latin typeface="+mn-lt"/>
                <a:ea typeface="+mn-ea"/>
              </a:rPr>
              <a:t>P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电势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？</a:t>
            </a:r>
          </a:p>
        </p:txBody>
      </p:sp>
      <p:grpSp>
        <p:nvGrpSpPr>
          <p:cNvPr id="431138" name="Group 34"/>
          <p:cNvGrpSpPr>
            <a:grpSpLocks/>
          </p:cNvGrpSpPr>
          <p:nvPr/>
        </p:nvGrpSpPr>
        <p:grpSpPr bwMode="auto">
          <a:xfrm>
            <a:off x="5804576" y="5581559"/>
            <a:ext cx="381000" cy="457200"/>
            <a:chOff x="4896" y="3168"/>
            <a:chExt cx="240" cy="288"/>
          </a:xfrm>
        </p:grpSpPr>
        <p:sp>
          <p:nvSpPr>
            <p:cNvPr id="26660" name="Line 35"/>
            <p:cNvSpPr>
              <a:spLocks noChangeShapeType="1"/>
            </p:cNvSpPr>
            <p:nvPr/>
          </p:nvSpPr>
          <p:spPr bwMode="auto">
            <a:xfrm>
              <a:off x="4896" y="3168"/>
              <a:ext cx="240" cy="288"/>
            </a:xfrm>
            <a:prstGeom prst="line">
              <a:avLst/>
            </a:prstGeom>
            <a:noFill/>
            <a:ln w="539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61" name="Line 36"/>
            <p:cNvSpPr>
              <a:spLocks noChangeShapeType="1"/>
            </p:cNvSpPr>
            <p:nvPr/>
          </p:nvSpPr>
          <p:spPr bwMode="auto">
            <a:xfrm flipH="1">
              <a:off x="4896" y="3168"/>
              <a:ext cx="240" cy="288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4288" y="740985"/>
            <a:ext cx="11557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验证：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采用高斯定理，先求</a:t>
            </a:r>
            <a:r>
              <a:rPr lang="en-US" altLang="zh-CN" dirty="0" smtClean="0">
                <a:solidFill>
                  <a:srgbClr val="00FFFF"/>
                </a:solidFill>
                <a:latin typeface="+mn-lt"/>
                <a:ea typeface="+mn-ea"/>
              </a:rPr>
              <a:t>E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，再用电势定义计算</a:t>
            </a:r>
            <a:endParaRPr lang="zh-CN" altLang="en-US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8284484" y="3660257"/>
          <a:ext cx="4175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2" name="Equation" r:id="rId35" imgW="417631" imgH="437416" progId="Equation.DSMT4">
                  <p:embed/>
                </p:oleObj>
              </mc:Choice>
              <mc:Fallback>
                <p:oleObj name="Equation" r:id="rId35" imgW="417631" imgH="4374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84484" y="3660257"/>
                        <a:ext cx="4175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6703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1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3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3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3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3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3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build="p" autoUpdateAnimBg="0"/>
      <p:bldP spid="431107" grpId="0" build="p" autoUpdateAnimBg="0"/>
      <p:bldP spid="431108" grpId="0" animBg="1"/>
      <p:bldP spid="431119" grpId="0" animBg="1"/>
      <p:bldP spid="431120" grpId="0" build="p" autoUpdateAnimBg="0"/>
      <p:bldP spid="431121" grpId="0" animBg="1"/>
      <p:bldP spid="431122" grpId="0" animBg="1"/>
      <p:bldP spid="431123" grpId="0" animBg="1"/>
      <p:bldP spid="431124" grpId="0" animBg="1"/>
      <p:bldP spid="431125" grpId="0" animBg="1"/>
      <p:bldP spid="431130" grpId="0" animBg="1"/>
      <p:bldP spid="431134" grpId="0" build="p" autoUpdateAnimBg="0"/>
      <p:bldP spid="431135" grpId="0" build="p" autoUpdateAnimBg="0"/>
      <p:bldP spid="431136" grpId="0" build="p" autoUpdateAnimBg="0"/>
      <p:bldP spid="431137" grpId="0" build="p" autoUpdateAnimBg="0"/>
      <p:bldP spid="3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23838" y="422275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7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23850" y="92710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解：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6038850" y="1200150"/>
            <a:ext cx="2819400" cy="1905000"/>
            <a:chOff x="3408" y="768"/>
            <a:chExt cx="1776" cy="1200"/>
          </a:xfrm>
        </p:grpSpPr>
        <p:sp>
          <p:nvSpPr>
            <p:cNvPr id="27687" name="Line 16"/>
            <p:cNvSpPr>
              <a:spLocks noChangeShapeType="1"/>
            </p:cNvSpPr>
            <p:nvPr/>
          </p:nvSpPr>
          <p:spPr bwMode="auto">
            <a:xfrm>
              <a:off x="3408" y="768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88" name="Line 17"/>
            <p:cNvSpPr>
              <a:spLocks noChangeShapeType="1"/>
            </p:cNvSpPr>
            <p:nvPr/>
          </p:nvSpPr>
          <p:spPr bwMode="auto">
            <a:xfrm>
              <a:off x="3408" y="1200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89" name="Line 18"/>
            <p:cNvSpPr>
              <a:spLocks noChangeShapeType="1"/>
            </p:cNvSpPr>
            <p:nvPr/>
          </p:nvSpPr>
          <p:spPr bwMode="auto">
            <a:xfrm>
              <a:off x="3408" y="1584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90" name="Line 19"/>
            <p:cNvSpPr>
              <a:spLocks noChangeShapeType="1"/>
            </p:cNvSpPr>
            <p:nvPr/>
          </p:nvSpPr>
          <p:spPr bwMode="auto">
            <a:xfrm>
              <a:off x="3408" y="1968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18" name="Object 20"/>
          <p:cNvGraphicFramePr>
            <a:graphicFrameLocks noChangeAspect="1"/>
          </p:cNvGraphicFramePr>
          <p:nvPr>
            <p:extLst/>
          </p:nvPr>
        </p:nvGraphicFramePr>
        <p:xfrm>
          <a:off x="8534400" y="2555875"/>
          <a:ext cx="3349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4" name="公式" r:id="rId3" imgW="114469" imgH="161959" progId="Equation.3">
                  <p:embed/>
                </p:oleObj>
              </mc:Choice>
              <mc:Fallback>
                <p:oleObj name="公式" r:id="rId3" imgW="114469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555875"/>
                        <a:ext cx="3349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6783388" y="1287463"/>
            <a:ext cx="1447800" cy="1741487"/>
            <a:chOff x="4045" y="823"/>
            <a:chExt cx="912" cy="1097"/>
          </a:xfrm>
        </p:grpSpPr>
        <p:sp>
          <p:nvSpPr>
            <p:cNvPr id="27681" name="Oval 22"/>
            <p:cNvSpPr>
              <a:spLocks noChangeArrowheads="1"/>
            </p:cNvSpPr>
            <p:nvPr/>
          </p:nvSpPr>
          <p:spPr bwMode="auto">
            <a:xfrm>
              <a:off x="4765" y="89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CC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682" name="Oval 23"/>
            <p:cNvSpPr>
              <a:spLocks noChangeArrowheads="1"/>
            </p:cNvSpPr>
            <p:nvPr/>
          </p:nvSpPr>
          <p:spPr bwMode="auto">
            <a:xfrm>
              <a:off x="4045" y="168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CC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683" name="Line 24"/>
            <p:cNvSpPr>
              <a:spLocks noChangeShapeType="1"/>
            </p:cNvSpPr>
            <p:nvPr/>
          </p:nvSpPr>
          <p:spPr bwMode="auto">
            <a:xfrm flipV="1">
              <a:off x="4200" y="1045"/>
              <a:ext cx="576" cy="672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aphicFrame>
          <p:nvGraphicFramePr>
            <p:cNvPr id="27684" name="Object 25"/>
            <p:cNvGraphicFramePr>
              <a:graphicFrameLocks/>
            </p:cNvGraphicFramePr>
            <p:nvPr/>
          </p:nvGraphicFramePr>
          <p:xfrm>
            <a:off x="4256" y="1727"/>
            <a:ext cx="30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15" name="Equation" r:id="rId5" imgW="447717" imgH="266666" progId="Equation.3">
                    <p:embed/>
                  </p:oleObj>
                </mc:Choice>
                <mc:Fallback>
                  <p:oleObj name="Equation" r:id="rId5" imgW="447717" imgH="266666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1727"/>
                          <a:ext cx="30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5" name="Object 26"/>
            <p:cNvGraphicFramePr>
              <a:graphicFrameLocks/>
            </p:cNvGraphicFramePr>
            <p:nvPr/>
          </p:nvGraphicFramePr>
          <p:xfrm>
            <a:off x="4448" y="823"/>
            <a:ext cx="30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16" name="Equation" r:id="rId7" imgW="447717" imgH="295139" progId="Equation.3">
                    <p:embed/>
                  </p:oleObj>
                </mc:Choice>
                <mc:Fallback>
                  <p:oleObj name="Equation" r:id="rId7" imgW="447717" imgH="29513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823"/>
                          <a:ext cx="30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6" name="Object 27"/>
            <p:cNvGraphicFramePr>
              <a:graphicFrameLocks/>
            </p:cNvGraphicFramePr>
            <p:nvPr/>
          </p:nvGraphicFramePr>
          <p:xfrm>
            <a:off x="4328" y="1253"/>
            <a:ext cx="8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17" name="Equation" r:id="rId9" imgW="104648" imgH="276157" progId="Equation.3">
                    <p:embed/>
                  </p:oleObj>
                </mc:Choice>
                <mc:Fallback>
                  <p:oleObj name="Equation" r:id="rId9" imgW="104648" imgH="27615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1253"/>
                          <a:ext cx="8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6334125" y="2800350"/>
            <a:ext cx="4572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8231188" y="1550988"/>
            <a:ext cx="4572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6" name="Object 30"/>
          <p:cNvGraphicFramePr>
            <a:graphicFrameLocks noChangeAspect="1"/>
          </p:cNvGraphicFramePr>
          <p:nvPr>
            <p:extLst/>
          </p:nvPr>
        </p:nvGraphicFramePr>
        <p:xfrm>
          <a:off x="8683625" y="1300163"/>
          <a:ext cx="419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8" name="公式" r:id="rId11" imgW="152400" imgH="199923" progId="Equation.3">
                  <p:embed/>
                </p:oleObj>
              </mc:Choice>
              <mc:Fallback>
                <p:oleObj name="公式" r:id="rId11" imgW="152400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25" y="1300163"/>
                        <a:ext cx="4191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>
            <p:extLst/>
          </p:nvPr>
        </p:nvGraphicFramePr>
        <p:xfrm>
          <a:off x="5975350" y="2535238"/>
          <a:ext cx="419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9" name="公式" r:id="rId13" imgW="152400" imgH="199923" progId="Equation.3">
                  <p:embed/>
                </p:oleObj>
              </mc:Choice>
              <mc:Fallback>
                <p:oleObj name="公式" r:id="rId13" imgW="152400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2535238"/>
                        <a:ext cx="4191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2"/>
          <p:cNvGraphicFramePr>
            <a:graphicFrameLocks/>
          </p:cNvGraphicFramePr>
          <p:nvPr>
            <p:extLst/>
          </p:nvPr>
        </p:nvGraphicFramePr>
        <p:xfrm>
          <a:off x="7542213" y="2159000"/>
          <a:ext cx="2301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0" name="公式" r:id="rId15" imgW="190669" imgH="238193" progId="Equation.3">
                  <p:embed/>
                </p:oleObj>
              </mc:Choice>
              <mc:Fallback>
                <p:oleObj name="公式" r:id="rId15" imgW="190669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213" y="2159000"/>
                        <a:ext cx="2301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 flipV="1">
            <a:off x="7669213" y="2117725"/>
            <a:ext cx="45720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0" name="Object 34"/>
          <p:cNvGraphicFramePr>
            <a:graphicFrameLocks noChangeAspect="1"/>
          </p:cNvGraphicFramePr>
          <p:nvPr>
            <p:extLst/>
          </p:nvPr>
        </p:nvGraphicFramePr>
        <p:xfrm>
          <a:off x="8174038" y="1979613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1" name="公式" r:id="rId17" imgW="114469" imgH="161959" progId="Equation.3">
                  <p:embed/>
                </p:oleObj>
              </mc:Choice>
              <mc:Fallback>
                <p:oleObj name="公式" r:id="rId17" imgW="114469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4038" y="1979613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866775" y="404813"/>
            <a:ext cx="6218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求电偶极子在均匀电场中所具有的电势能。 </a:t>
            </a:r>
          </a:p>
        </p:txBody>
      </p: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7275512" y="1695450"/>
            <a:ext cx="407988" cy="495300"/>
            <a:chOff x="4355" y="1080"/>
            <a:chExt cx="257" cy="312"/>
          </a:xfrm>
        </p:grpSpPr>
        <p:sp>
          <p:nvSpPr>
            <p:cNvPr id="27679" name="Oval 37"/>
            <p:cNvSpPr>
              <a:spLocks noChangeArrowheads="1"/>
            </p:cNvSpPr>
            <p:nvPr/>
          </p:nvSpPr>
          <p:spPr bwMode="auto">
            <a:xfrm>
              <a:off x="4476" y="1344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680" name="Rectangle 38"/>
            <p:cNvSpPr>
              <a:spLocks noChangeArrowheads="1"/>
            </p:cNvSpPr>
            <p:nvPr/>
          </p:nvSpPr>
          <p:spPr bwMode="auto">
            <a:xfrm>
              <a:off x="4355" y="1080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66FFFF"/>
                  </a:solidFill>
                  <a:latin typeface="+mn-lt"/>
                  <a:ea typeface="+mn-ea"/>
                </a:rPr>
                <a:t>O</a:t>
              </a:r>
            </a:p>
          </p:txBody>
        </p:sp>
      </p:grpSp>
      <p:sp>
        <p:nvSpPr>
          <p:cNvPr id="45" name="Arc 39"/>
          <p:cNvSpPr>
            <a:spLocks/>
          </p:cNvSpPr>
          <p:nvPr/>
        </p:nvSpPr>
        <p:spPr bwMode="auto">
          <a:xfrm rot="-2464591">
            <a:off x="7205663" y="2360613"/>
            <a:ext cx="301625" cy="193675"/>
          </a:xfrm>
          <a:custGeom>
            <a:avLst/>
            <a:gdLst>
              <a:gd name="T0" fmla="*/ 821311888 w 21600"/>
              <a:gd name="T1" fmla="*/ 3700461 h 14491"/>
              <a:gd name="T2" fmla="*/ 609062900 w 21600"/>
              <a:gd name="T3" fmla="*/ 462380224 h 14491"/>
              <a:gd name="T4" fmla="*/ 0 w 21600"/>
              <a:gd name="T5" fmla="*/ 0 h 144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4491" fill="none" extrusionOk="0">
                <a:moveTo>
                  <a:pt x="21599" y="115"/>
                </a:moveTo>
                <a:cubicBezTo>
                  <a:pt x="21571" y="5431"/>
                  <a:pt x="19583" y="10549"/>
                  <a:pt x="16017" y="14490"/>
                </a:cubicBezTo>
              </a:path>
              <a:path w="21600" h="14491" stroke="0" extrusionOk="0">
                <a:moveTo>
                  <a:pt x="21599" y="115"/>
                </a:moveTo>
                <a:cubicBezTo>
                  <a:pt x="21571" y="5431"/>
                  <a:pt x="19583" y="10549"/>
                  <a:pt x="16017" y="14490"/>
                </a:cubicBezTo>
                <a:lnTo>
                  <a:pt x="0" y="0"/>
                </a:lnTo>
                <a:lnTo>
                  <a:pt x="21599" y="115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6950075" y="939800"/>
            <a:ext cx="0" cy="23034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8086725" y="939800"/>
            <a:ext cx="0" cy="23034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8" name="Object 42"/>
          <p:cNvGraphicFramePr>
            <a:graphicFrameLocks noChangeAspect="1"/>
          </p:cNvGraphicFramePr>
          <p:nvPr>
            <p:extLst/>
          </p:nvPr>
        </p:nvGraphicFramePr>
        <p:xfrm>
          <a:off x="6746875" y="477838"/>
          <a:ext cx="476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2" name="Equation" r:id="rId19" imgW="190669" imgH="247684" progId="Equation.DSMT4">
                  <p:embed/>
                </p:oleObj>
              </mc:Choice>
              <mc:Fallback>
                <p:oleObj name="Equation" r:id="rId19" imgW="190669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477838"/>
                        <a:ext cx="4762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3"/>
          <p:cNvGraphicFramePr>
            <a:graphicFrameLocks noChangeAspect="1"/>
          </p:cNvGraphicFramePr>
          <p:nvPr>
            <p:extLst/>
          </p:nvPr>
        </p:nvGraphicFramePr>
        <p:xfrm>
          <a:off x="7861300" y="477838"/>
          <a:ext cx="4730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3" name="Equation" r:id="rId21" imgW="190669" imgH="247684" progId="Equation.DSMT4">
                  <p:embed/>
                </p:oleObj>
              </mc:Choice>
              <mc:Fallback>
                <p:oleObj name="Equation" r:id="rId21" imgW="190669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477838"/>
                        <a:ext cx="4730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852488" y="949325"/>
            <a:ext cx="5087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电偶极子在电场中具有的电势能</a:t>
            </a:r>
          </a:p>
        </p:txBody>
      </p:sp>
      <p:graphicFrame>
        <p:nvGraphicFramePr>
          <p:cNvPr id="51" name="Object 45"/>
          <p:cNvGraphicFramePr>
            <a:graphicFrameLocks noChangeAspect="1"/>
          </p:cNvGraphicFramePr>
          <p:nvPr>
            <p:extLst/>
          </p:nvPr>
        </p:nvGraphicFramePr>
        <p:xfrm>
          <a:off x="1609725" y="1525588"/>
          <a:ext cx="22352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4" name="Equation" r:id="rId23" imgW="1152483" imgH="552314" progId="Equation.DSMT4">
                  <p:embed/>
                </p:oleObj>
              </mc:Choice>
              <mc:Fallback>
                <p:oleObj name="Equation" r:id="rId23" imgW="1152483" imgH="5523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525588"/>
                        <a:ext cx="223520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6"/>
          <p:cNvGraphicFramePr>
            <a:graphicFrameLocks noChangeAspect="1"/>
          </p:cNvGraphicFramePr>
          <p:nvPr>
            <p:extLst/>
          </p:nvPr>
        </p:nvGraphicFramePr>
        <p:xfrm>
          <a:off x="2057400" y="2582863"/>
          <a:ext cx="23701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5" name="Equation" r:id="rId25" imgW="1105069" imgH="247684" progId="Equation.DSMT4">
                  <p:embed/>
                </p:oleObj>
              </mc:Choice>
              <mc:Fallback>
                <p:oleObj name="Equation" r:id="rId25" imgW="1105069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82863"/>
                        <a:ext cx="237013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755650" y="3232150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(</a:t>
            </a: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u</a:t>
            </a:r>
            <a:r>
              <a:rPr lang="en-US" altLang="zh-CN" baseline="-25000">
                <a:solidFill>
                  <a:srgbClr val="66FFFF"/>
                </a:solidFill>
                <a:latin typeface="+mn-lt"/>
                <a:ea typeface="+mn-ea"/>
              </a:rPr>
              <a:t>-</a:t>
            </a: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-</a:t>
            </a: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u</a:t>
            </a:r>
            <a:r>
              <a:rPr lang="en-US" altLang="zh-CN" baseline="-25000">
                <a:solidFill>
                  <a:srgbClr val="66FFFF"/>
                </a:solidFill>
                <a:latin typeface="+mn-lt"/>
                <a:ea typeface="+mn-ea"/>
              </a:rPr>
              <a:t>+ </a:t>
            </a: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)</a:t>
            </a:r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为 </a:t>
            </a: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-</a:t>
            </a: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q </a:t>
            </a:r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和 </a:t>
            </a: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+</a:t>
            </a: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q </a:t>
            </a:r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所在处的电势差，由定义有</a:t>
            </a:r>
          </a:p>
        </p:txBody>
      </p:sp>
      <p:graphicFrame>
        <p:nvGraphicFramePr>
          <p:cNvPr id="54" name="Object 48"/>
          <p:cNvGraphicFramePr>
            <a:graphicFrameLocks noChangeAspect="1"/>
          </p:cNvGraphicFramePr>
          <p:nvPr>
            <p:extLst/>
          </p:nvPr>
        </p:nvGraphicFramePr>
        <p:xfrm>
          <a:off x="744538" y="3789363"/>
          <a:ext cx="4305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6" name="Equation" r:id="rId27" imgW="2257552" imgH="390661" progId="Equation.DSMT4">
                  <p:embed/>
                </p:oleObj>
              </mc:Choice>
              <mc:Fallback>
                <p:oleObj name="Equation" r:id="rId27" imgW="2257552" imgH="39066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789363"/>
                        <a:ext cx="4305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AutoShape 49"/>
          <p:cNvSpPr>
            <a:spLocks noChangeArrowheads="1"/>
          </p:cNvSpPr>
          <p:nvPr/>
        </p:nvSpPr>
        <p:spPr bwMode="auto">
          <a:xfrm>
            <a:off x="5148263" y="4022725"/>
            <a:ext cx="758825" cy="409575"/>
          </a:xfrm>
          <a:prstGeom prst="rightArrow">
            <a:avLst>
              <a:gd name="adj1" fmla="val 50000"/>
              <a:gd name="adj2" fmla="val 46318"/>
            </a:avLst>
          </a:prstGeom>
          <a:solidFill>
            <a:srgbClr val="66FF33">
              <a:alpha val="70195"/>
            </a:srgbClr>
          </a:solidFill>
          <a:ln w="9525">
            <a:solidFill>
              <a:srgbClr val="66FF33">
                <a:alpha val="749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56" name="Object 50"/>
          <p:cNvGraphicFramePr>
            <a:graphicFrameLocks noChangeAspect="1"/>
          </p:cNvGraphicFramePr>
          <p:nvPr>
            <p:extLst/>
          </p:nvPr>
        </p:nvGraphicFramePr>
        <p:xfrm>
          <a:off x="6156325" y="4014788"/>
          <a:ext cx="20240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7" name="公式" r:id="rId29" imgW="923883" imgH="161959" progId="Equation.3">
                  <p:embed/>
                </p:oleObj>
              </mc:Choice>
              <mc:Fallback>
                <p:oleObj name="公式" r:id="rId29" imgW="923883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014788"/>
                        <a:ext cx="20240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1"/>
          <p:cNvGraphicFramePr>
            <a:graphicFrameLocks noChangeAspect="1"/>
          </p:cNvGraphicFramePr>
          <p:nvPr>
            <p:extLst/>
          </p:nvPr>
        </p:nvGraphicFramePr>
        <p:xfrm>
          <a:off x="3348038" y="4940300"/>
          <a:ext cx="1463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8" name="公式" r:id="rId31" imgW="657352" imgH="199923" progId="Equation.3">
                  <p:embed/>
                </p:oleObj>
              </mc:Choice>
              <mc:Fallback>
                <p:oleObj name="公式" r:id="rId31" imgW="657352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940300"/>
                        <a:ext cx="1463675" cy="504825"/>
                      </a:xfrm>
                      <a:prstGeom prst="rect">
                        <a:avLst/>
                      </a:prstGeom>
                      <a:solidFill>
                        <a:srgbClr val="33CCCC">
                          <a:alpha val="14902"/>
                        </a:srgbClr>
                      </a:solidFill>
                      <a:ln w="9525">
                        <a:solidFill>
                          <a:srgbClr val="B2B2B2">
                            <a:alpha val="4196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714375" y="4914900"/>
            <a:ext cx="433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进一步可表示为</a:t>
            </a:r>
            <a:endParaRPr lang="zh-CN" altLang="en-US">
              <a:solidFill>
                <a:srgbClr val="FFFF00"/>
              </a:solidFill>
              <a:latin typeface="+mn-lt"/>
              <a:ea typeface="+mn-ea"/>
            </a:endParaRPr>
          </a:p>
        </p:txBody>
      </p:sp>
      <p:graphicFrame>
        <p:nvGraphicFramePr>
          <p:cNvPr id="59" name="Object 53"/>
          <p:cNvGraphicFramePr>
            <a:graphicFrameLocks noChangeAspect="1"/>
          </p:cNvGraphicFramePr>
          <p:nvPr>
            <p:extLst/>
          </p:nvPr>
        </p:nvGraphicFramePr>
        <p:xfrm>
          <a:off x="5795963" y="4997450"/>
          <a:ext cx="24780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29" name="公式" r:id="rId33" imgW="1143000" imgH="161959" progId="Equation.3">
                  <p:embed/>
                </p:oleObj>
              </mc:Choice>
              <mc:Fallback>
                <p:oleObj name="公式" r:id="rId33" imgW="1143000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997450"/>
                        <a:ext cx="24780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921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autoUpdateAnimBg="0"/>
      <p:bldP spid="28" grpId="0" animBg="1"/>
      <p:bldP spid="35" grpId="0" animBg="1"/>
      <p:bldP spid="39" grpId="0" animBg="1"/>
      <p:bldP spid="41" grpId="0" autoUpdateAnimBg="0"/>
      <p:bldP spid="45" grpId="0" animBg="1"/>
      <p:bldP spid="46" grpId="0" animBg="1"/>
      <p:bldP spid="47" grpId="0" animBg="1"/>
      <p:bldP spid="50" grpId="0" autoUpdateAnimBg="0"/>
      <p:bldP spid="53" grpId="0" autoUpdateAnimBg="0"/>
      <p:bldP spid="55" grpId="0" animBg="1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Text Box 2"/>
          <p:cNvSpPr txBox="1">
            <a:spLocks noChangeArrowheads="1"/>
          </p:cNvSpPr>
          <p:nvPr/>
        </p:nvSpPr>
        <p:spPr bwMode="auto">
          <a:xfrm>
            <a:off x="1270967" y="333375"/>
            <a:ext cx="6829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00FF00"/>
                </a:solidFill>
              </a:rPr>
              <a:t>§ </a:t>
            </a:r>
            <a:r>
              <a:rPr lang="en-US" altLang="zh-CN" sz="2800" b="1" dirty="0" smtClean="0">
                <a:solidFill>
                  <a:srgbClr val="00FF00"/>
                </a:solidFill>
                <a:ea typeface="楷体_GB2312" pitchFamily="49" charset="-122"/>
              </a:rPr>
              <a:t>8-6 </a:t>
            </a:r>
            <a:r>
              <a:rPr lang="zh-CN" altLang="en-US" sz="2800" b="1" dirty="0">
                <a:solidFill>
                  <a:srgbClr val="00FF00"/>
                </a:solidFill>
                <a:ea typeface="楷体_GB2312" pitchFamily="49" charset="-122"/>
              </a:rPr>
              <a:t>等势面  电势与电场强度的微分关系</a:t>
            </a:r>
          </a:p>
        </p:txBody>
      </p:sp>
      <p:sp>
        <p:nvSpPr>
          <p:cNvPr id="537654" name="Text Box 54"/>
          <p:cNvSpPr txBox="1">
            <a:spLocks noChangeArrowheads="1"/>
          </p:cNvSpPr>
          <p:nvPr/>
        </p:nvSpPr>
        <p:spPr bwMode="auto">
          <a:xfrm>
            <a:off x="4491038" y="98107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99"/>
                </a:solidFill>
                <a:ea typeface="楷体_GB2312" pitchFamily="49" charset="-122"/>
              </a:rPr>
              <a:t>电势分布</a:t>
            </a:r>
          </a:p>
        </p:txBody>
      </p:sp>
      <p:sp>
        <p:nvSpPr>
          <p:cNvPr id="537655" name="Text Box 55"/>
          <p:cNvSpPr txBox="1">
            <a:spLocks noChangeArrowheads="1"/>
          </p:cNvSpPr>
          <p:nvPr/>
        </p:nvSpPr>
        <p:spPr bwMode="auto">
          <a:xfrm>
            <a:off x="763588" y="9810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电场分布</a:t>
            </a:r>
          </a:p>
        </p:txBody>
      </p:sp>
      <p:sp>
        <p:nvSpPr>
          <p:cNvPr id="537656" name="Text Box 56"/>
          <p:cNvSpPr txBox="1">
            <a:spLocks noChangeArrowheads="1"/>
          </p:cNvSpPr>
          <p:nvPr/>
        </p:nvSpPr>
        <p:spPr bwMode="auto">
          <a:xfrm>
            <a:off x="3201988" y="9810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99"/>
                </a:solidFill>
                <a:ea typeface="楷体_GB2312" pitchFamily="49" charset="-122"/>
              </a:rPr>
              <a:t>电场线</a:t>
            </a:r>
          </a:p>
        </p:txBody>
      </p:sp>
      <p:sp>
        <p:nvSpPr>
          <p:cNvPr id="537657" name="AutoShape 57"/>
          <p:cNvSpPr>
            <a:spLocks noChangeArrowheads="1"/>
          </p:cNvSpPr>
          <p:nvPr/>
        </p:nvSpPr>
        <p:spPr bwMode="auto">
          <a:xfrm>
            <a:off x="2211388" y="1057275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7658" name="AutoShape 58"/>
          <p:cNvSpPr>
            <a:spLocks noChangeArrowheads="1"/>
          </p:cNvSpPr>
          <p:nvPr/>
        </p:nvSpPr>
        <p:spPr bwMode="auto">
          <a:xfrm>
            <a:off x="5938838" y="1057275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6929438" y="981075"/>
            <a:ext cx="2106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等势面（线）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28625" y="1557338"/>
            <a:ext cx="6683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一、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等势面</a:t>
            </a:r>
            <a:r>
              <a:rPr lang="en-US" altLang="zh-CN" dirty="0">
                <a:solidFill>
                  <a:srgbClr val="00FFFF"/>
                </a:solidFill>
                <a:ea typeface="楷体_GB2312" panose="02010609030101010101" pitchFamily="49" charset="-122"/>
              </a:rPr>
              <a:t>( </a:t>
            </a:r>
            <a:r>
              <a:rPr lang="en-US" altLang="zh-CN" i="1" dirty="0">
                <a:solidFill>
                  <a:srgbClr val="00FFFF"/>
                </a:solidFill>
                <a:ea typeface="楷体_GB2312" panose="02010609030101010101" pitchFamily="49" charset="-122"/>
              </a:rPr>
              <a:t>Equipotential  surface</a:t>
            </a:r>
            <a:r>
              <a:rPr lang="en-US" altLang="zh-CN" dirty="0">
                <a:solidFill>
                  <a:srgbClr val="00FFFF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FFFF"/>
                </a:solidFill>
                <a:ea typeface="楷体_GB2312" panose="02010609030101010101" pitchFamily="49" charset="-122"/>
              </a:rPr>
              <a:t>)</a:t>
            </a:r>
            <a:endParaRPr lang="en-US" altLang="zh-CN" dirty="0">
              <a:solidFill>
                <a:srgbClr val="00FFFF"/>
              </a:solidFill>
              <a:ea typeface="楷体_GB2312" panose="02010609030101010101" pitchFamily="49" charset="-122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62000" y="2035175"/>
            <a:ext cx="634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电场中电势相等的点连成的面称为等势面。</a:t>
            </a:r>
          </a:p>
        </p:txBody>
      </p:sp>
      <p:graphicFrame>
        <p:nvGraphicFramePr>
          <p:cNvPr id="23" name="Object 52"/>
          <p:cNvGraphicFramePr>
            <a:graphicFrameLocks noChangeAspect="1"/>
          </p:cNvGraphicFramePr>
          <p:nvPr/>
        </p:nvGraphicFramePr>
        <p:xfrm>
          <a:off x="6659563" y="2060575"/>
          <a:ext cx="19621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4" name="公式" r:id="rId3" imgW="1914483" imgH="390661" progId="Equation.3">
                  <p:embed/>
                </p:oleObj>
              </mc:Choice>
              <mc:Fallback>
                <p:oleObj name="公式" r:id="rId3" imgW="1914483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060575"/>
                        <a:ext cx="19621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3"/>
          <p:cNvSpPr>
            <a:spLocks noChangeArrowheads="1"/>
          </p:cNvSpPr>
          <p:nvPr/>
        </p:nvSpPr>
        <p:spPr bwMode="auto">
          <a:xfrm>
            <a:off x="1011238" y="2692400"/>
            <a:ext cx="3154362" cy="3167063"/>
          </a:xfrm>
          <a:prstGeom prst="rect">
            <a:avLst/>
          </a:prstGeom>
          <a:solidFill>
            <a:srgbClr val="00CC99">
              <a:alpha val="29019"/>
            </a:srgbClr>
          </a:solidFill>
          <a:ln w="9525">
            <a:solidFill>
              <a:srgbClr val="00CC99">
                <a:alpha val="45882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5" name="Rectangle 64"/>
          <p:cNvSpPr>
            <a:spLocks noChangeArrowheads="1"/>
          </p:cNvSpPr>
          <p:nvPr/>
        </p:nvSpPr>
        <p:spPr bwMode="auto">
          <a:xfrm>
            <a:off x="4259263" y="2701925"/>
            <a:ext cx="4489450" cy="3167063"/>
          </a:xfrm>
          <a:prstGeom prst="rect">
            <a:avLst/>
          </a:prstGeom>
          <a:solidFill>
            <a:srgbClr val="00CC99">
              <a:alpha val="29019"/>
            </a:srgbClr>
          </a:solidFill>
          <a:ln w="9525">
            <a:solidFill>
              <a:srgbClr val="00CC99">
                <a:alpha val="45882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pSp>
        <p:nvGrpSpPr>
          <p:cNvPr id="26" name="Group 65"/>
          <p:cNvGrpSpPr>
            <a:grpSpLocks noChangeAspect="1"/>
          </p:cNvGrpSpPr>
          <p:nvPr/>
        </p:nvGrpSpPr>
        <p:grpSpPr bwMode="auto">
          <a:xfrm>
            <a:off x="1187450" y="2898775"/>
            <a:ext cx="2733675" cy="2736850"/>
            <a:chOff x="1813" y="1171"/>
            <a:chExt cx="1415" cy="1416"/>
          </a:xfrm>
        </p:grpSpPr>
        <p:grpSp>
          <p:nvGrpSpPr>
            <p:cNvPr id="9252" name="Group 66"/>
            <p:cNvGrpSpPr>
              <a:grpSpLocks noChangeAspect="1"/>
            </p:cNvGrpSpPr>
            <p:nvPr/>
          </p:nvGrpSpPr>
          <p:grpSpPr bwMode="auto">
            <a:xfrm>
              <a:off x="2449" y="1806"/>
              <a:ext cx="145" cy="145"/>
              <a:chOff x="2449" y="1806"/>
              <a:chExt cx="145" cy="145"/>
            </a:xfrm>
          </p:grpSpPr>
          <p:sp>
            <p:nvSpPr>
              <p:cNvPr id="9290" name="Oval 67"/>
              <p:cNvSpPr>
                <a:spLocks noChangeAspect="1" noChangeArrowheads="1"/>
              </p:cNvSpPr>
              <p:nvPr/>
            </p:nvSpPr>
            <p:spPr bwMode="auto">
              <a:xfrm>
                <a:off x="2449" y="1806"/>
                <a:ext cx="145" cy="145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grpSp>
            <p:nvGrpSpPr>
              <p:cNvPr id="9291" name="Group 68"/>
              <p:cNvGrpSpPr>
                <a:grpSpLocks noChangeAspect="1"/>
              </p:cNvGrpSpPr>
              <p:nvPr/>
            </p:nvGrpSpPr>
            <p:grpSpPr bwMode="auto">
              <a:xfrm>
                <a:off x="2470" y="1826"/>
                <a:ext cx="106" cy="106"/>
                <a:chOff x="2336" y="1842"/>
                <a:chExt cx="106" cy="106"/>
              </a:xfrm>
            </p:grpSpPr>
            <p:sp>
              <p:nvSpPr>
                <p:cNvPr id="9292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2336" y="1895"/>
                  <a:ext cx="10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93" name="Line 7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2336" y="1895"/>
                  <a:ext cx="10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53" name="Group 71"/>
            <p:cNvGrpSpPr>
              <a:grpSpLocks noChangeAspect="1"/>
            </p:cNvGrpSpPr>
            <p:nvPr/>
          </p:nvGrpSpPr>
          <p:grpSpPr bwMode="auto">
            <a:xfrm>
              <a:off x="1813" y="1171"/>
              <a:ext cx="1415" cy="1416"/>
              <a:chOff x="1813" y="1171"/>
              <a:chExt cx="1415" cy="1416"/>
            </a:xfrm>
          </p:grpSpPr>
          <p:grpSp>
            <p:nvGrpSpPr>
              <p:cNvPr id="9254" name="Group 72"/>
              <p:cNvGrpSpPr>
                <a:grpSpLocks noChangeAspect="1"/>
              </p:cNvGrpSpPr>
              <p:nvPr/>
            </p:nvGrpSpPr>
            <p:grpSpPr bwMode="auto">
              <a:xfrm rot="-7205867">
                <a:off x="1869" y="1505"/>
                <a:ext cx="581" cy="336"/>
                <a:chOff x="2608" y="1298"/>
                <a:chExt cx="581" cy="336"/>
              </a:xfrm>
            </p:grpSpPr>
            <p:sp>
              <p:nvSpPr>
                <p:cNvPr id="9288" name="Line 7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9" name="AutoShape 74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55" name="Group 75"/>
              <p:cNvGrpSpPr>
                <a:grpSpLocks noChangeAspect="1"/>
              </p:cNvGrpSpPr>
              <p:nvPr/>
            </p:nvGrpSpPr>
            <p:grpSpPr bwMode="auto">
              <a:xfrm rot="-3600000">
                <a:off x="2232" y="1294"/>
                <a:ext cx="581" cy="336"/>
                <a:chOff x="2608" y="1298"/>
                <a:chExt cx="581" cy="336"/>
              </a:xfrm>
            </p:grpSpPr>
            <p:sp>
              <p:nvSpPr>
                <p:cNvPr id="9286" name="Line 7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7" name="AutoShape 77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56" name="Group 78"/>
              <p:cNvGrpSpPr>
                <a:grpSpLocks noChangeAspect="1"/>
              </p:cNvGrpSpPr>
              <p:nvPr/>
            </p:nvGrpSpPr>
            <p:grpSpPr bwMode="auto">
              <a:xfrm>
                <a:off x="2591" y="1501"/>
                <a:ext cx="581" cy="336"/>
                <a:chOff x="2608" y="1298"/>
                <a:chExt cx="581" cy="336"/>
              </a:xfrm>
            </p:grpSpPr>
            <p:sp>
              <p:nvSpPr>
                <p:cNvPr id="9284" name="Line 7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5" name="AutoShape 80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57" name="Group 81"/>
              <p:cNvGrpSpPr>
                <a:grpSpLocks noChangeAspect="1"/>
              </p:cNvGrpSpPr>
              <p:nvPr/>
            </p:nvGrpSpPr>
            <p:grpSpPr bwMode="auto">
              <a:xfrm rot="-5400000">
                <a:off x="2023" y="1349"/>
                <a:ext cx="581" cy="336"/>
                <a:chOff x="2608" y="1298"/>
                <a:chExt cx="581" cy="336"/>
              </a:xfrm>
            </p:grpSpPr>
            <p:sp>
              <p:nvSpPr>
                <p:cNvPr id="9282" name="Line 8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3" name="AutoShape 83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58" name="Group 84"/>
              <p:cNvGrpSpPr>
                <a:grpSpLocks noChangeAspect="1"/>
              </p:cNvGrpSpPr>
              <p:nvPr/>
            </p:nvGrpSpPr>
            <p:grpSpPr bwMode="auto">
              <a:xfrm rot="-1821529">
                <a:off x="2437" y="1350"/>
                <a:ext cx="581" cy="336"/>
                <a:chOff x="2608" y="1298"/>
                <a:chExt cx="581" cy="336"/>
              </a:xfrm>
            </p:grpSpPr>
            <p:sp>
              <p:nvSpPr>
                <p:cNvPr id="9280" name="Line 8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1" name="AutoShape 86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59" name="Group 87"/>
              <p:cNvGrpSpPr>
                <a:grpSpLocks noChangeAspect="1"/>
              </p:cNvGrpSpPr>
              <p:nvPr/>
            </p:nvGrpSpPr>
            <p:grpSpPr bwMode="auto">
              <a:xfrm rot="1800000">
                <a:off x="2647" y="1710"/>
                <a:ext cx="581" cy="336"/>
                <a:chOff x="2608" y="1298"/>
                <a:chExt cx="581" cy="336"/>
              </a:xfrm>
            </p:grpSpPr>
            <p:sp>
              <p:nvSpPr>
                <p:cNvPr id="9278" name="Line 8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9" name="AutoShape 89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60" name="Group 90"/>
              <p:cNvGrpSpPr>
                <a:grpSpLocks noChangeAspect="1"/>
              </p:cNvGrpSpPr>
              <p:nvPr/>
            </p:nvGrpSpPr>
            <p:grpSpPr bwMode="auto">
              <a:xfrm rot="-9000000">
                <a:off x="1813" y="1711"/>
                <a:ext cx="581" cy="336"/>
                <a:chOff x="2608" y="1298"/>
                <a:chExt cx="581" cy="336"/>
              </a:xfrm>
            </p:grpSpPr>
            <p:sp>
              <p:nvSpPr>
                <p:cNvPr id="9276" name="Line 9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7" name="AutoShape 92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61" name="Group 93"/>
              <p:cNvGrpSpPr>
                <a:grpSpLocks noChangeAspect="1"/>
              </p:cNvGrpSpPr>
              <p:nvPr/>
            </p:nvGrpSpPr>
            <p:grpSpPr bwMode="auto">
              <a:xfrm rot="8992351">
                <a:off x="2024" y="2073"/>
                <a:ext cx="581" cy="336"/>
                <a:chOff x="2608" y="1298"/>
                <a:chExt cx="581" cy="336"/>
              </a:xfrm>
            </p:grpSpPr>
            <p:sp>
              <p:nvSpPr>
                <p:cNvPr id="9274" name="Line 9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5" name="AutoShape 95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62" name="Group 96"/>
              <p:cNvGrpSpPr>
                <a:grpSpLocks noChangeAspect="1"/>
              </p:cNvGrpSpPr>
              <p:nvPr/>
            </p:nvGrpSpPr>
            <p:grpSpPr bwMode="auto">
              <a:xfrm rot="7200000">
                <a:off x="2233" y="2129"/>
                <a:ext cx="581" cy="336"/>
                <a:chOff x="2608" y="1298"/>
                <a:chExt cx="581" cy="336"/>
              </a:xfrm>
            </p:grpSpPr>
            <p:sp>
              <p:nvSpPr>
                <p:cNvPr id="9272" name="Line 9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3" name="AutoShape 98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63" name="Group 99"/>
              <p:cNvGrpSpPr>
                <a:grpSpLocks noChangeAspect="1"/>
              </p:cNvGrpSpPr>
              <p:nvPr/>
            </p:nvGrpSpPr>
            <p:grpSpPr bwMode="auto">
              <a:xfrm rot="5400000">
                <a:off x="2441" y="2071"/>
                <a:ext cx="581" cy="336"/>
                <a:chOff x="2608" y="1298"/>
                <a:chExt cx="581" cy="336"/>
              </a:xfrm>
            </p:grpSpPr>
            <p:sp>
              <p:nvSpPr>
                <p:cNvPr id="9270" name="Line 10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1" name="AutoShape 101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64" name="Group 102"/>
              <p:cNvGrpSpPr>
                <a:grpSpLocks noChangeAspect="1"/>
              </p:cNvGrpSpPr>
              <p:nvPr/>
            </p:nvGrpSpPr>
            <p:grpSpPr bwMode="auto">
              <a:xfrm rot="3643387">
                <a:off x="2589" y="1921"/>
                <a:ext cx="581" cy="336"/>
                <a:chOff x="2608" y="1298"/>
                <a:chExt cx="581" cy="336"/>
              </a:xfrm>
            </p:grpSpPr>
            <p:sp>
              <p:nvSpPr>
                <p:cNvPr id="9268" name="Line 10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9" name="AutoShape 104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65" name="Group 105"/>
              <p:cNvGrpSpPr>
                <a:grpSpLocks noChangeAspect="1"/>
              </p:cNvGrpSpPr>
              <p:nvPr/>
            </p:nvGrpSpPr>
            <p:grpSpPr bwMode="auto">
              <a:xfrm rot="10800000">
                <a:off x="1870" y="1921"/>
                <a:ext cx="581" cy="336"/>
                <a:chOff x="2608" y="1298"/>
                <a:chExt cx="581" cy="336"/>
              </a:xfrm>
            </p:grpSpPr>
            <p:sp>
              <p:nvSpPr>
                <p:cNvPr id="9266" name="Line 10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7" name="AutoShape 107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</p:grpSp>
      </p:grpSp>
      <p:sp>
        <p:nvSpPr>
          <p:cNvPr id="69" name="Oval 108"/>
          <p:cNvSpPr>
            <a:spLocks noChangeArrowheads="1"/>
          </p:cNvSpPr>
          <p:nvPr/>
        </p:nvSpPr>
        <p:spPr bwMode="auto">
          <a:xfrm>
            <a:off x="2338388" y="4051300"/>
            <a:ext cx="431800" cy="4318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0" name="Oval 109"/>
          <p:cNvSpPr>
            <a:spLocks noChangeArrowheads="1"/>
          </p:cNvSpPr>
          <p:nvPr/>
        </p:nvSpPr>
        <p:spPr bwMode="auto">
          <a:xfrm>
            <a:off x="2225675" y="3940175"/>
            <a:ext cx="655638" cy="655638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1" name="Oval 110"/>
          <p:cNvSpPr>
            <a:spLocks noChangeArrowheads="1"/>
          </p:cNvSpPr>
          <p:nvPr/>
        </p:nvSpPr>
        <p:spPr bwMode="auto">
          <a:xfrm>
            <a:off x="2070100" y="3783013"/>
            <a:ext cx="968375" cy="968375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2" name="Oval 111"/>
          <p:cNvSpPr>
            <a:spLocks noChangeArrowheads="1"/>
          </p:cNvSpPr>
          <p:nvPr/>
        </p:nvSpPr>
        <p:spPr bwMode="auto">
          <a:xfrm>
            <a:off x="1803400" y="3516313"/>
            <a:ext cx="1503363" cy="150336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3" name="Oval 112"/>
          <p:cNvSpPr>
            <a:spLocks noChangeArrowheads="1"/>
          </p:cNvSpPr>
          <p:nvPr/>
        </p:nvSpPr>
        <p:spPr bwMode="auto">
          <a:xfrm>
            <a:off x="1454150" y="3167063"/>
            <a:ext cx="2201863" cy="220186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pic>
        <p:nvPicPr>
          <p:cNvPr id="74" name="Picture 113" descr="q   -q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835275"/>
            <a:ext cx="478790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Oval 114"/>
          <p:cNvSpPr>
            <a:spLocks noChangeAspect="1" noChangeArrowheads="1"/>
          </p:cNvSpPr>
          <p:nvPr/>
        </p:nvSpPr>
        <p:spPr bwMode="auto">
          <a:xfrm>
            <a:off x="5532438" y="4089400"/>
            <a:ext cx="322262" cy="322263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6" name="Oval 115"/>
          <p:cNvSpPr>
            <a:spLocks noChangeAspect="1" noChangeArrowheads="1"/>
          </p:cNvSpPr>
          <p:nvPr/>
        </p:nvSpPr>
        <p:spPr bwMode="auto">
          <a:xfrm>
            <a:off x="5389563" y="3981450"/>
            <a:ext cx="539750" cy="5397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7" name="Oval 116"/>
          <p:cNvSpPr>
            <a:spLocks noChangeAspect="1" noChangeArrowheads="1"/>
          </p:cNvSpPr>
          <p:nvPr/>
        </p:nvSpPr>
        <p:spPr bwMode="auto">
          <a:xfrm>
            <a:off x="7112000" y="4094163"/>
            <a:ext cx="322263" cy="32226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8" name="Oval 117"/>
          <p:cNvSpPr>
            <a:spLocks noChangeAspect="1" noChangeArrowheads="1"/>
          </p:cNvSpPr>
          <p:nvPr/>
        </p:nvSpPr>
        <p:spPr bwMode="auto">
          <a:xfrm>
            <a:off x="7032625" y="3986213"/>
            <a:ext cx="541338" cy="5397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9" name="Text Box 118"/>
          <p:cNvSpPr txBox="1">
            <a:spLocks noChangeArrowheads="1"/>
          </p:cNvSpPr>
          <p:nvPr/>
        </p:nvSpPr>
        <p:spPr bwMode="auto">
          <a:xfrm>
            <a:off x="1006475" y="6093296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点电荷</a:t>
            </a:r>
          </a:p>
        </p:txBody>
      </p:sp>
      <p:sp>
        <p:nvSpPr>
          <p:cNvPr id="80" name="Text Box 119"/>
          <p:cNvSpPr txBox="1">
            <a:spLocks noChangeArrowheads="1"/>
          </p:cNvSpPr>
          <p:nvPr/>
        </p:nvSpPr>
        <p:spPr bwMode="auto">
          <a:xfrm>
            <a:off x="4271963" y="6100763"/>
            <a:ext cx="450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电偶极子</a:t>
            </a:r>
          </a:p>
        </p:txBody>
      </p:sp>
      <p:sp>
        <p:nvSpPr>
          <p:cNvPr id="81" name="Text Box 120"/>
          <p:cNvSpPr txBox="1">
            <a:spLocks noChangeArrowheads="1"/>
          </p:cNvSpPr>
          <p:nvPr/>
        </p:nvSpPr>
        <p:spPr bwMode="auto">
          <a:xfrm>
            <a:off x="3171825" y="5445125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66FF33"/>
                </a:solidFill>
                <a:ea typeface="楷体_GB2312" pitchFamily="49" charset="-122"/>
              </a:rPr>
              <a:t>电场线</a:t>
            </a:r>
          </a:p>
        </p:txBody>
      </p:sp>
      <p:sp>
        <p:nvSpPr>
          <p:cNvPr id="82" name="Text Box 121"/>
          <p:cNvSpPr txBox="1">
            <a:spLocks noChangeArrowheads="1"/>
          </p:cNvSpPr>
          <p:nvPr/>
        </p:nvSpPr>
        <p:spPr bwMode="auto">
          <a:xfrm>
            <a:off x="3203575" y="502126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等势面</a:t>
            </a:r>
          </a:p>
        </p:txBody>
      </p:sp>
      <p:sp>
        <p:nvSpPr>
          <p:cNvPr id="83" name="Line 122"/>
          <p:cNvSpPr>
            <a:spLocks noChangeShapeType="1"/>
          </p:cNvSpPr>
          <p:nvPr/>
        </p:nvSpPr>
        <p:spPr bwMode="auto">
          <a:xfrm>
            <a:off x="5581650" y="4845050"/>
            <a:ext cx="14288" cy="287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 Box 123"/>
          <p:cNvSpPr txBox="1">
            <a:spLocks noChangeArrowheads="1"/>
          </p:cNvSpPr>
          <p:nvPr/>
        </p:nvSpPr>
        <p:spPr bwMode="auto">
          <a:xfrm>
            <a:off x="6540500" y="5287963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66FF33"/>
                </a:solidFill>
                <a:ea typeface="楷体_GB2312" pitchFamily="49" charset="-122"/>
              </a:rPr>
              <a:t>电场线</a:t>
            </a:r>
          </a:p>
        </p:txBody>
      </p:sp>
      <p:sp>
        <p:nvSpPr>
          <p:cNvPr id="85" name="Text Box 124"/>
          <p:cNvSpPr txBox="1">
            <a:spLocks noChangeArrowheads="1"/>
          </p:cNvSpPr>
          <p:nvPr/>
        </p:nvSpPr>
        <p:spPr bwMode="auto">
          <a:xfrm>
            <a:off x="5124450" y="5076825"/>
            <a:ext cx="182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等势面</a:t>
            </a:r>
          </a:p>
        </p:txBody>
      </p:sp>
      <p:sp>
        <p:nvSpPr>
          <p:cNvPr id="86" name="Freeform 125"/>
          <p:cNvSpPr>
            <a:spLocks/>
          </p:cNvSpPr>
          <p:nvPr/>
        </p:nvSpPr>
        <p:spPr bwMode="auto">
          <a:xfrm>
            <a:off x="5216525" y="3865563"/>
            <a:ext cx="811213" cy="763587"/>
          </a:xfrm>
          <a:custGeom>
            <a:avLst/>
            <a:gdLst>
              <a:gd name="T0" fmla="*/ 2147483646 w 631"/>
              <a:gd name="T1" fmla="*/ 2147483646 h 594"/>
              <a:gd name="T2" fmla="*/ 2147483646 w 631"/>
              <a:gd name="T3" fmla="*/ 2147483646 h 594"/>
              <a:gd name="T4" fmla="*/ 2147483646 w 631"/>
              <a:gd name="T5" fmla="*/ 2147483646 h 594"/>
              <a:gd name="T6" fmla="*/ 2147483646 w 631"/>
              <a:gd name="T7" fmla="*/ 2147483646 h 594"/>
              <a:gd name="T8" fmla="*/ 2147483646 w 631"/>
              <a:gd name="T9" fmla="*/ 2147483646 h 594"/>
              <a:gd name="T10" fmla="*/ 2147483646 w 631"/>
              <a:gd name="T11" fmla="*/ 2147483646 h 594"/>
              <a:gd name="T12" fmla="*/ 2147483646 w 631"/>
              <a:gd name="T13" fmla="*/ 2147483646 h 594"/>
              <a:gd name="T14" fmla="*/ 2147483646 w 631"/>
              <a:gd name="T15" fmla="*/ 2147483646 h 594"/>
              <a:gd name="T16" fmla="*/ 2147483646 w 631"/>
              <a:gd name="T17" fmla="*/ 2147483646 h 594"/>
              <a:gd name="T18" fmla="*/ 2147483646 w 631"/>
              <a:gd name="T19" fmla="*/ 2147483646 h 594"/>
              <a:gd name="T20" fmla="*/ 2147483646 w 631"/>
              <a:gd name="T21" fmla="*/ 2147483646 h 594"/>
              <a:gd name="T22" fmla="*/ 2147483646 w 631"/>
              <a:gd name="T23" fmla="*/ 2147483646 h 594"/>
              <a:gd name="T24" fmla="*/ 2147483646 w 631"/>
              <a:gd name="T25" fmla="*/ 2147483646 h 594"/>
              <a:gd name="T26" fmla="*/ 2147483646 w 631"/>
              <a:gd name="T27" fmla="*/ 2147483646 h 59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31" h="594">
                <a:moveTo>
                  <a:pt x="467" y="70"/>
                </a:moveTo>
                <a:cubicBezTo>
                  <a:pt x="419" y="43"/>
                  <a:pt x="415" y="40"/>
                  <a:pt x="332" y="20"/>
                </a:cubicBezTo>
                <a:cubicBezTo>
                  <a:pt x="249" y="0"/>
                  <a:pt x="205" y="23"/>
                  <a:pt x="164" y="35"/>
                </a:cubicBezTo>
                <a:cubicBezTo>
                  <a:pt x="87" y="68"/>
                  <a:pt x="105" y="73"/>
                  <a:pt x="85" y="91"/>
                </a:cubicBezTo>
                <a:cubicBezTo>
                  <a:pt x="65" y="109"/>
                  <a:pt x="56" y="119"/>
                  <a:pt x="44" y="143"/>
                </a:cubicBezTo>
                <a:cubicBezTo>
                  <a:pt x="17" y="206"/>
                  <a:pt x="20" y="188"/>
                  <a:pt x="10" y="233"/>
                </a:cubicBezTo>
                <a:cubicBezTo>
                  <a:pt x="0" y="278"/>
                  <a:pt x="5" y="302"/>
                  <a:pt x="5" y="328"/>
                </a:cubicBezTo>
                <a:cubicBezTo>
                  <a:pt x="6" y="354"/>
                  <a:pt x="6" y="364"/>
                  <a:pt x="16" y="392"/>
                </a:cubicBezTo>
                <a:cubicBezTo>
                  <a:pt x="43" y="458"/>
                  <a:pt x="38" y="455"/>
                  <a:pt x="64" y="493"/>
                </a:cubicBezTo>
                <a:cubicBezTo>
                  <a:pt x="90" y="531"/>
                  <a:pt x="185" y="590"/>
                  <a:pt x="259" y="592"/>
                </a:cubicBezTo>
                <a:cubicBezTo>
                  <a:pt x="333" y="594"/>
                  <a:pt x="448" y="568"/>
                  <a:pt x="506" y="508"/>
                </a:cubicBezTo>
                <a:cubicBezTo>
                  <a:pt x="564" y="448"/>
                  <a:pt x="588" y="438"/>
                  <a:pt x="604" y="394"/>
                </a:cubicBezTo>
                <a:cubicBezTo>
                  <a:pt x="620" y="350"/>
                  <a:pt x="631" y="308"/>
                  <a:pt x="616" y="239"/>
                </a:cubicBezTo>
                <a:cubicBezTo>
                  <a:pt x="601" y="170"/>
                  <a:pt x="515" y="97"/>
                  <a:pt x="467" y="70"/>
                </a:cubicBezTo>
                <a:close/>
              </a:path>
            </a:pathLst>
          </a:custGeom>
          <a:noFill/>
          <a:ln w="19050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Freeform 126"/>
          <p:cNvSpPr>
            <a:spLocks/>
          </p:cNvSpPr>
          <p:nvPr/>
        </p:nvSpPr>
        <p:spPr bwMode="auto">
          <a:xfrm>
            <a:off x="5000625" y="3722688"/>
            <a:ext cx="1133475" cy="1052512"/>
          </a:xfrm>
          <a:custGeom>
            <a:avLst/>
            <a:gdLst>
              <a:gd name="T0" fmla="*/ 2147483646 w 631"/>
              <a:gd name="T1" fmla="*/ 2147483646 h 594"/>
              <a:gd name="T2" fmla="*/ 2147483646 w 631"/>
              <a:gd name="T3" fmla="*/ 2147483646 h 594"/>
              <a:gd name="T4" fmla="*/ 2147483646 w 631"/>
              <a:gd name="T5" fmla="*/ 2147483646 h 594"/>
              <a:gd name="T6" fmla="*/ 2147483646 w 631"/>
              <a:gd name="T7" fmla="*/ 2147483646 h 594"/>
              <a:gd name="T8" fmla="*/ 2147483646 w 631"/>
              <a:gd name="T9" fmla="*/ 2147483646 h 594"/>
              <a:gd name="T10" fmla="*/ 2147483646 w 631"/>
              <a:gd name="T11" fmla="*/ 2147483646 h 594"/>
              <a:gd name="T12" fmla="*/ 2147483646 w 631"/>
              <a:gd name="T13" fmla="*/ 2147483646 h 594"/>
              <a:gd name="T14" fmla="*/ 2147483646 w 631"/>
              <a:gd name="T15" fmla="*/ 2147483646 h 594"/>
              <a:gd name="T16" fmla="*/ 2147483646 w 631"/>
              <a:gd name="T17" fmla="*/ 2147483646 h 594"/>
              <a:gd name="T18" fmla="*/ 2147483646 w 631"/>
              <a:gd name="T19" fmla="*/ 2147483646 h 594"/>
              <a:gd name="T20" fmla="*/ 2147483646 w 631"/>
              <a:gd name="T21" fmla="*/ 2147483646 h 594"/>
              <a:gd name="T22" fmla="*/ 2147483646 w 631"/>
              <a:gd name="T23" fmla="*/ 2147483646 h 594"/>
              <a:gd name="T24" fmla="*/ 2147483646 w 631"/>
              <a:gd name="T25" fmla="*/ 2147483646 h 594"/>
              <a:gd name="T26" fmla="*/ 2147483646 w 631"/>
              <a:gd name="T27" fmla="*/ 2147483646 h 59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31" h="594">
                <a:moveTo>
                  <a:pt x="467" y="70"/>
                </a:moveTo>
                <a:cubicBezTo>
                  <a:pt x="419" y="43"/>
                  <a:pt x="415" y="40"/>
                  <a:pt x="332" y="20"/>
                </a:cubicBezTo>
                <a:cubicBezTo>
                  <a:pt x="249" y="0"/>
                  <a:pt x="205" y="23"/>
                  <a:pt x="164" y="35"/>
                </a:cubicBezTo>
                <a:cubicBezTo>
                  <a:pt x="87" y="68"/>
                  <a:pt x="105" y="73"/>
                  <a:pt x="85" y="91"/>
                </a:cubicBezTo>
                <a:cubicBezTo>
                  <a:pt x="65" y="109"/>
                  <a:pt x="56" y="119"/>
                  <a:pt x="44" y="143"/>
                </a:cubicBezTo>
                <a:cubicBezTo>
                  <a:pt x="17" y="206"/>
                  <a:pt x="20" y="188"/>
                  <a:pt x="10" y="233"/>
                </a:cubicBezTo>
                <a:cubicBezTo>
                  <a:pt x="0" y="278"/>
                  <a:pt x="5" y="302"/>
                  <a:pt x="5" y="328"/>
                </a:cubicBezTo>
                <a:cubicBezTo>
                  <a:pt x="6" y="354"/>
                  <a:pt x="6" y="364"/>
                  <a:pt x="16" y="392"/>
                </a:cubicBezTo>
                <a:cubicBezTo>
                  <a:pt x="43" y="458"/>
                  <a:pt x="38" y="455"/>
                  <a:pt x="64" y="493"/>
                </a:cubicBezTo>
                <a:cubicBezTo>
                  <a:pt x="90" y="531"/>
                  <a:pt x="185" y="590"/>
                  <a:pt x="259" y="592"/>
                </a:cubicBezTo>
                <a:cubicBezTo>
                  <a:pt x="333" y="594"/>
                  <a:pt x="448" y="568"/>
                  <a:pt x="506" y="508"/>
                </a:cubicBezTo>
                <a:cubicBezTo>
                  <a:pt x="564" y="448"/>
                  <a:pt x="588" y="438"/>
                  <a:pt x="604" y="394"/>
                </a:cubicBezTo>
                <a:cubicBezTo>
                  <a:pt x="620" y="350"/>
                  <a:pt x="631" y="308"/>
                  <a:pt x="616" y="239"/>
                </a:cubicBezTo>
                <a:cubicBezTo>
                  <a:pt x="601" y="170"/>
                  <a:pt x="515" y="97"/>
                  <a:pt x="467" y="70"/>
                </a:cubicBezTo>
                <a:close/>
              </a:path>
            </a:pathLst>
          </a:custGeom>
          <a:noFill/>
          <a:ln w="19050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Freeform 127"/>
          <p:cNvSpPr>
            <a:spLocks/>
          </p:cNvSpPr>
          <p:nvPr/>
        </p:nvSpPr>
        <p:spPr bwMode="auto">
          <a:xfrm rot="10800000">
            <a:off x="6938963" y="3868738"/>
            <a:ext cx="811212" cy="763587"/>
          </a:xfrm>
          <a:custGeom>
            <a:avLst/>
            <a:gdLst>
              <a:gd name="T0" fmla="*/ 2147483646 w 631"/>
              <a:gd name="T1" fmla="*/ 2147483646 h 594"/>
              <a:gd name="T2" fmla="*/ 2147483646 w 631"/>
              <a:gd name="T3" fmla="*/ 2147483646 h 594"/>
              <a:gd name="T4" fmla="*/ 2147483646 w 631"/>
              <a:gd name="T5" fmla="*/ 2147483646 h 594"/>
              <a:gd name="T6" fmla="*/ 2147483646 w 631"/>
              <a:gd name="T7" fmla="*/ 2147483646 h 594"/>
              <a:gd name="T8" fmla="*/ 2147483646 w 631"/>
              <a:gd name="T9" fmla="*/ 2147483646 h 594"/>
              <a:gd name="T10" fmla="*/ 2147483646 w 631"/>
              <a:gd name="T11" fmla="*/ 2147483646 h 594"/>
              <a:gd name="T12" fmla="*/ 2147483646 w 631"/>
              <a:gd name="T13" fmla="*/ 2147483646 h 594"/>
              <a:gd name="T14" fmla="*/ 2147483646 w 631"/>
              <a:gd name="T15" fmla="*/ 2147483646 h 594"/>
              <a:gd name="T16" fmla="*/ 2147483646 w 631"/>
              <a:gd name="T17" fmla="*/ 2147483646 h 594"/>
              <a:gd name="T18" fmla="*/ 2147483646 w 631"/>
              <a:gd name="T19" fmla="*/ 2147483646 h 594"/>
              <a:gd name="T20" fmla="*/ 2147483646 w 631"/>
              <a:gd name="T21" fmla="*/ 2147483646 h 594"/>
              <a:gd name="T22" fmla="*/ 2147483646 w 631"/>
              <a:gd name="T23" fmla="*/ 2147483646 h 594"/>
              <a:gd name="T24" fmla="*/ 2147483646 w 631"/>
              <a:gd name="T25" fmla="*/ 2147483646 h 594"/>
              <a:gd name="T26" fmla="*/ 2147483646 w 631"/>
              <a:gd name="T27" fmla="*/ 2147483646 h 59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31" h="594">
                <a:moveTo>
                  <a:pt x="467" y="70"/>
                </a:moveTo>
                <a:cubicBezTo>
                  <a:pt x="419" y="43"/>
                  <a:pt x="415" y="40"/>
                  <a:pt x="332" y="20"/>
                </a:cubicBezTo>
                <a:cubicBezTo>
                  <a:pt x="249" y="0"/>
                  <a:pt x="205" y="23"/>
                  <a:pt x="164" y="35"/>
                </a:cubicBezTo>
                <a:cubicBezTo>
                  <a:pt x="87" y="68"/>
                  <a:pt x="105" y="73"/>
                  <a:pt x="85" y="91"/>
                </a:cubicBezTo>
                <a:cubicBezTo>
                  <a:pt x="65" y="109"/>
                  <a:pt x="56" y="119"/>
                  <a:pt x="44" y="143"/>
                </a:cubicBezTo>
                <a:cubicBezTo>
                  <a:pt x="17" y="206"/>
                  <a:pt x="20" y="188"/>
                  <a:pt x="10" y="233"/>
                </a:cubicBezTo>
                <a:cubicBezTo>
                  <a:pt x="0" y="278"/>
                  <a:pt x="5" y="302"/>
                  <a:pt x="5" y="328"/>
                </a:cubicBezTo>
                <a:cubicBezTo>
                  <a:pt x="6" y="354"/>
                  <a:pt x="6" y="364"/>
                  <a:pt x="16" y="392"/>
                </a:cubicBezTo>
                <a:cubicBezTo>
                  <a:pt x="43" y="458"/>
                  <a:pt x="38" y="455"/>
                  <a:pt x="64" y="493"/>
                </a:cubicBezTo>
                <a:cubicBezTo>
                  <a:pt x="90" y="531"/>
                  <a:pt x="185" y="590"/>
                  <a:pt x="259" y="592"/>
                </a:cubicBezTo>
                <a:cubicBezTo>
                  <a:pt x="333" y="594"/>
                  <a:pt x="448" y="568"/>
                  <a:pt x="506" y="508"/>
                </a:cubicBezTo>
                <a:cubicBezTo>
                  <a:pt x="564" y="448"/>
                  <a:pt x="588" y="438"/>
                  <a:pt x="604" y="394"/>
                </a:cubicBezTo>
                <a:cubicBezTo>
                  <a:pt x="620" y="350"/>
                  <a:pt x="631" y="308"/>
                  <a:pt x="616" y="239"/>
                </a:cubicBezTo>
                <a:cubicBezTo>
                  <a:pt x="601" y="170"/>
                  <a:pt x="515" y="97"/>
                  <a:pt x="467" y="70"/>
                </a:cubicBezTo>
                <a:close/>
              </a:path>
            </a:pathLst>
          </a:custGeom>
          <a:noFill/>
          <a:ln w="19050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Freeform 128"/>
          <p:cNvSpPr>
            <a:spLocks/>
          </p:cNvSpPr>
          <p:nvPr/>
        </p:nvSpPr>
        <p:spPr bwMode="auto">
          <a:xfrm rot="10800000">
            <a:off x="6832600" y="3725863"/>
            <a:ext cx="1133475" cy="1052512"/>
          </a:xfrm>
          <a:custGeom>
            <a:avLst/>
            <a:gdLst>
              <a:gd name="T0" fmla="*/ 2147483646 w 631"/>
              <a:gd name="T1" fmla="*/ 2147483646 h 594"/>
              <a:gd name="T2" fmla="*/ 2147483646 w 631"/>
              <a:gd name="T3" fmla="*/ 2147483646 h 594"/>
              <a:gd name="T4" fmla="*/ 2147483646 w 631"/>
              <a:gd name="T5" fmla="*/ 2147483646 h 594"/>
              <a:gd name="T6" fmla="*/ 2147483646 w 631"/>
              <a:gd name="T7" fmla="*/ 2147483646 h 594"/>
              <a:gd name="T8" fmla="*/ 2147483646 w 631"/>
              <a:gd name="T9" fmla="*/ 2147483646 h 594"/>
              <a:gd name="T10" fmla="*/ 2147483646 w 631"/>
              <a:gd name="T11" fmla="*/ 2147483646 h 594"/>
              <a:gd name="T12" fmla="*/ 2147483646 w 631"/>
              <a:gd name="T13" fmla="*/ 2147483646 h 594"/>
              <a:gd name="T14" fmla="*/ 2147483646 w 631"/>
              <a:gd name="T15" fmla="*/ 2147483646 h 594"/>
              <a:gd name="T16" fmla="*/ 2147483646 w 631"/>
              <a:gd name="T17" fmla="*/ 2147483646 h 594"/>
              <a:gd name="T18" fmla="*/ 2147483646 w 631"/>
              <a:gd name="T19" fmla="*/ 2147483646 h 594"/>
              <a:gd name="T20" fmla="*/ 2147483646 w 631"/>
              <a:gd name="T21" fmla="*/ 2147483646 h 594"/>
              <a:gd name="T22" fmla="*/ 2147483646 w 631"/>
              <a:gd name="T23" fmla="*/ 2147483646 h 594"/>
              <a:gd name="T24" fmla="*/ 2147483646 w 631"/>
              <a:gd name="T25" fmla="*/ 2147483646 h 594"/>
              <a:gd name="T26" fmla="*/ 2147483646 w 631"/>
              <a:gd name="T27" fmla="*/ 2147483646 h 59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31" h="594">
                <a:moveTo>
                  <a:pt x="467" y="70"/>
                </a:moveTo>
                <a:cubicBezTo>
                  <a:pt x="419" y="43"/>
                  <a:pt x="415" y="40"/>
                  <a:pt x="332" y="20"/>
                </a:cubicBezTo>
                <a:cubicBezTo>
                  <a:pt x="249" y="0"/>
                  <a:pt x="205" y="23"/>
                  <a:pt x="164" y="35"/>
                </a:cubicBezTo>
                <a:cubicBezTo>
                  <a:pt x="87" y="68"/>
                  <a:pt x="105" y="73"/>
                  <a:pt x="85" y="91"/>
                </a:cubicBezTo>
                <a:cubicBezTo>
                  <a:pt x="65" y="109"/>
                  <a:pt x="56" y="119"/>
                  <a:pt x="44" y="143"/>
                </a:cubicBezTo>
                <a:cubicBezTo>
                  <a:pt x="17" y="206"/>
                  <a:pt x="20" y="188"/>
                  <a:pt x="10" y="233"/>
                </a:cubicBezTo>
                <a:cubicBezTo>
                  <a:pt x="0" y="278"/>
                  <a:pt x="5" y="302"/>
                  <a:pt x="5" y="328"/>
                </a:cubicBezTo>
                <a:cubicBezTo>
                  <a:pt x="6" y="354"/>
                  <a:pt x="6" y="364"/>
                  <a:pt x="16" y="392"/>
                </a:cubicBezTo>
                <a:cubicBezTo>
                  <a:pt x="43" y="458"/>
                  <a:pt x="38" y="455"/>
                  <a:pt x="64" y="493"/>
                </a:cubicBezTo>
                <a:cubicBezTo>
                  <a:pt x="90" y="531"/>
                  <a:pt x="185" y="590"/>
                  <a:pt x="259" y="592"/>
                </a:cubicBezTo>
                <a:cubicBezTo>
                  <a:pt x="333" y="594"/>
                  <a:pt x="448" y="568"/>
                  <a:pt x="506" y="508"/>
                </a:cubicBezTo>
                <a:cubicBezTo>
                  <a:pt x="564" y="448"/>
                  <a:pt x="588" y="438"/>
                  <a:pt x="604" y="394"/>
                </a:cubicBezTo>
                <a:cubicBezTo>
                  <a:pt x="620" y="350"/>
                  <a:pt x="631" y="308"/>
                  <a:pt x="616" y="239"/>
                </a:cubicBezTo>
                <a:cubicBezTo>
                  <a:pt x="601" y="170"/>
                  <a:pt x="515" y="97"/>
                  <a:pt x="467" y="70"/>
                </a:cubicBezTo>
                <a:close/>
              </a:path>
            </a:pathLst>
          </a:custGeom>
          <a:noFill/>
          <a:ln w="19050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244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3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utoUpdateAnimBg="0"/>
      <p:bldP spid="537654" grpId="0" autoUpdateAnimBg="0"/>
      <p:bldP spid="537655" grpId="0" autoUpdateAnimBg="0"/>
      <p:bldP spid="537656" grpId="0" build="p" autoUpdateAnimBg="0"/>
      <p:bldP spid="537657" grpId="0" animBg="1"/>
      <p:bldP spid="537658" grpId="0" animBg="1"/>
      <p:bldP spid="537659" grpId="0" build="p" autoUpdateAnimBg="0"/>
      <p:bldP spid="21" grpId="0" autoUpdateAnimBg="0"/>
      <p:bldP spid="22" grpId="0" autoUpdateAnimBg="0"/>
      <p:bldP spid="24" grpId="0" animBg="1"/>
      <p:bldP spid="25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utoUpdateAnimBg="0"/>
      <p:bldP spid="80" grpId="0" autoUpdateAnimBg="0"/>
      <p:bldP spid="81" grpId="0" autoUpdateAnimBg="0"/>
      <p:bldP spid="82" grpId="0" autoUpdateAnimBg="0"/>
      <p:bldP spid="83" grpId="0" animBg="1"/>
      <p:bldP spid="84" grpId="0" autoUpdateAnimBg="0"/>
      <p:bldP spid="85" grpId="0" autoUpdateAnimBg="0"/>
      <p:bldP spid="86" grpId="0" animBg="1"/>
      <p:bldP spid="87" grpId="0" animBg="1"/>
      <p:bldP spid="88" grpId="0" animBg="1"/>
      <p:bldP spid="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626" name="Group 2"/>
          <p:cNvGrpSpPr>
            <a:grpSpLocks/>
          </p:cNvGrpSpPr>
          <p:nvPr/>
        </p:nvGrpSpPr>
        <p:grpSpPr bwMode="auto">
          <a:xfrm>
            <a:off x="4714875" y="2555156"/>
            <a:ext cx="3960813" cy="2386013"/>
            <a:chOff x="1383" y="2088"/>
            <a:chExt cx="2495" cy="1503"/>
          </a:xfrm>
        </p:grpSpPr>
        <p:pic>
          <p:nvPicPr>
            <p:cNvPr id="11303" name="Picture 3" descr="电通量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6792"/>
                </a:clrFrom>
                <a:clrTo>
                  <a:srgbClr val="00679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5"/>
            <a:stretch>
              <a:fillRect/>
            </a:stretch>
          </p:blipFill>
          <p:spPr bwMode="auto">
            <a:xfrm rot="-1575721">
              <a:off x="1383" y="2088"/>
              <a:ext cx="2495" cy="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304" name="Group 4"/>
            <p:cNvGrpSpPr>
              <a:grpSpLocks/>
            </p:cNvGrpSpPr>
            <p:nvPr/>
          </p:nvGrpSpPr>
          <p:grpSpPr bwMode="auto">
            <a:xfrm rot="-1575721">
              <a:off x="2224" y="2105"/>
              <a:ext cx="901" cy="1351"/>
              <a:chOff x="2485" y="90"/>
              <a:chExt cx="1392" cy="1758"/>
            </a:xfrm>
          </p:grpSpPr>
          <p:sp>
            <p:nvSpPr>
              <p:cNvPr id="11311" name="Freeform 5"/>
              <p:cNvSpPr>
                <a:spLocks noChangeAspect="1"/>
              </p:cNvSpPr>
              <p:nvPr/>
            </p:nvSpPr>
            <p:spPr bwMode="auto">
              <a:xfrm>
                <a:off x="2485" y="124"/>
                <a:ext cx="588" cy="1667"/>
              </a:xfrm>
              <a:custGeom>
                <a:avLst/>
                <a:gdLst>
                  <a:gd name="T0" fmla="*/ 0 w 822"/>
                  <a:gd name="T1" fmla="*/ 0 h 2835"/>
                  <a:gd name="T2" fmla="*/ 60 w 822"/>
                  <a:gd name="T3" fmla="*/ 30 h 2835"/>
                  <a:gd name="T4" fmla="*/ 79 w 822"/>
                  <a:gd name="T5" fmla="*/ 69 h 28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22" h="2835">
                    <a:moveTo>
                      <a:pt x="0" y="0"/>
                    </a:moveTo>
                    <a:cubicBezTo>
                      <a:pt x="243" y="373"/>
                      <a:pt x="487" y="747"/>
                      <a:pt x="624" y="1219"/>
                    </a:cubicBezTo>
                    <a:cubicBezTo>
                      <a:pt x="761" y="1691"/>
                      <a:pt x="789" y="2566"/>
                      <a:pt x="822" y="283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2" name="Freeform 6"/>
              <p:cNvSpPr>
                <a:spLocks noChangeAspect="1"/>
              </p:cNvSpPr>
              <p:nvPr/>
            </p:nvSpPr>
            <p:spPr bwMode="auto">
              <a:xfrm>
                <a:off x="2895" y="90"/>
                <a:ext cx="549" cy="1701"/>
              </a:xfrm>
              <a:custGeom>
                <a:avLst/>
                <a:gdLst>
                  <a:gd name="T0" fmla="*/ 0 w 793"/>
                  <a:gd name="T1" fmla="*/ 0 h 2806"/>
                  <a:gd name="T2" fmla="*/ 37 w 793"/>
                  <a:gd name="T3" fmla="*/ 25 h 2806"/>
                  <a:gd name="T4" fmla="*/ 54 w 793"/>
                  <a:gd name="T5" fmla="*/ 53 h 2806"/>
                  <a:gd name="T6" fmla="*/ 60 w 793"/>
                  <a:gd name="T7" fmla="*/ 84 h 28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93" h="2806">
                    <a:moveTo>
                      <a:pt x="0" y="0"/>
                    </a:moveTo>
                    <a:cubicBezTo>
                      <a:pt x="182" y="264"/>
                      <a:pt x="364" y="529"/>
                      <a:pt x="482" y="822"/>
                    </a:cubicBezTo>
                    <a:cubicBezTo>
                      <a:pt x="600" y="1115"/>
                      <a:pt x="656" y="1426"/>
                      <a:pt x="708" y="1757"/>
                    </a:cubicBezTo>
                    <a:cubicBezTo>
                      <a:pt x="760" y="2088"/>
                      <a:pt x="779" y="2631"/>
                      <a:pt x="793" y="280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Freeform 7"/>
              <p:cNvSpPr>
                <a:spLocks noChangeAspect="1"/>
              </p:cNvSpPr>
              <p:nvPr/>
            </p:nvSpPr>
            <p:spPr bwMode="auto">
              <a:xfrm>
                <a:off x="3325" y="140"/>
                <a:ext cx="552" cy="1708"/>
              </a:xfrm>
              <a:custGeom>
                <a:avLst/>
                <a:gdLst>
                  <a:gd name="T0" fmla="*/ 0 w 793"/>
                  <a:gd name="T1" fmla="*/ 0 h 2806"/>
                  <a:gd name="T2" fmla="*/ 38 w 793"/>
                  <a:gd name="T3" fmla="*/ 26 h 2806"/>
                  <a:gd name="T4" fmla="*/ 56 w 793"/>
                  <a:gd name="T5" fmla="*/ 54 h 2806"/>
                  <a:gd name="T6" fmla="*/ 63 w 793"/>
                  <a:gd name="T7" fmla="*/ 86 h 28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93" h="2806">
                    <a:moveTo>
                      <a:pt x="0" y="0"/>
                    </a:moveTo>
                    <a:cubicBezTo>
                      <a:pt x="182" y="264"/>
                      <a:pt x="364" y="529"/>
                      <a:pt x="482" y="822"/>
                    </a:cubicBezTo>
                    <a:cubicBezTo>
                      <a:pt x="600" y="1115"/>
                      <a:pt x="656" y="1426"/>
                      <a:pt x="708" y="1757"/>
                    </a:cubicBezTo>
                    <a:cubicBezTo>
                      <a:pt x="760" y="2088"/>
                      <a:pt x="779" y="2631"/>
                      <a:pt x="793" y="280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05" name="Group 8"/>
            <p:cNvGrpSpPr>
              <a:grpSpLocks/>
            </p:cNvGrpSpPr>
            <p:nvPr/>
          </p:nvGrpSpPr>
          <p:grpSpPr bwMode="auto">
            <a:xfrm rot="-1575721">
              <a:off x="2128" y="2294"/>
              <a:ext cx="1177" cy="998"/>
              <a:chOff x="2313" y="321"/>
              <a:chExt cx="1818" cy="1299"/>
            </a:xfrm>
          </p:grpSpPr>
          <p:sp>
            <p:nvSpPr>
              <p:cNvPr id="11306" name="Freeform 9"/>
              <p:cNvSpPr>
                <a:spLocks noChangeAspect="1"/>
              </p:cNvSpPr>
              <p:nvPr/>
            </p:nvSpPr>
            <p:spPr bwMode="auto">
              <a:xfrm>
                <a:off x="2313" y="321"/>
                <a:ext cx="1529" cy="116"/>
              </a:xfrm>
              <a:custGeom>
                <a:avLst/>
                <a:gdLst>
                  <a:gd name="T0" fmla="*/ 0 w 2041"/>
                  <a:gd name="T1" fmla="*/ 3 h 208"/>
                  <a:gd name="T2" fmla="*/ 79 w 2041"/>
                  <a:gd name="T3" fmla="*/ 1 h 208"/>
                  <a:gd name="T4" fmla="*/ 154 w 2041"/>
                  <a:gd name="T5" fmla="*/ 1 h 208"/>
                  <a:gd name="T6" fmla="*/ 225 w 2041"/>
                  <a:gd name="T7" fmla="*/ 2 h 208"/>
                  <a:gd name="T8" fmla="*/ 270 w 2041"/>
                  <a:gd name="T9" fmla="*/ 3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7" name="Freeform 10"/>
              <p:cNvSpPr>
                <a:spLocks noChangeAspect="1"/>
              </p:cNvSpPr>
              <p:nvPr/>
            </p:nvSpPr>
            <p:spPr bwMode="auto">
              <a:xfrm>
                <a:off x="2485" y="568"/>
                <a:ext cx="1486" cy="115"/>
              </a:xfrm>
              <a:custGeom>
                <a:avLst/>
                <a:gdLst>
                  <a:gd name="T0" fmla="*/ 0 w 2041"/>
                  <a:gd name="T1" fmla="*/ 3 h 208"/>
                  <a:gd name="T2" fmla="*/ 65 w 2041"/>
                  <a:gd name="T3" fmla="*/ 1 h 208"/>
                  <a:gd name="T4" fmla="*/ 126 w 2041"/>
                  <a:gd name="T5" fmla="*/ 1 h 208"/>
                  <a:gd name="T6" fmla="*/ 184 w 2041"/>
                  <a:gd name="T7" fmla="*/ 2 h 208"/>
                  <a:gd name="T8" fmla="*/ 221 w 2041"/>
                  <a:gd name="T9" fmla="*/ 3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Freeform 11"/>
              <p:cNvSpPr>
                <a:spLocks noChangeAspect="1"/>
              </p:cNvSpPr>
              <p:nvPr/>
            </p:nvSpPr>
            <p:spPr bwMode="auto">
              <a:xfrm>
                <a:off x="2578" y="881"/>
                <a:ext cx="1493" cy="117"/>
              </a:xfrm>
              <a:custGeom>
                <a:avLst/>
                <a:gdLst>
                  <a:gd name="T0" fmla="*/ 0 w 2041"/>
                  <a:gd name="T1" fmla="*/ 4 h 208"/>
                  <a:gd name="T2" fmla="*/ 67 w 2041"/>
                  <a:gd name="T3" fmla="*/ 1 h 208"/>
                  <a:gd name="T4" fmla="*/ 130 w 2041"/>
                  <a:gd name="T5" fmla="*/ 1 h 208"/>
                  <a:gd name="T6" fmla="*/ 190 w 2041"/>
                  <a:gd name="T7" fmla="*/ 2 h 208"/>
                  <a:gd name="T8" fmla="*/ 228 w 2041"/>
                  <a:gd name="T9" fmla="*/ 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9" name="Freeform 12"/>
              <p:cNvSpPr>
                <a:spLocks noChangeAspect="1"/>
              </p:cNvSpPr>
              <p:nvPr/>
            </p:nvSpPr>
            <p:spPr bwMode="auto">
              <a:xfrm>
                <a:off x="2657" y="1210"/>
                <a:ext cx="1464" cy="115"/>
              </a:xfrm>
              <a:custGeom>
                <a:avLst/>
                <a:gdLst>
                  <a:gd name="T0" fmla="*/ 0 w 2041"/>
                  <a:gd name="T1" fmla="*/ 3 h 208"/>
                  <a:gd name="T2" fmla="*/ 58 w 2041"/>
                  <a:gd name="T3" fmla="*/ 1 h 208"/>
                  <a:gd name="T4" fmla="*/ 114 w 2041"/>
                  <a:gd name="T5" fmla="*/ 1 h 208"/>
                  <a:gd name="T6" fmla="*/ 166 w 2041"/>
                  <a:gd name="T7" fmla="*/ 2 h 208"/>
                  <a:gd name="T8" fmla="*/ 199 w 2041"/>
                  <a:gd name="T9" fmla="*/ 3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0" name="Freeform 13"/>
              <p:cNvSpPr>
                <a:spLocks noChangeAspect="1"/>
              </p:cNvSpPr>
              <p:nvPr/>
            </p:nvSpPr>
            <p:spPr bwMode="auto">
              <a:xfrm>
                <a:off x="2710" y="1510"/>
                <a:ext cx="1421" cy="110"/>
              </a:xfrm>
              <a:custGeom>
                <a:avLst/>
                <a:gdLst>
                  <a:gd name="T0" fmla="*/ 0 w 1871"/>
                  <a:gd name="T1" fmla="*/ 37 h 132"/>
                  <a:gd name="T2" fmla="*/ 87 w 1871"/>
                  <a:gd name="T3" fmla="*/ 6 h 132"/>
                  <a:gd name="T4" fmla="*/ 165 w 1871"/>
                  <a:gd name="T5" fmla="*/ 6 h 132"/>
                  <a:gd name="T6" fmla="*/ 227 w 1871"/>
                  <a:gd name="T7" fmla="*/ 22 h 132"/>
                  <a:gd name="T8" fmla="*/ 272 w 1871"/>
                  <a:gd name="T9" fmla="*/ 37 h 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1" h="132">
                    <a:moveTo>
                      <a:pt x="0" y="132"/>
                    </a:moveTo>
                    <a:cubicBezTo>
                      <a:pt x="203" y="85"/>
                      <a:pt x="407" y="38"/>
                      <a:pt x="596" y="19"/>
                    </a:cubicBezTo>
                    <a:cubicBezTo>
                      <a:pt x="785" y="0"/>
                      <a:pt x="973" y="10"/>
                      <a:pt x="1134" y="19"/>
                    </a:cubicBezTo>
                    <a:cubicBezTo>
                      <a:pt x="1295" y="28"/>
                      <a:pt x="1437" y="57"/>
                      <a:pt x="1560" y="76"/>
                    </a:cubicBezTo>
                    <a:cubicBezTo>
                      <a:pt x="1683" y="95"/>
                      <a:pt x="1819" y="123"/>
                      <a:pt x="1871" y="13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38638" name="Arc 14"/>
          <p:cNvSpPr>
            <a:spLocks/>
          </p:cNvSpPr>
          <p:nvPr/>
        </p:nvSpPr>
        <p:spPr bwMode="auto">
          <a:xfrm rot="5400000">
            <a:off x="6469856" y="3251276"/>
            <a:ext cx="339725" cy="627062"/>
          </a:xfrm>
          <a:custGeom>
            <a:avLst/>
            <a:gdLst>
              <a:gd name="T0" fmla="*/ 0 w 23873"/>
              <a:gd name="T1" fmla="*/ 2147483646 h 21600"/>
              <a:gd name="T2" fmla="*/ 2147483646 w 23873"/>
              <a:gd name="T3" fmla="*/ 2147483646 h 21600"/>
              <a:gd name="T4" fmla="*/ 2147483646 w 23873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873" h="21600" fill="none" extrusionOk="0">
                <a:moveTo>
                  <a:pt x="0" y="3662"/>
                </a:moveTo>
                <a:cubicBezTo>
                  <a:pt x="3558" y="1274"/>
                  <a:pt x="7747" y="-1"/>
                  <a:pt x="12033" y="0"/>
                </a:cubicBezTo>
                <a:cubicBezTo>
                  <a:pt x="16239" y="0"/>
                  <a:pt x="20354" y="1228"/>
                  <a:pt x="23872" y="3534"/>
                </a:cubicBezTo>
              </a:path>
              <a:path w="23873" h="21600" stroke="0" extrusionOk="0">
                <a:moveTo>
                  <a:pt x="0" y="3662"/>
                </a:moveTo>
                <a:cubicBezTo>
                  <a:pt x="3558" y="1274"/>
                  <a:pt x="7747" y="-1"/>
                  <a:pt x="12033" y="0"/>
                </a:cubicBezTo>
                <a:cubicBezTo>
                  <a:pt x="16239" y="0"/>
                  <a:pt x="20354" y="1228"/>
                  <a:pt x="23872" y="3534"/>
                </a:cubicBezTo>
                <a:lnTo>
                  <a:pt x="12033" y="21600"/>
                </a:lnTo>
                <a:lnTo>
                  <a:pt x="0" y="3662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9" name="Line 15"/>
          <p:cNvSpPr>
            <a:spLocks noChangeShapeType="1"/>
          </p:cNvSpPr>
          <p:nvPr/>
        </p:nvSpPr>
        <p:spPr bwMode="auto">
          <a:xfrm>
            <a:off x="6586538" y="3460031"/>
            <a:ext cx="504825" cy="5762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8640" name="Line 16"/>
          <p:cNvSpPr>
            <a:spLocks noChangeShapeType="1"/>
          </p:cNvSpPr>
          <p:nvPr/>
        </p:nvSpPr>
        <p:spPr bwMode="auto">
          <a:xfrm flipV="1">
            <a:off x="6586538" y="3028231"/>
            <a:ext cx="1296987" cy="449263"/>
          </a:xfrm>
          <a:prstGeom prst="line">
            <a:avLst/>
          </a:prstGeom>
          <a:noFill/>
          <a:ln w="3810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86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905909"/>
              </p:ext>
            </p:extLst>
          </p:nvPr>
        </p:nvGraphicFramePr>
        <p:xfrm>
          <a:off x="7954963" y="2812331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4" name="公式" r:id="rId4" imgW="247565" imgH="304936" progId="Equation.3">
                  <p:embed/>
                </p:oleObj>
              </mc:Choice>
              <mc:Fallback>
                <p:oleObj name="公式" r:id="rId4" imgW="24756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4963" y="2812331"/>
                        <a:ext cx="31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2" name="Oval 18"/>
          <p:cNvSpPr>
            <a:spLocks noChangeArrowheads="1"/>
          </p:cNvSpPr>
          <p:nvPr/>
        </p:nvSpPr>
        <p:spPr bwMode="auto">
          <a:xfrm>
            <a:off x="6507163" y="3388594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8643" name="Text Box 19"/>
          <p:cNvSpPr txBox="1">
            <a:spLocks noChangeArrowheads="1"/>
          </p:cNvSpPr>
          <p:nvPr/>
        </p:nvSpPr>
        <p:spPr bwMode="auto">
          <a:xfrm>
            <a:off x="6227763" y="298695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38644" name="Text Box 20"/>
          <p:cNvSpPr txBox="1">
            <a:spLocks noChangeArrowheads="1"/>
          </p:cNvSpPr>
          <p:nvPr/>
        </p:nvSpPr>
        <p:spPr bwMode="auto">
          <a:xfrm>
            <a:off x="7019925" y="4107731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538645" name="Oval 21"/>
          <p:cNvSpPr>
            <a:spLocks noChangeArrowheads="1"/>
          </p:cNvSpPr>
          <p:nvPr/>
        </p:nvSpPr>
        <p:spPr bwMode="auto">
          <a:xfrm>
            <a:off x="7053263" y="3988669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86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435212"/>
              </p:ext>
            </p:extLst>
          </p:nvPr>
        </p:nvGraphicFramePr>
        <p:xfrm>
          <a:off x="6443663" y="3825156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5" name="公式" r:id="rId6" imgW="323765" imgH="304936" progId="Equation.3">
                  <p:embed/>
                </p:oleObj>
              </mc:Choice>
              <mc:Fallback>
                <p:oleObj name="公式" r:id="rId6" imgW="32376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825156"/>
                        <a:ext cx="381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47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414086"/>
              </p:ext>
            </p:extLst>
          </p:nvPr>
        </p:nvGraphicFramePr>
        <p:xfrm>
          <a:off x="7019925" y="3360019"/>
          <a:ext cx="2301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6" name="Equation" r:id="rId8" imgW="161883" imgH="247684" progId="Equation.3">
                  <p:embed/>
                </p:oleObj>
              </mc:Choice>
              <mc:Fallback>
                <p:oleObj name="Equation" r:id="rId8" imgW="161883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360019"/>
                        <a:ext cx="2301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8" name="Text Box 24"/>
          <p:cNvSpPr txBox="1">
            <a:spLocks noChangeArrowheads="1"/>
          </p:cNvSpPr>
          <p:nvPr/>
        </p:nvSpPr>
        <p:spPr bwMode="auto">
          <a:xfrm>
            <a:off x="712788" y="1253406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66FFFF"/>
                </a:solidFill>
                <a:ea typeface="楷体_GB2312" pitchFamily="49" charset="-122"/>
              </a:rPr>
              <a:t>证明</a:t>
            </a:r>
            <a:r>
              <a:rPr lang="en-US" altLang="zh-CN" b="1">
                <a:solidFill>
                  <a:srgbClr val="66FFFF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38649" name="AutoShape 25"/>
          <p:cNvSpPr>
            <a:spLocks noChangeArrowheads="1"/>
          </p:cNvSpPr>
          <p:nvPr/>
        </p:nvSpPr>
        <p:spPr bwMode="auto">
          <a:xfrm>
            <a:off x="293688" y="1124819"/>
            <a:ext cx="533400" cy="762000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8650" name="Rectangle 26"/>
          <p:cNvSpPr>
            <a:spLocks noChangeArrowheads="1"/>
          </p:cNvSpPr>
          <p:nvPr/>
        </p:nvSpPr>
        <p:spPr bwMode="auto">
          <a:xfrm>
            <a:off x="1592263" y="1124819"/>
            <a:ext cx="72266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设等势面上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a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点的电场强度与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等势面切线的夹角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为</a:t>
            </a:r>
            <a:r>
              <a:rPr lang="zh-CN" altLang="en-US" b="1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,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把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q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 baseline="-25000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在等势面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上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切线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方向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移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动</a:t>
            </a:r>
            <a:r>
              <a:rPr lang="en-US" altLang="zh-CN" b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，电场力作功为</a:t>
            </a:r>
          </a:p>
        </p:txBody>
      </p:sp>
      <p:sp>
        <p:nvSpPr>
          <p:cNvPr id="538651" name="Oval 27"/>
          <p:cNvSpPr>
            <a:spLocks noChangeArrowheads="1"/>
          </p:cNvSpPr>
          <p:nvPr/>
        </p:nvSpPr>
        <p:spPr bwMode="auto">
          <a:xfrm>
            <a:off x="6508750" y="3385419"/>
            <a:ext cx="152400" cy="152400"/>
          </a:xfrm>
          <a:prstGeom prst="ellipse">
            <a:avLst/>
          </a:prstGeom>
          <a:gradFill rotWithShape="1">
            <a:gsLst>
              <a:gs pos="0">
                <a:srgbClr val="66FFFF"/>
              </a:gs>
              <a:gs pos="100000">
                <a:srgbClr val="00669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8652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569629"/>
              </p:ext>
            </p:extLst>
          </p:nvPr>
        </p:nvGraphicFramePr>
        <p:xfrm>
          <a:off x="1755775" y="2344019"/>
          <a:ext cx="374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7" name="公式" r:id="rId10" imgW="3676565" imgH="390661" progId="Equation.3">
                  <p:embed/>
                </p:oleObj>
              </mc:Choice>
              <mc:Fallback>
                <p:oleObj name="公式" r:id="rId10" imgW="3676565" imgH="3906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344019"/>
                        <a:ext cx="3746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3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19284"/>
              </p:ext>
            </p:extLst>
          </p:nvPr>
        </p:nvGraphicFramePr>
        <p:xfrm>
          <a:off x="2238375" y="2872656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8" name="公式" r:id="rId12" imgW="1762083" imgH="361882" progId="Equation.3">
                  <p:embed/>
                </p:oleObj>
              </mc:Choice>
              <mc:Fallback>
                <p:oleObj name="公式" r:id="rId12" imgW="1762083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2872656"/>
                        <a:ext cx="182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4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797282"/>
              </p:ext>
            </p:extLst>
          </p:nvPr>
        </p:nvGraphicFramePr>
        <p:xfrm>
          <a:off x="1187450" y="3501306"/>
          <a:ext cx="1281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49" name="Equation" r:id="rId14" imgW="1219200" imgH="361882" progId="Equation.DSMT4">
                  <p:embed/>
                </p:oleObj>
              </mc:Choice>
              <mc:Fallback>
                <p:oleObj name="Equation" r:id="rId14" imgW="1219200" imgH="36188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01306"/>
                        <a:ext cx="1281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5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682306"/>
              </p:ext>
            </p:extLst>
          </p:nvPr>
        </p:nvGraphicFramePr>
        <p:xfrm>
          <a:off x="2700338" y="3501306"/>
          <a:ext cx="238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0" name="公式" r:id="rId16" imgW="2324269" imgH="361882" progId="Equation.3">
                  <p:embed/>
                </p:oleObj>
              </mc:Choice>
              <mc:Fallback>
                <p:oleObj name="公式" r:id="rId16" imgW="2324269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501306"/>
                        <a:ext cx="238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6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057323"/>
              </p:ext>
            </p:extLst>
          </p:nvPr>
        </p:nvGraphicFramePr>
        <p:xfrm>
          <a:off x="1619250" y="4149006"/>
          <a:ext cx="1270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1" name="Equation" r:id="rId18" imgW="1200235" imgH="247684" progId="Equation.3">
                  <p:embed/>
                </p:oleObj>
              </mc:Choice>
              <mc:Fallback>
                <p:oleObj name="Equation" r:id="rId18" imgW="1200235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149006"/>
                        <a:ext cx="1270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57" name="AutoShape 33"/>
          <p:cNvSpPr>
            <a:spLocks noChangeArrowheads="1"/>
          </p:cNvSpPr>
          <p:nvPr/>
        </p:nvSpPr>
        <p:spPr bwMode="auto">
          <a:xfrm flipV="1">
            <a:off x="3175484" y="4260131"/>
            <a:ext cx="1047750" cy="146050"/>
          </a:xfrm>
          <a:prstGeom prst="rightArrow">
            <a:avLst>
              <a:gd name="adj1" fmla="val 50000"/>
              <a:gd name="adj2" fmla="val 179348"/>
            </a:avLst>
          </a:prstGeom>
          <a:gradFill rotWithShape="1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38100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8658" name="Objec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471696"/>
              </p:ext>
            </p:extLst>
          </p:nvPr>
        </p:nvGraphicFramePr>
        <p:xfrm>
          <a:off x="4584700" y="3868019"/>
          <a:ext cx="8143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2" name="Equation" r:id="rId20" imgW="743035" imgH="762034" progId="Equation.3">
                  <p:embed/>
                </p:oleObj>
              </mc:Choice>
              <mc:Fallback>
                <p:oleObj name="Equation" r:id="rId20" imgW="743035" imgH="76203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3868019"/>
                        <a:ext cx="8143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59" name="Text Box 35"/>
          <p:cNvSpPr txBox="1">
            <a:spLocks noChangeArrowheads="1"/>
          </p:cNvSpPr>
          <p:nvPr/>
        </p:nvSpPr>
        <p:spPr bwMode="auto">
          <a:xfrm>
            <a:off x="755650" y="4653831"/>
            <a:ext cx="618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规定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相邻两等势面间的电势差都相同 </a:t>
            </a:r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1749425" y="5099919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等势面密</a:t>
            </a:r>
          </a:p>
        </p:txBody>
      </p:sp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3184332" y="5373216"/>
            <a:ext cx="609600" cy="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866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16534"/>
              </p:ext>
            </p:extLst>
          </p:nvPr>
        </p:nvGraphicFramePr>
        <p:xfrm>
          <a:off x="3943932" y="5080986"/>
          <a:ext cx="346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3" name="Equation" r:id="rId22" imgW="85683" imgH="123689" progId="Equation.3">
                  <p:embed/>
                </p:oleObj>
              </mc:Choice>
              <mc:Fallback>
                <p:oleObj name="Equation" r:id="rId22" imgW="85683" imgH="123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932" y="5080986"/>
                        <a:ext cx="346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3" name="Text Box 39"/>
          <p:cNvSpPr txBox="1">
            <a:spLocks noChangeArrowheads="1"/>
          </p:cNvSpPr>
          <p:nvPr/>
        </p:nvSpPr>
        <p:spPr bwMode="auto">
          <a:xfrm>
            <a:off x="4297753" y="510709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大</a:t>
            </a:r>
          </a:p>
        </p:txBody>
      </p:sp>
      <p:sp>
        <p:nvSpPr>
          <p:cNvPr id="538664" name="Text Box 40"/>
          <p:cNvSpPr txBox="1">
            <a:spLocks noChangeArrowheads="1"/>
          </p:cNvSpPr>
          <p:nvPr/>
        </p:nvSpPr>
        <p:spPr bwMode="auto">
          <a:xfrm>
            <a:off x="1742882" y="5669030"/>
            <a:ext cx="159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等势面疏</a:t>
            </a:r>
          </a:p>
        </p:txBody>
      </p:sp>
      <p:sp>
        <p:nvSpPr>
          <p:cNvPr id="538665" name="Line 41"/>
          <p:cNvSpPr>
            <a:spLocks noChangeShapeType="1"/>
          </p:cNvSpPr>
          <p:nvPr/>
        </p:nvSpPr>
        <p:spPr bwMode="auto">
          <a:xfrm>
            <a:off x="3184332" y="5897630"/>
            <a:ext cx="609600" cy="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866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917522"/>
              </p:ext>
            </p:extLst>
          </p:nvPr>
        </p:nvGraphicFramePr>
        <p:xfrm>
          <a:off x="3946332" y="5670617"/>
          <a:ext cx="3238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4" name="Equation" r:id="rId24" imgW="85683" imgH="123689" progId="Equation.3">
                  <p:embed/>
                </p:oleObj>
              </mc:Choice>
              <mc:Fallback>
                <p:oleObj name="Equation" r:id="rId24" imgW="85683" imgH="123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332" y="5670617"/>
                        <a:ext cx="3238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7" name="Text Box 43"/>
          <p:cNvSpPr txBox="1">
            <a:spLocks noChangeArrowheads="1"/>
          </p:cNvSpPr>
          <p:nvPr/>
        </p:nvSpPr>
        <p:spPr bwMode="auto">
          <a:xfrm>
            <a:off x="4270182" y="566903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小</a:t>
            </a:r>
          </a:p>
        </p:txBody>
      </p:sp>
      <p:sp>
        <p:nvSpPr>
          <p:cNvPr id="538669" name="Text Box 45"/>
          <p:cNvSpPr txBox="1">
            <a:spLocks noChangeArrowheads="1"/>
          </p:cNvSpPr>
          <p:nvPr/>
        </p:nvSpPr>
        <p:spPr bwMode="auto">
          <a:xfrm>
            <a:off x="1125538" y="5123731"/>
            <a:ext cx="254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rgbClr val="00FFFF"/>
                </a:solidFill>
                <a:ea typeface="楷体_GB2312" pitchFamily="49" charset="-122"/>
              </a:rPr>
              <a:t>则</a:t>
            </a:r>
            <a:r>
              <a:rPr kumimoji="0" lang="en-US" altLang="zh-CN" b="1" dirty="0">
                <a:solidFill>
                  <a:schemeClr val="bg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38672" name="Text Box 48"/>
          <p:cNvSpPr txBox="1">
            <a:spLocks noChangeArrowheads="1"/>
          </p:cNvSpPr>
          <p:nvPr/>
        </p:nvSpPr>
        <p:spPr bwMode="auto">
          <a:xfrm>
            <a:off x="755650" y="332656"/>
            <a:ext cx="397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66FFFF"/>
                </a:solidFill>
                <a:ea typeface="楷体_GB2312" pitchFamily="49" charset="-122"/>
              </a:rPr>
              <a:t>等势面的性质</a:t>
            </a:r>
            <a:r>
              <a:rPr lang="en-US" altLang="zh-CN" b="1">
                <a:solidFill>
                  <a:srgbClr val="66FFFF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53867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587316"/>
              </p:ext>
            </p:extLst>
          </p:nvPr>
        </p:nvGraphicFramePr>
        <p:xfrm>
          <a:off x="6851848" y="864469"/>
          <a:ext cx="1752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5" name="公式" r:id="rId26" imgW="1685883" imgH="342900" progId="Equation.3">
                  <p:embed/>
                </p:oleObj>
              </mc:Choice>
              <mc:Fallback>
                <p:oleObj name="公式" r:id="rId26" imgW="1685883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848" y="864469"/>
                        <a:ext cx="1752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74" name="Text Box 50"/>
          <p:cNvSpPr txBox="1">
            <a:spLocks noChangeArrowheads="1"/>
          </p:cNvSpPr>
          <p:nvPr/>
        </p:nvSpPr>
        <p:spPr bwMode="auto">
          <a:xfrm>
            <a:off x="755650" y="786681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(1)</a:t>
            </a:r>
          </a:p>
        </p:txBody>
      </p:sp>
      <p:sp>
        <p:nvSpPr>
          <p:cNvPr id="538675" name="Text Box 51"/>
          <p:cNvSpPr txBox="1">
            <a:spLocks noChangeArrowheads="1"/>
          </p:cNvSpPr>
          <p:nvPr/>
        </p:nvSpPr>
        <p:spPr bwMode="auto">
          <a:xfrm>
            <a:off x="1182687" y="812081"/>
            <a:ext cx="5870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电荷在等势面上移动，电场力不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作功，且 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214927"/>
              </p:ext>
            </p:extLst>
          </p:nvPr>
        </p:nvGraphicFramePr>
        <p:xfrm>
          <a:off x="5080623" y="5193834"/>
          <a:ext cx="198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6" name="公式" r:id="rId28" imgW="1905000" imgH="657327" progId="Equation.3">
                  <p:embed/>
                </p:oleObj>
              </mc:Choice>
              <mc:Fallback>
                <p:oleObj name="公式" r:id="rId28" imgW="1905000" imgH="657327" progId="Equation.3">
                  <p:embed/>
                  <p:pic>
                    <p:nvPicPr>
                      <p:cNvPr id="17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623" y="5193834"/>
                        <a:ext cx="198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075344" y="4706527"/>
            <a:ext cx="1889578" cy="1882471"/>
            <a:chOff x="1011238" y="2692400"/>
            <a:chExt cx="3154362" cy="3167063"/>
          </a:xfrm>
        </p:grpSpPr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1011238" y="2692400"/>
              <a:ext cx="3154362" cy="3167063"/>
            </a:xfrm>
            <a:prstGeom prst="rect">
              <a:avLst/>
            </a:prstGeom>
            <a:solidFill>
              <a:srgbClr val="00CC99">
                <a:alpha val="29019"/>
              </a:srgbClr>
            </a:solidFill>
            <a:ln w="9525">
              <a:solidFill>
                <a:srgbClr val="00CC99">
                  <a:alpha val="45882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53" name="Group 65"/>
            <p:cNvGrpSpPr>
              <a:grpSpLocks noChangeAspect="1"/>
            </p:cNvGrpSpPr>
            <p:nvPr/>
          </p:nvGrpSpPr>
          <p:grpSpPr bwMode="auto">
            <a:xfrm>
              <a:off x="1187450" y="2898775"/>
              <a:ext cx="2733675" cy="2736850"/>
              <a:chOff x="1813" y="1171"/>
              <a:chExt cx="1415" cy="1416"/>
            </a:xfrm>
          </p:grpSpPr>
          <p:grpSp>
            <p:nvGrpSpPr>
              <p:cNvPr id="54" name="Group 66"/>
              <p:cNvGrpSpPr>
                <a:grpSpLocks noChangeAspect="1"/>
              </p:cNvGrpSpPr>
              <p:nvPr/>
            </p:nvGrpSpPr>
            <p:grpSpPr bwMode="auto">
              <a:xfrm>
                <a:off x="2449" y="1806"/>
                <a:ext cx="145" cy="145"/>
                <a:chOff x="2449" y="1806"/>
                <a:chExt cx="145" cy="145"/>
              </a:xfrm>
            </p:grpSpPr>
            <p:sp>
              <p:nvSpPr>
                <p:cNvPr id="92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2449" y="1806"/>
                  <a:ext cx="145" cy="1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grpSp>
              <p:nvGrpSpPr>
                <p:cNvPr id="93" name="Group 68"/>
                <p:cNvGrpSpPr>
                  <a:grpSpLocks noChangeAspect="1"/>
                </p:cNvGrpSpPr>
                <p:nvPr/>
              </p:nvGrpSpPr>
              <p:grpSpPr bwMode="auto">
                <a:xfrm>
                  <a:off x="2470" y="1826"/>
                  <a:ext cx="106" cy="106"/>
                  <a:chOff x="2336" y="1842"/>
                  <a:chExt cx="106" cy="106"/>
                </a:xfrm>
              </p:grpSpPr>
              <p:sp>
                <p:nvSpPr>
                  <p:cNvPr id="94" name="Line 6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36" y="1895"/>
                    <a:ext cx="10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70"/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2336" y="1895"/>
                    <a:ext cx="10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5" name="Group 71"/>
              <p:cNvGrpSpPr>
                <a:grpSpLocks noChangeAspect="1"/>
              </p:cNvGrpSpPr>
              <p:nvPr/>
            </p:nvGrpSpPr>
            <p:grpSpPr bwMode="auto">
              <a:xfrm>
                <a:off x="1813" y="1171"/>
                <a:ext cx="1415" cy="1416"/>
                <a:chOff x="1813" y="1171"/>
                <a:chExt cx="1415" cy="1416"/>
              </a:xfrm>
            </p:grpSpPr>
            <p:grpSp>
              <p:nvGrpSpPr>
                <p:cNvPr id="56" name="Group 72"/>
                <p:cNvGrpSpPr>
                  <a:grpSpLocks noChangeAspect="1"/>
                </p:cNvGrpSpPr>
                <p:nvPr/>
              </p:nvGrpSpPr>
              <p:grpSpPr bwMode="auto">
                <a:xfrm rot="-7205867">
                  <a:off x="1869" y="1505"/>
                  <a:ext cx="581" cy="336"/>
                  <a:chOff x="2608" y="1298"/>
                  <a:chExt cx="581" cy="336"/>
                </a:xfrm>
              </p:grpSpPr>
              <p:sp>
                <p:nvSpPr>
                  <p:cNvPr id="90" name="Line 7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AutoShape 74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7" name="Group 75"/>
                <p:cNvGrpSpPr>
                  <a:grpSpLocks noChangeAspect="1"/>
                </p:cNvGrpSpPr>
                <p:nvPr/>
              </p:nvGrpSpPr>
              <p:grpSpPr bwMode="auto">
                <a:xfrm rot="-3600000">
                  <a:off x="2232" y="1294"/>
                  <a:ext cx="581" cy="336"/>
                  <a:chOff x="2608" y="1298"/>
                  <a:chExt cx="581" cy="336"/>
                </a:xfrm>
              </p:grpSpPr>
              <p:sp>
                <p:nvSpPr>
                  <p:cNvPr id="88" name="Line 7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AutoShape 77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8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2591" y="1501"/>
                  <a:ext cx="581" cy="336"/>
                  <a:chOff x="2608" y="1298"/>
                  <a:chExt cx="581" cy="336"/>
                </a:xfrm>
              </p:grpSpPr>
              <p:sp>
                <p:nvSpPr>
                  <p:cNvPr id="86" name="Line 7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AutoShape 80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9" name="Group 81"/>
                <p:cNvGrpSpPr>
                  <a:grpSpLocks noChangeAspect="1"/>
                </p:cNvGrpSpPr>
                <p:nvPr/>
              </p:nvGrpSpPr>
              <p:grpSpPr bwMode="auto">
                <a:xfrm rot="-5400000">
                  <a:off x="2023" y="1349"/>
                  <a:ext cx="581" cy="336"/>
                  <a:chOff x="2608" y="1298"/>
                  <a:chExt cx="581" cy="336"/>
                </a:xfrm>
              </p:grpSpPr>
              <p:sp>
                <p:nvSpPr>
                  <p:cNvPr id="84" name="Line 8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AutoShape 83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0" name="Group 84"/>
                <p:cNvGrpSpPr>
                  <a:grpSpLocks noChangeAspect="1"/>
                </p:cNvGrpSpPr>
                <p:nvPr/>
              </p:nvGrpSpPr>
              <p:grpSpPr bwMode="auto">
                <a:xfrm rot="-1821529">
                  <a:off x="2437" y="1350"/>
                  <a:ext cx="581" cy="336"/>
                  <a:chOff x="2608" y="1298"/>
                  <a:chExt cx="581" cy="336"/>
                </a:xfrm>
              </p:grpSpPr>
              <p:sp>
                <p:nvSpPr>
                  <p:cNvPr id="82" name="Line 8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AutoShape 86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1" name="Group 87"/>
                <p:cNvGrpSpPr>
                  <a:grpSpLocks noChangeAspect="1"/>
                </p:cNvGrpSpPr>
                <p:nvPr/>
              </p:nvGrpSpPr>
              <p:grpSpPr bwMode="auto">
                <a:xfrm rot="1800000">
                  <a:off x="2647" y="1710"/>
                  <a:ext cx="581" cy="336"/>
                  <a:chOff x="2608" y="1298"/>
                  <a:chExt cx="581" cy="336"/>
                </a:xfrm>
              </p:grpSpPr>
              <p:sp>
                <p:nvSpPr>
                  <p:cNvPr id="80" name="Line 8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AutoShape 89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2" name="Group 90"/>
                <p:cNvGrpSpPr>
                  <a:grpSpLocks noChangeAspect="1"/>
                </p:cNvGrpSpPr>
                <p:nvPr/>
              </p:nvGrpSpPr>
              <p:grpSpPr bwMode="auto">
                <a:xfrm rot="-9000000">
                  <a:off x="1813" y="1711"/>
                  <a:ext cx="581" cy="336"/>
                  <a:chOff x="2608" y="1298"/>
                  <a:chExt cx="581" cy="336"/>
                </a:xfrm>
              </p:grpSpPr>
              <p:sp>
                <p:nvSpPr>
                  <p:cNvPr id="78" name="Line 9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3" name="Group 93"/>
                <p:cNvGrpSpPr>
                  <a:grpSpLocks noChangeAspect="1"/>
                </p:cNvGrpSpPr>
                <p:nvPr/>
              </p:nvGrpSpPr>
              <p:grpSpPr bwMode="auto">
                <a:xfrm rot="8992351">
                  <a:off x="2024" y="2073"/>
                  <a:ext cx="581" cy="336"/>
                  <a:chOff x="2608" y="1298"/>
                  <a:chExt cx="581" cy="336"/>
                </a:xfrm>
              </p:grpSpPr>
              <p:sp>
                <p:nvSpPr>
                  <p:cNvPr id="76" name="Line 9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AutoShape 95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4" name="Group 96"/>
                <p:cNvGrpSpPr>
                  <a:grpSpLocks noChangeAspect="1"/>
                </p:cNvGrpSpPr>
                <p:nvPr/>
              </p:nvGrpSpPr>
              <p:grpSpPr bwMode="auto">
                <a:xfrm rot="7200000">
                  <a:off x="2233" y="2129"/>
                  <a:ext cx="581" cy="336"/>
                  <a:chOff x="2608" y="1298"/>
                  <a:chExt cx="581" cy="336"/>
                </a:xfrm>
              </p:grpSpPr>
              <p:sp>
                <p:nvSpPr>
                  <p:cNvPr id="74" name="Line 9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AutoShape 98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5" name="Group 99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2441" y="2071"/>
                  <a:ext cx="581" cy="336"/>
                  <a:chOff x="2608" y="1298"/>
                  <a:chExt cx="581" cy="336"/>
                </a:xfrm>
              </p:grpSpPr>
              <p:sp>
                <p:nvSpPr>
                  <p:cNvPr id="72" name="Line 10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AutoShape 101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6" name="Group 102"/>
                <p:cNvGrpSpPr>
                  <a:grpSpLocks noChangeAspect="1"/>
                </p:cNvGrpSpPr>
                <p:nvPr/>
              </p:nvGrpSpPr>
              <p:grpSpPr bwMode="auto">
                <a:xfrm rot="3643387">
                  <a:off x="2589" y="1921"/>
                  <a:ext cx="581" cy="336"/>
                  <a:chOff x="2608" y="1298"/>
                  <a:chExt cx="581" cy="336"/>
                </a:xfrm>
              </p:grpSpPr>
              <p:sp>
                <p:nvSpPr>
                  <p:cNvPr id="70" name="Line 10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AutoShape 104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7" name="Group 105"/>
                <p:cNvGrpSpPr>
                  <a:grpSpLocks noChangeAspect="1"/>
                </p:cNvGrpSpPr>
                <p:nvPr/>
              </p:nvGrpSpPr>
              <p:grpSpPr bwMode="auto">
                <a:xfrm rot="10800000">
                  <a:off x="1870" y="1921"/>
                  <a:ext cx="581" cy="336"/>
                  <a:chOff x="2608" y="1298"/>
                  <a:chExt cx="581" cy="336"/>
                </a:xfrm>
              </p:grpSpPr>
              <p:sp>
                <p:nvSpPr>
                  <p:cNvPr id="68" name="Line 10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AutoShape 107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</p:grpSp>
        </p:grpSp>
        <p:sp>
          <p:nvSpPr>
            <p:cNvPr id="96" name="Oval 108"/>
            <p:cNvSpPr>
              <a:spLocks noChangeArrowheads="1"/>
            </p:cNvSpPr>
            <p:nvPr/>
          </p:nvSpPr>
          <p:spPr bwMode="auto">
            <a:xfrm>
              <a:off x="2338388" y="4051300"/>
              <a:ext cx="431800" cy="4318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7" name="Oval 109"/>
            <p:cNvSpPr>
              <a:spLocks noChangeArrowheads="1"/>
            </p:cNvSpPr>
            <p:nvPr/>
          </p:nvSpPr>
          <p:spPr bwMode="auto">
            <a:xfrm>
              <a:off x="2225675" y="3940175"/>
              <a:ext cx="655638" cy="65563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8" name="Oval 110"/>
            <p:cNvSpPr>
              <a:spLocks noChangeArrowheads="1"/>
            </p:cNvSpPr>
            <p:nvPr/>
          </p:nvSpPr>
          <p:spPr bwMode="auto">
            <a:xfrm>
              <a:off x="2070100" y="3783013"/>
              <a:ext cx="968375" cy="96837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9" name="Oval 111"/>
            <p:cNvSpPr>
              <a:spLocks noChangeArrowheads="1"/>
            </p:cNvSpPr>
            <p:nvPr/>
          </p:nvSpPr>
          <p:spPr bwMode="auto">
            <a:xfrm>
              <a:off x="1803400" y="3516313"/>
              <a:ext cx="1503363" cy="150336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0" name="Oval 112"/>
            <p:cNvSpPr>
              <a:spLocks noChangeArrowheads="1"/>
            </p:cNvSpPr>
            <p:nvPr/>
          </p:nvSpPr>
          <p:spPr bwMode="auto">
            <a:xfrm>
              <a:off x="1454150" y="3167063"/>
              <a:ext cx="2201863" cy="220186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38016" y="112578"/>
            <a:ext cx="4479468" cy="844838"/>
            <a:chOff x="3238016" y="112578"/>
            <a:chExt cx="4479468" cy="844838"/>
          </a:xfrm>
        </p:grpSpPr>
        <p:graphicFrame>
          <p:nvGraphicFramePr>
            <p:cNvPr id="101" name="Objec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37705143"/>
                </p:ext>
              </p:extLst>
            </p:nvPr>
          </p:nvGraphicFramePr>
          <p:xfrm>
            <a:off x="3238016" y="112578"/>
            <a:ext cx="3405247" cy="84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57" name="公式" r:id="rId30" imgW="3562435" imgH="1009718" progId="Equation.3">
                    <p:embed/>
                  </p:oleObj>
                </mc:Choice>
                <mc:Fallback>
                  <p:oleObj name="公式" r:id="rId30" imgW="3562435" imgH="1009718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016" y="112578"/>
                          <a:ext cx="3405247" cy="844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6848831"/>
                </p:ext>
              </p:extLst>
            </p:nvPr>
          </p:nvGraphicFramePr>
          <p:xfrm>
            <a:off x="6672984" y="284759"/>
            <a:ext cx="1044500" cy="461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558" name="Equation" r:id="rId32" imgW="457200" imgH="228600" progId="Equation.DSMT4">
                    <p:embed/>
                  </p:oleObj>
                </mc:Choice>
                <mc:Fallback>
                  <p:oleObj name="Equation" r:id="rId32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2984" y="284759"/>
                          <a:ext cx="1044500" cy="461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46937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3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4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53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2000"/>
                                        <p:tgtEl>
                                          <p:spTgt spid="53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C 0.02465 0.03773 0.04948 0.0757 0.05937 0.09028 " pathEditMode="relative" rAng="0" ptsTypes="AA">
                                      <p:cBhvr>
                                        <p:cTn id="98" dur="3000" fill="hold"/>
                                        <p:tgtEl>
                                          <p:spTgt spid="538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3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3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3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3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3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3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3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3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3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3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3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3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3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3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3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3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3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8" grpId="0" animBg="1"/>
      <p:bldP spid="538639" grpId="0" animBg="1"/>
      <p:bldP spid="538640" grpId="0" animBg="1"/>
      <p:bldP spid="538642" grpId="0" animBg="1"/>
      <p:bldP spid="538643" grpId="0"/>
      <p:bldP spid="538644" grpId="0"/>
      <p:bldP spid="538645" grpId="0" animBg="1"/>
      <p:bldP spid="538648" grpId="0" autoUpdateAnimBg="0"/>
      <p:bldP spid="538649" grpId="0" animBg="1"/>
      <p:bldP spid="538650" grpId="0" autoUpdateAnimBg="0"/>
      <p:bldP spid="538651" grpId="0" animBg="1"/>
      <p:bldP spid="538651" grpId="1" animBg="1"/>
      <p:bldP spid="538651" grpId="2" animBg="1"/>
      <p:bldP spid="538657" grpId="0" animBg="1"/>
      <p:bldP spid="538659" grpId="0" autoUpdateAnimBg="0"/>
      <p:bldP spid="538660" grpId="0" autoUpdateAnimBg="0"/>
      <p:bldP spid="538661" grpId="0" animBg="1"/>
      <p:bldP spid="538663" grpId="0" autoUpdateAnimBg="0"/>
      <p:bldP spid="538664" grpId="0" autoUpdateAnimBg="0"/>
      <p:bldP spid="538665" grpId="0" animBg="1"/>
      <p:bldP spid="538667" grpId="0" autoUpdateAnimBg="0"/>
      <p:bldP spid="538669" grpId="0"/>
      <p:bldP spid="538672" grpId="0" autoUpdateAnimBg="0"/>
      <p:bldP spid="538674" grpId="0" autoUpdateAnimBg="0"/>
      <p:bldP spid="538675" grpId="0" autoUpdateAnimBg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13479</TotalTime>
  <Words>2119</Words>
  <Application>Microsoft Office PowerPoint</Application>
  <PresentationFormat>全屏显示(4:3)</PresentationFormat>
  <Paragraphs>340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华文仿宋</vt:lpstr>
      <vt:lpstr>楷体_GB2312</vt:lpstr>
      <vt:lpstr>宋体</vt:lpstr>
      <vt:lpstr>Arial</vt:lpstr>
      <vt:lpstr>Symbol</vt:lpstr>
      <vt:lpstr>Times New Roman</vt:lpstr>
      <vt:lpstr>Wingdings</vt:lpstr>
      <vt:lpstr>3_默认设计模板</vt:lpstr>
      <vt:lpstr>Equation</vt:lpstr>
      <vt:lpstr>公式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尖端放电及其应用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Chenwei Jiang</dc:creator>
  <cp:lastModifiedBy>jiangcw</cp:lastModifiedBy>
  <cp:revision>1006</cp:revision>
  <cp:lastPrinted>2020-04-28T01:59:26Z</cp:lastPrinted>
  <dcterms:created xsi:type="dcterms:W3CDTF">2002-06-18T00:43:24Z</dcterms:created>
  <dcterms:modified xsi:type="dcterms:W3CDTF">2023-05-03T15:34:14Z</dcterms:modified>
</cp:coreProperties>
</file>