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574" r:id="rId3"/>
    <p:sldId id="566" r:id="rId5"/>
    <p:sldId id="581" r:id="rId6"/>
    <p:sldId id="583" r:id="rId7"/>
    <p:sldId id="652" r:id="rId8"/>
    <p:sldId id="590" r:id="rId9"/>
    <p:sldId id="653" r:id="rId10"/>
    <p:sldId id="592" r:id="rId11"/>
    <p:sldId id="654" r:id="rId12"/>
    <p:sldId id="663" r:id="rId13"/>
    <p:sldId id="643" r:id="rId14"/>
    <p:sldId id="542" r:id="rId15"/>
    <p:sldId id="593" r:id="rId16"/>
    <p:sldId id="618" r:id="rId17"/>
    <p:sldId id="647" r:id="rId18"/>
    <p:sldId id="594" r:id="rId19"/>
    <p:sldId id="610" r:id="rId20"/>
    <p:sldId id="679" r:id="rId21"/>
    <p:sldId id="681" r:id="rId22"/>
    <p:sldId id="582" r:id="rId23"/>
  </p:sldIdLst>
  <p:sldSz cx="12192000" cy="6858000"/>
  <p:notesSz cx="6760845" cy="99421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7" userDrawn="1">
          <p15:clr>
            <a:srgbClr val="A4A3A4"/>
          </p15:clr>
        </p15:guide>
        <p15:guide id="2" pos="3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9E4"/>
    <a:srgbClr val="949494"/>
    <a:srgbClr val="9B9B9B"/>
    <a:srgbClr val="929292"/>
    <a:srgbClr val="8F9190"/>
    <a:srgbClr val="999999"/>
    <a:srgbClr val="C0C0C0"/>
    <a:srgbClr val="202020"/>
    <a:srgbClr val="DDDDD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29"/>
      </p:cViewPr>
      <p:guideLst>
        <p:guide orient="horz" pos="2037"/>
        <p:guide pos="3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7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5329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7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7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5329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7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09CD-524F-4CD8-A8B5-6C97A94FC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B66F-9356-4FE3-88B4-9DF3283AA3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7994A-4B79-4F05-A007-19F042D74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7994A-4B79-4F05-A007-19F042D74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五边形 34"/>
          <p:cNvSpPr/>
          <p:nvPr userDrawn="1"/>
        </p:nvSpPr>
        <p:spPr>
          <a:xfrm>
            <a:off x="0" y="413146"/>
            <a:ext cx="942109" cy="584775"/>
          </a:xfrm>
          <a:prstGeom prst="homePlate">
            <a:avLst/>
          </a:pr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70672" y="1030431"/>
            <a:ext cx="495306" cy="4779635"/>
            <a:chOff x="7636995" y="1679426"/>
            <a:chExt cx="421216" cy="4092334"/>
          </a:xfrm>
        </p:grpSpPr>
        <p:pic>
          <p:nvPicPr>
            <p:cNvPr id="4" name="图片 3"/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图片 4"/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任意多边形 4"/>
          <p:cNvSpPr/>
          <p:nvPr userDrawn="1"/>
        </p:nvSpPr>
        <p:spPr>
          <a:xfrm>
            <a:off x="2423042" y="2319266"/>
            <a:ext cx="7643595" cy="1592519"/>
          </a:xfrm>
          <a:custGeom>
            <a:avLst/>
            <a:gdLst>
              <a:gd name="connsiteX0" fmla="*/ 0 w 5229817"/>
              <a:gd name="connsiteY0" fmla="*/ 0 h 1429030"/>
              <a:gd name="connsiteX1" fmla="*/ 4515302 w 5229817"/>
              <a:gd name="connsiteY1" fmla="*/ 0 h 1429030"/>
              <a:gd name="connsiteX2" fmla="*/ 5229817 w 5229817"/>
              <a:gd name="connsiteY2" fmla="*/ 714515 h 1429030"/>
              <a:gd name="connsiteX3" fmla="*/ 5229816 w 5229817"/>
              <a:gd name="connsiteY3" fmla="*/ 714515 h 1429030"/>
              <a:gd name="connsiteX4" fmla="*/ 4515301 w 5229817"/>
              <a:gd name="connsiteY4" fmla="*/ 1429030 h 1429030"/>
              <a:gd name="connsiteX5" fmla="*/ 0 w 5229817"/>
              <a:gd name="connsiteY5" fmla="*/ 1429029 h 14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9817" h="1429030">
                <a:moveTo>
                  <a:pt x="0" y="0"/>
                </a:moveTo>
                <a:lnTo>
                  <a:pt x="4515302" y="0"/>
                </a:lnTo>
                <a:cubicBezTo>
                  <a:pt x="4909918" y="0"/>
                  <a:pt x="5229817" y="319899"/>
                  <a:pt x="5229817" y="714515"/>
                </a:cubicBezTo>
                <a:lnTo>
                  <a:pt x="5229816" y="714515"/>
                </a:lnTo>
                <a:cubicBezTo>
                  <a:pt x="5229816" y="1109131"/>
                  <a:pt x="4909917" y="1429030"/>
                  <a:pt x="4515301" y="1429030"/>
                </a:cubicBezTo>
                <a:lnTo>
                  <a:pt x="0" y="1429029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5" r="30758"/>
          <a:stretch>
            <a:fillRect/>
          </a:stretch>
        </p:blipFill>
        <p:spPr>
          <a:xfrm>
            <a:off x="-24558" y="0"/>
            <a:ext cx="4025348" cy="6858000"/>
          </a:xfrm>
          <a:prstGeom prst="rect">
            <a:avLst/>
          </a:prstGeom>
        </p:spPr>
      </p:pic>
      <p:sp>
        <p:nvSpPr>
          <p:cNvPr id="3" name="任意多边形: 形状 76"/>
          <p:cNvSpPr/>
          <p:nvPr userDrawn="1"/>
        </p:nvSpPr>
        <p:spPr>
          <a:xfrm>
            <a:off x="0" y="3269285"/>
            <a:ext cx="5304426" cy="1437615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9" t="430" r="20469" b="4660"/>
          <a:stretch>
            <a:fillRect/>
          </a:stretch>
        </p:blipFill>
        <p:spPr>
          <a:xfrm>
            <a:off x="7656071" y="1907819"/>
            <a:ext cx="4535929" cy="3006676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35340" y="1907819"/>
            <a:ext cx="11460595" cy="3010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7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416818" y="1601876"/>
            <a:ext cx="1433897" cy="695739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"/>
          <p:cNvSpPr/>
          <p:nvPr userDrawn="1"/>
        </p:nvSpPr>
        <p:spPr>
          <a:xfrm>
            <a:off x="0" y="1458771"/>
            <a:ext cx="2864941" cy="981947"/>
          </a:xfrm>
          <a:custGeom>
            <a:avLst/>
            <a:gdLst>
              <a:gd name="connsiteX0" fmla="*/ 0 w 2864941"/>
              <a:gd name="connsiteY0" fmla="*/ 0 h 981947"/>
              <a:gd name="connsiteX1" fmla="*/ 2864941 w 2864941"/>
              <a:gd name="connsiteY1" fmla="*/ 0 h 981947"/>
              <a:gd name="connsiteX2" fmla="*/ 2041802 w 2864941"/>
              <a:gd name="connsiteY2" fmla="*/ 981947 h 981947"/>
              <a:gd name="connsiteX3" fmla="*/ 0 w 2864941"/>
              <a:gd name="connsiteY3" fmla="*/ 981947 h 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41" h="981947">
                <a:moveTo>
                  <a:pt x="0" y="0"/>
                </a:moveTo>
                <a:lnTo>
                  <a:pt x="2864941" y="0"/>
                </a:lnTo>
                <a:lnTo>
                  <a:pt x="2041802" y="981947"/>
                </a:lnTo>
                <a:lnTo>
                  <a:pt x="0" y="9819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9255510" y="4503873"/>
            <a:ext cx="3038061" cy="652026"/>
            <a:chOff x="9013270" y="4438183"/>
            <a:chExt cx="3178730" cy="795131"/>
          </a:xfrm>
        </p:grpSpPr>
        <p:sp>
          <p:nvSpPr>
            <p:cNvPr id="18" name="矩形 17"/>
            <p:cNvSpPr/>
            <p:nvPr/>
          </p:nvSpPr>
          <p:spPr>
            <a:xfrm>
              <a:off x="9352722" y="4438184"/>
              <a:ext cx="2839278" cy="7951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9013270" y="4438183"/>
              <a:ext cx="339452" cy="643598"/>
            </a:xfrm>
            <a:prstGeom prst="rtTriangle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116850" y="4573828"/>
            <a:ext cx="1639810" cy="578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9"/>
          <p:cNvSpPr/>
          <p:nvPr userDrawn="1"/>
        </p:nvSpPr>
        <p:spPr>
          <a:xfrm>
            <a:off x="599136" y="552449"/>
            <a:ext cx="333375" cy="30999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34"/>
          <p:cNvSpPr/>
          <p:nvPr userDrawn="1"/>
        </p:nvSpPr>
        <p:spPr>
          <a:xfrm>
            <a:off x="318581" y="552449"/>
            <a:ext cx="337705" cy="309995"/>
          </a:xfrm>
          <a:prstGeom prst="chevron">
            <a:avLst/>
          </a:prstGeom>
          <a:solidFill>
            <a:srgbClr val="B50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30" r="7017" b="4660"/>
          <a:stretch>
            <a:fillRect/>
          </a:stretch>
        </p:blipFill>
        <p:spPr>
          <a:xfrm>
            <a:off x="0" y="-22123"/>
            <a:ext cx="12192000" cy="6880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124"/>
            <a:ext cx="12192000" cy="68801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81206" y="3916018"/>
            <a:ext cx="4653441" cy="14749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5360" y="4170523"/>
            <a:ext cx="299703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071191"/>
            <a:ext cx="8388626" cy="2842593"/>
            <a:chOff x="0" y="3071191"/>
            <a:chExt cx="8388626" cy="2842593"/>
          </a:xfrm>
        </p:grpSpPr>
        <p:sp>
          <p:nvSpPr>
            <p:cNvPr id="7" name="矩形 6"/>
            <p:cNvSpPr/>
            <p:nvPr/>
          </p:nvSpPr>
          <p:spPr>
            <a:xfrm>
              <a:off x="0" y="3071191"/>
              <a:ext cx="8388626" cy="2842593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2887" y="3345524"/>
              <a:ext cx="6782934" cy="2317895"/>
              <a:chOff x="3364482" y="2466802"/>
              <a:chExt cx="6317959" cy="2317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64482" y="2466802"/>
                <a:ext cx="1326583" cy="2317895"/>
              </a:xfrm>
              <a:prstGeom prst="rect">
                <a:avLst/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7774" y="2740534"/>
                <a:ext cx="5654667" cy="1938020"/>
              </a:xfrm>
              <a:prstGeom prst="rect">
                <a:avLst/>
              </a:prstGeom>
              <a:solidFill>
                <a:srgbClr val="BA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5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Ruler Trick</a:t>
                </a:r>
                <a:endPara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5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尺子</a:t>
                </a:r>
                <a:r>
                  <a:rPr lang="zh-CN" altLang="en-US" sz="5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魔术</a:t>
                </a:r>
                <a:endParaRPr lang="zh-CN" altLang="en-US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96686" y="2473022"/>
                <a:ext cx="360000" cy="511034"/>
                <a:chOff x="1088136" y="1335024"/>
                <a:chExt cx="360000" cy="51103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088136" y="1335024"/>
                  <a:ext cx="36000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92732" y="1486058"/>
                  <a:ext cx="0" cy="36000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直接连接符 17"/>
          <p:cNvCxnSpPr/>
          <p:nvPr/>
        </p:nvCxnSpPr>
        <p:spPr>
          <a:xfrm flipH="1" flipV="1">
            <a:off x="1094821" y="5557263"/>
            <a:ext cx="60590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47634" y="44697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C0C0"/>
                </a:solidFill>
              </a:rPr>
              <a:t>汇报人： 王士诚</a:t>
            </a:r>
            <a:endParaRPr lang="zh-CN" altLang="en-US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理论分析</a:t>
            </a:r>
            <a:endParaRPr lang="zh-CN" altLang="en-US" sz="3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26885" y="3815080"/>
            <a:ext cx="54864635" cy="29838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840" y="1140460"/>
            <a:ext cx="12000865" cy="56591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520" y="1631315"/>
            <a:ext cx="9896475" cy="4326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当尺子被报纸覆盖时，弹性球下落到尺子伸出桌面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处，给尺子一个正向旋转的脉冲，这个力矩会驱使尺子弹起。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无报纸覆盖时尺子会直接飞离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当有报纸覆盖时，因为尺子的翘起而导致报纸下的空间瞬间增大，而因为报纸与桌面重合较好，空气没有合适的通道进入以补充内部空气容量，故只能以内部空气稀释来填满整个空间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这时内部气压就会小于外部气压，气压差会给予尺子一个反向于球下落力矩的力矩，来迫使尺子留到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仿真模拟     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884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IV 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仿真模拟</a:t>
            </a:r>
            <a:endParaRPr lang="zh-CN" altLang="en-US" sz="3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26885" y="3815080"/>
            <a:ext cx="54864635" cy="29838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840" y="1140460"/>
            <a:ext cx="12000865" cy="56591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8635" y="3995420"/>
            <a:ext cx="7513320" cy="39814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4700" y="1435735"/>
            <a:ext cx="5254625" cy="43935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预计第三次答辩完成</a:t>
            </a:r>
            <a:endParaRPr lang="en-US" altLang="zh-CN" sz="2400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环境搭建与</a:t>
            </a:r>
            <a:r>
              <a:rPr lang="zh-CN" alt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kumimoji="0" lang="en-US" altLang="zh-CN" sz="2000" i="0" u="none" strike="noStrike" kern="0" cap="none" spc="0" normalizeH="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comsol</a:t>
            </a:r>
            <a:r>
              <a:rPr kumimoji="0" lang="en-US" altLang="zh-CN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物理仿真软件</a:t>
            </a: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环境已搭建完毕。</a:t>
            </a: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会选择一些流体模型耦合来模拟空气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阻力，同时模拟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大气压强</a:t>
            </a: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对于不同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模型的选择：我们主要考虑图中标红的三种仿真，其余的做一些，最终</a:t>
            </a: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挑选效果较好的仿真当作最终结果。</a:t>
            </a: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1" y="1375232"/>
            <a:ext cx="4138019" cy="410753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509240" y="3422520"/>
            <a:ext cx="1080000" cy="130244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17160" y="4085280"/>
            <a:ext cx="1440000" cy="18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21480" y="4415040"/>
            <a:ext cx="1115814" cy="18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57239" y="5887263"/>
            <a:ext cx="44563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comsol</a:t>
            </a:r>
            <a:r>
              <a:rPr lang="zh-CN" altLang="en-US" dirty="0"/>
              <a:t>软件中的模型选择</a:t>
            </a:r>
            <a:r>
              <a:rPr lang="zh-CN" altLang="en-US" dirty="0"/>
              <a:t>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实验准备     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757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V 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  <a:endParaRPr lang="zh-CN" altLang="en-US" sz="3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0026" y="1194565"/>
            <a:ext cx="83417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 b="1" dirty="0"/>
              <a:t>实验材料：</a:t>
            </a:r>
            <a:endParaRPr lang="zh-CN" altLang="en-US" sz="2400" b="1" dirty="0"/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b="1" dirty="0"/>
              <a:t>尺子</a:t>
            </a:r>
            <a:endParaRPr lang="zh-CN" altLang="en-US" sz="2400" b="1" dirty="0"/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b="1" dirty="0"/>
              <a:t>重物（</a:t>
            </a:r>
            <a:r>
              <a:rPr lang="zh-CN" altLang="en-US" sz="2400" b="1" dirty="0"/>
              <a:t>弹性球）</a:t>
            </a:r>
            <a:endParaRPr lang="zh-CN" altLang="en-US" sz="2400" b="1" dirty="0"/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b="1" dirty="0"/>
              <a:t>纸张（</a:t>
            </a:r>
            <a:r>
              <a:rPr lang="en-US" altLang="zh-CN" sz="2400" b="1" dirty="0"/>
              <a:t>A4</a:t>
            </a:r>
            <a:r>
              <a:rPr lang="zh-CN" altLang="en-US" sz="2400" b="1" dirty="0"/>
              <a:t>及其他</a:t>
            </a:r>
            <a:r>
              <a:rPr lang="zh-CN" altLang="en-US" sz="2400" b="1" dirty="0"/>
              <a:t>尺寸）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  <a:endParaRPr lang="zh-CN" altLang="en-US" sz="3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574800"/>
            <a:ext cx="75406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 b="1" dirty="0"/>
              <a:t>实验方法：</a:t>
            </a:r>
            <a:r>
              <a:rPr lang="zh-CN" altLang="en-US" sz="2000" dirty="0"/>
              <a:t>控制变量法、对照实验法</a:t>
            </a:r>
            <a:endParaRPr lang="zh-CN" altLang="en-US" sz="2400" b="1" dirty="0"/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 b="1" dirty="0"/>
              <a:t>实验目的：</a:t>
            </a:r>
            <a:endParaRPr lang="zh-CN" altLang="en-US" sz="2400" b="1" dirty="0"/>
          </a:p>
          <a:p>
            <a:pPr marL="342900" indent="-3429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宏观观察</a:t>
            </a:r>
            <a:r>
              <a:rPr lang="zh-CN" altLang="en-US" sz="2000" dirty="0"/>
              <a:t>过程</a:t>
            </a:r>
            <a:endParaRPr lang="zh-CN" altLang="en-US" sz="2000" dirty="0"/>
          </a:p>
          <a:p>
            <a:pPr marL="342900" indent="-3429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探究不同参数改变对实验结果的</a:t>
            </a:r>
            <a:r>
              <a:rPr lang="zh-CN" altLang="en-US" sz="2000" dirty="0"/>
              <a:t>影响</a:t>
            </a:r>
            <a:endParaRPr lang="zh-CN" altLang="en-US" sz="2000" dirty="0"/>
          </a:p>
          <a:p>
            <a:pPr marL="342900" indent="-3429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验证模型分析及</a:t>
            </a:r>
            <a:r>
              <a:rPr lang="zh-CN" altLang="en-US" sz="2000" dirty="0"/>
              <a:t>猜想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意义</a:t>
            </a:r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     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757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VI 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汇报总结</a:t>
            </a:r>
            <a:endParaRPr lang="zh-CN" altLang="en-US" sz="3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115" y="1206500"/>
            <a:ext cx="11507470" cy="57626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86014" y="1849120"/>
            <a:ext cx="8240314" cy="46412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研究意义</a:t>
            </a:r>
            <a:r>
              <a:rPr kumimoji="0" lang="zh-CN" altLang="en-US" sz="24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endParaRPr kumimoji="0" lang="zh-CN" altLang="en-US" sz="2400" b="1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帮助我们更好的了解大气压强</a:t>
            </a:r>
            <a:endParaRPr kumimoji="0" lang="zh-CN" altLang="en-US" sz="2000" b="1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启发我们分析与解释生活中的一些现象</a:t>
            </a:r>
            <a:endParaRPr kumimoji="0" lang="zh-CN" altLang="en-US" sz="2000" b="1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分析什么材质的物体在这一现象中表现出的阻止气体进入能力较好，而什么材质较差，以便于我们后续应用该模型时选取材料</a:t>
            </a:r>
            <a:endParaRPr lang="en-US" altLang="zh-CN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CN" sz="2000" b="1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汇报总结</a:t>
            </a:r>
            <a:endParaRPr lang="zh-CN" altLang="en-US" sz="3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115" y="1206500"/>
            <a:ext cx="11507470" cy="57626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9184" y="1647190"/>
            <a:ext cx="8240314" cy="46412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研究展望</a:t>
            </a:r>
            <a:r>
              <a:rPr kumimoji="0" lang="zh-CN" altLang="en-US" sz="24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endParaRPr kumimoji="0" lang="zh-CN" altLang="en-US" sz="2400" b="1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基于该模型，通过改变我们提供的参数或者寻找新的可能因素，研究出可控的或可调节的回复力，以方便我们后续应用</a:t>
            </a:r>
            <a:endParaRPr kumimoji="0" lang="zh-CN" altLang="en-US" sz="2000" b="1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是否可以基于该现象研究出一种不需要高强度、高弹性也能提供较强回复力的模型</a:t>
            </a:r>
            <a:endParaRPr lang="zh-CN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是否可以通过将空气改变为其他流体来增加其回复</a:t>
            </a: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时压强</a:t>
            </a:r>
            <a:endParaRPr kumimoji="0" lang="zh-CN" altLang="en-US" sz="2000" b="1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汇报总结</a:t>
            </a:r>
            <a:endParaRPr lang="zh-CN" altLang="en-US" sz="3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115" y="1206500"/>
            <a:ext cx="11507470" cy="57626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9184" y="1647190"/>
            <a:ext cx="8240314" cy="46412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可能辐射到的</a:t>
            </a:r>
            <a:r>
              <a:rPr kumimoji="0" lang="zh-CN" altLang="en-US" sz="24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领域：</a:t>
            </a:r>
            <a:endParaRPr kumimoji="0" lang="zh-CN" altLang="en-US" sz="2400" b="1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</a:t>
            </a: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zh-CN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建筑学</a:t>
            </a:r>
            <a:endParaRPr lang="zh-CN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00841" y="986215"/>
            <a:ext cx="3048007" cy="765406"/>
            <a:chOff x="5738920" y="1479693"/>
            <a:chExt cx="2347404" cy="58947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38920" y="1479693"/>
              <a:ext cx="679374" cy="589473"/>
              <a:chOff x="725726" y="1781746"/>
              <a:chExt cx="515267" cy="515267"/>
            </a:xfrm>
          </p:grpSpPr>
          <p:sp>
            <p:nvSpPr>
              <p:cNvPr id="63" name="椭圆 62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panose="02010600040101010101" charset="-122"/>
                  <a:sym typeface="Palatino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59891" y="1823935"/>
                <a:ext cx="453732" cy="351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01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6481044" y="1605248"/>
              <a:ext cx="1605280" cy="401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zh-CN" altLang="en-US" sz="28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赛题分析</a:t>
              </a:r>
              <a:endPara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00841" y="2980043"/>
            <a:ext cx="1377714" cy="765406"/>
            <a:chOff x="5729886" y="3689095"/>
            <a:chExt cx="1061038" cy="589473"/>
          </a:xfrm>
        </p:grpSpPr>
        <p:grpSp>
          <p:nvGrpSpPr>
            <p:cNvPr id="69" name="组合 68"/>
            <p:cNvGrpSpPr/>
            <p:nvPr/>
          </p:nvGrpSpPr>
          <p:grpSpPr>
            <a:xfrm>
              <a:off x="5729886" y="3689095"/>
              <a:ext cx="677509" cy="589473"/>
              <a:chOff x="725726" y="1781746"/>
              <a:chExt cx="515267" cy="515267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panose="02010600040101010101" charset="-122"/>
                  <a:sym typeface="Palatino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59268" y="1823935"/>
                <a:ext cx="454981" cy="351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03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6481044" y="3737360"/>
              <a:ext cx="30988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00841" y="2033425"/>
            <a:ext cx="4945057" cy="765406"/>
            <a:chOff x="5738920" y="2637001"/>
            <a:chExt cx="3808405" cy="589473"/>
          </a:xfrm>
        </p:grpSpPr>
        <p:sp>
          <p:nvSpPr>
            <p:cNvPr id="41" name="矩形 40"/>
            <p:cNvSpPr/>
            <p:nvPr/>
          </p:nvSpPr>
          <p:spPr>
            <a:xfrm>
              <a:off x="6481044" y="2685266"/>
              <a:ext cx="3066281" cy="401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预实验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738920" y="2637001"/>
              <a:ext cx="676565" cy="589473"/>
              <a:chOff x="725726" y="1781746"/>
              <a:chExt cx="515267" cy="515267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panose="02010600040101010101" charset="-122"/>
                  <a:sym typeface="Palatino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8950" y="1823935"/>
                <a:ext cx="455616" cy="351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02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100841" y="3998393"/>
            <a:ext cx="4945057" cy="765406"/>
            <a:chOff x="5761907" y="4788833"/>
            <a:chExt cx="3808405" cy="589473"/>
          </a:xfrm>
        </p:grpSpPr>
        <p:grpSp>
          <p:nvGrpSpPr>
            <p:cNvPr id="55" name="组合 54"/>
            <p:cNvGrpSpPr/>
            <p:nvPr/>
          </p:nvGrpSpPr>
          <p:grpSpPr>
            <a:xfrm>
              <a:off x="5761907" y="4788833"/>
              <a:ext cx="676565" cy="589473"/>
              <a:chOff x="725726" y="1781746"/>
              <a:chExt cx="515267" cy="515267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panose="02010600040101010101" charset="-122"/>
                  <a:sym typeface="Palatino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59561" y="1823935"/>
                <a:ext cx="454395" cy="351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04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6481044" y="4821959"/>
              <a:ext cx="3089268" cy="401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实验准备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文本占位符 1"/>
          <p:cNvSpPr txBox="1"/>
          <p:nvPr/>
        </p:nvSpPr>
        <p:spPr>
          <a:xfrm>
            <a:off x="425460" y="3724190"/>
            <a:ext cx="3330203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endParaRPr lang="en-US" altLang="zh-CN" sz="4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6104964" y="5016677"/>
            <a:ext cx="878492" cy="765406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CBCFD0"/>
              </a:gs>
            </a:gsLst>
            <a:lin ang="19800000" scaled="0"/>
          </a:gradFill>
          <a:ln w="22225" cap="flat" cmpd="sng" algn="ctr">
            <a:noFill/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Palatino" charset="0"/>
              <a:ea typeface="华文宋体" panose="02010600040101010101" charset="-122"/>
              <a:sym typeface="Palatin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76661" y="5039901"/>
            <a:ext cx="401128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200" y="5078730"/>
            <a:ext cx="9042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05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4294" y="3089083"/>
            <a:ext cx="401128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理论分析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30" r="7017" b="4660"/>
          <a:stretch>
            <a:fillRect/>
          </a:stretch>
        </p:blipFill>
        <p:spPr>
          <a:xfrm>
            <a:off x="0" y="-22123"/>
            <a:ext cx="12192000" cy="6880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124"/>
            <a:ext cx="12192000" cy="68801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81206" y="3916018"/>
            <a:ext cx="4653441" cy="14749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071191"/>
            <a:ext cx="8388626" cy="2842593"/>
            <a:chOff x="0" y="3071191"/>
            <a:chExt cx="8388626" cy="2842593"/>
          </a:xfrm>
        </p:grpSpPr>
        <p:sp>
          <p:nvSpPr>
            <p:cNvPr id="7" name="矩形 6"/>
            <p:cNvSpPr/>
            <p:nvPr/>
          </p:nvSpPr>
          <p:spPr>
            <a:xfrm>
              <a:off x="0" y="3071191"/>
              <a:ext cx="8388626" cy="2842593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2887" y="3345524"/>
              <a:ext cx="5527344" cy="2317895"/>
              <a:chOff x="3364482" y="2466802"/>
              <a:chExt cx="5148441" cy="2317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64482" y="2466802"/>
                <a:ext cx="1326583" cy="2317895"/>
              </a:xfrm>
              <a:prstGeom prst="rect">
                <a:avLst/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7774" y="2949496"/>
                <a:ext cx="4485149" cy="1569660"/>
              </a:xfrm>
              <a:prstGeom prst="rect">
                <a:avLst/>
              </a:prstGeom>
              <a:solidFill>
                <a:srgbClr val="BA0000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8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谢谢大家！</a:t>
                </a:r>
                <a:endParaRPr lang="zh-CN" altLang="en-US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96686" y="2473022"/>
                <a:ext cx="360000" cy="511034"/>
                <a:chOff x="1088136" y="1335024"/>
                <a:chExt cx="360000" cy="51103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088136" y="1335024"/>
                  <a:ext cx="36000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92732" y="1486058"/>
                  <a:ext cx="0" cy="36000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直接连接符 17"/>
          <p:cNvCxnSpPr/>
          <p:nvPr/>
        </p:nvCxnSpPr>
        <p:spPr>
          <a:xfrm flipH="1" flipV="1">
            <a:off x="1094821" y="5557263"/>
            <a:ext cx="60590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赛题分析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01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endParaRPr lang="zh-CN" altLang="en-US" sz="3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7865" y="1325245"/>
            <a:ext cx="10796270" cy="46405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Place a ruler on the edge of a table, and throw a ball at its free end. The ruler will fall. However, if you cover a part of the ruler with a piece of paper and repeat the throw, then the ruler will remain on the table while the ball will bounce off it. Explain this phenomenon, and investigate the relevant parameters.</a:t>
            </a: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把一把尺子放在桌子的边缘，然后在它的自由端扔一个球。尺子会掉下来的。然而，如果你</a:t>
            </a: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用一张纸盖住尺子的一部分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并重复投掷，那么尺子</a:t>
            </a: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会留在桌子上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，而球会从上面反弹。解释这种现象，并调查相关参数。</a:t>
            </a: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endParaRPr lang="zh-CN" altLang="en-US" sz="3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8700" y="1838960"/>
            <a:ext cx="10629265" cy="4191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对于尺子魔术，我们想知道与</a:t>
            </a: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尺子的材质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是否有关，与</a:t>
            </a: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纸张大小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是否有关，与尺子</a:t>
            </a: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伸入纸张多少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是否有关，与</a:t>
            </a: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是否有关，与</a:t>
            </a:r>
            <a:r>
              <a:rPr kumimoji="0" lang="zh-CN" altLang="en-US" sz="2000" b="1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盖住的物体材质</a:t>
            </a:r>
            <a:r>
              <a:rPr kumimoji="0" lang="zh-CN" altLang="en-US" sz="2000" i="0" u="none" strike="noStrike" kern="0" cap="none" spc="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我们认为可能影响上述结果的参数有：桌面</a:t>
            </a: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光滑程度</a:t>
            </a: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，纸张</a:t>
            </a: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大小及长宽比</a:t>
            </a: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，尺子</a:t>
            </a: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伸入程度，</a:t>
            </a: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盖住物体</a:t>
            </a: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能够阻止气体流入的</a:t>
            </a: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预实验      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60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02 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预实验</a:t>
            </a:r>
            <a:endParaRPr lang="zh-CN" altLang="en-US" sz="3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4845" y="1180465"/>
            <a:ext cx="9793605" cy="24447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9200" y="1947453"/>
            <a:ext cx="7574912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使用材料：尺子，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A4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纸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观察是否被砸下，球是否会弹回，纸张会翘起到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什么程度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定性分析第一部分列举出的参数（</a:t>
            </a: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桌面光滑程度，纸张大小及长宽比，尺子伸入程度，盖住物体能够阻止气体流入的能力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）以及是否能观察出其他可能影响的参数。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为之后仿真模拟提供一定的基础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理论分析     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60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03 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理论分析</a:t>
            </a:r>
            <a:endParaRPr lang="zh-CN" altLang="en-US" sz="3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26885" y="3815080"/>
            <a:ext cx="54864635" cy="29838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endParaRPr kumimoji="0" lang="zh-CN" altLang="en-US" sz="2000" i="0" u="none" strike="noStrike" kern="0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840" y="1140460"/>
            <a:ext cx="12000865" cy="56591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8635" y="3995420"/>
            <a:ext cx="7513320" cy="39814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4637" y="2117099"/>
            <a:ext cx="908113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在这一部分中，我们将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寻找可用的模型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微软雅黑" panose="020B0503020204020204" pitchFamily="34" charset="-122"/>
              </a:rPr>
              <a:t>寻找可用的公式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微软雅黑" panose="020B0503020204020204" pitchFamily="34" charset="-122"/>
              </a:rPr>
              <a:t>分析模型与公式中的参数是否与我们预期的相同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微软雅黑" panose="020B0503020204020204" pitchFamily="34" charset="-122"/>
              </a:rPr>
              <a:t>为仿真实验的模型选择提供一定的参考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微软雅黑" panose="020B0503020204020204" pitchFamily="34" charset="-122"/>
              </a:rPr>
              <a:t>预计第二次到第三次答辩时彻底完成理论部分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a8699d4-7aea-440e-a0b4-cd0230739793"/>
  <p:tag name="COMMONDATA" val="eyJoZGlkIjoiODcxMTk4OTAyZjIxNjkzZjllOWYzMGE2MjAyYzFhMz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演示</Application>
  <PresentationFormat>宽屏</PresentationFormat>
  <Paragraphs>142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思源黑体 CN Normal</vt:lpstr>
      <vt:lpstr>Times New Roman</vt:lpstr>
      <vt:lpstr>Palatino</vt:lpstr>
      <vt:lpstr>华文宋体</vt:lpstr>
      <vt:lpstr>Stencil</vt:lpstr>
      <vt:lpstr>Arial Black</vt:lpstr>
      <vt:lpstr>Wingdings</vt:lpstr>
      <vt:lpstr>黑体</vt:lpstr>
      <vt:lpstr>Cambria Math</vt:lpstr>
      <vt:lpstr>等线</vt:lpstr>
      <vt:lpstr>Arial Unicode MS</vt:lpstr>
      <vt:lpstr>Palatino Linotype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Redamancy</cp:lastModifiedBy>
  <cp:revision>1153</cp:revision>
  <cp:lastPrinted>2020-05-02T23:08:00Z</cp:lastPrinted>
  <dcterms:created xsi:type="dcterms:W3CDTF">2019-06-26T12:35:00Z</dcterms:created>
  <dcterms:modified xsi:type="dcterms:W3CDTF">2023-09-23T05:52:27Z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176D9EBD5E5C490B87F908485539377F</vt:lpwstr>
  </property>
</Properties>
</file>