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9" r:id="rId4"/>
    <p:sldId id="264" r:id="rId5"/>
    <p:sldId id="277" r:id="rId6"/>
    <p:sldId id="272" r:id="rId7"/>
    <p:sldId id="260" r:id="rId8"/>
    <p:sldId id="273" r:id="rId9"/>
    <p:sldId id="261" r:id="rId10"/>
    <p:sldId id="262" r:id="rId11"/>
    <p:sldId id="269" r:id="rId12"/>
    <p:sldId id="267" r:id="rId13"/>
    <p:sldId id="266" r:id="rId14"/>
    <p:sldId id="270" r:id="rId15"/>
    <p:sldId id="265" r:id="rId16"/>
    <p:sldId id="276" r:id="rId17"/>
    <p:sldId id="274" r:id="rId18"/>
    <p:sldId id="27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C Anka" initials="EA" lastIdx="2" clrIdx="0">
    <p:extLst>
      <p:ext uri="{19B8F6BF-5375-455C-9EA6-DF929625EA0E}">
        <p15:presenceInfo xmlns:p15="http://schemas.microsoft.com/office/powerpoint/2012/main" userId="eb17b629eb9c03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33" autoAdjust="0"/>
    <p:restoredTop sz="87533" autoAdjust="0"/>
  </p:normalViewPr>
  <p:slideViewPr>
    <p:cSldViewPr snapToGrid="0">
      <p:cViewPr varScale="1">
        <p:scale>
          <a:sx n="60" d="100"/>
          <a:sy n="60" d="100"/>
        </p:scale>
        <p:origin x="11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7E76E-4F22-4F4C-BDE9-41B4D8477599}" type="datetimeFigureOut">
              <a:rPr lang="zh-CN" altLang="en-US" smtClean="0"/>
              <a:t>2019/12/7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8E215-1EAB-4D48-A391-F45F823DD81E}" type="slidenum">
              <a:rPr lang="zh-CN" altLang="en-US" smtClean="0"/>
              <a:t>‹#›</a:t>
            </a:fld>
            <a:endParaRPr lang="zh-CN" altLang="en-US"/>
          </a:p>
        </p:txBody>
      </p:sp>
    </p:spTree>
    <p:extLst>
      <p:ext uri="{BB962C8B-B14F-4D97-AF65-F5344CB8AC3E}">
        <p14:creationId xmlns:p14="http://schemas.microsoft.com/office/powerpoint/2010/main" val="390651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nSpc>
                <a:spcPct val="150000"/>
              </a:lnSpc>
            </a:pPr>
            <a:r>
              <a:rPr lang="zh-CN" altLang="en-US" dirty="0" smtClean="0"/>
              <a:t>命令行格式</a:t>
            </a:r>
            <a:endParaRPr lang="en-US" altLang="zh-CN" dirty="0" smtClean="0"/>
          </a:p>
          <a:p>
            <a:pPr>
              <a:lnSpc>
                <a:spcPct val="150000"/>
              </a:lnSpc>
            </a:pPr>
            <a:r>
              <a:rPr lang="zh-CN" altLang="en-US" dirty="0" smtClean="0"/>
              <a:t>实现了矢量描述的计算机字体、细致的分页断行算法和数学排版功能，因其数学排版能力得到了学术界的广泛使用，也启发了后来复杂的商业计算机排版软件。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458E215-1EAB-4D48-A391-F45F823DD81E}" type="slidenum">
              <a:rPr lang="zh-CN" altLang="en-US" smtClean="0"/>
              <a:t>3</a:t>
            </a:fld>
            <a:endParaRPr lang="zh-CN" altLang="en-US"/>
          </a:p>
        </p:txBody>
      </p:sp>
    </p:spTree>
    <p:extLst>
      <p:ext uri="{BB962C8B-B14F-4D97-AF65-F5344CB8AC3E}">
        <p14:creationId xmlns:p14="http://schemas.microsoft.com/office/powerpoint/2010/main" val="3141558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\newcommand defines a new command, and makes an error if it is already defined.</a:t>
            </a:r>
          </a:p>
          <a:p>
            <a:r>
              <a:rPr lang="en-US" altLang="zh-CN" dirty="0" smtClean="0"/>
              <a:t>\renewcommand redefines a predefined command, and makes an error if it is not yet defined.</a:t>
            </a:r>
          </a:p>
          <a:p>
            <a:r>
              <a:rPr lang="en-US" altLang="zh-CN" dirty="0" smtClean="0"/>
              <a:t>\providecommand defines a new command if it isn't already defined,  or does nothing if it exists.</a:t>
            </a:r>
          </a:p>
        </p:txBody>
      </p:sp>
      <p:sp>
        <p:nvSpPr>
          <p:cNvPr id="4" name="灯片编号占位符 3"/>
          <p:cNvSpPr>
            <a:spLocks noGrp="1"/>
          </p:cNvSpPr>
          <p:nvPr>
            <p:ph type="sldNum" sz="quarter" idx="10"/>
          </p:nvPr>
        </p:nvSpPr>
        <p:spPr/>
        <p:txBody>
          <a:bodyPr/>
          <a:lstStyle/>
          <a:p>
            <a:fld id="{B458E215-1EAB-4D48-A391-F45F823DD81E}" type="slidenum">
              <a:rPr lang="zh-CN" altLang="en-US" smtClean="0"/>
              <a:t>17</a:t>
            </a:fld>
            <a:endParaRPr lang="zh-CN" altLang="en-US"/>
          </a:p>
        </p:txBody>
      </p:sp>
    </p:spTree>
    <p:extLst>
      <p:ext uri="{BB962C8B-B14F-4D97-AF65-F5344CB8AC3E}">
        <p14:creationId xmlns:p14="http://schemas.microsoft.com/office/powerpoint/2010/main" val="56513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LATEX </a:t>
            </a:r>
            <a:r>
              <a:rPr lang="zh-CN" altLang="en-US" sz="1200" b="0" i="0" kern="1200" dirty="0" smtClean="0">
                <a:solidFill>
                  <a:schemeClr val="tx1"/>
                </a:solidFill>
                <a:effectLst/>
                <a:latin typeface="+mn-lt"/>
                <a:ea typeface="+mn-ea"/>
                <a:cs typeface="+mn-cs"/>
              </a:rPr>
              <a:t>是一种格式（</a:t>
            </a:r>
            <a:r>
              <a:rPr lang="en-US" altLang="zh-CN" sz="1200" b="0" i="0" kern="1200" dirty="0" smtClean="0">
                <a:solidFill>
                  <a:schemeClr val="tx1"/>
                </a:solidFill>
                <a:effectLst/>
                <a:latin typeface="+mn-lt"/>
                <a:ea typeface="+mn-ea"/>
                <a:cs typeface="+mn-cs"/>
              </a:rPr>
              <a:t>format</a:t>
            </a:r>
            <a:r>
              <a:rPr lang="zh-CN" altLang="en-US" sz="1200" b="0" i="0" kern="1200" dirty="0" smtClean="0">
                <a:solidFill>
                  <a:schemeClr val="tx1"/>
                </a:solidFill>
                <a:effectLst/>
                <a:latin typeface="+mn-lt"/>
                <a:ea typeface="+mn-ea"/>
                <a:cs typeface="+mn-cs"/>
              </a:rPr>
              <a:t>）。可以粗略地将 </a:t>
            </a:r>
            <a:r>
              <a:rPr lang="en-US" altLang="zh-CN" sz="1200" b="0" i="0" kern="1200" dirty="0" smtClean="0">
                <a:solidFill>
                  <a:schemeClr val="tx1"/>
                </a:solidFill>
                <a:effectLst/>
                <a:latin typeface="+mn-lt"/>
                <a:ea typeface="+mn-ea"/>
                <a:cs typeface="+mn-cs"/>
              </a:rPr>
              <a:t>LATEX </a:t>
            </a:r>
            <a:r>
              <a:rPr lang="zh-CN" altLang="en-US" sz="1200" b="0" i="0" kern="1200" dirty="0" smtClean="0">
                <a:solidFill>
                  <a:schemeClr val="tx1"/>
                </a:solidFill>
                <a:effectLst/>
                <a:latin typeface="+mn-lt"/>
                <a:ea typeface="+mn-ea"/>
                <a:cs typeface="+mn-cs"/>
              </a:rPr>
              <a:t>理解成是对 </a:t>
            </a:r>
            <a:r>
              <a:rPr lang="en-US" altLang="zh-CN" sz="1200" b="0" i="0" kern="1200" dirty="0" smtClean="0">
                <a:solidFill>
                  <a:schemeClr val="tx1"/>
                </a:solidFill>
                <a:effectLst/>
                <a:latin typeface="+mn-lt"/>
                <a:ea typeface="+mn-ea"/>
                <a:cs typeface="+mn-cs"/>
              </a:rPr>
              <a:t>TEX </a:t>
            </a:r>
            <a:r>
              <a:rPr lang="zh-CN" altLang="en-US" sz="1200" b="0" i="0" kern="1200" dirty="0" smtClean="0">
                <a:solidFill>
                  <a:schemeClr val="tx1"/>
                </a:solidFill>
                <a:effectLst/>
                <a:latin typeface="+mn-lt"/>
                <a:ea typeface="+mn-ea"/>
                <a:cs typeface="+mn-cs"/>
              </a:rPr>
              <a:t>的一层封装。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LATEX </a:t>
            </a:r>
            <a:r>
              <a:rPr lang="zh-CN" altLang="en-US" sz="1200" b="0" i="0" kern="1200" dirty="0" smtClean="0">
                <a:solidFill>
                  <a:schemeClr val="tx1"/>
                </a:solidFill>
                <a:effectLst/>
                <a:latin typeface="+mn-lt"/>
                <a:ea typeface="+mn-ea"/>
                <a:cs typeface="+mn-cs"/>
              </a:rPr>
              <a:t>使用 </a:t>
            </a:r>
            <a:r>
              <a:rPr lang="en-US" altLang="zh-CN" sz="1200" b="0" i="0" kern="1200" dirty="0" smtClean="0">
                <a:solidFill>
                  <a:schemeClr val="tx1"/>
                </a:solidFill>
                <a:effectLst/>
                <a:latin typeface="+mn-lt"/>
                <a:ea typeface="+mn-ea"/>
                <a:cs typeface="+mn-cs"/>
              </a:rPr>
              <a:t>TEX </a:t>
            </a:r>
            <a:r>
              <a:rPr lang="zh-CN" altLang="en-US" sz="1200" b="0" i="0" kern="1200" dirty="0" smtClean="0">
                <a:solidFill>
                  <a:schemeClr val="tx1"/>
                </a:solidFill>
                <a:effectLst/>
                <a:latin typeface="+mn-lt"/>
                <a:ea typeface="+mn-ea"/>
                <a:cs typeface="+mn-cs"/>
              </a:rPr>
              <a:t>程序作为自己的排版引擎。 </a:t>
            </a:r>
            <a:r>
              <a:rPr lang="en-US" altLang="zh-CN" sz="1200" b="0" i="0" kern="1200" dirty="0" smtClean="0">
                <a:solidFill>
                  <a:schemeClr val="tx1"/>
                </a:solidFill>
                <a:effectLst/>
                <a:latin typeface="+mn-lt"/>
                <a:ea typeface="+mn-ea"/>
                <a:cs typeface="+mn-cs"/>
              </a:rPr>
              <a:t>LATEX </a:t>
            </a:r>
            <a:r>
              <a:rPr lang="zh-CN" altLang="en-US" sz="1200" b="0" i="0" kern="1200" dirty="0" smtClean="0">
                <a:solidFill>
                  <a:schemeClr val="tx1"/>
                </a:solidFill>
                <a:effectLst/>
                <a:latin typeface="+mn-lt"/>
                <a:ea typeface="+mn-ea"/>
                <a:cs typeface="+mn-cs"/>
              </a:rPr>
              <a:t>最初的设计目标是分离内容与格式，以便作者能够无需关注版式设计，只需专注与内容创作就能得到高质量排版的作品。</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最初的开发者是 </a:t>
            </a:r>
            <a:r>
              <a:rPr lang="en-US" altLang="zh-CN" sz="1200" b="0" i="0" kern="1200" dirty="0" smtClean="0">
                <a:solidFill>
                  <a:schemeClr val="tx1"/>
                </a:solidFill>
                <a:effectLst/>
                <a:latin typeface="+mn-lt"/>
                <a:ea typeface="+mn-ea"/>
                <a:cs typeface="+mn-cs"/>
              </a:rPr>
              <a:t>Leslie </a:t>
            </a:r>
            <a:r>
              <a:rPr lang="en-US" altLang="zh-CN" sz="1200" b="0" i="0" kern="1200" dirty="0" err="1" smtClean="0">
                <a:solidFill>
                  <a:schemeClr val="tx1"/>
                </a:solidFill>
                <a:effectLst/>
                <a:latin typeface="+mn-lt"/>
                <a:ea typeface="+mn-ea"/>
                <a:cs typeface="+mn-cs"/>
              </a:rPr>
              <a:t>Lamport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博士 ，当前 </a:t>
            </a:r>
            <a:r>
              <a:rPr lang="en-US" altLang="zh-CN" sz="1200" b="0" i="0" kern="1200" dirty="0" smtClean="0">
                <a:solidFill>
                  <a:schemeClr val="tx1"/>
                </a:solidFill>
                <a:effectLst/>
                <a:latin typeface="+mn-lt"/>
                <a:ea typeface="+mn-ea"/>
                <a:cs typeface="+mn-cs"/>
              </a:rPr>
              <a:t>LATEX </a:t>
            </a:r>
            <a:r>
              <a:rPr lang="zh-CN" altLang="en-US" sz="1200" b="0" i="0" kern="1200" dirty="0" smtClean="0">
                <a:solidFill>
                  <a:schemeClr val="tx1"/>
                </a:solidFill>
                <a:effectLst/>
                <a:latin typeface="+mn-lt"/>
                <a:ea typeface="+mn-ea"/>
                <a:cs typeface="+mn-cs"/>
              </a:rPr>
              <a:t>由 </a:t>
            </a:r>
            <a:r>
              <a:rPr lang="en-US" altLang="zh-CN" sz="1200" b="0" i="0" kern="1200" dirty="0" smtClean="0">
                <a:solidFill>
                  <a:schemeClr val="tx1"/>
                </a:solidFill>
                <a:effectLst/>
                <a:latin typeface="+mn-lt"/>
                <a:ea typeface="+mn-ea"/>
                <a:cs typeface="+mn-cs"/>
              </a:rPr>
              <a:t>LATEX3 </a:t>
            </a:r>
            <a:r>
              <a:rPr lang="zh-CN" altLang="en-US" sz="1200" b="0" i="0" kern="1200" dirty="0" smtClean="0">
                <a:solidFill>
                  <a:schemeClr val="tx1"/>
                </a:solidFill>
                <a:effectLst/>
                <a:latin typeface="+mn-lt"/>
                <a:ea typeface="+mn-ea"/>
                <a:cs typeface="+mn-cs"/>
              </a:rPr>
              <a:t>工作组</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维护。</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LATEX </a:t>
            </a:r>
            <a:r>
              <a:rPr lang="zh-CN" altLang="en-US" sz="1200" b="0" i="0" kern="1200" dirty="0" smtClean="0">
                <a:solidFill>
                  <a:schemeClr val="tx1"/>
                </a:solidFill>
                <a:effectLst/>
                <a:latin typeface="+mn-lt"/>
                <a:ea typeface="+mn-ea"/>
                <a:cs typeface="+mn-cs"/>
              </a:rPr>
              <a:t>读作 “</a:t>
            </a:r>
            <a:r>
              <a:rPr lang="en-US" altLang="zh-CN" sz="1200" b="0" i="0" kern="1200" dirty="0" err="1" smtClean="0">
                <a:solidFill>
                  <a:schemeClr val="tx1"/>
                </a:solidFill>
                <a:effectLst/>
                <a:latin typeface="+mn-lt"/>
                <a:ea typeface="+mn-ea"/>
                <a:cs typeface="+mn-cs"/>
              </a:rPr>
              <a:t>Lah</a:t>
            </a:r>
            <a:r>
              <a:rPr lang="en-US" altLang="zh-CN" sz="1200" b="0" i="0" kern="1200" dirty="0" smtClean="0">
                <a:solidFill>
                  <a:schemeClr val="tx1"/>
                </a:solidFill>
                <a:effectLst/>
                <a:latin typeface="+mn-lt"/>
                <a:ea typeface="+mn-ea"/>
                <a:cs typeface="+mn-cs"/>
              </a:rPr>
              <a:t>-tech” </a:t>
            </a:r>
            <a:r>
              <a:rPr lang="zh-CN" altLang="en-US" sz="1200" b="0" i="0" kern="1200" dirty="0" smtClean="0">
                <a:solidFill>
                  <a:schemeClr val="tx1"/>
                </a:solidFill>
                <a:effectLst/>
                <a:latin typeface="+mn-lt"/>
                <a:ea typeface="+mn-ea"/>
                <a:cs typeface="+mn-cs"/>
              </a:rPr>
              <a:t>或者 “</a:t>
            </a:r>
            <a:r>
              <a:rPr lang="en-US" altLang="zh-CN" sz="1200" b="0" i="0" kern="1200" dirty="0" smtClean="0">
                <a:solidFill>
                  <a:schemeClr val="tx1"/>
                </a:solidFill>
                <a:effectLst/>
                <a:latin typeface="+mn-lt"/>
                <a:ea typeface="+mn-ea"/>
                <a:cs typeface="+mn-cs"/>
              </a:rPr>
              <a:t>Lay-tech” </a:t>
            </a:r>
            <a:r>
              <a:rPr lang="zh-CN" altLang="en-US" sz="1200" b="0" i="0" kern="1200" dirty="0" smtClean="0">
                <a:solidFill>
                  <a:schemeClr val="tx1"/>
                </a:solidFill>
                <a:effectLst/>
                <a:latin typeface="+mn-lt"/>
                <a:ea typeface="+mn-ea"/>
                <a:cs typeface="+mn-cs"/>
              </a:rPr>
              <a:t>，与汉字“拉泰赫”或“雷泰赫”的发音相近。 </a:t>
            </a:r>
            <a:r>
              <a:rPr lang="en-US" altLang="zh-CN" sz="1200" b="0" i="0" kern="1200" dirty="0" smtClean="0">
                <a:solidFill>
                  <a:schemeClr val="tx1"/>
                </a:solidFill>
                <a:effectLst/>
                <a:latin typeface="+mn-lt"/>
                <a:ea typeface="+mn-ea"/>
                <a:cs typeface="+mn-cs"/>
              </a:rPr>
              <a:t>LATEX</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ASCII </a:t>
            </a:r>
            <a:r>
              <a:rPr lang="zh-CN" altLang="en-US" sz="1200" b="0" i="0" kern="1200" dirty="0" smtClean="0">
                <a:solidFill>
                  <a:schemeClr val="tx1"/>
                </a:solidFill>
                <a:effectLst/>
                <a:latin typeface="+mn-lt"/>
                <a:ea typeface="+mn-ea"/>
                <a:cs typeface="+mn-cs"/>
              </a:rPr>
              <a:t>字符环境写作 </a:t>
            </a:r>
            <a:r>
              <a:rPr lang="en-US" altLang="zh-CN" sz="1200" b="0" i="0" kern="1200" dirty="0" err="1" smtClean="0">
                <a:solidFill>
                  <a:schemeClr val="tx1"/>
                </a:solidFill>
                <a:effectLst/>
                <a:latin typeface="+mn-lt"/>
                <a:ea typeface="+mn-ea"/>
                <a:cs typeface="+mn-cs"/>
              </a:rPr>
              <a:t>LaTeX</a:t>
            </a:r>
            <a:r>
              <a:rPr lang="zh-CN" altLang="en-US" sz="1200" b="0" i="0" kern="1200" dirty="0" smtClean="0">
                <a:solidFill>
                  <a:schemeClr val="tx1"/>
                </a:solidFill>
                <a:effectLst/>
                <a:latin typeface="+mn-lt"/>
                <a:ea typeface="+mn-ea"/>
                <a:cs typeface="+mn-cs"/>
              </a:rPr>
              <a:t>。当前的 </a:t>
            </a:r>
            <a:r>
              <a:rPr lang="en-US" altLang="zh-CN" sz="1200" b="0" i="0" kern="1200" dirty="0" smtClean="0">
                <a:solidFill>
                  <a:schemeClr val="tx1"/>
                </a:solidFill>
                <a:effectLst/>
                <a:latin typeface="+mn-lt"/>
                <a:ea typeface="+mn-ea"/>
                <a:cs typeface="+mn-cs"/>
              </a:rPr>
              <a:t>LATEX </a:t>
            </a:r>
            <a:r>
              <a:rPr lang="zh-CN" altLang="en-US" sz="1200" b="0" i="0" kern="1200" dirty="0" smtClean="0">
                <a:solidFill>
                  <a:schemeClr val="tx1"/>
                </a:solidFill>
                <a:effectLst/>
                <a:latin typeface="+mn-lt"/>
                <a:ea typeface="+mn-ea"/>
                <a:cs typeface="+mn-cs"/>
              </a:rPr>
              <a:t>版本为 </a:t>
            </a:r>
            <a:r>
              <a:rPr lang="en-US" altLang="zh-CN" sz="1200" b="0" i="0" kern="1200" dirty="0" smtClean="0">
                <a:solidFill>
                  <a:schemeClr val="tx1"/>
                </a:solidFill>
                <a:effectLst/>
                <a:latin typeface="+mn-lt"/>
                <a:ea typeface="+mn-ea"/>
                <a:cs typeface="+mn-cs"/>
              </a:rPr>
              <a:t>LATEX 2</a:t>
            </a:r>
            <a:r>
              <a:rPr lang="en-US" altLang="zh-CN" sz="1200" b="0" i="1"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，意思是超出了第二版，但还远</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未没达到第三版，在 </a:t>
            </a:r>
            <a:r>
              <a:rPr lang="en-US" altLang="zh-CN" sz="1200" b="0" i="0" kern="1200" dirty="0" smtClean="0">
                <a:solidFill>
                  <a:schemeClr val="tx1"/>
                </a:solidFill>
                <a:effectLst/>
                <a:latin typeface="+mn-lt"/>
                <a:ea typeface="+mn-ea"/>
                <a:cs typeface="+mn-cs"/>
              </a:rPr>
              <a:t>ASCII </a:t>
            </a:r>
            <a:r>
              <a:rPr lang="zh-CN" altLang="en-US" sz="1200" b="0" i="0" kern="1200" dirty="0" smtClean="0">
                <a:solidFill>
                  <a:schemeClr val="tx1"/>
                </a:solidFill>
                <a:effectLst/>
                <a:latin typeface="+mn-lt"/>
                <a:ea typeface="+mn-ea"/>
                <a:cs typeface="+mn-cs"/>
              </a:rPr>
              <a:t>字符环境写作 </a:t>
            </a:r>
            <a:r>
              <a:rPr lang="en-US" altLang="zh-CN" sz="1200" b="0" i="0" kern="1200" dirty="0" smtClean="0">
                <a:solidFill>
                  <a:schemeClr val="tx1"/>
                </a:solidFill>
                <a:effectLst/>
                <a:latin typeface="+mn-lt"/>
                <a:ea typeface="+mn-ea"/>
                <a:cs typeface="+mn-cs"/>
              </a:rPr>
              <a:t>LaTeX2e</a:t>
            </a:r>
            <a:r>
              <a:rPr lang="zh-CN" altLang="en-US" sz="1200" b="0" i="0" kern="1200" dirty="0" smtClean="0">
                <a:solidFill>
                  <a:schemeClr val="tx1"/>
                </a:solidFill>
                <a:effectLst/>
                <a:latin typeface="+mn-lt"/>
                <a:ea typeface="+mn-ea"/>
                <a:cs typeface="+mn-cs"/>
              </a:rPr>
              <a:t>。</a:t>
            </a:r>
            <a:r>
              <a:rPr lang="zh-CN" altLang="en-US" dirty="0" smtClean="0"/>
              <a:t>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B458E215-1EAB-4D48-A391-F45F823DD81E}" type="slidenum">
              <a:rPr lang="zh-CN" altLang="en-US" smtClean="0"/>
              <a:t>4</a:t>
            </a:fld>
            <a:endParaRPr lang="zh-CN" altLang="en-US"/>
          </a:p>
        </p:txBody>
      </p:sp>
    </p:spTree>
    <p:extLst>
      <p:ext uri="{BB962C8B-B14F-4D97-AF65-F5344CB8AC3E}">
        <p14:creationId xmlns:p14="http://schemas.microsoft.com/office/powerpoint/2010/main" val="175602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TeX </a:t>
            </a:r>
            <a:r>
              <a:rPr lang="zh-CN" altLang="en-US" sz="1200" dirty="0" smtClean="0"/>
              <a:t>发行版的概念相当于 </a:t>
            </a:r>
            <a:r>
              <a:rPr lang="en-US" altLang="zh-CN" sz="1200" dirty="0" smtClean="0"/>
              <a:t>Linux </a:t>
            </a:r>
            <a:r>
              <a:rPr lang="zh-CN" altLang="en-US" sz="1200" dirty="0" smtClean="0"/>
              <a:t>及其发行版，</a:t>
            </a:r>
            <a:r>
              <a:rPr lang="en-US" altLang="zh-CN" sz="1200" dirty="0" smtClean="0"/>
              <a:t>Linux </a:t>
            </a:r>
            <a:r>
              <a:rPr lang="zh-CN" altLang="en-US" sz="1200" dirty="0" smtClean="0"/>
              <a:t>内核虽然只有一个，但是有很多基于内核的不同特色的 </a:t>
            </a:r>
            <a:r>
              <a:rPr lang="en-US" altLang="zh-CN" sz="1200" dirty="0" smtClean="0"/>
              <a:t>Linux </a:t>
            </a:r>
            <a:r>
              <a:rPr lang="zh-CN" altLang="en-US" sz="1200" dirty="0" smtClean="0"/>
              <a:t>发行版，</a:t>
            </a:r>
            <a:r>
              <a:rPr lang="en-US" altLang="zh-CN" sz="1200" dirty="0" smtClean="0"/>
              <a:t>Ubuntu</a:t>
            </a:r>
            <a:r>
              <a:rPr lang="zh-CN" altLang="en-US" sz="1200" dirty="0" smtClean="0"/>
              <a:t>，</a:t>
            </a:r>
            <a:r>
              <a:rPr lang="en-US" altLang="zh-CN" sz="1200" dirty="0" smtClean="0"/>
              <a:t>Fedora </a:t>
            </a:r>
            <a:r>
              <a:rPr lang="zh-CN" altLang="en-US" sz="1200" dirty="0" smtClean="0"/>
              <a:t>等等不胜枚举。</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在安装好</a:t>
            </a:r>
            <a:r>
              <a:rPr lang="en-US" altLang="zh-CN" sz="1200" dirty="0" smtClean="0"/>
              <a:t>LaTeX</a:t>
            </a:r>
            <a:r>
              <a:rPr lang="zh-CN" altLang="en-US" sz="1200" dirty="0" smtClean="0"/>
              <a:t>环境以后，通常都会有一个自带的编辑器，比如 </a:t>
            </a:r>
            <a:r>
              <a:rPr lang="en-US" altLang="zh-CN" sz="1200" dirty="0" smtClean="0"/>
              <a:t>CTex </a:t>
            </a:r>
            <a:r>
              <a:rPr lang="zh-CN" altLang="en-US" sz="1200" dirty="0" smtClean="0"/>
              <a:t>的</a:t>
            </a:r>
            <a:r>
              <a:rPr lang="en-US" altLang="zh-CN" sz="1200" dirty="0" smtClean="0"/>
              <a:t>WinEdt</a:t>
            </a:r>
            <a:r>
              <a:rPr lang="zh-CN" altLang="en-US" sz="1200" dirty="0" smtClean="0"/>
              <a:t>， </a:t>
            </a:r>
            <a:r>
              <a:rPr lang="en-US" altLang="zh-CN" sz="1200" dirty="0" smtClean="0"/>
              <a:t>MacTeX</a:t>
            </a:r>
            <a:r>
              <a:rPr lang="zh-CN" altLang="en-US" sz="1200" dirty="0" smtClean="0"/>
              <a:t>的</a:t>
            </a:r>
            <a:r>
              <a:rPr lang="en-US" altLang="zh-CN" sz="1200" dirty="0" smtClean="0"/>
              <a:t>TeXShop</a:t>
            </a:r>
            <a:r>
              <a:rPr lang="zh-CN" altLang="en-US" sz="1200" dirty="0" smtClean="0"/>
              <a:t>， 不过功能并不强大，好比 </a:t>
            </a:r>
            <a:r>
              <a:rPr lang="en-US" altLang="zh-CN" sz="1200" dirty="0" smtClean="0"/>
              <a:t>Windows </a:t>
            </a:r>
            <a:r>
              <a:rPr lang="zh-CN" altLang="en-US" sz="1200" dirty="0" smtClean="0"/>
              <a:t>记事本，只有一些基本的文本编辑功能。</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B458E215-1EAB-4D48-A391-F45F823DD81E}" type="slidenum">
              <a:rPr lang="zh-CN" altLang="en-US" smtClean="0"/>
              <a:t>6</a:t>
            </a:fld>
            <a:endParaRPr lang="zh-CN" altLang="en-US"/>
          </a:p>
        </p:txBody>
      </p:sp>
    </p:spTree>
    <p:extLst>
      <p:ext uri="{BB962C8B-B14F-4D97-AF65-F5344CB8AC3E}">
        <p14:creationId xmlns:p14="http://schemas.microsoft.com/office/powerpoint/2010/main" val="170360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l" eaLnBrk="0" fontAlgn="base" hangingPunct="0">
              <a:lnSpc>
                <a:spcPct val="100000"/>
              </a:lnSpc>
              <a:spcBef>
                <a:spcPct val="0"/>
              </a:spcBef>
              <a:spcAft>
                <a:spcPct val="0"/>
              </a:spcAft>
            </a:pPr>
            <a:r>
              <a:rPr lang="zh-CN" altLang="en-US" dirty="0" smtClean="0">
                <a:latin typeface="Arial" panose="020B0604020202020204" pitchFamily="34" charset="0"/>
              </a:rPr>
              <a:t>支持一些现代字体技术，例如</a:t>
            </a:r>
            <a:r>
              <a:rPr lang="en-US" altLang="zh-CN" dirty="0" smtClean="0">
                <a:latin typeface="Arial" panose="020B0604020202020204" pitchFamily="34" charset="0"/>
              </a:rPr>
              <a:t>OpenType</a:t>
            </a:r>
          </a:p>
          <a:p>
            <a:pPr algn="l" eaLnBrk="0" fontAlgn="base" hangingPunct="0">
              <a:lnSpc>
                <a:spcPct val="100000"/>
              </a:lnSpc>
              <a:spcBef>
                <a:spcPct val="0"/>
              </a:spcBef>
              <a:spcAft>
                <a:spcPct val="0"/>
              </a:spcAft>
            </a:pPr>
            <a:r>
              <a:rPr lang="zh-CN" altLang="en-US" dirty="0" smtClean="0">
                <a:latin typeface="Arial" panose="020B0604020202020204" pitchFamily="34" charset="0"/>
              </a:rPr>
              <a:t>它原生的支持</a:t>
            </a:r>
            <a:r>
              <a:rPr lang="en-US" altLang="zh-CN" dirty="0" smtClean="0">
                <a:latin typeface="Arial" panose="020B0604020202020204" pitchFamily="34" charset="0"/>
              </a:rPr>
              <a:t>Unicode</a:t>
            </a:r>
            <a:r>
              <a:rPr lang="zh-CN" altLang="en-US" dirty="0" smtClean="0">
                <a:latin typeface="Arial" panose="020B0604020202020204" pitchFamily="34" charset="0"/>
              </a:rPr>
              <a:t>，并默认其输入文件为</a:t>
            </a:r>
            <a:r>
              <a:rPr lang="en-US" altLang="zh-CN" dirty="0" smtClean="0">
                <a:latin typeface="Arial" panose="020B0604020202020204" pitchFamily="34" charset="0"/>
              </a:rPr>
              <a:t>UTF-8</a:t>
            </a:r>
            <a:r>
              <a:rPr lang="zh-CN" altLang="en-US" dirty="0" smtClean="0">
                <a:latin typeface="Arial" panose="020B0604020202020204" pitchFamily="34" charset="0"/>
              </a:rPr>
              <a:t>编码</a:t>
            </a:r>
            <a:endParaRPr lang="en-US" altLang="zh-CN" dirty="0" smtClean="0">
              <a:latin typeface="Arial" panose="020B0604020202020204" pitchFamily="34" charset="0"/>
            </a:endParaRPr>
          </a:p>
          <a:p>
            <a:pPr algn="l" eaLnBrk="0" fontAlgn="base" hangingPunct="0">
              <a:lnSpc>
                <a:spcPct val="100000"/>
              </a:lnSpc>
              <a:spcBef>
                <a:spcPct val="0"/>
              </a:spcBef>
              <a:spcAft>
                <a:spcPct val="0"/>
              </a:spcAft>
            </a:pPr>
            <a:r>
              <a:rPr lang="en-US" altLang="zh-CN" dirty="0" smtClean="0">
                <a:latin typeface="Arial" panose="020B0604020202020204" pitchFamily="34" charset="0"/>
              </a:rPr>
              <a:t>XeTeX</a:t>
            </a:r>
            <a:r>
              <a:rPr lang="zh-CN" altLang="en-US" dirty="0" smtClean="0">
                <a:latin typeface="Arial" panose="020B0604020202020204" pitchFamily="34" charset="0"/>
              </a:rPr>
              <a:t>可以在不进行额外配置的情况下直接使用操作系统中安装的字体，因此可以直接利用</a:t>
            </a:r>
            <a:r>
              <a:rPr lang="en-US" altLang="zh-CN" dirty="0" smtClean="0">
                <a:latin typeface="Arial" panose="020B0604020202020204" pitchFamily="34" charset="0"/>
              </a:rPr>
              <a:t>OpenType</a:t>
            </a:r>
            <a:r>
              <a:rPr lang="zh-CN" altLang="en-US" dirty="0" smtClean="0">
                <a:latin typeface="Arial" panose="020B0604020202020204" pitchFamily="34" charset="0"/>
              </a:rPr>
              <a:t>，</a:t>
            </a:r>
            <a:r>
              <a:rPr lang="en-US" altLang="zh-CN" dirty="0" smtClean="0">
                <a:latin typeface="Arial" panose="020B0604020202020204" pitchFamily="34" charset="0"/>
              </a:rPr>
              <a:t>Graphite</a:t>
            </a:r>
            <a:r>
              <a:rPr lang="zh-CN" altLang="en-US" dirty="0" smtClean="0">
                <a:latin typeface="Arial" panose="020B0604020202020204" pitchFamily="34" charset="0"/>
              </a:rPr>
              <a:t>中的高级特性，例如额外的字形，花体，合字，可变的文本粗细等等</a:t>
            </a:r>
            <a:endParaRPr lang="en-US" altLang="zh-CN" dirty="0" smtClean="0">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B458E215-1EAB-4D48-A391-F45F823DD81E}" type="slidenum">
              <a:rPr lang="zh-CN" altLang="en-US" smtClean="0"/>
              <a:t>7</a:t>
            </a:fld>
            <a:endParaRPr lang="zh-CN" altLang="en-US"/>
          </a:p>
        </p:txBody>
      </p:sp>
    </p:spTree>
    <p:extLst>
      <p:ext uri="{BB962C8B-B14F-4D97-AF65-F5344CB8AC3E}">
        <p14:creationId xmlns:p14="http://schemas.microsoft.com/office/powerpoint/2010/main" val="1331434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58E215-1EAB-4D48-A391-F45F823DD81E}" type="slidenum">
              <a:rPr lang="zh-CN" altLang="en-US" smtClean="0"/>
              <a:t>8</a:t>
            </a:fld>
            <a:endParaRPr lang="zh-CN" altLang="en-US"/>
          </a:p>
        </p:txBody>
      </p:sp>
    </p:spTree>
    <p:extLst>
      <p:ext uri="{BB962C8B-B14F-4D97-AF65-F5344CB8AC3E}">
        <p14:creationId xmlns:p14="http://schemas.microsoft.com/office/powerpoint/2010/main" val="91725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58E215-1EAB-4D48-A391-F45F823DD81E}" type="slidenum">
              <a:rPr lang="zh-CN" altLang="en-US" smtClean="0"/>
              <a:t>11</a:t>
            </a:fld>
            <a:endParaRPr lang="zh-CN" altLang="en-US"/>
          </a:p>
        </p:txBody>
      </p:sp>
    </p:spTree>
    <p:extLst>
      <p:ext uri="{BB962C8B-B14F-4D97-AF65-F5344CB8AC3E}">
        <p14:creationId xmlns:p14="http://schemas.microsoft.com/office/powerpoint/2010/main" val="1233214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titlepage, notitlepage	指定是否在文档标题(document title) 后另起一页</a:t>
            </a:r>
            <a:endParaRPr lang="en-US" altLang="zh-CN" dirty="0" smtClean="0"/>
          </a:p>
          <a:p>
            <a:r>
              <a:rPr lang="zh-CN" altLang="en-US" dirty="0" smtClean="0"/>
              <a:t>twoside, oneside	指定文档为双面或单面打印格式。 article 和report 类为单面(single sided) 格式， book 类缺省为双面(double sided) 格式。 注意该选项只是作用于文档样式， 而不会通知打印机以双面格式打印文档。		</a:t>
            </a:r>
            <a:endParaRPr lang="en-US" altLang="zh-CN" dirty="0" smtClean="0"/>
          </a:p>
          <a:p>
            <a:r>
              <a:rPr lang="zh-CN" altLang="en-US" dirty="0" smtClean="0"/>
              <a:t>landscape		将文档的打印输出布局设置为 landscape 模式。</a:t>
            </a:r>
            <a:endParaRPr lang="en-US" altLang="zh-CN" dirty="0" smtClean="0"/>
          </a:p>
          <a:p>
            <a:r>
              <a:rPr lang="zh-CN" altLang="en-US" dirty="0" smtClean="0"/>
              <a:t>openright, openany	决定新的一章仅在奇数页开始还是在下一页开始。 在文档类型为article 时该选项不起作用， 因为该类中没有定义“章” (chapter)。 report 类默认在下一页开始新一章而book 类的新一章总是在奇数页开始。</a:t>
            </a:r>
          </a:p>
          <a:p>
            <a:endParaRPr lang="en-US" altLang="zh-CN" dirty="0" smtClean="0"/>
          </a:p>
          <a:p>
            <a:r>
              <a:rPr lang="zh-CN" altLang="en-US" dirty="0" smtClean="0"/>
              <a:t>版权声明：本文为CSDN博主「叫码农就行」的原创文章，遵循 CC 4.0 BY-SA 版权协议，转载请附上原文出处链接及本声明。</a:t>
            </a:r>
          </a:p>
          <a:p>
            <a:r>
              <a:rPr lang="zh-CN" altLang="en-US" dirty="0" smtClean="0"/>
              <a:t>原文链接：https://blog.csdn.net/wei_love_2017/article/details/86617235</a:t>
            </a:r>
          </a:p>
          <a:p>
            <a:endParaRPr lang="zh-CN" altLang="en-US" dirty="0"/>
          </a:p>
        </p:txBody>
      </p:sp>
      <p:sp>
        <p:nvSpPr>
          <p:cNvPr id="4" name="灯片编号占位符 3"/>
          <p:cNvSpPr>
            <a:spLocks noGrp="1"/>
          </p:cNvSpPr>
          <p:nvPr>
            <p:ph type="sldNum" sz="quarter" idx="10"/>
          </p:nvPr>
        </p:nvSpPr>
        <p:spPr/>
        <p:txBody>
          <a:bodyPr/>
          <a:lstStyle/>
          <a:p>
            <a:fld id="{B458E215-1EAB-4D48-A391-F45F823DD81E}" type="slidenum">
              <a:rPr lang="zh-CN" altLang="en-US" smtClean="0"/>
              <a:t>12</a:t>
            </a:fld>
            <a:endParaRPr lang="zh-CN" altLang="en-US"/>
          </a:p>
        </p:txBody>
      </p:sp>
    </p:spTree>
    <p:extLst>
      <p:ext uri="{BB962C8B-B14F-4D97-AF65-F5344CB8AC3E}">
        <p14:creationId xmlns:p14="http://schemas.microsoft.com/office/powerpoint/2010/main" val="418134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58E215-1EAB-4D48-A391-F45F823DD81E}" type="slidenum">
              <a:rPr lang="zh-CN" altLang="en-US" smtClean="0"/>
              <a:t>14</a:t>
            </a:fld>
            <a:endParaRPr lang="zh-CN" altLang="en-US"/>
          </a:p>
        </p:txBody>
      </p:sp>
    </p:spTree>
    <p:extLst>
      <p:ext uri="{BB962C8B-B14F-4D97-AF65-F5344CB8AC3E}">
        <p14:creationId xmlns:p14="http://schemas.microsoft.com/office/powerpoint/2010/main" val="2732072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 XeLaTeX</a:t>
            </a:r>
            <a:r>
              <a:rPr lang="zh-CN" altLang="en-US" dirty="0" smtClean="0"/>
              <a:t>， </a:t>
            </a:r>
            <a:r>
              <a:rPr lang="en-US" altLang="zh-CN" dirty="0" smtClean="0"/>
              <a:t>UTF-8</a:t>
            </a:r>
          </a:p>
          <a:p>
            <a:r>
              <a:rPr lang="en-US" altLang="zh-CN" dirty="0" smtClean="0"/>
              <a:t>\documentclass[12pt,a4paper]{article}</a:t>
            </a:r>
          </a:p>
          <a:p>
            <a:r>
              <a:rPr lang="en-US" altLang="zh-CN" dirty="0" smtClean="0"/>
              <a:t>\usepackage[left=30mm,right=30mm,bottom=30mm,top=30mm]{geometry}</a:t>
            </a:r>
          </a:p>
          <a:p>
            <a:r>
              <a:rPr lang="en-US" altLang="zh-CN" dirty="0" smtClean="0"/>
              <a:t>\usepackage{</a:t>
            </a:r>
          </a:p>
          <a:p>
            <a:r>
              <a:rPr lang="en-US" altLang="zh-CN" dirty="0" smtClean="0"/>
              <a:t>    amsmath,   amssymb,    booktabs,</a:t>
            </a:r>
          </a:p>
          <a:p>
            <a:r>
              <a:rPr lang="en-US" altLang="zh-CN" dirty="0" smtClean="0"/>
              <a:t>    caption,	  cite,       ctex,</a:t>
            </a:r>
          </a:p>
          <a:p>
            <a:r>
              <a:rPr lang="en-US" altLang="zh-CN" dirty="0" smtClean="0"/>
              <a:t>    graphicx,	  listings,   multicol,</a:t>
            </a:r>
          </a:p>
          <a:p>
            <a:r>
              <a:rPr lang="en-US" altLang="zh-CN" dirty="0" smtClean="0"/>
              <a:t>    multirow,  setspace,   subfigure }</a:t>
            </a:r>
          </a:p>
          <a:p>
            <a:endParaRPr lang="en-US" altLang="zh-CN" dirty="0" smtClean="0"/>
          </a:p>
          <a:p>
            <a:r>
              <a:rPr lang="en-US" altLang="zh-CN" dirty="0" smtClean="0"/>
              <a:t>\title{</a:t>
            </a:r>
            <a:r>
              <a:rPr lang="zh-CN" altLang="en-US" dirty="0" smtClean="0"/>
              <a:t>文章的标题</a:t>
            </a:r>
            <a:r>
              <a:rPr lang="en-US" altLang="zh-CN" dirty="0" smtClean="0"/>
              <a:t>}  %</a:t>
            </a:r>
            <a:r>
              <a:rPr lang="zh-CN" altLang="en-US" dirty="0" smtClean="0"/>
              <a:t>文章标题</a:t>
            </a:r>
          </a:p>
          <a:p>
            <a:r>
              <a:rPr lang="en-US" altLang="zh-CN" dirty="0" smtClean="0"/>
              <a:t>\author{</a:t>
            </a:r>
            <a:r>
              <a:rPr lang="zh-CN" altLang="en-US" dirty="0" smtClean="0"/>
              <a:t>作者名称</a:t>
            </a:r>
            <a:r>
              <a:rPr lang="en-US" altLang="zh-CN" dirty="0" smtClean="0"/>
              <a:t>}   %</a:t>
            </a:r>
            <a:r>
              <a:rPr lang="zh-CN" altLang="en-US" dirty="0" smtClean="0"/>
              <a:t>作者的名称</a:t>
            </a:r>
          </a:p>
          <a:p>
            <a:r>
              <a:rPr lang="en-US" altLang="zh-CN" dirty="0" smtClean="0"/>
              <a:t>\date{\today}       %</a:t>
            </a:r>
            <a:r>
              <a:rPr lang="zh-CN" altLang="en-US" dirty="0" smtClean="0"/>
              <a:t>日期</a:t>
            </a:r>
            <a:endParaRPr lang="en-US" altLang="zh-CN" dirty="0" smtClean="0"/>
          </a:p>
          <a:p>
            <a:r>
              <a:rPr lang="en-US" altLang="zh-CN" dirty="0" smtClean="0"/>
              <a:t>\begin{document}</a:t>
            </a:r>
          </a:p>
          <a:p>
            <a:r>
              <a:rPr lang="en-US" altLang="zh-CN" dirty="0" smtClean="0"/>
              <a:t>\maketitle</a:t>
            </a:r>
          </a:p>
          <a:p>
            <a:r>
              <a:rPr lang="en-US" altLang="zh-CN" dirty="0" smtClean="0"/>
              <a:t>\begin{spacing}{1.2}</a:t>
            </a:r>
          </a:p>
          <a:p>
            <a:endParaRPr lang="en-US" altLang="zh-CN" dirty="0" smtClean="0"/>
          </a:p>
          <a:p>
            <a:r>
              <a:rPr lang="en-US" altLang="zh-CN" dirty="0" smtClean="0"/>
              <a:t>\section{</a:t>
            </a:r>
            <a:r>
              <a:rPr lang="zh-CN" altLang="en-US" dirty="0" smtClean="0"/>
              <a:t>这是第一部分</a:t>
            </a:r>
            <a:r>
              <a:rPr lang="en-US" altLang="zh-CN" dirty="0" smtClean="0"/>
              <a:t>}</a:t>
            </a:r>
          </a:p>
          <a:p>
            <a:endParaRPr lang="en-US" altLang="zh-CN" dirty="0" smtClean="0"/>
          </a:p>
          <a:p>
            <a:r>
              <a:rPr lang="en-US" altLang="zh-CN" dirty="0" smtClean="0"/>
              <a:t>\huge </a:t>
            </a:r>
            <a:r>
              <a:rPr lang="zh-CN" altLang="en-US" dirty="0" smtClean="0"/>
              <a:t>大号的</a:t>
            </a:r>
            <a:r>
              <a:rPr lang="en-US" altLang="zh-CN" dirty="0" smtClean="0"/>
              <a:t>\LaTeX !</a:t>
            </a:r>
          </a:p>
          <a:p>
            <a:endParaRPr lang="en-US" altLang="zh-CN" dirty="0" smtClean="0"/>
          </a:p>
          <a:p>
            <a:r>
              <a:rPr lang="en-US" altLang="zh-CN" dirty="0" smtClean="0"/>
              <a:t>\section{</a:t>
            </a:r>
            <a:r>
              <a:rPr lang="zh-CN" altLang="en-US" dirty="0" smtClean="0"/>
              <a:t>这是第二部分</a:t>
            </a:r>
            <a:r>
              <a:rPr lang="en-US" altLang="zh-CN" dirty="0" smtClean="0"/>
              <a:t>}</a:t>
            </a:r>
          </a:p>
          <a:p>
            <a:r>
              <a:rPr lang="en-US" altLang="zh-CN" dirty="0" smtClean="0"/>
              <a:t>\subsection{</a:t>
            </a:r>
            <a:r>
              <a:rPr lang="zh-CN" altLang="en-US" dirty="0" smtClean="0"/>
              <a:t>第二部分的子部分</a:t>
            </a:r>
            <a:r>
              <a:rPr lang="en-US" altLang="zh-CN" dirty="0" smtClean="0"/>
              <a:t>}</a:t>
            </a:r>
          </a:p>
          <a:p>
            <a:endParaRPr lang="en-US" altLang="zh-CN" dirty="0" smtClean="0"/>
          </a:p>
          <a:p>
            <a:r>
              <a:rPr lang="en-US" altLang="zh-CN" dirty="0" smtClean="0"/>
              <a:t>\end{spacing}</a:t>
            </a:r>
          </a:p>
          <a:p>
            <a:r>
              <a:rPr lang="en-US" altLang="zh-CN" dirty="0" smtClean="0"/>
              <a:t>\end{document}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458E215-1EAB-4D48-A391-F45F823DD81E}" type="slidenum">
              <a:rPr lang="zh-CN" altLang="en-US" smtClean="0"/>
              <a:t>15</a:t>
            </a:fld>
            <a:endParaRPr lang="zh-CN" altLang="en-US"/>
          </a:p>
        </p:txBody>
      </p:sp>
    </p:spTree>
    <p:extLst>
      <p:ext uri="{BB962C8B-B14F-4D97-AF65-F5344CB8AC3E}">
        <p14:creationId xmlns:p14="http://schemas.microsoft.com/office/powerpoint/2010/main" val="267121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7CAAB74-4831-480F-89FB-6E3D4104C2AE}"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132087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CAAB74-4831-480F-89FB-6E3D4104C2AE}"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282484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CAAB74-4831-480F-89FB-6E3D4104C2AE}"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202264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CAAB74-4831-480F-89FB-6E3D4104C2AE}"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374292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7CAAB74-4831-480F-89FB-6E3D4104C2AE}"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238854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7CAAB74-4831-480F-89FB-6E3D4104C2AE}" type="datetimeFigureOut">
              <a:rPr lang="zh-CN" altLang="en-US" smtClean="0"/>
              <a:t>2019/12/7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409644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7CAAB74-4831-480F-89FB-6E3D4104C2AE}" type="datetimeFigureOut">
              <a:rPr lang="zh-CN" altLang="en-US" smtClean="0"/>
              <a:t>2019/12/7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373557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7CAAB74-4831-480F-89FB-6E3D4104C2AE}" type="datetimeFigureOut">
              <a:rPr lang="zh-CN" altLang="en-US" smtClean="0"/>
              <a:t>2019/12/7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2059964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AAB74-4831-480F-89FB-6E3D4104C2AE}" type="datetimeFigureOut">
              <a:rPr lang="zh-CN" altLang="en-US" smtClean="0"/>
              <a:t>2019/12/7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206888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7CAAB74-4831-480F-89FB-6E3D4104C2AE}" type="datetimeFigureOut">
              <a:rPr lang="zh-CN" altLang="en-US" smtClean="0"/>
              <a:t>2019/12/7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77158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7CAAB74-4831-480F-89FB-6E3D4104C2AE}" type="datetimeFigureOut">
              <a:rPr lang="zh-CN" altLang="en-US" smtClean="0"/>
              <a:t>2019/12/7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98203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AAB74-4831-480F-89FB-6E3D4104C2AE}" type="datetimeFigureOut">
              <a:rPr lang="zh-CN" altLang="en-US" smtClean="0"/>
              <a:t>2019/12/7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2E919-C64E-45C6-B95D-67240CEDF0BC}" type="slidenum">
              <a:rPr lang="zh-CN" altLang="en-US" smtClean="0"/>
              <a:t>‹#›</a:t>
            </a:fld>
            <a:endParaRPr lang="zh-CN" altLang="en-US"/>
          </a:p>
        </p:txBody>
      </p:sp>
    </p:spTree>
    <p:extLst>
      <p:ext uri="{BB962C8B-B14F-4D97-AF65-F5344CB8AC3E}">
        <p14:creationId xmlns:p14="http://schemas.microsoft.com/office/powerpoint/2010/main" val="792868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csdn.net/sinat_38816924/article/details/8434974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log.csdn.net/Mikchy/article/details/94448707"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www.ctex.org/CTeX"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log.csdn.net/chen_shiqiang/article/details/52101836"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200153" y="2216811"/>
            <a:ext cx="4743694" cy="1168460"/>
          </a:xfrm>
          <a:prstGeom prst="rect">
            <a:avLst/>
          </a:prstGeom>
        </p:spPr>
      </p:pic>
      <p:sp>
        <p:nvSpPr>
          <p:cNvPr id="2" name="文本框 1"/>
          <p:cNvSpPr txBox="1"/>
          <p:nvPr/>
        </p:nvSpPr>
        <p:spPr>
          <a:xfrm>
            <a:off x="1944477" y="4302215"/>
            <a:ext cx="5255046" cy="1477328"/>
          </a:xfrm>
          <a:prstGeom prst="rect">
            <a:avLst/>
          </a:prstGeom>
          <a:noFill/>
        </p:spPr>
        <p:txBody>
          <a:bodyPr wrap="square" rtlCol="0">
            <a:spAutoFit/>
          </a:bodyPr>
          <a:lstStyle/>
          <a:p>
            <a:pPr algn="ctr"/>
            <a:r>
              <a:rPr lang="zh-CN" altLang="en-US" sz="2400" dirty="0" smtClean="0">
                <a:latin typeface="宋体" panose="02010600030101010101" pitchFamily="2" charset="-122"/>
                <a:ea typeface="宋体" panose="02010600030101010101" pitchFamily="2" charset="-122"/>
              </a:rPr>
              <a:t>白玉琛 赵</a:t>
            </a:r>
            <a:r>
              <a:rPr lang="zh-CN" altLang="en-US" sz="2400">
                <a:latin typeface="宋体" panose="02010600030101010101" pitchFamily="2" charset="-122"/>
                <a:ea typeface="宋体" panose="02010600030101010101" pitchFamily="2" charset="-122"/>
              </a:rPr>
              <a:t>恒欣尤佳睿 </a:t>
            </a:r>
            <a:endParaRPr lang="en-US" altLang="zh-CN" sz="2400" dirty="0">
              <a:latin typeface="宋体" panose="02010600030101010101" pitchFamily="2" charset="-122"/>
              <a:ea typeface="宋体" panose="02010600030101010101" pitchFamily="2" charset="-122"/>
            </a:endParaRPr>
          </a:p>
          <a:p>
            <a:pPr algn="ctr"/>
            <a:r>
              <a:rPr lang="zh-CN" altLang="en-US" sz="2400" dirty="0">
                <a:latin typeface="宋体" panose="02010600030101010101" pitchFamily="2" charset="-122"/>
                <a:ea typeface="宋体" panose="02010600030101010101" pitchFamily="2" charset="-122"/>
              </a:rPr>
              <a:t>西交</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钱院学辅</a:t>
            </a:r>
            <a:endParaRPr lang="en-US" altLang="zh-CN" sz="2400" dirty="0">
              <a:latin typeface="宋体" panose="02010600030101010101" pitchFamily="2" charset="-122"/>
              <a:ea typeface="宋体" panose="02010600030101010101" pitchFamily="2" charset="-122"/>
            </a:endParaRPr>
          </a:p>
          <a:p>
            <a:pPr algn="ctr"/>
            <a:r>
              <a:rPr lang="en-US" altLang="zh-CN" sz="2400" dirty="0">
                <a:latin typeface="宋体" panose="02010600030101010101" pitchFamily="2" charset="-122"/>
                <a:ea typeface="宋体" panose="02010600030101010101" pitchFamily="2" charset="-122"/>
              </a:rPr>
              <a:t>2019.12</a:t>
            </a:r>
          </a:p>
          <a:p>
            <a:endParaRPr lang="zh-CN" altLang="en-US" dirty="0"/>
          </a:p>
        </p:txBody>
      </p:sp>
    </p:spTree>
    <p:extLst>
      <p:ext uri="{BB962C8B-B14F-4D97-AF65-F5344CB8AC3E}">
        <p14:creationId xmlns:p14="http://schemas.microsoft.com/office/powerpoint/2010/main" val="36791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33665" y="883084"/>
            <a:ext cx="4211782" cy="3510963"/>
          </a:xfrm>
        </p:spPr>
        <p:txBody>
          <a:bodyPr>
            <a:noAutofit/>
          </a:bodyPr>
          <a:lstStyle/>
          <a:p>
            <a:pPr algn="l">
              <a:lnSpc>
                <a:spcPct val="150000"/>
              </a:lnSpc>
            </a:pPr>
            <a:r>
              <a:rPr lang="en-US" altLang="zh-CN" b="1" dirty="0">
                <a:solidFill>
                  <a:srgbClr val="0000FF"/>
                </a:solidFill>
                <a:highlight>
                  <a:srgbClr val="FFFFFF"/>
                </a:highlight>
                <a:latin typeface="Consolas" panose="020B0609020204030204" pitchFamily="49" charset="0"/>
              </a:rPr>
              <a:t>\documentclass</a:t>
            </a:r>
            <a:r>
              <a:rPr lang="en-US" altLang="zh-CN" b="1" dirty="0">
                <a:solidFill>
                  <a:srgbClr val="8000FF"/>
                </a:solidFill>
                <a:highlight>
                  <a:srgbClr val="FFFFFF"/>
                </a:highlight>
                <a:latin typeface="Consolas" panose="020B0609020204030204" pitchFamily="49" charset="0"/>
              </a:rPr>
              <a:t>{</a:t>
            </a:r>
            <a:r>
              <a:rPr lang="en-US" altLang="zh-CN" dirty="0">
                <a:solidFill>
                  <a:srgbClr val="000000"/>
                </a:solidFill>
                <a:highlight>
                  <a:srgbClr val="FFFFFF"/>
                </a:highlight>
                <a:latin typeface="Consolas" panose="020B0609020204030204" pitchFamily="49" charset="0"/>
              </a:rPr>
              <a:t>article</a:t>
            </a:r>
            <a:r>
              <a:rPr lang="en-US" altLang="zh-CN" b="1" dirty="0">
                <a:solidFill>
                  <a:srgbClr val="8000FF"/>
                </a:solidFill>
                <a:highlight>
                  <a:srgbClr val="FFFFFF"/>
                </a:highlight>
                <a:latin typeface="Consolas" panose="020B0609020204030204" pitchFamily="49" charset="0"/>
              </a:rPr>
              <a:t>}</a:t>
            </a:r>
            <a:endParaRPr lang="en-US" altLang="zh-CN" dirty="0">
              <a:solidFill>
                <a:srgbClr val="000000"/>
              </a:solidFill>
              <a:highlight>
                <a:srgbClr val="FFFFFF"/>
              </a:highlight>
              <a:latin typeface="Consolas" panose="020B0609020204030204" pitchFamily="49" charset="0"/>
            </a:endParaRPr>
          </a:p>
          <a:p>
            <a:pPr algn="l">
              <a:lnSpc>
                <a:spcPct val="150000"/>
              </a:lnSpc>
            </a:pPr>
            <a:r>
              <a:rPr lang="en-US" altLang="zh-CN" b="1" dirty="0">
                <a:solidFill>
                  <a:srgbClr val="0000FF"/>
                </a:solidFill>
                <a:highlight>
                  <a:srgbClr val="FFFFFF"/>
                </a:highlight>
                <a:latin typeface="Consolas" panose="020B0609020204030204" pitchFamily="49" charset="0"/>
              </a:rPr>
              <a:t>\usepackage</a:t>
            </a:r>
            <a:r>
              <a:rPr lang="en-US" altLang="zh-CN" b="1" dirty="0">
                <a:solidFill>
                  <a:srgbClr val="8000FF"/>
                </a:solidFill>
                <a:highlight>
                  <a:srgbClr val="FFFFFF"/>
                </a:highlight>
                <a:latin typeface="Consolas" panose="020B0609020204030204" pitchFamily="49" charset="0"/>
              </a:rPr>
              <a:t>{</a:t>
            </a:r>
            <a:r>
              <a:rPr lang="en-US" altLang="zh-CN" dirty="0">
                <a:solidFill>
                  <a:srgbClr val="000000"/>
                </a:solidFill>
                <a:highlight>
                  <a:srgbClr val="FFFFFF"/>
                </a:highlight>
                <a:latin typeface="Consolas" panose="020B0609020204030204" pitchFamily="49" charset="0"/>
              </a:rPr>
              <a:t>ctex</a:t>
            </a:r>
            <a:r>
              <a:rPr lang="en-US" altLang="zh-CN" b="1" dirty="0">
                <a:solidFill>
                  <a:srgbClr val="8000FF"/>
                </a:solidFill>
                <a:highlight>
                  <a:srgbClr val="FFFFFF"/>
                </a:highlight>
                <a:latin typeface="Consolas" panose="020B0609020204030204" pitchFamily="49" charset="0"/>
              </a:rPr>
              <a:t>}</a:t>
            </a:r>
            <a:endParaRPr lang="en-US" altLang="zh-CN" dirty="0">
              <a:solidFill>
                <a:srgbClr val="000000"/>
              </a:solidFill>
              <a:highlight>
                <a:srgbClr val="FFFFFF"/>
              </a:highlight>
              <a:latin typeface="Consolas" panose="020B0609020204030204" pitchFamily="49" charset="0"/>
            </a:endParaRPr>
          </a:p>
          <a:p>
            <a:pPr algn="l">
              <a:lnSpc>
                <a:spcPct val="150000"/>
              </a:lnSpc>
            </a:pPr>
            <a:r>
              <a:rPr lang="en-US" altLang="zh-CN" b="1" dirty="0">
                <a:solidFill>
                  <a:srgbClr val="0000FF"/>
                </a:solidFill>
                <a:highlight>
                  <a:srgbClr val="FFFFFF"/>
                </a:highlight>
                <a:latin typeface="Consolas" panose="020B0609020204030204" pitchFamily="49" charset="0"/>
              </a:rPr>
              <a:t>\begin</a:t>
            </a:r>
            <a:r>
              <a:rPr lang="en-US" altLang="zh-CN" b="1" dirty="0">
                <a:solidFill>
                  <a:srgbClr val="8000FF"/>
                </a:solidFill>
                <a:highlight>
                  <a:srgbClr val="FFFFFF"/>
                </a:highlight>
                <a:latin typeface="Consolas" panose="020B0609020204030204" pitchFamily="49" charset="0"/>
              </a:rPr>
              <a:t>{</a:t>
            </a:r>
            <a:r>
              <a:rPr lang="en-US" altLang="zh-CN" dirty="0">
                <a:solidFill>
                  <a:srgbClr val="000000"/>
                </a:solidFill>
                <a:highlight>
                  <a:srgbClr val="FFFFFF"/>
                </a:highlight>
                <a:latin typeface="Consolas" panose="020B0609020204030204" pitchFamily="49" charset="0"/>
              </a:rPr>
              <a:t>document</a:t>
            </a:r>
            <a:r>
              <a:rPr lang="en-US" altLang="zh-CN" b="1" dirty="0">
                <a:solidFill>
                  <a:srgbClr val="8000FF"/>
                </a:solidFill>
                <a:highlight>
                  <a:srgbClr val="FFFFFF"/>
                </a:highlight>
                <a:latin typeface="Consolas" panose="020B0609020204030204" pitchFamily="49" charset="0"/>
              </a:rPr>
              <a:t>}</a:t>
            </a:r>
            <a:endParaRPr lang="en-US" altLang="zh-CN" dirty="0">
              <a:solidFill>
                <a:srgbClr val="000000"/>
              </a:solidFill>
              <a:highlight>
                <a:srgbClr val="FFFFFF"/>
              </a:highlight>
              <a:latin typeface="Consolas" panose="020B0609020204030204" pitchFamily="49" charset="0"/>
            </a:endParaRPr>
          </a:p>
          <a:p>
            <a:pPr algn="l">
              <a:lnSpc>
                <a:spcPct val="150000"/>
              </a:lnSpc>
            </a:pPr>
            <a:r>
              <a:rPr lang="zh-CN" altLang="en-US" dirty="0">
                <a:solidFill>
                  <a:srgbClr val="000000"/>
                </a:solidFill>
                <a:highlight>
                  <a:srgbClr val="FFFFFF"/>
                </a:highlight>
                <a:latin typeface="Consolas" panose="020B0609020204030204" pitchFamily="49" charset="0"/>
              </a:rPr>
              <a:t>	这是基本语法结构！</a:t>
            </a:r>
          </a:p>
          <a:p>
            <a:pPr algn="l">
              <a:lnSpc>
                <a:spcPct val="150000"/>
              </a:lnSpc>
            </a:pPr>
            <a:r>
              <a:rPr lang="en-US" altLang="zh-CN" b="1" dirty="0">
                <a:solidFill>
                  <a:srgbClr val="0000FF"/>
                </a:solidFill>
                <a:highlight>
                  <a:srgbClr val="FFFFFF"/>
                </a:highlight>
                <a:latin typeface="Consolas" panose="020B0609020204030204" pitchFamily="49" charset="0"/>
              </a:rPr>
              <a:t>\end</a:t>
            </a:r>
            <a:r>
              <a:rPr lang="en-US" altLang="zh-CN" b="1" dirty="0">
                <a:solidFill>
                  <a:srgbClr val="8000FF"/>
                </a:solidFill>
                <a:highlight>
                  <a:srgbClr val="FFFFFF"/>
                </a:highlight>
                <a:latin typeface="Consolas" panose="020B0609020204030204" pitchFamily="49" charset="0"/>
              </a:rPr>
              <a:t>{</a:t>
            </a:r>
            <a:r>
              <a:rPr lang="en-US" altLang="zh-CN" dirty="0">
                <a:solidFill>
                  <a:srgbClr val="000000"/>
                </a:solidFill>
                <a:highlight>
                  <a:srgbClr val="FFFFFF"/>
                </a:highlight>
                <a:latin typeface="Consolas" panose="020B0609020204030204" pitchFamily="49" charset="0"/>
              </a:rPr>
              <a:t>document</a:t>
            </a:r>
            <a:r>
              <a:rPr lang="en-US" altLang="zh-CN" b="1" dirty="0">
                <a:solidFill>
                  <a:srgbClr val="8000FF"/>
                </a:solidFill>
                <a:highlight>
                  <a:srgbClr val="FFFFFF"/>
                </a:highlight>
                <a:latin typeface="Consolas" panose="020B0609020204030204" pitchFamily="49" charset="0"/>
              </a:rPr>
              <a:t>}</a:t>
            </a:r>
            <a:endParaRPr lang="en-US" altLang="zh-CN" dirty="0">
              <a:solidFill>
                <a:srgbClr val="000000"/>
              </a:solidFill>
              <a:highlight>
                <a:srgbClr val="FFFFFF"/>
              </a:highlight>
              <a:latin typeface="Consolas" panose="020B0609020204030204" pitchFamily="49" charset="0"/>
            </a:endParaRPr>
          </a:p>
        </p:txBody>
      </p:sp>
      <p:sp>
        <p:nvSpPr>
          <p:cNvPr id="4" name="文本框 3"/>
          <p:cNvSpPr txBox="1"/>
          <p:nvPr/>
        </p:nvSpPr>
        <p:spPr>
          <a:xfrm>
            <a:off x="4938898" y="1526123"/>
            <a:ext cx="5805888" cy="830997"/>
          </a:xfrm>
          <a:prstGeom prst="rect">
            <a:avLst/>
          </a:prstGeom>
          <a:noFill/>
        </p:spPr>
        <p:txBody>
          <a:bodyPr wrap="square" rtlCol="0">
            <a:spAutoFit/>
          </a:bodyPr>
          <a:lstStyle/>
          <a:p>
            <a:r>
              <a:rPr lang="zh-CN" altLang="en-US" sz="2400" dirty="0">
                <a:latin typeface="Arial" panose="020B0604020202020204" pitchFamily="34" charset="0"/>
              </a:rPr>
              <a:t>说明文档类型：</a:t>
            </a:r>
            <a:r>
              <a:rPr lang="en-US" altLang="zh-CN" sz="2400" dirty="0">
                <a:latin typeface="Arial" panose="020B0604020202020204" pitchFamily="34" charset="0"/>
              </a:rPr>
              <a:t>article,book,report,beamer…</a:t>
            </a:r>
            <a:endParaRPr lang="zh-CN" altLang="en-US" sz="2400" dirty="0">
              <a:latin typeface="Arial" panose="020B0604020202020204" pitchFamily="34" charset="0"/>
            </a:endParaRPr>
          </a:p>
        </p:txBody>
      </p:sp>
      <p:sp>
        <p:nvSpPr>
          <p:cNvPr id="5" name="文本框 4"/>
          <p:cNvSpPr txBox="1"/>
          <p:nvPr/>
        </p:nvSpPr>
        <p:spPr>
          <a:xfrm>
            <a:off x="5298475" y="3285473"/>
            <a:ext cx="4252511" cy="461665"/>
          </a:xfrm>
          <a:prstGeom prst="rect">
            <a:avLst/>
          </a:prstGeom>
          <a:noFill/>
        </p:spPr>
        <p:txBody>
          <a:bodyPr wrap="square" rtlCol="0">
            <a:spAutoFit/>
          </a:bodyPr>
          <a:lstStyle/>
          <a:p>
            <a:r>
              <a:rPr lang="zh-CN" altLang="en-US" sz="2400" dirty="0">
                <a:latin typeface="Arial" panose="020B0604020202020204" pitchFamily="34" charset="0"/>
              </a:rPr>
              <a:t>调用宏包</a:t>
            </a:r>
          </a:p>
        </p:txBody>
      </p:sp>
      <p:cxnSp>
        <p:nvCxnSpPr>
          <p:cNvPr id="7" name="直接箭头连接符 6"/>
          <p:cNvCxnSpPr>
            <a:endCxn id="4" idx="1"/>
          </p:cNvCxnSpPr>
          <p:nvPr/>
        </p:nvCxnSpPr>
        <p:spPr>
          <a:xfrm>
            <a:off x="3909905" y="1526123"/>
            <a:ext cx="1028993" cy="4154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a:endCxn id="5" idx="1"/>
          </p:cNvCxnSpPr>
          <p:nvPr/>
        </p:nvCxnSpPr>
        <p:spPr>
          <a:xfrm>
            <a:off x="3630060" y="2012568"/>
            <a:ext cx="1668415" cy="15037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769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3659" y="821980"/>
            <a:ext cx="4904014" cy="3970318"/>
          </a:xfrm>
          <a:prstGeom prst="rect">
            <a:avLst/>
          </a:prstGeom>
          <a:noFill/>
        </p:spPr>
        <p:txBody>
          <a:bodyPr wrap="square" rtlCol="0">
            <a:spAutoFit/>
          </a:bodyPr>
          <a:lstStyle/>
          <a:p>
            <a:pPr>
              <a:lnSpc>
                <a:spcPct val="150000"/>
              </a:lnSpc>
            </a:pPr>
            <a:r>
              <a:rPr lang="en-US" altLang="zh-CN" sz="2400" dirty="0">
                <a:latin typeface="Arial" panose="020B0604020202020204" pitchFamily="34" charset="0"/>
              </a:rPr>
              <a:t>1.</a:t>
            </a:r>
            <a:r>
              <a:rPr lang="zh-CN" altLang="en-US" sz="2400" dirty="0">
                <a:latin typeface="Arial" panose="020B0604020202020204" pitchFamily="34" charset="0"/>
              </a:rPr>
              <a:t>页面、页边距，页眉、页码</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2.</a:t>
            </a:r>
            <a:r>
              <a:rPr lang="zh-CN" altLang="en-US" sz="2400" dirty="0">
                <a:latin typeface="Arial" panose="020B0604020202020204" pitchFamily="34" charset="0"/>
              </a:rPr>
              <a:t>字体，字号，加粗，倾斜，颜色</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3.</a:t>
            </a:r>
            <a:r>
              <a:rPr lang="zh-CN" altLang="en-US" sz="2400" dirty="0">
                <a:latin typeface="Arial" panose="020B0604020202020204" pitchFamily="34" charset="0"/>
              </a:rPr>
              <a:t>行距，左</a:t>
            </a:r>
            <a:r>
              <a:rPr lang="en-US" altLang="zh-CN" sz="2400" dirty="0">
                <a:latin typeface="Arial" panose="020B0604020202020204" pitchFamily="34" charset="0"/>
              </a:rPr>
              <a:t>/</a:t>
            </a:r>
            <a:r>
              <a:rPr lang="zh-CN" altLang="en-US" sz="2400" dirty="0">
                <a:latin typeface="Arial" panose="020B0604020202020204" pitchFamily="34" charset="0"/>
              </a:rPr>
              <a:t>右对齐，居中</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4.</a:t>
            </a:r>
            <a:r>
              <a:rPr lang="zh-CN" altLang="en-US" sz="2400" dirty="0">
                <a:latin typeface="Arial" panose="020B0604020202020204" pitchFamily="34" charset="0"/>
              </a:rPr>
              <a:t>分栏</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5.</a:t>
            </a:r>
            <a:r>
              <a:rPr lang="zh-CN" altLang="en-US" sz="2400" b="1" dirty="0">
                <a:latin typeface="Arial" panose="020B0604020202020204" pitchFamily="34" charset="0"/>
              </a:rPr>
              <a:t>插入公式</a:t>
            </a:r>
            <a:endParaRPr lang="en-US" altLang="zh-CN" sz="2400" b="1" dirty="0">
              <a:latin typeface="Arial" panose="020B0604020202020204" pitchFamily="34" charset="0"/>
            </a:endParaRPr>
          </a:p>
          <a:p>
            <a:pPr>
              <a:lnSpc>
                <a:spcPct val="150000"/>
              </a:lnSpc>
            </a:pPr>
            <a:r>
              <a:rPr lang="en-US" altLang="zh-CN" sz="2400" dirty="0">
                <a:latin typeface="Arial" panose="020B0604020202020204" pitchFamily="34" charset="0"/>
              </a:rPr>
              <a:t>6.</a:t>
            </a:r>
            <a:r>
              <a:rPr lang="zh-CN" altLang="en-US" sz="2400" dirty="0">
                <a:latin typeface="Arial" panose="020B0604020202020204" pitchFamily="34" charset="0"/>
              </a:rPr>
              <a:t>插入图片，表格（浮动体）</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7.</a:t>
            </a:r>
            <a:r>
              <a:rPr lang="zh-CN" altLang="en-US" sz="2400" dirty="0">
                <a:latin typeface="Arial" panose="020B0604020202020204" pitchFamily="34" charset="0"/>
              </a:rPr>
              <a:t>参考文献</a:t>
            </a:r>
          </a:p>
        </p:txBody>
      </p:sp>
    </p:spTree>
    <p:extLst>
      <p:ext uri="{BB962C8B-B14F-4D97-AF65-F5344CB8AC3E}">
        <p14:creationId xmlns:p14="http://schemas.microsoft.com/office/powerpoint/2010/main" val="3937819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783935" y="908484"/>
            <a:ext cx="5507765" cy="19355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b="1" dirty="0">
                <a:solidFill>
                  <a:srgbClr val="0000FF"/>
                </a:solidFill>
                <a:highlight>
                  <a:srgbClr val="FFFFFF"/>
                </a:highlight>
                <a:latin typeface="Consolas" panose="020B0609020204030204" pitchFamily="49" charset="0"/>
              </a:rPr>
              <a:t>\documentclass</a:t>
            </a:r>
            <a:r>
              <a:rPr lang="en-US" altLang="zh-CN" b="1" dirty="0">
                <a:solidFill>
                  <a:srgbClr val="FF8000"/>
                </a:solidFill>
                <a:highlight>
                  <a:srgbClr val="FFFFFF"/>
                </a:highlight>
                <a:latin typeface="Consolas" panose="020B0609020204030204" pitchFamily="49" charset="0"/>
              </a:rPr>
              <a:t>[</a:t>
            </a:r>
            <a:r>
              <a:rPr lang="en-US" altLang="zh-CN" dirty="0">
                <a:solidFill>
                  <a:srgbClr val="000000"/>
                </a:solidFill>
                <a:highlight>
                  <a:srgbClr val="FFFFFF"/>
                </a:highlight>
                <a:latin typeface="Consolas" panose="020B0609020204030204" pitchFamily="49" charset="0"/>
              </a:rPr>
              <a:t>option</a:t>
            </a:r>
            <a:r>
              <a:rPr lang="en-US" altLang="zh-CN" b="1" dirty="0">
                <a:solidFill>
                  <a:srgbClr val="FF8000"/>
                </a:solidFill>
                <a:highlight>
                  <a:srgbClr val="FFFFFF"/>
                </a:highlight>
                <a:latin typeface="Consolas" panose="020B0609020204030204" pitchFamily="49" charset="0"/>
              </a:rPr>
              <a:t>]</a:t>
            </a:r>
            <a:r>
              <a:rPr lang="en-US" altLang="zh-CN" b="1" dirty="0">
                <a:solidFill>
                  <a:srgbClr val="8000FF"/>
                </a:solidFill>
                <a:highlight>
                  <a:srgbClr val="FFFFFF"/>
                </a:highlight>
                <a:latin typeface="Consolas" panose="020B0609020204030204" pitchFamily="49" charset="0"/>
              </a:rPr>
              <a:t>{</a:t>
            </a:r>
            <a:r>
              <a:rPr lang="en-US" altLang="zh-CN" dirty="0">
                <a:solidFill>
                  <a:srgbClr val="000000"/>
                </a:solidFill>
                <a:highlight>
                  <a:srgbClr val="FFFFFF"/>
                </a:highlight>
                <a:latin typeface="Consolas" panose="020B0609020204030204" pitchFamily="49" charset="0"/>
              </a:rPr>
              <a:t>article</a:t>
            </a:r>
            <a:r>
              <a:rPr lang="en-US" altLang="zh-CN" b="1" dirty="0">
                <a:solidFill>
                  <a:srgbClr val="8000FF"/>
                </a:solidFill>
                <a:highlight>
                  <a:srgbClr val="FFFFFF"/>
                </a:highlight>
                <a:latin typeface="Consolas" panose="020B0609020204030204" pitchFamily="49" charset="0"/>
              </a:rPr>
              <a:t>}</a:t>
            </a:r>
            <a:endParaRPr lang="en-US" altLang="zh-CN" dirty="0">
              <a:solidFill>
                <a:srgbClr val="000000"/>
              </a:solidFill>
              <a:highlight>
                <a:srgbClr val="FFFFFF"/>
              </a:highlight>
              <a:latin typeface="Consolas" panose="020B0609020204030204" pitchFamily="49" charset="0"/>
            </a:endParaRPr>
          </a:p>
        </p:txBody>
      </p:sp>
      <p:sp>
        <p:nvSpPr>
          <p:cNvPr id="10" name="矩形 9"/>
          <p:cNvSpPr/>
          <p:nvPr/>
        </p:nvSpPr>
        <p:spPr>
          <a:xfrm>
            <a:off x="783935" y="2417132"/>
            <a:ext cx="6471643" cy="461665"/>
          </a:xfrm>
          <a:prstGeom prst="rect">
            <a:avLst/>
          </a:prstGeom>
        </p:spPr>
        <p:txBody>
          <a:bodyPr wrap="none">
            <a:spAutoFit/>
          </a:bodyPr>
          <a:lstStyle/>
          <a:p>
            <a:r>
              <a:rPr lang="en-US" altLang="zh-CN" sz="2400" b="1" dirty="0">
                <a:solidFill>
                  <a:srgbClr val="0000FF"/>
                </a:solidFill>
                <a:highlight>
                  <a:srgbClr val="FFFFFF"/>
                </a:highlight>
                <a:latin typeface="Consolas" panose="020B0609020204030204" pitchFamily="49" charset="0"/>
              </a:rPr>
              <a:t>\documentclass</a:t>
            </a:r>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12pt,a4paper</a:t>
            </a:r>
            <a:r>
              <a:rPr lang="en-US" altLang="zh-CN" sz="2400" b="1" dirty="0">
                <a:solidFill>
                  <a:srgbClr val="FF8000"/>
                </a:solidFill>
                <a:highlight>
                  <a:srgbClr val="FFFFFF"/>
                </a:highlight>
                <a:latin typeface="Consolas" panose="020B0609020204030204" pitchFamily="49" charset="0"/>
              </a:rPr>
              <a:t>]</a:t>
            </a:r>
            <a:r>
              <a:rPr lang="en-US" altLang="zh-CN" sz="2400" b="1" dirty="0">
                <a:solidFill>
                  <a:srgbClr val="8000FF"/>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article</a:t>
            </a:r>
            <a:r>
              <a:rPr lang="en-US" altLang="zh-CN" sz="2400" b="1" dirty="0">
                <a:solidFill>
                  <a:srgbClr val="8000FF"/>
                </a:solidFill>
                <a:highlight>
                  <a:srgbClr val="FFFFFF"/>
                </a:highlight>
                <a:latin typeface="Consolas" panose="020B0609020204030204" pitchFamily="49" charset="0"/>
              </a:rPr>
              <a:t>}</a:t>
            </a:r>
            <a:endParaRPr lang="zh-CN" altLang="en-US" sz="2400" dirty="0"/>
          </a:p>
        </p:txBody>
      </p:sp>
      <p:sp>
        <p:nvSpPr>
          <p:cNvPr id="11" name="下箭头 10"/>
          <p:cNvSpPr/>
          <p:nvPr/>
        </p:nvSpPr>
        <p:spPr>
          <a:xfrm>
            <a:off x="3537817" y="1693959"/>
            <a:ext cx="506442" cy="5408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70891" y="3168935"/>
            <a:ext cx="9144000" cy="2585323"/>
          </a:xfrm>
          <a:prstGeom prst="rect">
            <a:avLst/>
          </a:prstGeom>
        </p:spPr>
        <p:txBody>
          <a:bodyPr wrap="square">
            <a:spAutoFit/>
          </a:bodyPr>
          <a:lstStyle/>
          <a:p>
            <a:pPr>
              <a:lnSpc>
                <a:spcPct val="150000"/>
              </a:lnSpc>
            </a:pPr>
            <a:r>
              <a:rPr lang="zh-CN" altLang="en-US" sz="2400" dirty="0">
                <a:latin typeface="Arial" panose="020B0604020202020204" pitchFamily="34" charset="0"/>
              </a:rPr>
              <a:t>10pt, 11pt, 12pt		设置字体大小，默认10pt</a:t>
            </a:r>
            <a:endParaRPr lang="en-US" altLang="zh-CN" sz="2400" dirty="0">
              <a:latin typeface="Arial" panose="020B0604020202020204" pitchFamily="34" charset="0"/>
            </a:endParaRPr>
          </a:p>
          <a:p>
            <a:pPr>
              <a:lnSpc>
                <a:spcPct val="150000"/>
              </a:lnSpc>
            </a:pPr>
            <a:r>
              <a:rPr lang="zh-CN" altLang="en-US" sz="2400" dirty="0">
                <a:latin typeface="Arial" panose="020B0604020202020204" pitchFamily="34" charset="0"/>
              </a:rPr>
              <a:t>a4paper, letterpaper, . . .	定义纸张的尺寸</a:t>
            </a:r>
            <a:r>
              <a:rPr lang="en-US" altLang="zh-CN" sz="2400" dirty="0">
                <a:latin typeface="Arial" panose="020B0604020202020204" pitchFamily="34" charset="0"/>
              </a:rPr>
              <a:t>,</a:t>
            </a:r>
            <a:r>
              <a:rPr lang="zh-CN" altLang="en-US" sz="2400" dirty="0">
                <a:latin typeface="Arial" panose="020B0604020202020204" pitchFamily="34" charset="0"/>
              </a:rPr>
              <a:t>默认letterpaper</a:t>
            </a:r>
            <a:endParaRPr lang="en-US" altLang="zh-CN" sz="2400" dirty="0">
              <a:latin typeface="Arial" panose="020B0604020202020204" pitchFamily="34" charset="0"/>
            </a:endParaRPr>
          </a:p>
          <a:p>
            <a:pPr>
              <a:lnSpc>
                <a:spcPct val="150000"/>
              </a:lnSpc>
            </a:pPr>
            <a:r>
              <a:rPr lang="zh-CN" altLang="en-US" sz="2400" dirty="0">
                <a:latin typeface="Arial" panose="020B0604020202020204" pitchFamily="34" charset="0"/>
              </a:rPr>
              <a:t>fleqn</a:t>
            </a:r>
            <a:r>
              <a:rPr lang="en-US" altLang="zh-CN" sz="2400" dirty="0">
                <a:latin typeface="Arial" panose="020B0604020202020204" pitchFamily="34" charset="0"/>
              </a:rPr>
              <a:t>,</a:t>
            </a:r>
            <a:r>
              <a:rPr lang="zh-CN" altLang="en-US" sz="2400" dirty="0">
                <a:latin typeface="Arial" panose="020B0604020202020204" pitchFamily="34" charset="0"/>
              </a:rPr>
              <a:t> leqno		</a:t>
            </a:r>
            <a:r>
              <a:rPr lang="en-US" altLang="zh-CN" sz="2400" dirty="0">
                <a:latin typeface="Arial" panose="020B0604020202020204" pitchFamily="34" charset="0"/>
              </a:rPr>
              <a:t>	</a:t>
            </a:r>
            <a:r>
              <a:rPr lang="zh-CN" altLang="en-US" sz="2400" dirty="0">
                <a:latin typeface="Arial" panose="020B0604020202020204" pitchFamily="34" charset="0"/>
              </a:rPr>
              <a:t>设置行间公式为左</a:t>
            </a:r>
            <a:r>
              <a:rPr lang="en-US" altLang="zh-CN" sz="2400" dirty="0">
                <a:latin typeface="Arial" panose="020B0604020202020204" pitchFamily="34" charset="0"/>
              </a:rPr>
              <a:t>/</a:t>
            </a:r>
            <a:r>
              <a:rPr lang="zh-CN" altLang="en-US" sz="2400" dirty="0">
                <a:latin typeface="Arial" panose="020B0604020202020204" pitchFamily="34" charset="0"/>
              </a:rPr>
              <a:t>右对齐</a:t>
            </a:r>
            <a:endParaRPr lang="en-US" altLang="zh-CN" sz="2400" dirty="0">
              <a:latin typeface="Arial" panose="020B0604020202020204" pitchFamily="34" charset="0"/>
            </a:endParaRPr>
          </a:p>
          <a:p>
            <a:pPr>
              <a:lnSpc>
                <a:spcPct val="150000"/>
              </a:lnSpc>
            </a:pPr>
            <a:r>
              <a:rPr lang="zh-CN" altLang="en-US" sz="2400" dirty="0">
                <a:latin typeface="Arial" panose="020B0604020202020204" pitchFamily="34" charset="0"/>
              </a:rPr>
              <a:t>onecolumn, twocolumn	单栏</a:t>
            </a:r>
            <a:r>
              <a:rPr lang="en-US" altLang="zh-CN" sz="2400" dirty="0">
                <a:latin typeface="Arial" panose="020B0604020202020204" pitchFamily="34" charset="0"/>
              </a:rPr>
              <a:t>/</a:t>
            </a:r>
            <a:r>
              <a:rPr lang="zh-CN" altLang="en-US" sz="2400" dirty="0">
                <a:latin typeface="Arial" panose="020B0604020202020204" pitchFamily="34" charset="0"/>
              </a:rPr>
              <a:t>双栏排版	</a:t>
            </a:r>
            <a:endParaRPr lang="en-US" altLang="zh-CN" sz="2400" dirty="0">
              <a:latin typeface="Arial" panose="020B0604020202020204" pitchFamily="34" charset="0"/>
            </a:endParaRPr>
          </a:p>
          <a:p>
            <a:endParaRPr lang="en-US" altLang="zh-CN" dirty="0"/>
          </a:p>
        </p:txBody>
      </p:sp>
    </p:spTree>
    <p:extLst>
      <p:ext uri="{BB962C8B-B14F-4D97-AF65-F5344CB8AC3E}">
        <p14:creationId xmlns:p14="http://schemas.microsoft.com/office/powerpoint/2010/main" val="62300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71737" y="653328"/>
            <a:ext cx="8373265" cy="5547638"/>
          </a:xfrm>
        </p:spPr>
        <p:txBody>
          <a:bodyPr>
            <a:noAutofit/>
          </a:bodyPr>
          <a:lstStyle/>
          <a:p>
            <a:pPr algn="l" eaLnBrk="0" fontAlgn="base" hangingPunct="0">
              <a:lnSpc>
                <a:spcPct val="120000"/>
              </a:lnSpc>
              <a:spcBef>
                <a:spcPct val="0"/>
              </a:spcBef>
              <a:spcAft>
                <a:spcPct val="0"/>
              </a:spcAft>
            </a:pPr>
            <a:r>
              <a:rPr lang="zh-CN" altLang="en-US" dirty="0">
                <a:latin typeface="Arial" panose="020B0604020202020204" pitchFamily="34" charset="0"/>
              </a:rPr>
              <a:t>点数</a:t>
            </a:r>
            <a:r>
              <a:rPr lang="en-US" altLang="zh-CN" dirty="0">
                <a:latin typeface="Arial" panose="020B0604020202020204" pitchFamily="34" charset="0"/>
              </a:rPr>
              <a:t>(pt) </a:t>
            </a:r>
            <a:r>
              <a:rPr lang="en-US" altLang="zh-CN" dirty="0" smtClean="0">
                <a:latin typeface="Arial" panose="020B0604020202020204" pitchFamily="34" charset="0"/>
              </a:rPr>
              <a:t>	</a:t>
            </a:r>
            <a:r>
              <a:rPr lang="zh-CN" altLang="en-US" dirty="0" smtClean="0">
                <a:latin typeface="Arial" panose="020B0604020202020204" pitchFamily="34" charset="0"/>
              </a:rPr>
              <a:t>相应</a:t>
            </a:r>
            <a:r>
              <a:rPr lang="zh-CN" altLang="en-US" dirty="0">
                <a:latin typeface="Arial" panose="020B0604020202020204" pitchFamily="34" charset="0"/>
              </a:rPr>
              <a:t>中文字号 </a:t>
            </a:r>
            <a:r>
              <a:rPr lang="en-US" altLang="zh-CN" dirty="0" smtClean="0">
                <a:latin typeface="Arial" panose="020B0604020202020204" pitchFamily="34" charset="0"/>
              </a:rPr>
              <a:t>	</a:t>
            </a:r>
            <a:r>
              <a:rPr lang="zh-CN" altLang="en-US" dirty="0" smtClean="0">
                <a:latin typeface="Arial" panose="020B0604020202020204" pitchFamily="34" charset="0"/>
              </a:rPr>
              <a:t>控制命令（</a:t>
            </a:r>
            <a:r>
              <a:rPr lang="zh-CN" altLang="en-US" b="1" dirty="0" smtClean="0"/>
              <a:t>基底</a:t>
            </a:r>
            <a:r>
              <a:rPr lang="zh-CN" altLang="en-US" b="1" dirty="0"/>
              <a:t>为</a:t>
            </a:r>
            <a:r>
              <a:rPr lang="en-US" altLang="zh-CN" b="1" dirty="0" smtClean="0"/>
              <a:t>10pt</a:t>
            </a:r>
            <a:r>
              <a:rPr lang="zh-CN" altLang="en-US" dirty="0" smtClean="0"/>
              <a:t>）</a:t>
            </a:r>
            <a:endParaRPr lang="en-US" altLang="zh-CN" dirty="0"/>
          </a:p>
          <a:p>
            <a:pPr algn="l" eaLnBrk="0" fontAlgn="base" hangingPunct="0">
              <a:lnSpc>
                <a:spcPct val="120000"/>
              </a:lnSpc>
              <a:spcBef>
                <a:spcPct val="0"/>
              </a:spcBef>
              <a:spcAft>
                <a:spcPct val="0"/>
              </a:spcAft>
            </a:pPr>
            <a:endParaRPr lang="zh-CN" altLang="en-US" dirty="0">
              <a:latin typeface="Arial" panose="020B0604020202020204" pitchFamily="34" charset="0"/>
            </a:endParaRPr>
          </a:p>
          <a:p>
            <a:pPr algn="l" eaLnBrk="0" fontAlgn="base" hangingPunct="0">
              <a:lnSpc>
                <a:spcPct val="120000"/>
              </a:lnSpc>
              <a:spcBef>
                <a:spcPct val="0"/>
              </a:spcBef>
              <a:spcAft>
                <a:spcPct val="0"/>
              </a:spcAft>
            </a:pPr>
            <a:r>
              <a:rPr lang="en-US" altLang="zh-CN" dirty="0" smtClean="0">
                <a:latin typeface="Arial" panose="020B0604020202020204" pitchFamily="34" charset="0"/>
              </a:rPr>
              <a:t>25		</a:t>
            </a:r>
            <a:r>
              <a:rPr lang="zh-CN" altLang="en-US" dirty="0" smtClean="0">
                <a:latin typeface="Arial" panose="020B0604020202020204" pitchFamily="34" charset="0"/>
              </a:rPr>
              <a:t>一号</a:t>
            </a:r>
            <a:r>
              <a:rPr lang="en-US" altLang="zh-CN" dirty="0" smtClean="0">
                <a:latin typeface="Arial" panose="020B0604020202020204" pitchFamily="34" charset="0"/>
              </a:rPr>
              <a:t>			\</a:t>
            </a:r>
            <a:r>
              <a:rPr lang="en-US" altLang="zh-CN" dirty="0">
                <a:latin typeface="Arial" panose="020B0604020202020204" pitchFamily="34" charset="0"/>
              </a:rPr>
              <a:t>Huge</a:t>
            </a:r>
          </a:p>
          <a:p>
            <a:pPr algn="l" eaLnBrk="0" fontAlgn="base" hangingPunct="0">
              <a:lnSpc>
                <a:spcPct val="120000"/>
              </a:lnSpc>
              <a:spcBef>
                <a:spcPct val="0"/>
              </a:spcBef>
              <a:spcAft>
                <a:spcPct val="0"/>
              </a:spcAft>
            </a:pPr>
            <a:r>
              <a:rPr lang="en-US" altLang="zh-CN" dirty="0" smtClean="0">
                <a:latin typeface="Arial" panose="020B0604020202020204" pitchFamily="34" charset="0"/>
              </a:rPr>
              <a:t>20		</a:t>
            </a:r>
            <a:r>
              <a:rPr lang="zh-CN" altLang="en-US" dirty="0" smtClean="0">
                <a:latin typeface="Arial" panose="020B0604020202020204" pitchFamily="34" charset="0"/>
              </a:rPr>
              <a:t>二号</a:t>
            </a:r>
            <a:r>
              <a:rPr lang="en-US" altLang="zh-CN" dirty="0" smtClean="0">
                <a:latin typeface="Arial" panose="020B0604020202020204" pitchFamily="34" charset="0"/>
              </a:rPr>
              <a:t>			\</a:t>
            </a:r>
            <a:r>
              <a:rPr lang="en-US" altLang="zh-CN" dirty="0">
                <a:latin typeface="Arial" panose="020B0604020202020204" pitchFamily="34" charset="0"/>
              </a:rPr>
              <a:t>huge</a:t>
            </a:r>
          </a:p>
          <a:p>
            <a:pPr algn="l" eaLnBrk="0" fontAlgn="base" hangingPunct="0">
              <a:lnSpc>
                <a:spcPct val="120000"/>
              </a:lnSpc>
              <a:spcBef>
                <a:spcPct val="0"/>
              </a:spcBef>
              <a:spcAft>
                <a:spcPct val="0"/>
              </a:spcAft>
            </a:pPr>
            <a:r>
              <a:rPr lang="en-US" altLang="zh-CN" dirty="0" smtClean="0">
                <a:latin typeface="Arial" panose="020B0604020202020204" pitchFamily="34" charset="0"/>
              </a:rPr>
              <a:t>17		</a:t>
            </a:r>
            <a:r>
              <a:rPr lang="zh-CN" altLang="en-US" dirty="0" smtClean="0">
                <a:latin typeface="Arial" panose="020B0604020202020204" pitchFamily="34" charset="0"/>
              </a:rPr>
              <a:t>三号</a:t>
            </a:r>
            <a:r>
              <a:rPr lang="en-US" altLang="zh-CN" dirty="0" smtClean="0">
                <a:latin typeface="Arial" panose="020B0604020202020204" pitchFamily="34" charset="0"/>
              </a:rPr>
              <a:t>			\</a:t>
            </a:r>
            <a:r>
              <a:rPr lang="en-US" altLang="zh-CN" dirty="0">
                <a:latin typeface="Arial" panose="020B0604020202020204" pitchFamily="34" charset="0"/>
              </a:rPr>
              <a:t>LARGE</a:t>
            </a:r>
          </a:p>
          <a:p>
            <a:pPr algn="l" eaLnBrk="0" fontAlgn="base" hangingPunct="0">
              <a:lnSpc>
                <a:spcPct val="120000"/>
              </a:lnSpc>
              <a:spcBef>
                <a:spcPct val="0"/>
              </a:spcBef>
              <a:spcAft>
                <a:spcPct val="0"/>
              </a:spcAft>
            </a:pPr>
            <a:r>
              <a:rPr lang="en-US" altLang="zh-CN" dirty="0" smtClean="0">
                <a:latin typeface="Arial" panose="020B0604020202020204" pitchFamily="34" charset="0"/>
              </a:rPr>
              <a:t>14		</a:t>
            </a:r>
            <a:r>
              <a:rPr lang="zh-CN" altLang="en-US" dirty="0" smtClean="0">
                <a:latin typeface="Arial" panose="020B0604020202020204" pitchFamily="34" charset="0"/>
              </a:rPr>
              <a:t>四号</a:t>
            </a:r>
            <a:r>
              <a:rPr lang="en-US" altLang="zh-CN" dirty="0" smtClean="0">
                <a:latin typeface="Arial" panose="020B0604020202020204" pitchFamily="34" charset="0"/>
              </a:rPr>
              <a:t>			\</a:t>
            </a:r>
            <a:r>
              <a:rPr lang="en-US" altLang="zh-CN" dirty="0">
                <a:latin typeface="Arial" panose="020B0604020202020204" pitchFamily="34" charset="0"/>
              </a:rPr>
              <a:t>Large</a:t>
            </a:r>
          </a:p>
          <a:p>
            <a:pPr algn="l" eaLnBrk="0" fontAlgn="base" hangingPunct="0">
              <a:lnSpc>
                <a:spcPct val="120000"/>
              </a:lnSpc>
              <a:spcBef>
                <a:spcPct val="0"/>
              </a:spcBef>
              <a:spcAft>
                <a:spcPct val="0"/>
              </a:spcAft>
            </a:pPr>
            <a:r>
              <a:rPr lang="en-US" altLang="zh-CN" dirty="0" smtClean="0">
                <a:latin typeface="Arial" panose="020B0604020202020204" pitchFamily="34" charset="0"/>
              </a:rPr>
              <a:t>12		</a:t>
            </a:r>
            <a:r>
              <a:rPr lang="zh-CN" altLang="en-US" dirty="0" smtClean="0">
                <a:latin typeface="Arial" panose="020B0604020202020204" pitchFamily="34" charset="0"/>
              </a:rPr>
              <a:t>小</a:t>
            </a:r>
            <a:r>
              <a:rPr lang="zh-CN" altLang="en-US" dirty="0">
                <a:latin typeface="Arial" panose="020B0604020202020204" pitchFamily="34" charset="0"/>
              </a:rPr>
              <a:t>四</a:t>
            </a:r>
            <a:r>
              <a:rPr lang="zh-CN" altLang="en-US" dirty="0" smtClean="0">
                <a:latin typeface="Arial" panose="020B0604020202020204" pitchFamily="34" charset="0"/>
              </a:rPr>
              <a:t>号</a:t>
            </a:r>
            <a:r>
              <a:rPr lang="en-US" altLang="zh-CN" dirty="0" smtClean="0">
                <a:latin typeface="Arial" panose="020B0604020202020204" pitchFamily="34" charset="0"/>
              </a:rPr>
              <a:t>		\</a:t>
            </a:r>
            <a:r>
              <a:rPr lang="en-US" altLang="zh-CN" dirty="0">
                <a:latin typeface="Arial" panose="020B0604020202020204" pitchFamily="34" charset="0"/>
              </a:rPr>
              <a:t>large</a:t>
            </a:r>
          </a:p>
          <a:p>
            <a:pPr algn="l" eaLnBrk="0" fontAlgn="base" hangingPunct="0">
              <a:lnSpc>
                <a:spcPct val="120000"/>
              </a:lnSpc>
              <a:spcBef>
                <a:spcPct val="0"/>
              </a:spcBef>
              <a:spcAft>
                <a:spcPct val="0"/>
              </a:spcAft>
            </a:pPr>
            <a:r>
              <a:rPr lang="en-US" altLang="zh-CN" dirty="0" smtClean="0">
                <a:latin typeface="Arial" panose="020B0604020202020204" pitchFamily="34" charset="0"/>
              </a:rPr>
              <a:t>10		</a:t>
            </a:r>
            <a:r>
              <a:rPr lang="zh-CN" altLang="en-US" dirty="0" smtClean="0">
                <a:latin typeface="Arial" panose="020B0604020202020204" pitchFamily="34" charset="0"/>
              </a:rPr>
              <a:t>五号</a:t>
            </a:r>
            <a:r>
              <a:rPr lang="en-US" altLang="zh-CN" dirty="0" smtClean="0">
                <a:latin typeface="Arial" panose="020B0604020202020204" pitchFamily="34" charset="0"/>
              </a:rPr>
              <a:t>			\</a:t>
            </a:r>
            <a:r>
              <a:rPr lang="en-US" altLang="zh-CN" dirty="0">
                <a:latin typeface="Arial" panose="020B0604020202020204" pitchFamily="34" charset="0"/>
              </a:rPr>
              <a:t>normalsize</a:t>
            </a:r>
          </a:p>
          <a:p>
            <a:pPr algn="l" eaLnBrk="0" fontAlgn="base" hangingPunct="0">
              <a:lnSpc>
                <a:spcPct val="120000"/>
              </a:lnSpc>
              <a:spcBef>
                <a:spcPct val="0"/>
              </a:spcBef>
              <a:spcAft>
                <a:spcPct val="0"/>
              </a:spcAft>
            </a:pPr>
            <a:r>
              <a:rPr lang="en-US" altLang="zh-CN" dirty="0" smtClean="0">
                <a:latin typeface="Arial" panose="020B0604020202020204" pitchFamily="34" charset="0"/>
              </a:rPr>
              <a:t>9		</a:t>
            </a:r>
            <a:r>
              <a:rPr lang="zh-CN" altLang="en-US" dirty="0" smtClean="0">
                <a:latin typeface="Arial" panose="020B0604020202020204" pitchFamily="34" charset="0"/>
              </a:rPr>
              <a:t>小</a:t>
            </a:r>
            <a:r>
              <a:rPr lang="zh-CN" altLang="en-US" dirty="0">
                <a:latin typeface="Arial" panose="020B0604020202020204" pitchFamily="34" charset="0"/>
              </a:rPr>
              <a:t>五</a:t>
            </a:r>
            <a:r>
              <a:rPr lang="zh-CN" altLang="en-US" dirty="0" smtClean="0">
                <a:latin typeface="Arial" panose="020B0604020202020204" pitchFamily="34" charset="0"/>
              </a:rPr>
              <a:t>号</a:t>
            </a:r>
            <a:r>
              <a:rPr lang="en-US" altLang="zh-CN" dirty="0" smtClean="0">
                <a:latin typeface="Arial" panose="020B0604020202020204" pitchFamily="34" charset="0"/>
              </a:rPr>
              <a:t>		\</a:t>
            </a:r>
            <a:r>
              <a:rPr lang="en-US" altLang="zh-CN" dirty="0">
                <a:latin typeface="Arial" panose="020B0604020202020204" pitchFamily="34" charset="0"/>
              </a:rPr>
              <a:t>small</a:t>
            </a:r>
          </a:p>
          <a:p>
            <a:pPr algn="l" eaLnBrk="0" fontAlgn="base" hangingPunct="0">
              <a:lnSpc>
                <a:spcPct val="120000"/>
              </a:lnSpc>
              <a:spcBef>
                <a:spcPct val="0"/>
              </a:spcBef>
              <a:spcAft>
                <a:spcPct val="0"/>
              </a:spcAft>
            </a:pPr>
            <a:r>
              <a:rPr lang="en-US" altLang="zh-CN" dirty="0" smtClean="0">
                <a:latin typeface="Arial" panose="020B0604020202020204" pitchFamily="34" charset="0"/>
              </a:rPr>
              <a:t>8		</a:t>
            </a:r>
            <a:r>
              <a:rPr lang="zh-CN" altLang="en-US" dirty="0" smtClean="0">
                <a:latin typeface="Arial" panose="020B0604020202020204" pitchFamily="34" charset="0"/>
              </a:rPr>
              <a:t>六号</a:t>
            </a:r>
            <a:r>
              <a:rPr lang="en-US" altLang="zh-CN" dirty="0" smtClean="0">
                <a:latin typeface="Arial" panose="020B0604020202020204" pitchFamily="34" charset="0"/>
              </a:rPr>
              <a:t>			\</a:t>
            </a:r>
            <a:r>
              <a:rPr lang="en-US" altLang="zh-CN" dirty="0">
                <a:latin typeface="Arial" panose="020B0604020202020204" pitchFamily="34" charset="0"/>
              </a:rPr>
              <a:t>footnotesize</a:t>
            </a:r>
          </a:p>
          <a:p>
            <a:pPr algn="l" eaLnBrk="0" fontAlgn="base" hangingPunct="0">
              <a:lnSpc>
                <a:spcPct val="120000"/>
              </a:lnSpc>
              <a:spcBef>
                <a:spcPct val="0"/>
              </a:spcBef>
              <a:spcAft>
                <a:spcPct val="0"/>
              </a:spcAft>
            </a:pPr>
            <a:r>
              <a:rPr lang="en-US" altLang="zh-CN" dirty="0" smtClean="0">
                <a:latin typeface="Arial" panose="020B0604020202020204" pitchFamily="34" charset="0"/>
              </a:rPr>
              <a:t>7		</a:t>
            </a:r>
            <a:r>
              <a:rPr lang="zh-CN" altLang="en-US" dirty="0" smtClean="0">
                <a:latin typeface="Arial" panose="020B0604020202020204" pitchFamily="34" charset="0"/>
              </a:rPr>
              <a:t>小</a:t>
            </a:r>
            <a:r>
              <a:rPr lang="zh-CN" altLang="en-US" dirty="0">
                <a:latin typeface="Arial" panose="020B0604020202020204" pitchFamily="34" charset="0"/>
              </a:rPr>
              <a:t>六</a:t>
            </a:r>
            <a:r>
              <a:rPr lang="zh-CN" altLang="en-US" dirty="0" smtClean="0">
                <a:latin typeface="Arial" panose="020B0604020202020204" pitchFamily="34" charset="0"/>
              </a:rPr>
              <a:t>号</a:t>
            </a:r>
            <a:r>
              <a:rPr lang="en-US" altLang="zh-CN" dirty="0" smtClean="0">
                <a:latin typeface="Arial" panose="020B0604020202020204" pitchFamily="34" charset="0"/>
              </a:rPr>
              <a:t>		\</a:t>
            </a:r>
            <a:r>
              <a:rPr lang="en-US" altLang="zh-CN" dirty="0">
                <a:latin typeface="Arial" panose="020B0604020202020204" pitchFamily="34" charset="0"/>
              </a:rPr>
              <a:t>scriptsize</a:t>
            </a:r>
          </a:p>
          <a:p>
            <a:pPr algn="l" eaLnBrk="0" fontAlgn="base" hangingPunct="0">
              <a:lnSpc>
                <a:spcPct val="120000"/>
              </a:lnSpc>
              <a:spcBef>
                <a:spcPct val="0"/>
              </a:spcBef>
              <a:spcAft>
                <a:spcPct val="0"/>
              </a:spcAft>
            </a:pPr>
            <a:r>
              <a:rPr lang="en-US" altLang="zh-CN" dirty="0" smtClean="0">
                <a:latin typeface="Arial" panose="020B0604020202020204" pitchFamily="34" charset="0"/>
              </a:rPr>
              <a:t>5		</a:t>
            </a:r>
            <a:r>
              <a:rPr lang="zh-CN" altLang="en-US" dirty="0" smtClean="0">
                <a:latin typeface="Arial" panose="020B0604020202020204" pitchFamily="34" charset="0"/>
              </a:rPr>
              <a:t>七号</a:t>
            </a:r>
            <a:r>
              <a:rPr lang="en-US" altLang="zh-CN" dirty="0" smtClean="0">
                <a:latin typeface="Arial" panose="020B0604020202020204" pitchFamily="34" charset="0"/>
              </a:rPr>
              <a:t>			\</a:t>
            </a:r>
            <a:r>
              <a:rPr lang="en-US" altLang="zh-CN" dirty="0">
                <a:latin typeface="Arial" panose="020B0604020202020204" pitchFamily="34" charset="0"/>
              </a:rPr>
              <a:t>tiny</a:t>
            </a:r>
          </a:p>
        </p:txBody>
      </p:sp>
      <p:sp>
        <p:nvSpPr>
          <p:cNvPr id="4" name="上箭头 3"/>
          <p:cNvSpPr/>
          <p:nvPr/>
        </p:nvSpPr>
        <p:spPr>
          <a:xfrm>
            <a:off x="7620000" y="1905919"/>
            <a:ext cx="275422" cy="23245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399663" y="4098276"/>
            <a:ext cx="991518" cy="1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8979" y="2837365"/>
            <a:ext cx="1946313" cy="461665"/>
          </a:xfrm>
          <a:prstGeom prst="rect">
            <a:avLst/>
          </a:prstGeom>
          <a:noFill/>
        </p:spPr>
        <p:txBody>
          <a:bodyPr wrap="square" rtlCol="0">
            <a:spAutoFit/>
          </a:bodyPr>
          <a:lstStyle/>
          <a:p>
            <a:r>
              <a:rPr lang="en-US" altLang="zh-CN" sz="2400" dirty="0"/>
              <a:t>X1.2</a:t>
            </a:r>
            <a:endParaRPr lang="zh-CN" altLang="en-US" sz="2400" dirty="0"/>
          </a:p>
        </p:txBody>
      </p:sp>
    </p:spTree>
    <p:extLst>
      <p:ext uri="{BB962C8B-B14F-4D97-AF65-F5344CB8AC3E}">
        <p14:creationId xmlns:p14="http://schemas.microsoft.com/office/powerpoint/2010/main" val="1003324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1108" y="936429"/>
            <a:ext cx="7902766" cy="461665"/>
          </a:xfrm>
          <a:prstGeom prst="rect">
            <a:avLst/>
          </a:prstGeom>
        </p:spPr>
        <p:txBody>
          <a:bodyPr wrap="square">
            <a:spAutoFit/>
          </a:bodyPr>
          <a:lstStyle/>
          <a:p>
            <a:r>
              <a:rPr lang="en-US" altLang="zh-CN" sz="2400" b="1" dirty="0">
                <a:solidFill>
                  <a:srgbClr val="0000FF"/>
                </a:solidFill>
                <a:highlight>
                  <a:srgbClr val="FFFFFF"/>
                </a:highlight>
                <a:latin typeface="Consolas" panose="020B0609020204030204" pitchFamily="49" charset="0"/>
              </a:rPr>
              <a:t>\usepackage</a:t>
            </a:r>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option</a:t>
            </a:r>
            <a:r>
              <a:rPr lang="en-US" altLang="zh-CN" sz="2400" b="1" dirty="0">
                <a:solidFill>
                  <a:srgbClr val="FF8000"/>
                </a:solidFill>
                <a:highlight>
                  <a:srgbClr val="FFFFFF"/>
                </a:highlight>
                <a:latin typeface="Consolas" panose="020B0609020204030204" pitchFamily="49" charset="0"/>
              </a:rPr>
              <a:t>]</a:t>
            </a:r>
            <a:r>
              <a:rPr lang="en-US" altLang="zh-CN" sz="2400" b="1" dirty="0">
                <a:solidFill>
                  <a:srgbClr val="8000FF"/>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geometry</a:t>
            </a:r>
            <a:r>
              <a:rPr lang="en-US" altLang="zh-CN" sz="2400" b="1" dirty="0">
                <a:solidFill>
                  <a:srgbClr val="8000FF"/>
                </a:solidFill>
                <a:highlight>
                  <a:srgbClr val="FFFFFF"/>
                </a:highlight>
                <a:latin typeface="Consolas" panose="020B0609020204030204" pitchFamily="49" charset="0"/>
              </a:rPr>
              <a:t>}</a:t>
            </a:r>
            <a:endParaRPr lang="zh-CN" altLang="en-US" sz="2400" dirty="0"/>
          </a:p>
        </p:txBody>
      </p:sp>
      <p:sp>
        <p:nvSpPr>
          <p:cNvPr id="6" name="矩形 5"/>
          <p:cNvSpPr/>
          <p:nvPr/>
        </p:nvSpPr>
        <p:spPr>
          <a:xfrm>
            <a:off x="981108" y="2102384"/>
            <a:ext cx="7902766" cy="830997"/>
          </a:xfrm>
          <a:prstGeom prst="rect">
            <a:avLst/>
          </a:prstGeom>
        </p:spPr>
        <p:txBody>
          <a:bodyPr wrap="square">
            <a:spAutoFit/>
          </a:bodyPr>
          <a:lstStyle/>
          <a:p>
            <a:r>
              <a:rPr lang="en-US" altLang="zh-CN" sz="2400" b="1" dirty="0">
                <a:solidFill>
                  <a:srgbClr val="0000FF"/>
                </a:solidFill>
                <a:highlight>
                  <a:srgbClr val="FFFFFF"/>
                </a:highlight>
                <a:latin typeface="Consolas" panose="020B0609020204030204" pitchFamily="49" charset="0"/>
              </a:rPr>
              <a:t>\usepackage</a:t>
            </a:r>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left</a:t>
            </a:r>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30mm,right</a:t>
            </a:r>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30mm,bottom</a:t>
            </a:r>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30mm,top</a:t>
            </a:r>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30mm</a:t>
            </a:r>
            <a:r>
              <a:rPr lang="en-US" altLang="zh-CN" sz="2400" b="1" dirty="0">
                <a:solidFill>
                  <a:srgbClr val="FF8000"/>
                </a:solidFill>
                <a:highlight>
                  <a:srgbClr val="FFFFFF"/>
                </a:highlight>
                <a:latin typeface="Consolas" panose="020B0609020204030204" pitchFamily="49" charset="0"/>
              </a:rPr>
              <a:t>]</a:t>
            </a:r>
            <a:r>
              <a:rPr lang="en-US" altLang="zh-CN" sz="2400" b="1" dirty="0">
                <a:solidFill>
                  <a:srgbClr val="8000FF"/>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geometry</a:t>
            </a:r>
            <a:r>
              <a:rPr lang="en-US" altLang="zh-CN" sz="2400" b="1" dirty="0">
                <a:solidFill>
                  <a:srgbClr val="8000FF"/>
                </a:solidFill>
                <a:highlight>
                  <a:srgbClr val="FFFFFF"/>
                </a:highlight>
                <a:latin typeface="Consolas" panose="020B0609020204030204" pitchFamily="49" charset="0"/>
              </a:rPr>
              <a:t>}</a:t>
            </a:r>
            <a:endParaRPr lang="zh-CN" altLang="en-US" sz="2400" dirty="0"/>
          </a:p>
        </p:txBody>
      </p:sp>
      <p:sp>
        <p:nvSpPr>
          <p:cNvPr id="7" name="下箭头 6"/>
          <p:cNvSpPr/>
          <p:nvPr/>
        </p:nvSpPr>
        <p:spPr>
          <a:xfrm>
            <a:off x="3419845" y="1479803"/>
            <a:ext cx="506442" cy="5408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3419845" y="3138895"/>
            <a:ext cx="506442" cy="5408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846637" y="3885280"/>
            <a:ext cx="2577947" cy="461665"/>
          </a:xfrm>
          <a:prstGeom prst="rect">
            <a:avLst/>
          </a:prstGeom>
          <a:noFill/>
        </p:spPr>
        <p:txBody>
          <a:bodyPr wrap="square" rtlCol="0">
            <a:spAutoFit/>
          </a:bodyPr>
          <a:lstStyle/>
          <a:p>
            <a:r>
              <a:rPr lang="zh-CN" altLang="en-US" sz="2400" dirty="0">
                <a:latin typeface="Arial" panose="020B0604020202020204" pitchFamily="34" charset="0"/>
              </a:rPr>
              <a:t>修改页边距</a:t>
            </a:r>
          </a:p>
        </p:txBody>
      </p:sp>
      <p:sp>
        <p:nvSpPr>
          <p:cNvPr id="8" name="矩形 7"/>
          <p:cNvSpPr/>
          <p:nvPr/>
        </p:nvSpPr>
        <p:spPr>
          <a:xfrm>
            <a:off x="981108" y="4755470"/>
            <a:ext cx="7902766" cy="461665"/>
          </a:xfrm>
          <a:prstGeom prst="rect">
            <a:avLst/>
          </a:prstGeom>
        </p:spPr>
        <p:txBody>
          <a:bodyPr wrap="square">
            <a:spAutoFit/>
          </a:bodyPr>
          <a:lstStyle/>
          <a:p>
            <a:r>
              <a:rPr lang="en-US" altLang="zh-CN" sz="2400" b="1" dirty="0">
                <a:solidFill>
                  <a:srgbClr val="0000FF"/>
                </a:solidFill>
                <a:highlight>
                  <a:srgbClr val="FFFFFF"/>
                </a:highlight>
                <a:latin typeface="Consolas" panose="020B0609020204030204" pitchFamily="49" charset="0"/>
              </a:rPr>
              <a:t>\usepackage</a:t>
            </a:r>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margin</a:t>
            </a:r>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30mm</a:t>
            </a:r>
            <a:r>
              <a:rPr lang="en-US" altLang="zh-CN" sz="2400" b="1" dirty="0">
                <a:solidFill>
                  <a:srgbClr val="FF8000"/>
                </a:solidFill>
                <a:highlight>
                  <a:srgbClr val="FFFFFF"/>
                </a:highlight>
                <a:latin typeface="Consolas" panose="020B0609020204030204" pitchFamily="49" charset="0"/>
              </a:rPr>
              <a:t>]</a:t>
            </a:r>
            <a:r>
              <a:rPr lang="en-US" altLang="zh-CN" sz="2400" b="1" dirty="0">
                <a:solidFill>
                  <a:srgbClr val="8000FF"/>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geometry</a:t>
            </a:r>
            <a:r>
              <a:rPr lang="en-US" altLang="zh-CN" sz="2400" b="1" dirty="0">
                <a:solidFill>
                  <a:srgbClr val="8000FF"/>
                </a:solidFill>
                <a:highlight>
                  <a:srgbClr val="FFFFFF"/>
                </a:highlight>
                <a:latin typeface="Consolas" panose="020B0609020204030204" pitchFamily="49" charset="0"/>
              </a:rPr>
              <a:t>}</a:t>
            </a:r>
            <a:endParaRPr lang="zh-CN" altLang="en-US" sz="2400" dirty="0"/>
          </a:p>
        </p:txBody>
      </p:sp>
    </p:spTree>
    <p:extLst>
      <p:ext uri="{BB962C8B-B14F-4D97-AF65-F5344CB8AC3E}">
        <p14:creationId xmlns:p14="http://schemas.microsoft.com/office/powerpoint/2010/main" val="192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09267" y="591204"/>
            <a:ext cx="6489381" cy="5966280"/>
          </a:xfrm>
        </p:spPr>
        <p:txBody>
          <a:bodyPr>
            <a:noAutofit/>
          </a:bodyPr>
          <a:lstStyle/>
          <a:p>
            <a:pPr algn="l">
              <a:lnSpc>
                <a:spcPct val="100000"/>
              </a:lnSpc>
            </a:pPr>
            <a:r>
              <a:rPr lang="en-US" altLang="zh-CN" sz="2000" dirty="0">
                <a:solidFill>
                  <a:srgbClr val="800000"/>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 XeLaTeX</a:t>
            </a:r>
            <a:r>
              <a:rPr lang="zh-CN" altLang="en-US" sz="2000" dirty="0">
                <a:solidFill>
                  <a:srgbClr val="000000"/>
                </a:solidFill>
                <a:highlight>
                  <a:srgbClr val="FFFFFF"/>
                </a:highlight>
                <a:latin typeface="Consolas" panose="020B0609020204030204" pitchFamily="49" charset="0"/>
              </a:rPr>
              <a:t>， </a:t>
            </a:r>
            <a:r>
              <a:rPr lang="en-US" altLang="zh-CN" sz="2000" dirty="0">
                <a:solidFill>
                  <a:srgbClr val="000000"/>
                </a:solidFill>
                <a:highlight>
                  <a:srgbClr val="FFFFFF"/>
                </a:highlight>
                <a:latin typeface="Consolas" panose="020B0609020204030204" pitchFamily="49" charset="0"/>
              </a:rPr>
              <a:t>UTF-8</a:t>
            </a:r>
          </a:p>
          <a:p>
            <a:pPr algn="l">
              <a:lnSpc>
                <a:spcPct val="100000"/>
              </a:lnSpc>
            </a:pPr>
            <a:r>
              <a:rPr lang="en-US" altLang="zh-CN" sz="2000" b="1" dirty="0">
                <a:solidFill>
                  <a:srgbClr val="0000FF"/>
                </a:solidFill>
                <a:highlight>
                  <a:srgbClr val="FFFFFF"/>
                </a:highlight>
                <a:latin typeface="Consolas" panose="020B0609020204030204" pitchFamily="49" charset="0"/>
              </a:rPr>
              <a:t>\documentclass</a:t>
            </a:r>
            <a:r>
              <a:rPr lang="en-US" altLang="zh-CN" sz="2000" b="1" dirty="0">
                <a:solidFill>
                  <a:srgbClr val="FF8000"/>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12pt,a4paper</a:t>
            </a:r>
            <a:r>
              <a:rPr lang="en-US" altLang="zh-CN" sz="2000" b="1" dirty="0">
                <a:solidFill>
                  <a:srgbClr val="FF8000"/>
                </a:solidFill>
                <a:highlight>
                  <a:srgbClr val="FFFFFF"/>
                </a:highlight>
                <a:latin typeface="Consolas" panose="020B0609020204030204" pitchFamily="49" charset="0"/>
              </a:rPr>
              <a:t>]</a:t>
            </a:r>
            <a:r>
              <a:rPr lang="en-US" altLang="zh-CN" sz="2000" b="1" dirty="0">
                <a:solidFill>
                  <a:srgbClr val="8000FF"/>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article</a:t>
            </a:r>
            <a:r>
              <a:rPr lang="en-US" altLang="zh-CN" sz="2000" b="1" dirty="0">
                <a:solidFill>
                  <a:srgbClr val="8000FF"/>
                </a:solidFill>
                <a:highlight>
                  <a:srgbClr val="FFFFFF"/>
                </a:highlight>
                <a:latin typeface="Consolas" panose="020B0609020204030204" pitchFamily="49" charset="0"/>
              </a:rPr>
              <a:t>}</a:t>
            </a:r>
            <a:endParaRPr lang="en-US" altLang="zh-CN" sz="2000" dirty="0">
              <a:solidFill>
                <a:srgbClr val="000000"/>
              </a:solidFill>
              <a:highlight>
                <a:srgbClr val="FFFFFF"/>
              </a:highlight>
              <a:latin typeface="Consolas" panose="020B0609020204030204" pitchFamily="49" charset="0"/>
            </a:endParaRPr>
          </a:p>
          <a:p>
            <a:pPr algn="l">
              <a:lnSpc>
                <a:spcPct val="100000"/>
              </a:lnSpc>
            </a:pPr>
            <a:r>
              <a:rPr lang="en-US" altLang="zh-CN" sz="2000" b="1" dirty="0">
                <a:solidFill>
                  <a:srgbClr val="0000FF"/>
                </a:solidFill>
                <a:highlight>
                  <a:srgbClr val="FFFFFF"/>
                </a:highlight>
                <a:latin typeface="Consolas" panose="020B0609020204030204" pitchFamily="49" charset="0"/>
              </a:rPr>
              <a:t>\usepackage</a:t>
            </a:r>
            <a:r>
              <a:rPr lang="en-US" altLang="zh-CN" sz="2000" b="1" dirty="0">
                <a:solidFill>
                  <a:srgbClr val="FF8000"/>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left</a:t>
            </a:r>
            <a:r>
              <a:rPr lang="en-US" altLang="zh-CN" sz="2000" b="1" dirty="0">
                <a:solidFill>
                  <a:srgbClr val="FF8000"/>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30mm,right</a:t>
            </a:r>
            <a:r>
              <a:rPr lang="en-US" altLang="zh-CN" sz="2000" b="1" dirty="0">
                <a:solidFill>
                  <a:srgbClr val="FF8000"/>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30mm,bottom</a:t>
            </a:r>
            <a:r>
              <a:rPr lang="en-US" altLang="zh-CN" sz="2000" b="1" dirty="0">
                <a:solidFill>
                  <a:srgbClr val="FF8000"/>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30mm,top</a:t>
            </a:r>
            <a:r>
              <a:rPr lang="en-US" altLang="zh-CN" sz="2000" b="1" dirty="0">
                <a:solidFill>
                  <a:srgbClr val="FF8000"/>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30mm</a:t>
            </a:r>
            <a:r>
              <a:rPr lang="en-US" altLang="zh-CN" sz="2000" b="1" dirty="0">
                <a:solidFill>
                  <a:srgbClr val="FF8000"/>
                </a:solidFill>
                <a:highlight>
                  <a:srgbClr val="FFFFFF"/>
                </a:highlight>
                <a:latin typeface="Consolas" panose="020B0609020204030204" pitchFamily="49" charset="0"/>
              </a:rPr>
              <a:t>]</a:t>
            </a:r>
            <a:r>
              <a:rPr lang="en-US" altLang="zh-CN" sz="2000" b="1" dirty="0">
                <a:solidFill>
                  <a:srgbClr val="8000FF"/>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geometry</a:t>
            </a:r>
            <a:r>
              <a:rPr lang="en-US" altLang="zh-CN" sz="2000" b="1" dirty="0">
                <a:solidFill>
                  <a:srgbClr val="8000FF"/>
                </a:solidFill>
                <a:highlight>
                  <a:srgbClr val="FFFFFF"/>
                </a:highlight>
                <a:latin typeface="Consolas" panose="020B0609020204030204" pitchFamily="49" charset="0"/>
              </a:rPr>
              <a:t>}</a:t>
            </a:r>
            <a:endParaRPr lang="en-US" altLang="zh-CN" sz="2000" dirty="0">
              <a:solidFill>
                <a:srgbClr val="000000"/>
              </a:solidFill>
              <a:highlight>
                <a:srgbClr val="FFFFFF"/>
              </a:highlight>
              <a:latin typeface="Consolas" panose="020B0609020204030204" pitchFamily="49" charset="0"/>
            </a:endParaRPr>
          </a:p>
          <a:p>
            <a:pPr algn="l">
              <a:lnSpc>
                <a:spcPct val="100000"/>
              </a:lnSpc>
            </a:pPr>
            <a:r>
              <a:rPr lang="en-US" altLang="zh-CN" sz="2000" b="1" dirty="0">
                <a:solidFill>
                  <a:srgbClr val="0000FF"/>
                </a:solidFill>
                <a:highlight>
                  <a:srgbClr val="FFFFFF"/>
                </a:highlight>
                <a:latin typeface="Consolas" panose="020B0609020204030204" pitchFamily="49" charset="0"/>
              </a:rPr>
              <a:t>\usepackage</a:t>
            </a:r>
            <a:r>
              <a:rPr lang="en-US" altLang="zh-CN" sz="2000" b="1" dirty="0">
                <a:solidFill>
                  <a:srgbClr val="8000FF"/>
                </a:solidFill>
                <a:highlight>
                  <a:srgbClr val="FFFFFF"/>
                </a:highlight>
                <a:latin typeface="Consolas" panose="020B0609020204030204" pitchFamily="49" charset="0"/>
              </a:rPr>
              <a:t>{</a:t>
            </a:r>
            <a:endParaRPr lang="en-US" altLang="zh-CN" sz="2000" dirty="0">
              <a:solidFill>
                <a:srgbClr val="000000"/>
              </a:solidFill>
              <a:highlight>
                <a:srgbClr val="FFFFFF"/>
              </a:highlight>
              <a:latin typeface="Consolas" panose="020B0609020204030204" pitchFamily="49" charset="0"/>
            </a:endParaRPr>
          </a:p>
          <a:p>
            <a:pPr algn="l">
              <a:lnSpc>
                <a:spcPct val="100000"/>
              </a:lnSpc>
            </a:pPr>
            <a:r>
              <a:rPr lang="en-US" altLang="zh-CN" sz="2000" dirty="0">
                <a:solidFill>
                  <a:srgbClr val="000000"/>
                </a:solidFill>
                <a:highlight>
                  <a:srgbClr val="FFFFFF"/>
                </a:highlight>
                <a:latin typeface="Consolas" panose="020B0609020204030204" pitchFamily="49" charset="0"/>
              </a:rPr>
              <a:t>    amsmath,   amssymb,    booktabs,</a:t>
            </a:r>
          </a:p>
          <a:p>
            <a:pPr algn="l">
              <a:lnSpc>
                <a:spcPct val="100000"/>
              </a:lnSpc>
            </a:pPr>
            <a:r>
              <a:rPr lang="en-US" altLang="zh-CN" sz="2000" dirty="0">
                <a:solidFill>
                  <a:srgbClr val="000000"/>
                </a:solidFill>
                <a:highlight>
                  <a:srgbClr val="FFFFFF"/>
                </a:highlight>
                <a:latin typeface="Consolas" panose="020B0609020204030204" pitchFamily="49" charset="0"/>
              </a:rPr>
              <a:t>    caption,	  cite,       ctex,</a:t>
            </a:r>
          </a:p>
          <a:p>
            <a:pPr algn="l">
              <a:lnSpc>
                <a:spcPct val="100000"/>
              </a:lnSpc>
            </a:pPr>
            <a:r>
              <a:rPr lang="en-US" altLang="zh-CN" sz="2000" dirty="0">
                <a:solidFill>
                  <a:srgbClr val="000000"/>
                </a:solidFill>
                <a:highlight>
                  <a:srgbClr val="FFFFFF"/>
                </a:highlight>
                <a:latin typeface="Consolas" panose="020B0609020204030204" pitchFamily="49" charset="0"/>
              </a:rPr>
              <a:t>    graphicx,	  listings,   multicol,</a:t>
            </a:r>
          </a:p>
          <a:p>
            <a:pPr algn="l">
              <a:lnSpc>
                <a:spcPct val="100000"/>
              </a:lnSpc>
            </a:pPr>
            <a:r>
              <a:rPr lang="en-US" altLang="zh-CN" sz="2000" dirty="0">
                <a:solidFill>
                  <a:srgbClr val="000000"/>
                </a:solidFill>
                <a:highlight>
                  <a:srgbClr val="FFFFFF"/>
                </a:highlight>
                <a:latin typeface="Consolas" panose="020B0609020204030204" pitchFamily="49" charset="0"/>
              </a:rPr>
              <a:t>    multirow,  setspace,   subfigure </a:t>
            </a:r>
            <a:r>
              <a:rPr lang="en-US" altLang="zh-CN" sz="2000" b="1" dirty="0">
                <a:solidFill>
                  <a:srgbClr val="8000FF"/>
                </a:solidFill>
                <a:highlight>
                  <a:srgbClr val="FFFFFF"/>
                </a:highlight>
                <a:latin typeface="Consolas" panose="020B0609020204030204" pitchFamily="49" charset="0"/>
              </a:rPr>
              <a:t>}</a:t>
            </a:r>
          </a:p>
          <a:p>
            <a:pPr algn="l">
              <a:lnSpc>
                <a:spcPct val="100000"/>
              </a:lnSpc>
            </a:pPr>
            <a:endParaRPr lang="en-US" altLang="zh-CN" sz="2000" b="1" dirty="0">
              <a:solidFill>
                <a:srgbClr val="8000FF"/>
              </a:solidFill>
              <a:highlight>
                <a:srgbClr val="FFFFFF"/>
              </a:highlight>
              <a:latin typeface="Consolas" panose="020B0609020204030204" pitchFamily="49" charset="0"/>
            </a:endParaRPr>
          </a:p>
          <a:p>
            <a:pPr algn="l"/>
            <a:r>
              <a:rPr lang="en-US" altLang="zh-CN" sz="2000" b="1" dirty="0">
                <a:solidFill>
                  <a:srgbClr val="0000FF"/>
                </a:solidFill>
                <a:highlight>
                  <a:srgbClr val="FFFFFF"/>
                </a:highlight>
                <a:latin typeface="Consolas" panose="020B0609020204030204" pitchFamily="49" charset="0"/>
              </a:rPr>
              <a:t>\title</a:t>
            </a:r>
            <a:r>
              <a:rPr lang="en-US" altLang="zh-CN" sz="2000" b="1" dirty="0">
                <a:solidFill>
                  <a:srgbClr val="8000FF"/>
                </a:solidFill>
                <a:highlight>
                  <a:srgbClr val="FFFFFF"/>
                </a:highlight>
                <a:latin typeface="Consolas" panose="020B0609020204030204" pitchFamily="49" charset="0"/>
              </a:rPr>
              <a:t>{</a:t>
            </a:r>
            <a:r>
              <a:rPr lang="zh-CN" altLang="en-US" sz="2000" dirty="0">
                <a:solidFill>
                  <a:srgbClr val="000000"/>
                </a:solidFill>
                <a:highlight>
                  <a:srgbClr val="FFFFFF"/>
                </a:highlight>
                <a:latin typeface="Consolas" panose="020B0609020204030204" pitchFamily="49" charset="0"/>
              </a:rPr>
              <a:t>文章的标题</a:t>
            </a:r>
            <a:r>
              <a:rPr lang="en-US" altLang="zh-CN" sz="2000" b="1" dirty="0">
                <a:solidFill>
                  <a:srgbClr val="8000FF"/>
                </a:solidFill>
                <a:highlight>
                  <a:srgbClr val="FFFFFF"/>
                </a:highlight>
                <a:latin typeface="Consolas" panose="020B0609020204030204" pitchFamily="49" charset="0"/>
              </a:rPr>
              <a:t>}</a:t>
            </a:r>
            <a:r>
              <a:rPr lang="zh-CN" altLang="en-US" sz="2000" dirty="0">
                <a:solidFill>
                  <a:srgbClr val="000000"/>
                </a:solidFill>
                <a:highlight>
                  <a:srgbClr val="FFFFFF"/>
                </a:highlight>
                <a:latin typeface="Consolas" panose="020B0609020204030204" pitchFamily="49" charset="0"/>
              </a:rPr>
              <a:t>  </a:t>
            </a:r>
            <a:r>
              <a:rPr lang="en-US" altLang="zh-CN" sz="2000" dirty="0">
                <a:solidFill>
                  <a:srgbClr val="800000"/>
                </a:solidFill>
                <a:highlight>
                  <a:srgbClr val="FFFFFF"/>
                </a:highlight>
                <a:latin typeface="Consolas" panose="020B0609020204030204" pitchFamily="49" charset="0"/>
              </a:rPr>
              <a:t>%</a:t>
            </a:r>
            <a:r>
              <a:rPr lang="zh-CN" altLang="en-US" sz="2000" dirty="0">
                <a:solidFill>
                  <a:srgbClr val="000000"/>
                </a:solidFill>
                <a:highlight>
                  <a:srgbClr val="FFFFFF"/>
                </a:highlight>
                <a:latin typeface="Consolas" panose="020B0609020204030204" pitchFamily="49" charset="0"/>
              </a:rPr>
              <a:t>文章标题</a:t>
            </a:r>
          </a:p>
          <a:p>
            <a:pPr algn="l"/>
            <a:r>
              <a:rPr lang="en-US" altLang="zh-CN" sz="2000" b="1" dirty="0">
                <a:solidFill>
                  <a:srgbClr val="0000FF"/>
                </a:solidFill>
                <a:highlight>
                  <a:srgbClr val="FFFFFF"/>
                </a:highlight>
                <a:latin typeface="Consolas" panose="020B0609020204030204" pitchFamily="49" charset="0"/>
              </a:rPr>
              <a:t>\author</a:t>
            </a:r>
            <a:r>
              <a:rPr lang="en-US" altLang="zh-CN" sz="2000" b="1" dirty="0">
                <a:solidFill>
                  <a:srgbClr val="8000FF"/>
                </a:solidFill>
                <a:highlight>
                  <a:srgbClr val="FFFFFF"/>
                </a:highlight>
                <a:latin typeface="Consolas" panose="020B0609020204030204" pitchFamily="49" charset="0"/>
              </a:rPr>
              <a:t>{</a:t>
            </a:r>
            <a:r>
              <a:rPr lang="zh-CN" altLang="en-US" sz="2000" dirty="0">
                <a:solidFill>
                  <a:srgbClr val="000000"/>
                </a:solidFill>
                <a:highlight>
                  <a:srgbClr val="FFFFFF"/>
                </a:highlight>
                <a:latin typeface="Consolas" panose="020B0609020204030204" pitchFamily="49" charset="0"/>
              </a:rPr>
              <a:t>作者名称</a:t>
            </a:r>
            <a:r>
              <a:rPr lang="en-US" altLang="zh-CN" sz="2000" b="1" dirty="0">
                <a:solidFill>
                  <a:srgbClr val="8000FF"/>
                </a:solidFill>
                <a:highlight>
                  <a:srgbClr val="FFFFFF"/>
                </a:highlight>
                <a:latin typeface="Consolas" panose="020B0609020204030204" pitchFamily="49" charset="0"/>
              </a:rPr>
              <a:t>}</a:t>
            </a:r>
            <a:r>
              <a:rPr lang="zh-CN" altLang="en-US" sz="2000" dirty="0">
                <a:solidFill>
                  <a:srgbClr val="000000"/>
                </a:solidFill>
                <a:highlight>
                  <a:srgbClr val="FFFFFF"/>
                </a:highlight>
                <a:latin typeface="Consolas" panose="020B0609020204030204" pitchFamily="49" charset="0"/>
              </a:rPr>
              <a:t>   </a:t>
            </a:r>
            <a:r>
              <a:rPr lang="en-US" altLang="zh-CN" sz="2000" dirty="0">
                <a:solidFill>
                  <a:srgbClr val="800000"/>
                </a:solidFill>
                <a:highlight>
                  <a:srgbClr val="FFFFFF"/>
                </a:highlight>
                <a:latin typeface="Consolas" panose="020B0609020204030204" pitchFamily="49" charset="0"/>
              </a:rPr>
              <a:t>%</a:t>
            </a:r>
            <a:r>
              <a:rPr lang="zh-CN" altLang="en-US" sz="2000" dirty="0">
                <a:solidFill>
                  <a:srgbClr val="000000"/>
                </a:solidFill>
                <a:highlight>
                  <a:srgbClr val="FFFFFF"/>
                </a:highlight>
                <a:latin typeface="Consolas" panose="020B0609020204030204" pitchFamily="49" charset="0"/>
              </a:rPr>
              <a:t>作者的名称</a:t>
            </a:r>
          </a:p>
          <a:p>
            <a:pPr algn="l"/>
            <a:r>
              <a:rPr lang="en-US" altLang="zh-CN" sz="2000" b="1" dirty="0">
                <a:solidFill>
                  <a:srgbClr val="0000FF"/>
                </a:solidFill>
                <a:highlight>
                  <a:srgbClr val="FFFFFF"/>
                </a:highlight>
                <a:latin typeface="Consolas" panose="020B0609020204030204" pitchFamily="49" charset="0"/>
              </a:rPr>
              <a:t>\date</a:t>
            </a:r>
            <a:r>
              <a:rPr lang="en-US" altLang="zh-CN" sz="2000" b="1" dirty="0">
                <a:solidFill>
                  <a:srgbClr val="8000FF"/>
                </a:solidFill>
                <a:highlight>
                  <a:srgbClr val="FFFFFF"/>
                </a:highlight>
                <a:latin typeface="Consolas" panose="020B0609020204030204" pitchFamily="49" charset="0"/>
              </a:rPr>
              <a:t>{</a:t>
            </a:r>
            <a:r>
              <a:rPr lang="en-US" altLang="zh-CN" sz="2000" b="1" dirty="0">
                <a:solidFill>
                  <a:srgbClr val="0000FF"/>
                </a:solidFill>
                <a:highlight>
                  <a:srgbClr val="FFFFFF"/>
                </a:highlight>
                <a:latin typeface="Consolas" panose="020B0609020204030204" pitchFamily="49" charset="0"/>
              </a:rPr>
              <a:t>\today</a:t>
            </a:r>
            <a:r>
              <a:rPr lang="en-US" altLang="zh-CN" sz="2000" b="1" dirty="0">
                <a:solidFill>
                  <a:srgbClr val="8000FF"/>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       </a:t>
            </a:r>
            <a:r>
              <a:rPr lang="en-US" altLang="zh-CN" sz="2000" dirty="0">
                <a:solidFill>
                  <a:srgbClr val="800000"/>
                </a:solidFill>
                <a:highlight>
                  <a:srgbClr val="FFFFFF"/>
                </a:highlight>
                <a:latin typeface="Consolas" panose="020B0609020204030204" pitchFamily="49" charset="0"/>
              </a:rPr>
              <a:t>%</a:t>
            </a:r>
            <a:r>
              <a:rPr lang="zh-CN" altLang="en-US" sz="2000" dirty="0">
                <a:solidFill>
                  <a:srgbClr val="000000"/>
                </a:solidFill>
                <a:highlight>
                  <a:srgbClr val="FFFFFF"/>
                </a:highlight>
                <a:latin typeface="Consolas" panose="020B0609020204030204" pitchFamily="49" charset="0"/>
              </a:rPr>
              <a:t>日期</a:t>
            </a:r>
          </a:p>
        </p:txBody>
      </p:sp>
    </p:spTree>
    <p:extLst>
      <p:ext uri="{BB962C8B-B14F-4D97-AF65-F5344CB8AC3E}">
        <p14:creationId xmlns:p14="http://schemas.microsoft.com/office/powerpoint/2010/main" val="353271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93566" y="1022086"/>
            <a:ext cx="4726235" cy="4339650"/>
          </a:xfrm>
          <a:prstGeom prst="rect">
            <a:avLst/>
          </a:prstGeom>
          <a:noFill/>
        </p:spPr>
        <p:txBody>
          <a:bodyPr wrap="square" rtlCol="0">
            <a:spAutoFit/>
          </a:bodyPr>
          <a:lstStyle/>
          <a:p>
            <a:r>
              <a:rPr lang="en-US" altLang="zh-CN" sz="2000" b="1" dirty="0">
                <a:solidFill>
                  <a:srgbClr val="0000FF"/>
                </a:solidFill>
                <a:highlight>
                  <a:srgbClr val="FFFFFF"/>
                </a:highlight>
                <a:latin typeface="Consolas" panose="020B0609020204030204" pitchFamily="49" charset="0"/>
              </a:rPr>
              <a:t>\begin</a:t>
            </a:r>
            <a:r>
              <a:rPr lang="en-US" altLang="zh-CN" sz="2000" b="1" dirty="0">
                <a:solidFill>
                  <a:srgbClr val="8000FF"/>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document</a:t>
            </a:r>
            <a:r>
              <a:rPr lang="en-US" altLang="zh-CN" sz="2000" b="1" dirty="0">
                <a:solidFill>
                  <a:srgbClr val="8000FF"/>
                </a:solidFill>
                <a:highlight>
                  <a:srgbClr val="FFFFFF"/>
                </a:highlight>
                <a:latin typeface="Consolas" panose="020B0609020204030204" pitchFamily="49" charset="0"/>
              </a:rPr>
              <a:t>}</a:t>
            </a:r>
            <a:endParaRPr lang="en-US" altLang="zh-CN" sz="2000" dirty="0">
              <a:solidFill>
                <a:srgbClr val="000000"/>
              </a:solidFill>
              <a:highlight>
                <a:srgbClr val="FFFFFF"/>
              </a:highlight>
              <a:latin typeface="Consolas" panose="020B0609020204030204" pitchFamily="49" charset="0"/>
            </a:endParaRPr>
          </a:p>
          <a:p>
            <a:r>
              <a:rPr lang="en-US" altLang="zh-CN" sz="2000" b="1" dirty="0">
                <a:solidFill>
                  <a:srgbClr val="0000FF"/>
                </a:solidFill>
                <a:highlight>
                  <a:srgbClr val="FFFFFF"/>
                </a:highlight>
                <a:latin typeface="Consolas" panose="020B0609020204030204" pitchFamily="49" charset="0"/>
              </a:rPr>
              <a:t>\maketitle</a:t>
            </a:r>
            <a:endParaRPr lang="en-US" altLang="zh-CN" sz="2000" dirty="0">
              <a:solidFill>
                <a:srgbClr val="000000"/>
              </a:solidFill>
              <a:highlight>
                <a:srgbClr val="FFFFFF"/>
              </a:highlight>
              <a:latin typeface="Consolas" panose="020B0609020204030204" pitchFamily="49" charset="0"/>
            </a:endParaRPr>
          </a:p>
          <a:p>
            <a:r>
              <a:rPr lang="en-US" altLang="zh-CN" sz="2000" b="1" dirty="0">
                <a:solidFill>
                  <a:srgbClr val="0000FF"/>
                </a:solidFill>
                <a:highlight>
                  <a:srgbClr val="FFFFFF"/>
                </a:highlight>
                <a:latin typeface="Consolas" panose="020B0609020204030204" pitchFamily="49" charset="0"/>
              </a:rPr>
              <a:t>\begin</a:t>
            </a:r>
            <a:r>
              <a:rPr lang="en-US" altLang="zh-CN" sz="2000" b="1" dirty="0">
                <a:solidFill>
                  <a:srgbClr val="8000FF"/>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spacing</a:t>
            </a:r>
            <a:r>
              <a:rPr lang="en-US" altLang="zh-CN" sz="2000" b="1" dirty="0">
                <a:solidFill>
                  <a:srgbClr val="8000FF"/>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1.2</a:t>
            </a:r>
            <a:r>
              <a:rPr lang="en-US" altLang="zh-CN" sz="2000" b="1" dirty="0">
                <a:solidFill>
                  <a:srgbClr val="8000FF"/>
                </a:solidFill>
                <a:highlight>
                  <a:srgbClr val="FFFFFF"/>
                </a:highlight>
                <a:latin typeface="Consolas" panose="020B0609020204030204" pitchFamily="49" charset="0"/>
              </a:rPr>
              <a:t>}</a:t>
            </a:r>
            <a:endParaRPr lang="en-US" altLang="zh-CN" sz="2000" dirty="0">
              <a:solidFill>
                <a:srgbClr val="000000"/>
              </a:solidFill>
              <a:highlight>
                <a:srgbClr val="FFFFFF"/>
              </a:highlight>
              <a:latin typeface="Consolas" panose="020B0609020204030204" pitchFamily="49" charset="0"/>
            </a:endParaRPr>
          </a:p>
          <a:p>
            <a:endParaRPr lang="zh-CN" altLang="en-US" sz="2000" dirty="0">
              <a:solidFill>
                <a:srgbClr val="000000"/>
              </a:solidFill>
              <a:highlight>
                <a:srgbClr val="FFFFFF"/>
              </a:highlight>
              <a:latin typeface="Consolas" panose="020B0609020204030204" pitchFamily="49" charset="0"/>
            </a:endParaRPr>
          </a:p>
          <a:p>
            <a:r>
              <a:rPr lang="en-US" altLang="zh-CN" sz="2000" b="1" dirty="0">
                <a:solidFill>
                  <a:srgbClr val="0000FF"/>
                </a:solidFill>
                <a:highlight>
                  <a:srgbClr val="FFFFFF"/>
                </a:highlight>
                <a:latin typeface="Consolas" panose="020B0609020204030204" pitchFamily="49" charset="0"/>
              </a:rPr>
              <a:t>\section</a:t>
            </a:r>
            <a:r>
              <a:rPr lang="en-US" altLang="zh-CN" sz="2000" b="1" dirty="0">
                <a:solidFill>
                  <a:srgbClr val="8000FF"/>
                </a:solidFill>
                <a:highlight>
                  <a:srgbClr val="FFFFFF"/>
                </a:highlight>
                <a:latin typeface="Consolas" panose="020B0609020204030204" pitchFamily="49" charset="0"/>
              </a:rPr>
              <a:t>{</a:t>
            </a:r>
            <a:r>
              <a:rPr lang="zh-CN" altLang="en-US" sz="2000" dirty="0">
                <a:solidFill>
                  <a:srgbClr val="000000"/>
                </a:solidFill>
                <a:highlight>
                  <a:srgbClr val="FFFFFF"/>
                </a:highlight>
                <a:latin typeface="Consolas" panose="020B0609020204030204" pitchFamily="49" charset="0"/>
              </a:rPr>
              <a:t>这是第一部分</a:t>
            </a:r>
            <a:r>
              <a:rPr lang="en-US" altLang="zh-CN" sz="2000" b="1" dirty="0">
                <a:solidFill>
                  <a:srgbClr val="8000FF"/>
                </a:solidFill>
                <a:highlight>
                  <a:srgbClr val="FFFFFF"/>
                </a:highlight>
                <a:latin typeface="Consolas" panose="020B0609020204030204" pitchFamily="49" charset="0"/>
              </a:rPr>
              <a:t>}</a:t>
            </a:r>
          </a:p>
          <a:p>
            <a:endParaRPr lang="en-US" altLang="zh-CN" sz="2000" b="1" dirty="0">
              <a:solidFill>
                <a:srgbClr val="8000FF"/>
              </a:solidFill>
              <a:highlight>
                <a:srgbClr val="FFFFFF"/>
              </a:highlight>
              <a:latin typeface="Consolas" panose="020B0609020204030204" pitchFamily="49" charset="0"/>
            </a:endParaRPr>
          </a:p>
          <a:p>
            <a:r>
              <a:rPr lang="en-US" altLang="zh-CN" sz="2000" b="1" dirty="0">
                <a:solidFill>
                  <a:srgbClr val="0000FF"/>
                </a:solidFill>
                <a:highlight>
                  <a:srgbClr val="FFFFFF"/>
                </a:highlight>
                <a:latin typeface="Consolas" panose="020B0609020204030204" pitchFamily="49" charset="0"/>
              </a:rPr>
              <a:t>\huge</a:t>
            </a:r>
            <a:r>
              <a:rPr lang="en-US" altLang="zh-CN" sz="2000" dirty="0">
                <a:solidFill>
                  <a:srgbClr val="000000"/>
                </a:solidFill>
                <a:highlight>
                  <a:srgbClr val="FFFFFF"/>
                </a:highlight>
                <a:latin typeface="Consolas" panose="020B0609020204030204" pitchFamily="49" charset="0"/>
              </a:rPr>
              <a:t> </a:t>
            </a:r>
            <a:r>
              <a:rPr lang="zh-CN" altLang="en-US" sz="2000" dirty="0">
                <a:solidFill>
                  <a:srgbClr val="000000"/>
                </a:solidFill>
                <a:highlight>
                  <a:srgbClr val="FFFFFF"/>
                </a:highlight>
                <a:latin typeface="Consolas" panose="020B0609020204030204" pitchFamily="49" charset="0"/>
              </a:rPr>
              <a:t>大号的</a:t>
            </a:r>
            <a:r>
              <a:rPr lang="en-US" altLang="zh-CN" sz="2000" b="1" dirty="0">
                <a:solidFill>
                  <a:srgbClr val="0000FF"/>
                </a:solidFill>
                <a:highlight>
                  <a:srgbClr val="FFFFFF"/>
                </a:highlight>
                <a:latin typeface="Consolas" panose="020B0609020204030204" pitchFamily="49" charset="0"/>
              </a:rPr>
              <a:t>\LaTeX</a:t>
            </a:r>
            <a:r>
              <a:rPr lang="en-US" altLang="zh-CN" sz="2000" dirty="0">
                <a:solidFill>
                  <a:srgbClr val="000000"/>
                </a:solidFill>
                <a:highlight>
                  <a:srgbClr val="FFFFFF"/>
                </a:highlight>
                <a:latin typeface="Consolas" panose="020B0609020204030204" pitchFamily="49" charset="0"/>
              </a:rPr>
              <a:t> !</a:t>
            </a:r>
          </a:p>
          <a:p>
            <a:endParaRPr lang="zh-CN" altLang="en-US" sz="2000" dirty="0">
              <a:solidFill>
                <a:srgbClr val="000000"/>
              </a:solidFill>
              <a:highlight>
                <a:srgbClr val="FFFFFF"/>
              </a:highlight>
              <a:latin typeface="Consolas" panose="020B0609020204030204" pitchFamily="49" charset="0"/>
            </a:endParaRPr>
          </a:p>
          <a:p>
            <a:r>
              <a:rPr lang="en-US" altLang="zh-CN" sz="2000" b="1" dirty="0">
                <a:solidFill>
                  <a:srgbClr val="0000FF"/>
                </a:solidFill>
                <a:highlight>
                  <a:srgbClr val="FFFFFF"/>
                </a:highlight>
                <a:latin typeface="Consolas" panose="020B0609020204030204" pitchFamily="49" charset="0"/>
              </a:rPr>
              <a:t>\section</a:t>
            </a:r>
            <a:r>
              <a:rPr lang="en-US" altLang="zh-CN" sz="2000" b="1" dirty="0">
                <a:solidFill>
                  <a:srgbClr val="8000FF"/>
                </a:solidFill>
                <a:highlight>
                  <a:srgbClr val="FFFFFF"/>
                </a:highlight>
                <a:latin typeface="Consolas" panose="020B0609020204030204" pitchFamily="49" charset="0"/>
              </a:rPr>
              <a:t>{</a:t>
            </a:r>
            <a:r>
              <a:rPr lang="zh-CN" altLang="en-US" sz="2000" dirty="0">
                <a:solidFill>
                  <a:srgbClr val="000000"/>
                </a:solidFill>
                <a:highlight>
                  <a:srgbClr val="FFFFFF"/>
                </a:highlight>
                <a:latin typeface="Consolas" panose="020B0609020204030204" pitchFamily="49" charset="0"/>
              </a:rPr>
              <a:t>这是第二部分</a:t>
            </a:r>
            <a:r>
              <a:rPr lang="en-US" altLang="zh-CN" sz="2000" b="1" dirty="0">
                <a:solidFill>
                  <a:srgbClr val="8000FF"/>
                </a:solidFill>
                <a:highlight>
                  <a:srgbClr val="FFFFFF"/>
                </a:highlight>
                <a:latin typeface="Consolas" panose="020B0609020204030204" pitchFamily="49" charset="0"/>
              </a:rPr>
              <a:t>}</a:t>
            </a:r>
            <a:endParaRPr lang="zh-CN" altLang="en-US" sz="2000" dirty="0">
              <a:solidFill>
                <a:srgbClr val="000000"/>
              </a:solidFill>
              <a:highlight>
                <a:srgbClr val="FFFFFF"/>
              </a:highlight>
              <a:latin typeface="Consolas" panose="020B0609020204030204" pitchFamily="49" charset="0"/>
            </a:endParaRPr>
          </a:p>
          <a:p>
            <a:r>
              <a:rPr lang="en-US" altLang="zh-CN" sz="2000" b="1" dirty="0">
                <a:solidFill>
                  <a:srgbClr val="0000FF"/>
                </a:solidFill>
                <a:highlight>
                  <a:srgbClr val="FFFFFF"/>
                </a:highlight>
                <a:latin typeface="Consolas" panose="020B0609020204030204" pitchFamily="49" charset="0"/>
              </a:rPr>
              <a:t>\subsection</a:t>
            </a:r>
            <a:r>
              <a:rPr lang="en-US" altLang="zh-CN" sz="2000" b="1" dirty="0">
                <a:solidFill>
                  <a:srgbClr val="8000FF"/>
                </a:solidFill>
                <a:highlight>
                  <a:srgbClr val="FFFFFF"/>
                </a:highlight>
                <a:latin typeface="Consolas" panose="020B0609020204030204" pitchFamily="49" charset="0"/>
              </a:rPr>
              <a:t>{</a:t>
            </a:r>
            <a:r>
              <a:rPr lang="zh-CN" altLang="en-US" sz="2000" dirty="0">
                <a:solidFill>
                  <a:srgbClr val="000000"/>
                </a:solidFill>
                <a:highlight>
                  <a:srgbClr val="FFFFFF"/>
                </a:highlight>
                <a:latin typeface="Consolas" panose="020B0609020204030204" pitchFamily="49" charset="0"/>
              </a:rPr>
              <a:t>第二部分的子部分</a:t>
            </a:r>
            <a:r>
              <a:rPr lang="en-US" altLang="zh-CN" sz="2000" b="1" dirty="0">
                <a:solidFill>
                  <a:srgbClr val="8000FF"/>
                </a:solidFill>
                <a:highlight>
                  <a:srgbClr val="FFFFFF"/>
                </a:highlight>
                <a:latin typeface="Consolas" panose="020B0609020204030204" pitchFamily="49" charset="0"/>
              </a:rPr>
              <a:t>}</a:t>
            </a:r>
            <a:endParaRPr lang="zh-CN" altLang="en-US" sz="2000" dirty="0">
              <a:solidFill>
                <a:srgbClr val="000000"/>
              </a:solidFill>
              <a:highlight>
                <a:srgbClr val="FFFFFF"/>
              </a:highlight>
              <a:latin typeface="Consolas" panose="020B0609020204030204" pitchFamily="49" charset="0"/>
            </a:endParaRPr>
          </a:p>
          <a:p>
            <a:endParaRPr lang="zh-CN" altLang="en-US" sz="2000" dirty="0">
              <a:solidFill>
                <a:srgbClr val="000000"/>
              </a:solidFill>
              <a:highlight>
                <a:srgbClr val="FFFFFF"/>
              </a:highlight>
              <a:latin typeface="Consolas" panose="020B0609020204030204" pitchFamily="49" charset="0"/>
            </a:endParaRPr>
          </a:p>
          <a:p>
            <a:r>
              <a:rPr lang="en-US" altLang="zh-CN" sz="2000" b="1" dirty="0">
                <a:solidFill>
                  <a:srgbClr val="0000FF"/>
                </a:solidFill>
                <a:highlight>
                  <a:srgbClr val="FFFFFF"/>
                </a:highlight>
                <a:latin typeface="Consolas" panose="020B0609020204030204" pitchFamily="49" charset="0"/>
              </a:rPr>
              <a:t>\end</a:t>
            </a:r>
            <a:r>
              <a:rPr lang="en-US" altLang="zh-CN" sz="2000" b="1" dirty="0">
                <a:solidFill>
                  <a:srgbClr val="8000FF"/>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spacing</a:t>
            </a:r>
            <a:r>
              <a:rPr lang="en-US" altLang="zh-CN" sz="2000" b="1" dirty="0">
                <a:solidFill>
                  <a:srgbClr val="8000FF"/>
                </a:solidFill>
                <a:highlight>
                  <a:srgbClr val="FFFFFF"/>
                </a:highlight>
                <a:latin typeface="Consolas" panose="020B0609020204030204" pitchFamily="49" charset="0"/>
              </a:rPr>
              <a:t>}</a:t>
            </a:r>
            <a:endParaRPr lang="en-US" altLang="zh-CN" sz="2000" dirty="0">
              <a:solidFill>
                <a:srgbClr val="000000"/>
              </a:solidFill>
              <a:highlight>
                <a:srgbClr val="FFFFFF"/>
              </a:highlight>
              <a:latin typeface="Consolas" panose="020B0609020204030204" pitchFamily="49" charset="0"/>
            </a:endParaRPr>
          </a:p>
          <a:p>
            <a:r>
              <a:rPr lang="en-US" altLang="zh-CN" sz="2000" b="1" dirty="0">
                <a:solidFill>
                  <a:srgbClr val="0000FF"/>
                </a:solidFill>
                <a:highlight>
                  <a:srgbClr val="FFFFFF"/>
                </a:highlight>
                <a:latin typeface="Consolas" panose="020B0609020204030204" pitchFamily="49" charset="0"/>
              </a:rPr>
              <a:t>\end</a:t>
            </a:r>
            <a:r>
              <a:rPr lang="en-US" altLang="zh-CN" sz="2000" b="1" dirty="0">
                <a:solidFill>
                  <a:srgbClr val="8000FF"/>
                </a:solidFill>
                <a:highlight>
                  <a:srgbClr val="FFFFFF"/>
                </a:highlight>
                <a:latin typeface="Consolas" panose="020B0609020204030204" pitchFamily="49" charset="0"/>
              </a:rPr>
              <a:t>{</a:t>
            </a:r>
            <a:r>
              <a:rPr lang="en-US" altLang="zh-CN" sz="2000" dirty="0">
                <a:solidFill>
                  <a:srgbClr val="000000"/>
                </a:solidFill>
                <a:highlight>
                  <a:srgbClr val="FFFFFF"/>
                </a:highlight>
                <a:latin typeface="Consolas" panose="020B0609020204030204" pitchFamily="49" charset="0"/>
              </a:rPr>
              <a:t>document</a:t>
            </a:r>
            <a:r>
              <a:rPr lang="en-US" altLang="zh-CN" sz="2000" b="1" dirty="0">
                <a:solidFill>
                  <a:srgbClr val="8000FF"/>
                </a:solidFill>
                <a:highlight>
                  <a:srgbClr val="FFFFFF"/>
                </a:highlight>
                <a:latin typeface="Consolas" panose="020B0609020204030204" pitchFamily="49" charset="0"/>
              </a:rPr>
              <a:t>}</a:t>
            </a:r>
            <a:endParaRPr lang="en-US" altLang="zh-CN" sz="2000" dirty="0">
              <a:latin typeface="Arial" panose="020B0604020202020204" pitchFamily="34" charset="0"/>
            </a:endParaRPr>
          </a:p>
          <a:p>
            <a:endParaRPr lang="zh-CN" altLang="en-US" sz="1600" dirty="0"/>
          </a:p>
        </p:txBody>
      </p:sp>
    </p:spTree>
    <p:extLst>
      <p:ext uri="{BB962C8B-B14F-4D97-AF65-F5344CB8AC3E}">
        <p14:creationId xmlns:p14="http://schemas.microsoft.com/office/powerpoint/2010/main" val="2801228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6549" y="1409238"/>
            <a:ext cx="6096000" cy="2246769"/>
          </a:xfrm>
          <a:prstGeom prst="rect">
            <a:avLst/>
          </a:prstGeom>
        </p:spPr>
        <p:txBody>
          <a:bodyPr>
            <a:spAutoFit/>
          </a:bodyPr>
          <a:lstStyle/>
          <a:p>
            <a:r>
              <a:rPr lang="en-US" altLang="zh-CN" sz="2800" dirty="0">
                <a:latin typeface="Arial" panose="020B0604020202020204" pitchFamily="34" charset="0"/>
                <a:hlinkClick r:id="rId3"/>
              </a:rPr>
              <a:t>\newcommand</a:t>
            </a:r>
            <a:endParaRPr lang="en-US" altLang="zh-CN" sz="2800" dirty="0">
              <a:latin typeface="Arial" panose="020B0604020202020204" pitchFamily="34" charset="0"/>
            </a:endParaRPr>
          </a:p>
          <a:p>
            <a:endParaRPr lang="en-US" altLang="zh-CN" sz="2800" dirty="0">
              <a:latin typeface="Arial" panose="020B0604020202020204" pitchFamily="34" charset="0"/>
            </a:endParaRPr>
          </a:p>
          <a:p>
            <a:r>
              <a:rPr lang="en-US" altLang="zh-CN" sz="2800" dirty="0">
                <a:latin typeface="Arial" panose="020B0604020202020204" pitchFamily="34" charset="0"/>
              </a:rPr>
              <a:t>\renewcommand</a:t>
            </a:r>
          </a:p>
          <a:p>
            <a:endParaRPr lang="en-US" altLang="zh-CN" sz="2800" dirty="0">
              <a:latin typeface="Arial" panose="020B0604020202020204" pitchFamily="34" charset="0"/>
            </a:endParaRPr>
          </a:p>
          <a:p>
            <a:r>
              <a:rPr lang="en-US" altLang="zh-CN" sz="2800" dirty="0">
                <a:latin typeface="Arial" panose="020B0604020202020204" pitchFamily="34" charset="0"/>
              </a:rPr>
              <a:t>\providecommand  </a:t>
            </a:r>
            <a:endParaRPr lang="zh-CN" altLang="en-US" sz="2800" dirty="0">
              <a:latin typeface="Arial" panose="020B0604020202020204" pitchFamily="34" charset="0"/>
            </a:endParaRPr>
          </a:p>
        </p:txBody>
      </p:sp>
    </p:spTree>
    <p:extLst>
      <p:ext uri="{BB962C8B-B14F-4D97-AF65-F5344CB8AC3E}">
        <p14:creationId xmlns:p14="http://schemas.microsoft.com/office/powerpoint/2010/main" val="863445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4114799" y="785995"/>
            <a:ext cx="4501641" cy="3784922"/>
          </a:xfrm>
          <a:prstGeom prst="rect">
            <a:avLst/>
          </a:prstGeom>
        </p:spPr>
      </p:pic>
      <p:sp>
        <p:nvSpPr>
          <p:cNvPr id="2" name="文本框 1"/>
          <p:cNvSpPr txBox="1"/>
          <p:nvPr/>
        </p:nvSpPr>
        <p:spPr>
          <a:xfrm>
            <a:off x="1073888" y="1222743"/>
            <a:ext cx="3040911" cy="2077492"/>
          </a:xfrm>
          <a:prstGeom prst="rect">
            <a:avLst/>
          </a:prstGeom>
          <a:noFill/>
        </p:spPr>
        <p:txBody>
          <a:bodyPr wrap="square" rtlCol="0">
            <a:spAutoFit/>
          </a:bodyPr>
          <a:lstStyle/>
          <a:p>
            <a:pPr>
              <a:lnSpc>
                <a:spcPct val="150000"/>
              </a:lnSpc>
            </a:pPr>
            <a:r>
              <a:rPr lang="zh-CN" altLang="en-US" sz="2800" dirty="0" smtClean="0"/>
              <a:t>参考文献：</a:t>
            </a:r>
            <a:endParaRPr lang="en-US" altLang="zh-CN" sz="2800" dirty="0" smtClean="0"/>
          </a:p>
          <a:p>
            <a:pPr marL="342900" indent="-342900">
              <a:lnSpc>
                <a:spcPct val="150000"/>
              </a:lnSpc>
              <a:buFont typeface="+mj-lt"/>
              <a:buAutoNum type="arabicPeriod"/>
            </a:pPr>
            <a:r>
              <a:rPr lang="zh-CN" altLang="en-US" sz="2000" dirty="0" smtClean="0"/>
              <a:t>刘海洋</a:t>
            </a:r>
            <a:r>
              <a:rPr lang="en-US" altLang="zh-CN" sz="2000" dirty="0" smtClean="0"/>
              <a:t>《</a:t>
            </a:r>
            <a:r>
              <a:rPr lang="en-US" altLang="zh-CN" sz="2000" dirty="0" err="1" smtClean="0"/>
              <a:t>LaTeX</a:t>
            </a:r>
            <a:r>
              <a:rPr lang="zh-CN" altLang="en-US" sz="2000" dirty="0" smtClean="0"/>
              <a:t>入门</a:t>
            </a:r>
            <a:r>
              <a:rPr lang="en-US" altLang="zh-CN" sz="2000" dirty="0" smtClean="0"/>
              <a:t>》</a:t>
            </a:r>
          </a:p>
          <a:p>
            <a:pPr marL="342900" indent="-342900">
              <a:lnSpc>
                <a:spcPct val="150000"/>
              </a:lnSpc>
              <a:buFont typeface="+mj-lt"/>
              <a:buAutoNum type="arabicPeriod"/>
            </a:pPr>
            <a:r>
              <a:rPr lang="en-US" altLang="zh-CN" sz="2000" dirty="0" err="1"/>
              <a:t>lshort-zh-cn</a:t>
            </a:r>
            <a:r>
              <a:rPr lang="en-US" altLang="zh-CN" sz="2000" dirty="0"/>
              <a:t> </a:t>
            </a:r>
            <a:r>
              <a:rPr lang="en-US" altLang="zh-CN" dirty="0"/>
              <a:t/>
            </a:r>
            <a:br>
              <a:rPr lang="en-US" altLang="zh-CN" dirty="0"/>
            </a:br>
            <a:endParaRPr lang="zh-CN" altLang="en-US" dirty="0"/>
          </a:p>
        </p:txBody>
      </p:sp>
    </p:spTree>
    <p:extLst>
      <p:ext uri="{BB962C8B-B14F-4D97-AF65-F5344CB8AC3E}">
        <p14:creationId xmlns:p14="http://schemas.microsoft.com/office/powerpoint/2010/main" val="3277376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216988" y="794426"/>
            <a:ext cx="9892145" cy="3537526"/>
          </a:xfrm>
        </p:spPr>
        <p:txBody>
          <a:bodyPr>
            <a:noAutofit/>
          </a:bodyPr>
          <a:lstStyle/>
          <a:p>
            <a:pPr algn="l">
              <a:lnSpc>
                <a:spcPct val="150000"/>
              </a:lnSpc>
              <a:spcBef>
                <a:spcPts val="1000"/>
              </a:spcBef>
            </a:pPr>
            <a:r>
              <a:rPr lang="en-US" altLang="zh-CN" sz="2400" dirty="0">
                <a:latin typeface="Arial" panose="020B0604020202020204" pitchFamily="34" charset="0"/>
                <a:ea typeface="+mn-ea"/>
                <a:cs typeface="+mn-cs"/>
              </a:rPr>
              <a:t>TeX </a:t>
            </a:r>
            <a:r>
              <a:rPr lang="zh-CN" altLang="en-US" sz="2400" dirty="0">
                <a:latin typeface="Arial" panose="020B0604020202020204" pitchFamily="34" charset="0"/>
                <a:ea typeface="+mn-ea"/>
                <a:cs typeface="+mn-cs"/>
              </a:rPr>
              <a:t>（</a:t>
            </a:r>
            <a:r>
              <a:rPr lang="en-US" altLang="zh-CN" sz="2400" dirty="0">
                <a:latin typeface="Arial" panose="020B0604020202020204" pitchFamily="34" charset="0"/>
                <a:ea typeface="+mn-ea"/>
                <a:cs typeface="+mn-cs"/>
              </a:rPr>
              <a:t>/tɛx/</a:t>
            </a:r>
            <a:r>
              <a:rPr lang="zh-CN" altLang="en-US" sz="2400" dirty="0">
                <a:latin typeface="Arial" panose="020B0604020202020204" pitchFamily="34" charset="0"/>
                <a:ea typeface="+mn-ea"/>
                <a:cs typeface="+mn-cs"/>
              </a:rPr>
              <a:t>）</a:t>
            </a:r>
            <a:r>
              <a:rPr lang="en-US" altLang="zh-CN" sz="2400" dirty="0">
                <a:latin typeface="Arial" panose="020B0604020202020204" pitchFamily="34" charset="0"/>
                <a:ea typeface="+mn-ea"/>
                <a:cs typeface="+mn-cs"/>
              </a:rPr>
              <a:t/>
            </a:r>
            <a:br>
              <a:rPr lang="en-US" altLang="zh-CN" sz="2400" dirty="0">
                <a:latin typeface="Arial" panose="020B0604020202020204" pitchFamily="34" charset="0"/>
                <a:ea typeface="+mn-ea"/>
                <a:cs typeface="+mn-cs"/>
              </a:rPr>
            </a:br>
            <a:r>
              <a:rPr lang="en-US" altLang="zh-CN" sz="2400" dirty="0">
                <a:latin typeface="Arial" panose="020B0604020202020204" pitchFamily="34" charset="0"/>
                <a:ea typeface="+mn-ea"/>
                <a:cs typeface="+mn-cs"/>
              </a:rPr>
              <a:t>LaTeX</a:t>
            </a:r>
            <a:r>
              <a:rPr lang="zh-CN" altLang="en-US" sz="2400" dirty="0">
                <a:latin typeface="Arial" panose="020B0604020202020204" pitchFamily="34" charset="0"/>
                <a:ea typeface="+mn-ea"/>
                <a:cs typeface="+mn-cs"/>
              </a:rPr>
              <a:t>一词可音译为“拉泰赫”</a:t>
            </a:r>
            <a:br>
              <a:rPr lang="zh-CN" altLang="en-US" sz="2400" dirty="0">
                <a:latin typeface="Arial" panose="020B0604020202020204" pitchFamily="34" charset="0"/>
                <a:ea typeface="+mn-ea"/>
                <a:cs typeface="+mn-cs"/>
              </a:rPr>
            </a:br>
            <a:r>
              <a:rPr lang="zh-CN" altLang="en-US" sz="2400" dirty="0">
                <a:latin typeface="Arial" panose="020B0604020202020204" pitchFamily="34" charset="0"/>
                <a:ea typeface="+mn-ea"/>
                <a:cs typeface="+mn-cs"/>
              </a:rPr>
              <a:t>实际：</a:t>
            </a:r>
            <a:r>
              <a:rPr lang="en-US" altLang="zh-CN" sz="2400" dirty="0">
                <a:latin typeface="Arial" panose="020B0604020202020204" pitchFamily="34" charset="0"/>
                <a:ea typeface="+mn-ea"/>
                <a:cs typeface="+mn-cs"/>
              </a:rPr>
              <a:t>/ˈleɪ.tɛk/</a:t>
            </a:r>
            <a:r>
              <a:rPr lang="zh-CN" altLang="en-US" sz="2400" dirty="0">
                <a:latin typeface="Arial" panose="020B0604020202020204" pitchFamily="34" charset="0"/>
                <a:ea typeface="+mn-ea"/>
                <a:cs typeface="+mn-cs"/>
              </a:rPr>
              <a:t>或</a:t>
            </a:r>
            <a:r>
              <a:rPr lang="en-US" altLang="zh-CN" sz="2400" dirty="0">
                <a:latin typeface="Arial" panose="020B0604020202020204" pitchFamily="34" charset="0"/>
                <a:ea typeface="+mn-ea"/>
                <a:cs typeface="+mn-cs"/>
              </a:rPr>
              <a:t>/ˈlɑ.tɛk/</a:t>
            </a:r>
            <a:r>
              <a:rPr lang="zh-CN" altLang="en-US" sz="2400" dirty="0">
                <a:latin typeface="Arial" panose="020B0604020202020204" pitchFamily="34" charset="0"/>
                <a:ea typeface="+mn-ea"/>
                <a:cs typeface="+mn-cs"/>
              </a:rPr>
              <a:t/>
            </a:r>
            <a:br>
              <a:rPr lang="zh-CN" altLang="en-US" sz="2400" dirty="0">
                <a:latin typeface="Arial" panose="020B0604020202020204" pitchFamily="34" charset="0"/>
                <a:ea typeface="+mn-ea"/>
                <a:cs typeface="+mn-cs"/>
              </a:rPr>
            </a:br>
            <a:r>
              <a:rPr lang="en-US" altLang="zh-CN" sz="2400" dirty="0">
                <a:latin typeface="Arial" panose="020B0604020202020204" pitchFamily="34" charset="0"/>
                <a:ea typeface="+mn-ea"/>
                <a:cs typeface="+mn-cs"/>
              </a:rPr>
              <a:t>LaTeX</a:t>
            </a:r>
            <a:r>
              <a:rPr lang="zh-CN" altLang="en-US" sz="2400" dirty="0">
                <a:latin typeface="Arial" panose="020B0604020202020204" pitchFamily="34" charset="0"/>
                <a:ea typeface="+mn-ea"/>
                <a:cs typeface="+mn-cs"/>
              </a:rPr>
              <a:t>的正确的写法是</a:t>
            </a:r>
            <a:r>
              <a:rPr lang="zh-CN" altLang="en-US" sz="2400" dirty="0">
                <a:latin typeface="+mn-lt"/>
                <a:ea typeface="+mn-ea"/>
                <a:cs typeface="+mn-cs"/>
              </a:rPr>
              <a:t>“</a:t>
            </a:r>
            <a:r>
              <a:rPr lang="en-US" altLang="zh-CN" sz="2400" dirty="0">
                <a:latin typeface="+mn-lt"/>
                <a:ea typeface="+mn-ea"/>
                <a:cs typeface="+mn-cs"/>
              </a:rPr>
              <a:t>	       </a:t>
            </a:r>
            <a:r>
              <a:rPr lang="zh-CN" altLang="en-US" sz="2400" dirty="0">
                <a:latin typeface="+mn-lt"/>
                <a:ea typeface="+mn-ea"/>
                <a:cs typeface="+mn-cs"/>
              </a:rPr>
              <a:t>”</a:t>
            </a:r>
            <a:br>
              <a:rPr lang="zh-CN" altLang="en-US" sz="2400" dirty="0">
                <a:latin typeface="+mn-lt"/>
                <a:ea typeface="+mn-ea"/>
                <a:cs typeface="+mn-cs"/>
              </a:rPr>
            </a:br>
            <a:endParaRPr lang="zh-CN" altLang="en-US" sz="2400" dirty="0">
              <a:latin typeface="+mn-lt"/>
              <a:ea typeface="+mn-ea"/>
              <a:cs typeface="+mn-cs"/>
            </a:endParaRPr>
          </a:p>
        </p:txBody>
      </p:sp>
      <p:pic>
        <p:nvPicPr>
          <p:cNvPr id="3" name="图片 2"/>
          <p:cNvPicPr>
            <a:picLocks noChangeAspect="1"/>
          </p:cNvPicPr>
          <p:nvPr/>
        </p:nvPicPr>
        <p:blipFill>
          <a:blip r:embed="rId2"/>
          <a:stretch>
            <a:fillRect/>
          </a:stretch>
        </p:blipFill>
        <p:spPr>
          <a:xfrm>
            <a:off x="4425334" y="3340375"/>
            <a:ext cx="992948" cy="394520"/>
          </a:xfrm>
          <a:prstGeom prst="rect">
            <a:avLst/>
          </a:prstGeom>
        </p:spPr>
      </p:pic>
    </p:spTree>
    <p:extLst>
      <p:ext uri="{BB962C8B-B14F-4D97-AF65-F5344CB8AC3E}">
        <p14:creationId xmlns:p14="http://schemas.microsoft.com/office/powerpoint/2010/main" val="108827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357" y="1396999"/>
            <a:ext cx="2951510" cy="3490661"/>
          </a:xfrm>
          <a:prstGeom prst="rect">
            <a:avLst/>
          </a:prstGeom>
        </p:spPr>
      </p:pic>
      <p:sp>
        <p:nvSpPr>
          <p:cNvPr id="5" name="Rectangle 1"/>
          <p:cNvSpPr>
            <a:spLocks noGrp="1" noChangeArrowheads="1"/>
          </p:cNvSpPr>
          <p:nvPr>
            <p:ph type="subTitle" idx="1"/>
          </p:nvPr>
        </p:nvSpPr>
        <p:spPr bwMode="auto">
          <a:xfrm>
            <a:off x="660400" y="1498590"/>
            <a:ext cx="49149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lnSpc>
                <a:spcPct val="100000"/>
              </a:lnSpc>
            </a:pPr>
            <a:r>
              <a:rPr lang="zh-CN" altLang="zh-CN" dirty="0"/>
              <a:t>Donald Ervin Knuth</a:t>
            </a:r>
            <a:r>
              <a:rPr lang="en-US" altLang="zh-CN" dirty="0"/>
              <a:t>   </a:t>
            </a:r>
            <a:r>
              <a:rPr lang="zh-CN" altLang="en-US" dirty="0"/>
              <a:t>高纳德</a:t>
            </a:r>
            <a:endParaRPr lang="en-US" altLang="zh-CN" dirty="0"/>
          </a:p>
          <a:p>
            <a:pPr lvl="1" indent="-457200" algn="l">
              <a:lnSpc>
                <a:spcPct val="100000"/>
              </a:lnSpc>
            </a:pPr>
            <a:endParaRPr lang="en-US" altLang="zh-CN" dirty="0">
              <a:solidFill>
                <a:srgbClr val="333333"/>
              </a:solidFill>
              <a:cs typeface="Arial" panose="020B0604020202020204" pitchFamily="34" charset="0"/>
            </a:endParaRPr>
          </a:p>
          <a:p>
            <a:pPr lvl="1" indent="-457200" algn="l">
              <a:lnSpc>
                <a:spcPct val="100000"/>
              </a:lnSpc>
            </a:pPr>
            <a:endParaRPr kumimoji="0" lang="en-US"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lvl="1" indent="-457200" algn="l">
              <a:lnSpc>
                <a:spcPct val="100000"/>
              </a:lnSpc>
            </a:pPr>
            <a:endParaRPr kumimoji="0" lang="en-US"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algn="l">
              <a:lnSpc>
                <a:spcPct val="100000"/>
              </a:lnSpc>
            </a:pPr>
            <a:r>
              <a:rPr lang="en-US" altLang="zh-CN" dirty="0"/>
              <a:t>《</a:t>
            </a:r>
            <a:r>
              <a:rPr lang="zh-CN" altLang="en-US" dirty="0"/>
              <a:t>计算机程序设计的艺术</a:t>
            </a:r>
            <a:r>
              <a:rPr lang="en-US" altLang="zh-CN" dirty="0" smtClean="0"/>
              <a:t>》</a:t>
            </a:r>
          </a:p>
          <a:p>
            <a:pPr algn="l">
              <a:lnSpc>
                <a:spcPct val="100000"/>
              </a:lnSpc>
            </a:pPr>
            <a:r>
              <a:rPr lang="en-US" altLang="zh-CN" dirty="0" smtClean="0"/>
              <a:t>(</a:t>
            </a:r>
            <a:r>
              <a:rPr lang="en-US" altLang="zh-CN" dirty="0"/>
              <a:t>The Art of Computer Programming)</a:t>
            </a:r>
            <a:r>
              <a:rPr lang="zh-CN" altLang="zh-CN" dirty="0"/>
              <a:t> </a:t>
            </a:r>
          </a:p>
          <a:p>
            <a:pPr algn="l">
              <a:lnSpc>
                <a:spcPct val="100000"/>
              </a:lnSpc>
            </a:pPr>
            <a:endParaRPr lang="en-US" altLang="zh-CN" sz="1800" dirty="0"/>
          </a:p>
          <a:p>
            <a:pPr lvl="0" algn="l">
              <a:lnSpc>
                <a:spcPct val="100000"/>
              </a:lnSpc>
            </a:pPr>
            <a:r>
              <a:rPr lang="zh-CN" altLang="en-US" dirty="0"/>
              <a:t>排版软件</a:t>
            </a:r>
            <a:r>
              <a:rPr lang="en-US" altLang="zh-CN" dirty="0" smtClean="0"/>
              <a:t>TeX</a:t>
            </a:r>
            <a:r>
              <a:rPr lang="zh-CN" altLang="en-US" dirty="0" smtClean="0"/>
              <a:t>（</a:t>
            </a:r>
            <a:r>
              <a:rPr lang="en-US" altLang="zh-CN" dirty="0" smtClean="0"/>
              <a:t>1978</a:t>
            </a:r>
            <a:r>
              <a:rPr lang="zh-CN" altLang="en-US" dirty="0" smtClean="0"/>
              <a:t>）</a:t>
            </a:r>
            <a:endParaRPr lang="en-US" altLang="zh-CN" dirty="0" smtClean="0"/>
          </a:p>
          <a:p>
            <a:pPr lvl="0" algn="l">
              <a:lnSpc>
                <a:spcPct val="100000"/>
              </a:lnSpc>
            </a:pPr>
            <a:endParaRPr lang="en-US" altLang="zh-CN" dirty="0"/>
          </a:p>
          <a:p>
            <a:pPr lvl="0" algn="l">
              <a:lnSpc>
                <a:spcPct val="100000"/>
              </a:lnSpc>
            </a:pPr>
            <a:r>
              <a:rPr lang="zh-CN" altLang="en-US" dirty="0" smtClean="0"/>
              <a:t>字型</a:t>
            </a:r>
            <a:r>
              <a:rPr lang="zh-CN" altLang="en-US" dirty="0"/>
              <a:t>设计系统</a:t>
            </a:r>
            <a:r>
              <a:rPr lang="en-US" altLang="zh-CN" dirty="0" smtClean="0"/>
              <a:t>Metafont</a:t>
            </a:r>
            <a:endParaRPr lang="zh-CN" altLang="zh-CN" sz="1800" dirty="0"/>
          </a:p>
        </p:txBody>
      </p:sp>
    </p:spTree>
    <p:extLst>
      <p:ext uri="{BB962C8B-B14F-4D97-AF65-F5344CB8AC3E}">
        <p14:creationId xmlns:p14="http://schemas.microsoft.com/office/powerpoint/2010/main" val="2008053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6600" y="1219199"/>
            <a:ext cx="4694381" cy="4893647"/>
          </a:xfrm>
          <a:prstGeom prst="rect">
            <a:avLst/>
          </a:prstGeom>
          <a:noFill/>
        </p:spPr>
        <p:txBody>
          <a:bodyPr wrap="square" rtlCol="0">
            <a:spAutoFit/>
          </a:bodyPr>
          <a:lstStyle/>
          <a:p>
            <a:pPr>
              <a:lnSpc>
                <a:spcPct val="200000"/>
              </a:lnSpc>
            </a:pPr>
            <a:r>
              <a:rPr lang="en-US" altLang="zh-CN" sz="2400" dirty="0">
                <a:latin typeface="Arial" panose="020B0604020202020204" pitchFamily="34" charset="0"/>
              </a:rPr>
              <a:t>Leslie Lamport</a:t>
            </a:r>
          </a:p>
          <a:p>
            <a:pPr>
              <a:lnSpc>
                <a:spcPct val="200000"/>
              </a:lnSpc>
            </a:pPr>
            <a:r>
              <a:rPr lang="en-US" altLang="zh-CN" sz="2400" dirty="0">
                <a:latin typeface="Arial" panose="020B0604020202020204" pitchFamily="34" charset="0"/>
              </a:rPr>
              <a:t>LaTeX</a:t>
            </a:r>
            <a:r>
              <a:rPr lang="zh-CN" altLang="en-US" sz="2400" dirty="0">
                <a:latin typeface="Arial" panose="020B0604020202020204" pitchFamily="34" charset="0"/>
              </a:rPr>
              <a:t>是对</a:t>
            </a:r>
            <a:r>
              <a:rPr lang="en-US" altLang="zh-CN" sz="2400" dirty="0">
                <a:latin typeface="Arial" panose="020B0604020202020204" pitchFamily="34" charset="0"/>
              </a:rPr>
              <a:t>TeX</a:t>
            </a:r>
            <a:r>
              <a:rPr lang="zh-CN" altLang="en-US" sz="2400" dirty="0">
                <a:latin typeface="Arial" panose="020B0604020202020204" pitchFamily="34" charset="0"/>
              </a:rPr>
              <a:t>的封装和拓展</a:t>
            </a:r>
            <a:endParaRPr lang="en-US" altLang="zh-CN" dirty="0"/>
          </a:p>
          <a:p>
            <a:pPr>
              <a:lnSpc>
                <a:spcPct val="200000"/>
              </a:lnSpc>
            </a:pPr>
            <a:r>
              <a:rPr lang="zh-CN" altLang="en-US" dirty="0"/>
              <a:t>实际上就是用</a:t>
            </a:r>
            <a:r>
              <a:rPr lang="en-US" altLang="zh-CN" dirty="0"/>
              <a:t>TeX</a:t>
            </a:r>
            <a:r>
              <a:rPr lang="zh-CN" altLang="en-US" dirty="0"/>
              <a:t>语言编写的一组宏代码，拥有比原来</a:t>
            </a:r>
            <a:r>
              <a:rPr lang="en-US" altLang="zh-CN" dirty="0"/>
              <a:t>TeX</a:t>
            </a:r>
            <a:r>
              <a:rPr lang="zh-CN" altLang="en-US" dirty="0"/>
              <a:t>格式（</a:t>
            </a:r>
            <a:r>
              <a:rPr lang="en-US" altLang="zh-CN" dirty="0"/>
              <a:t>Plain TeX</a:t>
            </a:r>
            <a:r>
              <a:rPr lang="zh-CN" altLang="en-US" dirty="0"/>
              <a:t>）更为规范的命令和一整套预定义的格式，隐藏了不少排版方面的细节，可以让完全不懂排版理论的学者们也可以比较容易地将书籍和文稿排版出来。</a:t>
            </a: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7182"/>
          <a:stretch/>
        </p:blipFill>
        <p:spPr>
          <a:xfrm>
            <a:off x="5532581" y="1511300"/>
            <a:ext cx="3175000" cy="2555009"/>
          </a:xfrm>
          <a:prstGeom prst="rect">
            <a:avLst/>
          </a:prstGeom>
        </p:spPr>
      </p:pic>
    </p:spTree>
    <p:extLst>
      <p:ext uri="{BB962C8B-B14F-4D97-AF65-F5344CB8AC3E}">
        <p14:creationId xmlns:p14="http://schemas.microsoft.com/office/powerpoint/2010/main" val="2790131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115177" y="673183"/>
            <a:ext cx="3854986" cy="675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smtClean="0">
                <a:latin typeface="Arial" panose="020B0604020202020204" pitchFamily="34" charset="0"/>
              </a:rPr>
              <a:t>Word</a:t>
            </a:r>
            <a:r>
              <a:rPr lang="zh-CN" altLang="en-US" sz="2400" dirty="0" smtClean="0">
                <a:latin typeface="Arial" panose="020B0604020202020204" pitchFamily="34" charset="0"/>
              </a:rPr>
              <a:t>：所见即所得</a:t>
            </a:r>
            <a:endParaRPr lang="en-US" altLang="zh-CN" sz="2400" dirty="0">
              <a:latin typeface="Arial" panose="020B0604020202020204" pitchFamily="34" charset="0"/>
            </a:endParaRPr>
          </a:p>
        </p:txBody>
      </p:sp>
      <p:sp>
        <p:nvSpPr>
          <p:cNvPr id="5" name="矩形 4"/>
          <p:cNvSpPr/>
          <p:nvPr/>
        </p:nvSpPr>
        <p:spPr>
          <a:xfrm>
            <a:off x="1115177" y="1348387"/>
            <a:ext cx="7322950" cy="1346010"/>
          </a:xfrm>
          <a:prstGeom prst="rect">
            <a:avLst/>
          </a:prstGeom>
        </p:spPr>
        <p:txBody>
          <a:bodyPr wrap="square">
            <a:spAutoFit/>
          </a:bodyPr>
          <a:lstStyle/>
          <a:p>
            <a:pPr defTabSz="914400">
              <a:lnSpc>
                <a:spcPct val="90000"/>
              </a:lnSpc>
              <a:spcBef>
                <a:spcPts val="1000"/>
              </a:spcBef>
            </a:pPr>
            <a:r>
              <a:rPr lang="en-US" altLang="zh-CN" sz="2400" dirty="0" err="1">
                <a:latin typeface="Arial" panose="020B0604020202020204" pitchFamily="34" charset="0"/>
              </a:rPr>
              <a:t>TeX</a:t>
            </a:r>
            <a:r>
              <a:rPr lang="en-US" altLang="zh-CN" sz="2400" dirty="0">
                <a:latin typeface="Arial" panose="020B0604020202020204" pitchFamily="34" charset="0"/>
              </a:rPr>
              <a:t> </a:t>
            </a:r>
            <a:r>
              <a:rPr lang="zh-CN" altLang="en-US" sz="2400" dirty="0">
                <a:latin typeface="Arial" panose="020B0604020202020204" pitchFamily="34" charset="0"/>
              </a:rPr>
              <a:t>是一个排版引擎， </a:t>
            </a:r>
            <a:r>
              <a:rPr lang="en-US" altLang="zh-CN" sz="2400" dirty="0" err="1">
                <a:latin typeface="Arial" panose="020B0604020202020204" pitchFamily="34" charset="0"/>
              </a:rPr>
              <a:t>LaTeX</a:t>
            </a:r>
            <a:r>
              <a:rPr lang="zh-CN" altLang="en-US" sz="2400" dirty="0">
                <a:latin typeface="Arial" panose="020B0604020202020204" pitchFamily="34" charset="0"/>
              </a:rPr>
              <a:t>是其封装</a:t>
            </a:r>
            <a:endParaRPr lang="en-US" altLang="zh-CN" sz="2400" dirty="0">
              <a:latin typeface="Arial" panose="020B0604020202020204" pitchFamily="34" charset="0"/>
            </a:endParaRPr>
          </a:p>
          <a:p>
            <a:pPr defTabSz="914400">
              <a:lnSpc>
                <a:spcPct val="90000"/>
              </a:lnSpc>
              <a:spcBef>
                <a:spcPts val="1000"/>
              </a:spcBef>
            </a:pPr>
            <a:r>
              <a:rPr lang="en-US" altLang="zh-CN" sz="2400" dirty="0">
                <a:latin typeface="Arial" panose="020B0604020202020204" pitchFamily="34" charset="0"/>
              </a:rPr>
              <a:t>Word </a:t>
            </a:r>
            <a:r>
              <a:rPr lang="zh-CN" altLang="en-US" sz="2400" dirty="0">
                <a:latin typeface="Arial" panose="020B0604020202020204" pitchFamily="34" charset="0"/>
              </a:rPr>
              <a:t>是字处理</a:t>
            </a:r>
            <a:r>
              <a:rPr lang="zh-CN" altLang="en-US" sz="2400" dirty="0" smtClean="0">
                <a:latin typeface="Arial" panose="020B0604020202020204" pitchFamily="34" charset="0"/>
              </a:rPr>
              <a:t>工具</a:t>
            </a:r>
            <a:endParaRPr lang="en-US" altLang="zh-CN" sz="2400" dirty="0">
              <a:latin typeface="Arial" panose="020B0604020202020204" pitchFamily="34" charset="0"/>
            </a:endParaRPr>
          </a:p>
          <a:p>
            <a:pPr defTabSz="914400">
              <a:lnSpc>
                <a:spcPct val="90000"/>
              </a:lnSpc>
              <a:spcBef>
                <a:spcPts val="1000"/>
              </a:spcBef>
            </a:pPr>
            <a:r>
              <a:rPr lang="zh-CN" altLang="en-US" sz="2400" dirty="0">
                <a:latin typeface="Arial" panose="020B0604020202020204" pitchFamily="34" charset="0"/>
              </a:rPr>
              <a:t>二者的设计目标不一致，也各自有自己的适用范围</a:t>
            </a:r>
          </a:p>
        </p:txBody>
      </p:sp>
      <p:sp>
        <p:nvSpPr>
          <p:cNvPr id="6" name="矩形 5"/>
          <p:cNvSpPr/>
          <p:nvPr/>
        </p:nvSpPr>
        <p:spPr>
          <a:xfrm>
            <a:off x="2146228" y="3051958"/>
            <a:ext cx="5743130" cy="3188565"/>
          </a:xfrm>
          <a:prstGeom prst="rect">
            <a:avLst/>
          </a:prstGeom>
        </p:spPr>
        <p:txBody>
          <a:bodyPr wrap="square">
            <a:spAutoFit/>
          </a:bodyPr>
          <a:lstStyle/>
          <a:p>
            <a:pPr marL="342900" indent="-342900" defTabSz="914400">
              <a:lnSpc>
                <a:spcPct val="90000"/>
              </a:lnSpc>
              <a:spcBef>
                <a:spcPts val="1000"/>
              </a:spcBef>
              <a:buFont typeface="Arial" panose="020B0604020202020204" pitchFamily="34" charset="0"/>
              <a:buChar char="•"/>
            </a:pPr>
            <a:r>
              <a:rPr lang="zh-CN" altLang="en-US" sz="2000" dirty="0" smtClean="0">
                <a:latin typeface="Arial" panose="020B0604020202020204" pitchFamily="34" charset="0"/>
              </a:rPr>
              <a:t>规范</a:t>
            </a:r>
            <a:endParaRPr lang="en-US" altLang="zh-CN" sz="2000" dirty="0" smtClean="0">
              <a:latin typeface="Arial" panose="020B0604020202020204" pitchFamily="34" charset="0"/>
            </a:endParaRPr>
          </a:p>
          <a:p>
            <a:pPr marL="342900" indent="-342900" defTabSz="914400">
              <a:lnSpc>
                <a:spcPct val="90000"/>
              </a:lnSpc>
              <a:spcBef>
                <a:spcPts val="1000"/>
              </a:spcBef>
              <a:buFont typeface="Arial" panose="020B0604020202020204" pitchFamily="34" charset="0"/>
              <a:buChar char="•"/>
            </a:pPr>
            <a:r>
              <a:rPr lang="zh-CN" altLang="en-US" sz="2000" dirty="0"/>
              <a:t>强大的数学公式排版</a:t>
            </a:r>
            <a:r>
              <a:rPr lang="zh-CN" altLang="en-US" sz="2000" dirty="0" smtClean="0"/>
              <a:t>能力</a:t>
            </a:r>
            <a:endParaRPr lang="en-US" altLang="zh-CN" sz="2000" dirty="0" smtClean="0"/>
          </a:p>
          <a:p>
            <a:pPr marL="342900" indent="-342900" defTabSz="914400">
              <a:lnSpc>
                <a:spcPct val="90000"/>
              </a:lnSpc>
              <a:spcBef>
                <a:spcPts val="1000"/>
              </a:spcBef>
              <a:buFont typeface="Arial" panose="020B0604020202020204" pitchFamily="34" charset="0"/>
              <a:buChar char="•"/>
            </a:pPr>
            <a:r>
              <a:rPr lang="zh-CN" altLang="en-US" sz="2000" dirty="0"/>
              <a:t>容易生成复杂的专业排版元素，如脚注、交叉引用、参考文献、目录等 </a:t>
            </a:r>
            <a:endParaRPr lang="en-US" altLang="zh-CN" sz="2000" dirty="0" smtClean="0"/>
          </a:p>
          <a:p>
            <a:pPr marL="342900" indent="-342900" defTabSz="914400">
              <a:lnSpc>
                <a:spcPct val="90000"/>
              </a:lnSpc>
              <a:spcBef>
                <a:spcPts val="1000"/>
              </a:spcBef>
              <a:buFont typeface="Arial" panose="020B0604020202020204" pitchFamily="34" charset="0"/>
              <a:buChar char="•"/>
            </a:pPr>
            <a:r>
              <a:rPr lang="zh-CN" altLang="en-US" sz="2000" dirty="0" smtClean="0">
                <a:latin typeface="Arial" panose="020B0604020202020204" pitchFamily="34" charset="0"/>
              </a:rPr>
              <a:t>免费</a:t>
            </a:r>
            <a:endParaRPr lang="en-US" altLang="zh-CN" sz="2000" dirty="0" smtClean="0">
              <a:latin typeface="Arial" panose="020B0604020202020204" pitchFamily="34" charset="0"/>
            </a:endParaRPr>
          </a:p>
          <a:p>
            <a:pPr marL="342900" indent="-342900" defTabSz="914400">
              <a:lnSpc>
                <a:spcPct val="90000"/>
              </a:lnSpc>
              <a:spcBef>
                <a:spcPts val="1000"/>
              </a:spcBef>
              <a:buFont typeface="Arial" panose="020B0604020202020204" pitchFamily="34" charset="0"/>
              <a:buChar char="•"/>
            </a:pPr>
            <a:r>
              <a:rPr lang="zh-CN" altLang="en-US" sz="2000" dirty="0">
                <a:latin typeface="Arial" panose="020B0604020202020204" pitchFamily="34" charset="0"/>
              </a:rPr>
              <a:t>门槛</a:t>
            </a:r>
            <a:r>
              <a:rPr lang="zh-CN" altLang="en-US" sz="2000" dirty="0" smtClean="0">
                <a:latin typeface="Arial" panose="020B0604020202020204" pitchFamily="34" charset="0"/>
              </a:rPr>
              <a:t>高，不易排查错误，不直观</a:t>
            </a:r>
            <a:endParaRPr lang="en-US" altLang="zh-CN" sz="2000" dirty="0" smtClean="0">
              <a:latin typeface="Arial" panose="020B0604020202020204" pitchFamily="34" charset="0"/>
            </a:endParaRPr>
          </a:p>
          <a:p>
            <a:pPr marL="342900" indent="-342900" defTabSz="914400">
              <a:lnSpc>
                <a:spcPct val="90000"/>
              </a:lnSpc>
              <a:spcBef>
                <a:spcPts val="1000"/>
              </a:spcBef>
              <a:buFont typeface="Arial" panose="020B0604020202020204" pitchFamily="34" charset="0"/>
              <a:buChar char="•"/>
            </a:pPr>
            <a:endParaRPr lang="en-US" altLang="zh-CN" sz="2400" dirty="0" smtClean="0">
              <a:latin typeface="Arial" panose="020B0604020202020204" pitchFamily="34" charset="0"/>
            </a:endParaRPr>
          </a:p>
          <a:p>
            <a:pPr defTabSz="914400">
              <a:lnSpc>
                <a:spcPct val="90000"/>
              </a:lnSpc>
              <a:spcBef>
                <a:spcPts val="1000"/>
              </a:spcBef>
            </a:pPr>
            <a:endParaRPr lang="zh-CN" altLang="en-US" sz="2400" dirty="0">
              <a:latin typeface="Arial" panose="020B0604020202020204" pitchFamily="34" charset="0"/>
            </a:endParaRPr>
          </a:p>
        </p:txBody>
      </p:sp>
      <p:sp>
        <p:nvSpPr>
          <p:cNvPr id="7" name="矩形 6"/>
          <p:cNvSpPr/>
          <p:nvPr/>
        </p:nvSpPr>
        <p:spPr>
          <a:xfrm>
            <a:off x="1115177" y="3032979"/>
            <a:ext cx="1031051" cy="461665"/>
          </a:xfrm>
          <a:prstGeom prst="rect">
            <a:avLst/>
          </a:prstGeom>
        </p:spPr>
        <p:txBody>
          <a:bodyPr wrap="none">
            <a:spAutoFit/>
          </a:bodyPr>
          <a:lstStyle/>
          <a:p>
            <a:r>
              <a:rPr lang="zh-CN" altLang="en-US" sz="2400" b="1" u="sng" dirty="0">
                <a:solidFill>
                  <a:srgbClr val="C00000"/>
                </a:solidFill>
                <a:latin typeface="Arial" panose="020B0604020202020204" pitchFamily="34" charset="0"/>
              </a:rPr>
              <a:t>特点</a:t>
            </a:r>
            <a:r>
              <a:rPr lang="zh-CN" altLang="en-US" dirty="0">
                <a:latin typeface="Arial" panose="020B0604020202020204" pitchFamily="34" charset="0"/>
              </a:rPr>
              <a:t>：</a:t>
            </a:r>
            <a:endParaRPr lang="zh-CN" altLang="en-US" dirty="0"/>
          </a:p>
        </p:txBody>
      </p:sp>
    </p:spTree>
    <p:extLst>
      <p:ext uri="{BB962C8B-B14F-4D97-AF65-F5344CB8AC3E}">
        <p14:creationId xmlns:p14="http://schemas.microsoft.com/office/powerpoint/2010/main" val="231843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07855" y="461818"/>
            <a:ext cx="3528291" cy="960727"/>
          </a:xfrm>
        </p:spPr>
        <p:txBody>
          <a:bodyPr>
            <a:normAutofit/>
          </a:bodyPr>
          <a:lstStyle/>
          <a:p>
            <a:r>
              <a:rPr lang="zh-CN" altLang="en-US" sz="4800" dirty="0"/>
              <a:t>软件安装</a:t>
            </a:r>
          </a:p>
        </p:txBody>
      </p:sp>
      <p:sp>
        <p:nvSpPr>
          <p:cNvPr id="3" name="副标题 2"/>
          <p:cNvSpPr>
            <a:spLocks noGrp="1"/>
          </p:cNvSpPr>
          <p:nvPr>
            <p:ph type="subTitle" idx="1"/>
          </p:nvPr>
        </p:nvSpPr>
        <p:spPr>
          <a:xfrm>
            <a:off x="736587" y="1792825"/>
            <a:ext cx="7080174" cy="4032651"/>
          </a:xfrm>
        </p:spPr>
        <p:txBody>
          <a:bodyPr>
            <a:noAutofit/>
          </a:bodyPr>
          <a:lstStyle/>
          <a:p>
            <a:pPr algn="l"/>
            <a:r>
              <a:rPr lang="zh-CN" altLang="en-US" dirty="0">
                <a:latin typeface="Arial" panose="020B0604020202020204" pitchFamily="34" charset="0"/>
              </a:rPr>
              <a:t>根据平台选择一个 </a:t>
            </a:r>
            <a:r>
              <a:rPr lang="en-US" altLang="zh-CN" dirty="0">
                <a:latin typeface="Arial" panose="020B0604020202020204" pitchFamily="34" charset="0"/>
              </a:rPr>
              <a:t>TeX </a:t>
            </a:r>
            <a:r>
              <a:rPr lang="zh-CN" altLang="en-US" dirty="0">
                <a:latin typeface="Arial" panose="020B0604020202020204" pitchFamily="34" charset="0"/>
              </a:rPr>
              <a:t>发行</a:t>
            </a:r>
            <a:r>
              <a:rPr lang="zh-CN" altLang="en-US" dirty="0" smtClean="0">
                <a:latin typeface="Arial" panose="020B0604020202020204" pitchFamily="34" charset="0"/>
              </a:rPr>
              <a:t>版（</a:t>
            </a:r>
            <a:r>
              <a:rPr lang="en-US" altLang="zh-CN" dirty="0" smtClean="0">
                <a:latin typeface="Arial" panose="020B0604020202020204" pitchFamily="34" charset="0"/>
              </a:rPr>
              <a:t>Distribution</a:t>
            </a:r>
            <a:r>
              <a:rPr lang="zh-CN" altLang="en-US" dirty="0" smtClean="0">
                <a:latin typeface="Arial" panose="020B0604020202020204" pitchFamily="34" charset="0"/>
              </a:rPr>
              <a:t>）安装</a:t>
            </a:r>
            <a:endParaRPr lang="en-US" altLang="zh-CN" dirty="0">
              <a:latin typeface="Arial" panose="020B0604020202020204" pitchFamily="34" charset="0"/>
            </a:endParaRPr>
          </a:p>
          <a:p>
            <a:pPr algn="l"/>
            <a:endParaRPr lang="en-US" altLang="zh-CN" dirty="0" smtClean="0">
              <a:latin typeface="Arial" panose="020B0604020202020204" pitchFamily="34" charset="0"/>
            </a:endParaRPr>
          </a:p>
          <a:p>
            <a:pPr algn="l"/>
            <a:endParaRPr lang="en-US" altLang="zh-CN" dirty="0">
              <a:latin typeface="Arial" panose="020B0604020202020204" pitchFamily="34" charset="0"/>
            </a:endParaRPr>
          </a:p>
          <a:p>
            <a:pPr algn="l"/>
            <a:r>
              <a:rPr lang="zh-CN" altLang="en-US" dirty="0">
                <a:latin typeface="Arial" panose="020B0604020202020204" pitchFamily="34" charset="0"/>
              </a:rPr>
              <a:t>选择一个合适的</a:t>
            </a:r>
            <a:r>
              <a:rPr lang="en-US" altLang="zh-CN" dirty="0">
                <a:latin typeface="Arial" panose="020B0604020202020204" pitchFamily="34" charset="0"/>
              </a:rPr>
              <a:t>LaTeX</a:t>
            </a:r>
            <a:r>
              <a:rPr lang="zh-CN" altLang="en-US" dirty="0">
                <a:latin typeface="Arial" panose="020B0604020202020204" pitchFamily="34" charset="0"/>
              </a:rPr>
              <a:t>编辑器。</a:t>
            </a:r>
            <a:endParaRPr lang="en-US" altLang="zh-CN" dirty="0">
              <a:latin typeface="Arial" panose="020B0604020202020204" pitchFamily="34" charset="0"/>
            </a:endParaRPr>
          </a:p>
          <a:p>
            <a:pPr algn="l"/>
            <a:endParaRPr lang="en-US" altLang="zh-CN" sz="2000" dirty="0"/>
          </a:p>
          <a:p>
            <a:pPr algn="l"/>
            <a:endParaRPr lang="en-US" altLang="zh-CN" sz="2000" dirty="0"/>
          </a:p>
          <a:p>
            <a:pPr algn="l"/>
            <a:r>
              <a:rPr lang="en-US" altLang="zh-CN" sz="2800" b="1" dirty="0">
                <a:hlinkClick r:id="rId3"/>
              </a:rPr>
              <a:t>Texlive + TeXstudio</a:t>
            </a:r>
            <a:r>
              <a:rPr lang="zh-CN" altLang="en-US" sz="2800" b="1" dirty="0">
                <a:hlinkClick r:id="rId3"/>
              </a:rPr>
              <a:t>安装教程</a:t>
            </a:r>
            <a:endParaRPr lang="en-US" altLang="zh-CN" sz="2800" b="1" dirty="0"/>
          </a:p>
          <a:p>
            <a:pPr algn="l"/>
            <a:r>
              <a:rPr lang="en-US" altLang="zh-CN" sz="2800" b="1" dirty="0">
                <a:hlinkClick r:id="rId4"/>
              </a:rPr>
              <a:t>(CTeX+WinEdt)</a:t>
            </a:r>
            <a:endParaRPr lang="en-US" altLang="zh-CN" sz="2800" b="1" dirty="0"/>
          </a:p>
          <a:p>
            <a:pPr algn="l"/>
            <a:endParaRPr lang="en-US" altLang="zh-CN" b="1" dirty="0" smtClean="0"/>
          </a:p>
          <a:p>
            <a:pPr algn="l"/>
            <a:endParaRPr lang="zh-CN" altLang="en-US" sz="2000" dirty="0"/>
          </a:p>
        </p:txBody>
      </p:sp>
      <p:sp>
        <p:nvSpPr>
          <p:cNvPr id="4" name="文本框 3"/>
          <p:cNvSpPr txBox="1"/>
          <p:nvPr/>
        </p:nvSpPr>
        <p:spPr>
          <a:xfrm>
            <a:off x="6163123" y="2672906"/>
            <a:ext cx="2732183" cy="461665"/>
          </a:xfrm>
          <a:prstGeom prst="rect">
            <a:avLst/>
          </a:prstGeom>
          <a:noFill/>
        </p:spPr>
        <p:txBody>
          <a:bodyPr wrap="square" rtlCol="0">
            <a:spAutoFit/>
          </a:bodyPr>
          <a:lstStyle/>
          <a:p>
            <a:r>
              <a:rPr lang="zh-CN" altLang="en-US" sz="2400" b="1" dirty="0">
                <a:latin typeface="Arial" panose="020B0604020202020204" pitchFamily="34" charset="0"/>
              </a:rPr>
              <a:t>有趣的灵魂</a:t>
            </a:r>
          </a:p>
        </p:txBody>
      </p:sp>
      <p:sp>
        <p:nvSpPr>
          <p:cNvPr id="5" name="文本框 4"/>
          <p:cNvSpPr txBox="1"/>
          <p:nvPr/>
        </p:nvSpPr>
        <p:spPr>
          <a:xfrm>
            <a:off x="6163123" y="4018358"/>
            <a:ext cx="2646878" cy="461665"/>
          </a:xfrm>
          <a:prstGeom prst="rect">
            <a:avLst/>
          </a:prstGeom>
          <a:noFill/>
        </p:spPr>
        <p:txBody>
          <a:bodyPr wrap="none" rtlCol="0">
            <a:spAutoFit/>
          </a:bodyPr>
          <a:lstStyle/>
          <a:p>
            <a:r>
              <a:rPr lang="zh-CN" altLang="en-US" sz="2400" b="1" dirty="0">
                <a:latin typeface="Arial" panose="020B0604020202020204" pitchFamily="34" charset="0"/>
              </a:rPr>
              <a:t>好看又实用的皮囊</a:t>
            </a:r>
          </a:p>
        </p:txBody>
      </p:sp>
    </p:spTree>
    <p:extLst>
      <p:ext uri="{BB962C8B-B14F-4D97-AF65-F5344CB8AC3E}">
        <p14:creationId xmlns:p14="http://schemas.microsoft.com/office/powerpoint/2010/main" val="398028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81919" y="731365"/>
            <a:ext cx="7587381" cy="2947658"/>
          </a:xfrm>
        </p:spPr>
        <p:txBody>
          <a:bodyPr>
            <a:normAutofit/>
          </a:bodyPr>
          <a:lstStyle/>
          <a:p>
            <a:pPr algn="l" eaLnBrk="0" fontAlgn="base" hangingPunct="0">
              <a:lnSpc>
                <a:spcPct val="100000"/>
              </a:lnSpc>
              <a:spcBef>
                <a:spcPct val="0"/>
              </a:spcBef>
              <a:spcAft>
                <a:spcPct val="0"/>
              </a:spcAft>
            </a:pPr>
            <a:r>
              <a:rPr lang="zh-CN" altLang="en-US" dirty="0">
                <a:latin typeface="Arial" panose="020B0604020202020204" pitchFamily="34" charset="0"/>
              </a:rPr>
              <a:t> </a:t>
            </a:r>
            <a:r>
              <a:rPr lang="en-US" altLang="zh-CN" dirty="0">
                <a:latin typeface="Arial" panose="020B0604020202020204" pitchFamily="34" charset="0"/>
              </a:rPr>
              <a:t>XeTeX</a:t>
            </a:r>
            <a:r>
              <a:rPr lang="zh-CN" altLang="en-US" dirty="0">
                <a:latin typeface="Arial" panose="020B0604020202020204" pitchFamily="34" charset="0"/>
              </a:rPr>
              <a:t>（</a:t>
            </a:r>
            <a:r>
              <a:rPr lang="en-US" altLang="zh-CN" dirty="0">
                <a:latin typeface="Arial" panose="020B0604020202020204" pitchFamily="34" charset="0"/>
              </a:rPr>
              <a:t>/ˈziːtɛx/</a:t>
            </a:r>
            <a:r>
              <a:rPr lang="zh-CN" altLang="en-US" dirty="0">
                <a:latin typeface="Arial" panose="020B0604020202020204" pitchFamily="34" charset="0"/>
              </a:rPr>
              <a:t>或</a:t>
            </a:r>
            <a:r>
              <a:rPr lang="en-US" altLang="zh-CN" dirty="0">
                <a:latin typeface="Arial" panose="020B0604020202020204" pitchFamily="34" charset="0"/>
              </a:rPr>
              <a:t>/ˈziːtɛk/</a:t>
            </a:r>
            <a:r>
              <a:rPr lang="zh-CN" altLang="en-US" dirty="0">
                <a:latin typeface="Arial" panose="020B0604020202020204" pitchFamily="34" charset="0"/>
              </a:rPr>
              <a:t>）</a:t>
            </a:r>
            <a:endParaRPr lang="en-US" altLang="zh-CN" dirty="0">
              <a:latin typeface="Arial" panose="020B0604020202020204" pitchFamily="34" charset="0"/>
            </a:endParaRPr>
          </a:p>
          <a:p>
            <a:pPr algn="l" eaLnBrk="0" fontAlgn="base" hangingPunct="0">
              <a:lnSpc>
                <a:spcPct val="100000"/>
              </a:lnSpc>
              <a:spcBef>
                <a:spcPct val="0"/>
              </a:spcBef>
              <a:spcAft>
                <a:spcPct val="0"/>
              </a:spcAft>
            </a:pPr>
            <a:endParaRPr lang="en-US" altLang="zh-CN" dirty="0">
              <a:latin typeface="Arial" panose="020B0604020202020204" pitchFamily="34" charset="0"/>
            </a:endParaRPr>
          </a:p>
          <a:p>
            <a:pPr algn="l" eaLnBrk="0" fontAlgn="base" hangingPunct="0">
              <a:lnSpc>
                <a:spcPct val="100000"/>
              </a:lnSpc>
              <a:spcBef>
                <a:spcPct val="0"/>
              </a:spcBef>
              <a:spcAft>
                <a:spcPct val="0"/>
              </a:spcAft>
            </a:pPr>
            <a:r>
              <a:rPr lang="zh-CN" altLang="en-US" dirty="0">
                <a:latin typeface="Arial" panose="020B0604020202020204" pitchFamily="34" charset="0"/>
              </a:rPr>
              <a:t>一种使用</a:t>
            </a:r>
            <a:r>
              <a:rPr lang="en-US" altLang="zh-CN" dirty="0" smtClean="0">
                <a:latin typeface="Arial" panose="020B0604020202020204" pitchFamily="34" charset="0"/>
              </a:rPr>
              <a:t>Unicode</a:t>
            </a:r>
            <a:r>
              <a:rPr lang="zh-CN" altLang="en-US" dirty="0" smtClean="0">
                <a:latin typeface="Arial" panose="020B0604020202020204" pitchFamily="34" charset="0"/>
              </a:rPr>
              <a:t>编码的</a:t>
            </a:r>
            <a:r>
              <a:rPr lang="en-US" altLang="zh-CN" dirty="0">
                <a:latin typeface="Arial" panose="020B0604020202020204" pitchFamily="34" charset="0"/>
              </a:rPr>
              <a:t>TeX</a:t>
            </a:r>
            <a:r>
              <a:rPr lang="zh-CN" altLang="en-US" dirty="0">
                <a:latin typeface="Arial" panose="020B0604020202020204" pitchFamily="34" charset="0"/>
              </a:rPr>
              <a:t>排版引擎</a:t>
            </a:r>
            <a:endParaRPr lang="en-US" altLang="zh-CN" dirty="0">
              <a:latin typeface="Arial" panose="020B0604020202020204" pitchFamily="34" charset="0"/>
            </a:endParaRPr>
          </a:p>
          <a:p>
            <a:pPr algn="l" eaLnBrk="0" fontAlgn="base" hangingPunct="0">
              <a:lnSpc>
                <a:spcPct val="100000"/>
              </a:lnSpc>
              <a:spcBef>
                <a:spcPct val="0"/>
              </a:spcBef>
              <a:spcAft>
                <a:spcPct val="0"/>
              </a:spcAft>
            </a:pPr>
            <a:endParaRPr lang="en-US" altLang="zh-CN" dirty="0">
              <a:latin typeface="Arial" panose="020B0604020202020204" pitchFamily="34" charset="0"/>
            </a:endParaRPr>
          </a:p>
          <a:p>
            <a:pPr algn="l" eaLnBrk="0" fontAlgn="base" hangingPunct="0">
              <a:lnSpc>
                <a:spcPct val="150000"/>
              </a:lnSpc>
              <a:spcBef>
                <a:spcPct val="0"/>
              </a:spcBef>
              <a:spcAft>
                <a:spcPct val="0"/>
              </a:spcAft>
            </a:pPr>
            <a:r>
              <a:rPr lang="zh-CN" altLang="en-US" dirty="0">
                <a:latin typeface="Arial" panose="020B0604020202020204" pitchFamily="34" charset="0"/>
              </a:rPr>
              <a:t>支持一些现代字体技术，可以在不进行额外配置的情况下直接使用操作系统中安装的字体</a:t>
            </a:r>
            <a:endParaRPr lang="en-US" altLang="zh-CN" dirty="0">
              <a:latin typeface="Arial" panose="020B0604020202020204" pitchFamily="34" charset="0"/>
            </a:endParaRPr>
          </a:p>
          <a:p>
            <a:pPr algn="l" eaLnBrk="0" fontAlgn="base" hangingPunct="0">
              <a:lnSpc>
                <a:spcPct val="100000"/>
              </a:lnSpc>
              <a:spcBef>
                <a:spcPct val="0"/>
              </a:spcBef>
              <a:spcAft>
                <a:spcPct val="0"/>
              </a:spcAft>
            </a:pPr>
            <a:endParaRPr lang="en-US" altLang="zh-CN" dirty="0">
              <a:latin typeface="Arial" panose="020B0604020202020204" pitchFamily="34" charset="0"/>
            </a:endParaRPr>
          </a:p>
        </p:txBody>
      </p:sp>
      <p:sp>
        <p:nvSpPr>
          <p:cNvPr id="2" name="文本框 1"/>
          <p:cNvSpPr txBox="1"/>
          <p:nvPr/>
        </p:nvSpPr>
        <p:spPr>
          <a:xfrm>
            <a:off x="781919" y="3869523"/>
            <a:ext cx="8758409" cy="1477328"/>
          </a:xfrm>
          <a:prstGeom prst="rect">
            <a:avLst/>
          </a:prstGeom>
          <a:noFill/>
        </p:spPr>
        <p:txBody>
          <a:bodyPr wrap="square" rtlCol="0">
            <a:spAutoFit/>
          </a:bodyPr>
          <a:lstStyle/>
          <a:p>
            <a:pPr eaLnBrk="0" fontAlgn="base" hangingPunct="0">
              <a:spcBef>
                <a:spcPct val="0"/>
              </a:spcBef>
              <a:spcAft>
                <a:spcPct val="0"/>
              </a:spcAft>
            </a:pPr>
            <a:r>
              <a:rPr lang="en-US" altLang="zh-CN" sz="2400" dirty="0">
                <a:latin typeface="Arial" panose="020B0604020202020204" pitchFamily="34" charset="0"/>
              </a:rPr>
              <a:t>XeLaTeX</a:t>
            </a:r>
            <a:r>
              <a:rPr lang="zh-CN" altLang="en-US" sz="2400" dirty="0">
                <a:latin typeface="Arial" panose="020B0604020202020204" pitchFamily="34" charset="0"/>
              </a:rPr>
              <a:t>是使用</a:t>
            </a:r>
            <a:r>
              <a:rPr lang="en-US" altLang="zh-CN" sz="2400" dirty="0">
                <a:latin typeface="Arial" panose="020B0604020202020204" pitchFamily="34" charset="0"/>
              </a:rPr>
              <a:t>LaTeX</a:t>
            </a:r>
            <a:r>
              <a:rPr lang="zh-CN" altLang="en-US" sz="2400" dirty="0">
                <a:latin typeface="Arial" panose="020B0604020202020204" pitchFamily="34" charset="0"/>
              </a:rPr>
              <a:t>的排版引擎，也有上述</a:t>
            </a:r>
            <a:r>
              <a:rPr lang="en-US" altLang="zh-CN" sz="2400" dirty="0">
                <a:latin typeface="Arial" panose="020B0604020202020204" pitchFamily="34" charset="0"/>
              </a:rPr>
              <a:t>XeTeX</a:t>
            </a:r>
            <a:r>
              <a:rPr lang="zh-CN" altLang="en-US" sz="2400" dirty="0">
                <a:latin typeface="Arial" panose="020B0604020202020204" pitchFamily="34" charset="0"/>
              </a:rPr>
              <a:t>的优点</a:t>
            </a:r>
            <a:endParaRPr lang="en-US" altLang="zh-CN" sz="2400" dirty="0">
              <a:latin typeface="Arial" panose="020B0604020202020204" pitchFamily="34" charset="0"/>
            </a:endParaRPr>
          </a:p>
          <a:p>
            <a:pPr eaLnBrk="0" fontAlgn="base" hangingPunct="0">
              <a:spcBef>
                <a:spcPct val="0"/>
              </a:spcBef>
              <a:spcAft>
                <a:spcPct val="0"/>
              </a:spcAft>
            </a:pPr>
            <a:endParaRPr lang="en-US" altLang="zh-CN" sz="2400" dirty="0">
              <a:latin typeface="Arial" panose="020B0604020202020204" pitchFamily="34" charset="0"/>
            </a:endParaRPr>
          </a:p>
          <a:p>
            <a:pPr eaLnBrk="0" fontAlgn="base" hangingPunct="0">
              <a:spcBef>
                <a:spcPct val="0"/>
              </a:spcBef>
              <a:spcAft>
                <a:spcPct val="0"/>
              </a:spcAft>
            </a:pPr>
            <a:r>
              <a:rPr lang="en-US" altLang="zh-CN" sz="2400" dirty="0">
                <a:latin typeface="Arial" panose="020B0604020202020204" pitchFamily="34" charset="0"/>
                <a:hlinkClick r:id="rId3"/>
              </a:rPr>
              <a:t>Tex, LaTex, pdflatex, xelatex, xetex</a:t>
            </a:r>
            <a:r>
              <a:rPr lang="zh-CN" altLang="en-US" sz="2400" dirty="0">
                <a:latin typeface="Arial" panose="020B0604020202020204" pitchFamily="34" charset="0"/>
                <a:hlinkClick r:id="rId3"/>
              </a:rPr>
              <a:t>等的区别和关系</a:t>
            </a:r>
            <a:endParaRPr lang="zh-CN" altLang="en-US" sz="2400"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447596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4696" y="920305"/>
            <a:ext cx="1235892" cy="461665"/>
          </a:xfrm>
          <a:prstGeom prst="rect">
            <a:avLst/>
          </a:prstGeom>
        </p:spPr>
        <p:txBody>
          <a:bodyPr wrap="square">
            <a:spAutoFit/>
          </a:bodyPr>
          <a:lstStyle/>
          <a:p>
            <a:r>
              <a:rPr lang="en-US" altLang="zh-CN" sz="2400" dirty="0">
                <a:latin typeface="Arial" panose="020B0604020202020204" pitchFamily="34" charset="0"/>
              </a:rPr>
              <a:t>LaTeX</a:t>
            </a:r>
            <a:r>
              <a:rPr lang="zh-CN" altLang="en-US" sz="2400" dirty="0">
                <a:latin typeface="Arial" panose="020B0604020202020204" pitchFamily="34" charset="0"/>
              </a:rPr>
              <a:t>：</a:t>
            </a:r>
          </a:p>
        </p:txBody>
      </p:sp>
      <p:sp>
        <p:nvSpPr>
          <p:cNvPr id="5" name="矩形 4"/>
          <p:cNvSpPr/>
          <p:nvPr/>
        </p:nvSpPr>
        <p:spPr>
          <a:xfrm>
            <a:off x="2431213" y="2183442"/>
            <a:ext cx="1743168" cy="64999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rPr>
              <a:t>TeX</a:t>
            </a:r>
            <a:r>
              <a:rPr lang="zh-CN" altLang="en-US" sz="2400" dirty="0">
                <a:solidFill>
                  <a:schemeClr val="tx1"/>
                </a:solidFill>
                <a:latin typeface="Arial" panose="020B0604020202020204" pitchFamily="34" charset="0"/>
              </a:rPr>
              <a:t>源文档</a:t>
            </a:r>
          </a:p>
        </p:txBody>
      </p:sp>
      <p:sp>
        <p:nvSpPr>
          <p:cNvPr id="6" name="矩形 5"/>
          <p:cNvSpPr/>
          <p:nvPr/>
        </p:nvSpPr>
        <p:spPr>
          <a:xfrm>
            <a:off x="5798965" y="4306617"/>
            <a:ext cx="1489112" cy="64999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rPr>
              <a:t>PDF</a:t>
            </a:r>
            <a:r>
              <a:rPr lang="zh-CN" altLang="en-US" sz="2400" dirty="0">
                <a:solidFill>
                  <a:schemeClr val="tx1"/>
                </a:solidFill>
                <a:latin typeface="Arial" panose="020B0604020202020204" pitchFamily="34" charset="0"/>
              </a:rPr>
              <a:t>文档</a:t>
            </a:r>
          </a:p>
        </p:txBody>
      </p:sp>
      <p:sp>
        <p:nvSpPr>
          <p:cNvPr id="7" name="云形 6"/>
          <p:cNvSpPr/>
          <p:nvPr/>
        </p:nvSpPr>
        <p:spPr>
          <a:xfrm>
            <a:off x="5435865" y="1976875"/>
            <a:ext cx="2204291" cy="1063127"/>
          </a:xfrm>
          <a:prstGeom prst="cloud">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Arial" panose="020B0604020202020204" pitchFamily="34" charset="0"/>
              </a:rPr>
              <a:t>编译程序</a:t>
            </a:r>
          </a:p>
        </p:txBody>
      </p:sp>
      <p:cxnSp>
        <p:nvCxnSpPr>
          <p:cNvPr id="13" name="直接箭头连接符 12"/>
          <p:cNvCxnSpPr>
            <a:endCxn id="5" idx="1"/>
          </p:cNvCxnSpPr>
          <p:nvPr/>
        </p:nvCxnSpPr>
        <p:spPr>
          <a:xfrm flipV="1">
            <a:off x="1453215" y="2508439"/>
            <a:ext cx="977998" cy="5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5" idx="3"/>
            <a:endCxn id="7" idx="2"/>
          </p:cNvCxnSpPr>
          <p:nvPr/>
        </p:nvCxnSpPr>
        <p:spPr>
          <a:xfrm flipV="1">
            <a:off x="4174381" y="2508439"/>
            <a:ext cx="1268321"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7" idx="1"/>
            <a:endCxn id="6" idx="0"/>
          </p:cNvCxnSpPr>
          <p:nvPr/>
        </p:nvCxnSpPr>
        <p:spPr>
          <a:xfrm>
            <a:off x="6538011" y="3038870"/>
            <a:ext cx="5510" cy="126774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flipH="1" flipV="1">
            <a:off x="1997106" y="4631614"/>
            <a:ext cx="3555425" cy="7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曲线连接符 25"/>
          <p:cNvCxnSpPr>
            <a:stCxn id="6" idx="1"/>
            <a:endCxn id="5" idx="2"/>
          </p:cNvCxnSpPr>
          <p:nvPr/>
        </p:nvCxnSpPr>
        <p:spPr>
          <a:xfrm rot="10800000">
            <a:off x="3302797" y="2833437"/>
            <a:ext cx="2496168" cy="1798178"/>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6641256" y="3450784"/>
            <a:ext cx="998900" cy="424732"/>
          </a:xfrm>
          <a:prstGeom prst="rect">
            <a:avLst/>
          </a:prstGeom>
          <a:noFill/>
        </p:spPr>
        <p:txBody>
          <a:bodyPr wrap="square" rtlCol="0">
            <a:spAutoFit/>
          </a:bodyPr>
          <a:lstStyle/>
          <a:p>
            <a:pPr>
              <a:lnSpc>
                <a:spcPct val="90000"/>
              </a:lnSpc>
              <a:spcBef>
                <a:spcPts val="1000"/>
              </a:spcBef>
            </a:pPr>
            <a:r>
              <a:rPr lang="zh-CN" altLang="en-US" sz="2400" dirty="0">
                <a:latin typeface="Arial" panose="020B0604020202020204" pitchFamily="34" charset="0"/>
              </a:rPr>
              <a:t>输出</a:t>
            </a:r>
          </a:p>
        </p:txBody>
      </p:sp>
      <p:sp>
        <p:nvSpPr>
          <p:cNvPr id="30" name="文本框 29"/>
          <p:cNvSpPr txBox="1"/>
          <p:nvPr/>
        </p:nvSpPr>
        <p:spPr>
          <a:xfrm>
            <a:off x="4526383" y="2019384"/>
            <a:ext cx="880199" cy="424732"/>
          </a:xfrm>
          <a:prstGeom prst="rect">
            <a:avLst/>
          </a:prstGeom>
          <a:noFill/>
        </p:spPr>
        <p:txBody>
          <a:bodyPr wrap="square" rtlCol="0">
            <a:spAutoFit/>
          </a:bodyPr>
          <a:lstStyle/>
          <a:p>
            <a:pPr>
              <a:lnSpc>
                <a:spcPct val="90000"/>
              </a:lnSpc>
              <a:spcBef>
                <a:spcPts val="1000"/>
              </a:spcBef>
            </a:pPr>
            <a:r>
              <a:rPr lang="zh-CN" altLang="en-US" sz="2400" dirty="0">
                <a:latin typeface="Arial" panose="020B0604020202020204" pitchFamily="34" charset="0"/>
              </a:rPr>
              <a:t>输入</a:t>
            </a:r>
          </a:p>
        </p:txBody>
      </p:sp>
      <p:sp>
        <p:nvSpPr>
          <p:cNvPr id="31" name="文本框 30"/>
          <p:cNvSpPr txBox="1"/>
          <p:nvPr/>
        </p:nvSpPr>
        <p:spPr>
          <a:xfrm>
            <a:off x="1502798" y="2005125"/>
            <a:ext cx="988616" cy="424732"/>
          </a:xfrm>
          <a:prstGeom prst="rect">
            <a:avLst/>
          </a:prstGeom>
          <a:noFill/>
        </p:spPr>
        <p:txBody>
          <a:bodyPr wrap="square" rtlCol="0">
            <a:spAutoFit/>
          </a:bodyPr>
          <a:lstStyle/>
          <a:p>
            <a:pPr>
              <a:lnSpc>
                <a:spcPct val="90000"/>
              </a:lnSpc>
              <a:spcBef>
                <a:spcPts val="1000"/>
              </a:spcBef>
            </a:pPr>
            <a:r>
              <a:rPr lang="zh-CN" altLang="en-US" sz="2400" dirty="0">
                <a:latin typeface="Arial" panose="020B0604020202020204" pitchFamily="34" charset="0"/>
              </a:rPr>
              <a:t>编写</a:t>
            </a:r>
          </a:p>
        </p:txBody>
      </p:sp>
      <p:sp>
        <p:nvSpPr>
          <p:cNvPr id="32" name="文本框 31"/>
          <p:cNvSpPr txBox="1"/>
          <p:nvPr/>
        </p:nvSpPr>
        <p:spPr>
          <a:xfrm>
            <a:off x="3113263" y="3703118"/>
            <a:ext cx="1061118" cy="424732"/>
          </a:xfrm>
          <a:prstGeom prst="rect">
            <a:avLst/>
          </a:prstGeom>
          <a:noFill/>
        </p:spPr>
        <p:txBody>
          <a:bodyPr wrap="square" rtlCol="0">
            <a:spAutoFit/>
          </a:bodyPr>
          <a:lstStyle/>
          <a:p>
            <a:pPr>
              <a:lnSpc>
                <a:spcPct val="90000"/>
              </a:lnSpc>
              <a:spcBef>
                <a:spcPts val="1000"/>
              </a:spcBef>
            </a:pPr>
            <a:r>
              <a:rPr lang="zh-CN" altLang="en-US" sz="2400" dirty="0">
                <a:latin typeface="Arial" panose="020B0604020202020204" pitchFamily="34" charset="0"/>
              </a:rPr>
              <a:t>修改</a:t>
            </a:r>
          </a:p>
        </p:txBody>
      </p:sp>
      <p:sp>
        <p:nvSpPr>
          <p:cNvPr id="33" name="文本框 32"/>
          <p:cNvSpPr txBox="1"/>
          <p:nvPr/>
        </p:nvSpPr>
        <p:spPr>
          <a:xfrm>
            <a:off x="1304007" y="4419248"/>
            <a:ext cx="862821" cy="424732"/>
          </a:xfrm>
          <a:prstGeom prst="rect">
            <a:avLst/>
          </a:prstGeom>
          <a:noFill/>
        </p:spPr>
        <p:txBody>
          <a:bodyPr wrap="square" rtlCol="0">
            <a:spAutoFit/>
          </a:bodyPr>
          <a:lstStyle/>
          <a:p>
            <a:pPr>
              <a:lnSpc>
                <a:spcPct val="90000"/>
              </a:lnSpc>
              <a:spcBef>
                <a:spcPts val="1000"/>
              </a:spcBef>
            </a:pPr>
            <a:r>
              <a:rPr lang="zh-CN" altLang="en-US" sz="2400" dirty="0">
                <a:latin typeface="Arial" panose="020B0604020202020204" pitchFamily="34" charset="0"/>
              </a:rPr>
              <a:t>发布</a:t>
            </a:r>
          </a:p>
        </p:txBody>
      </p:sp>
    </p:spTree>
    <p:extLst>
      <p:ext uri="{BB962C8B-B14F-4D97-AF65-F5344CB8AC3E}">
        <p14:creationId xmlns:p14="http://schemas.microsoft.com/office/powerpoint/2010/main" val="854432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06138" y="836756"/>
            <a:ext cx="4368800" cy="4313527"/>
          </a:xfrm>
        </p:spPr>
        <p:txBody>
          <a:bodyPr>
            <a:noAutofit/>
          </a:bodyPr>
          <a:lstStyle/>
          <a:p>
            <a:pPr algn="l"/>
            <a:r>
              <a:rPr lang="en-US" altLang="zh-CN" b="1" dirty="0">
                <a:solidFill>
                  <a:srgbClr val="FF8000"/>
                </a:solidFill>
                <a:highlight>
                  <a:srgbClr val="FFFFFF"/>
                </a:highlight>
                <a:latin typeface="Consolas" panose="020B0609020204030204" pitchFamily="49" charset="0"/>
              </a:rPr>
              <a:t>#</a:t>
            </a:r>
            <a:r>
              <a:rPr lang="en-US" altLang="zh-CN" dirty="0">
                <a:solidFill>
                  <a:srgbClr val="000000"/>
                </a:solidFill>
                <a:highlight>
                  <a:srgbClr val="FFFFFF"/>
                </a:highlight>
                <a:latin typeface="Consolas" panose="020B0609020204030204" pitchFamily="49" charset="0"/>
              </a:rPr>
              <a:t>include</a:t>
            </a:r>
            <a:r>
              <a:rPr lang="en-US" altLang="zh-CN" b="1" dirty="0">
                <a:solidFill>
                  <a:srgbClr val="FF8000"/>
                </a:solidFill>
                <a:highlight>
                  <a:srgbClr val="FFFFFF"/>
                </a:highlight>
                <a:latin typeface="Consolas" panose="020B0609020204030204" pitchFamily="49" charset="0"/>
              </a:rPr>
              <a:t>&lt;</a:t>
            </a:r>
            <a:r>
              <a:rPr lang="en-US" altLang="zh-CN" dirty="0">
                <a:solidFill>
                  <a:srgbClr val="000000"/>
                </a:solidFill>
                <a:highlight>
                  <a:srgbClr val="FFFFFF"/>
                </a:highlight>
                <a:latin typeface="Consolas" panose="020B0609020204030204" pitchFamily="49" charset="0"/>
              </a:rPr>
              <a:t>iostream</a:t>
            </a:r>
            <a:r>
              <a:rPr lang="en-US" altLang="zh-CN" b="1" dirty="0">
                <a:solidFill>
                  <a:srgbClr val="FF8000"/>
                </a:solidFill>
                <a:highlight>
                  <a:srgbClr val="FFFFFF"/>
                </a:highlight>
                <a:latin typeface="Consolas" panose="020B0609020204030204" pitchFamily="49" charset="0"/>
              </a:rPr>
              <a:t>&gt;</a:t>
            </a:r>
            <a:endParaRPr lang="en-US" altLang="zh-CN" dirty="0">
              <a:solidFill>
                <a:srgbClr val="000000"/>
              </a:solidFill>
              <a:highlight>
                <a:srgbClr val="FFFFFF"/>
              </a:highlight>
              <a:latin typeface="Consolas" panose="020B0609020204030204" pitchFamily="49" charset="0"/>
            </a:endParaRPr>
          </a:p>
          <a:p>
            <a:pPr algn="l"/>
            <a:r>
              <a:rPr lang="en-US" altLang="zh-CN" b="1" dirty="0">
                <a:solidFill>
                  <a:srgbClr val="FF8000"/>
                </a:solidFill>
                <a:highlight>
                  <a:srgbClr val="FFFFFF"/>
                </a:highlight>
                <a:latin typeface="Consolas" panose="020B0609020204030204" pitchFamily="49" charset="0"/>
              </a:rPr>
              <a:t>#</a:t>
            </a:r>
            <a:r>
              <a:rPr lang="en-US" altLang="zh-CN" dirty="0">
                <a:solidFill>
                  <a:srgbClr val="000000"/>
                </a:solidFill>
                <a:highlight>
                  <a:srgbClr val="FFFFFF"/>
                </a:highlight>
                <a:latin typeface="Consolas" panose="020B0609020204030204" pitchFamily="49" charset="0"/>
              </a:rPr>
              <a:t>include</a:t>
            </a:r>
            <a:r>
              <a:rPr lang="en-US" altLang="zh-CN" b="1" dirty="0">
                <a:solidFill>
                  <a:srgbClr val="FF8000"/>
                </a:solidFill>
                <a:highlight>
                  <a:srgbClr val="FFFFFF"/>
                </a:highlight>
                <a:latin typeface="Consolas" panose="020B0609020204030204" pitchFamily="49" charset="0"/>
              </a:rPr>
              <a:t>&lt;</a:t>
            </a:r>
            <a:r>
              <a:rPr lang="en-US" altLang="zh-CN" dirty="0">
                <a:solidFill>
                  <a:srgbClr val="000000"/>
                </a:solidFill>
                <a:highlight>
                  <a:srgbClr val="FFFFFF"/>
                </a:highlight>
                <a:latin typeface="Consolas" panose="020B0609020204030204" pitchFamily="49" charset="0"/>
              </a:rPr>
              <a:t>cmath</a:t>
            </a:r>
            <a:r>
              <a:rPr lang="en-US" altLang="zh-CN" b="1" dirty="0">
                <a:solidFill>
                  <a:srgbClr val="FF8000"/>
                </a:solidFill>
                <a:highlight>
                  <a:srgbClr val="FFFFFF"/>
                </a:highlight>
                <a:latin typeface="Consolas" panose="020B0609020204030204" pitchFamily="49" charset="0"/>
              </a:rPr>
              <a:t>&gt;</a:t>
            </a:r>
            <a:endParaRPr lang="en-US" altLang="zh-CN" dirty="0">
              <a:solidFill>
                <a:srgbClr val="000000"/>
              </a:solidFill>
              <a:highlight>
                <a:srgbClr val="FFFFFF"/>
              </a:highlight>
              <a:latin typeface="Consolas" panose="020B0609020204030204" pitchFamily="49" charset="0"/>
            </a:endParaRPr>
          </a:p>
          <a:p>
            <a:pPr algn="l"/>
            <a:r>
              <a:rPr lang="en-US" altLang="zh-CN" dirty="0">
                <a:solidFill>
                  <a:srgbClr val="000000"/>
                </a:solidFill>
                <a:highlight>
                  <a:srgbClr val="FFFFFF"/>
                </a:highlight>
                <a:latin typeface="Consolas" panose="020B0609020204030204" pitchFamily="49" charset="0"/>
              </a:rPr>
              <a:t>using namespace std;</a:t>
            </a:r>
          </a:p>
          <a:p>
            <a:pPr algn="l"/>
            <a:r>
              <a:rPr lang="en-US" altLang="zh-CN" dirty="0">
                <a:solidFill>
                  <a:srgbClr val="000000"/>
                </a:solidFill>
                <a:highlight>
                  <a:srgbClr val="FFFFFF"/>
                </a:highlight>
                <a:latin typeface="Consolas" panose="020B0609020204030204" pitchFamily="49" charset="0"/>
              </a:rPr>
              <a:t>int main</a:t>
            </a:r>
            <a:r>
              <a:rPr lang="en-US" altLang="zh-CN" b="1" dirty="0">
                <a:solidFill>
                  <a:srgbClr val="FF8000"/>
                </a:solidFill>
                <a:highlight>
                  <a:srgbClr val="FFFFFF"/>
                </a:highlight>
                <a:latin typeface="Consolas" panose="020B0609020204030204" pitchFamily="49" charset="0"/>
              </a:rPr>
              <a:t>()</a:t>
            </a:r>
            <a:endParaRPr lang="en-US" altLang="zh-CN" dirty="0">
              <a:solidFill>
                <a:srgbClr val="000000"/>
              </a:solidFill>
              <a:highlight>
                <a:srgbClr val="FFFFFF"/>
              </a:highlight>
              <a:latin typeface="Consolas" panose="020B0609020204030204" pitchFamily="49" charset="0"/>
            </a:endParaRPr>
          </a:p>
          <a:p>
            <a:pPr algn="l"/>
            <a:r>
              <a:rPr lang="en-US" altLang="zh-CN" b="1" dirty="0">
                <a:solidFill>
                  <a:srgbClr val="8000FF"/>
                </a:solidFill>
                <a:highlight>
                  <a:srgbClr val="FFFFFF"/>
                </a:highlight>
                <a:latin typeface="Consolas" panose="020B0609020204030204" pitchFamily="49" charset="0"/>
              </a:rPr>
              <a:t>{</a:t>
            </a:r>
            <a:r>
              <a:rPr lang="zh-CN" altLang="en-US" dirty="0">
                <a:solidFill>
                  <a:srgbClr val="000000"/>
                </a:solidFill>
                <a:highlight>
                  <a:srgbClr val="FFFFFF"/>
                </a:highlight>
                <a:latin typeface="Consolas" panose="020B0609020204030204" pitchFamily="49" charset="0"/>
              </a:rPr>
              <a:t>	</a:t>
            </a:r>
          </a:p>
          <a:p>
            <a:pPr algn="l"/>
            <a:r>
              <a:rPr lang="en-US" altLang="zh-CN" dirty="0">
                <a:solidFill>
                  <a:srgbClr val="000000"/>
                </a:solidFill>
                <a:highlight>
                  <a:srgbClr val="FFFFFF"/>
                </a:highlight>
                <a:latin typeface="Consolas" panose="020B0609020204030204" pitchFamily="49" charset="0"/>
              </a:rPr>
              <a:t>	</a:t>
            </a:r>
            <a:r>
              <a:rPr lang="en-US" altLang="zh-CN" dirty="0">
                <a:solidFill>
                  <a:srgbClr val="800000"/>
                </a:solidFill>
                <a:highlight>
                  <a:srgbClr val="FFFFFF"/>
                </a:highlight>
                <a:latin typeface="Consolas" panose="020B0609020204030204" pitchFamily="49" charset="0"/>
              </a:rPr>
              <a:t>//</a:t>
            </a:r>
            <a:r>
              <a:rPr lang="en-US" altLang="zh-CN" dirty="0">
                <a:solidFill>
                  <a:srgbClr val="000000"/>
                </a:solidFill>
                <a:highlight>
                  <a:srgbClr val="FFFFFF"/>
                </a:highlight>
                <a:latin typeface="Consolas" panose="020B0609020204030204" pitchFamily="49" charset="0"/>
              </a:rPr>
              <a:t>balabala;</a:t>
            </a:r>
          </a:p>
          <a:p>
            <a:pPr algn="l"/>
            <a:r>
              <a:rPr lang="en-US" altLang="zh-CN" dirty="0">
                <a:solidFill>
                  <a:srgbClr val="000000"/>
                </a:solidFill>
                <a:highlight>
                  <a:srgbClr val="FFFFFF"/>
                </a:highlight>
                <a:latin typeface="Consolas" panose="020B0609020204030204" pitchFamily="49" charset="0"/>
              </a:rPr>
              <a:t>	cout</a:t>
            </a:r>
            <a:r>
              <a:rPr lang="en-US" altLang="zh-CN" b="1" dirty="0">
                <a:solidFill>
                  <a:srgbClr val="FF8000"/>
                </a:solidFill>
                <a:highlight>
                  <a:srgbClr val="FFFFFF"/>
                </a:highlight>
                <a:latin typeface="Consolas" panose="020B0609020204030204" pitchFamily="49" charset="0"/>
              </a:rPr>
              <a:t>&lt;&lt;</a:t>
            </a:r>
            <a:r>
              <a:rPr lang="en-US" altLang="zh-CN" dirty="0">
                <a:solidFill>
                  <a:srgbClr val="000000"/>
                </a:solidFill>
                <a:highlight>
                  <a:srgbClr val="FFFFFF"/>
                </a:highlight>
                <a:latin typeface="Consolas" panose="020B0609020204030204" pitchFamily="49" charset="0"/>
              </a:rPr>
              <a:t>“balabala”;</a:t>
            </a:r>
          </a:p>
          <a:p>
            <a:pPr algn="l"/>
            <a:r>
              <a:rPr lang="en-US" altLang="zh-CN" dirty="0">
                <a:solidFill>
                  <a:srgbClr val="000000"/>
                </a:solidFill>
                <a:highlight>
                  <a:srgbClr val="FFFFFF"/>
                </a:highlight>
                <a:latin typeface="Consolas" panose="020B0609020204030204" pitchFamily="49" charset="0"/>
              </a:rPr>
              <a:t>	return 0;</a:t>
            </a:r>
          </a:p>
          <a:p>
            <a:pPr algn="l"/>
            <a:r>
              <a:rPr lang="en-US" altLang="zh-CN" b="1" dirty="0">
                <a:solidFill>
                  <a:srgbClr val="8000FF"/>
                </a:solidFill>
                <a:highlight>
                  <a:srgbClr val="FFFFFF"/>
                </a:highlight>
                <a:latin typeface="Consolas" panose="020B0609020204030204" pitchFamily="49" charset="0"/>
              </a:rPr>
              <a:t>}</a:t>
            </a:r>
            <a:endParaRPr lang="en-US" altLang="zh-CN" dirty="0">
              <a:latin typeface="Arial" panose="020B0604020202020204" pitchFamily="34" charset="0"/>
            </a:endParaRPr>
          </a:p>
        </p:txBody>
      </p:sp>
      <p:sp>
        <p:nvSpPr>
          <p:cNvPr id="2" name="文本框 1"/>
          <p:cNvSpPr txBox="1"/>
          <p:nvPr/>
        </p:nvSpPr>
        <p:spPr>
          <a:xfrm>
            <a:off x="4974938" y="836756"/>
            <a:ext cx="5126182" cy="2308324"/>
          </a:xfrm>
          <a:prstGeom prst="rect">
            <a:avLst/>
          </a:prstGeom>
          <a:noFill/>
        </p:spPr>
        <p:txBody>
          <a:bodyPr wrap="square" rtlCol="0">
            <a:spAutoFit/>
          </a:bodyPr>
          <a:lstStyle/>
          <a:p>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include</a:t>
            </a:r>
            <a:r>
              <a:rPr lang="en-US" altLang="zh-CN" sz="2400" b="1" dirty="0">
                <a:solidFill>
                  <a:srgbClr val="FF8000"/>
                </a:solidFill>
                <a:highlight>
                  <a:srgbClr val="FFFFFF"/>
                </a:highlight>
                <a:latin typeface="Consolas" panose="020B0609020204030204" pitchFamily="49" charset="0"/>
              </a:rPr>
              <a:t>&lt;</a:t>
            </a:r>
            <a:r>
              <a:rPr lang="en-US" altLang="zh-CN" sz="2400" dirty="0">
                <a:solidFill>
                  <a:srgbClr val="000000"/>
                </a:solidFill>
                <a:highlight>
                  <a:srgbClr val="FFFFFF"/>
                </a:highlight>
                <a:latin typeface="Consolas" panose="020B0609020204030204" pitchFamily="49" charset="0"/>
              </a:rPr>
              <a:t>stdio.h</a:t>
            </a:r>
            <a:r>
              <a:rPr lang="en-US" altLang="zh-CN" sz="2400" b="1" dirty="0">
                <a:solidFill>
                  <a:srgbClr val="FF8000"/>
                </a:solidFill>
                <a:highlight>
                  <a:srgbClr val="FFFFFF"/>
                </a:highlight>
                <a:latin typeface="Consolas" panose="020B0609020204030204" pitchFamily="49" charset="0"/>
              </a:rPr>
              <a:t>&gt;</a:t>
            </a:r>
            <a:endParaRPr lang="en-US" altLang="zh-CN" sz="2400" dirty="0">
              <a:solidFill>
                <a:srgbClr val="000000"/>
              </a:solidFill>
              <a:highlight>
                <a:srgbClr val="FFFFFF"/>
              </a:highlight>
              <a:latin typeface="Consolas" panose="020B0609020204030204" pitchFamily="49" charset="0"/>
            </a:endParaRPr>
          </a:p>
          <a:p>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include</a:t>
            </a:r>
            <a:r>
              <a:rPr lang="en-US" altLang="zh-CN" sz="2400" b="1" dirty="0">
                <a:solidFill>
                  <a:srgbClr val="FF8000"/>
                </a:solidFill>
                <a:highlight>
                  <a:srgbClr val="FFFFFF"/>
                </a:highlight>
                <a:latin typeface="Consolas" panose="020B0609020204030204" pitchFamily="49" charset="0"/>
              </a:rPr>
              <a:t>&lt;</a:t>
            </a:r>
            <a:r>
              <a:rPr lang="en-US" altLang="zh-CN" sz="2400" dirty="0">
                <a:solidFill>
                  <a:srgbClr val="000000"/>
                </a:solidFill>
                <a:highlight>
                  <a:srgbClr val="FFFFFF"/>
                </a:highlight>
                <a:latin typeface="Consolas" panose="020B0609020204030204" pitchFamily="49" charset="0"/>
              </a:rPr>
              <a:t>math.h</a:t>
            </a:r>
            <a:r>
              <a:rPr lang="en-US" altLang="zh-CN" sz="2400" b="1" dirty="0">
                <a:solidFill>
                  <a:srgbClr val="FF8000"/>
                </a:solidFill>
                <a:highlight>
                  <a:srgbClr val="FFFFFF"/>
                </a:highlight>
                <a:latin typeface="Consolas" panose="020B0609020204030204" pitchFamily="49" charset="0"/>
              </a:rPr>
              <a:t>&gt;</a:t>
            </a:r>
            <a:endParaRPr lang="en-US" altLang="zh-CN" sz="2400" dirty="0">
              <a:solidFill>
                <a:srgbClr val="000000"/>
              </a:solidFill>
              <a:highlight>
                <a:srgbClr val="FFFFFF"/>
              </a:highlight>
              <a:latin typeface="Consolas" panose="020B0609020204030204" pitchFamily="49" charset="0"/>
            </a:endParaRPr>
          </a:p>
          <a:p>
            <a:r>
              <a:rPr lang="en-US" altLang="zh-CN" sz="2400" dirty="0">
                <a:solidFill>
                  <a:srgbClr val="000000"/>
                </a:solidFill>
                <a:highlight>
                  <a:srgbClr val="FFFFFF"/>
                </a:highlight>
                <a:latin typeface="Consolas" panose="020B0609020204030204" pitchFamily="49" charset="0"/>
              </a:rPr>
              <a:t>main</a:t>
            </a:r>
            <a:r>
              <a:rPr lang="en-US" altLang="zh-CN" sz="2400" b="1" dirty="0">
                <a:solidFill>
                  <a:srgbClr val="FF8000"/>
                </a:solidFill>
                <a:highlight>
                  <a:srgbClr val="FFFFFF"/>
                </a:highlight>
                <a:latin typeface="Consolas" panose="020B0609020204030204" pitchFamily="49" charset="0"/>
              </a:rPr>
              <a:t>()</a:t>
            </a:r>
            <a:endParaRPr lang="en-US" altLang="zh-CN" sz="2400" dirty="0">
              <a:solidFill>
                <a:srgbClr val="000000"/>
              </a:solidFill>
              <a:highlight>
                <a:srgbClr val="FFFFFF"/>
              </a:highlight>
              <a:latin typeface="Consolas" panose="020B0609020204030204" pitchFamily="49" charset="0"/>
            </a:endParaRPr>
          </a:p>
          <a:p>
            <a:r>
              <a:rPr lang="en-US" altLang="zh-CN" sz="2400" b="1" dirty="0">
                <a:solidFill>
                  <a:srgbClr val="8000FF"/>
                </a:solidFill>
                <a:highlight>
                  <a:srgbClr val="FFFFFF"/>
                </a:highlight>
                <a:latin typeface="Consolas" panose="020B0609020204030204" pitchFamily="49" charset="0"/>
              </a:rPr>
              <a:t>{</a:t>
            </a:r>
            <a:endParaRPr lang="zh-CN" altLang="en-US" sz="2400" dirty="0">
              <a:solidFill>
                <a:srgbClr val="000000"/>
              </a:solidFill>
              <a:highlight>
                <a:srgbClr val="FFFFFF"/>
              </a:highlight>
              <a:latin typeface="Consolas" panose="020B0609020204030204" pitchFamily="49" charset="0"/>
            </a:endParaRPr>
          </a:p>
          <a:p>
            <a:r>
              <a:rPr lang="en-US" altLang="zh-CN" sz="2400" dirty="0">
                <a:solidFill>
                  <a:srgbClr val="000000"/>
                </a:solidFill>
                <a:highlight>
                  <a:srgbClr val="FFFFFF"/>
                </a:highlight>
                <a:latin typeface="Consolas" panose="020B0609020204030204" pitchFamily="49" charset="0"/>
              </a:rPr>
              <a:t>	printf</a:t>
            </a:r>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balabala</a:t>
            </a:r>
            <a:r>
              <a:rPr lang="en-US" altLang="zh-CN" sz="2400" b="1" dirty="0">
                <a:solidFill>
                  <a:srgbClr val="FF8000"/>
                </a:solidFill>
                <a:highlight>
                  <a:srgbClr val="FFFFFF"/>
                </a:highlight>
                <a:latin typeface="Consolas" panose="020B0609020204030204" pitchFamily="49" charset="0"/>
              </a:rPr>
              <a:t>")</a:t>
            </a:r>
            <a:r>
              <a:rPr lang="en-US" altLang="zh-CN" sz="2400" dirty="0">
                <a:solidFill>
                  <a:srgbClr val="000000"/>
                </a:solidFill>
                <a:highlight>
                  <a:srgbClr val="FFFFFF"/>
                </a:highlight>
                <a:latin typeface="Consolas" panose="020B0609020204030204" pitchFamily="49" charset="0"/>
              </a:rPr>
              <a:t>;</a:t>
            </a:r>
          </a:p>
          <a:p>
            <a:r>
              <a:rPr lang="en-US" altLang="zh-CN" sz="2400" b="1" dirty="0">
                <a:solidFill>
                  <a:srgbClr val="8000FF"/>
                </a:solidFill>
                <a:highlight>
                  <a:srgbClr val="FFFFFF"/>
                </a:highlight>
                <a:latin typeface="Consolas" panose="020B0609020204030204" pitchFamily="49" charset="0"/>
              </a:rPr>
              <a:t>}</a:t>
            </a:r>
            <a:endParaRPr lang="zh-CN" altLang="en-US"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19891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TotalTime>
  <Words>908</Words>
  <Application>Microsoft Office PowerPoint</Application>
  <PresentationFormat>全屏显示(4:3)</PresentationFormat>
  <Paragraphs>197</Paragraphs>
  <Slides>18</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等线 Light</vt:lpstr>
      <vt:lpstr>宋体</vt:lpstr>
      <vt:lpstr>Arial</vt:lpstr>
      <vt:lpstr>Calibri</vt:lpstr>
      <vt:lpstr>Calibri Light</vt:lpstr>
      <vt:lpstr>Consolas</vt:lpstr>
      <vt:lpstr>Office 主题​​</vt:lpstr>
      <vt:lpstr>PowerPoint 演示文稿</vt:lpstr>
      <vt:lpstr>TeX （/tɛx/） LaTeX一词可音译为“拉泰赫” 实际：/ˈleɪ.tɛk/或/ˈlɑ.tɛk/ LaTeX的正确的写法是“        ” </vt:lpstr>
      <vt:lpstr>PowerPoint 演示文稿</vt:lpstr>
      <vt:lpstr>PowerPoint 演示文稿</vt:lpstr>
      <vt:lpstr>PowerPoint 演示文稿</vt:lpstr>
      <vt:lpstr>软件安装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EC Anka</dc:creator>
  <cp:lastModifiedBy>EC Anka</cp:lastModifiedBy>
  <cp:revision>60</cp:revision>
  <dcterms:created xsi:type="dcterms:W3CDTF">2019-12-02T14:06:00Z</dcterms:created>
  <dcterms:modified xsi:type="dcterms:W3CDTF">2019-12-07T11:08:20Z</dcterms:modified>
</cp:coreProperties>
</file>