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1"/>
  </p:notesMasterIdLst>
  <p:handoutMasterIdLst>
    <p:handoutMasterId r:id="rId22"/>
  </p:handoutMasterIdLst>
  <p:sldIdLst>
    <p:sldId id="844" r:id="rId2"/>
    <p:sldId id="845" r:id="rId3"/>
    <p:sldId id="846" r:id="rId4"/>
    <p:sldId id="847" r:id="rId5"/>
    <p:sldId id="848" r:id="rId6"/>
    <p:sldId id="849" r:id="rId7"/>
    <p:sldId id="850" r:id="rId8"/>
    <p:sldId id="851" r:id="rId9"/>
    <p:sldId id="852" r:id="rId10"/>
    <p:sldId id="853" r:id="rId11"/>
    <p:sldId id="854" r:id="rId12"/>
    <p:sldId id="855" r:id="rId13"/>
    <p:sldId id="856" r:id="rId14"/>
    <p:sldId id="857" r:id="rId15"/>
    <p:sldId id="858" r:id="rId16"/>
    <p:sldId id="859" r:id="rId17"/>
    <p:sldId id="860" r:id="rId18"/>
    <p:sldId id="861" r:id="rId19"/>
    <p:sldId id="862" r:id="rId2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4">
          <p15:clr>
            <a:srgbClr val="A4A3A4"/>
          </p15:clr>
        </p15:guide>
        <p15:guide id="2" pos="5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3333CC"/>
    <a:srgbClr val="33CC33"/>
    <a:srgbClr val="FF3300"/>
    <a:srgbClr val="99FF99"/>
    <a:srgbClr val="808080"/>
    <a:srgbClr val="66FF66"/>
    <a:srgbClr val="FFFF0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367" autoAdjust="0"/>
  </p:normalViewPr>
  <p:slideViewPr>
    <p:cSldViewPr>
      <p:cViewPr varScale="1">
        <p:scale>
          <a:sx n="68" d="100"/>
          <a:sy n="68" d="100"/>
        </p:scale>
        <p:origin x="1470" y="30"/>
      </p:cViewPr>
      <p:guideLst>
        <p:guide orient="horz" pos="754"/>
        <p:guide pos="5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4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3" Type="http://schemas.openxmlformats.org/officeDocument/2006/relationships/image" Target="../media/image86.emf"/><Relationship Id="rId7" Type="http://schemas.openxmlformats.org/officeDocument/2006/relationships/image" Target="../media/image90.emf"/><Relationship Id="rId2" Type="http://schemas.openxmlformats.org/officeDocument/2006/relationships/image" Target="../media/image85.emf"/><Relationship Id="rId1" Type="http://schemas.openxmlformats.org/officeDocument/2006/relationships/image" Target="../media/image84.emf"/><Relationship Id="rId6" Type="http://schemas.openxmlformats.org/officeDocument/2006/relationships/image" Target="../media/image89.emf"/><Relationship Id="rId5" Type="http://schemas.openxmlformats.org/officeDocument/2006/relationships/image" Target="../media/image88.emf"/><Relationship Id="rId4" Type="http://schemas.openxmlformats.org/officeDocument/2006/relationships/image" Target="../media/image87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4.emf"/><Relationship Id="rId7" Type="http://schemas.openxmlformats.org/officeDocument/2006/relationships/image" Target="../media/image98.emf"/><Relationship Id="rId2" Type="http://schemas.openxmlformats.org/officeDocument/2006/relationships/image" Target="../media/image93.emf"/><Relationship Id="rId1" Type="http://schemas.openxmlformats.org/officeDocument/2006/relationships/image" Target="../media/image92.emf"/><Relationship Id="rId6" Type="http://schemas.openxmlformats.org/officeDocument/2006/relationships/image" Target="../media/image97.emf"/><Relationship Id="rId5" Type="http://schemas.openxmlformats.org/officeDocument/2006/relationships/image" Target="../media/image96.emf"/><Relationship Id="rId4" Type="http://schemas.openxmlformats.org/officeDocument/2006/relationships/image" Target="../media/image95.emf"/><Relationship Id="rId9" Type="http://schemas.openxmlformats.org/officeDocument/2006/relationships/image" Target="../media/image100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emf"/><Relationship Id="rId2" Type="http://schemas.openxmlformats.org/officeDocument/2006/relationships/image" Target="../media/image102.emf"/><Relationship Id="rId1" Type="http://schemas.openxmlformats.org/officeDocument/2006/relationships/image" Target="../media/image101.emf"/><Relationship Id="rId5" Type="http://schemas.openxmlformats.org/officeDocument/2006/relationships/image" Target="../media/image105.emf"/><Relationship Id="rId4" Type="http://schemas.openxmlformats.org/officeDocument/2006/relationships/image" Target="../media/image104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emf"/><Relationship Id="rId7" Type="http://schemas.openxmlformats.org/officeDocument/2006/relationships/image" Target="../media/image112.emf"/><Relationship Id="rId2" Type="http://schemas.openxmlformats.org/officeDocument/2006/relationships/image" Target="../media/image107.emf"/><Relationship Id="rId1" Type="http://schemas.openxmlformats.org/officeDocument/2006/relationships/image" Target="../media/image106.emf"/><Relationship Id="rId6" Type="http://schemas.openxmlformats.org/officeDocument/2006/relationships/image" Target="../media/image111.emf"/><Relationship Id="rId5" Type="http://schemas.openxmlformats.org/officeDocument/2006/relationships/image" Target="../media/image110.emf"/><Relationship Id="rId4" Type="http://schemas.openxmlformats.org/officeDocument/2006/relationships/image" Target="../media/image109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emf"/><Relationship Id="rId3" Type="http://schemas.openxmlformats.org/officeDocument/2006/relationships/image" Target="../media/image115.emf"/><Relationship Id="rId7" Type="http://schemas.openxmlformats.org/officeDocument/2006/relationships/image" Target="../media/image119.emf"/><Relationship Id="rId2" Type="http://schemas.openxmlformats.org/officeDocument/2006/relationships/image" Target="../media/image114.emf"/><Relationship Id="rId1" Type="http://schemas.openxmlformats.org/officeDocument/2006/relationships/image" Target="../media/image113.emf"/><Relationship Id="rId6" Type="http://schemas.openxmlformats.org/officeDocument/2006/relationships/image" Target="../media/image118.emf"/><Relationship Id="rId5" Type="http://schemas.openxmlformats.org/officeDocument/2006/relationships/image" Target="../media/image117.emf"/><Relationship Id="rId4" Type="http://schemas.openxmlformats.org/officeDocument/2006/relationships/image" Target="../media/image116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emf"/><Relationship Id="rId3" Type="http://schemas.openxmlformats.org/officeDocument/2006/relationships/image" Target="../media/image123.emf"/><Relationship Id="rId7" Type="http://schemas.openxmlformats.org/officeDocument/2006/relationships/image" Target="../media/image127.emf"/><Relationship Id="rId2" Type="http://schemas.openxmlformats.org/officeDocument/2006/relationships/image" Target="../media/image122.emf"/><Relationship Id="rId1" Type="http://schemas.openxmlformats.org/officeDocument/2006/relationships/image" Target="../media/image121.emf"/><Relationship Id="rId6" Type="http://schemas.openxmlformats.org/officeDocument/2006/relationships/image" Target="../media/image126.emf"/><Relationship Id="rId5" Type="http://schemas.openxmlformats.org/officeDocument/2006/relationships/image" Target="../media/image125.emf"/><Relationship Id="rId4" Type="http://schemas.openxmlformats.org/officeDocument/2006/relationships/image" Target="../media/image12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9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emf"/><Relationship Id="rId2" Type="http://schemas.openxmlformats.org/officeDocument/2006/relationships/image" Target="../media/image131.emf"/><Relationship Id="rId1" Type="http://schemas.openxmlformats.org/officeDocument/2006/relationships/image" Target="../media/image130.emf"/><Relationship Id="rId4" Type="http://schemas.openxmlformats.org/officeDocument/2006/relationships/image" Target="../media/image133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image" Target="../media/image27.wmf"/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12" Type="http://schemas.openxmlformats.org/officeDocument/2006/relationships/image" Target="../media/image26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6" Type="http://schemas.openxmlformats.org/officeDocument/2006/relationships/image" Target="../media/image20.emf"/><Relationship Id="rId11" Type="http://schemas.openxmlformats.org/officeDocument/2006/relationships/image" Target="../media/image25.emf"/><Relationship Id="rId5" Type="http://schemas.openxmlformats.org/officeDocument/2006/relationships/image" Target="../media/image19.emf"/><Relationship Id="rId10" Type="http://schemas.openxmlformats.org/officeDocument/2006/relationships/image" Target="../media/image24.emf"/><Relationship Id="rId4" Type="http://schemas.openxmlformats.org/officeDocument/2006/relationships/image" Target="../media/image18.emf"/><Relationship Id="rId9" Type="http://schemas.openxmlformats.org/officeDocument/2006/relationships/image" Target="../media/image2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Relationship Id="rId6" Type="http://schemas.openxmlformats.org/officeDocument/2006/relationships/image" Target="../media/image39.emf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image" Target="../media/image43.emf"/><Relationship Id="rId7" Type="http://schemas.openxmlformats.org/officeDocument/2006/relationships/image" Target="../media/image47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Relationship Id="rId6" Type="http://schemas.openxmlformats.org/officeDocument/2006/relationships/image" Target="../media/image46.emf"/><Relationship Id="rId5" Type="http://schemas.openxmlformats.org/officeDocument/2006/relationships/image" Target="../media/image45.emf"/><Relationship Id="rId4" Type="http://schemas.openxmlformats.org/officeDocument/2006/relationships/image" Target="../media/image44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image" Target="../media/image49.emf"/><Relationship Id="rId4" Type="http://schemas.openxmlformats.org/officeDocument/2006/relationships/image" Target="../media/image52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13" Type="http://schemas.openxmlformats.org/officeDocument/2006/relationships/image" Target="../media/image65.emf"/><Relationship Id="rId3" Type="http://schemas.openxmlformats.org/officeDocument/2006/relationships/image" Target="../media/image55.emf"/><Relationship Id="rId7" Type="http://schemas.openxmlformats.org/officeDocument/2006/relationships/image" Target="../media/image59.emf"/><Relationship Id="rId12" Type="http://schemas.openxmlformats.org/officeDocument/2006/relationships/image" Target="../media/image64.emf"/><Relationship Id="rId2" Type="http://schemas.openxmlformats.org/officeDocument/2006/relationships/image" Target="../media/image54.emf"/><Relationship Id="rId16" Type="http://schemas.openxmlformats.org/officeDocument/2006/relationships/image" Target="../media/image68.emf"/><Relationship Id="rId1" Type="http://schemas.openxmlformats.org/officeDocument/2006/relationships/image" Target="../media/image53.emf"/><Relationship Id="rId6" Type="http://schemas.openxmlformats.org/officeDocument/2006/relationships/image" Target="../media/image58.emf"/><Relationship Id="rId11" Type="http://schemas.openxmlformats.org/officeDocument/2006/relationships/image" Target="../media/image63.emf"/><Relationship Id="rId5" Type="http://schemas.openxmlformats.org/officeDocument/2006/relationships/image" Target="../media/image57.emf"/><Relationship Id="rId15" Type="http://schemas.openxmlformats.org/officeDocument/2006/relationships/image" Target="../media/image67.emf"/><Relationship Id="rId10" Type="http://schemas.openxmlformats.org/officeDocument/2006/relationships/image" Target="../media/image62.emf"/><Relationship Id="rId4" Type="http://schemas.openxmlformats.org/officeDocument/2006/relationships/image" Target="../media/image56.emf"/><Relationship Id="rId9" Type="http://schemas.openxmlformats.org/officeDocument/2006/relationships/image" Target="../media/image61.emf"/><Relationship Id="rId14" Type="http://schemas.openxmlformats.org/officeDocument/2006/relationships/image" Target="../media/image66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13" Type="http://schemas.openxmlformats.org/officeDocument/2006/relationships/image" Target="../media/image81.emf"/><Relationship Id="rId3" Type="http://schemas.openxmlformats.org/officeDocument/2006/relationships/image" Target="../media/image71.emf"/><Relationship Id="rId7" Type="http://schemas.openxmlformats.org/officeDocument/2006/relationships/image" Target="../media/image75.emf"/><Relationship Id="rId12" Type="http://schemas.openxmlformats.org/officeDocument/2006/relationships/image" Target="../media/image80.emf"/><Relationship Id="rId2" Type="http://schemas.openxmlformats.org/officeDocument/2006/relationships/image" Target="../media/image70.emf"/><Relationship Id="rId1" Type="http://schemas.openxmlformats.org/officeDocument/2006/relationships/image" Target="../media/image69.emf"/><Relationship Id="rId6" Type="http://schemas.openxmlformats.org/officeDocument/2006/relationships/image" Target="../media/image74.emf"/><Relationship Id="rId11" Type="http://schemas.openxmlformats.org/officeDocument/2006/relationships/image" Target="../media/image79.emf"/><Relationship Id="rId5" Type="http://schemas.openxmlformats.org/officeDocument/2006/relationships/image" Target="../media/image73.emf"/><Relationship Id="rId15" Type="http://schemas.openxmlformats.org/officeDocument/2006/relationships/image" Target="../media/image83.emf"/><Relationship Id="rId10" Type="http://schemas.openxmlformats.org/officeDocument/2006/relationships/image" Target="../media/image78.emf"/><Relationship Id="rId4" Type="http://schemas.openxmlformats.org/officeDocument/2006/relationships/image" Target="../media/image72.emf"/><Relationship Id="rId9" Type="http://schemas.openxmlformats.org/officeDocument/2006/relationships/image" Target="../media/image77.emf"/><Relationship Id="rId14" Type="http://schemas.openxmlformats.org/officeDocument/2006/relationships/image" Target="../media/image8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6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6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6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DC32CDA-394D-4B51-A4FB-209E4DDEF2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53590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65F2A39-8034-453E-BD1C-DE408300C1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8639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970156"/>
      </p:ext>
    </p:extLst>
  </p:cSld>
  <p:clrMapOvr>
    <a:masterClrMapping/>
  </p:clrMapOvr>
  <p:transition spd="slow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915891"/>
      </p:ext>
    </p:extLst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118936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341319"/>
      </p:ext>
    </p:extLst>
  </p:cSld>
  <p:clrMapOvr>
    <a:masterClrMapping/>
  </p:clrMapOvr>
  <p:transition spd="slow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2443020"/>
      </p:ext>
    </p:extLst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425580"/>
      </p:ext>
    </p:extLst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198702"/>
      </p:ext>
    </p:extLst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431096"/>
      </p:ext>
    </p:extLst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6230925"/>
      </p:ext>
    </p:extLst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72612612"/>
      </p:ext>
    </p:extLst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6652166"/>
      </p:ext>
    </p:extLst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6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 userDrawn="1"/>
        </p:nvSpPr>
        <p:spPr bwMode="auto">
          <a:xfrm>
            <a:off x="-63500" y="9525"/>
            <a:ext cx="9226550" cy="6940550"/>
          </a:xfrm>
          <a:prstGeom prst="rect">
            <a:avLst/>
          </a:prstGeom>
          <a:solidFill>
            <a:srgbClr val="000000">
              <a:alpha val="76862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7" name="AutoShape 3">
            <a:hlinkClick r:id="" action="ppaction://hlinkshowjump?jump=previousslide" highlightClick="1"/>
          </p:cNvPr>
          <p:cNvSpPr>
            <a:spLocks noChangeAspect="1" noChangeArrowheads="1"/>
          </p:cNvSpPr>
          <p:nvPr userDrawn="1"/>
        </p:nvSpPr>
        <p:spPr bwMode="auto">
          <a:xfrm>
            <a:off x="7662863" y="6729413"/>
            <a:ext cx="395287" cy="127000"/>
          </a:xfrm>
          <a:prstGeom prst="actionButtonBackPrevious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</a:gradFill>
          <a:ln w="0">
            <a:solidFill>
              <a:srgbClr val="339966">
                <a:alpha val="52156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AutoShape 4">
            <a:hlinkClick r:id="" action="ppaction://hlinkshowjump?jump=firstslide" highlightClick="1"/>
          </p:cNvPr>
          <p:cNvSpPr>
            <a:spLocks noChangeAspect="1" noChangeArrowheads="1"/>
          </p:cNvSpPr>
          <p:nvPr userDrawn="1"/>
        </p:nvSpPr>
        <p:spPr bwMode="auto">
          <a:xfrm>
            <a:off x="8129588" y="6729413"/>
            <a:ext cx="395287" cy="127000"/>
          </a:xfrm>
          <a:prstGeom prst="actionButtonHome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</a:gradFill>
          <a:ln w="0">
            <a:solidFill>
              <a:srgbClr val="339966">
                <a:alpha val="52156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AutoShape 5">
            <a:hlinkClick r:id="" action="ppaction://hlinkshowjump?jump=nextslide" highlightClick="1"/>
          </p:cNvPr>
          <p:cNvSpPr>
            <a:spLocks noChangeAspect="1" noChangeArrowheads="1"/>
          </p:cNvSpPr>
          <p:nvPr userDrawn="1"/>
        </p:nvSpPr>
        <p:spPr bwMode="auto">
          <a:xfrm>
            <a:off x="8597900" y="6729413"/>
            <a:ext cx="395288" cy="127000"/>
          </a:xfrm>
          <a:prstGeom prst="actionButtonForwardNext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</a:gradFill>
          <a:ln w="0">
            <a:solidFill>
              <a:srgbClr val="339966">
                <a:alpha val="52156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0" name="Rectangle 6"/>
          <p:cNvSpPr>
            <a:spLocks noChangeArrowheads="1"/>
          </p:cNvSpPr>
          <p:nvPr userDrawn="1"/>
        </p:nvSpPr>
        <p:spPr bwMode="auto">
          <a:xfrm>
            <a:off x="146050" y="268288"/>
            <a:ext cx="8834438" cy="6345237"/>
          </a:xfrm>
          <a:prstGeom prst="rect">
            <a:avLst/>
          </a:prstGeom>
          <a:solidFill>
            <a:srgbClr val="000000">
              <a:alpha val="0"/>
            </a:srgbClr>
          </a:solidFill>
          <a:ln w="9525" algn="ctr">
            <a:solidFill>
              <a:srgbClr val="009999">
                <a:alpha val="20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3779838" y="6581775"/>
            <a:ext cx="4968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400" b="1" i="1" dirty="0" err="1" smtClean="0">
                <a:solidFill>
                  <a:schemeClr val="bg2"/>
                </a:solidFill>
                <a:latin typeface="Times New Roman" panose="02020603050405020304" pitchFamily="18" charset="0"/>
              </a:rPr>
              <a:t>Chenwei</a:t>
            </a:r>
            <a:r>
              <a:rPr lang="en-US" altLang="zh-CN" sz="14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 Jiang, </a:t>
            </a:r>
            <a:r>
              <a:rPr lang="en-US" altLang="zh-CN" sz="1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Xi’an </a:t>
            </a:r>
            <a:r>
              <a:rPr lang="en-US" altLang="zh-CN" sz="14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Jiaotong</a:t>
            </a:r>
            <a:r>
              <a:rPr lang="en-US" altLang="zh-CN" sz="1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University, </a:t>
            </a:r>
            <a:r>
              <a:rPr lang="en-US" altLang="zh-CN" sz="14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2023</a:t>
            </a:r>
            <a:endParaRPr lang="en-US" altLang="zh-CN" sz="1400" b="1" i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44450" y="-23813"/>
            <a:ext cx="23749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University Physics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13" Type="http://schemas.openxmlformats.org/officeDocument/2006/relationships/oleObject" Target="../embeddings/oleObject74.bin"/><Relationship Id="rId18" Type="http://schemas.openxmlformats.org/officeDocument/2006/relationships/image" Target="../media/image76.emf"/><Relationship Id="rId26" Type="http://schemas.openxmlformats.org/officeDocument/2006/relationships/image" Target="../media/image80.emf"/><Relationship Id="rId3" Type="http://schemas.openxmlformats.org/officeDocument/2006/relationships/oleObject" Target="../embeddings/oleObject69.bin"/><Relationship Id="rId21" Type="http://schemas.openxmlformats.org/officeDocument/2006/relationships/oleObject" Target="../embeddings/oleObject78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73.emf"/><Relationship Id="rId17" Type="http://schemas.openxmlformats.org/officeDocument/2006/relationships/oleObject" Target="../embeddings/oleObject76.bin"/><Relationship Id="rId25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5.emf"/><Relationship Id="rId20" Type="http://schemas.openxmlformats.org/officeDocument/2006/relationships/image" Target="../media/image77.emf"/><Relationship Id="rId29" Type="http://schemas.openxmlformats.org/officeDocument/2006/relationships/oleObject" Target="../embeddings/oleObject82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70.emf"/><Relationship Id="rId11" Type="http://schemas.openxmlformats.org/officeDocument/2006/relationships/oleObject" Target="../embeddings/oleObject73.bin"/><Relationship Id="rId24" Type="http://schemas.openxmlformats.org/officeDocument/2006/relationships/image" Target="../media/image79.emf"/><Relationship Id="rId32" Type="http://schemas.openxmlformats.org/officeDocument/2006/relationships/image" Target="../media/image83.emf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75.bin"/><Relationship Id="rId23" Type="http://schemas.openxmlformats.org/officeDocument/2006/relationships/oleObject" Target="../embeddings/oleObject79.bin"/><Relationship Id="rId28" Type="http://schemas.openxmlformats.org/officeDocument/2006/relationships/image" Target="../media/image81.emf"/><Relationship Id="rId10" Type="http://schemas.openxmlformats.org/officeDocument/2006/relationships/image" Target="../media/image72.emf"/><Relationship Id="rId19" Type="http://schemas.openxmlformats.org/officeDocument/2006/relationships/oleObject" Target="../embeddings/oleObject77.bin"/><Relationship Id="rId31" Type="http://schemas.openxmlformats.org/officeDocument/2006/relationships/oleObject" Target="../embeddings/oleObject83.bin"/><Relationship Id="rId4" Type="http://schemas.openxmlformats.org/officeDocument/2006/relationships/image" Target="../media/image69.e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74.emf"/><Relationship Id="rId22" Type="http://schemas.openxmlformats.org/officeDocument/2006/relationships/image" Target="../media/image78.emf"/><Relationship Id="rId27" Type="http://schemas.openxmlformats.org/officeDocument/2006/relationships/oleObject" Target="../embeddings/oleObject81.bin"/><Relationship Id="rId30" Type="http://schemas.openxmlformats.org/officeDocument/2006/relationships/image" Target="../media/image82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emf"/><Relationship Id="rId13" Type="http://schemas.openxmlformats.org/officeDocument/2006/relationships/oleObject" Target="../embeddings/oleObject89.bin"/><Relationship Id="rId18" Type="http://schemas.openxmlformats.org/officeDocument/2006/relationships/image" Target="../media/image91.e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88.emf"/><Relationship Id="rId17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0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5.emf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5.bin"/><Relationship Id="rId15" Type="http://schemas.openxmlformats.org/officeDocument/2006/relationships/oleObject" Target="../embeddings/oleObject90.bin"/><Relationship Id="rId10" Type="http://schemas.openxmlformats.org/officeDocument/2006/relationships/image" Target="../media/image87.emf"/><Relationship Id="rId4" Type="http://schemas.openxmlformats.org/officeDocument/2006/relationships/image" Target="../media/image84.e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89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13" Type="http://schemas.openxmlformats.org/officeDocument/2006/relationships/oleObject" Target="../embeddings/oleObject97.bin"/><Relationship Id="rId18" Type="http://schemas.openxmlformats.org/officeDocument/2006/relationships/image" Target="../media/image99.e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96.emf"/><Relationship Id="rId17" Type="http://schemas.openxmlformats.org/officeDocument/2006/relationships/oleObject" Target="../embeddings/oleObject9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8.emf"/><Relationship Id="rId20" Type="http://schemas.openxmlformats.org/officeDocument/2006/relationships/image" Target="../media/image100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3.emf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3.bin"/><Relationship Id="rId15" Type="http://schemas.openxmlformats.org/officeDocument/2006/relationships/oleObject" Target="../embeddings/oleObject98.bin"/><Relationship Id="rId10" Type="http://schemas.openxmlformats.org/officeDocument/2006/relationships/image" Target="../media/image95.emf"/><Relationship Id="rId19" Type="http://schemas.openxmlformats.org/officeDocument/2006/relationships/oleObject" Target="../embeddings/oleObject100.bin"/><Relationship Id="rId4" Type="http://schemas.openxmlformats.org/officeDocument/2006/relationships/image" Target="../media/image92.emf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97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10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2.emf"/><Relationship Id="rId11" Type="http://schemas.openxmlformats.org/officeDocument/2006/relationships/oleObject" Target="../embeddings/oleObject105.bin"/><Relationship Id="rId5" Type="http://schemas.openxmlformats.org/officeDocument/2006/relationships/oleObject" Target="../embeddings/oleObject102.bin"/><Relationship Id="rId10" Type="http://schemas.openxmlformats.org/officeDocument/2006/relationships/image" Target="../media/image104.emf"/><Relationship Id="rId4" Type="http://schemas.openxmlformats.org/officeDocument/2006/relationships/image" Target="../media/image101.emf"/><Relationship Id="rId9" Type="http://schemas.openxmlformats.org/officeDocument/2006/relationships/oleObject" Target="../embeddings/oleObject10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emf"/><Relationship Id="rId13" Type="http://schemas.openxmlformats.org/officeDocument/2006/relationships/oleObject" Target="../embeddings/oleObject111.bin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110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2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7.emf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oleObject107.bin"/><Relationship Id="rId15" Type="http://schemas.openxmlformats.org/officeDocument/2006/relationships/oleObject" Target="../embeddings/oleObject112.bin"/><Relationship Id="rId10" Type="http://schemas.openxmlformats.org/officeDocument/2006/relationships/image" Target="../media/image109.emf"/><Relationship Id="rId4" Type="http://schemas.openxmlformats.org/officeDocument/2006/relationships/image" Target="../media/image106.e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111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emf"/><Relationship Id="rId13" Type="http://schemas.openxmlformats.org/officeDocument/2006/relationships/oleObject" Target="../embeddings/oleObject118.bin"/><Relationship Id="rId18" Type="http://schemas.openxmlformats.org/officeDocument/2006/relationships/image" Target="../media/image120.emf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117.emf"/><Relationship Id="rId17" Type="http://schemas.openxmlformats.org/officeDocument/2006/relationships/oleObject" Target="../embeddings/oleObject1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9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4.emf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4.bin"/><Relationship Id="rId15" Type="http://schemas.openxmlformats.org/officeDocument/2006/relationships/oleObject" Target="../embeddings/oleObject119.bin"/><Relationship Id="rId10" Type="http://schemas.openxmlformats.org/officeDocument/2006/relationships/image" Target="../media/image116.emf"/><Relationship Id="rId4" Type="http://schemas.openxmlformats.org/officeDocument/2006/relationships/image" Target="../media/image113.emf"/><Relationship Id="rId9" Type="http://schemas.openxmlformats.org/officeDocument/2006/relationships/oleObject" Target="../embeddings/oleObject116.bin"/><Relationship Id="rId14" Type="http://schemas.openxmlformats.org/officeDocument/2006/relationships/image" Target="../media/image118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emf"/><Relationship Id="rId13" Type="http://schemas.openxmlformats.org/officeDocument/2006/relationships/oleObject" Target="../embeddings/oleObject126.bin"/><Relationship Id="rId18" Type="http://schemas.openxmlformats.org/officeDocument/2006/relationships/image" Target="../media/image128.emf"/><Relationship Id="rId3" Type="http://schemas.openxmlformats.org/officeDocument/2006/relationships/oleObject" Target="../embeddings/oleObject121.bin"/><Relationship Id="rId7" Type="http://schemas.openxmlformats.org/officeDocument/2006/relationships/oleObject" Target="../embeddings/oleObject123.bin"/><Relationship Id="rId12" Type="http://schemas.openxmlformats.org/officeDocument/2006/relationships/image" Target="../media/image125.emf"/><Relationship Id="rId17" Type="http://schemas.openxmlformats.org/officeDocument/2006/relationships/oleObject" Target="../embeddings/oleObject12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7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22.emf"/><Relationship Id="rId11" Type="http://schemas.openxmlformats.org/officeDocument/2006/relationships/oleObject" Target="../embeddings/oleObject125.bin"/><Relationship Id="rId5" Type="http://schemas.openxmlformats.org/officeDocument/2006/relationships/oleObject" Target="../embeddings/oleObject122.bin"/><Relationship Id="rId15" Type="http://schemas.openxmlformats.org/officeDocument/2006/relationships/oleObject" Target="../embeddings/oleObject127.bin"/><Relationship Id="rId10" Type="http://schemas.openxmlformats.org/officeDocument/2006/relationships/image" Target="../media/image124.emf"/><Relationship Id="rId4" Type="http://schemas.openxmlformats.org/officeDocument/2006/relationships/image" Target="../media/image121.emf"/><Relationship Id="rId9" Type="http://schemas.openxmlformats.org/officeDocument/2006/relationships/oleObject" Target="../embeddings/oleObject124.bin"/><Relationship Id="rId14" Type="http://schemas.openxmlformats.org/officeDocument/2006/relationships/image" Target="../media/image12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29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emf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31.emf"/><Relationship Id="rId5" Type="http://schemas.openxmlformats.org/officeDocument/2006/relationships/oleObject" Target="../embeddings/oleObject131.bin"/><Relationship Id="rId10" Type="http://schemas.openxmlformats.org/officeDocument/2006/relationships/image" Target="../media/image133.emf"/><Relationship Id="rId4" Type="http://schemas.openxmlformats.org/officeDocument/2006/relationships/image" Target="../media/image130.emf"/><Relationship Id="rId9" Type="http://schemas.openxmlformats.org/officeDocument/2006/relationships/oleObject" Target="../embeddings/oleObject133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emf"/><Relationship Id="rId26" Type="http://schemas.openxmlformats.org/officeDocument/2006/relationships/image" Target="../media/image12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emf"/><Relationship Id="rId20" Type="http://schemas.openxmlformats.org/officeDocument/2006/relationships/image" Target="../media/image9.e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e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emf"/><Relationship Id="rId10" Type="http://schemas.openxmlformats.org/officeDocument/2006/relationships/image" Target="../media/image4.e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Relationship Id="rId22" Type="http://schemas.openxmlformats.org/officeDocument/2006/relationships/image" Target="../media/image10.e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4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2.emf"/><Relationship Id="rId26" Type="http://schemas.openxmlformats.org/officeDocument/2006/relationships/image" Target="../media/image26.emf"/><Relationship Id="rId3" Type="http://schemas.openxmlformats.org/officeDocument/2006/relationships/oleObject" Target="../embeddings/oleObject15.bin"/><Relationship Id="rId21" Type="http://schemas.openxmlformats.org/officeDocument/2006/relationships/oleObject" Target="../embeddings/oleObject24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9.emf"/><Relationship Id="rId17" Type="http://schemas.openxmlformats.org/officeDocument/2006/relationships/oleObject" Target="../embeddings/oleObject22.bin"/><Relationship Id="rId25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.emf"/><Relationship Id="rId20" Type="http://schemas.openxmlformats.org/officeDocument/2006/relationships/image" Target="../media/image23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emf"/><Relationship Id="rId11" Type="http://schemas.openxmlformats.org/officeDocument/2006/relationships/oleObject" Target="../embeddings/oleObject19.bin"/><Relationship Id="rId24" Type="http://schemas.openxmlformats.org/officeDocument/2006/relationships/image" Target="../media/image25.emf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23" Type="http://schemas.openxmlformats.org/officeDocument/2006/relationships/oleObject" Target="../embeddings/oleObject25.bin"/><Relationship Id="rId28" Type="http://schemas.openxmlformats.org/officeDocument/2006/relationships/image" Target="../media/image27.wmf"/><Relationship Id="rId10" Type="http://schemas.openxmlformats.org/officeDocument/2006/relationships/image" Target="../media/image18.emf"/><Relationship Id="rId19" Type="http://schemas.openxmlformats.org/officeDocument/2006/relationships/oleObject" Target="../embeddings/oleObject23.bin"/><Relationship Id="rId4" Type="http://schemas.openxmlformats.org/officeDocument/2006/relationships/image" Target="../media/image15.e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0.emf"/><Relationship Id="rId22" Type="http://schemas.openxmlformats.org/officeDocument/2006/relationships/image" Target="../media/image24.emf"/><Relationship Id="rId27" Type="http://schemas.openxmlformats.org/officeDocument/2006/relationships/oleObject" Target="../embeddings/oleObject2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13" Type="http://schemas.openxmlformats.org/officeDocument/2006/relationships/oleObject" Target="../embeddings/oleObject33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9.e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1.emf"/><Relationship Id="rId4" Type="http://schemas.openxmlformats.org/officeDocument/2006/relationships/image" Target="../media/image28.e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3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13" Type="http://schemas.openxmlformats.org/officeDocument/2006/relationships/oleObject" Target="../embeddings/oleObject39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5.e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7.emf"/><Relationship Id="rId4" Type="http://schemas.openxmlformats.org/officeDocument/2006/relationships/image" Target="../media/image34.e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3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0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13" Type="http://schemas.openxmlformats.org/officeDocument/2006/relationships/oleObject" Target="../embeddings/oleObject46.bin"/><Relationship Id="rId18" Type="http://schemas.openxmlformats.org/officeDocument/2006/relationships/image" Target="../media/image48.e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5.emf"/><Relationship Id="rId17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2.e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10" Type="http://schemas.openxmlformats.org/officeDocument/2006/relationships/image" Target="../media/image44.emf"/><Relationship Id="rId4" Type="http://schemas.openxmlformats.org/officeDocument/2006/relationships/image" Target="../media/image41.e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46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0.emf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52.emf"/><Relationship Id="rId4" Type="http://schemas.openxmlformats.org/officeDocument/2006/relationships/image" Target="../media/image49.emf"/><Relationship Id="rId9" Type="http://schemas.openxmlformats.org/officeDocument/2006/relationships/oleObject" Target="../embeddings/oleObject52.bin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7.emf"/><Relationship Id="rId18" Type="http://schemas.openxmlformats.org/officeDocument/2006/relationships/oleObject" Target="../embeddings/oleObject60.bin"/><Relationship Id="rId26" Type="http://schemas.openxmlformats.org/officeDocument/2006/relationships/oleObject" Target="../embeddings/oleObject64.bin"/><Relationship Id="rId3" Type="http://schemas.openxmlformats.org/officeDocument/2006/relationships/audio" Target="../media/audio1.wav"/><Relationship Id="rId21" Type="http://schemas.openxmlformats.org/officeDocument/2006/relationships/image" Target="../media/image61.emf"/><Relationship Id="rId34" Type="http://schemas.openxmlformats.org/officeDocument/2006/relationships/oleObject" Target="../embeddings/oleObject68.bin"/><Relationship Id="rId7" Type="http://schemas.openxmlformats.org/officeDocument/2006/relationships/image" Target="../media/image54.emf"/><Relationship Id="rId12" Type="http://schemas.openxmlformats.org/officeDocument/2006/relationships/oleObject" Target="../embeddings/oleObject57.bin"/><Relationship Id="rId17" Type="http://schemas.openxmlformats.org/officeDocument/2006/relationships/image" Target="../media/image59.emf"/><Relationship Id="rId25" Type="http://schemas.openxmlformats.org/officeDocument/2006/relationships/image" Target="../media/image63.emf"/><Relationship Id="rId33" Type="http://schemas.openxmlformats.org/officeDocument/2006/relationships/image" Target="../media/image67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9.bin"/><Relationship Id="rId20" Type="http://schemas.openxmlformats.org/officeDocument/2006/relationships/oleObject" Target="../embeddings/oleObject61.bin"/><Relationship Id="rId29" Type="http://schemas.openxmlformats.org/officeDocument/2006/relationships/image" Target="../media/image65.emf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56.emf"/><Relationship Id="rId24" Type="http://schemas.openxmlformats.org/officeDocument/2006/relationships/oleObject" Target="../embeddings/oleObject63.bin"/><Relationship Id="rId32" Type="http://schemas.openxmlformats.org/officeDocument/2006/relationships/oleObject" Target="../embeddings/oleObject67.bin"/><Relationship Id="rId5" Type="http://schemas.openxmlformats.org/officeDocument/2006/relationships/image" Target="../media/image53.emf"/><Relationship Id="rId15" Type="http://schemas.openxmlformats.org/officeDocument/2006/relationships/image" Target="../media/image58.emf"/><Relationship Id="rId23" Type="http://schemas.openxmlformats.org/officeDocument/2006/relationships/image" Target="../media/image62.emf"/><Relationship Id="rId28" Type="http://schemas.openxmlformats.org/officeDocument/2006/relationships/oleObject" Target="../embeddings/oleObject65.bin"/><Relationship Id="rId10" Type="http://schemas.openxmlformats.org/officeDocument/2006/relationships/oleObject" Target="../embeddings/oleObject56.bin"/><Relationship Id="rId19" Type="http://schemas.openxmlformats.org/officeDocument/2006/relationships/image" Target="../media/image60.emf"/><Relationship Id="rId31" Type="http://schemas.openxmlformats.org/officeDocument/2006/relationships/image" Target="../media/image66.emf"/><Relationship Id="rId4" Type="http://schemas.openxmlformats.org/officeDocument/2006/relationships/oleObject" Target="../embeddings/oleObject53.bin"/><Relationship Id="rId9" Type="http://schemas.openxmlformats.org/officeDocument/2006/relationships/image" Target="../media/image55.emf"/><Relationship Id="rId14" Type="http://schemas.openxmlformats.org/officeDocument/2006/relationships/oleObject" Target="../embeddings/oleObject58.bin"/><Relationship Id="rId22" Type="http://schemas.openxmlformats.org/officeDocument/2006/relationships/oleObject" Target="../embeddings/oleObject62.bin"/><Relationship Id="rId27" Type="http://schemas.openxmlformats.org/officeDocument/2006/relationships/image" Target="../media/image64.emf"/><Relationship Id="rId30" Type="http://schemas.openxmlformats.org/officeDocument/2006/relationships/oleObject" Target="../embeddings/oleObject66.bin"/><Relationship Id="rId35" Type="http://schemas.openxmlformats.org/officeDocument/2006/relationships/image" Target="../media/image68.emf"/><Relationship Id="rId8" Type="http://schemas.openxmlformats.org/officeDocument/2006/relationships/oleObject" Target="../embeddings/oleObject5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Text Box 2"/>
          <p:cNvSpPr txBox="1">
            <a:spLocks noChangeArrowheads="1"/>
          </p:cNvSpPr>
          <p:nvPr/>
        </p:nvSpPr>
        <p:spPr bwMode="auto">
          <a:xfrm>
            <a:off x="3276600" y="473075"/>
            <a:ext cx="22987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复</a:t>
            </a:r>
            <a:r>
              <a:rPr kumimoji="1"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  <a:ea typeface="ˎ̥"/>
                <a:cs typeface="ˎ̥"/>
              </a:rPr>
              <a:t>     </a:t>
            </a:r>
            <a:r>
              <a:rPr kumimoji="1"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习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124355" name="Text Box 3"/>
          <p:cNvSpPr txBox="1">
            <a:spLocks noChangeArrowheads="1"/>
          </p:cNvSpPr>
          <p:nvPr/>
        </p:nvSpPr>
        <p:spPr bwMode="auto">
          <a:xfrm>
            <a:off x="284163" y="990600"/>
            <a:ext cx="1868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ˎ̥"/>
                <a:cs typeface="ˎ̥"/>
              </a:rPr>
              <a:t> 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复习要求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4356" name="Text Box 4"/>
          <p:cNvSpPr txBox="1">
            <a:spLocks noChangeArrowheads="1"/>
          </p:cNvSpPr>
          <p:nvPr/>
        </p:nvSpPr>
        <p:spPr bwMode="auto">
          <a:xfrm>
            <a:off x="741363" y="1447800"/>
            <a:ext cx="5957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抓好对基本内容和基本要求的理解和掌握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4357" name="Text Box 5"/>
          <p:cNvSpPr txBox="1">
            <a:spLocks noChangeArrowheads="1"/>
          </p:cNvSpPr>
          <p:nvPr/>
        </p:nvSpPr>
        <p:spPr bwMode="auto">
          <a:xfrm>
            <a:off x="741363" y="1905000"/>
            <a:ext cx="2970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注意各章解题思路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4358" name="Text Box 6"/>
          <p:cNvSpPr txBox="1">
            <a:spLocks noChangeArrowheads="1"/>
          </p:cNvSpPr>
          <p:nvPr/>
        </p:nvSpPr>
        <p:spPr bwMode="auto">
          <a:xfrm>
            <a:off x="741363" y="2362200"/>
            <a:ext cx="3506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重视具有普遍性的问题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4359" name="Text Box 7"/>
          <p:cNvSpPr txBox="1">
            <a:spLocks noChangeArrowheads="1"/>
          </p:cNvSpPr>
          <p:nvPr/>
        </p:nvSpPr>
        <p:spPr bwMode="auto">
          <a:xfrm>
            <a:off x="1122363" y="2819400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矢量性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4360" name="Text Box 8"/>
          <p:cNvSpPr txBox="1">
            <a:spLocks noChangeArrowheads="1"/>
          </p:cNvSpPr>
          <p:nvPr/>
        </p:nvSpPr>
        <p:spPr bwMode="auto">
          <a:xfrm>
            <a:off x="1122363" y="3276600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微元选取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4361" name="Rectangle 9"/>
          <p:cNvSpPr>
            <a:spLocks noChangeArrowheads="1"/>
          </p:cNvSpPr>
          <p:nvPr/>
        </p:nvSpPr>
        <p:spPr bwMode="auto">
          <a:xfrm>
            <a:off x="2265363" y="2819400"/>
            <a:ext cx="5086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（力学、电学、磁学、电磁感应等）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4362" name="Text Box 10"/>
          <p:cNvSpPr txBox="1">
            <a:spLocks noChangeArrowheads="1"/>
          </p:cNvSpPr>
          <p:nvPr/>
        </p:nvSpPr>
        <p:spPr bwMode="auto">
          <a:xfrm>
            <a:off x="2646363" y="3276600"/>
            <a:ext cx="5086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（元功、电荷元、电流元、面元等）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4363" name="Text Box 11"/>
          <p:cNvSpPr txBox="1">
            <a:spLocks noChangeArrowheads="1"/>
          </p:cNvSpPr>
          <p:nvPr/>
        </p:nvSpPr>
        <p:spPr bwMode="auto">
          <a:xfrm>
            <a:off x="1122363" y="3733800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叠加原理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4364" name="Rectangle 12"/>
          <p:cNvSpPr>
            <a:spLocks noChangeArrowheads="1"/>
          </p:cNvSpPr>
          <p:nvPr/>
        </p:nvSpPr>
        <p:spPr bwMode="auto">
          <a:xfrm>
            <a:off x="2722563" y="3733800"/>
            <a:ext cx="3554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（力的叠加、场的叠加）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4365" name="Rectangle 13"/>
          <p:cNvSpPr>
            <a:spLocks noChangeArrowheads="1"/>
          </p:cNvSpPr>
          <p:nvPr/>
        </p:nvSpPr>
        <p:spPr bwMode="auto">
          <a:xfrm>
            <a:off x="6151563" y="3733800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（补偿原理）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4366" name="Text Box 14"/>
          <p:cNvSpPr txBox="1">
            <a:spLocks noChangeArrowheads="1"/>
          </p:cNvSpPr>
          <p:nvPr/>
        </p:nvSpPr>
        <p:spPr bwMode="auto">
          <a:xfrm>
            <a:off x="1122363" y="4191000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适用条件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4367" name="Rectangle 15"/>
          <p:cNvSpPr>
            <a:spLocks noChangeArrowheads="1"/>
          </p:cNvSpPr>
          <p:nvPr/>
        </p:nvSpPr>
        <p:spPr bwMode="auto">
          <a:xfrm>
            <a:off x="2547938" y="4191000"/>
            <a:ext cx="6311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（守恒定律条件、高斯定律求场强的条件等）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4368" name="Text Box 16"/>
          <p:cNvSpPr txBox="1">
            <a:spLocks noChangeArrowheads="1"/>
          </p:cNvSpPr>
          <p:nvPr/>
        </p:nvSpPr>
        <p:spPr bwMode="auto">
          <a:xfrm>
            <a:off x="741363" y="4916488"/>
            <a:ext cx="3506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考试题目的类型和特点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4369" name="Text Box 17"/>
          <p:cNvSpPr txBox="1">
            <a:spLocks noChangeArrowheads="1"/>
          </p:cNvSpPr>
          <p:nvPr/>
        </p:nvSpPr>
        <p:spPr bwMode="auto">
          <a:xfrm>
            <a:off x="1122363" y="5330825"/>
            <a:ext cx="2940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选择、填空、计算    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124370" name="Rectangle 18"/>
          <p:cNvSpPr>
            <a:spLocks noChangeArrowheads="1"/>
          </p:cNvSpPr>
          <p:nvPr/>
        </p:nvSpPr>
        <p:spPr bwMode="auto">
          <a:xfrm>
            <a:off x="1122363" y="5780088"/>
            <a:ext cx="594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概念要求高、题量较大、综合性强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149267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24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24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300"/>
                                        <p:tgtEl>
                                          <p:spTgt spid="112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8" dur="300"/>
                                        <p:tgtEl>
                                          <p:spTgt spid="112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300"/>
                                        <p:tgtEl>
                                          <p:spTgt spid="112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300"/>
                                        <p:tgtEl>
                                          <p:spTgt spid="112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1124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" fill="hold"/>
                                        <p:tgtEl>
                                          <p:spTgt spid="1124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300"/>
                                        <p:tgtEl>
                                          <p:spTgt spid="112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1124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1124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46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8" dur="300"/>
                                        <p:tgtEl>
                                          <p:spTgt spid="112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300"/>
                                        <p:tgtEl>
                                          <p:spTgt spid="112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5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7" dur="300"/>
                                        <p:tgtEl>
                                          <p:spTgt spid="112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300"/>
                                        <p:tgtEl>
                                          <p:spTgt spid="112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7" dur="300"/>
                                        <p:tgtEl>
                                          <p:spTgt spid="112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6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1" dur="300"/>
                                        <p:tgtEl>
                                          <p:spTgt spid="112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300"/>
                                        <p:tgtEl>
                                          <p:spTgt spid="112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300"/>
                                        <p:tgtEl>
                                          <p:spTgt spid="112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3900"/>
                            </p:stCondLst>
                            <p:childTnLst>
                              <p:par>
                                <p:cTn id="8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1124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1124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4354" grpId="0" autoUpdateAnimBg="0"/>
      <p:bldP spid="1124355" grpId="0" autoUpdateAnimBg="0"/>
      <p:bldP spid="1124356" grpId="0" autoUpdateAnimBg="0"/>
      <p:bldP spid="1124357" grpId="0" autoUpdateAnimBg="0"/>
      <p:bldP spid="1124358" grpId="0" autoUpdateAnimBg="0"/>
      <p:bldP spid="1124359" grpId="0" autoUpdateAnimBg="0"/>
      <p:bldP spid="1124360" grpId="0" autoUpdateAnimBg="0"/>
      <p:bldP spid="1124361" grpId="0" autoUpdateAnimBg="0"/>
      <p:bldP spid="1124362" grpId="0" autoUpdateAnimBg="0"/>
      <p:bldP spid="1124363" grpId="0" autoUpdateAnimBg="0"/>
      <p:bldP spid="1124364" grpId="0" autoUpdateAnimBg="0"/>
      <p:bldP spid="1124365" grpId="0" autoUpdateAnimBg="0"/>
      <p:bldP spid="1124366" grpId="0" autoUpdateAnimBg="0"/>
      <p:bldP spid="1124367" grpId="0" autoUpdateAnimBg="0"/>
      <p:bldP spid="1124368" grpId="0" autoUpdateAnimBg="0"/>
      <p:bldP spid="1124369" grpId="0" autoUpdateAnimBg="0"/>
      <p:bldP spid="1124370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0136" name="Object 72"/>
          <p:cNvGraphicFramePr>
            <a:graphicFrameLocks/>
          </p:cNvGraphicFramePr>
          <p:nvPr/>
        </p:nvGraphicFramePr>
        <p:xfrm>
          <a:off x="5653088" y="660400"/>
          <a:ext cx="92868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56" name="公式" r:id="rId3" imgW="927000" imgH="393480" progId="Equation.3">
                  <p:embed/>
                </p:oleObj>
              </mc:Choice>
              <mc:Fallback>
                <p:oleObj name="公式" r:id="rId3" imgW="92700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3088" y="660400"/>
                        <a:ext cx="928687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0137" name="Object 73"/>
          <p:cNvGraphicFramePr>
            <a:graphicFrameLocks/>
          </p:cNvGraphicFramePr>
          <p:nvPr/>
        </p:nvGraphicFramePr>
        <p:xfrm>
          <a:off x="4244975" y="660400"/>
          <a:ext cx="108743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57" name="公式" r:id="rId5" imgW="1091880" imgH="393480" progId="Equation.3">
                  <p:embed/>
                </p:oleObj>
              </mc:Choice>
              <mc:Fallback>
                <p:oleObj name="公式" r:id="rId5" imgW="109188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4975" y="660400"/>
                        <a:ext cx="1087438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0138" name="Object 74"/>
          <p:cNvGraphicFramePr>
            <a:graphicFrameLocks/>
          </p:cNvGraphicFramePr>
          <p:nvPr/>
        </p:nvGraphicFramePr>
        <p:xfrm>
          <a:off x="6902450" y="404813"/>
          <a:ext cx="1846263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58" name="公式" r:id="rId7" imgW="1841400" imgH="901440" progId="Equation.3">
                  <p:embed/>
                </p:oleObj>
              </mc:Choice>
              <mc:Fallback>
                <p:oleObj name="公式" r:id="rId7" imgW="1841400" imgH="9014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2450" y="404813"/>
                        <a:ext cx="1846263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0139" name="Object 75"/>
          <p:cNvGraphicFramePr>
            <a:graphicFrameLocks/>
          </p:cNvGraphicFramePr>
          <p:nvPr/>
        </p:nvGraphicFramePr>
        <p:xfrm>
          <a:off x="2179638" y="431800"/>
          <a:ext cx="1744662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59" name="公式" r:id="rId9" imgW="1752480" imgH="850680" progId="Equation.3">
                  <p:embed/>
                </p:oleObj>
              </mc:Choice>
              <mc:Fallback>
                <p:oleObj name="公式" r:id="rId9" imgW="1752480" imgH="8506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638" y="431800"/>
                        <a:ext cx="1744662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0140" name="Object 76"/>
          <p:cNvGraphicFramePr>
            <a:graphicFrameLocks/>
          </p:cNvGraphicFramePr>
          <p:nvPr/>
        </p:nvGraphicFramePr>
        <p:xfrm>
          <a:off x="612775" y="1366838"/>
          <a:ext cx="2184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60" name="公式" r:id="rId11" imgW="2184120" imgH="850680" progId="Equation.3">
                  <p:embed/>
                </p:oleObj>
              </mc:Choice>
              <mc:Fallback>
                <p:oleObj name="公式" r:id="rId11" imgW="2184120" imgH="8506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1366838"/>
                        <a:ext cx="2184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0141" name="Object 77"/>
          <p:cNvGraphicFramePr>
            <a:graphicFrameLocks/>
          </p:cNvGraphicFramePr>
          <p:nvPr/>
        </p:nvGraphicFramePr>
        <p:xfrm>
          <a:off x="3078163" y="1595438"/>
          <a:ext cx="1270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61" name="公式" r:id="rId13" imgW="1269720" imgH="393480" progId="Equation.3">
                  <p:embed/>
                </p:oleObj>
              </mc:Choice>
              <mc:Fallback>
                <p:oleObj name="公式" r:id="rId13" imgW="126972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8163" y="1595438"/>
                        <a:ext cx="1270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0142" name="Object 78"/>
          <p:cNvGraphicFramePr>
            <a:graphicFrameLocks/>
          </p:cNvGraphicFramePr>
          <p:nvPr/>
        </p:nvGraphicFramePr>
        <p:xfrm>
          <a:off x="4630738" y="1639888"/>
          <a:ext cx="1244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62" name="公式" r:id="rId15" imgW="1244520" imgH="304560" progId="Equation.3">
                  <p:embed/>
                </p:oleObj>
              </mc:Choice>
              <mc:Fallback>
                <p:oleObj name="公式" r:id="rId15" imgW="1244520" imgH="3045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0738" y="1639888"/>
                        <a:ext cx="1244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0143" name="Object 79"/>
          <p:cNvGraphicFramePr>
            <a:graphicFrameLocks/>
          </p:cNvGraphicFramePr>
          <p:nvPr/>
        </p:nvGraphicFramePr>
        <p:xfrm>
          <a:off x="6157913" y="1341438"/>
          <a:ext cx="2590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63" name="公式" r:id="rId17" imgW="2590560" imgH="901440" progId="Equation.3">
                  <p:embed/>
                </p:oleObj>
              </mc:Choice>
              <mc:Fallback>
                <p:oleObj name="公式" r:id="rId17" imgW="2590560" imgH="9014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7913" y="1341438"/>
                        <a:ext cx="25908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0145" name="Text Box 81"/>
          <p:cNvSpPr txBox="1">
            <a:spLocks noChangeArrowheads="1"/>
          </p:cNvSpPr>
          <p:nvPr/>
        </p:nvSpPr>
        <p:spPr bwMode="auto">
          <a:xfrm>
            <a:off x="179388" y="450850"/>
            <a:ext cx="2457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洛伦兹变换</a:t>
            </a:r>
          </a:p>
        </p:txBody>
      </p:sp>
      <p:sp>
        <p:nvSpPr>
          <p:cNvPr id="1240147" name="Text Box 83"/>
          <p:cNvSpPr txBox="1">
            <a:spLocks noChangeArrowheads="1"/>
          </p:cNvSpPr>
          <p:nvPr/>
        </p:nvSpPr>
        <p:spPr bwMode="auto">
          <a:xfrm>
            <a:off x="539750" y="2276475"/>
            <a:ext cx="2457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时序</a:t>
            </a:r>
          </a:p>
        </p:txBody>
      </p:sp>
      <p:sp>
        <p:nvSpPr>
          <p:cNvPr id="1240148" name="Text Box 84"/>
          <p:cNvSpPr txBox="1">
            <a:spLocks noChangeArrowheads="1"/>
          </p:cNvSpPr>
          <p:nvPr/>
        </p:nvSpPr>
        <p:spPr bwMode="auto">
          <a:xfrm>
            <a:off x="179388" y="2852738"/>
            <a:ext cx="4608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狭义相对论质点动力学</a:t>
            </a:r>
          </a:p>
        </p:txBody>
      </p:sp>
      <p:graphicFrame>
        <p:nvGraphicFramePr>
          <p:cNvPr id="1240149" name="Object 85"/>
          <p:cNvGraphicFramePr>
            <a:graphicFrameLocks/>
          </p:cNvGraphicFramePr>
          <p:nvPr/>
        </p:nvGraphicFramePr>
        <p:xfrm>
          <a:off x="2195513" y="3454400"/>
          <a:ext cx="367665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64" name="公式" r:id="rId19" imgW="2946240" imgH="520560" progId="Equation.3">
                  <p:embed/>
                </p:oleObj>
              </mc:Choice>
              <mc:Fallback>
                <p:oleObj name="公式" r:id="rId19" imgW="2946240" imgH="5205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454400"/>
                        <a:ext cx="3676650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0150" name="Rectangle 86"/>
          <p:cNvSpPr>
            <a:spLocks noChangeArrowheads="1"/>
          </p:cNvSpPr>
          <p:nvPr/>
        </p:nvSpPr>
        <p:spPr bwMode="auto">
          <a:xfrm>
            <a:off x="806450" y="3544888"/>
            <a:ext cx="381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质速关系</a:t>
            </a:r>
          </a:p>
        </p:txBody>
      </p:sp>
      <p:sp>
        <p:nvSpPr>
          <p:cNvPr id="1240151" name="Rectangle 87"/>
          <p:cNvSpPr>
            <a:spLocks noChangeArrowheads="1"/>
          </p:cNvSpPr>
          <p:nvPr/>
        </p:nvSpPr>
        <p:spPr bwMode="auto">
          <a:xfrm>
            <a:off x="6084888" y="3546475"/>
            <a:ext cx="2160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动量</a:t>
            </a:r>
          </a:p>
        </p:txBody>
      </p:sp>
      <p:graphicFrame>
        <p:nvGraphicFramePr>
          <p:cNvPr id="1240152" name="Object 88"/>
          <p:cNvGraphicFramePr>
            <a:graphicFrameLocks/>
          </p:cNvGraphicFramePr>
          <p:nvPr/>
        </p:nvGraphicFramePr>
        <p:xfrm>
          <a:off x="6910388" y="3500438"/>
          <a:ext cx="1617662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65" name="公式" r:id="rId21" imgW="507960" imgH="203040" progId="Equation.3">
                  <p:embed/>
                </p:oleObj>
              </mc:Choice>
              <mc:Fallback>
                <p:oleObj name="公式" r:id="rId21" imgW="507960" imgH="203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0388" y="3500438"/>
                        <a:ext cx="1617662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0153" name="Rectangle 89"/>
          <p:cNvSpPr>
            <a:spLocks noChangeArrowheads="1"/>
          </p:cNvSpPr>
          <p:nvPr/>
        </p:nvSpPr>
        <p:spPr bwMode="auto">
          <a:xfrm>
            <a:off x="787400" y="4451350"/>
            <a:ext cx="431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动力学基本方程</a:t>
            </a:r>
          </a:p>
        </p:txBody>
      </p:sp>
      <p:graphicFrame>
        <p:nvGraphicFramePr>
          <p:cNvPr id="1240154" name="Object 90"/>
          <p:cNvGraphicFramePr>
            <a:graphicFrameLocks/>
          </p:cNvGraphicFramePr>
          <p:nvPr/>
        </p:nvGraphicFramePr>
        <p:xfrm>
          <a:off x="3276600" y="4187825"/>
          <a:ext cx="1403350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66" name="公式" r:id="rId23" imgW="495000" imgH="393480" progId="Equation.3">
                  <p:embed/>
                </p:oleObj>
              </mc:Choice>
              <mc:Fallback>
                <p:oleObj name="公式" r:id="rId23" imgW="49500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187825"/>
                        <a:ext cx="1403350" cy="111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0155" name="Rectangle 91"/>
          <p:cNvSpPr>
            <a:spLocks noChangeArrowheads="1"/>
          </p:cNvSpPr>
          <p:nvPr/>
        </p:nvSpPr>
        <p:spPr bwMode="auto">
          <a:xfrm>
            <a:off x="755650" y="5594350"/>
            <a:ext cx="3557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动能</a:t>
            </a:r>
          </a:p>
        </p:txBody>
      </p:sp>
      <p:graphicFrame>
        <p:nvGraphicFramePr>
          <p:cNvPr id="1240156" name="Object 92"/>
          <p:cNvGraphicFramePr>
            <a:graphicFrameLocks/>
          </p:cNvGraphicFramePr>
          <p:nvPr/>
        </p:nvGraphicFramePr>
        <p:xfrm>
          <a:off x="1576388" y="5567363"/>
          <a:ext cx="29845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67" name="公式" r:id="rId25" imgW="2577960" imgH="482400" progId="Equation.3">
                  <p:embed/>
                </p:oleObj>
              </mc:Choice>
              <mc:Fallback>
                <p:oleObj name="公式" r:id="rId25" imgW="2577960" imgH="4824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6388" y="5567363"/>
                        <a:ext cx="29845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0157" name="Text Box 93"/>
          <p:cNvSpPr txBox="1">
            <a:spLocks noChangeArrowheads="1"/>
          </p:cNvSpPr>
          <p:nvPr/>
        </p:nvSpPr>
        <p:spPr bwMode="auto">
          <a:xfrm>
            <a:off x="4756150" y="5994400"/>
            <a:ext cx="2151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00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总  能  量：</a:t>
            </a:r>
          </a:p>
        </p:txBody>
      </p:sp>
      <p:graphicFrame>
        <p:nvGraphicFramePr>
          <p:cNvPr id="1240158" name="Object 94"/>
          <p:cNvGraphicFramePr>
            <a:graphicFrameLocks/>
          </p:cNvGraphicFramePr>
          <p:nvPr/>
        </p:nvGraphicFramePr>
        <p:xfrm>
          <a:off x="6300788" y="5192713"/>
          <a:ext cx="2016125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68" name="公式" r:id="rId27" imgW="647640" imgH="241200" progId="Equation.3">
                  <p:embed/>
                </p:oleObj>
              </mc:Choice>
              <mc:Fallback>
                <p:oleObj name="公式" r:id="rId27" imgW="647640" imgH="2412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5192713"/>
                        <a:ext cx="2016125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0159" name="Text Box 95"/>
          <p:cNvSpPr txBox="1">
            <a:spLocks noChangeArrowheads="1"/>
          </p:cNvSpPr>
          <p:nvPr/>
        </p:nvSpPr>
        <p:spPr bwMode="auto">
          <a:xfrm>
            <a:off x="4770438" y="5316538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静止能量：</a:t>
            </a:r>
          </a:p>
        </p:txBody>
      </p:sp>
      <p:graphicFrame>
        <p:nvGraphicFramePr>
          <p:cNvPr id="1240160" name="Object 96"/>
          <p:cNvGraphicFramePr>
            <a:graphicFrameLocks/>
          </p:cNvGraphicFramePr>
          <p:nvPr/>
        </p:nvGraphicFramePr>
        <p:xfrm>
          <a:off x="6297613" y="5907088"/>
          <a:ext cx="164465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69" name="公式" r:id="rId29" imgW="1180800" imgH="393480" progId="Equation.3">
                  <p:embed/>
                </p:oleObj>
              </mc:Choice>
              <mc:Fallback>
                <p:oleObj name="公式" r:id="rId29" imgW="118080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7613" y="5907088"/>
                        <a:ext cx="164465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0161" name="AutoShape 97"/>
          <p:cNvSpPr>
            <a:spLocks/>
          </p:cNvSpPr>
          <p:nvPr/>
        </p:nvSpPr>
        <p:spPr bwMode="auto">
          <a:xfrm>
            <a:off x="4427538" y="5432425"/>
            <a:ext cx="288925" cy="871538"/>
          </a:xfrm>
          <a:prstGeom prst="leftBrace">
            <a:avLst>
              <a:gd name="adj1" fmla="val 25137"/>
              <a:gd name="adj2" fmla="val 50000"/>
            </a:avLst>
          </a:prstGeom>
          <a:noFill/>
          <a:ln w="38100">
            <a:solidFill>
              <a:srgbClr val="66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40162" name="Object 98"/>
          <p:cNvGraphicFramePr>
            <a:graphicFrameLocks/>
          </p:cNvGraphicFramePr>
          <p:nvPr/>
        </p:nvGraphicFramePr>
        <p:xfrm>
          <a:off x="5481638" y="4292600"/>
          <a:ext cx="3122612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70" name="公式" r:id="rId31" imgW="1002960" imgH="241200" progId="Equation.3">
                  <p:embed/>
                </p:oleObj>
              </mc:Choice>
              <mc:Fallback>
                <p:oleObj name="公式" r:id="rId31" imgW="1002960" imgH="2412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1638" y="4292600"/>
                        <a:ext cx="3122612" cy="7572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66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95"/>
          <p:cNvSpPr txBox="1">
            <a:spLocks noChangeArrowheads="1"/>
          </p:cNvSpPr>
          <p:nvPr/>
        </p:nvSpPr>
        <p:spPr bwMode="auto">
          <a:xfrm>
            <a:off x="4266322" y="2288956"/>
            <a:ext cx="462615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高速情况下，碰撞问题中注意应用两个守恒</a:t>
            </a:r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：（</a:t>
            </a:r>
            <a:r>
              <a:rPr kumimoji="1" lang="en-US" altLang="zh-CN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1</a:t>
            </a:r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）总动量守恒；（</a:t>
            </a:r>
            <a:r>
              <a:rPr kumimoji="1" lang="en-US" altLang="zh-CN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2</a:t>
            </a:r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）总能量守恒</a:t>
            </a:r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kumimoji="1" lang="zh-CN" altLang="en-US" sz="2400" b="1" dirty="0">
              <a:solidFill>
                <a:srgbClr val="00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899367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40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40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40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40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300"/>
                                        <p:tgtEl>
                                          <p:spTgt spid="1240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300"/>
                                        <p:tgtEl>
                                          <p:spTgt spid="1240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300"/>
                                        <p:tgtEl>
                                          <p:spTgt spid="1240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300"/>
                                        <p:tgtEl>
                                          <p:spTgt spid="1240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40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300"/>
                                        <p:tgtEl>
                                          <p:spTgt spid="1240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240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4" dur="300"/>
                                        <p:tgtEl>
                                          <p:spTgt spid="1240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240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3" dur="300"/>
                                        <p:tgtEl>
                                          <p:spTgt spid="1240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240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240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240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240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240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240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240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0145" grpId="0" autoUpdateAnimBg="0"/>
      <p:bldP spid="1240147" grpId="0" autoUpdateAnimBg="0"/>
      <p:bldP spid="1240148" grpId="0" autoUpdateAnimBg="0"/>
      <p:bldP spid="1240150" grpId="0" autoUpdateAnimBg="0"/>
      <p:bldP spid="1240151" grpId="0" autoUpdateAnimBg="0"/>
      <p:bldP spid="1240153" grpId="0" autoUpdateAnimBg="0"/>
      <p:bldP spid="1240155" grpId="0" autoUpdateAnimBg="0"/>
      <p:bldP spid="1240157" grpId="0" autoUpdateAnimBg="0"/>
      <p:bldP spid="1240159" grpId="0" autoUpdateAnimBg="0"/>
      <p:bldP spid="1240161" grpId="0" animBg="1"/>
      <p:bldP spid="2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370" name="Text Box 2"/>
          <p:cNvSpPr txBox="1">
            <a:spLocks noChangeArrowheads="1"/>
          </p:cNvSpPr>
          <p:nvPr/>
        </p:nvSpPr>
        <p:spPr bwMode="auto">
          <a:xfrm>
            <a:off x="168275" y="285750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ˎ̥"/>
                <a:cs typeface="ˎ̥"/>
              </a:rPr>
              <a:t>  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静电场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10371" name="Text Box 3"/>
          <p:cNvSpPr txBox="1">
            <a:spLocks noChangeArrowheads="1"/>
          </p:cNvSpPr>
          <p:nvPr/>
        </p:nvSpPr>
        <p:spPr bwMode="auto">
          <a:xfrm>
            <a:off x="549275" y="895350"/>
            <a:ext cx="1668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库仑定律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10372" name="AutoShape 4"/>
          <p:cNvSpPr>
            <a:spLocks noChangeArrowheads="1"/>
          </p:cNvSpPr>
          <p:nvPr/>
        </p:nvSpPr>
        <p:spPr bwMode="auto">
          <a:xfrm>
            <a:off x="2301875" y="971550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10373" name="Text Box 5"/>
          <p:cNvSpPr txBox="1">
            <a:spLocks noChangeArrowheads="1"/>
          </p:cNvSpPr>
          <p:nvPr/>
        </p:nvSpPr>
        <p:spPr bwMode="auto">
          <a:xfrm>
            <a:off x="1616075" y="1581150"/>
            <a:ext cx="8731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电场 </a:t>
            </a:r>
            <a:endParaRPr kumimoji="1" lang="zh-CN" altLang="en-US" sz="2400">
              <a:latin typeface="Times New Roman" panose="02020603050405020304" pitchFamily="18" charset="0"/>
              <a:ea typeface="ˎ̥"/>
              <a:cs typeface="ˎ̥"/>
            </a:endParaRPr>
          </a:p>
          <a:p>
            <a:pPr algn="l" eaLnBrk="1" fontAlgn="b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强度</a:t>
            </a: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082675" y="1428750"/>
            <a:ext cx="457200" cy="609600"/>
            <a:chOff x="480" y="528"/>
            <a:chExt cx="432" cy="1104"/>
          </a:xfrm>
        </p:grpSpPr>
        <p:sp>
          <p:nvSpPr>
            <p:cNvPr id="10265" name="Line 7"/>
            <p:cNvSpPr>
              <a:spLocks noChangeShapeType="1"/>
            </p:cNvSpPr>
            <p:nvPr/>
          </p:nvSpPr>
          <p:spPr bwMode="auto">
            <a:xfrm>
              <a:off x="480" y="528"/>
              <a:ext cx="0" cy="1104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6" name="Line 8"/>
            <p:cNvSpPr>
              <a:spLocks noChangeShapeType="1"/>
            </p:cNvSpPr>
            <p:nvPr/>
          </p:nvSpPr>
          <p:spPr bwMode="auto">
            <a:xfrm>
              <a:off x="480" y="1632"/>
              <a:ext cx="432" cy="0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10377" name="Text Box 9"/>
          <p:cNvSpPr txBox="1">
            <a:spLocks noChangeArrowheads="1"/>
          </p:cNvSpPr>
          <p:nvPr/>
        </p:nvSpPr>
        <p:spPr bwMode="auto">
          <a:xfrm>
            <a:off x="3292475" y="895350"/>
            <a:ext cx="419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库仑定律的直接运用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210379" name="Object 11"/>
          <p:cNvGraphicFramePr>
            <a:graphicFrameLocks noChangeAspect="1"/>
          </p:cNvGraphicFramePr>
          <p:nvPr/>
        </p:nvGraphicFramePr>
        <p:xfrm>
          <a:off x="5807075" y="1428750"/>
          <a:ext cx="22098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10" name="Equation" r:id="rId3" imgW="634449" imgH="266469" progId="Equation.3">
                  <p:embed/>
                </p:oleObj>
              </mc:Choice>
              <mc:Fallback>
                <p:oleObj name="Equation" r:id="rId3" imgW="634449" imgH="2664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7075" y="1428750"/>
                        <a:ext cx="2209800" cy="77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0381" name="Text Box 13"/>
          <p:cNvSpPr txBox="1">
            <a:spLocks noChangeArrowheads="1"/>
          </p:cNvSpPr>
          <p:nvPr/>
        </p:nvSpPr>
        <p:spPr bwMode="auto">
          <a:xfrm>
            <a:off x="1463675" y="2800350"/>
            <a:ext cx="312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ˎ̥"/>
                <a:cs typeface="ˎ̥"/>
              </a:rPr>
              <a:t>• </a:t>
            </a:r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常用的几个电场强度</a:t>
            </a: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881063" y="2347023"/>
            <a:ext cx="457200" cy="2667000"/>
            <a:chOff x="480" y="528"/>
            <a:chExt cx="432" cy="1104"/>
          </a:xfrm>
        </p:grpSpPr>
        <p:sp>
          <p:nvSpPr>
            <p:cNvPr id="10263" name="Line 18"/>
            <p:cNvSpPr>
              <a:spLocks noChangeShapeType="1"/>
            </p:cNvSpPr>
            <p:nvPr/>
          </p:nvSpPr>
          <p:spPr bwMode="auto">
            <a:xfrm>
              <a:off x="480" y="528"/>
              <a:ext cx="0" cy="1104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4" name="Line 19"/>
            <p:cNvSpPr>
              <a:spLocks noChangeShapeType="1"/>
            </p:cNvSpPr>
            <p:nvPr/>
          </p:nvSpPr>
          <p:spPr bwMode="auto">
            <a:xfrm>
              <a:off x="480" y="1632"/>
              <a:ext cx="432" cy="0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10388" name="Line 20"/>
          <p:cNvSpPr>
            <a:spLocks noChangeShapeType="1"/>
          </p:cNvSpPr>
          <p:nvPr/>
        </p:nvSpPr>
        <p:spPr bwMode="auto">
          <a:xfrm>
            <a:off x="854075" y="2266950"/>
            <a:ext cx="762000" cy="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0389" name="Text Box 21"/>
          <p:cNvSpPr txBox="1">
            <a:spLocks noChangeArrowheads="1"/>
          </p:cNvSpPr>
          <p:nvPr/>
        </p:nvSpPr>
        <p:spPr bwMode="auto">
          <a:xfrm>
            <a:off x="1463675" y="4705350"/>
            <a:ext cx="289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电通量、高斯定理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10390" name="AutoShape 22"/>
          <p:cNvSpPr>
            <a:spLocks/>
          </p:cNvSpPr>
          <p:nvPr/>
        </p:nvSpPr>
        <p:spPr bwMode="auto">
          <a:xfrm>
            <a:off x="5045075" y="1504950"/>
            <a:ext cx="533400" cy="1524000"/>
          </a:xfrm>
          <a:prstGeom prst="leftBrace">
            <a:avLst>
              <a:gd name="adj1" fmla="val 23810"/>
              <a:gd name="adj2" fmla="val 36148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10392" name="AutoShape 24"/>
          <p:cNvSpPr>
            <a:spLocks noChangeArrowheads="1"/>
          </p:cNvSpPr>
          <p:nvPr/>
        </p:nvSpPr>
        <p:spPr bwMode="auto">
          <a:xfrm>
            <a:off x="2987675" y="5767388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10394" name="Text Box 26"/>
          <p:cNvSpPr txBox="1">
            <a:spLocks noChangeArrowheads="1"/>
          </p:cNvSpPr>
          <p:nvPr/>
        </p:nvSpPr>
        <p:spPr bwMode="auto">
          <a:xfrm>
            <a:off x="6035675" y="4857750"/>
            <a:ext cx="2941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（静电场的有源性）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210395" name="Object 27"/>
          <p:cNvGraphicFramePr>
            <a:graphicFrameLocks noChangeAspect="1"/>
          </p:cNvGraphicFramePr>
          <p:nvPr/>
        </p:nvGraphicFramePr>
        <p:xfrm>
          <a:off x="2555875" y="1484313"/>
          <a:ext cx="2422525" cy="125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11" name="公式" r:id="rId5" imgW="876240" imgH="431640" progId="Equation.3">
                  <p:embed/>
                </p:oleObj>
              </mc:Choice>
              <mc:Fallback>
                <p:oleObj name="公式" r:id="rId5" imgW="8762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484313"/>
                        <a:ext cx="2422525" cy="1258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0396" name="Object 28"/>
          <p:cNvGraphicFramePr>
            <a:graphicFrameLocks noChangeAspect="1"/>
          </p:cNvGraphicFramePr>
          <p:nvPr/>
        </p:nvGraphicFramePr>
        <p:xfrm>
          <a:off x="5829300" y="2170113"/>
          <a:ext cx="2703513" cy="125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12" name="公式" r:id="rId7" imgW="977760" imgH="431640" progId="Equation.3">
                  <p:embed/>
                </p:oleObj>
              </mc:Choice>
              <mc:Fallback>
                <p:oleObj name="公式" r:id="rId7" imgW="9777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9300" y="2170113"/>
                        <a:ext cx="2703513" cy="1258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0397" name="Object 29"/>
          <p:cNvGraphicFramePr>
            <a:graphicFrameLocks noChangeAspect="1"/>
          </p:cNvGraphicFramePr>
          <p:nvPr/>
        </p:nvGraphicFramePr>
        <p:xfrm>
          <a:off x="3059113" y="3357563"/>
          <a:ext cx="1895475" cy="125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13" name="公式" r:id="rId9" imgW="685800" imgH="431640" progId="Equation.3">
                  <p:embed/>
                </p:oleObj>
              </mc:Choice>
              <mc:Fallback>
                <p:oleObj name="公式" r:id="rId9" imgW="6858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3357563"/>
                        <a:ext cx="1895475" cy="1258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0398" name="Object 30"/>
          <p:cNvGraphicFramePr>
            <a:graphicFrameLocks noChangeAspect="1"/>
          </p:cNvGraphicFramePr>
          <p:nvPr/>
        </p:nvGraphicFramePr>
        <p:xfrm>
          <a:off x="1258888" y="3300413"/>
          <a:ext cx="1509712" cy="125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14" name="公式" r:id="rId11" imgW="545760" imgH="431640" progId="Equation.3">
                  <p:embed/>
                </p:oleObj>
              </mc:Choice>
              <mc:Fallback>
                <p:oleObj name="公式" r:id="rId11" imgW="5457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300413"/>
                        <a:ext cx="1509712" cy="1258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0399" name="Object 31"/>
          <p:cNvGraphicFramePr>
            <a:graphicFrameLocks noChangeAspect="1"/>
          </p:cNvGraphicFramePr>
          <p:nvPr/>
        </p:nvGraphicFramePr>
        <p:xfrm>
          <a:off x="5221288" y="3457575"/>
          <a:ext cx="3598862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15" name="公式" r:id="rId13" imgW="1346040" imgH="431640" progId="Equation.3">
                  <p:embed/>
                </p:oleObj>
              </mc:Choice>
              <mc:Fallback>
                <p:oleObj name="公式" r:id="rId13" imgW="13460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1288" y="3457575"/>
                        <a:ext cx="3598862" cy="1217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0400" name="Object 32"/>
          <p:cNvGraphicFramePr>
            <a:graphicFrameLocks noChangeAspect="1"/>
          </p:cNvGraphicFramePr>
          <p:nvPr/>
        </p:nvGraphicFramePr>
        <p:xfrm>
          <a:off x="684213" y="5549900"/>
          <a:ext cx="2232025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16" name="公式" r:id="rId15" imgW="761760" imgH="291960" progId="Equation.3">
                  <p:embed/>
                </p:oleObj>
              </mc:Choice>
              <mc:Fallback>
                <p:oleObj name="公式" r:id="rId15" imgW="76176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549900"/>
                        <a:ext cx="2232025" cy="903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0401" name="Object 33"/>
          <p:cNvGraphicFramePr>
            <a:graphicFrameLocks noChangeAspect="1"/>
          </p:cNvGraphicFramePr>
          <p:nvPr/>
        </p:nvGraphicFramePr>
        <p:xfrm>
          <a:off x="3779838" y="5334000"/>
          <a:ext cx="5022850" cy="133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17" name="公式" r:id="rId17" imgW="1714320" imgH="431640" progId="Equation.3">
                  <p:embed/>
                </p:oleObj>
              </mc:Choice>
              <mc:Fallback>
                <p:oleObj name="公式" r:id="rId17" imgW="17143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5334000"/>
                        <a:ext cx="5022850" cy="1335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318169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300"/>
                                        <p:tgtEl>
                                          <p:spTgt spid="121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1210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210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1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300"/>
                                        <p:tgtEl>
                                          <p:spTgt spid="1210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10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10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10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210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10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10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8" dur="300"/>
                                        <p:tgtEl>
                                          <p:spTgt spid="1210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10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10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10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10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10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210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1" dur="500"/>
                                        <p:tgtEl>
                                          <p:spTgt spid="1210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1210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1210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00" fill="hold"/>
                                        <p:tgtEl>
                                          <p:spTgt spid="1210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00" fill="hold"/>
                                        <p:tgtEl>
                                          <p:spTgt spid="1210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210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210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5" dur="500"/>
                                        <p:tgtEl>
                                          <p:spTgt spid="1210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210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210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300"/>
                                        <p:tgtEl>
                                          <p:spTgt spid="1210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0370" grpId="0" autoUpdateAnimBg="0"/>
      <p:bldP spid="1210371" grpId="0" autoUpdateAnimBg="0"/>
      <p:bldP spid="1210372" grpId="0" animBg="1"/>
      <p:bldP spid="1210373" grpId="0" autoUpdateAnimBg="0"/>
      <p:bldP spid="1210377" grpId="0" autoUpdateAnimBg="0"/>
      <p:bldP spid="1210381" grpId="0" autoUpdateAnimBg="0"/>
      <p:bldP spid="1210388" grpId="0" animBg="1"/>
      <p:bldP spid="1210389" grpId="0" autoUpdateAnimBg="0"/>
      <p:bldP spid="1210390" grpId="0" animBg="1"/>
      <p:bldP spid="1210392" grpId="0" animBg="1"/>
      <p:bldP spid="121039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619" name="AutoShape 3"/>
          <p:cNvSpPr>
            <a:spLocks noChangeArrowheads="1"/>
          </p:cNvSpPr>
          <p:nvPr/>
        </p:nvSpPr>
        <p:spPr bwMode="auto">
          <a:xfrm>
            <a:off x="854075" y="533400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5621" name="AutoShape 5"/>
          <p:cNvSpPr>
            <a:spLocks noChangeArrowheads="1"/>
          </p:cNvSpPr>
          <p:nvPr/>
        </p:nvSpPr>
        <p:spPr bwMode="auto">
          <a:xfrm>
            <a:off x="4054475" y="533400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666875" y="1052513"/>
            <a:ext cx="457200" cy="457200"/>
            <a:chOff x="480" y="528"/>
            <a:chExt cx="432" cy="1104"/>
          </a:xfrm>
        </p:grpSpPr>
        <p:sp>
          <p:nvSpPr>
            <p:cNvPr id="11292" name="Line 8"/>
            <p:cNvSpPr>
              <a:spLocks noChangeShapeType="1"/>
            </p:cNvSpPr>
            <p:nvPr/>
          </p:nvSpPr>
          <p:spPr bwMode="auto">
            <a:xfrm>
              <a:off x="480" y="528"/>
              <a:ext cx="0" cy="1104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3" name="Line 9"/>
            <p:cNvSpPr>
              <a:spLocks noChangeShapeType="1"/>
            </p:cNvSpPr>
            <p:nvPr/>
          </p:nvSpPr>
          <p:spPr bwMode="auto">
            <a:xfrm>
              <a:off x="480" y="1632"/>
              <a:ext cx="432" cy="0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5626" name="Text Box 10"/>
          <p:cNvSpPr txBox="1">
            <a:spLocks noChangeArrowheads="1"/>
          </p:cNvSpPr>
          <p:nvPr/>
        </p:nvSpPr>
        <p:spPr bwMode="auto">
          <a:xfrm>
            <a:off x="2149475" y="1268413"/>
            <a:ext cx="2941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已知电荷分布求电势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35629" name="Text Box 13"/>
          <p:cNvSpPr txBox="1">
            <a:spLocks noChangeArrowheads="1"/>
          </p:cNvSpPr>
          <p:nvPr/>
        </p:nvSpPr>
        <p:spPr bwMode="auto">
          <a:xfrm>
            <a:off x="7559675" y="1143000"/>
            <a:ext cx="1143000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电荷有限分布，电势零点取在无限远处 </a:t>
            </a:r>
            <a:endParaRPr kumimoji="1" lang="zh-CN" altLang="en-US" sz="2400">
              <a:latin typeface="Times New Roman" panose="02020603050405020304" pitchFamily="18" charset="0"/>
              <a:ea typeface="ˎ̥"/>
              <a:cs typeface="ˎ̥"/>
            </a:endParaRPr>
          </a:p>
          <a:p>
            <a:pPr algn="l" eaLnBrk="1" hangingPunct="1"/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547813" y="981075"/>
            <a:ext cx="457200" cy="2447925"/>
            <a:chOff x="480" y="528"/>
            <a:chExt cx="432" cy="1104"/>
          </a:xfrm>
        </p:grpSpPr>
        <p:sp>
          <p:nvSpPr>
            <p:cNvPr id="11290" name="Line 15"/>
            <p:cNvSpPr>
              <a:spLocks noChangeShapeType="1"/>
            </p:cNvSpPr>
            <p:nvPr/>
          </p:nvSpPr>
          <p:spPr bwMode="auto">
            <a:xfrm>
              <a:off x="480" y="528"/>
              <a:ext cx="0" cy="1104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1" name="Line 16"/>
            <p:cNvSpPr>
              <a:spLocks noChangeShapeType="1"/>
            </p:cNvSpPr>
            <p:nvPr/>
          </p:nvSpPr>
          <p:spPr bwMode="auto">
            <a:xfrm>
              <a:off x="480" y="1632"/>
              <a:ext cx="432" cy="0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5634" name="Text Box 18"/>
          <p:cNvSpPr txBox="1">
            <a:spLocks noChangeArrowheads="1"/>
          </p:cNvSpPr>
          <p:nvPr/>
        </p:nvSpPr>
        <p:spPr bwMode="auto">
          <a:xfrm>
            <a:off x="396875" y="4495800"/>
            <a:ext cx="2587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导体的静电感应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35635" name="Text Box 19"/>
          <p:cNvSpPr txBox="1">
            <a:spLocks noChangeArrowheads="1"/>
          </p:cNvSpPr>
          <p:nvPr/>
        </p:nvSpPr>
        <p:spPr bwMode="auto">
          <a:xfrm>
            <a:off x="701675" y="5029200"/>
            <a:ext cx="2941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导体的场强分布特征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35637" name="Text Box 21"/>
          <p:cNvSpPr txBox="1">
            <a:spLocks noChangeArrowheads="1"/>
          </p:cNvSpPr>
          <p:nvPr/>
        </p:nvSpPr>
        <p:spPr bwMode="auto">
          <a:xfrm>
            <a:off x="1163638" y="3933825"/>
            <a:ext cx="2328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静电场的保守性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135638" name="Object 22"/>
          <p:cNvGraphicFramePr>
            <a:graphicFrameLocks noChangeAspect="1"/>
          </p:cNvGraphicFramePr>
          <p:nvPr/>
        </p:nvGraphicFramePr>
        <p:xfrm>
          <a:off x="3597275" y="4876800"/>
          <a:ext cx="25146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44" name="Equation" r:id="rId3" imgW="1040948" imgH="266584" progId="Equation.3">
                  <p:embed/>
                </p:oleObj>
              </mc:Choice>
              <mc:Fallback>
                <p:oleObj name="Equation" r:id="rId3" imgW="1040948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7275" y="4876800"/>
                        <a:ext cx="2514600" cy="77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5639" name="Object 23"/>
          <p:cNvGraphicFramePr>
            <a:graphicFrameLocks noChangeAspect="1"/>
          </p:cNvGraphicFramePr>
          <p:nvPr/>
        </p:nvGraphicFramePr>
        <p:xfrm>
          <a:off x="6340475" y="4876800"/>
          <a:ext cx="1779588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45" name="Equation" r:id="rId5" imgW="736600" imgH="228600" progId="Equation.3">
                  <p:embed/>
                </p:oleObj>
              </mc:Choice>
              <mc:Fallback>
                <p:oleObj name="Equation" r:id="rId5" imgW="736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0475" y="4876800"/>
                        <a:ext cx="1779588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5640" name="Text Box 24"/>
          <p:cNvSpPr txBox="1">
            <a:spLocks noChangeArrowheads="1"/>
          </p:cNvSpPr>
          <p:nvPr/>
        </p:nvSpPr>
        <p:spPr bwMode="auto">
          <a:xfrm>
            <a:off x="701675" y="5638800"/>
            <a:ext cx="2943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导体的电荷分布特征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35641" name="Text Box 25"/>
          <p:cNvSpPr txBox="1">
            <a:spLocks noChangeArrowheads="1"/>
          </p:cNvSpPr>
          <p:nvPr/>
        </p:nvSpPr>
        <p:spPr bwMode="auto">
          <a:xfrm>
            <a:off x="701675" y="6172200"/>
            <a:ext cx="2943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导体的电势分布特征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35642" name="AutoShape 26"/>
          <p:cNvSpPr>
            <a:spLocks/>
          </p:cNvSpPr>
          <p:nvPr/>
        </p:nvSpPr>
        <p:spPr bwMode="auto">
          <a:xfrm>
            <a:off x="396875" y="5181600"/>
            <a:ext cx="304800" cy="1447800"/>
          </a:xfrm>
          <a:prstGeom prst="leftBrace">
            <a:avLst>
              <a:gd name="adj1" fmla="val 39583"/>
              <a:gd name="adj2" fmla="val 50000"/>
            </a:avLst>
          </a:prstGeom>
          <a:noFill/>
          <a:ln w="349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5643" name="Line 27"/>
          <p:cNvSpPr>
            <a:spLocks noChangeShapeType="1"/>
          </p:cNvSpPr>
          <p:nvPr/>
        </p:nvSpPr>
        <p:spPr bwMode="auto">
          <a:xfrm>
            <a:off x="3749675" y="6400800"/>
            <a:ext cx="12192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5644" name="Text Box 28"/>
          <p:cNvSpPr txBox="1">
            <a:spLocks noChangeArrowheads="1"/>
          </p:cNvSpPr>
          <p:nvPr/>
        </p:nvSpPr>
        <p:spPr bwMode="auto">
          <a:xfrm>
            <a:off x="5045075" y="6151563"/>
            <a:ext cx="263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求解感应电荷分布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35645" name="Text Box 29"/>
          <p:cNvSpPr txBox="1">
            <a:spLocks noChangeArrowheads="1"/>
          </p:cNvSpPr>
          <p:nvPr/>
        </p:nvSpPr>
        <p:spPr bwMode="auto">
          <a:xfrm>
            <a:off x="3673475" y="5638800"/>
            <a:ext cx="3554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（表面、与曲率相关等）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135646" name="Object 30"/>
          <p:cNvGraphicFramePr>
            <a:graphicFrameLocks noChangeAspect="1"/>
          </p:cNvGraphicFramePr>
          <p:nvPr/>
        </p:nvGraphicFramePr>
        <p:xfrm>
          <a:off x="1476375" y="188913"/>
          <a:ext cx="2603500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46" name="公式" r:id="rId7" imgW="888840" imgH="330120" progId="Equation.3">
                  <p:embed/>
                </p:oleObj>
              </mc:Choice>
              <mc:Fallback>
                <p:oleObj name="公式" r:id="rId7" imgW="88884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88913"/>
                        <a:ext cx="2603500" cy="1020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5647" name="Object 31"/>
          <p:cNvGraphicFramePr>
            <a:graphicFrameLocks noChangeAspect="1"/>
          </p:cNvGraphicFramePr>
          <p:nvPr/>
        </p:nvGraphicFramePr>
        <p:xfrm>
          <a:off x="309563" y="425450"/>
          <a:ext cx="446087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47" name="公式" r:id="rId9" imgW="152280" imgH="203040" progId="Equation.3">
                  <p:embed/>
                </p:oleObj>
              </mc:Choice>
              <mc:Fallback>
                <p:oleObj name="公式" r:id="rId9" imgW="152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3" y="425450"/>
                        <a:ext cx="446087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5648" name="Object 32"/>
          <p:cNvGraphicFramePr>
            <a:graphicFrameLocks noChangeAspect="1"/>
          </p:cNvGraphicFramePr>
          <p:nvPr/>
        </p:nvGraphicFramePr>
        <p:xfrm>
          <a:off x="4643438" y="200025"/>
          <a:ext cx="2714625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48" name="公式" r:id="rId11" imgW="927000" imgH="330120" progId="Equation.3">
                  <p:embed/>
                </p:oleObj>
              </mc:Choice>
              <mc:Fallback>
                <p:oleObj name="公式" r:id="rId11" imgW="92700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00025"/>
                        <a:ext cx="2714625" cy="1020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5649" name="Object 33"/>
          <p:cNvGraphicFramePr>
            <a:graphicFrameLocks noChangeAspect="1"/>
          </p:cNvGraphicFramePr>
          <p:nvPr/>
        </p:nvGraphicFramePr>
        <p:xfrm>
          <a:off x="2185988" y="1809750"/>
          <a:ext cx="2386012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49" name="公式" r:id="rId13" imgW="863280" imgH="431640" progId="Equation.3">
                  <p:embed/>
                </p:oleObj>
              </mc:Choice>
              <mc:Fallback>
                <p:oleObj name="公式" r:id="rId13" imgW="8632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988" y="1809750"/>
                        <a:ext cx="2386012" cy="1258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5650" name="Object 34"/>
          <p:cNvGraphicFramePr>
            <a:graphicFrameLocks noChangeAspect="1"/>
          </p:cNvGraphicFramePr>
          <p:nvPr/>
        </p:nvGraphicFramePr>
        <p:xfrm>
          <a:off x="4991100" y="1811338"/>
          <a:ext cx="2244725" cy="125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50" name="公式" r:id="rId15" imgW="812520" imgH="431640" progId="Equation.3">
                  <p:embed/>
                </p:oleObj>
              </mc:Choice>
              <mc:Fallback>
                <p:oleObj name="公式" r:id="rId15" imgW="8125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100" y="1811338"/>
                        <a:ext cx="2244725" cy="1258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5651" name="Object 35"/>
          <p:cNvGraphicFramePr>
            <a:graphicFrameLocks noChangeAspect="1"/>
          </p:cNvGraphicFramePr>
          <p:nvPr/>
        </p:nvGraphicFramePr>
        <p:xfrm>
          <a:off x="2195513" y="3068638"/>
          <a:ext cx="170973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51" name="公式" r:id="rId17" imgW="583920" imgH="215640" progId="Equation.3">
                  <p:embed/>
                </p:oleObj>
              </mc:Choice>
              <mc:Fallback>
                <p:oleObj name="公式" r:id="rId17" imgW="5839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068638"/>
                        <a:ext cx="1709737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5652" name="Object 36"/>
          <p:cNvGraphicFramePr>
            <a:graphicFrameLocks noChangeAspect="1"/>
          </p:cNvGraphicFramePr>
          <p:nvPr/>
        </p:nvGraphicFramePr>
        <p:xfrm>
          <a:off x="3749675" y="3756025"/>
          <a:ext cx="204628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52" name="公式" r:id="rId19" imgW="698400" imgH="291960" progId="Equation.3">
                  <p:embed/>
                </p:oleObj>
              </mc:Choice>
              <mc:Fallback>
                <p:oleObj name="公式" r:id="rId19" imgW="69840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9675" y="3756025"/>
                        <a:ext cx="2046288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274241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5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56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113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356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356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113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356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356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300"/>
                                        <p:tgtEl>
                                          <p:spTgt spid="113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356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356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35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35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300"/>
                                        <p:tgtEl>
                                          <p:spTgt spid="113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35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35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35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35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300"/>
                                        <p:tgtEl>
                                          <p:spTgt spid="113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300" fill="hold"/>
                                        <p:tgtEl>
                                          <p:spTgt spid="1135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300" fill="hold"/>
                                        <p:tgtEl>
                                          <p:spTgt spid="1135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0" dur="500"/>
                                        <p:tgtEl>
                                          <p:spTgt spid="1135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5" dur="300"/>
                                        <p:tgtEl>
                                          <p:spTgt spid="113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135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135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35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35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135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135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300" fill="hold"/>
                                        <p:tgtEl>
                                          <p:spTgt spid="1135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300" fill="hold"/>
                                        <p:tgtEl>
                                          <p:spTgt spid="1135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300"/>
                                        <p:tgtEl>
                                          <p:spTgt spid="1135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300" fill="hold"/>
                                        <p:tgtEl>
                                          <p:spTgt spid="1135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300" fill="hold"/>
                                        <p:tgtEl>
                                          <p:spTgt spid="1135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135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135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300"/>
                                        <p:tgtEl>
                                          <p:spTgt spid="1135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5619" grpId="0" animBg="1"/>
      <p:bldP spid="1135621" grpId="0" animBg="1"/>
      <p:bldP spid="1135626" grpId="0" autoUpdateAnimBg="0"/>
      <p:bldP spid="1135629" grpId="0" autoUpdateAnimBg="0"/>
      <p:bldP spid="1135634" grpId="0" autoUpdateAnimBg="0"/>
      <p:bldP spid="1135635" grpId="0" autoUpdateAnimBg="0"/>
      <p:bldP spid="1135637" grpId="0" autoUpdateAnimBg="0"/>
      <p:bldP spid="1135640" grpId="0" autoUpdateAnimBg="0"/>
      <p:bldP spid="1135641" grpId="0" autoUpdateAnimBg="0"/>
      <p:bldP spid="1135642" grpId="0" animBg="1"/>
      <p:bldP spid="1135643" grpId="0" animBg="1"/>
      <p:bldP spid="1135644" grpId="0" autoUpdateAnimBg="0"/>
      <p:bldP spid="113564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026" name="Text Box 2"/>
          <p:cNvSpPr txBox="1">
            <a:spLocks noChangeArrowheads="1"/>
          </p:cNvSpPr>
          <p:nvPr/>
        </p:nvSpPr>
        <p:spPr bwMode="auto">
          <a:xfrm>
            <a:off x="887413" y="1622425"/>
            <a:ext cx="8731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电场 </a:t>
            </a:r>
            <a:endParaRPr kumimoji="1" lang="zh-CN" altLang="en-US" sz="2400">
              <a:latin typeface="Times New Roman" panose="02020603050405020304" pitchFamily="18" charset="0"/>
              <a:ea typeface="ˎ̥"/>
              <a:cs typeface="ˎ̥"/>
            </a:endParaRPr>
          </a:p>
          <a:p>
            <a:pPr algn="l" eaLnBrk="1" fontAlgn="b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强度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81027" name="AutoShape 3"/>
          <p:cNvSpPr>
            <a:spLocks/>
          </p:cNvSpPr>
          <p:nvPr/>
        </p:nvSpPr>
        <p:spPr bwMode="auto">
          <a:xfrm>
            <a:off x="1824038" y="908050"/>
            <a:ext cx="365125" cy="2159000"/>
          </a:xfrm>
          <a:prstGeom prst="leftBrace">
            <a:avLst>
              <a:gd name="adj1" fmla="val 49275"/>
              <a:gd name="adj2" fmla="val 50000"/>
            </a:avLst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81028" name="Text Box 4"/>
          <p:cNvSpPr txBox="1">
            <a:spLocks noChangeArrowheads="1"/>
          </p:cNvSpPr>
          <p:nvPr/>
        </p:nvSpPr>
        <p:spPr bwMode="auto">
          <a:xfrm>
            <a:off x="2111375" y="868363"/>
            <a:ext cx="1295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已知电</a:t>
            </a:r>
          </a:p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荷分布</a:t>
            </a:r>
          </a:p>
        </p:txBody>
      </p:sp>
      <p:sp>
        <p:nvSpPr>
          <p:cNvPr id="1281029" name="AutoShape 5"/>
          <p:cNvSpPr>
            <a:spLocks/>
          </p:cNvSpPr>
          <p:nvPr/>
        </p:nvSpPr>
        <p:spPr bwMode="auto">
          <a:xfrm>
            <a:off x="3321050" y="719138"/>
            <a:ext cx="238125" cy="1306512"/>
          </a:xfrm>
          <a:prstGeom prst="leftBrace">
            <a:avLst>
              <a:gd name="adj1" fmla="val 45722"/>
              <a:gd name="adj2" fmla="val 50000"/>
            </a:avLst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81030" name="Text Box 6"/>
          <p:cNvSpPr txBox="1">
            <a:spLocks noChangeArrowheads="1"/>
          </p:cNvSpPr>
          <p:nvPr/>
        </p:nvSpPr>
        <p:spPr bwMode="auto">
          <a:xfrm>
            <a:off x="3551238" y="674688"/>
            <a:ext cx="237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rgbClr val="FF9900"/>
                </a:solidFill>
                <a:latin typeface="Times New Roman" panose="02020603050405020304" pitchFamily="18" charset="0"/>
                <a:ea typeface="楷体_GB2312" pitchFamily="49" charset="-122"/>
              </a:rPr>
              <a:t>叠加原理</a:t>
            </a:r>
          </a:p>
        </p:txBody>
      </p:sp>
      <p:graphicFrame>
        <p:nvGraphicFramePr>
          <p:cNvPr id="1281031" name="Object 7"/>
          <p:cNvGraphicFramePr>
            <a:graphicFrameLocks noChangeAspect="1"/>
          </p:cNvGraphicFramePr>
          <p:nvPr/>
        </p:nvGraphicFramePr>
        <p:xfrm>
          <a:off x="5075238" y="487363"/>
          <a:ext cx="252095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28" name="公式" r:id="rId3" imgW="1028520" imgH="444240" progId="Equation.3">
                  <p:embed/>
                </p:oleObj>
              </mc:Choice>
              <mc:Fallback>
                <p:oleObj name="公式" r:id="rId3" imgW="10285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238" y="487363"/>
                        <a:ext cx="2520950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1032" name="Text Box 8"/>
          <p:cNvSpPr txBox="1">
            <a:spLocks noChangeArrowheads="1"/>
          </p:cNvSpPr>
          <p:nvPr/>
        </p:nvSpPr>
        <p:spPr bwMode="auto">
          <a:xfrm>
            <a:off x="3624263" y="1622425"/>
            <a:ext cx="1779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rgbClr val="FF9900"/>
                </a:solidFill>
                <a:latin typeface="Times New Roman" panose="02020603050405020304" pitchFamily="18" charset="0"/>
                <a:ea typeface="楷体_GB2312" pitchFamily="49" charset="-122"/>
              </a:rPr>
              <a:t>高斯定理</a:t>
            </a:r>
          </a:p>
        </p:txBody>
      </p:sp>
      <p:graphicFrame>
        <p:nvGraphicFramePr>
          <p:cNvPr id="1281033" name="Object 9"/>
          <p:cNvGraphicFramePr>
            <a:graphicFrameLocks/>
          </p:cNvGraphicFramePr>
          <p:nvPr/>
        </p:nvGraphicFramePr>
        <p:xfrm>
          <a:off x="5064125" y="1484313"/>
          <a:ext cx="248285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29" name="公式" r:id="rId5" imgW="1155600" imgH="431640" progId="Equation.3">
                  <p:embed/>
                </p:oleObj>
              </mc:Choice>
              <mc:Fallback>
                <p:oleObj name="公式" r:id="rId5" imgW="1155600" imgH="431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125" y="1484313"/>
                        <a:ext cx="2482850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1034" name="Text Box 10"/>
          <p:cNvSpPr txBox="1">
            <a:spLocks noChangeArrowheads="1"/>
          </p:cNvSpPr>
          <p:nvPr/>
        </p:nvSpPr>
        <p:spPr bwMode="auto">
          <a:xfrm>
            <a:off x="2111375" y="2568575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已知电势分布</a:t>
            </a:r>
          </a:p>
        </p:txBody>
      </p:sp>
      <p:graphicFrame>
        <p:nvGraphicFramePr>
          <p:cNvPr id="1281035" name="Object 11"/>
          <p:cNvGraphicFramePr>
            <a:graphicFrameLocks/>
          </p:cNvGraphicFramePr>
          <p:nvPr/>
        </p:nvGraphicFramePr>
        <p:xfrm>
          <a:off x="4194175" y="2320925"/>
          <a:ext cx="273685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30" name="公式" r:id="rId7" imgW="1066680" imgH="419040" progId="Equation.3">
                  <p:embed/>
                </p:oleObj>
              </mc:Choice>
              <mc:Fallback>
                <p:oleObj name="公式" r:id="rId7" imgW="1066680" imgH="419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175" y="2320925"/>
                        <a:ext cx="2736850" cy="107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1036" name="Text Box 12"/>
          <p:cNvSpPr txBox="1">
            <a:spLocks noChangeArrowheads="1"/>
          </p:cNvSpPr>
          <p:nvPr/>
        </p:nvSpPr>
        <p:spPr bwMode="auto">
          <a:xfrm>
            <a:off x="887413" y="5059363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电势</a:t>
            </a:r>
          </a:p>
        </p:txBody>
      </p:sp>
      <p:sp>
        <p:nvSpPr>
          <p:cNvPr id="1281037" name="AutoShape 13"/>
          <p:cNvSpPr>
            <a:spLocks/>
          </p:cNvSpPr>
          <p:nvPr/>
        </p:nvSpPr>
        <p:spPr bwMode="auto">
          <a:xfrm>
            <a:off x="1824038" y="4656138"/>
            <a:ext cx="304800" cy="1441450"/>
          </a:xfrm>
          <a:prstGeom prst="leftBrace">
            <a:avLst>
              <a:gd name="adj1" fmla="val 39410"/>
              <a:gd name="adj2" fmla="val 50000"/>
            </a:avLst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81038" name="Text Box 14"/>
          <p:cNvSpPr txBox="1">
            <a:spLocks noChangeArrowheads="1"/>
          </p:cNvSpPr>
          <p:nvPr/>
        </p:nvSpPr>
        <p:spPr bwMode="auto">
          <a:xfrm>
            <a:off x="2111375" y="4579938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已知电荷分布</a:t>
            </a:r>
          </a:p>
        </p:txBody>
      </p:sp>
      <p:graphicFrame>
        <p:nvGraphicFramePr>
          <p:cNvPr id="1281039" name="Object 15"/>
          <p:cNvGraphicFramePr>
            <a:graphicFrameLocks/>
          </p:cNvGraphicFramePr>
          <p:nvPr/>
        </p:nvGraphicFramePr>
        <p:xfrm>
          <a:off x="4200525" y="4413250"/>
          <a:ext cx="1739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31" name="Equation" r:id="rId9" imgW="1739880" imgH="914400" progId="Equation.3">
                  <p:embed/>
                </p:oleObj>
              </mc:Choice>
              <mc:Fallback>
                <p:oleObj name="Equation" r:id="rId9" imgW="1739880" imgH="9144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0525" y="4413250"/>
                        <a:ext cx="1739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1040" name="Text Box 16"/>
          <p:cNvSpPr txBox="1">
            <a:spLocks noChangeArrowheads="1"/>
          </p:cNvSpPr>
          <p:nvPr/>
        </p:nvSpPr>
        <p:spPr bwMode="auto">
          <a:xfrm>
            <a:off x="2111375" y="5645150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已知场强分布</a:t>
            </a:r>
          </a:p>
        </p:txBody>
      </p:sp>
      <p:graphicFrame>
        <p:nvGraphicFramePr>
          <p:cNvPr id="1281041" name="Object 17"/>
          <p:cNvGraphicFramePr>
            <a:graphicFrameLocks/>
          </p:cNvGraphicFramePr>
          <p:nvPr/>
        </p:nvGraphicFramePr>
        <p:xfrm>
          <a:off x="4198938" y="5521325"/>
          <a:ext cx="2108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32" name="Equation" r:id="rId11" imgW="2108160" imgH="787320" progId="Equation.3">
                  <p:embed/>
                </p:oleObj>
              </mc:Choice>
              <mc:Fallback>
                <p:oleObj name="Equation" r:id="rId11" imgW="2108160" imgH="7873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8938" y="5521325"/>
                        <a:ext cx="21082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CCFF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1042" name="Text Box 18"/>
          <p:cNvSpPr txBox="1">
            <a:spLocks noChangeArrowheads="1"/>
          </p:cNvSpPr>
          <p:nvPr/>
        </p:nvSpPr>
        <p:spPr bwMode="auto">
          <a:xfrm>
            <a:off x="2349500" y="3522663"/>
            <a:ext cx="423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已知</a:t>
            </a:r>
            <a:r>
              <a:rPr kumimoji="1" lang="en-US" altLang="zh-CN" sz="2400" b="1">
                <a:solidFill>
                  <a:schemeClr val="bg1"/>
                </a:solidFill>
                <a:latin typeface="Symbol" panose="05050102010706020507" pitchFamily="18" charset="2"/>
                <a:ea typeface="仿宋_GB2312" pitchFamily="49" charset="-122"/>
              </a:rPr>
              <a:t>D</a:t>
            </a:r>
            <a:r>
              <a:rPr kumimoji="1"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u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,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或</a:t>
            </a:r>
            <a:r>
              <a:rPr kumimoji="1"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u</a:t>
            </a:r>
            <a:r>
              <a:rPr kumimoji="1" lang="en-US" altLang="zh-CN" sz="2400" b="1" i="1" baseline="-2500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P 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,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或</a:t>
            </a:r>
            <a:r>
              <a:rPr kumimoji="1"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E</a:t>
            </a:r>
            <a:r>
              <a:rPr kumimoji="1" lang="en-US" altLang="zh-CN" sz="2400" b="1" i="1" baseline="-2500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P</a:t>
            </a:r>
          </a:p>
        </p:txBody>
      </p:sp>
      <p:sp>
        <p:nvSpPr>
          <p:cNvPr id="1281043" name="Freeform 19"/>
          <p:cNvSpPr>
            <a:spLocks/>
          </p:cNvSpPr>
          <p:nvPr/>
        </p:nvSpPr>
        <p:spPr bwMode="auto">
          <a:xfrm>
            <a:off x="1355725" y="2492375"/>
            <a:ext cx="1033463" cy="1223963"/>
          </a:xfrm>
          <a:custGeom>
            <a:avLst/>
            <a:gdLst>
              <a:gd name="T0" fmla="*/ 1640623088 w 651"/>
              <a:gd name="T1" fmla="*/ 1943042235 h 771"/>
              <a:gd name="T2" fmla="*/ 267136691 w 651"/>
              <a:gd name="T3" fmla="*/ 1370965523 h 771"/>
              <a:gd name="T4" fmla="*/ 40322517 w 651"/>
              <a:gd name="T5" fmla="*/ 0 h 771"/>
              <a:gd name="T6" fmla="*/ 0 60000 65536"/>
              <a:gd name="T7" fmla="*/ 0 60000 65536"/>
              <a:gd name="T8" fmla="*/ 0 60000 65536"/>
              <a:gd name="T9" fmla="*/ 0 w 651"/>
              <a:gd name="T10" fmla="*/ 0 h 771"/>
              <a:gd name="T11" fmla="*/ 651 w 651"/>
              <a:gd name="T12" fmla="*/ 771 h 77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1" h="771">
                <a:moveTo>
                  <a:pt x="651" y="771"/>
                </a:moveTo>
                <a:cubicBezTo>
                  <a:pt x="431" y="721"/>
                  <a:pt x="212" y="672"/>
                  <a:pt x="106" y="544"/>
                </a:cubicBezTo>
                <a:cubicBezTo>
                  <a:pt x="0" y="416"/>
                  <a:pt x="31" y="91"/>
                  <a:pt x="16" y="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1044" name="Freeform 20"/>
          <p:cNvSpPr>
            <a:spLocks/>
          </p:cNvSpPr>
          <p:nvPr/>
        </p:nvSpPr>
        <p:spPr bwMode="auto">
          <a:xfrm flipV="1">
            <a:off x="1341438" y="3832225"/>
            <a:ext cx="1033462" cy="1252538"/>
          </a:xfrm>
          <a:custGeom>
            <a:avLst/>
            <a:gdLst>
              <a:gd name="T0" fmla="*/ 1640619913 w 651"/>
              <a:gd name="T1" fmla="*/ 2034826940 h 771"/>
              <a:gd name="T2" fmla="*/ 267136432 w 651"/>
              <a:gd name="T3" fmla="*/ 1435726914 h 771"/>
              <a:gd name="T4" fmla="*/ 40322478 w 651"/>
              <a:gd name="T5" fmla="*/ 0 h 771"/>
              <a:gd name="T6" fmla="*/ 0 60000 65536"/>
              <a:gd name="T7" fmla="*/ 0 60000 65536"/>
              <a:gd name="T8" fmla="*/ 0 60000 65536"/>
              <a:gd name="T9" fmla="*/ 0 w 651"/>
              <a:gd name="T10" fmla="*/ 0 h 771"/>
              <a:gd name="T11" fmla="*/ 651 w 651"/>
              <a:gd name="T12" fmla="*/ 771 h 77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1" h="771">
                <a:moveTo>
                  <a:pt x="651" y="771"/>
                </a:moveTo>
                <a:cubicBezTo>
                  <a:pt x="431" y="721"/>
                  <a:pt x="212" y="672"/>
                  <a:pt x="106" y="544"/>
                </a:cubicBezTo>
                <a:cubicBezTo>
                  <a:pt x="0" y="416"/>
                  <a:pt x="31" y="91"/>
                  <a:pt x="16" y="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26081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"/>
                                        <p:tgtEl>
                                          <p:spTgt spid="128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8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8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8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8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8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8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8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8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8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300"/>
                                        <p:tgtEl>
                                          <p:spTgt spid="128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8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8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28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28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28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28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28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28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1026" grpId="0" autoUpdateAnimBg="0"/>
      <p:bldP spid="1281027" grpId="0" animBg="1"/>
      <p:bldP spid="1281028" grpId="0" autoUpdateAnimBg="0"/>
      <p:bldP spid="1281029" grpId="0" animBg="1"/>
      <p:bldP spid="1281030" grpId="0"/>
      <p:bldP spid="1281032" grpId="0"/>
      <p:bldP spid="1281034" grpId="0" autoUpdateAnimBg="0"/>
      <p:bldP spid="1281036" grpId="0" autoUpdateAnimBg="0"/>
      <p:bldP spid="1281037" grpId="0" animBg="1"/>
      <p:bldP spid="1281038" grpId="0" autoUpdateAnimBg="0"/>
      <p:bldP spid="1281040" grpId="0" autoUpdateAnimBg="0"/>
      <p:bldP spid="1281042" grpId="0" autoUpdateAnimBg="0"/>
      <p:bldP spid="1281043" grpId="0" animBg="1"/>
      <p:bldP spid="12810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42" name="Text Box 2"/>
          <p:cNvSpPr txBox="1">
            <a:spLocks noChangeArrowheads="1"/>
          </p:cNvSpPr>
          <p:nvPr/>
        </p:nvSpPr>
        <p:spPr bwMode="auto">
          <a:xfrm>
            <a:off x="80963" y="377825"/>
            <a:ext cx="2281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电容与电容器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136643" name="Object 3"/>
          <p:cNvGraphicFramePr>
            <a:graphicFrameLocks noChangeAspect="1"/>
          </p:cNvGraphicFramePr>
          <p:nvPr/>
        </p:nvGraphicFramePr>
        <p:xfrm>
          <a:off x="690563" y="835025"/>
          <a:ext cx="198120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72" name="Equation" r:id="rId3" imgW="672808" imgH="203112" progId="Equation.3">
                  <p:embed/>
                </p:oleObj>
              </mc:Choice>
              <mc:Fallback>
                <p:oleObj name="Equation" r:id="rId3" imgW="672808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63" y="835025"/>
                        <a:ext cx="1981200" cy="592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644" name="AutoShape 4"/>
          <p:cNvSpPr>
            <a:spLocks noChangeArrowheads="1"/>
          </p:cNvSpPr>
          <p:nvPr/>
        </p:nvSpPr>
        <p:spPr bwMode="auto">
          <a:xfrm>
            <a:off x="2824163" y="987425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6645" name="Text Box 5"/>
          <p:cNvSpPr txBox="1">
            <a:spLocks noChangeArrowheads="1"/>
          </p:cNvSpPr>
          <p:nvPr/>
        </p:nvSpPr>
        <p:spPr bwMode="auto">
          <a:xfrm>
            <a:off x="3738563" y="835025"/>
            <a:ext cx="3248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三个典型电容器的电容</a:t>
            </a: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14363" y="835025"/>
            <a:ext cx="457200" cy="838200"/>
            <a:chOff x="480" y="528"/>
            <a:chExt cx="432" cy="1104"/>
          </a:xfrm>
        </p:grpSpPr>
        <p:sp>
          <p:nvSpPr>
            <p:cNvPr id="13348" name="Line 7"/>
            <p:cNvSpPr>
              <a:spLocks noChangeShapeType="1"/>
            </p:cNvSpPr>
            <p:nvPr/>
          </p:nvSpPr>
          <p:spPr bwMode="auto">
            <a:xfrm>
              <a:off x="480" y="528"/>
              <a:ext cx="0" cy="1104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9" name="Line 8"/>
            <p:cNvSpPr>
              <a:spLocks noChangeShapeType="1"/>
            </p:cNvSpPr>
            <p:nvPr/>
          </p:nvSpPr>
          <p:spPr bwMode="auto">
            <a:xfrm>
              <a:off x="480" y="1632"/>
              <a:ext cx="432" cy="0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6649" name="Text Box 9"/>
          <p:cNvSpPr txBox="1">
            <a:spLocks noChangeArrowheads="1"/>
          </p:cNvSpPr>
          <p:nvPr/>
        </p:nvSpPr>
        <p:spPr bwMode="auto">
          <a:xfrm>
            <a:off x="1147763" y="1444625"/>
            <a:ext cx="2281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电容器的储能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136650" name="Object 10"/>
          <p:cNvGraphicFramePr>
            <a:graphicFrameLocks noChangeAspect="1"/>
          </p:cNvGraphicFramePr>
          <p:nvPr/>
        </p:nvGraphicFramePr>
        <p:xfrm>
          <a:off x="6938963" y="530225"/>
          <a:ext cx="1981200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73" name="Equation" r:id="rId5" imgW="672808" imgH="393529" progId="Equation.3">
                  <p:embed/>
                </p:oleObj>
              </mc:Choice>
              <mc:Fallback>
                <p:oleObj name="Equation" r:id="rId5" imgW="672808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8963" y="530225"/>
                        <a:ext cx="1981200" cy="1147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51" name="Object 11"/>
          <p:cNvGraphicFramePr>
            <a:graphicFrameLocks noChangeAspect="1"/>
          </p:cNvGraphicFramePr>
          <p:nvPr/>
        </p:nvGraphicFramePr>
        <p:xfrm>
          <a:off x="1528763" y="1749425"/>
          <a:ext cx="51212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74" name="Equation" r:id="rId7" imgW="1739900" imgH="419100" progId="Equation.3">
                  <p:embed/>
                </p:oleObj>
              </mc:Choice>
              <mc:Fallback>
                <p:oleObj name="Equation" r:id="rId7" imgW="17399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763" y="1749425"/>
                        <a:ext cx="5121275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652" name="Text Box 12"/>
          <p:cNvSpPr txBox="1">
            <a:spLocks noChangeArrowheads="1"/>
          </p:cNvSpPr>
          <p:nvPr/>
        </p:nvSpPr>
        <p:spPr bwMode="auto">
          <a:xfrm>
            <a:off x="80963" y="2816225"/>
            <a:ext cx="2281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静电场的能量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136654" name="Object 14"/>
          <p:cNvGraphicFramePr>
            <a:graphicFrameLocks noChangeAspect="1"/>
          </p:cNvGraphicFramePr>
          <p:nvPr/>
        </p:nvGraphicFramePr>
        <p:xfrm>
          <a:off x="3890963" y="3217863"/>
          <a:ext cx="26543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75" name="Equation" r:id="rId9" imgW="901309" imgH="393529" progId="Equation.3">
                  <p:embed/>
                </p:oleObj>
              </mc:Choice>
              <mc:Fallback>
                <p:oleObj name="Equation" r:id="rId9" imgW="901309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3217863"/>
                        <a:ext cx="265430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6"/>
          <p:cNvGrpSpPr>
            <a:grpSpLocks/>
          </p:cNvGrpSpPr>
          <p:nvPr/>
        </p:nvGrpSpPr>
        <p:grpSpPr bwMode="auto">
          <a:xfrm flipH="1" flipV="1">
            <a:off x="6786563" y="2282825"/>
            <a:ext cx="685800" cy="1143000"/>
            <a:chOff x="480" y="528"/>
            <a:chExt cx="432" cy="1104"/>
          </a:xfrm>
        </p:grpSpPr>
        <p:sp>
          <p:nvSpPr>
            <p:cNvPr id="13346" name="Line 17"/>
            <p:cNvSpPr>
              <a:spLocks noChangeShapeType="1"/>
            </p:cNvSpPr>
            <p:nvPr/>
          </p:nvSpPr>
          <p:spPr bwMode="auto">
            <a:xfrm>
              <a:off x="480" y="528"/>
              <a:ext cx="0" cy="1104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7" name="Line 18"/>
            <p:cNvSpPr>
              <a:spLocks noChangeShapeType="1"/>
            </p:cNvSpPr>
            <p:nvPr/>
          </p:nvSpPr>
          <p:spPr bwMode="auto">
            <a:xfrm>
              <a:off x="480" y="1632"/>
              <a:ext cx="432" cy="0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6659" name="Text Box 19"/>
          <p:cNvSpPr txBox="1">
            <a:spLocks noChangeArrowheads="1"/>
          </p:cNvSpPr>
          <p:nvPr/>
        </p:nvSpPr>
        <p:spPr bwMode="auto">
          <a:xfrm>
            <a:off x="80963" y="4264025"/>
            <a:ext cx="1360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电介质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36660" name="Text Box 20"/>
          <p:cNvSpPr txBox="1">
            <a:spLocks noChangeArrowheads="1"/>
          </p:cNvSpPr>
          <p:nvPr/>
        </p:nvSpPr>
        <p:spPr bwMode="auto">
          <a:xfrm>
            <a:off x="1528763" y="4264025"/>
            <a:ext cx="1717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电介质分类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36661" name="AutoShape 21"/>
          <p:cNvSpPr>
            <a:spLocks noChangeArrowheads="1"/>
          </p:cNvSpPr>
          <p:nvPr/>
        </p:nvSpPr>
        <p:spPr bwMode="auto">
          <a:xfrm>
            <a:off x="3357563" y="4416425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6662" name="Text Box 22"/>
          <p:cNvSpPr txBox="1">
            <a:spLocks noChangeArrowheads="1"/>
          </p:cNvSpPr>
          <p:nvPr/>
        </p:nvSpPr>
        <p:spPr bwMode="auto">
          <a:xfrm>
            <a:off x="4195763" y="4264025"/>
            <a:ext cx="2328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极化和束缚电荷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36663" name="AutoShape 23"/>
          <p:cNvSpPr>
            <a:spLocks noChangeArrowheads="1"/>
          </p:cNvSpPr>
          <p:nvPr/>
        </p:nvSpPr>
        <p:spPr bwMode="auto">
          <a:xfrm>
            <a:off x="6557963" y="4416425"/>
            <a:ext cx="671512" cy="228600"/>
          </a:xfrm>
          <a:prstGeom prst="rightArrow">
            <a:avLst>
              <a:gd name="adj1" fmla="val 50000"/>
              <a:gd name="adj2" fmla="val 73437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6664" name="Text Box 24"/>
          <p:cNvSpPr txBox="1">
            <a:spLocks noChangeArrowheads="1"/>
          </p:cNvSpPr>
          <p:nvPr/>
        </p:nvSpPr>
        <p:spPr bwMode="auto">
          <a:xfrm>
            <a:off x="7164388" y="4264025"/>
            <a:ext cx="1716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电荷面密度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36666" name="AutoShape 26"/>
          <p:cNvSpPr>
            <a:spLocks noChangeArrowheads="1"/>
          </p:cNvSpPr>
          <p:nvPr/>
        </p:nvSpPr>
        <p:spPr bwMode="auto">
          <a:xfrm flipH="1">
            <a:off x="5724525" y="5222875"/>
            <a:ext cx="590550" cy="252413"/>
          </a:xfrm>
          <a:prstGeom prst="rightArrow">
            <a:avLst>
              <a:gd name="adj1" fmla="val 50000"/>
              <a:gd name="adj2" fmla="val 58490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6667" name="Text Box 27"/>
          <p:cNvSpPr txBox="1">
            <a:spLocks noChangeArrowheads="1"/>
          </p:cNvSpPr>
          <p:nvPr/>
        </p:nvSpPr>
        <p:spPr bwMode="auto">
          <a:xfrm>
            <a:off x="2916238" y="5094288"/>
            <a:ext cx="29690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 dirty="0" smtClean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含电介质</a:t>
            </a:r>
            <a:r>
              <a:rPr kumimoji="1"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的高斯定理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136668" name="AutoShape 28"/>
          <p:cNvSpPr>
            <a:spLocks noChangeArrowheads="1"/>
          </p:cNvSpPr>
          <p:nvPr/>
        </p:nvSpPr>
        <p:spPr bwMode="auto">
          <a:xfrm flipH="1">
            <a:off x="2268538" y="5246688"/>
            <a:ext cx="647700" cy="238125"/>
          </a:xfrm>
          <a:prstGeom prst="rightArrow">
            <a:avLst>
              <a:gd name="adj1" fmla="val 50000"/>
              <a:gd name="adj2" fmla="val 68000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6669" name="Text Box 29"/>
          <p:cNvSpPr txBox="1">
            <a:spLocks noChangeArrowheads="1"/>
          </p:cNvSpPr>
          <p:nvPr/>
        </p:nvSpPr>
        <p:spPr bwMode="auto">
          <a:xfrm>
            <a:off x="395288" y="5094288"/>
            <a:ext cx="1717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电位移矢量</a:t>
            </a: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766763" y="5699125"/>
            <a:ext cx="762000" cy="466725"/>
            <a:chOff x="480" y="528"/>
            <a:chExt cx="432" cy="1104"/>
          </a:xfrm>
        </p:grpSpPr>
        <p:sp>
          <p:nvSpPr>
            <p:cNvPr id="13344" name="Line 31"/>
            <p:cNvSpPr>
              <a:spLocks noChangeShapeType="1"/>
            </p:cNvSpPr>
            <p:nvPr/>
          </p:nvSpPr>
          <p:spPr bwMode="auto">
            <a:xfrm>
              <a:off x="480" y="528"/>
              <a:ext cx="0" cy="1104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5" name="Line 32"/>
            <p:cNvSpPr>
              <a:spLocks noChangeShapeType="1"/>
            </p:cNvSpPr>
            <p:nvPr/>
          </p:nvSpPr>
          <p:spPr bwMode="auto">
            <a:xfrm>
              <a:off x="480" y="1632"/>
              <a:ext cx="432" cy="0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6673" name="Text Box 33"/>
          <p:cNvSpPr txBox="1">
            <a:spLocks noChangeArrowheads="1"/>
          </p:cNvSpPr>
          <p:nvPr/>
        </p:nvSpPr>
        <p:spPr bwMode="auto">
          <a:xfrm>
            <a:off x="1604963" y="5924550"/>
            <a:ext cx="6311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电介质对电场、电势、电容、电场能量的影响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36674" name="Line 34"/>
          <p:cNvSpPr>
            <a:spLocks noChangeShapeType="1"/>
          </p:cNvSpPr>
          <p:nvPr/>
        </p:nvSpPr>
        <p:spPr bwMode="auto">
          <a:xfrm>
            <a:off x="3205163" y="2663825"/>
            <a:ext cx="0" cy="7620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35"/>
          <p:cNvGrpSpPr>
            <a:grpSpLocks/>
          </p:cNvGrpSpPr>
          <p:nvPr/>
        </p:nvGrpSpPr>
        <p:grpSpPr bwMode="auto">
          <a:xfrm rot="-5400000">
            <a:off x="7015163" y="1139825"/>
            <a:ext cx="685800" cy="1143000"/>
            <a:chOff x="480" y="528"/>
            <a:chExt cx="432" cy="1104"/>
          </a:xfrm>
        </p:grpSpPr>
        <p:sp>
          <p:nvSpPr>
            <p:cNvPr id="13342" name="Line 36"/>
            <p:cNvSpPr>
              <a:spLocks noChangeShapeType="1"/>
            </p:cNvSpPr>
            <p:nvPr/>
          </p:nvSpPr>
          <p:spPr bwMode="auto">
            <a:xfrm>
              <a:off x="480" y="528"/>
              <a:ext cx="0" cy="1104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3" name="Line 37"/>
            <p:cNvSpPr>
              <a:spLocks noChangeShapeType="1"/>
            </p:cNvSpPr>
            <p:nvPr/>
          </p:nvSpPr>
          <p:spPr bwMode="auto">
            <a:xfrm>
              <a:off x="480" y="1632"/>
              <a:ext cx="432" cy="0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136678" name="Object 38"/>
          <p:cNvGraphicFramePr>
            <a:graphicFrameLocks/>
          </p:cNvGraphicFramePr>
          <p:nvPr/>
        </p:nvGraphicFramePr>
        <p:xfrm>
          <a:off x="684213" y="3221038"/>
          <a:ext cx="30226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76" name="公式" r:id="rId11" imgW="1104840" imgH="393480" progId="Equation.3">
                  <p:embed/>
                </p:oleObj>
              </mc:Choice>
              <mc:Fallback>
                <p:oleObj name="公式" r:id="rId11" imgW="110484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221038"/>
                        <a:ext cx="302260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79" name="Object 39"/>
          <p:cNvGraphicFramePr>
            <a:graphicFrameLocks/>
          </p:cNvGraphicFramePr>
          <p:nvPr/>
        </p:nvGraphicFramePr>
        <p:xfrm>
          <a:off x="6767513" y="3284538"/>
          <a:ext cx="19812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77" name="公式" r:id="rId13" imgW="723600" imgH="317160" progId="Equation.3">
                  <p:embed/>
                </p:oleObj>
              </mc:Choice>
              <mc:Fallback>
                <p:oleObj name="公式" r:id="rId13" imgW="723600" imgH="3171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7513" y="3284538"/>
                        <a:ext cx="198120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80" name="Object 40"/>
          <p:cNvGraphicFramePr>
            <a:graphicFrameLocks/>
          </p:cNvGraphicFramePr>
          <p:nvPr/>
        </p:nvGraphicFramePr>
        <p:xfrm>
          <a:off x="6372225" y="4852988"/>
          <a:ext cx="2536825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78" name="公式" r:id="rId15" imgW="927000" imgH="431640" progId="Equation.3">
                  <p:embed/>
                </p:oleObj>
              </mc:Choice>
              <mc:Fallback>
                <p:oleObj name="公式" r:id="rId15" imgW="927000" imgH="431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4852988"/>
                        <a:ext cx="2536825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716559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36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36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36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36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36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36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13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300"/>
                                        <p:tgtEl>
                                          <p:spTgt spid="113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36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36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36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36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4" dur="300"/>
                                        <p:tgtEl>
                                          <p:spTgt spid="113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36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36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300" fill="hold"/>
                                        <p:tgtEl>
                                          <p:spTgt spid="1136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300" fill="hold"/>
                                        <p:tgtEl>
                                          <p:spTgt spid="1136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36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36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2" dur="500"/>
                                        <p:tgtEl>
                                          <p:spTgt spid="113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36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36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1366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1366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300" fill="hold"/>
                                        <p:tgtEl>
                                          <p:spTgt spid="1136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300" fill="hold"/>
                                        <p:tgtEl>
                                          <p:spTgt spid="1136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0" dur="300"/>
                                        <p:tgtEl>
                                          <p:spTgt spid="113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5" dur="500"/>
                                        <p:tgtEl>
                                          <p:spTgt spid="1136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300"/>
                                        <p:tgtEl>
                                          <p:spTgt spid="113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5" dur="500"/>
                                        <p:tgtEl>
                                          <p:spTgt spid="113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300"/>
                                        <p:tgtEl>
                                          <p:spTgt spid="1136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136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136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0" dur="500"/>
                                        <p:tgtEl>
                                          <p:spTgt spid="1136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5" dur="300"/>
                                        <p:tgtEl>
                                          <p:spTgt spid="1136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0" dur="500"/>
                                        <p:tgtEl>
                                          <p:spTgt spid="1136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5" dur="300"/>
                                        <p:tgtEl>
                                          <p:spTgt spid="1136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300" fill="hold"/>
                                        <p:tgtEl>
                                          <p:spTgt spid="1136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300" fill="hold"/>
                                        <p:tgtEl>
                                          <p:spTgt spid="1136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42" grpId="0" autoUpdateAnimBg="0"/>
      <p:bldP spid="1136644" grpId="0" animBg="1"/>
      <p:bldP spid="1136645" grpId="0" autoUpdateAnimBg="0"/>
      <p:bldP spid="1136649" grpId="0" autoUpdateAnimBg="0"/>
      <p:bldP spid="1136652" grpId="0" autoUpdateAnimBg="0"/>
      <p:bldP spid="1136659" grpId="0" autoUpdateAnimBg="0"/>
      <p:bldP spid="1136660" grpId="0" autoUpdateAnimBg="0"/>
      <p:bldP spid="1136661" grpId="0" animBg="1"/>
      <p:bldP spid="1136662" grpId="0" autoUpdateAnimBg="0"/>
      <p:bldP spid="1136663" grpId="0" animBg="1"/>
      <p:bldP spid="1136664" grpId="0" autoUpdateAnimBg="0"/>
      <p:bldP spid="1136666" grpId="0" animBg="1"/>
      <p:bldP spid="1136667" grpId="0" autoUpdateAnimBg="0"/>
      <p:bldP spid="1136668" grpId="0" animBg="1"/>
      <p:bldP spid="1136669" grpId="0" autoUpdateAnimBg="0"/>
      <p:bldP spid="1136673" grpId="0" autoUpdateAnimBg="0"/>
      <p:bldP spid="113667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666" name="Text Box 2"/>
          <p:cNvSpPr txBox="1">
            <a:spLocks noChangeArrowheads="1"/>
          </p:cNvSpPr>
          <p:nvPr/>
        </p:nvSpPr>
        <p:spPr bwMode="auto">
          <a:xfrm>
            <a:off x="95250" y="703263"/>
            <a:ext cx="4881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库仑定理应用的条件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 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—— 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点电荷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37667" name="Text Box 3"/>
          <p:cNvSpPr txBox="1">
            <a:spLocks noChangeArrowheads="1"/>
          </p:cNvSpPr>
          <p:nvPr/>
        </p:nvSpPr>
        <p:spPr bwMode="auto">
          <a:xfrm>
            <a:off x="95250" y="1290638"/>
            <a:ext cx="3506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高斯定理求场强的条件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37668" name="Text Box 4"/>
          <p:cNvSpPr txBox="1">
            <a:spLocks noChangeArrowheads="1"/>
          </p:cNvSpPr>
          <p:nvPr/>
        </p:nvSpPr>
        <p:spPr bwMode="auto">
          <a:xfrm>
            <a:off x="3600450" y="1290638"/>
            <a:ext cx="4473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（球形对称、轴对称、面对称）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37669" name="Text Box 5"/>
          <p:cNvSpPr txBox="1">
            <a:spLocks noChangeArrowheads="1"/>
          </p:cNvSpPr>
          <p:nvPr/>
        </p:nvSpPr>
        <p:spPr bwMode="auto">
          <a:xfrm>
            <a:off x="4635500" y="703263"/>
            <a:ext cx="4473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（非点电荷物体的相互作用力）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37670" name="Text Box 6"/>
          <p:cNvSpPr txBox="1">
            <a:spLocks noChangeArrowheads="1"/>
          </p:cNvSpPr>
          <p:nvPr/>
        </p:nvSpPr>
        <p:spPr bwMode="auto">
          <a:xfrm>
            <a:off x="933450" y="1793875"/>
            <a:ext cx="518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注意：高斯定理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ˎ̥"/>
                <a:cs typeface="ˎ̥"/>
              </a:rPr>
              <a:t> 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ˎ̥"/>
                <a:cs typeface="ˎ̥"/>
              </a:rPr>
              <a:t>+ 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补偿原理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37671" name="Text Box 7"/>
          <p:cNvSpPr txBox="1">
            <a:spLocks noChangeArrowheads="1"/>
          </p:cNvSpPr>
          <p:nvPr/>
        </p:nvSpPr>
        <p:spPr bwMode="auto">
          <a:xfrm>
            <a:off x="95250" y="2435225"/>
            <a:ext cx="6264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用静电场的环流定理分析给定电场的保守性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37672" name="Text Box 8"/>
          <p:cNvSpPr txBox="1">
            <a:spLocks noChangeArrowheads="1"/>
          </p:cNvSpPr>
          <p:nvPr/>
        </p:nvSpPr>
        <p:spPr bwMode="auto">
          <a:xfrm>
            <a:off x="95250" y="3017838"/>
            <a:ext cx="3201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电势零点的选取问题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37673" name="Text Box 9"/>
          <p:cNvSpPr txBox="1">
            <a:spLocks noChangeArrowheads="1"/>
          </p:cNvSpPr>
          <p:nvPr/>
        </p:nvSpPr>
        <p:spPr bwMode="auto">
          <a:xfrm>
            <a:off x="3295650" y="3017838"/>
            <a:ext cx="5699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（有限带电体与无限大带电体，一致性）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37674" name="Text Box 10"/>
          <p:cNvSpPr txBox="1">
            <a:spLocks noChangeArrowheads="1"/>
          </p:cNvSpPr>
          <p:nvPr/>
        </p:nvSpPr>
        <p:spPr bwMode="auto">
          <a:xfrm>
            <a:off x="95250" y="4314825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求解电场强度的三种方法的应用和选择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37675" name="Text Box 11"/>
          <p:cNvSpPr txBox="1">
            <a:spLocks noChangeArrowheads="1"/>
          </p:cNvSpPr>
          <p:nvPr/>
        </p:nvSpPr>
        <p:spPr bwMode="auto">
          <a:xfrm>
            <a:off x="95250" y="4962525"/>
            <a:ext cx="899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导体与非导体间在场强分布、电势特点、电荷分布上的区别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37676" name="Text Box 12"/>
          <p:cNvSpPr txBox="1">
            <a:spLocks noChangeArrowheads="1"/>
          </p:cNvSpPr>
          <p:nvPr/>
        </p:nvSpPr>
        <p:spPr bwMode="auto">
          <a:xfrm>
            <a:off x="179388" y="6067425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用场的观点和电容储能的观点求解电场能量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37677" name="Text Box 13"/>
          <p:cNvSpPr txBox="1">
            <a:spLocks noChangeArrowheads="1"/>
          </p:cNvSpPr>
          <p:nvPr/>
        </p:nvSpPr>
        <p:spPr bwMode="auto">
          <a:xfrm>
            <a:off x="95250" y="5538788"/>
            <a:ext cx="594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会分析电容器被击穿的问题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37678" name="Text Box 14"/>
          <p:cNvSpPr txBox="1">
            <a:spLocks noChangeArrowheads="1"/>
          </p:cNvSpPr>
          <p:nvPr/>
        </p:nvSpPr>
        <p:spPr bwMode="auto">
          <a:xfrm>
            <a:off x="4210050" y="5538788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（最大耐压问题）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37679" name="Text Box 15"/>
          <p:cNvSpPr txBox="1">
            <a:spLocks noChangeArrowheads="1"/>
          </p:cNvSpPr>
          <p:nvPr/>
        </p:nvSpPr>
        <p:spPr bwMode="auto">
          <a:xfrm>
            <a:off x="95250" y="3738563"/>
            <a:ext cx="784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在电场不连续的空间中求电势时需分步积分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37680" name="Text Box 16"/>
          <p:cNvSpPr txBox="1">
            <a:spLocks noChangeArrowheads="1"/>
          </p:cNvSpPr>
          <p:nvPr/>
        </p:nvSpPr>
        <p:spPr bwMode="auto">
          <a:xfrm>
            <a:off x="107950" y="188913"/>
            <a:ext cx="5184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静电学中需注意的几个问题：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7155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"/>
                                        <p:tgtEl>
                                          <p:spTgt spid="1137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1137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137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300"/>
                                        <p:tgtEl>
                                          <p:spTgt spid="113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300"/>
                                        <p:tgtEl>
                                          <p:spTgt spid="113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300"/>
                                        <p:tgtEl>
                                          <p:spTgt spid="113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300"/>
                                        <p:tgtEl>
                                          <p:spTgt spid="113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300"/>
                                        <p:tgtEl>
                                          <p:spTgt spid="113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3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1" fill="hold"/>
                                        <p:tgtEl>
                                          <p:spTgt spid="113767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300"/>
                                        <p:tgtEl>
                                          <p:spTgt spid="1137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300"/>
                                        <p:tgtEl>
                                          <p:spTgt spid="1137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1137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1137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300"/>
                                        <p:tgtEl>
                                          <p:spTgt spid="1137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300"/>
                                        <p:tgtEl>
                                          <p:spTgt spid="1137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4" dur="300"/>
                                        <p:tgtEl>
                                          <p:spTgt spid="1137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9" dur="300"/>
                                        <p:tgtEl>
                                          <p:spTgt spid="1137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7666" grpId="0" autoUpdateAnimBg="0"/>
      <p:bldP spid="1137667" grpId="0" autoUpdateAnimBg="0"/>
      <p:bldP spid="1137668" grpId="0" autoUpdateAnimBg="0"/>
      <p:bldP spid="1137669" grpId="0" autoUpdateAnimBg="0"/>
      <p:bldP spid="1137670" grpId="0" autoUpdateAnimBg="0"/>
      <p:bldP spid="1137671" grpId="0" autoUpdateAnimBg="0"/>
      <p:bldP spid="1137672" grpId="0" autoUpdateAnimBg="0"/>
      <p:bldP spid="1137673" grpId="0" autoUpdateAnimBg="0"/>
      <p:bldP spid="1137674" grpId="0" autoUpdateAnimBg="0"/>
      <p:bldP spid="1137675" grpId="0" autoUpdateAnimBg="0"/>
      <p:bldP spid="1137676" grpId="0" autoUpdateAnimBg="0"/>
      <p:bldP spid="1137677" grpId="0" autoUpdateAnimBg="0"/>
      <p:bldP spid="1137678" grpId="0" autoUpdateAnimBg="0"/>
      <p:bldP spid="1137679" grpId="0" autoUpdateAnimBg="0"/>
      <p:bldP spid="113768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6" name="Text Box 2"/>
          <p:cNvSpPr txBox="1">
            <a:spLocks noChangeArrowheads="1"/>
          </p:cNvSpPr>
          <p:nvPr/>
        </p:nvSpPr>
        <p:spPr bwMode="auto">
          <a:xfrm>
            <a:off x="241300" y="404813"/>
            <a:ext cx="426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四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ˎ̥"/>
                <a:cs typeface="ˎ̥"/>
              </a:rPr>
              <a:t>  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稳恒磁场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4347" name="Text Box 3"/>
          <p:cNvSpPr txBox="1">
            <a:spLocks noChangeArrowheads="1"/>
          </p:cNvSpPr>
          <p:nvPr/>
        </p:nvSpPr>
        <p:spPr bwMode="auto">
          <a:xfrm>
            <a:off x="546100" y="958850"/>
            <a:ext cx="548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磁感应强度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38692" name="Text Box 4"/>
          <p:cNvSpPr txBox="1">
            <a:spLocks noChangeArrowheads="1"/>
          </p:cNvSpPr>
          <p:nvPr/>
        </p:nvSpPr>
        <p:spPr bwMode="auto">
          <a:xfrm>
            <a:off x="927100" y="1395413"/>
            <a:ext cx="2125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毕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 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— 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萨定律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38693" name="AutoShape 5"/>
          <p:cNvSpPr>
            <a:spLocks noChangeArrowheads="1"/>
          </p:cNvSpPr>
          <p:nvPr/>
        </p:nvSpPr>
        <p:spPr bwMode="auto">
          <a:xfrm>
            <a:off x="3136900" y="1547813"/>
            <a:ext cx="990600" cy="228600"/>
          </a:xfrm>
          <a:prstGeom prst="rightArrow">
            <a:avLst>
              <a:gd name="adj1" fmla="val 50000"/>
              <a:gd name="adj2" fmla="val 108333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8694" name="Text Box 6"/>
          <p:cNvSpPr txBox="1">
            <a:spLocks noChangeArrowheads="1"/>
          </p:cNvSpPr>
          <p:nvPr/>
        </p:nvSpPr>
        <p:spPr bwMode="auto">
          <a:xfrm>
            <a:off x="4203700" y="1395413"/>
            <a:ext cx="4473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电流元的选取，磁场的叠加原理</a:t>
            </a: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460500" y="1776413"/>
            <a:ext cx="1219200" cy="381000"/>
            <a:chOff x="480" y="528"/>
            <a:chExt cx="432" cy="1104"/>
          </a:xfrm>
        </p:grpSpPr>
        <p:sp>
          <p:nvSpPr>
            <p:cNvPr id="14358" name="Line 8"/>
            <p:cNvSpPr>
              <a:spLocks noChangeShapeType="1"/>
            </p:cNvSpPr>
            <p:nvPr/>
          </p:nvSpPr>
          <p:spPr bwMode="auto">
            <a:xfrm>
              <a:off x="480" y="528"/>
              <a:ext cx="0" cy="1104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9" name="Line 9"/>
            <p:cNvSpPr>
              <a:spLocks noChangeShapeType="1"/>
            </p:cNvSpPr>
            <p:nvPr/>
          </p:nvSpPr>
          <p:spPr bwMode="auto">
            <a:xfrm>
              <a:off x="480" y="1632"/>
              <a:ext cx="432" cy="0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8698" name="Text Box 10"/>
          <p:cNvSpPr txBox="1">
            <a:spLocks noChangeArrowheads="1"/>
          </p:cNvSpPr>
          <p:nvPr/>
        </p:nvSpPr>
        <p:spPr bwMode="auto">
          <a:xfrm>
            <a:off x="2832100" y="1852613"/>
            <a:ext cx="6311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注意：确定磁感应强度与电场强度方向的区别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138714" name="Object 26"/>
          <p:cNvGraphicFramePr>
            <a:graphicFrameLocks noChangeAspect="1"/>
          </p:cNvGraphicFramePr>
          <p:nvPr/>
        </p:nvGraphicFramePr>
        <p:xfrm>
          <a:off x="6589713" y="387350"/>
          <a:ext cx="2303462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06" name="公式" r:id="rId3" imgW="939600" imgH="419040" progId="Equation.3">
                  <p:embed/>
                </p:oleObj>
              </mc:Choice>
              <mc:Fallback>
                <p:oleObj name="公式" r:id="rId3" imgW="9396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9713" y="387350"/>
                        <a:ext cx="2303462" cy="102552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8715" name="Text Box 27"/>
          <p:cNvSpPr txBox="1">
            <a:spLocks noChangeArrowheads="1"/>
          </p:cNvSpPr>
          <p:nvPr/>
        </p:nvSpPr>
        <p:spPr bwMode="auto">
          <a:xfrm>
            <a:off x="941388" y="2492375"/>
            <a:ext cx="3270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•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安培环路定理 </a:t>
            </a:r>
          </a:p>
        </p:txBody>
      </p:sp>
      <p:graphicFrame>
        <p:nvGraphicFramePr>
          <p:cNvPr id="1138716" name="Object 28"/>
          <p:cNvGraphicFramePr>
            <a:graphicFrameLocks noChangeAspect="1"/>
          </p:cNvGraphicFramePr>
          <p:nvPr/>
        </p:nvGraphicFramePr>
        <p:xfrm>
          <a:off x="3276600" y="2436813"/>
          <a:ext cx="3373438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07" name="公式" r:id="rId5" imgW="1054080" imgH="291960" progId="Equation.3">
                  <p:embed/>
                </p:oleObj>
              </mc:Choice>
              <mc:Fallback>
                <p:oleObj name="公式" r:id="rId5" imgW="105408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436813"/>
                        <a:ext cx="3373438" cy="933450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8717" name="Object 29"/>
          <p:cNvGraphicFramePr>
            <a:graphicFrameLocks/>
          </p:cNvGraphicFramePr>
          <p:nvPr/>
        </p:nvGraphicFramePr>
        <p:xfrm>
          <a:off x="1763713" y="3579813"/>
          <a:ext cx="1219200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08" name="Equation" r:id="rId7" imgW="1218960" imgH="825480" progId="Equation.3">
                  <p:embed/>
                </p:oleObj>
              </mc:Choice>
              <mc:Fallback>
                <p:oleObj name="Equation" r:id="rId7" imgW="1218960" imgH="825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579813"/>
                        <a:ext cx="1219200" cy="823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8718" name="Object 30"/>
          <p:cNvGraphicFramePr>
            <a:graphicFrameLocks/>
          </p:cNvGraphicFramePr>
          <p:nvPr/>
        </p:nvGraphicFramePr>
        <p:xfrm>
          <a:off x="3276600" y="3579813"/>
          <a:ext cx="125253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09" name="公式" r:id="rId9" imgW="609480" imgH="393480" progId="Equation.3">
                  <p:embed/>
                </p:oleObj>
              </mc:Choice>
              <mc:Fallback>
                <p:oleObj name="公式" r:id="rId9" imgW="60948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579813"/>
                        <a:ext cx="1252538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8719" name="Object 31"/>
          <p:cNvGraphicFramePr>
            <a:graphicFrameLocks noChangeAspect="1"/>
          </p:cNvGraphicFramePr>
          <p:nvPr/>
        </p:nvGraphicFramePr>
        <p:xfrm>
          <a:off x="4716463" y="3576638"/>
          <a:ext cx="2530475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10" name="公式" r:id="rId11" imgW="1206360" imgH="444240" progId="Equation.3">
                  <p:embed/>
                </p:oleObj>
              </mc:Choice>
              <mc:Fallback>
                <p:oleObj name="公式" r:id="rId11" imgW="12063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3576638"/>
                        <a:ext cx="2530475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B6B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8720" name="Object 32"/>
          <p:cNvGraphicFramePr>
            <a:graphicFrameLocks/>
          </p:cNvGraphicFramePr>
          <p:nvPr/>
        </p:nvGraphicFramePr>
        <p:xfrm>
          <a:off x="7524750" y="3792538"/>
          <a:ext cx="1306513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11" name="Equation" r:id="rId13" imgW="1307880" imgH="431640" progId="Equation.3">
                  <p:embed/>
                </p:oleObj>
              </mc:Choice>
              <mc:Fallback>
                <p:oleObj name="Equation" r:id="rId13" imgW="1307880" imgH="431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0" y="3792538"/>
                        <a:ext cx="1306513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8721" name="Object 33"/>
          <p:cNvGraphicFramePr>
            <a:graphicFrameLocks noChangeAspect="1"/>
          </p:cNvGraphicFramePr>
          <p:nvPr/>
        </p:nvGraphicFramePr>
        <p:xfrm>
          <a:off x="2441575" y="4683125"/>
          <a:ext cx="19145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12" name="公式" r:id="rId15" imgW="888840" imgH="253800" progId="Equation.3">
                  <p:embed/>
                </p:oleObj>
              </mc:Choice>
              <mc:Fallback>
                <p:oleObj name="公式" r:id="rId15" imgW="8888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575" y="4683125"/>
                        <a:ext cx="1914525" cy="5461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8722" name="Rectangle 34"/>
          <p:cNvSpPr>
            <a:spLocks noChangeArrowheads="1"/>
          </p:cNvSpPr>
          <p:nvPr/>
        </p:nvSpPr>
        <p:spPr bwMode="auto">
          <a:xfrm>
            <a:off x="1433513" y="4725988"/>
            <a:ext cx="1512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i="1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</a:rPr>
              <a:t>磁矩</a:t>
            </a:r>
          </a:p>
        </p:txBody>
      </p:sp>
      <p:sp>
        <p:nvSpPr>
          <p:cNvPr id="1138723" name="Text Box 35"/>
          <p:cNvSpPr txBox="1">
            <a:spLocks noChangeArrowheads="1"/>
          </p:cNvSpPr>
          <p:nvPr/>
        </p:nvSpPr>
        <p:spPr bwMode="auto">
          <a:xfrm>
            <a:off x="508000" y="5708650"/>
            <a:ext cx="3487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磁场的高斯定理</a:t>
            </a:r>
          </a:p>
        </p:txBody>
      </p:sp>
      <p:graphicFrame>
        <p:nvGraphicFramePr>
          <p:cNvPr id="1138724" name="Object 36"/>
          <p:cNvGraphicFramePr>
            <a:graphicFrameLocks noChangeAspect="1"/>
          </p:cNvGraphicFramePr>
          <p:nvPr/>
        </p:nvGraphicFramePr>
        <p:xfrm>
          <a:off x="3289300" y="5516563"/>
          <a:ext cx="3370263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13" name="公式" r:id="rId17" imgW="1041120" imgH="291960" progId="Equation.3">
                  <p:embed/>
                </p:oleObj>
              </mc:Choice>
              <mc:Fallback>
                <p:oleObj name="公式" r:id="rId17" imgW="104112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5516563"/>
                        <a:ext cx="3370263" cy="94615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8725" name="Text Box 37"/>
          <p:cNvSpPr txBox="1">
            <a:spLocks noChangeArrowheads="1"/>
          </p:cNvSpPr>
          <p:nvPr/>
        </p:nvSpPr>
        <p:spPr bwMode="auto">
          <a:xfrm>
            <a:off x="4572000" y="5661025"/>
            <a:ext cx="41767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r" eaLnBrk="1" hangingPunct="1"/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磁场是无源场</a:t>
            </a:r>
          </a:p>
          <a:p>
            <a:pPr algn="r" eaLnBrk="1" hangingPunct="1"/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（涡旋场）</a:t>
            </a:r>
          </a:p>
        </p:txBody>
      </p:sp>
      <p:sp>
        <p:nvSpPr>
          <p:cNvPr id="1138726" name="Text Box 38"/>
          <p:cNvSpPr txBox="1">
            <a:spLocks noChangeArrowheads="1"/>
          </p:cNvSpPr>
          <p:nvPr/>
        </p:nvSpPr>
        <p:spPr bwMode="auto">
          <a:xfrm>
            <a:off x="5845175" y="2684463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r" eaLnBrk="1" hangingPunct="1"/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磁场是有旋场</a:t>
            </a:r>
            <a:endParaRPr kumimoji="1" lang="zh-CN" altLang="en-US" sz="2400">
              <a:solidFill>
                <a:srgbClr val="66FF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486914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3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3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3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3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38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38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3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3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38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38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38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3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38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13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3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13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8692" grpId="0"/>
      <p:bldP spid="1138693" grpId="0" animBg="1"/>
      <p:bldP spid="1138694" grpId="0"/>
      <p:bldP spid="1138698" grpId="0"/>
      <p:bldP spid="1138715" grpId="0" autoUpdateAnimBg="0"/>
      <p:bldP spid="1138722" grpId="0" autoUpdateAnimBg="0"/>
      <p:bldP spid="1138723" grpId="0" autoUpdateAnimBg="0"/>
      <p:bldP spid="1138725" grpId="0" autoUpdateAnimBg="0"/>
      <p:bldP spid="113872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390" name="Text Box 6"/>
          <p:cNvSpPr txBox="1">
            <a:spLocks noChangeArrowheads="1"/>
          </p:cNvSpPr>
          <p:nvPr/>
        </p:nvSpPr>
        <p:spPr bwMode="auto">
          <a:xfrm>
            <a:off x="250825" y="595313"/>
            <a:ext cx="28813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安培力</a:t>
            </a:r>
          </a:p>
        </p:txBody>
      </p:sp>
      <p:graphicFrame>
        <p:nvGraphicFramePr>
          <p:cNvPr id="1296397" name="Object 13"/>
          <p:cNvGraphicFramePr>
            <a:graphicFrameLocks/>
          </p:cNvGraphicFramePr>
          <p:nvPr/>
        </p:nvGraphicFramePr>
        <p:xfrm>
          <a:off x="2124075" y="493713"/>
          <a:ext cx="3889375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30" name="公式" r:id="rId3" imgW="1231560" imgH="279360" progId="Equation.3">
                  <p:embed/>
                </p:oleObj>
              </mc:Choice>
              <mc:Fallback>
                <p:oleObj name="公式" r:id="rId3" imgW="1231560" imgH="2793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93713"/>
                        <a:ext cx="3889375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6412" name="Object 28"/>
          <p:cNvGraphicFramePr>
            <a:graphicFrameLocks noChangeAspect="1"/>
          </p:cNvGraphicFramePr>
          <p:nvPr/>
        </p:nvGraphicFramePr>
        <p:xfrm>
          <a:off x="6443663" y="404813"/>
          <a:ext cx="2303462" cy="138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31" name="公式" r:id="rId5" imgW="838080" imgH="533160" progId="Equation.3">
                  <p:embed/>
                </p:oleObj>
              </mc:Choice>
              <mc:Fallback>
                <p:oleObj name="公式" r:id="rId5" imgW="83808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404813"/>
                        <a:ext cx="2303462" cy="1382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6413" name="Object 29"/>
          <p:cNvGraphicFramePr>
            <a:graphicFrameLocks noChangeAspect="1"/>
          </p:cNvGraphicFramePr>
          <p:nvPr/>
        </p:nvGraphicFramePr>
        <p:xfrm>
          <a:off x="2843213" y="1773238"/>
          <a:ext cx="2095500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32" name="公式" r:id="rId7" imgW="596880" imgH="228600" progId="Equation.3">
                  <p:embed/>
                </p:oleObj>
              </mc:Choice>
              <mc:Fallback>
                <p:oleObj name="公式" r:id="rId7" imgW="596880" imgH="2286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773238"/>
                        <a:ext cx="2095500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6415" name="Text Box 31"/>
          <p:cNvSpPr txBox="1">
            <a:spLocks noChangeArrowheads="1"/>
          </p:cNvSpPr>
          <p:nvPr/>
        </p:nvSpPr>
        <p:spPr bwMode="auto">
          <a:xfrm>
            <a:off x="179388" y="3141663"/>
            <a:ext cx="228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洛伦兹力</a:t>
            </a:r>
            <a:endParaRPr lang="zh-CN" altLang="en-US" sz="280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296416" name="Object 32"/>
          <p:cNvGraphicFramePr>
            <a:graphicFrameLocks noChangeAspect="1"/>
          </p:cNvGraphicFramePr>
          <p:nvPr/>
        </p:nvGraphicFramePr>
        <p:xfrm>
          <a:off x="2733675" y="3540125"/>
          <a:ext cx="206375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33" name="公式" r:id="rId9" imgW="711000" imgH="241200" progId="Equation.3">
                  <p:embed/>
                </p:oleObj>
              </mc:Choice>
              <mc:Fallback>
                <p:oleObj name="公式" r:id="rId9" imgW="7110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3675" y="3540125"/>
                        <a:ext cx="2063750" cy="630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6417" name="Object 33"/>
          <p:cNvGraphicFramePr>
            <a:graphicFrameLocks noChangeAspect="1"/>
          </p:cNvGraphicFramePr>
          <p:nvPr/>
        </p:nvGraphicFramePr>
        <p:xfrm>
          <a:off x="4903788" y="2854325"/>
          <a:ext cx="3059112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34" name="公式" r:id="rId11" imgW="1054080" imgH="761760" progId="Equation.3">
                  <p:embed/>
                </p:oleObj>
              </mc:Choice>
              <mc:Fallback>
                <p:oleObj name="公式" r:id="rId11" imgW="1054080" imgH="761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3788" y="2854325"/>
                        <a:ext cx="3059112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1093788" y="3692525"/>
            <a:ext cx="457200" cy="1524000"/>
            <a:chOff x="480" y="528"/>
            <a:chExt cx="432" cy="1104"/>
          </a:xfrm>
        </p:grpSpPr>
        <p:sp>
          <p:nvSpPr>
            <p:cNvPr id="15376" name="Line 35"/>
            <p:cNvSpPr>
              <a:spLocks noChangeShapeType="1"/>
            </p:cNvSpPr>
            <p:nvPr/>
          </p:nvSpPr>
          <p:spPr bwMode="auto">
            <a:xfrm>
              <a:off x="480" y="528"/>
              <a:ext cx="0" cy="1104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7" name="Line 36"/>
            <p:cNvSpPr>
              <a:spLocks noChangeShapeType="1"/>
            </p:cNvSpPr>
            <p:nvPr/>
          </p:nvSpPr>
          <p:spPr bwMode="auto">
            <a:xfrm>
              <a:off x="480" y="1632"/>
              <a:ext cx="432" cy="0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96421" name="Text Box 37"/>
          <p:cNvSpPr txBox="1">
            <a:spLocks noChangeArrowheads="1"/>
          </p:cNvSpPr>
          <p:nvPr/>
        </p:nvSpPr>
        <p:spPr bwMode="auto">
          <a:xfrm>
            <a:off x="1550988" y="4987925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带电粒子在电场和磁场中的典型运动规律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296422" name="Object 38"/>
          <p:cNvGraphicFramePr>
            <a:graphicFrameLocks noChangeAspect="1"/>
          </p:cNvGraphicFramePr>
          <p:nvPr/>
        </p:nvGraphicFramePr>
        <p:xfrm>
          <a:off x="1246188" y="4302125"/>
          <a:ext cx="2947987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35" name="公式" r:id="rId13" imgW="1015920" imgH="241200" progId="Equation.3">
                  <p:embed/>
                </p:oleObj>
              </mc:Choice>
              <mc:Fallback>
                <p:oleObj name="公式" r:id="rId13" imgW="10159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188" y="4302125"/>
                        <a:ext cx="2947987" cy="630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6423" name="Line 39"/>
          <p:cNvSpPr>
            <a:spLocks noChangeShapeType="1"/>
          </p:cNvSpPr>
          <p:nvPr/>
        </p:nvSpPr>
        <p:spPr bwMode="auto">
          <a:xfrm>
            <a:off x="1550988" y="3692525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96424" name="Text Box 40"/>
          <p:cNvSpPr txBox="1">
            <a:spLocks noChangeArrowheads="1"/>
          </p:cNvSpPr>
          <p:nvPr/>
        </p:nvSpPr>
        <p:spPr bwMode="auto">
          <a:xfrm>
            <a:off x="684213" y="5708650"/>
            <a:ext cx="1871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霍尔效应</a:t>
            </a:r>
          </a:p>
        </p:txBody>
      </p:sp>
      <p:graphicFrame>
        <p:nvGraphicFramePr>
          <p:cNvPr id="1296425" name="Object 41"/>
          <p:cNvGraphicFramePr>
            <a:graphicFrameLocks noChangeAspect="1"/>
          </p:cNvGraphicFramePr>
          <p:nvPr/>
        </p:nvGraphicFramePr>
        <p:xfrm>
          <a:off x="2627313" y="5486400"/>
          <a:ext cx="165735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36" name="公式" r:id="rId15" imgW="685800" imgH="419040" progId="Equation.3">
                  <p:embed/>
                </p:oleObj>
              </mc:Choice>
              <mc:Fallback>
                <p:oleObj name="公式" r:id="rId15" imgW="6858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5486400"/>
                        <a:ext cx="1657350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6426" name="Object 42"/>
          <p:cNvGraphicFramePr>
            <a:graphicFrameLocks noChangeAspect="1"/>
          </p:cNvGraphicFramePr>
          <p:nvPr/>
        </p:nvGraphicFramePr>
        <p:xfrm>
          <a:off x="4716463" y="5456238"/>
          <a:ext cx="1295400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37" name="公式" r:id="rId17" imgW="507960" imgH="419040" progId="Equation.3">
                  <p:embed/>
                </p:oleObj>
              </mc:Choice>
              <mc:Fallback>
                <p:oleObj name="公式" r:id="rId17" imgW="5079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5456238"/>
                        <a:ext cx="1295400" cy="106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201741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9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9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0" fill="hold"/>
                                        <p:tgtEl>
                                          <p:spTgt spid="1296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1296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9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9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9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6390" grpId="0" autoUpdateAnimBg="0"/>
      <p:bldP spid="1296415" grpId="0"/>
      <p:bldP spid="1296421" grpId="0"/>
      <p:bldP spid="1296423" grpId="0" animBg="1"/>
      <p:bldP spid="129642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059" name="Text Box 11"/>
          <p:cNvSpPr txBox="1">
            <a:spLocks noChangeArrowheads="1"/>
          </p:cNvSpPr>
          <p:nvPr/>
        </p:nvSpPr>
        <p:spPr bwMode="auto">
          <a:xfrm>
            <a:off x="796925" y="2565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铁磁质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82060" name="Text Box 12"/>
          <p:cNvSpPr txBox="1">
            <a:spLocks noChangeArrowheads="1"/>
          </p:cNvSpPr>
          <p:nvPr/>
        </p:nvSpPr>
        <p:spPr bwMode="auto">
          <a:xfrm>
            <a:off x="3159125" y="2565400"/>
            <a:ext cx="386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磁滞回线（会分析和描述）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82061" name="AutoShape 13"/>
          <p:cNvSpPr>
            <a:spLocks noChangeArrowheads="1"/>
          </p:cNvSpPr>
          <p:nvPr/>
        </p:nvSpPr>
        <p:spPr bwMode="auto">
          <a:xfrm>
            <a:off x="1939925" y="2717800"/>
            <a:ext cx="1143000" cy="228600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330325" y="3098800"/>
            <a:ext cx="1219200" cy="304800"/>
            <a:chOff x="480" y="528"/>
            <a:chExt cx="432" cy="1104"/>
          </a:xfrm>
        </p:grpSpPr>
        <p:sp>
          <p:nvSpPr>
            <p:cNvPr id="16418" name="Line 15"/>
            <p:cNvSpPr>
              <a:spLocks noChangeShapeType="1"/>
            </p:cNvSpPr>
            <p:nvPr/>
          </p:nvSpPr>
          <p:spPr bwMode="auto">
            <a:xfrm>
              <a:off x="480" y="528"/>
              <a:ext cx="0" cy="1104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9" name="Line 16"/>
            <p:cNvSpPr>
              <a:spLocks noChangeShapeType="1"/>
            </p:cNvSpPr>
            <p:nvPr/>
          </p:nvSpPr>
          <p:spPr bwMode="auto">
            <a:xfrm>
              <a:off x="480" y="1632"/>
              <a:ext cx="432" cy="0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82065" name="Text Box 17"/>
          <p:cNvSpPr txBox="1">
            <a:spLocks noChangeArrowheads="1"/>
          </p:cNvSpPr>
          <p:nvPr/>
        </p:nvSpPr>
        <p:spPr bwMode="auto">
          <a:xfrm>
            <a:off x="2625725" y="3116263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磁化机理的微观解释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82066" name="Text Box 18"/>
          <p:cNvSpPr txBox="1">
            <a:spLocks noChangeArrowheads="1"/>
          </p:cNvSpPr>
          <p:nvPr/>
        </p:nvSpPr>
        <p:spPr bwMode="auto">
          <a:xfrm>
            <a:off x="80963" y="447675"/>
            <a:ext cx="1360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磁介质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82067" name="Text Box 19"/>
          <p:cNvSpPr txBox="1">
            <a:spLocks noChangeArrowheads="1"/>
          </p:cNvSpPr>
          <p:nvPr/>
        </p:nvSpPr>
        <p:spPr bwMode="auto">
          <a:xfrm>
            <a:off x="1528763" y="447675"/>
            <a:ext cx="1716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磁介质分类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82068" name="AutoShape 20"/>
          <p:cNvSpPr>
            <a:spLocks noChangeArrowheads="1"/>
          </p:cNvSpPr>
          <p:nvPr/>
        </p:nvSpPr>
        <p:spPr bwMode="auto">
          <a:xfrm>
            <a:off x="3357563" y="600075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82069" name="Text Box 21"/>
          <p:cNvSpPr txBox="1">
            <a:spLocks noChangeArrowheads="1"/>
          </p:cNvSpPr>
          <p:nvPr/>
        </p:nvSpPr>
        <p:spPr bwMode="auto">
          <a:xfrm>
            <a:off x="4195763" y="447675"/>
            <a:ext cx="2328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磁化和束缚电流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82070" name="AutoShape 22"/>
          <p:cNvSpPr>
            <a:spLocks noChangeArrowheads="1"/>
          </p:cNvSpPr>
          <p:nvPr/>
        </p:nvSpPr>
        <p:spPr bwMode="auto">
          <a:xfrm>
            <a:off x="6557963" y="600075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82071" name="Text Box 23"/>
          <p:cNvSpPr txBox="1">
            <a:spLocks noChangeArrowheads="1"/>
          </p:cNvSpPr>
          <p:nvPr/>
        </p:nvSpPr>
        <p:spPr bwMode="auto">
          <a:xfrm>
            <a:off x="7348538" y="447675"/>
            <a:ext cx="1716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电流面密度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282072" name="Object 24"/>
          <p:cNvGraphicFramePr>
            <a:graphicFrameLocks noChangeAspect="1"/>
          </p:cNvGraphicFramePr>
          <p:nvPr/>
        </p:nvGraphicFramePr>
        <p:xfrm>
          <a:off x="6877050" y="1158875"/>
          <a:ext cx="1849438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884" name="公式" r:id="rId3" imgW="825480" imgH="228600" progId="Equation.3">
                  <p:embed/>
                </p:oleObj>
              </mc:Choice>
              <mc:Fallback>
                <p:oleObj name="公式" r:id="rId3" imgW="825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1158875"/>
                        <a:ext cx="1849438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2073" name="AutoShape 25"/>
          <p:cNvSpPr>
            <a:spLocks noChangeArrowheads="1"/>
          </p:cNvSpPr>
          <p:nvPr/>
        </p:nvSpPr>
        <p:spPr bwMode="auto">
          <a:xfrm flipH="1">
            <a:off x="5894388" y="1285875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82074" name="Text Box 26"/>
          <p:cNvSpPr txBox="1">
            <a:spLocks noChangeArrowheads="1"/>
          </p:cNvSpPr>
          <p:nvPr/>
        </p:nvSpPr>
        <p:spPr bwMode="auto">
          <a:xfrm>
            <a:off x="2700338" y="1133475"/>
            <a:ext cx="3248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含介质的安培环路定理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82075" name="AutoShape 27"/>
          <p:cNvSpPr>
            <a:spLocks noChangeArrowheads="1"/>
          </p:cNvSpPr>
          <p:nvPr/>
        </p:nvSpPr>
        <p:spPr bwMode="auto">
          <a:xfrm flipH="1">
            <a:off x="1979613" y="1285875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82076" name="Text Box 28"/>
          <p:cNvSpPr txBox="1">
            <a:spLocks noChangeArrowheads="1"/>
          </p:cNvSpPr>
          <p:nvPr/>
        </p:nvSpPr>
        <p:spPr bwMode="auto">
          <a:xfrm>
            <a:off x="461963" y="1133475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磁场强度</a:t>
            </a: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766763" y="1738313"/>
            <a:ext cx="762000" cy="466725"/>
            <a:chOff x="480" y="528"/>
            <a:chExt cx="432" cy="1104"/>
          </a:xfrm>
        </p:grpSpPr>
        <p:sp>
          <p:nvSpPr>
            <p:cNvPr id="16416" name="Line 30"/>
            <p:cNvSpPr>
              <a:spLocks noChangeShapeType="1"/>
            </p:cNvSpPr>
            <p:nvPr/>
          </p:nvSpPr>
          <p:spPr bwMode="auto">
            <a:xfrm>
              <a:off x="480" y="528"/>
              <a:ext cx="0" cy="1104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7" name="Line 31"/>
            <p:cNvSpPr>
              <a:spLocks noChangeShapeType="1"/>
            </p:cNvSpPr>
            <p:nvPr/>
          </p:nvSpPr>
          <p:spPr bwMode="auto">
            <a:xfrm>
              <a:off x="480" y="1632"/>
              <a:ext cx="432" cy="0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82080" name="Text Box 32"/>
          <p:cNvSpPr txBox="1">
            <a:spLocks noChangeArrowheads="1"/>
          </p:cNvSpPr>
          <p:nvPr/>
        </p:nvSpPr>
        <p:spPr bwMode="auto">
          <a:xfrm>
            <a:off x="1604963" y="1963738"/>
            <a:ext cx="7539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磁介质对磁场、电感（自、互感）、磁场能量的影响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82081" name="Text Box 33"/>
          <p:cNvSpPr txBox="1">
            <a:spLocks noChangeArrowheads="1"/>
          </p:cNvSpPr>
          <p:nvPr/>
        </p:nvSpPr>
        <p:spPr bwMode="auto">
          <a:xfrm>
            <a:off x="114300" y="3644900"/>
            <a:ext cx="495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磁学中需注意的几个问题：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82084" name="Text Box 36"/>
          <p:cNvSpPr txBox="1">
            <a:spLocks noChangeArrowheads="1"/>
          </p:cNvSpPr>
          <p:nvPr/>
        </p:nvSpPr>
        <p:spPr bwMode="auto">
          <a:xfrm>
            <a:off x="495300" y="41386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安培环路定理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 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+ 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补偿原理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82085" name="AutoShape 37"/>
          <p:cNvSpPr>
            <a:spLocks noChangeArrowheads="1"/>
          </p:cNvSpPr>
          <p:nvPr/>
        </p:nvSpPr>
        <p:spPr bwMode="auto">
          <a:xfrm>
            <a:off x="4381500" y="4214813"/>
            <a:ext cx="1143000" cy="228600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82086" name="Text Box 38"/>
          <p:cNvSpPr txBox="1">
            <a:spLocks noChangeArrowheads="1"/>
          </p:cNvSpPr>
          <p:nvPr/>
        </p:nvSpPr>
        <p:spPr bwMode="auto">
          <a:xfrm>
            <a:off x="5524500" y="4062413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注意对称性，电流方向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82087" name="Text Box 39"/>
          <p:cNvSpPr txBox="1">
            <a:spLocks noChangeArrowheads="1"/>
          </p:cNvSpPr>
          <p:nvPr/>
        </p:nvSpPr>
        <p:spPr bwMode="auto">
          <a:xfrm>
            <a:off x="495300" y="4595813"/>
            <a:ext cx="358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磁矩的概念和计算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82088" name="AutoShape 40"/>
          <p:cNvSpPr>
            <a:spLocks noChangeArrowheads="1"/>
          </p:cNvSpPr>
          <p:nvPr/>
        </p:nvSpPr>
        <p:spPr bwMode="auto">
          <a:xfrm>
            <a:off x="3390900" y="4672013"/>
            <a:ext cx="1143000" cy="228600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82089" name="Text Box 41"/>
          <p:cNvSpPr txBox="1">
            <a:spLocks noChangeArrowheads="1"/>
          </p:cNvSpPr>
          <p:nvPr/>
        </p:nvSpPr>
        <p:spPr bwMode="auto">
          <a:xfrm>
            <a:off x="4610100" y="4519613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磁力矩的计算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82096" name="Text Box 48"/>
          <p:cNvSpPr txBox="1">
            <a:spLocks noChangeArrowheads="1"/>
          </p:cNvSpPr>
          <p:nvPr/>
        </p:nvSpPr>
        <p:spPr bwMode="auto">
          <a:xfrm>
            <a:off x="495300" y="5053013"/>
            <a:ext cx="464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运动带电体产生的磁场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82097" name="AutoShape 49"/>
          <p:cNvSpPr>
            <a:spLocks noChangeArrowheads="1"/>
          </p:cNvSpPr>
          <p:nvPr/>
        </p:nvSpPr>
        <p:spPr bwMode="auto">
          <a:xfrm>
            <a:off x="4000500" y="5129213"/>
            <a:ext cx="1143000" cy="228600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82098" name="Text Box 50"/>
          <p:cNvSpPr txBox="1">
            <a:spLocks noChangeArrowheads="1"/>
          </p:cNvSpPr>
          <p:nvPr/>
        </p:nvSpPr>
        <p:spPr bwMode="auto">
          <a:xfrm>
            <a:off x="5143500" y="5053013"/>
            <a:ext cx="388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分析电荷元</a:t>
            </a:r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ˎ̥"/>
                <a:cs typeface="ˎ̥"/>
              </a:rPr>
              <a:t> 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ˎ̥"/>
                <a:cs typeface="ˎ̥"/>
              </a:rPr>
              <a:t>+ </a:t>
            </a:r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叠加原理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82099" name="Text Box 51"/>
          <p:cNvSpPr txBox="1">
            <a:spLocks noChangeArrowheads="1"/>
          </p:cNvSpPr>
          <p:nvPr/>
        </p:nvSpPr>
        <p:spPr bwMode="auto">
          <a:xfrm>
            <a:off x="495300" y="5510213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用安培力公式和磁力矩公式分析载流体的运动趋势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82100" name="Text Box 52"/>
          <p:cNvSpPr txBox="1">
            <a:spLocks noChangeArrowheads="1"/>
          </p:cNvSpPr>
          <p:nvPr/>
        </p:nvSpPr>
        <p:spPr bwMode="auto">
          <a:xfrm>
            <a:off x="495300" y="6067425"/>
            <a:ext cx="472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磁力的功与磁通量的关系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296593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282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282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300"/>
                                        <p:tgtEl>
                                          <p:spTgt spid="128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128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300"/>
                                        <p:tgtEl>
                                          <p:spTgt spid="128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128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300"/>
                                        <p:tgtEl>
                                          <p:spTgt spid="128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820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820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3" dur="500"/>
                                        <p:tgtEl>
                                          <p:spTgt spid="128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300"/>
                                        <p:tgtEl>
                                          <p:spTgt spid="128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3" dur="500"/>
                                        <p:tgtEl>
                                          <p:spTgt spid="128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300"/>
                                        <p:tgtEl>
                                          <p:spTgt spid="128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300" fill="hold"/>
                                        <p:tgtEl>
                                          <p:spTgt spid="1282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300" fill="hold"/>
                                        <p:tgtEl>
                                          <p:spTgt spid="1282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28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28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28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28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282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28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282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282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282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282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282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282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282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28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28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28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2059" grpId="0"/>
      <p:bldP spid="1282060" grpId="0"/>
      <p:bldP spid="1282061" grpId="0" animBg="1"/>
      <p:bldP spid="1282065" grpId="0"/>
      <p:bldP spid="1282066" grpId="0" autoUpdateAnimBg="0"/>
      <p:bldP spid="1282067" grpId="0" autoUpdateAnimBg="0"/>
      <p:bldP spid="1282068" grpId="0" animBg="1"/>
      <p:bldP spid="1282069" grpId="0" autoUpdateAnimBg="0"/>
      <p:bldP spid="1282070" grpId="0" animBg="1"/>
      <p:bldP spid="1282071" grpId="0" autoUpdateAnimBg="0"/>
      <p:bldP spid="1282073" grpId="0" animBg="1"/>
      <p:bldP spid="1282074" grpId="0" autoUpdateAnimBg="0"/>
      <p:bldP spid="1282075" grpId="0" animBg="1"/>
      <p:bldP spid="1282076" grpId="0" autoUpdateAnimBg="0"/>
      <p:bldP spid="1282080" grpId="0" autoUpdateAnimBg="0"/>
      <p:bldP spid="1282081" grpId="0"/>
      <p:bldP spid="1282084" grpId="0"/>
      <p:bldP spid="1282085" grpId="0" animBg="1"/>
      <p:bldP spid="1282086" grpId="0"/>
      <p:bldP spid="1282087" grpId="0"/>
      <p:bldP spid="1282088" grpId="0" animBg="1"/>
      <p:bldP spid="1282089" grpId="0"/>
      <p:bldP spid="1282096" grpId="0"/>
      <p:bldP spid="1282097" grpId="0" animBg="1"/>
      <p:bldP spid="1282098" grpId="0"/>
      <p:bldP spid="1282099" grpId="0"/>
      <p:bldP spid="128210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Text Box 2"/>
          <p:cNvSpPr txBox="1">
            <a:spLocks noChangeArrowheads="1"/>
          </p:cNvSpPr>
          <p:nvPr/>
        </p:nvSpPr>
        <p:spPr bwMode="auto">
          <a:xfrm>
            <a:off x="266700" y="457200"/>
            <a:ext cx="693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五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ˎ̥"/>
                <a:cs typeface="ˎ̥"/>
              </a:rPr>
              <a:t>  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电磁感应和麦克斯韦电磁场理论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7415" name="Text Box 3"/>
          <p:cNvSpPr txBox="1">
            <a:spLocks noChangeArrowheads="1"/>
          </p:cNvSpPr>
          <p:nvPr/>
        </p:nvSpPr>
        <p:spPr bwMode="auto">
          <a:xfrm>
            <a:off x="647700" y="990600"/>
            <a:ext cx="746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磁通量的计算和分析是求解电磁感应问题的关键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7416" name="Text Box 4"/>
          <p:cNvSpPr txBox="1">
            <a:spLocks noChangeArrowheads="1"/>
          </p:cNvSpPr>
          <p:nvPr/>
        </p:nvSpPr>
        <p:spPr bwMode="auto">
          <a:xfrm>
            <a:off x="647700" y="14478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注意动生电动势与感生电动势的区别和计算方法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7417" name="Text Box 5"/>
          <p:cNvSpPr txBox="1">
            <a:spLocks noChangeArrowheads="1"/>
          </p:cNvSpPr>
          <p:nvPr/>
        </p:nvSpPr>
        <p:spPr bwMode="auto">
          <a:xfrm>
            <a:off x="647700" y="1905000"/>
            <a:ext cx="457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自感应与互感应的区别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7418" name="AutoShape 6"/>
          <p:cNvSpPr>
            <a:spLocks noChangeArrowheads="1"/>
          </p:cNvSpPr>
          <p:nvPr/>
        </p:nvSpPr>
        <p:spPr bwMode="auto">
          <a:xfrm>
            <a:off x="4229100" y="2057400"/>
            <a:ext cx="914400" cy="228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7410" name="Object 7"/>
          <p:cNvGraphicFramePr>
            <a:graphicFrameLocks noChangeAspect="1"/>
          </p:cNvGraphicFramePr>
          <p:nvPr/>
        </p:nvGraphicFramePr>
        <p:xfrm>
          <a:off x="5219700" y="1905000"/>
          <a:ext cx="99536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38" name="Equation" r:id="rId3" imgW="342751" imgH="190417" progId="Equation.3">
                  <p:embed/>
                </p:oleObj>
              </mc:Choice>
              <mc:Fallback>
                <p:oleObj name="Equation" r:id="rId3" imgW="342751" imgH="190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1905000"/>
                        <a:ext cx="995363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9" name="Text Box 8"/>
          <p:cNvSpPr txBox="1">
            <a:spLocks noChangeArrowheads="1"/>
          </p:cNvSpPr>
          <p:nvPr/>
        </p:nvSpPr>
        <p:spPr bwMode="auto">
          <a:xfrm>
            <a:off x="647700" y="2362200"/>
            <a:ext cx="609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磁场能量与电场能量的对应关系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7420" name="AutoShape 9"/>
          <p:cNvSpPr>
            <a:spLocks noChangeArrowheads="1"/>
          </p:cNvSpPr>
          <p:nvPr/>
        </p:nvSpPr>
        <p:spPr bwMode="auto">
          <a:xfrm>
            <a:off x="6210300" y="2057400"/>
            <a:ext cx="914400" cy="228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7411" name="Object 10"/>
          <p:cNvGraphicFramePr>
            <a:graphicFrameLocks noChangeAspect="1"/>
          </p:cNvGraphicFramePr>
          <p:nvPr/>
        </p:nvGraphicFramePr>
        <p:xfrm>
          <a:off x="7200900" y="1828800"/>
          <a:ext cx="117951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39" name="Equation" r:id="rId5" imgW="406048" imgH="215713" progId="Equation.3">
                  <p:embed/>
                </p:oleObj>
              </mc:Choice>
              <mc:Fallback>
                <p:oleObj name="Equation" r:id="rId5" imgW="406048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900" y="1828800"/>
                        <a:ext cx="1179513" cy="5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1" name="Text Box 11"/>
          <p:cNvSpPr txBox="1">
            <a:spLocks noChangeArrowheads="1"/>
          </p:cNvSpPr>
          <p:nvPr/>
        </p:nvSpPr>
        <p:spPr bwMode="auto">
          <a:xfrm>
            <a:off x="647700" y="2819400"/>
            <a:ext cx="434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位移电流的计算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7422" name="AutoShape 12"/>
          <p:cNvSpPr>
            <a:spLocks noChangeArrowheads="1"/>
          </p:cNvSpPr>
          <p:nvPr/>
        </p:nvSpPr>
        <p:spPr bwMode="auto">
          <a:xfrm>
            <a:off x="3314700" y="2971800"/>
            <a:ext cx="914400" cy="228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7412" name="Object 13"/>
          <p:cNvGraphicFramePr>
            <a:graphicFrameLocks noChangeAspect="1"/>
          </p:cNvGraphicFramePr>
          <p:nvPr/>
        </p:nvGraphicFramePr>
        <p:xfrm>
          <a:off x="4305300" y="2819400"/>
          <a:ext cx="9588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40" name="Equation" r:id="rId7" imgW="330057" imgH="190417" progId="Equation.3">
                  <p:embed/>
                </p:oleObj>
              </mc:Choice>
              <mc:Fallback>
                <p:oleObj name="Equation" r:id="rId7" imgW="330057" imgH="190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5300" y="2819400"/>
                        <a:ext cx="958850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3" name="AutoShape 14"/>
          <p:cNvSpPr>
            <a:spLocks noChangeArrowheads="1"/>
          </p:cNvSpPr>
          <p:nvPr/>
        </p:nvSpPr>
        <p:spPr bwMode="auto">
          <a:xfrm>
            <a:off x="5295900" y="2971800"/>
            <a:ext cx="914400" cy="228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7413" name="Object 15"/>
          <p:cNvGraphicFramePr>
            <a:graphicFrameLocks noChangeAspect="1"/>
          </p:cNvGraphicFramePr>
          <p:nvPr/>
        </p:nvGraphicFramePr>
        <p:xfrm>
          <a:off x="6286500" y="2819400"/>
          <a:ext cx="663575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41" name="Equation" r:id="rId9" imgW="228600" imgH="228600" progId="Equation.3">
                  <p:embed/>
                </p:oleObj>
              </mc:Choice>
              <mc:Fallback>
                <p:oleObj name="Equation" r:id="rId9" imgW="228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0" y="2819400"/>
                        <a:ext cx="663575" cy="59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24" name="Group 16"/>
          <p:cNvGrpSpPr>
            <a:grpSpLocks/>
          </p:cNvGrpSpPr>
          <p:nvPr/>
        </p:nvGrpSpPr>
        <p:grpSpPr bwMode="auto">
          <a:xfrm>
            <a:off x="1638300" y="3200400"/>
            <a:ext cx="914400" cy="381000"/>
            <a:chOff x="480" y="528"/>
            <a:chExt cx="432" cy="1104"/>
          </a:xfrm>
        </p:grpSpPr>
        <p:sp>
          <p:nvSpPr>
            <p:cNvPr id="17430" name="Line 17"/>
            <p:cNvSpPr>
              <a:spLocks noChangeShapeType="1"/>
            </p:cNvSpPr>
            <p:nvPr/>
          </p:nvSpPr>
          <p:spPr bwMode="auto">
            <a:xfrm>
              <a:off x="480" y="528"/>
              <a:ext cx="0" cy="1104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1" name="Line 18"/>
            <p:cNvSpPr>
              <a:spLocks noChangeShapeType="1"/>
            </p:cNvSpPr>
            <p:nvPr/>
          </p:nvSpPr>
          <p:spPr bwMode="auto">
            <a:xfrm>
              <a:off x="480" y="1632"/>
              <a:ext cx="432" cy="0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25" name="Text Box 19"/>
          <p:cNvSpPr txBox="1">
            <a:spLocks noChangeArrowheads="1"/>
          </p:cNvSpPr>
          <p:nvPr/>
        </p:nvSpPr>
        <p:spPr bwMode="auto">
          <a:xfrm>
            <a:off x="2628900" y="3276600"/>
            <a:ext cx="419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全电流安培环路定理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40756" name="Line 20"/>
          <p:cNvSpPr>
            <a:spLocks noChangeShapeType="1"/>
          </p:cNvSpPr>
          <p:nvPr/>
        </p:nvSpPr>
        <p:spPr bwMode="auto">
          <a:xfrm>
            <a:off x="395288" y="4437063"/>
            <a:ext cx="8382000" cy="0"/>
          </a:xfrm>
          <a:prstGeom prst="line">
            <a:avLst/>
          </a:prstGeom>
          <a:noFill/>
          <a:ln w="25400">
            <a:solidFill>
              <a:srgbClr val="FFFF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0757" name="WordArt 21"/>
          <p:cNvSpPr>
            <a:spLocks noChangeArrowheads="1" noChangeShapeType="1" noTextEdit="1"/>
          </p:cNvSpPr>
          <p:nvPr/>
        </p:nvSpPr>
        <p:spPr bwMode="auto">
          <a:xfrm>
            <a:off x="2247900" y="4800600"/>
            <a:ext cx="4572000" cy="16002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4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r>
              <a:rPr lang="en-US" altLang="zh-CN" sz="36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cs typeface="Arial" panose="020B0604020202020204" pitchFamily="34" charset="0"/>
              </a:rPr>
              <a:t>Good luck</a:t>
            </a:r>
            <a:r>
              <a:rPr lang="zh-CN" altLang="en-US" sz="36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cs typeface="Arial" panose="020B0604020202020204" pitchFamily="34" charset="0"/>
              </a:rPr>
              <a:t>！</a:t>
            </a:r>
            <a:endParaRPr lang="zh-CN" altLang="en-US" sz="3600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cs typeface="Arial" panose="020B0604020202020204" pitchFamily="34" charset="0"/>
            </a:endParaRPr>
          </a:p>
        </p:txBody>
      </p:sp>
      <p:sp>
        <p:nvSpPr>
          <p:cNvPr id="17428" name="Line 22"/>
          <p:cNvSpPr>
            <a:spLocks noChangeShapeType="1"/>
          </p:cNvSpPr>
          <p:nvPr/>
        </p:nvSpPr>
        <p:spPr bwMode="auto">
          <a:xfrm>
            <a:off x="5829300" y="2362200"/>
            <a:ext cx="457200" cy="533400"/>
          </a:xfrm>
          <a:prstGeom prst="line">
            <a:avLst/>
          </a:prstGeom>
          <a:noFill/>
          <a:ln w="3492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9" name="Text Box 23"/>
          <p:cNvSpPr txBox="1">
            <a:spLocks noChangeArrowheads="1"/>
          </p:cNvSpPr>
          <p:nvPr/>
        </p:nvSpPr>
        <p:spPr bwMode="auto">
          <a:xfrm>
            <a:off x="647700" y="3733800"/>
            <a:ext cx="525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麦克斯韦方程组的物理意义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427694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0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0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40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40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0756" grpId="0" animBg="1"/>
      <p:bldP spid="114075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Text Box 2"/>
          <p:cNvSpPr txBox="1">
            <a:spLocks noChangeArrowheads="1"/>
          </p:cNvSpPr>
          <p:nvPr/>
        </p:nvSpPr>
        <p:spPr bwMode="auto">
          <a:xfrm>
            <a:off x="250825" y="595313"/>
            <a:ext cx="1868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ˎ̥"/>
                <a:cs typeface="ˎ̥"/>
              </a:rPr>
              <a:t> 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复习方法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5379" name="Text Box 3"/>
          <p:cNvSpPr txBox="1">
            <a:spLocks noChangeArrowheads="1"/>
          </p:cNvSpPr>
          <p:nvPr/>
        </p:nvSpPr>
        <p:spPr bwMode="auto">
          <a:xfrm>
            <a:off x="500063" y="1268413"/>
            <a:ext cx="1408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ˎ̥"/>
                <a:cs typeface="ˎ̥"/>
              </a:rPr>
              <a:t>1 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对比法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125380" name="Object 4"/>
          <p:cNvGraphicFramePr>
            <a:graphicFrameLocks noChangeAspect="1"/>
          </p:cNvGraphicFramePr>
          <p:nvPr/>
        </p:nvGraphicFramePr>
        <p:xfrm>
          <a:off x="1908175" y="1989138"/>
          <a:ext cx="1016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54" name="公式" r:id="rId3" imgW="507960" imgH="215640" progId="Equation.3">
                  <p:embed/>
                </p:oleObj>
              </mc:Choice>
              <mc:Fallback>
                <p:oleObj name="公式" r:id="rId3" imgW="5079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989138"/>
                        <a:ext cx="1016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5381" name="Rectangle 5"/>
          <p:cNvSpPr>
            <a:spLocks noChangeArrowheads="1"/>
          </p:cNvSpPr>
          <p:nvPr/>
        </p:nvSpPr>
        <p:spPr bwMode="auto">
          <a:xfrm>
            <a:off x="666750" y="1954213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质点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5382" name="Rectangle 6"/>
          <p:cNvSpPr>
            <a:spLocks noChangeArrowheads="1"/>
          </p:cNvSpPr>
          <p:nvPr/>
        </p:nvSpPr>
        <p:spPr bwMode="auto">
          <a:xfrm>
            <a:off x="666750" y="3022600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刚体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125383" name="Object 7"/>
          <p:cNvGraphicFramePr>
            <a:graphicFrameLocks noChangeAspect="1"/>
          </p:cNvGraphicFramePr>
          <p:nvPr/>
        </p:nvGraphicFramePr>
        <p:xfrm>
          <a:off x="1835150" y="3013075"/>
          <a:ext cx="10652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55" name="公式" r:id="rId5" imgW="533160" imgH="241200" progId="Equation.3">
                  <p:embed/>
                </p:oleObj>
              </mc:Choice>
              <mc:Fallback>
                <p:oleObj name="公式" r:id="rId5" imgW="5331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013075"/>
                        <a:ext cx="1065213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5384" name="Object 8"/>
          <p:cNvGraphicFramePr>
            <a:graphicFrameLocks noChangeAspect="1"/>
          </p:cNvGraphicFramePr>
          <p:nvPr/>
        </p:nvGraphicFramePr>
        <p:xfrm>
          <a:off x="3217863" y="1809750"/>
          <a:ext cx="863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56" name="公式" r:id="rId7" imgW="431640" imgH="393480" progId="Equation.3">
                  <p:embed/>
                </p:oleObj>
              </mc:Choice>
              <mc:Fallback>
                <p:oleObj name="公式" r:id="rId7" imgW="4316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7863" y="1809750"/>
                        <a:ext cx="8636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5385" name="Object 9"/>
          <p:cNvGraphicFramePr>
            <a:graphicFrameLocks noChangeAspect="1"/>
          </p:cNvGraphicFramePr>
          <p:nvPr/>
        </p:nvGraphicFramePr>
        <p:xfrm>
          <a:off x="3351213" y="2860675"/>
          <a:ext cx="8112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57" name="公式" r:id="rId9" imgW="406080" imgH="393480" progId="Equation.3">
                  <p:embed/>
                </p:oleObj>
              </mc:Choice>
              <mc:Fallback>
                <p:oleObj name="公式" r:id="rId9" imgW="4060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1213" y="2860675"/>
                        <a:ext cx="811212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5386" name="Object 10"/>
          <p:cNvGraphicFramePr>
            <a:graphicFrameLocks noChangeAspect="1"/>
          </p:cNvGraphicFramePr>
          <p:nvPr/>
        </p:nvGraphicFramePr>
        <p:xfrm>
          <a:off x="4683125" y="2027238"/>
          <a:ext cx="508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58" name="公式" r:id="rId11" imgW="253800" imgH="177480" progId="Equation.3">
                  <p:embed/>
                </p:oleObj>
              </mc:Choice>
              <mc:Fallback>
                <p:oleObj name="公式" r:id="rId11" imgW="2538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25" y="2027238"/>
                        <a:ext cx="508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5387" name="Object 11"/>
          <p:cNvGraphicFramePr>
            <a:graphicFrameLocks noChangeAspect="1"/>
          </p:cNvGraphicFramePr>
          <p:nvPr/>
        </p:nvGraphicFramePr>
        <p:xfrm>
          <a:off x="4705350" y="3076575"/>
          <a:ext cx="482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59" name="公式" r:id="rId13" imgW="241200" imgH="177480" progId="Equation.3">
                  <p:embed/>
                </p:oleObj>
              </mc:Choice>
              <mc:Fallback>
                <p:oleObj name="公式" r:id="rId13" imgW="2412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5350" y="3076575"/>
                        <a:ext cx="4826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5388" name="Object 12"/>
          <p:cNvGraphicFramePr>
            <a:graphicFrameLocks noChangeAspect="1"/>
          </p:cNvGraphicFramePr>
          <p:nvPr/>
        </p:nvGraphicFramePr>
        <p:xfrm>
          <a:off x="5934075" y="1989138"/>
          <a:ext cx="787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60" name="公式" r:id="rId15" imgW="393480" imgH="215640" progId="Equation.3">
                  <p:embed/>
                </p:oleObj>
              </mc:Choice>
              <mc:Fallback>
                <p:oleObj name="公式" r:id="rId15" imgW="393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4075" y="1989138"/>
                        <a:ext cx="787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5389" name="Object 13"/>
          <p:cNvGraphicFramePr>
            <a:graphicFrameLocks noChangeAspect="1"/>
          </p:cNvGraphicFramePr>
          <p:nvPr/>
        </p:nvGraphicFramePr>
        <p:xfrm>
          <a:off x="6005513" y="3038475"/>
          <a:ext cx="914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61" name="公式" r:id="rId17" imgW="457200" imgH="215640" progId="Equation.3">
                  <p:embed/>
                </p:oleObj>
              </mc:Choice>
              <mc:Fallback>
                <p:oleObj name="公式" r:id="rId17" imgW="4572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5513" y="3038475"/>
                        <a:ext cx="914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5390" name="AutoShape 14"/>
          <p:cNvSpPr>
            <a:spLocks/>
          </p:cNvSpPr>
          <p:nvPr/>
        </p:nvSpPr>
        <p:spPr bwMode="auto">
          <a:xfrm>
            <a:off x="438150" y="2133600"/>
            <a:ext cx="173038" cy="1219200"/>
          </a:xfrm>
          <a:prstGeom prst="leftBrace">
            <a:avLst>
              <a:gd name="adj1" fmla="val 58715"/>
              <a:gd name="adj2" fmla="val 50000"/>
            </a:avLst>
          </a:prstGeom>
          <a:noFill/>
          <a:ln w="412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5391" name="Rectangle 15"/>
          <p:cNvSpPr>
            <a:spLocks noChangeArrowheads="1"/>
          </p:cNvSpPr>
          <p:nvPr/>
        </p:nvSpPr>
        <p:spPr bwMode="auto">
          <a:xfrm>
            <a:off x="7143750" y="1954213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动量守恒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5392" name="Rectangle 16"/>
          <p:cNvSpPr>
            <a:spLocks noChangeArrowheads="1"/>
          </p:cNvSpPr>
          <p:nvPr/>
        </p:nvSpPr>
        <p:spPr bwMode="auto">
          <a:xfrm>
            <a:off x="7143750" y="3025775"/>
            <a:ext cx="171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动量矩守恒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125393" name="Object 17"/>
          <p:cNvGraphicFramePr>
            <a:graphicFrameLocks noChangeAspect="1"/>
          </p:cNvGraphicFramePr>
          <p:nvPr/>
        </p:nvGraphicFramePr>
        <p:xfrm>
          <a:off x="2079625" y="3954463"/>
          <a:ext cx="584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62" name="公式" r:id="rId19" imgW="291960" imgH="228600" progId="Equation.3">
                  <p:embed/>
                </p:oleObj>
              </mc:Choice>
              <mc:Fallback>
                <p:oleObj name="公式" r:id="rId19" imgW="291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625" y="3954463"/>
                        <a:ext cx="584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5394" name="Rectangle 18"/>
          <p:cNvSpPr>
            <a:spLocks noChangeArrowheads="1"/>
          </p:cNvSpPr>
          <p:nvPr/>
        </p:nvSpPr>
        <p:spPr bwMode="auto">
          <a:xfrm>
            <a:off x="666750" y="3954463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静电场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5395" name="Rectangle 19"/>
          <p:cNvSpPr>
            <a:spLocks noChangeArrowheads="1"/>
          </p:cNvSpPr>
          <p:nvPr/>
        </p:nvSpPr>
        <p:spPr bwMode="auto">
          <a:xfrm>
            <a:off x="666750" y="4902200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静磁场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125396" name="Object 20"/>
          <p:cNvGraphicFramePr>
            <a:graphicFrameLocks noChangeAspect="1"/>
          </p:cNvGraphicFramePr>
          <p:nvPr/>
        </p:nvGraphicFramePr>
        <p:xfrm>
          <a:off x="2119313" y="4921250"/>
          <a:ext cx="6334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63" name="公式" r:id="rId21" imgW="317160" imgH="228600" progId="Equation.3">
                  <p:embed/>
                </p:oleObj>
              </mc:Choice>
              <mc:Fallback>
                <p:oleObj name="公式" r:id="rId21" imgW="317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313" y="4921250"/>
                        <a:ext cx="63341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5397" name="Object 21"/>
          <p:cNvGraphicFramePr>
            <a:graphicFrameLocks noChangeAspect="1"/>
          </p:cNvGraphicFramePr>
          <p:nvPr/>
        </p:nvGraphicFramePr>
        <p:xfrm>
          <a:off x="4500563" y="4797425"/>
          <a:ext cx="965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64" name="公式" r:id="rId23" imgW="482400" imgH="393480" progId="Equation.3">
                  <p:embed/>
                </p:oleObj>
              </mc:Choice>
              <mc:Fallback>
                <p:oleObj name="公式" r:id="rId23" imgW="482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4797425"/>
                        <a:ext cx="9652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5398" name="Object 22"/>
          <p:cNvGraphicFramePr>
            <a:graphicFrameLocks noChangeAspect="1"/>
          </p:cNvGraphicFramePr>
          <p:nvPr/>
        </p:nvGraphicFramePr>
        <p:xfrm>
          <a:off x="4562475" y="3789363"/>
          <a:ext cx="939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65" name="公式" r:id="rId25" imgW="469800" imgH="393480" progId="Equation.3">
                  <p:embed/>
                </p:oleObj>
              </mc:Choice>
              <mc:Fallback>
                <p:oleObj name="公式" r:id="rId25" imgW="469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2475" y="3789363"/>
                        <a:ext cx="9398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5399" name="Object 23"/>
          <p:cNvGraphicFramePr>
            <a:graphicFrameLocks noChangeAspect="1"/>
          </p:cNvGraphicFramePr>
          <p:nvPr/>
        </p:nvGraphicFramePr>
        <p:xfrm>
          <a:off x="7235825" y="3905250"/>
          <a:ext cx="9652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66" name="公式" r:id="rId27" imgW="482400" imgH="279360" progId="Equation.3">
                  <p:embed/>
                </p:oleObj>
              </mc:Choice>
              <mc:Fallback>
                <p:oleObj name="公式" r:id="rId27" imgW="482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3905250"/>
                        <a:ext cx="965200" cy="557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5400" name="Object 24"/>
          <p:cNvGraphicFramePr>
            <a:graphicFrameLocks noChangeAspect="1"/>
          </p:cNvGraphicFramePr>
          <p:nvPr/>
        </p:nvGraphicFramePr>
        <p:xfrm>
          <a:off x="7235825" y="4887913"/>
          <a:ext cx="989013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67" name="公式" r:id="rId29" imgW="495000" imgH="279360" progId="Equation.3">
                  <p:embed/>
                </p:oleObj>
              </mc:Choice>
              <mc:Fallback>
                <p:oleObj name="公式" r:id="rId29" imgW="4950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4887913"/>
                        <a:ext cx="989013" cy="557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5401" name="AutoShape 25"/>
          <p:cNvSpPr>
            <a:spLocks/>
          </p:cNvSpPr>
          <p:nvPr/>
        </p:nvSpPr>
        <p:spPr bwMode="auto">
          <a:xfrm>
            <a:off x="438150" y="4005263"/>
            <a:ext cx="246063" cy="1225550"/>
          </a:xfrm>
          <a:prstGeom prst="leftBrace">
            <a:avLst>
              <a:gd name="adj1" fmla="val 41505"/>
              <a:gd name="adj2" fmla="val 50000"/>
            </a:avLst>
          </a:prstGeom>
          <a:noFill/>
          <a:ln w="412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5402" name="Rectangle 26"/>
          <p:cNvSpPr>
            <a:spLocks noChangeArrowheads="1"/>
          </p:cNvSpPr>
          <p:nvPr/>
        </p:nvSpPr>
        <p:spPr bwMode="auto">
          <a:xfrm>
            <a:off x="3028950" y="3954463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电荷元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5403" name="Rectangle 27"/>
          <p:cNvSpPr>
            <a:spLocks noChangeArrowheads="1"/>
          </p:cNvSpPr>
          <p:nvPr/>
        </p:nvSpPr>
        <p:spPr bwMode="auto">
          <a:xfrm>
            <a:off x="5695950" y="3954463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库仑力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5404" name="Rectangle 28"/>
          <p:cNvSpPr>
            <a:spLocks noChangeArrowheads="1"/>
          </p:cNvSpPr>
          <p:nvPr/>
        </p:nvSpPr>
        <p:spPr bwMode="auto">
          <a:xfrm>
            <a:off x="3028950" y="4902200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电流元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5405" name="Rectangle 29"/>
          <p:cNvSpPr>
            <a:spLocks noChangeArrowheads="1"/>
          </p:cNvSpPr>
          <p:nvPr/>
        </p:nvSpPr>
        <p:spPr bwMode="auto">
          <a:xfrm>
            <a:off x="5695950" y="4914900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安培力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5406" name="Line 30"/>
          <p:cNvSpPr>
            <a:spLocks noChangeShapeType="1"/>
          </p:cNvSpPr>
          <p:nvPr/>
        </p:nvSpPr>
        <p:spPr bwMode="auto">
          <a:xfrm>
            <a:off x="2266950" y="2459038"/>
            <a:ext cx="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5407" name="Line 31"/>
          <p:cNvSpPr>
            <a:spLocks noChangeShapeType="1"/>
          </p:cNvSpPr>
          <p:nvPr/>
        </p:nvSpPr>
        <p:spPr bwMode="auto">
          <a:xfrm>
            <a:off x="2339975" y="4510088"/>
            <a:ext cx="3175" cy="393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98621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300"/>
                                        <p:tgtEl>
                                          <p:spTgt spid="112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1125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125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112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25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25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25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25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25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25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25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25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12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1125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112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112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2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112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112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8" dur="500"/>
                                        <p:tgtEl>
                                          <p:spTgt spid="112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112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300" fill="hold"/>
                                        <p:tgtEl>
                                          <p:spTgt spid="1125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300" fill="hold"/>
                                        <p:tgtEl>
                                          <p:spTgt spid="1125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8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2" dur="300"/>
                                        <p:tgtEl>
                                          <p:spTgt spid="112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7" dur="500"/>
                                        <p:tgtEl>
                                          <p:spTgt spid="112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125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25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125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125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25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125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125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125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6" dur="500"/>
                                        <p:tgtEl>
                                          <p:spTgt spid="112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0" dur="500"/>
                                        <p:tgtEl>
                                          <p:spTgt spid="1125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4" dur="500"/>
                                        <p:tgtEl>
                                          <p:spTgt spid="112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9" dur="300"/>
                                        <p:tgtEl>
                                          <p:spTgt spid="1125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3" dur="300"/>
                                        <p:tgtEl>
                                          <p:spTgt spid="112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8" dur="500"/>
                                        <p:tgtEl>
                                          <p:spTgt spid="112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112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300"/>
                                        <p:tgtEl>
                                          <p:spTgt spid="1125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300"/>
                                        <p:tgtEl>
                                          <p:spTgt spid="112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112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0" dur="500"/>
                                        <p:tgtEl>
                                          <p:spTgt spid="112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5378" grpId="0" autoUpdateAnimBg="0"/>
      <p:bldP spid="1125379" grpId="0" autoUpdateAnimBg="0"/>
      <p:bldP spid="1125381" grpId="0" autoUpdateAnimBg="0"/>
      <p:bldP spid="1125382" grpId="0" autoUpdateAnimBg="0"/>
      <p:bldP spid="1125390" grpId="0" animBg="1"/>
      <p:bldP spid="1125391" grpId="0" autoUpdateAnimBg="0"/>
      <p:bldP spid="1125392" grpId="0" autoUpdateAnimBg="0"/>
      <p:bldP spid="1125394" grpId="0" autoUpdateAnimBg="0"/>
      <p:bldP spid="1125395" grpId="0" autoUpdateAnimBg="0"/>
      <p:bldP spid="1125401" grpId="0" animBg="1"/>
      <p:bldP spid="1125402" grpId="0" autoUpdateAnimBg="0"/>
      <p:bldP spid="1125403" grpId="0" autoUpdateAnimBg="0"/>
      <p:bldP spid="1125404" grpId="0" autoUpdateAnimBg="0"/>
      <p:bldP spid="1125405" grpId="0" autoUpdateAnimBg="0"/>
      <p:bldP spid="1125406" grpId="0" animBg="1"/>
      <p:bldP spid="112540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02" name="Text Box 2"/>
          <p:cNvSpPr txBox="1">
            <a:spLocks noChangeArrowheads="1"/>
          </p:cNvSpPr>
          <p:nvPr/>
        </p:nvSpPr>
        <p:spPr bwMode="auto">
          <a:xfrm>
            <a:off x="438150" y="523875"/>
            <a:ext cx="1408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ˎ̥"/>
                <a:cs typeface="ˎ̥"/>
              </a:rPr>
              <a:t>2 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串联法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126403" name="Object 3"/>
          <p:cNvGraphicFramePr>
            <a:graphicFrameLocks noChangeAspect="1"/>
          </p:cNvGraphicFramePr>
          <p:nvPr/>
        </p:nvGraphicFramePr>
        <p:xfrm>
          <a:off x="1885950" y="1662113"/>
          <a:ext cx="45878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68" name="Equation" r:id="rId3" imgW="164957" imgH="203024" progId="Equation.3">
                  <p:embed/>
                </p:oleObj>
              </mc:Choice>
              <mc:Fallback>
                <p:oleObj name="Equation" r:id="rId3" imgW="164957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950" y="1662113"/>
                        <a:ext cx="458788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04" name="AutoShape 4"/>
          <p:cNvSpPr>
            <a:spLocks noChangeArrowheads="1"/>
          </p:cNvSpPr>
          <p:nvPr/>
        </p:nvSpPr>
        <p:spPr bwMode="auto">
          <a:xfrm>
            <a:off x="1200150" y="1814513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26405" name="Object 5"/>
          <p:cNvGraphicFramePr>
            <a:graphicFrameLocks noChangeAspect="1"/>
          </p:cNvGraphicFramePr>
          <p:nvPr/>
        </p:nvGraphicFramePr>
        <p:xfrm>
          <a:off x="666750" y="1738313"/>
          <a:ext cx="42386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69" name="Equation" r:id="rId5" imgW="152268" imgH="203024" progId="Equation.3">
                  <p:embed/>
                </p:oleObj>
              </mc:Choice>
              <mc:Fallback>
                <p:oleObj name="Equation" r:id="rId5" imgW="152268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1738313"/>
                        <a:ext cx="423863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06" name="AutoShape 6"/>
          <p:cNvSpPr>
            <a:spLocks noChangeArrowheads="1"/>
          </p:cNvSpPr>
          <p:nvPr/>
        </p:nvSpPr>
        <p:spPr bwMode="auto">
          <a:xfrm>
            <a:off x="2495550" y="1814513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895350" y="2165350"/>
            <a:ext cx="2819400" cy="327025"/>
            <a:chOff x="528" y="3648"/>
            <a:chExt cx="1776" cy="288"/>
          </a:xfrm>
        </p:grpSpPr>
        <p:sp>
          <p:nvSpPr>
            <p:cNvPr id="2099" name="Line 8"/>
            <p:cNvSpPr>
              <a:spLocks noChangeShapeType="1"/>
            </p:cNvSpPr>
            <p:nvPr/>
          </p:nvSpPr>
          <p:spPr bwMode="auto">
            <a:xfrm>
              <a:off x="528" y="3744"/>
              <a:ext cx="0" cy="192"/>
            </a:xfrm>
            <a:prstGeom prst="line">
              <a:avLst/>
            </a:prstGeom>
            <a:noFill/>
            <a:ln w="2222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0" name="Line 9"/>
            <p:cNvSpPr>
              <a:spLocks noChangeShapeType="1"/>
            </p:cNvSpPr>
            <p:nvPr/>
          </p:nvSpPr>
          <p:spPr bwMode="auto">
            <a:xfrm>
              <a:off x="528" y="3936"/>
              <a:ext cx="1776" cy="0"/>
            </a:xfrm>
            <a:prstGeom prst="line">
              <a:avLst/>
            </a:prstGeom>
            <a:noFill/>
            <a:ln w="2222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1" name="Line 10"/>
            <p:cNvSpPr>
              <a:spLocks noChangeShapeType="1"/>
            </p:cNvSpPr>
            <p:nvPr/>
          </p:nvSpPr>
          <p:spPr bwMode="auto">
            <a:xfrm flipV="1">
              <a:off x="2304" y="3648"/>
              <a:ext cx="0" cy="288"/>
            </a:xfrm>
            <a:prstGeom prst="line">
              <a:avLst/>
            </a:prstGeom>
            <a:noFill/>
            <a:ln w="22225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6411" name="AutoShape 11"/>
          <p:cNvSpPr>
            <a:spLocks noChangeArrowheads="1"/>
          </p:cNvSpPr>
          <p:nvPr/>
        </p:nvSpPr>
        <p:spPr bwMode="auto">
          <a:xfrm>
            <a:off x="4476750" y="1814513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26412" name="Object 12"/>
          <p:cNvGraphicFramePr>
            <a:graphicFrameLocks noChangeAspect="1"/>
          </p:cNvGraphicFramePr>
          <p:nvPr/>
        </p:nvGraphicFramePr>
        <p:xfrm>
          <a:off x="5238750" y="1662113"/>
          <a:ext cx="4222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70" name="Equation" r:id="rId7" imgW="152202" imgH="177569" progId="Equation.3">
                  <p:embed/>
                </p:oleObj>
              </mc:Choice>
              <mc:Fallback>
                <p:oleObj name="Equation" r:id="rId7" imgW="152202" imgH="1775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0" y="1662113"/>
                        <a:ext cx="4222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13" name="AutoShape 13"/>
          <p:cNvSpPr>
            <a:spLocks noChangeArrowheads="1"/>
          </p:cNvSpPr>
          <p:nvPr/>
        </p:nvSpPr>
        <p:spPr bwMode="auto">
          <a:xfrm>
            <a:off x="5772150" y="1814513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114550" y="2165350"/>
            <a:ext cx="4572000" cy="542925"/>
            <a:chOff x="528" y="3648"/>
            <a:chExt cx="1776" cy="288"/>
          </a:xfrm>
        </p:grpSpPr>
        <p:sp>
          <p:nvSpPr>
            <p:cNvPr id="2096" name="Line 15"/>
            <p:cNvSpPr>
              <a:spLocks noChangeShapeType="1"/>
            </p:cNvSpPr>
            <p:nvPr/>
          </p:nvSpPr>
          <p:spPr bwMode="auto">
            <a:xfrm>
              <a:off x="528" y="3744"/>
              <a:ext cx="0" cy="192"/>
            </a:xfrm>
            <a:prstGeom prst="line">
              <a:avLst/>
            </a:prstGeom>
            <a:noFill/>
            <a:ln w="2222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7" name="Line 16"/>
            <p:cNvSpPr>
              <a:spLocks noChangeShapeType="1"/>
            </p:cNvSpPr>
            <p:nvPr/>
          </p:nvSpPr>
          <p:spPr bwMode="auto">
            <a:xfrm>
              <a:off x="528" y="3936"/>
              <a:ext cx="1776" cy="0"/>
            </a:xfrm>
            <a:prstGeom prst="line">
              <a:avLst/>
            </a:prstGeom>
            <a:noFill/>
            <a:ln w="2222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8" name="Line 17"/>
            <p:cNvSpPr>
              <a:spLocks noChangeShapeType="1"/>
            </p:cNvSpPr>
            <p:nvPr/>
          </p:nvSpPr>
          <p:spPr bwMode="auto">
            <a:xfrm flipV="1">
              <a:off x="2304" y="3648"/>
              <a:ext cx="0" cy="288"/>
            </a:xfrm>
            <a:prstGeom prst="line">
              <a:avLst/>
            </a:prstGeom>
            <a:noFill/>
            <a:ln w="22225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 flipV="1">
            <a:off x="2195513" y="1338263"/>
            <a:ext cx="1735137" cy="504825"/>
            <a:chOff x="528" y="3648"/>
            <a:chExt cx="1776" cy="288"/>
          </a:xfrm>
        </p:grpSpPr>
        <p:sp>
          <p:nvSpPr>
            <p:cNvPr id="2093" name="Line 19"/>
            <p:cNvSpPr>
              <a:spLocks noChangeShapeType="1"/>
            </p:cNvSpPr>
            <p:nvPr/>
          </p:nvSpPr>
          <p:spPr bwMode="auto">
            <a:xfrm>
              <a:off x="528" y="3744"/>
              <a:ext cx="0" cy="192"/>
            </a:xfrm>
            <a:prstGeom prst="line">
              <a:avLst/>
            </a:prstGeom>
            <a:noFill/>
            <a:ln w="22225">
              <a:solidFill>
                <a:srgbClr val="FF99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4" name="Line 20"/>
            <p:cNvSpPr>
              <a:spLocks noChangeShapeType="1"/>
            </p:cNvSpPr>
            <p:nvPr/>
          </p:nvSpPr>
          <p:spPr bwMode="auto">
            <a:xfrm>
              <a:off x="528" y="3936"/>
              <a:ext cx="1776" cy="0"/>
            </a:xfrm>
            <a:prstGeom prst="line">
              <a:avLst/>
            </a:prstGeom>
            <a:noFill/>
            <a:ln w="2222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5" name="Line 21"/>
            <p:cNvSpPr>
              <a:spLocks noChangeShapeType="1"/>
            </p:cNvSpPr>
            <p:nvPr/>
          </p:nvSpPr>
          <p:spPr bwMode="auto">
            <a:xfrm flipV="1">
              <a:off x="2304" y="3648"/>
              <a:ext cx="0" cy="288"/>
            </a:xfrm>
            <a:prstGeom prst="line">
              <a:avLst/>
            </a:prstGeom>
            <a:noFill/>
            <a:ln w="2222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126422" name="Object 22"/>
          <p:cNvGraphicFramePr>
            <a:graphicFrameLocks noChangeAspect="1"/>
          </p:cNvGraphicFramePr>
          <p:nvPr/>
        </p:nvGraphicFramePr>
        <p:xfrm>
          <a:off x="3233738" y="1662113"/>
          <a:ext cx="11303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71" name="公式" r:id="rId9" imgW="406080" imgH="203040" progId="Equation.3">
                  <p:embed/>
                </p:oleObj>
              </mc:Choice>
              <mc:Fallback>
                <p:oleObj name="公式" r:id="rId9" imgW="4060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3738" y="1662113"/>
                        <a:ext cx="1130300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3"/>
          <p:cNvGrpSpPr>
            <a:grpSpLocks/>
          </p:cNvGrpSpPr>
          <p:nvPr/>
        </p:nvGrpSpPr>
        <p:grpSpPr bwMode="auto">
          <a:xfrm flipV="1">
            <a:off x="5500688" y="1338263"/>
            <a:ext cx="1158875" cy="504825"/>
            <a:chOff x="528" y="3648"/>
            <a:chExt cx="1776" cy="288"/>
          </a:xfrm>
        </p:grpSpPr>
        <p:sp>
          <p:nvSpPr>
            <p:cNvPr id="2090" name="Line 24"/>
            <p:cNvSpPr>
              <a:spLocks noChangeShapeType="1"/>
            </p:cNvSpPr>
            <p:nvPr/>
          </p:nvSpPr>
          <p:spPr bwMode="auto">
            <a:xfrm>
              <a:off x="528" y="3744"/>
              <a:ext cx="0" cy="192"/>
            </a:xfrm>
            <a:prstGeom prst="line">
              <a:avLst/>
            </a:prstGeom>
            <a:noFill/>
            <a:ln w="22225">
              <a:solidFill>
                <a:srgbClr val="FF99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1" name="Line 25"/>
            <p:cNvSpPr>
              <a:spLocks noChangeShapeType="1"/>
            </p:cNvSpPr>
            <p:nvPr/>
          </p:nvSpPr>
          <p:spPr bwMode="auto">
            <a:xfrm>
              <a:off x="528" y="3936"/>
              <a:ext cx="1776" cy="0"/>
            </a:xfrm>
            <a:prstGeom prst="line">
              <a:avLst/>
            </a:prstGeom>
            <a:noFill/>
            <a:ln w="2222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2" name="Line 26"/>
            <p:cNvSpPr>
              <a:spLocks noChangeShapeType="1"/>
            </p:cNvSpPr>
            <p:nvPr/>
          </p:nvSpPr>
          <p:spPr bwMode="auto">
            <a:xfrm flipV="1">
              <a:off x="2304" y="3648"/>
              <a:ext cx="0" cy="288"/>
            </a:xfrm>
            <a:prstGeom prst="line">
              <a:avLst/>
            </a:prstGeom>
            <a:noFill/>
            <a:ln w="2222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126427" name="Object 27"/>
          <p:cNvGraphicFramePr>
            <a:graphicFrameLocks noChangeAspect="1"/>
          </p:cNvGraphicFramePr>
          <p:nvPr/>
        </p:nvGraphicFramePr>
        <p:xfrm>
          <a:off x="6457950" y="1662113"/>
          <a:ext cx="5635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72" name="Equation" r:id="rId11" imgW="203112" imgH="228501" progId="Equation.3">
                  <p:embed/>
                </p:oleObj>
              </mc:Choice>
              <mc:Fallback>
                <p:oleObj name="Equation" r:id="rId11" imgW="203112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7950" y="1662113"/>
                        <a:ext cx="563563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28" name="Object 28"/>
          <p:cNvGraphicFramePr>
            <a:graphicFrameLocks noChangeAspect="1"/>
          </p:cNvGraphicFramePr>
          <p:nvPr/>
        </p:nvGraphicFramePr>
        <p:xfrm>
          <a:off x="674688" y="3644900"/>
          <a:ext cx="458787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73" name="Equation" r:id="rId13" imgW="164957" imgH="203024" progId="Equation.3">
                  <p:embed/>
                </p:oleObj>
              </mc:Choice>
              <mc:Fallback>
                <p:oleObj name="Equation" r:id="rId13" imgW="164957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8" y="3644900"/>
                        <a:ext cx="458787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29" name="AutoShape 29"/>
          <p:cNvSpPr>
            <a:spLocks noChangeArrowheads="1"/>
          </p:cNvSpPr>
          <p:nvPr/>
        </p:nvSpPr>
        <p:spPr bwMode="auto">
          <a:xfrm>
            <a:off x="1208088" y="37973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26430" name="Object 30"/>
          <p:cNvGraphicFramePr>
            <a:graphicFrameLocks noChangeAspect="1"/>
          </p:cNvGraphicFramePr>
          <p:nvPr/>
        </p:nvGraphicFramePr>
        <p:xfrm>
          <a:off x="1858963" y="3644900"/>
          <a:ext cx="601662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74" name="公式" r:id="rId15" imgW="215640" imgH="228600" progId="Equation.3">
                  <p:embed/>
                </p:oleObj>
              </mc:Choice>
              <mc:Fallback>
                <p:oleObj name="公式" r:id="rId15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8963" y="3644900"/>
                        <a:ext cx="601662" cy="665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31" name="AutoShape 31"/>
          <p:cNvSpPr>
            <a:spLocks noChangeArrowheads="1"/>
          </p:cNvSpPr>
          <p:nvPr/>
        </p:nvSpPr>
        <p:spPr bwMode="auto">
          <a:xfrm>
            <a:off x="2427288" y="37973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26432" name="Object 32"/>
          <p:cNvGraphicFramePr>
            <a:graphicFrameLocks noChangeAspect="1"/>
          </p:cNvGraphicFramePr>
          <p:nvPr/>
        </p:nvGraphicFramePr>
        <p:xfrm>
          <a:off x="2787650" y="4330700"/>
          <a:ext cx="191135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75" name="公式" r:id="rId17" imgW="685800" imgH="393480" progId="Equation.3">
                  <p:embed/>
                </p:oleObj>
              </mc:Choice>
              <mc:Fallback>
                <p:oleObj name="公式" r:id="rId17" imgW="685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650" y="4330700"/>
                        <a:ext cx="1911350" cy="1146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33" name="Object 33"/>
          <p:cNvGraphicFramePr>
            <a:graphicFrameLocks noChangeAspect="1"/>
          </p:cNvGraphicFramePr>
          <p:nvPr/>
        </p:nvGraphicFramePr>
        <p:xfrm>
          <a:off x="3148013" y="3721100"/>
          <a:ext cx="113030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76" name="公式" r:id="rId19" imgW="406080" imgH="203040" progId="Equation.3">
                  <p:embed/>
                </p:oleObj>
              </mc:Choice>
              <mc:Fallback>
                <p:oleObj name="公式" r:id="rId19" imgW="4060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8013" y="3721100"/>
                        <a:ext cx="1130300" cy="592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979488" y="4330700"/>
            <a:ext cx="685800" cy="1524000"/>
            <a:chOff x="480" y="528"/>
            <a:chExt cx="432" cy="1104"/>
          </a:xfrm>
        </p:grpSpPr>
        <p:sp>
          <p:nvSpPr>
            <p:cNvPr id="2088" name="Line 35"/>
            <p:cNvSpPr>
              <a:spLocks noChangeShapeType="1"/>
            </p:cNvSpPr>
            <p:nvPr/>
          </p:nvSpPr>
          <p:spPr bwMode="auto">
            <a:xfrm>
              <a:off x="480" y="528"/>
              <a:ext cx="0" cy="1104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9" name="Line 36"/>
            <p:cNvSpPr>
              <a:spLocks noChangeShapeType="1"/>
            </p:cNvSpPr>
            <p:nvPr/>
          </p:nvSpPr>
          <p:spPr bwMode="auto">
            <a:xfrm>
              <a:off x="480" y="1632"/>
              <a:ext cx="432" cy="0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126437" name="Object 37"/>
          <p:cNvGraphicFramePr>
            <a:graphicFrameLocks noChangeAspect="1"/>
          </p:cNvGraphicFramePr>
          <p:nvPr/>
        </p:nvGraphicFramePr>
        <p:xfrm>
          <a:off x="1987550" y="5634038"/>
          <a:ext cx="12890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77" name="公式" r:id="rId21" imgW="1346040" imgH="431640" progId="Equation.3">
                  <p:embed/>
                </p:oleObj>
              </mc:Choice>
              <mc:Fallback>
                <p:oleObj name="公式" r:id="rId21" imgW="13460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0" y="5634038"/>
                        <a:ext cx="12890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38" name="AutoShape 38"/>
          <p:cNvSpPr>
            <a:spLocks noChangeArrowheads="1"/>
          </p:cNvSpPr>
          <p:nvPr/>
        </p:nvSpPr>
        <p:spPr bwMode="auto">
          <a:xfrm>
            <a:off x="3646488" y="57023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26439" name="Object 39"/>
          <p:cNvGraphicFramePr>
            <a:graphicFrameLocks noChangeAspect="1"/>
          </p:cNvGraphicFramePr>
          <p:nvPr/>
        </p:nvGraphicFramePr>
        <p:xfrm>
          <a:off x="4297363" y="5473700"/>
          <a:ext cx="1982787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78" name="公式" r:id="rId23" imgW="711000" imgH="241200" progId="Equation.3">
                  <p:embed/>
                </p:oleObj>
              </mc:Choice>
              <mc:Fallback>
                <p:oleObj name="公式" r:id="rId23" imgW="7110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7363" y="5473700"/>
                        <a:ext cx="1982787" cy="70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40" name="AutoShape 40"/>
          <p:cNvSpPr>
            <a:spLocks noChangeArrowheads="1"/>
          </p:cNvSpPr>
          <p:nvPr/>
        </p:nvSpPr>
        <p:spPr bwMode="auto">
          <a:xfrm>
            <a:off x="4899025" y="47879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26441" name="Object 41"/>
          <p:cNvGraphicFramePr>
            <a:graphicFrameLocks/>
          </p:cNvGraphicFramePr>
          <p:nvPr/>
        </p:nvGraphicFramePr>
        <p:xfrm>
          <a:off x="5646738" y="4437063"/>
          <a:ext cx="30289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79" name="公式" r:id="rId25" imgW="1054080" imgH="330120" progId="Equation.3">
                  <p:embed/>
                </p:oleObj>
              </mc:Choice>
              <mc:Fallback>
                <p:oleObj name="公式" r:id="rId25" imgW="1054080" imgH="3301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6738" y="4437063"/>
                        <a:ext cx="3028950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42"/>
          <p:cNvGrpSpPr>
            <a:grpSpLocks/>
          </p:cNvGrpSpPr>
          <p:nvPr/>
        </p:nvGrpSpPr>
        <p:grpSpPr bwMode="auto">
          <a:xfrm rot="-5400000">
            <a:off x="6361907" y="5196681"/>
            <a:ext cx="609600" cy="706437"/>
            <a:chOff x="480" y="528"/>
            <a:chExt cx="432" cy="1104"/>
          </a:xfrm>
        </p:grpSpPr>
        <p:sp>
          <p:nvSpPr>
            <p:cNvPr id="2086" name="Line 43"/>
            <p:cNvSpPr>
              <a:spLocks noChangeShapeType="1"/>
            </p:cNvSpPr>
            <p:nvPr/>
          </p:nvSpPr>
          <p:spPr bwMode="auto">
            <a:xfrm>
              <a:off x="480" y="528"/>
              <a:ext cx="0" cy="1104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7" name="Line 44"/>
            <p:cNvSpPr>
              <a:spLocks noChangeShapeType="1"/>
            </p:cNvSpPr>
            <p:nvPr/>
          </p:nvSpPr>
          <p:spPr bwMode="auto">
            <a:xfrm>
              <a:off x="480" y="1632"/>
              <a:ext cx="432" cy="0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6445" name="AutoShape 45"/>
          <p:cNvSpPr>
            <a:spLocks noChangeArrowheads="1"/>
          </p:cNvSpPr>
          <p:nvPr/>
        </p:nvSpPr>
        <p:spPr bwMode="auto">
          <a:xfrm>
            <a:off x="4408488" y="37973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8" name="Group 47"/>
          <p:cNvGrpSpPr>
            <a:grpSpLocks/>
          </p:cNvGrpSpPr>
          <p:nvPr/>
        </p:nvGrpSpPr>
        <p:grpSpPr bwMode="auto">
          <a:xfrm>
            <a:off x="2122488" y="4254500"/>
            <a:ext cx="457200" cy="685800"/>
            <a:chOff x="480" y="528"/>
            <a:chExt cx="432" cy="1104"/>
          </a:xfrm>
        </p:grpSpPr>
        <p:sp>
          <p:nvSpPr>
            <p:cNvPr id="2084" name="Line 48"/>
            <p:cNvSpPr>
              <a:spLocks noChangeShapeType="1"/>
            </p:cNvSpPr>
            <p:nvPr/>
          </p:nvSpPr>
          <p:spPr bwMode="auto">
            <a:xfrm>
              <a:off x="480" y="528"/>
              <a:ext cx="0" cy="1104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5" name="Line 49"/>
            <p:cNvSpPr>
              <a:spLocks noChangeShapeType="1"/>
            </p:cNvSpPr>
            <p:nvPr/>
          </p:nvSpPr>
          <p:spPr bwMode="auto">
            <a:xfrm>
              <a:off x="480" y="1632"/>
              <a:ext cx="432" cy="0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50"/>
          <p:cNvGrpSpPr>
            <a:grpSpLocks/>
          </p:cNvGrpSpPr>
          <p:nvPr/>
        </p:nvGrpSpPr>
        <p:grpSpPr bwMode="auto">
          <a:xfrm flipV="1">
            <a:off x="827088" y="3068638"/>
            <a:ext cx="4572000" cy="576262"/>
            <a:chOff x="528" y="3648"/>
            <a:chExt cx="1776" cy="288"/>
          </a:xfrm>
        </p:grpSpPr>
        <p:sp>
          <p:nvSpPr>
            <p:cNvPr id="2081" name="Line 51"/>
            <p:cNvSpPr>
              <a:spLocks noChangeShapeType="1"/>
            </p:cNvSpPr>
            <p:nvPr/>
          </p:nvSpPr>
          <p:spPr bwMode="auto">
            <a:xfrm>
              <a:off x="528" y="3744"/>
              <a:ext cx="0" cy="192"/>
            </a:xfrm>
            <a:prstGeom prst="line">
              <a:avLst/>
            </a:prstGeom>
            <a:noFill/>
            <a:ln w="2222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2" name="Line 52"/>
            <p:cNvSpPr>
              <a:spLocks noChangeShapeType="1"/>
            </p:cNvSpPr>
            <p:nvPr/>
          </p:nvSpPr>
          <p:spPr bwMode="auto">
            <a:xfrm>
              <a:off x="528" y="3936"/>
              <a:ext cx="1776" cy="0"/>
            </a:xfrm>
            <a:prstGeom prst="line">
              <a:avLst/>
            </a:prstGeom>
            <a:noFill/>
            <a:ln w="2222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3" name="Line 53"/>
            <p:cNvSpPr>
              <a:spLocks noChangeShapeType="1"/>
            </p:cNvSpPr>
            <p:nvPr/>
          </p:nvSpPr>
          <p:spPr bwMode="auto">
            <a:xfrm flipV="1">
              <a:off x="2304" y="3648"/>
              <a:ext cx="0" cy="288"/>
            </a:xfrm>
            <a:prstGeom prst="line">
              <a:avLst/>
            </a:prstGeom>
            <a:noFill/>
            <a:ln w="22225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54" name="Objec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2546793"/>
              </p:ext>
            </p:extLst>
          </p:nvPr>
        </p:nvGraphicFramePr>
        <p:xfrm>
          <a:off x="5317330" y="3717032"/>
          <a:ext cx="170259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80" name="Equation" r:id="rId27" imgW="787320" imgH="241200" progId="Equation.DSMT4">
                  <p:embed/>
                </p:oleObj>
              </mc:Choice>
              <mc:Fallback>
                <p:oleObj name="Equation" r:id="rId27" imgW="787320" imgH="2412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7330" y="3717032"/>
                        <a:ext cx="170259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205575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26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26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26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26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26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26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12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26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26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112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26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26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112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12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2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26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26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126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126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126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126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2" dur="500"/>
                                        <p:tgtEl>
                                          <p:spTgt spid="1126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7" dur="500"/>
                                        <p:tgtEl>
                                          <p:spTgt spid="1126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2" dur="500"/>
                                        <p:tgtEl>
                                          <p:spTgt spid="1126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1126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1126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2" dur="500"/>
                                        <p:tgtEl>
                                          <p:spTgt spid="1126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7" dur="500"/>
                                        <p:tgtEl>
                                          <p:spTgt spid="112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1264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1264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6" dur="500"/>
                                        <p:tgtEl>
                                          <p:spTgt spid="112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1" dur="500"/>
                                        <p:tgtEl>
                                          <p:spTgt spid="112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12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02" grpId="0" autoUpdateAnimBg="0"/>
      <p:bldP spid="1126404" grpId="0" animBg="1"/>
      <p:bldP spid="1126406" grpId="0" animBg="1"/>
      <p:bldP spid="1126411" grpId="0" animBg="1"/>
      <p:bldP spid="1126413" grpId="0" animBg="1"/>
      <p:bldP spid="1126429" grpId="0" animBg="1"/>
      <p:bldP spid="1126431" grpId="0" animBg="1"/>
      <p:bldP spid="1126438" grpId="0" animBg="1"/>
      <p:bldP spid="1126440" grpId="0" animBg="1"/>
      <p:bldP spid="11264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Text Box 2"/>
          <p:cNvSpPr txBox="1">
            <a:spLocks noChangeArrowheads="1"/>
          </p:cNvSpPr>
          <p:nvPr/>
        </p:nvSpPr>
        <p:spPr bwMode="auto">
          <a:xfrm>
            <a:off x="161925" y="350838"/>
            <a:ext cx="16113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ˎ̥"/>
                <a:cs typeface="ˎ̥"/>
              </a:rPr>
              <a:t>   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力学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7427" name="Text Box 3"/>
          <p:cNvSpPr txBox="1">
            <a:spLocks noChangeArrowheads="1"/>
          </p:cNvSpPr>
          <p:nvPr/>
        </p:nvSpPr>
        <p:spPr bwMode="auto">
          <a:xfrm>
            <a:off x="314325" y="917575"/>
            <a:ext cx="1898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ˎ̥"/>
                <a:cs typeface="ˎ̥"/>
              </a:rPr>
              <a:t>•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ˎ̥"/>
                <a:cs typeface="ˎ̥"/>
              </a:rPr>
              <a:t>质点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运动学</a:t>
            </a:r>
          </a:p>
        </p:txBody>
      </p:sp>
      <p:graphicFrame>
        <p:nvGraphicFramePr>
          <p:cNvPr id="1127428" name="Object 4"/>
          <p:cNvGraphicFramePr>
            <a:graphicFrameLocks noChangeAspect="1"/>
          </p:cNvGraphicFramePr>
          <p:nvPr/>
        </p:nvGraphicFramePr>
        <p:xfrm>
          <a:off x="2284413" y="765175"/>
          <a:ext cx="27114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22" name="公式" r:id="rId3" imgW="761760" imgH="177480" progId="Equation.3">
                  <p:embed/>
                </p:oleObj>
              </mc:Choice>
              <mc:Fallback>
                <p:oleObj name="公式" r:id="rId3" imgW="7617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4413" y="765175"/>
                        <a:ext cx="271145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29" name="Text Box 5"/>
          <p:cNvSpPr txBox="1">
            <a:spLocks noChangeArrowheads="1"/>
          </p:cNvSpPr>
          <p:nvPr/>
        </p:nvSpPr>
        <p:spPr bwMode="auto">
          <a:xfrm>
            <a:off x="5049838" y="841375"/>
            <a:ext cx="3554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（矢量表述和初始条件）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7430" name="Text Box 6"/>
          <p:cNvSpPr txBox="1">
            <a:spLocks noChangeArrowheads="1"/>
          </p:cNvSpPr>
          <p:nvPr/>
        </p:nvSpPr>
        <p:spPr bwMode="auto">
          <a:xfrm>
            <a:off x="1990725" y="1420813"/>
            <a:ext cx="171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直角坐标系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127431" name="Object 7"/>
          <p:cNvGraphicFramePr>
            <a:graphicFrameLocks noChangeAspect="1"/>
          </p:cNvGraphicFramePr>
          <p:nvPr/>
        </p:nvGraphicFramePr>
        <p:xfrm>
          <a:off x="3984625" y="1268413"/>
          <a:ext cx="4329113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23" name="公式" r:id="rId5" imgW="1663560" imgH="241200" progId="Equation.3">
                  <p:embed/>
                </p:oleObj>
              </mc:Choice>
              <mc:Fallback>
                <p:oleObj name="公式" r:id="rId5" imgW="16635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25" y="1268413"/>
                        <a:ext cx="4329113" cy="70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32" name="Text Box 8"/>
          <p:cNvSpPr txBox="1">
            <a:spLocks noChangeArrowheads="1"/>
          </p:cNvSpPr>
          <p:nvPr/>
        </p:nvSpPr>
        <p:spPr bwMode="auto">
          <a:xfrm>
            <a:off x="1990725" y="2170113"/>
            <a:ext cx="171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自然坐标系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127433" name="Object 9"/>
          <p:cNvGraphicFramePr>
            <a:graphicFrameLocks noChangeAspect="1"/>
          </p:cNvGraphicFramePr>
          <p:nvPr/>
        </p:nvGraphicFramePr>
        <p:xfrm>
          <a:off x="3868738" y="2093913"/>
          <a:ext cx="1255712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24" name="公式" r:id="rId7" imgW="482400" imgH="203040" progId="Equation.3">
                  <p:embed/>
                </p:oleObj>
              </mc:Choice>
              <mc:Fallback>
                <p:oleObj name="公式" r:id="rId7" imgW="482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8738" y="2093913"/>
                        <a:ext cx="1255712" cy="592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34" name="AutoShape 10"/>
          <p:cNvSpPr>
            <a:spLocks/>
          </p:cNvSpPr>
          <p:nvPr/>
        </p:nvSpPr>
        <p:spPr bwMode="auto">
          <a:xfrm>
            <a:off x="1457325" y="1573213"/>
            <a:ext cx="381000" cy="1600200"/>
          </a:xfrm>
          <a:prstGeom prst="leftBrace">
            <a:avLst>
              <a:gd name="adj1" fmla="val 35000"/>
              <a:gd name="adj2" fmla="val 50000"/>
            </a:avLst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35" name="AutoShape 11"/>
          <p:cNvSpPr>
            <a:spLocks noChangeArrowheads="1"/>
          </p:cNvSpPr>
          <p:nvPr/>
        </p:nvSpPr>
        <p:spPr bwMode="auto">
          <a:xfrm>
            <a:off x="2143125" y="30226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27436" name="Object 12"/>
          <p:cNvGraphicFramePr>
            <a:graphicFrameLocks noChangeAspect="1"/>
          </p:cNvGraphicFramePr>
          <p:nvPr/>
        </p:nvGraphicFramePr>
        <p:xfrm>
          <a:off x="2752725" y="2641600"/>
          <a:ext cx="1420813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25" name="公式" r:id="rId9" imgW="545760" imgH="393480" progId="Equation.3">
                  <p:embed/>
                </p:oleObj>
              </mc:Choice>
              <mc:Fallback>
                <p:oleObj name="公式" r:id="rId9" imgW="545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2725" y="2641600"/>
                        <a:ext cx="1420813" cy="1147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37" name="Object 13"/>
          <p:cNvGraphicFramePr>
            <a:graphicFrameLocks noChangeAspect="1"/>
          </p:cNvGraphicFramePr>
          <p:nvPr/>
        </p:nvGraphicFramePr>
        <p:xfrm>
          <a:off x="4962525" y="2565400"/>
          <a:ext cx="267652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26" name="公式" r:id="rId11" imgW="1028520" imgH="444240" progId="Equation.3">
                  <p:embed/>
                </p:oleObj>
              </mc:Choice>
              <mc:Fallback>
                <p:oleObj name="公式" r:id="rId11" imgW="10285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2525" y="2565400"/>
                        <a:ext cx="2676525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38" name="AutoShape 14"/>
          <p:cNvSpPr>
            <a:spLocks noChangeArrowheads="1"/>
          </p:cNvSpPr>
          <p:nvPr/>
        </p:nvSpPr>
        <p:spPr bwMode="auto">
          <a:xfrm>
            <a:off x="4276725" y="30226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39" name="Text Box 15"/>
          <p:cNvSpPr txBox="1">
            <a:spLocks noChangeArrowheads="1"/>
          </p:cNvSpPr>
          <p:nvPr/>
        </p:nvSpPr>
        <p:spPr bwMode="auto">
          <a:xfrm>
            <a:off x="1381125" y="3792538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相对运动</a:t>
            </a: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900113" y="1420813"/>
            <a:ext cx="503237" cy="2513012"/>
            <a:chOff x="480" y="528"/>
            <a:chExt cx="432" cy="1104"/>
          </a:xfrm>
        </p:grpSpPr>
        <p:sp>
          <p:nvSpPr>
            <p:cNvPr id="3100" name="Line 17"/>
            <p:cNvSpPr>
              <a:spLocks noChangeShapeType="1"/>
            </p:cNvSpPr>
            <p:nvPr/>
          </p:nvSpPr>
          <p:spPr bwMode="auto">
            <a:xfrm>
              <a:off x="480" y="528"/>
              <a:ext cx="0" cy="1104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1" name="Line 18"/>
            <p:cNvSpPr>
              <a:spLocks noChangeShapeType="1"/>
            </p:cNvSpPr>
            <p:nvPr/>
          </p:nvSpPr>
          <p:spPr bwMode="auto">
            <a:xfrm>
              <a:off x="480" y="1632"/>
              <a:ext cx="432" cy="0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127443" name="Object 19"/>
          <p:cNvGraphicFramePr>
            <a:graphicFrameLocks noChangeAspect="1"/>
          </p:cNvGraphicFramePr>
          <p:nvPr/>
        </p:nvGraphicFramePr>
        <p:xfrm>
          <a:off x="2813050" y="3716338"/>
          <a:ext cx="2244725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27" name="公式" r:id="rId13" imgW="863280" imgH="241200" progId="Equation.3">
                  <p:embed/>
                </p:oleObj>
              </mc:Choice>
              <mc:Fallback>
                <p:oleObj name="公式" r:id="rId13" imgW="8632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050" y="3716338"/>
                        <a:ext cx="2244725" cy="703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4787900" y="3843338"/>
            <a:ext cx="2328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（画出矢量图）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7445" name="Text Box 21"/>
          <p:cNvSpPr txBox="1">
            <a:spLocks noChangeArrowheads="1"/>
          </p:cNvSpPr>
          <p:nvPr/>
        </p:nvSpPr>
        <p:spPr bwMode="auto">
          <a:xfrm>
            <a:off x="5121275" y="2093913"/>
            <a:ext cx="386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（角量与线量之间的关系）</a:t>
            </a: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 rot="-5400000">
            <a:off x="7877175" y="2519363"/>
            <a:ext cx="609600" cy="800100"/>
            <a:chOff x="480" y="528"/>
            <a:chExt cx="432" cy="1104"/>
          </a:xfrm>
        </p:grpSpPr>
        <p:sp>
          <p:nvSpPr>
            <p:cNvPr id="3098" name="Line 23"/>
            <p:cNvSpPr>
              <a:spLocks noChangeShapeType="1"/>
            </p:cNvSpPr>
            <p:nvPr/>
          </p:nvSpPr>
          <p:spPr bwMode="auto">
            <a:xfrm>
              <a:off x="480" y="528"/>
              <a:ext cx="0" cy="1104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" name="Line 24"/>
            <p:cNvSpPr>
              <a:spLocks noChangeShapeType="1"/>
            </p:cNvSpPr>
            <p:nvPr/>
          </p:nvSpPr>
          <p:spPr bwMode="auto">
            <a:xfrm>
              <a:off x="480" y="1632"/>
              <a:ext cx="432" cy="0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7449" name="Text Box 25"/>
          <p:cNvSpPr txBox="1">
            <a:spLocks noChangeArrowheads="1"/>
          </p:cNvSpPr>
          <p:nvPr/>
        </p:nvSpPr>
        <p:spPr bwMode="auto">
          <a:xfrm>
            <a:off x="247650" y="4437063"/>
            <a:ext cx="4425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运动学中需注意的几个问题：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7450" name="Text Box 26"/>
          <p:cNvSpPr txBox="1">
            <a:spLocks noChangeArrowheads="1"/>
          </p:cNvSpPr>
          <p:nvPr/>
        </p:nvSpPr>
        <p:spPr bwMode="auto">
          <a:xfrm>
            <a:off x="827088" y="4941888"/>
            <a:ext cx="417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en-US" altLang="zh-CN" sz="20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ˎ̥"/>
              </a:rPr>
              <a:t>• </a:t>
            </a:r>
            <a:r>
              <a:rPr kumimoji="1" lang="zh-CN" altLang="en-US" sz="20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ˎ̥"/>
              </a:rPr>
              <a:t>建立运动学方程和初始条件的确立</a:t>
            </a:r>
            <a:endParaRPr lang="zh-CN" altLang="en-US" sz="2000">
              <a:ea typeface="楷体_GB2312" pitchFamily="49" charset="-122"/>
              <a:cs typeface="ˎ̥"/>
            </a:endParaRPr>
          </a:p>
        </p:txBody>
      </p:sp>
      <p:sp>
        <p:nvSpPr>
          <p:cNvPr id="1127451" name="Text Box 27"/>
          <p:cNvSpPr txBox="1">
            <a:spLocks noChangeArrowheads="1"/>
          </p:cNvSpPr>
          <p:nvPr/>
        </p:nvSpPr>
        <p:spPr bwMode="auto">
          <a:xfrm>
            <a:off x="827088" y="5726113"/>
            <a:ext cx="26368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en-US" altLang="zh-CN" sz="20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ˎ̥"/>
              </a:rPr>
              <a:t>• </a:t>
            </a:r>
            <a:r>
              <a:rPr kumimoji="1" lang="zh-CN" altLang="en-US" sz="20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ˎ̥"/>
              </a:rPr>
              <a:t>曲率半径的求解方法</a:t>
            </a:r>
            <a:endParaRPr lang="zh-CN" altLang="en-US" sz="2000">
              <a:ea typeface="楷体_GB2312" pitchFamily="49" charset="-122"/>
              <a:cs typeface="ˎ̥"/>
            </a:endParaRPr>
          </a:p>
        </p:txBody>
      </p:sp>
      <p:sp>
        <p:nvSpPr>
          <p:cNvPr id="1127452" name="Text Box 28"/>
          <p:cNvSpPr txBox="1">
            <a:spLocks noChangeArrowheads="1"/>
          </p:cNvSpPr>
          <p:nvPr/>
        </p:nvSpPr>
        <p:spPr bwMode="auto">
          <a:xfrm>
            <a:off x="827088" y="6157913"/>
            <a:ext cx="4937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en-US" altLang="zh-CN" sz="20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ˎ̥"/>
              </a:rPr>
              <a:t>• </a:t>
            </a:r>
            <a:r>
              <a:rPr kumimoji="1" lang="zh-CN" altLang="en-US" sz="20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ˎ̥"/>
              </a:rPr>
              <a:t>直角坐标系与自然坐标系之间的互换关系</a:t>
            </a:r>
            <a:endParaRPr lang="zh-CN" altLang="en-US" sz="2000">
              <a:ea typeface="楷体_GB2312" pitchFamily="49" charset="-122"/>
              <a:cs typeface="ˎ̥"/>
            </a:endParaRPr>
          </a:p>
        </p:txBody>
      </p:sp>
      <p:sp>
        <p:nvSpPr>
          <p:cNvPr id="1127453" name="Text Box 29"/>
          <p:cNvSpPr txBox="1">
            <a:spLocks noChangeArrowheads="1"/>
          </p:cNvSpPr>
          <p:nvPr/>
        </p:nvSpPr>
        <p:spPr bwMode="auto">
          <a:xfrm>
            <a:off x="827088" y="5294313"/>
            <a:ext cx="2892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en-US" altLang="zh-CN" sz="20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ˎ̥"/>
              </a:rPr>
              <a:t>• </a:t>
            </a:r>
            <a:r>
              <a:rPr kumimoji="1" lang="zh-CN" altLang="en-US" sz="20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ˎ̥"/>
              </a:rPr>
              <a:t>根据具体问题变换变量</a:t>
            </a:r>
            <a:endParaRPr lang="zh-CN" altLang="en-US" sz="2000">
              <a:ea typeface="楷体_GB2312" pitchFamily="49" charset="-122"/>
              <a:cs typeface="ˎ̥"/>
            </a:endParaRPr>
          </a:p>
        </p:txBody>
      </p:sp>
    </p:spTree>
    <p:extLst>
      <p:ext uri="{BB962C8B-B14F-4D97-AF65-F5344CB8AC3E}">
        <p14:creationId xmlns:p14="http://schemas.microsoft.com/office/powerpoint/2010/main" val="105012946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300"/>
                                        <p:tgtEl>
                                          <p:spTgt spid="112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300"/>
                                        <p:tgtEl>
                                          <p:spTgt spid="112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27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27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27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27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127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1127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112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1127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1127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2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300"/>
                                        <p:tgtEl>
                                          <p:spTgt spid="112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112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27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27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27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27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500"/>
                                        <p:tgtEl>
                                          <p:spTgt spid="1127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27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27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27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27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300"/>
                                        <p:tgtEl>
                                          <p:spTgt spid="112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7" dur="300"/>
                                        <p:tgtEl>
                                          <p:spTgt spid="112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127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127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127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127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750" fill="hold"/>
                                        <p:tgtEl>
                                          <p:spTgt spid="1127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1127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1127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1127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300" fill="hold"/>
                                        <p:tgtEl>
                                          <p:spTgt spid="1127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300" fill="hold"/>
                                        <p:tgtEl>
                                          <p:spTgt spid="1127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4" dur="300"/>
                                        <p:tgtEl>
                                          <p:spTgt spid="1127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9" dur="300"/>
                                        <p:tgtEl>
                                          <p:spTgt spid="1127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4" dur="300"/>
                                        <p:tgtEl>
                                          <p:spTgt spid="1127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9" dur="300"/>
                                        <p:tgtEl>
                                          <p:spTgt spid="1127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26" grpId="0" autoUpdateAnimBg="0"/>
      <p:bldP spid="1127427" grpId="0" autoUpdateAnimBg="0"/>
      <p:bldP spid="1127429" grpId="0" autoUpdateAnimBg="0"/>
      <p:bldP spid="1127430" grpId="0" autoUpdateAnimBg="0"/>
      <p:bldP spid="1127432" grpId="0" autoUpdateAnimBg="0"/>
      <p:bldP spid="1127434" grpId="0" animBg="1"/>
      <p:bldP spid="1127435" grpId="0" animBg="1"/>
      <p:bldP spid="1127438" grpId="0" animBg="1"/>
      <p:bldP spid="1127439" grpId="0" autoUpdateAnimBg="0"/>
      <p:bldP spid="1127444" grpId="0" autoUpdateAnimBg="0"/>
      <p:bldP spid="1127445" grpId="0" autoUpdateAnimBg="0"/>
      <p:bldP spid="1127449" grpId="0" autoUpdateAnimBg="0"/>
      <p:bldP spid="1127450" grpId="0" autoUpdateAnimBg="0"/>
      <p:bldP spid="1127451" grpId="0" autoUpdateAnimBg="0"/>
      <p:bldP spid="1127452" grpId="0" autoUpdateAnimBg="0"/>
      <p:bldP spid="112745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450" name="Text Box 2"/>
          <p:cNvSpPr txBox="1">
            <a:spLocks noChangeArrowheads="1"/>
          </p:cNvSpPr>
          <p:nvPr/>
        </p:nvSpPr>
        <p:spPr bwMode="auto">
          <a:xfrm>
            <a:off x="171450" y="481013"/>
            <a:ext cx="197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ˎ̥"/>
                <a:cs typeface="ˎ̥"/>
              </a:rPr>
              <a:t>•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ˎ̥"/>
                <a:cs typeface="ˎ̥"/>
              </a:rPr>
              <a:t>质点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动力学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128451" name="Object 3"/>
          <p:cNvGraphicFramePr>
            <a:graphicFrameLocks noChangeAspect="1"/>
          </p:cNvGraphicFramePr>
          <p:nvPr/>
        </p:nvGraphicFramePr>
        <p:xfrm>
          <a:off x="1435100" y="785813"/>
          <a:ext cx="3644900" cy="122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46" name="公式" r:id="rId3" imgW="1447560" imgH="419040" progId="Equation.3">
                  <p:embed/>
                </p:oleObj>
              </mc:Choice>
              <mc:Fallback>
                <p:oleObj name="公式" r:id="rId3" imgW="14475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785813"/>
                        <a:ext cx="3644900" cy="1220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452" name="Text Box 4"/>
          <p:cNvSpPr txBox="1">
            <a:spLocks noChangeArrowheads="1"/>
          </p:cNvSpPr>
          <p:nvPr/>
        </p:nvSpPr>
        <p:spPr bwMode="auto">
          <a:xfrm>
            <a:off x="476250" y="1166813"/>
            <a:ext cx="979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• 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核心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128453" name="Object 5"/>
          <p:cNvGraphicFramePr>
            <a:graphicFrameLocks noChangeAspect="1"/>
          </p:cNvGraphicFramePr>
          <p:nvPr/>
        </p:nvGraphicFramePr>
        <p:xfrm>
          <a:off x="5886450" y="404813"/>
          <a:ext cx="2967038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47" name="Equation" r:id="rId5" imgW="1091726" imgH="215806" progId="Equation.3">
                  <p:embed/>
                </p:oleObj>
              </mc:Choice>
              <mc:Fallback>
                <p:oleObj name="Equation" r:id="rId5" imgW="1091726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6450" y="404813"/>
                        <a:ext cx="2967038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454" name="Text Box 6"/>
          <p:cNvSpPr txBox="1">
            <a:spLocks noChangeArrowheads="1"/>
          </p:cNvSpPr>
          <p:nvPr/>
        </p:nvSpPr>
        <p:spPr bwMode="auto">
          <a:xfrm>
            <a:off x="5810250" y="1090613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直角系中表述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8455" name="Text Box 7"/>
          <p:cNvSpPr txBox="1">
            <a:spLocks noChangeArrowheads="1"/>
          </p:cNvSpPr>
          <p:nvPr/>
        </p:nvSpPr>
        <p:spPr bwMode="auto">
          <a:xfrm>
            <a:off x="5734050" y="1700213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自然系中表述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8456" name="AutoShape 8"/>
          <p:cNvSpPr>
            <a:spLocks/>
          </p:cNvSpPr>
          <p:nvPr/>
        </p:nvSpPr>
        <p:spPr bwMode="auto">
          <a:xfrm>
            <a:off x="5429250" y="557213"/>
            <a:ext cx="457200" cy="1676400"/>
          </a:xfrm>
          <a:prstGeom prst="leftBrace">
            <a:avLst>
              <a:gd name="adj1" fmla="val 30556"/>
              <a:gd name="adj2" fmla="val 50000"/>
            </a:avLst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619250" y="1700213"/>
            <a:ext cx="990600" cy="838200"/>
            <a:chOff x="480" y="528"/>
            <a:chExt cx="432" cy="1104"/>
          </a:xfrm>
        </p:grpSpPr>
        <p:sp>
          <p:nvSpPr>
            <p:cNvPr id="4137" name="Line 10"/>
            <p:cNvSpPr>
              <a:spLocks noChangeShapeType="1"/>
            </p:cNvSpPr>
            <p:nvPr/>
          </p:nvSpPr>
          <p:spPr bwMode="auto">
            <a:xfrm>
              <a:off x="480" y="528"/>
              <a:ext cx="0" cy="1104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" name="Line 11"/>
            <p:cNvSpPr>
              <a:spLocks noChangeShapeType="1"/>
            </p:cNvSpPr>
            <p:nvPr/>
          </p:nvSpPr>
          <p:spPr bwMode="auto">
            <a:xfrm>
              <a:off x="480" y="1632"/>
              <a:ext cx="432" cy="0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8460" name="Text Box 12"/>
          <p:cNvSpPr txBox="1">
            <a:spLocks noChangeArrowheads="1"/>
          </p:cNvSpPr>
          <p:nvPr/>
        </p:nvSpPr>
        <p:spPr bwMode="auto">
          <a:xfrm>
            <a:off x="2686050" y="2309813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牛顿定律的直接运用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8461" name="Text Box 13"/>
          <p:cNvSpPr txBox="1">
            <a:spLocks noChangeArrowheads="1"/>
          </p:cNvSpPr>
          <p:nvPr/>
        </p:nvSpPr>
        <p:spPr bwMode="auto">
          <a:xfrm>
            <a:off x="5657850" y="2309813"/>
            <a:ext cx="3248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（两类问题和惯性系）</a:t>
            </a: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704850" y="1700213"/>
            <a:ext cx="381000" cy="2133600"/>
            <a:chOff x="480" y="528"/>
            <a:chExt cx="432" cy="1104"/>
          </a:xfrm>
        </p:grpSpPr>
        <p:sp>
          <p:nvSpPr>
            <p:cNvPr id="4135" name="Line 15"/>
            <p:cNvSpPr>
              <a:spLocks noChangeShapeType="1"/>
            </p:cNvSpPr>
            <p:nvPr/>
          </p:nvSpPr>
          <p:spPr bwMode="auto">
            <a:xfrm>
              <a:off x="480" y="528"/>
              <a:ext cx="0" cy="1104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6" name="Line 16"/>
            <p:cNvSpPr>
              <a:spLocks noChangeShapeType="1"/>
            </p:cNvSpPr>
            <p:nvPr/>
          </p:nvSpPr>
          <p:spPr bwMode="auto">
            <a:xfrm>
              <a:off x="480" y="1632"/>
              <a:ext cx="432" cy="0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128465" name="Object 17"/>
          <p:cNvGraphicFramePr>
            <a:graphicFrameLocks noChangeAspect="1"/>
          </p:cNvGraphicFramePr>
          <p:nvPr/>
        </p:nvGraphicFramePr>
        <p:xfrm>
          <a:off x="1238250" y="3452813"/>
          <a:ext cx="415925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48" name="Equation" r:id="rId7" imgW="164957" imgH="203024" progId="Equation.3">
                  <p:embed/>
                </p:oleObj>
              </mc:Choice>
              <mc:Fallback>
                <p:oleObj name="Equation" r:id="rId7" imgW="164957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3452813"/>
                        <a:ext cx="415925" cy="592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466" name="AutoShape 18"/>
          <p:cNvSpPr>
            <a:spLocks/>
          </p:cNvSpPr>
          <p:nvPr/>
        </p:nvSpPr>
        <p:spPr bwMode="auto">
          <a:xfrm>
            <a:off x="1695450" y="2843213"/>
            <a:ext cx="457200" cy="1905000"/>
          </a:xfrm>
          <a:prstGeom prst="leftBrace">
            <a:avLst>
              <a:gd name="adj1" fmla="val 34722"/>
              <a:gd name="adj2" fmla="val 50000"/>
            </a:avLst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8467" name="Text Box 19"/>
          <p:cNvSpPr txBox="1">
            <a:spLocks noChangeArrowheads="1"/>
          </p:cNvSpPr>
          <p:nvPr/>
        </p:nvSpPr>
        <p:spPr bwMode="auto">
          <a:xfrm>
            <a:off x="2152650" y="2919413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功和能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8468" name="Text Box 20"/>
          <p:cNvSpPr txBox="1">
            <a:spLocks noChangeArrowheads="1"/>
          </p:cNvSpPr>
          <p:nvPr/>
        </p:nvSpPr>
        <p:spPr bwMode="auto">
          <a:xfrm>
            <a:off x="2228850" y="4138613"/>
            <a:ext cx="171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动量、冲量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128469" name="Object 21"/>
          <p:cNvGraphicFramePr>
            <a:graphicFrameLocks noChangeAspect="1"/>
          </p:cNvGraphicFramePr>
          <p:nvPr/>
        </p:nvGraphicFramePr>
        <p:xfrm>
          <a:off x="3311525" y="2708275"/>
          <a:ext cx="213995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49" name="公式" r:id="rId9" imgW="787320" imgH="330120" progId="Equation.3">
                  <p:embed/>
                </p:oleObj>
              </mc:Choice>
              <mc:Fallback>
                <p:oleObj name="公式" r:id="rId9" imgW="78732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525" y="2708275"/>
                        <a:ext cx="2139950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470" name="AutoShape 22"/>
          <p:cNvSpPr>
            <a:spLocks noChangeArrowheads="1"/>
          </p:cNvSpPr>
          <p:nvPr/>
        </p:nvSpPr>
        <p:spPr bwMode="auto">
          <a:xfrm>
            <a:off x="5657850" y="2995613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8471" name="Text Box 23"/>
          <p:cNvSpPr txBox="1">
            <a:spLocks noChangeArrowheads="1"/>
          </p:cNvSpPr>
          <p:nvPr/>
        </p:nvSpPr>
        <p:spPr bwMode="auto">
          <a:xfrm>
            <a:off x="6343650" y="2919413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保守力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8472" name="Text Box 24"/>
          <p:cNvSpPr txBox="1">
            <a:spLocks noChangeArrowheads="1"/>
          </p:cNvSpPr>
          <p:nvPr/>
        </p:nvSpPr>
        <p:spPr bwMode="auto">
          <a:xfrm>
            <a:off x="8096250" y="2919413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势能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8473" name="AutoShape 25"/>
          <p:cNvSpPr>
            <a:spLocks noChangeArrowheads="1"/>
          </p:cNvSpPr>
          <p:nvPr/>
        </p:nvSpPr>
        <p:spPr bwMode="auto">
          <a:xfrm>
            <a:off x="7410450" y="2995613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 flipH="1">
            <a:off x="7943850" y="3452813"/>
            <a:ext cx="609600" cy="304800"/>
            <a:chOff x="480" y="528"/>
            <a:chExt cx="432" cy="1104"/>
          </a:xfrm>
        </p:grpSpPr>
        <p:sp>
          <p:nvSpPr>
            <p:cNvPr id="4133" name="Line 27"/>
            <p:cNvSpPr>
              <a:spLocks noChangeShapeType="1"/>
            </p:cNvSpPr>
            <p:nvPr/>
          </p:nvSpPr>
          <p:spPr bwMode="auto">
            <a:xfrm>
              <a:off x="480" y="528"/>
              <a:ext cx="0" cy="1104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4" name="Line 28"/>
            <p:cNvSpPr>
              <a:spLocks noChangeShapeType="1"/>
            </p:cNvSpPr>
            <p:nvPr/>
          </p:nvSpPr>
          <p:spPr bwMode="auto">
            <a:xfrm>
              <a:off x="480" y="1632"/>
              <a:ext cx="432" cy="0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8477" name="Text Box 29"/>
          <p:cNvSpPr txBox="1">
            <a:spLocks noChangeArrowheads="1"/>
          </p:cNvSpPr>
          <p:nvPr/>
        </p:nvSpPr>
        <p:spPr bwMode="auto">
          <a:xfrm>
            <a:off x="6800850" y="3529013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机械能</a:t>
            </a: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3524250" y="3452813"/>
            <a:ext cx="609600" cy="304800"/>
            <a:chOff x="480" y="528"/>
            <a:chExt cx="432" cy="1104"/>
          </a:xfrm>
        </p:grpSpPr>
        <p:sp>
          <p:nvSpPr>
            <p:cNvPr id="4131" name="Line 31"/>
            <p:cNvSpPr>
              <a:spLocks noChangeShapeType="1"/>
            </p:cNvSpPr>
            <p:nvPr/>
          </p:nvSpPr>
          <p:spPr bwMode="auto">
            <a:xfrm>
              <a:off x="480" y="528"/>
              <a:ext cx="0" cy="1104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2" name="Line 32"/>
            <p:cNvSpPr>
              <a:spLocks noChangeShapeType="1"/>
            </p:cNvSpPr>
            <p:nvPr/>
          </p:nvSpPr>
          <p:spPr bwMode="auto">
            <a:xfrm>
              <a:off x="480" y="1632"/>
              <a:ext cx="432" cy="0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8481" name="Text Box 33"/>
          <p:cNvSpPr txBox="1">
            <a:spLocks noChangeArrowheads="1"/>
          </p:cNvSpPr>
          <p:nvPr/>
        </p:nvSpPr>
        <p:spPr bwMode="auto">
          <a:xfrm>
            <a:off x="4362450" y="3529013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动能定理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8482" name="AutoShape 34"/>
          <p:cNvSpPr>
            <a:spLocks noChangeArrowheads="1"/>
          </p:cNvSpPr>
          <p:nvPr/>
        </p:nvSpPr>
        <p:spPr bwMode="auto">
          <a:xfrm>
            <a:off x="5810250" y="3605213"/>
            <a:ext cx="838200" cy="381000"/>
          </a:xfrm>
          <a:prstGeom prst="leftRightArrow">
            <a:avLst>
              <a:gd name="adj1" fmla="val 50000"/>
              <a:gd name="adj2" fmla="val 44000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28483" name="Object 35"/>
          <p:cNvGraphicFramePr>
            <a:graphicFrameLocks noChangeAspect="1"/>
          </p:cNvGraphicFramePr>
          <p:nvPr/>
        </p:nvGraphicFramePr>
        <p:xfrm>
          <a:off x="4075113" y="3938588"/>
          <a:ext cx="272732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50" name="公式" r:id="rId11" imgW="1002960" imgH="330120" progId="Equation.3">
                  <p:embed/>
                </p:oleObj>
              </mc:Choice>
              <mc:Fallback>
                <p:oleObj name="公式" r:id="rId11" imgW="100296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5113" y="3938588"/>
                        <a:ext cx="2727325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484" name="AutoShape 36"/>
          <p:cNvSpPr>
            <a:spLocks noChangeArrowheads="1"/>
          </p:cNvSpPr>
          <p:nvPr/>
        </p:nvSpPr>
        <p:spPr bwMode="auto">
          <a:xfrm>
            <a:off x="6877050" y="4291013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8485" name="Text Box 37"/>
          <p:cNvSpPr txBox="1">
            <a:spLocks noChangeArrowheads="1"/>
          </p:cNvSpPr>
          <p:nvPr/>
        </p:nvSpPr>
        <p:spPr bwMode="auto">
          <a:xfrm>
            <a:off x="7562850" y="4138613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动量定理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8486" name="Text Box 38"/>
          <p:cNvSpPr txBox="1">
            <a:spLocks noChangeArrowheads="1"/>
          </p:cNvSpPr>
          <p:nvPr/>
        </p:nvSpPr>
        <p:spPr bwMode="auto">
          <a:xfrm>
            <a:off x="228600" y="4868863"/>
            <a:ext cx="4425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动力学中需注意的几个问题：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8487" name="Text Box 39"/>
          <p:cNvSpPr txBox="1">
            <a:spLocks noChangeArrowheads="1"/>
          </p:cNvSpPr>
          <p:nvPr/>
        </p:nvSpPr>
        <p:spPr bwMode="auto">
          <a:xfrm>
            <a:off x="755650" y="5373688"/>
            <a:ext cx="1744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变力的功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 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128488" name="Object 40"/>
          <p:cNvGraphicFramePr>
            <a:graphicFrameLocks noChangeAspect="1"/>
          </p:cNvGraphicFramePr>
          <p:nvPr/>
        </p:nvGraphicFramePr>
        <p:xfrm>
          <a:off x="1331913" y="5821363"/>
          <a:ext cx="6481762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51" name="公式" r:id="rId13" imgW="2997000" imgH="330120" progId="Equation.3">
                  <p:embed/>
                </p:oleObj>
              </mc:Choice>
              <mc:Fallback>
                <p:oleObj name="公式" r:id="rId13" imgW="299700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821363"/>
                        <a:ext cx="6481762" cy="71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489" name="Text Box 41"/>
          <p:cNvSpPr txBox="1">
            <a:spLocks noChangeArrowheads="1"/>
          </p:cNvSpPr>
          <p:nvPr/>
        </p:nvSpPr>
        <p:spPr bwMode="auto">
          <a:xfrm>
            <a:off x="2355850" y="5373688"/>
            <a:ext cx="416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（设计积分路径和初始条件）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8490" name="Text Box 42"/>
          <p:cNvSpPr txBox="1">
            <a:spLocks noChangeArrowheads="1"/>
          </p:cNvSpPr>
          <p:nvPr/>
        </p:nvSpPr>
        <p:spPr bwMode="auto">
          <a:xfrm>
            <a:off x="6318250" y="5373688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（包括功率）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274380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128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128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128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128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300"/>
                                        <p:tgtEl>
                                          <p:spTgt spid="112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2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12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12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1128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1128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1128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1128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1128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1128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1128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1128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1128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1128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1128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128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28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28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9" dur="500"/>
                                        <p:tgtEl>
                                          <p:spTgt spid="112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300" fill="hold"/>
                                        <p:tgtEl>
                                          <p:spTgt spid="1128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300" fill="hold"/>
                                        <p:tgtEl>
                                          <p:spTgt spid="1128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0" dur="500"/>
                                        <p:tgtEl>
                                          <p:spTgt spid="112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0" dur="300"/>
                                        <p:tgtEl>
                                          <p:spTgt spid="1128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112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112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5" dur="500"/>
                                        <p:tgtEl>
                                          <p:spTgt spid="112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300" fill="hold"/>
                                        <p:tgtEl>
                                          <p:spTgt spid="1128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300" fill="hold"/>
                                        <p:tgtEl>
                                          <p:spTgt spid="1128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300" fill="hold"/>
                                        <p:tgtEl>
                                          <p:spTgt spid="1128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00" fill="hold"/>
                                        <p:tgtEl>
                                          <p:spTgt spid="1128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300"/>
                                        <p:tgtEl>
                                          <p:spTgt spid="1128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128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128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128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128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300" fill="hold"/>
                                        <p:tgtEl>
                                          <p:spTgt spid="1128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300" fill="hold"/>
                                        <p:tgtEl>
                                          <p:spTgt spid="1128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2" dur="500"/>
                                        <p:tgtEl>
                                          <p:spTgt spid="112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7" dur="500"/>
                                        <p:tgtEl>
                                          <p:spTgt spid="112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2" dur="300"/>
                                        <p:tgtEl>
                                          <p:spTgt spid="112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300" fill="hold"/>
                                        <p:tgtEl>
                                          <p:spTgt spid="1128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300" fill="hold"/>
                                        <p:tgtEl>
                                          <p:spTgt spid="1128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3" dur="300"/>
                                        <p:tgtEl>
                                          <p:spTgt spid="112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300"/>
                                        <p:tgtEl>
                                          <p:spTgt spid="112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300"/>
                                        <p:tgtEl>
                                          <p:spTgt spid="1128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128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128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450" grpId="0" autoUpdateAnimBg="0"/>
      <p:bldP spid="1128452" grpId="0" autoUpdateAnimBg="0"/>
      <p:bldP spid="1128454" grpId="0" autoUpdateAnimBg="0"/>
      <p:bldP spid="1128455" grpId="0" autoUpdateAnimBg="0"/>
      <p:bldP spid="1128456" grpId="0" animBg="1"/>
      <p:bldP spid="1128460" grpId="0" autoUpdateAnimBg="0"/>
      <p:bldP spid="1128461" grpId="0" autoUpdateAnimBg="0"/>
      <p:bldP spid="1128466" grpId="0" animBg="1"/>
      <p:bldP spid="1128467" grpId="0" autoUpdateAnimBg="0"/>
      <p:bldP spid="1128468" grpId="0" autoUpdateAnimBg="0"/>
      <p:bldP spid="1128470" grpId="0" animBg="1"/>
      <p:bldP spid="1128471" grpId="0" autoUpdateAnimBg="0"/>
      <p:bldP spid="1128472" grpId="0" autoUpdateAnimBg="0"/>
      <p:bldP spid="1128473" grpId="0" animBg="1"/>
      <p:bldP spid="1128477" grpId="0" autoUpdateAnimBg="0"/>
      <p:bldP spid="1128481" grpId="0" autoUpdateAnimBg="0"/>
      <p:bldP spid="1128482" grpId="0" animBg="1"/>
      <p:bldP spid="1128484" grpId="0" animBg="1"/>
      <p:bldP spid="1128485" grpId="0" autoUpdateAnimBg="0"/>
      <p:bldP spid="1128486" grpId="0" autoUpdateAnimBg="0"/>
      <p:bldP spid="1128487" grpId="0" autoUpdateAnimBg="0"/>
      <p:bldP spid="1128489" grpId="0" autoUpdateAnimBg="0"/>
      <p:bldP spid="112849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Text Box 2"/>
          <p:cNvSpPr txBox="1">
            <a:spLocks noChangeArrowheads="1"/>
          </p:cNvSpPr>
          <p:nvPr/>
        </p:nvSpPr>
        <p:spPr bwMode="auto">
          <a:xfrm>
            <a:off x="914400" y="476250"/>
            <a:ext cx="2663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判断力的保守性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9475" name="Text Box 3"/>
          <p:cNvSpPr txBox="1">
            <a:spLocks noChangeArrowheads="1"/>
          </p:cNvSpPr>
          <p:nvPr/>
        </p:nvSpPr>
        <p:spPr bwMode="auto">
          <a:xfrm>
            <a:off x="914400" y="2343150"/>
            <a:ext cx="6492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动量和机械能守恒定律的系统性和成立条件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  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9476" name="Text Box 4"/>
          <p:cNvSpPr txBox="1">
            <a:spLocks noChangeArrowheads="1"/>
          </p:cNvSpPr>
          <p:nvPr/>
        </p:nvSpPr>
        <p:spPr bwMode="auto">
          <a:xfrm>
            <a:off x="914400" y="971550"/>
            <a:ext cx="572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质点与质点系的动量和冲量的矢量表述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9477" name="Text Box 5"/>
          <p:cNvSpPr txBox="1">
            <a:spLocks noChangeArrowheads="1"/>
          </p:cNvSpPr>
          <p:nvPr/>
        </p:nvSpPr>
        <p:spPr bwMode="auto">
          <a:xfrm>
            <a:off x="1258888" y="2800350"/>
            <a:ext cx="5699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（注意：两种守恒定律同时存在的情况）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9478" name="Text Box 6"/>
          <p:cNvSpPr txBox="1">
            <a:spLocks noChangeArrowheads="1"/>
          </p:cNvSpPr>
          <p:nvPr/>
        </p:nvSpPr>
        <p:spPr bwMode="auto">
          <a:xfrm>
            <a:off x="3429000" y="476250"/>
            <a:ext cx="4473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（包括由势能求保守力的方法）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9479" name="Text Box 7"/>
          <p:cNvSpPr txBox="1">
            <a:spLocks noChangeArrowheads="1"/>
          </p:cNvSpPr>
          <p:nvPr/>
        </p:nvSpPr>
        <p:spPr bwMode="auto">
          <a:xfrm>
            <a:off x="914400" y="1668463"/>
            <a:ext cx="23050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变质量问题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 </a:t>
            </a:r>
            <a:r>
              <a:rPr kumimoji="1" lang="zh-CN" altLang="en-US" sz="6000" b="1" baseline="2000">
                <a:solidFill>
                  <a:srgbClr val="FFFF00"/>
                </a:solidFill>
                <a:latin typeface="Times New Roman" panose="02020603050405020304" pitchFamily="18" charset="0"/>
                <a:ea typeface="ˎ̥"/>
                <a:cs typeface="ˎ̥"/>
              </a:rPr>
              <a:t>*</a:t>
            </a:r>
            <a:endParaRPr lang="zh-CN" altLang="en-US" sz="6000" b="1" baseline="200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9480" name="Text Box 8"/>
          <p:cNvSpPr txBox="1">
            <a:spLocks noChangeArrowheads="1"/>
          </p:cNvSpPr>
          <p:nvPr/>
        </p:nvSpPr>
        <p:spPr bwMode="auto">
          <a:xfrm>
            <a:off x="914400" y="1428750"/>
            <a:ext cx="4732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确定质心和质心运动定理的应用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9481" name="Text Box 9"/>
          <p:cNvSpPr txBox="1">
            <a:spLocks noChangeArrowheads="1"/>
          </p:cNvSpPr>
          <p:nvPr/>
        </p:nvSpPr>
        <p:spPr bwMode="auto">
          <a:xfrm>
            <a:off x="323850" y="3403600"/>
            <a:ext cx="1668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刚体力学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9482" name="Text Box 10"/>
          <p:cNvSpPr txBox="1">
            <a:spLocks noChangeArrowheads="1"/>
          </p:cNvSpPr>
          <p:nvPr/>
        </p:nvSpPr>
        <p:spPr bwMode="auto">
          <a:xfrm>
            <a:off x="609600" y="4662488"/>
            <a:ext cx="197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刚体运动学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9483" name="AutoShape 11"/>
          <p:cNvSpPr>
            <a:spLocks/>
          </p:cNvSpPr>
          <p:nvPr/>
        </p:nvSpPr>
        <p:spPr bwMode="auto">
          <a:xfrm>
            <a:off x="2590800" y="3976688"/>
            <a:ext cx="457200" cy="1752600"/>
          </a:xfrm>
          <a:prstGeom prst="leftBrace">
            <a:avLst>
              <a:gd name="adj1" fmla="val 31944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9484" name="Text Box 12"/>
          <p:cNvSpPr txBox="1">
            <a:spLocks noChangeArrowheads="1"/>
          </p:cNvSpPr>
          <p:nvPr/>
        </p:nvSpPr>
        <p:spPr bwMode="auto">
          <a:xfrm>
            <a:off x="3200400" y="3900488"/>
            <a:ext cx="4932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刚体的平动、定轴转动和平面运动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 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9485" name="Text Box 13"/>
          <p:cNvSpPr txBox="1">
            <a:spLocks noChangeArrowheads="1"/>
          </p:cNvSpPr>
          <p:nvPr/>
        </p:nvSpPr>
        <p:spPr bwMode="auto">
          <a:xfrm>
            <a:off x="3505200" y="4267200"/>
            <a:ext cx="263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（自由度的概念）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9486" name="Text Box 14"/>
          <p:cNvSpPr txBox="1">
            <a:spLocks noChangeArrowheads="1"/>
          </p:cNvSpPr>
          <p:nvPr/>
        </p:nvSpPr>
        <p:spPr bwMode="auto">
          <a:xfrm>
            <a:off x="3200400" y="4843463"/>
            <a:ext cx="3094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刚体定轴转动的描述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  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129487" name="Object 15"/>
          <p:cNvGraphicFramePr>
            <a:graphicFrameLocks noChangeAspect="1"/>
          </p:cNvGraphicFramePr>
          <p:nvPr/>
        </p:nvGraphicFramePr>
        <p:xfrm>
          <a:off x="3419475" y="5335588"/>
          <a:ext cx="44370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20" name="公式" r:id="rId3" imgW="1460160" imgH="228600" progId="Equation.3">
                  <p:embed/>
                </p:oleObj>
              </mc:Choice>
              <mc:Fallback>
                <p:oleObj name="公式" r:id="rId3" imgW="1460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5335588"/>
                        <a:ext cx="4437063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840807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300"/>
                                        <p:tgtEl>
                                          <p:spTgt spid="112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300"/>
                                        <p:tgtEl>
                                          <p:spTgt spid="112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112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1294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1294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129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129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300"/>
                                        <p:tgtEl>
                                          <p:spTgt spid="112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129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129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300"/>
                                        <p:tgtEl>
                                          <p:spTgt spid="112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300"/>
                                        <p:tgtEl>
                                          <p:spTgt spid="112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1" dur="300"/>
                                        <p:tgtEl>
                                          <p:spTgt spid="112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500"/>
                                        <p:tgtEl>
                                          <p:spTgt spid="112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300"/>
                                        <p:tgtEl>
                                          <p:spTgt spid="112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1129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1129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1129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1129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300"/>
                                        <p:tgtEl>
                                          <p:spTgt spid="1129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29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29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129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129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9474" grpId="0" autoUpdateAnimBg="0"/>
      <p:bldP spid="1129475" grpId="0" autoUpdateAnimBg="0"/>
      <p:bldP spid="1129476" grpId="0" autoUpdateAnimBg="0"/>
      <p:bldP spid="1129477" grpId="0" autoUpdateAnimBg="0"/>
      <p:bldP spid="1129478" grpId="0" autoUpdateAnimBg="0"/>
      <p:bldP spid="1129479" grpId="0" autoUpdateAnimBg="0"/>
      <p:bldP spid="1129480" grpId="0" autoUpdateAnimBg="0"/>
      <p:bldP spid="1129481" grpId="0" autoUpdateAnimBg="0"/>
      <p:bldP spid="1129482" grpId="0" autoUpdateAnimBg="0"/>
      <p:bldP spid="1129483" grpId="0" animBg="1"/>
      <p:bldP spid="1129484" grpId="0" autoUpdateAnimBg="0"/>
      <p:bldP spid="1129485" grpId="0" autoUpdateAnimBg="0"/>
      <p:bldP spid="112948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498" name="Text Box 2"/>
          <p:cNvSpPr txBox="1">
            <a:spLocks noChangeArrowheads="1"/>
          </p:cNvSpPr>
          <p:nvPr/>
        </p:nvSpPr>
        <p:spPr bwMode="auto">
          <a:xfrm>
            <a:off x="323850" y="450850"/>
            <a:ext cx="197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刚体动力学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30499" name="Text Box 3"/>
          <p:cNvSpPr txBox="1">
            <a:spLocks noChangeArrowheads="1"/>
          </p:cNvSpPr>
          <p:nvPr/>
        </p:nvSpPr>
        <p:spPr bwMode="auto">
          <a:xfrm>
            <a:off x="539750" y="1360488"/>
            <a:ext cx="979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• 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核心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130500" name="Object 4"/>
          <p:cNvGraphicFramePr>
            <a:graphicFrameLocks noChangeAspect="1"/>
          </p:cNvGraphicFramePr>
          <p:nvPr/>
        </p:nvGraphicFramePr>
        <p:xfrm>
          <a:off x="1606550" y="1055688"/>
          <a:ext cx="1725613" cy="114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14" name="公式" r:id="rId3" imgW="685800" imgH="393480" progId="Equation.3">
                  <p:embed/>
                </p:oleObj>
              </mc:Choice>
              <mc:Fallback>
                <p:oleObj name="公式" r:id="rId3" imgW="685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550" y="1055688"/>
                        <a:ext cx="1725613" cy="1147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0501" name="Text Box 5"/>
          <p:cNvSpPr txBox="1">
            <a:spLocks noChangeArrowheads="1"/>
          </p:cNvSpPr>
          <p:nvPr/>
        </p:nvSpPr>
        <p:spPr bwMode="auto">
          <a:xfrm>
            <a:off x="4654550" y="1131888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转动定律的直接运用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30502" name="AutoShape 6"/>
          <p:cNvSpPr>
            <a:spLocks noChangeArrowheads="1"/>
          </p:cNvSpPr>
          <p:nvPr/>
        </p:nvSpPr>
        <p:spPr bwMode="auto">
          <a:xfrm>
            <a:off x="3435350" y="1436688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0503" name="Text Box 7"/>
          <p:cNvSpPr txBox="1">
            <a:spLocks noChangeArrowheads="1"/>
          </p:cNvSpPr>
          <p:nvPr/>
        </p:nvSpPr>
        <p:spPr bwMode="auto">
          <a:xfrm>
            <a:off x="4502150" y="1589088"/>
            <a:ext cx="4473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（会计算简单刚体的转动惯量）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30504" name="AutoShape 8"/>
          <p:cNvSpPr>
            <a:spLocks/>
          </p:cNvSpPr>
          <p:nvPr/>
        </p:nvSpPr>
        <p:spPr bwMode="auto">
          <a:xfrm>
            <a:off x="4197350" y="1055688"/>
            <a:ext cx="381000" cy="990600"/>
          </a:xfrm>
          <a:prstGeom prst="leftBrace">
            <a:avLst>
              <a:gd name="adj1" fmla="val 21667"/>
              <a:gd name="adj2" fmla="val 50000"/>
            </a:avLst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863725" y="2139950"/>
            <a:ext cx="457200" cy="685800"/>
            <a:chOff x="480" y="528"/>
            <a:chExt cx="432" cy="1104"/>
          </a:xfrm>
        </p:grpSpPr>
        <p:sp>
          <p:nvSpPr>
            <p:cNvPr id="6174" name="Line 10"/>
            <p:cNvSpPr>
              <a:spLocks noChangeShapeType="1"/>
            </p:cNvSpPr>
            <p:nvPr/>
          </p:nvSpPr>
          <p:spPr bwMode="auto">
            <a:xfrm>
              <a:off x="480" y="528"/>
              <a:ext cx="0" cy="1104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5" name="Line 11"/>
            <p:cNvSpPr>
              <a:spLocks noChangeShapeType="1"/>
            </p:cNvSpPr>
            <p:nvPr/>
          </p:nvSpPr>
          <p:spPr bwMode="auto">
            <a:xfrm>
              <a:off x="480" y="1632"/>
              <a:ext cx="432" cy="0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0508" name="Text Box 12"/>
          <p:cNvSpPr txBox="1">
            <a:spLocks noChangeArrowheads="1"/>
          </p:cNvSpPr>
          <p:nvPr/>
        </p:nvSpPr>
        <p:spPr bwMode="auto">
          <a:xfrm>
            <a:off x="2397125" y="2520950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力矩的功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130509" name="Object 13"/>
          <p:cNvGraphicFramePr>
            <a:graphicFrameLocks noChangeAspect="1"/>
          </p:cNvGraphicFramePr>
          <p:nvPr/>
        </p:nvGraphicFramePr>
        <p:xfrm>
          <a:off x="3768725" y="2292350"/>
          <a:ext cx="2362200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15" name="公式" r:id="rId5" imgW="749160" imgH="330120" progId="Equation.3">
                  <p:embed/>
                </p:oleObj>
              </mc:Choice>
              <mc:Fallback>
                <p:oleObj name="公式" r:id="rId5" imgW="74916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8725" y="2292350"/>
                        <a:ext cx="2362200" cy="963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510" name="Object 14"/>
          <p:cNvGraphicFramePr>
            <a:graphicFrameLocks noChangeAspect="1"/>
          </p:cNvGraphicFramePr>
          <p:nvPr/>
        </p:nvGraphicFramePr>
        <p:xfrm>
          <a:off x="6054725" y="2444750"/>
          <a:ext cx="1281113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16" name="Equation" r:id="rId7" imgW="406224" imgH="228501" progId="Equation.3">
                  <p:embed/>
                </p:oleObj>
              </mc:Choice>
              <mc:Fallback>
                <p:oleObj name="Equation" r:id="rId7" imgW="406224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4725" y="2444750"/>
                        <a:ext cx="1281113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0511" name="Text Box 15"/>
          <p:cNvSpPr txBox="1">
            <a:spLocks noChangeArrowheads="1"/>
          </p:cNvSpPr>
          <p:nvPr/>
        </p:nvSpPr>
        <p:spPr bwMode="auto">
          <a:xfrm>
            <a:off x="7350125" y="2520950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转动动能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30512" name="Text Box 16"/>
          <p:cNvSpPr txBox="1">
            <a:spLocks noChangeArrowheads="1"/>
          </p:cNvSpPr>
          <p:nvPr/>
        </p:nvSpPr>
        <p:spPr bwMode="auto">
          <a:xfrm>
            <a:off x="949325" y="3130550"/>
            <a:ext cx="1362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动量矩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30513" name="Text Box 17"/>
          <p:cNvSpPr txBox="1">
            <a:spLocks noChangeArrowheads="1"/>
          </p:cNvSpPr>
          <p:nvPr/>
        </p:nvSpPr>
        <p:spPr bwMode="auto">
          <a:xfrm>
            <a:off x="1177925" y="3663950"/>
            <a:ext cx="1898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• 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质点动量矩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130514" name="Object 18"/>
          <p:cNvGraphicFramePr>
            <a:graphicFrameLocks noChangeAspect="1"/>
          </p:cNvGraphicFramePr>
          <p:nvPr/>
        </p:nvGraphicFramePr>
        <p:xfrm>
          <a:off x="3124200" y="3511550"/>
          <a:ext cx="319405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17" name="公式" r:id="rId9" imgW="1155600" imgH="241200" progId="Equation.3">
                  <p:embed/>
                </p:oleObj>
              </mc:Choice>
              <mc:Fallback>
                <p:oleObj name="公式" r:id="rId9" imgW="1155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511550"/>
                        <a:ext cx="3194050" cy="70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0515" name="Text Box 19"/>
          <p:cNvSpPr txBox="1">
            <a:spLocks noChangeArrowheads="1"/>
          </p:cNvSpPr>
          <p:nvPr/>
        </p:nvSpPr>
        <p:spPr bwMode="auto">
          <a:xfrm>
            <a:off x="1177925" y="4535488"/>
            <a:ext cx="1898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• 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刚体动量矩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130516" name="Object 20"/>
          <p:cNvGraphicFramePr>
            <a:graphicFrameLocks noChangeAspect="1"/>
          </p:cNvGraphicFramePr>
          <p:nvPr/>
        </p:nvGraphicFramePr>
        <p:xfrm>
          <a:off x="3159125" y="4383088"/>
          <a:ext cx="13335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18" name="Equation" r:id="rId11" imgW="482181" imgH="215713" progId="Equation.3">
                  <p:embed/>
                </p:oleObj>
              </mc:Choice>
              <mc:Fallback>
                <p:oleObj name="Equation" r:id="rId11" imgW="482181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9125" y="4383088"/>
                        <a:ext cx="1333500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0517" name="AutoShape 21"/>
          <p:cNvSpPr>
            <a:spLocks/>
          </p:cNvSpPr>
          <p:nvPr/>
        </p:nvSpPr>
        <p:spPr bwMode="auto">
          <a:xfrm>
            <a:off x="6207125" y="3716338"/>
            <a:ext cx="457200" cy="1295400"/>
          </a:xfrm>
          <a:prstGeom prst="rightBrace">
            <a:avLst>
              <a:gd name="adj1" fmla="val 23611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0518" name="Text Box 22"/>
          <p:cNvSpPr txBox="1">
            <a:spLocks noChangeArrowheads="1"/>
          </p:cNvSpPr>
          <p:nvPr/>
        </p:nvSpPr>
        <p:spPr bwMode="auto">
          <a:xfrm>
            <a:off x="6707188" y="5468938"/>
            <a:ext cx="2328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动量矩守恒定律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130519" name="Object 23"/>
          <p:cNvGraphicFramePr>
            <a:graphicFrameLocks noChangeAspect="1"/>
          </p:cNvGraphicFramePr>
          <p:nvPr/>
        </p:nvGraphicFramePr>
        <p:xfrm>
          <a:off x="5313363" y="5392738"/>
          <a:ext cx="119221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19" name="公式" r:id="rId13" imgW="431640" imgH="215640" progId="Equation.3">
                  <p:embed/>
                </p:oleObj>
              </mc:Choice>
              <mc:Fallback>
                <p:oleObj name="公式" r:id="rId13" imgW="431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3363" y="5392738"/>
                        <a:ext cx="1192212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949325" y="2063750"/>
            <a:ext cx="609600" cy="3597275"/>
            <a:chOff x="480" y="528"/>
            <a:chExt cx="432" cy="1104"/>
          </a:xfrm>
        </p:grpSpPr>
        <p:sp>
          <p:nvSpPr>
            <p:cNvPr id="6172" name="Line 25"/>
            <p:cNvSpPr>
              <a:spLocks noChangeShapeType="1"/>
            </p:cNvSpPr>
            <p:nvPr/>
          </p:nvSpPr>
          <p:spPr bwMode="auto">
            <a:xfrm>
              <a:off x="480" y="528"/>
              <a:ext cx="0" cy="1104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3" name="Line 26"/>
            <p:cNvSpPr>
              <a:spLocks noChangeShapeType="1"/>
            </p:cNvSpPr>
            <p:nvPr/>
          </p:nvSpPr>
          <p:spPr bwMode="auto">
            <a:xfrm>
              <a:off x="480" y="1632"/>
              <a:ext cx="432" cy="0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130523" name="Object 27"/>
          <p:cNvGraphicFramePr>
            <a:graphicFrameLocks noChangeAspect="1"/>
          </p:cNvGraphicFramePr>
          <p:nvPr/>
        </p:nvGraphicFramePr>
        <p:xfrm>
          <a:off x="1670050" y="5014913"/>
          <a:ext cx="2824163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20" name="公式" r:id="rId15" imgW="1002960" imgH="419040" progId="Equation.3">
                  <p:embed/>
                </p:oleObj>
              </mc:Choice>
              <mc:Fallback>
                <p:oleObj name="公式" r:id="rId15" imgW="10029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5014913"/>
                        <a:ext cx="2824163" cy="1222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0524" name="AutoShape 28"/>
          <p:cNvSpPr>
            <a:spLocks noChangeArrowheads="1"/>
          </p:cNvSpPr>
          <p:nvPr/>
        </p:nvSpPr>
        <p:spPr bwMode="auto">
          <a:xfrm>
            <a:off x="4627563" y="5545138"/>
            <a:ext cx="609600" cy="381000"/>
          </a:xfrm>
          <a:prstGeom prst="rightArrow">
            <a:avLst>
              <a:gd name="adj1" fmla="val 50000"/>
              <a:gd name="adj2" fmla="val 40000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0525" name="Text Box 29"/>
          <p:cNvSpPr txBox="1">
            <a:spLocks noChangeArrowheads="1"/>
          </p:cNvSpPr>
          <p:nvPr/>
        </p:nvSpPr>
        <p:spPr bwMode="auto">
          <a:xfrm>
            <a:off x="7285038" y="3403600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冲量矩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130526" name="Object 30"/>
          <p:cNvGraphicFramePr>
            <a:graphicFrameLocks noChangeAspect="1"/>
          </p:cNvGraphicFramePr>
          <p:nvPr/>
        </p:nvGraphicFramePr>
        <p:xfrm>
          <a:off x="6775450" y="3981450"/>
          <a:ext cx="200025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21" name="公式" r:id="rId17" imgW="723600" imgH="279360" progId="Equation.3">
                  <p:embed/>
                </p:oleObj>
              </mc:Choice>
              <mc:Fallback>
                <p:oleObj name="公式" r:id="rId17" imgW="7236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5450" y="3981450"/>
                        <a:ext cx="2000250" cy="814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0527" name="Line 31"/>
          <p:cNvSpPr>
            <a:spLocks noChangeShapeType="1"/>
          </p:cNvSpPr>
          <p:nvPr/>
        </p:nvSpPr>
        <p:spPr bwMode="auto">
          <a:xfrm>
            <a:off x="7596188" y="4868863"/>
            <a:ext cx="0" cy="609600"/>
          </a:xfrm>
          <a:prstGeom prst="line">
            <a:avLst/>
          </a:prstGeom>
          <a:noFill/>
          <a:ln w="34925">
            <a:solidFill>
              <a:srgbClr val="FF66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60062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30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30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30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30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13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113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9" dur="500"/>
                                        <p:tgtEl>
                                          <p:spTgt spid="113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300"/>
                                        <p:tgtEl>
                                          <p:spTgt spid="113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300"/>
                                        <p:tgtEl>
                                          <p:spTgt spid="113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300"/>
                                        <p:tgtEl>
                                          <p:spTgt spid="113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30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30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30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30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30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30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30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30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300"/>
                                        <p:tgtEl>
                                          <p:spTgt spid="113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300"/>
                                        <p:tgtEl>
                                          <p:spTgt spid="113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300" fill="hold"/>
                                        <p:tgtEl>
                                          <p:spTgt spid="1130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300" fill="hold"/>
                                        <p:tgtEl>
                                          <p:spTgt spid="1130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130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130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30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30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300" fill="hold"/>
                                        <p:tgtEl>
                                          <p:spTgt spid="1130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300" fill="hold"/>
                                        <p:tgtEl>
                                          <p:spTgt spid="1130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1305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1305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6" dur="500"/>
                                        <p:tgtEl>
                                          <p:spTgt spid="113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1130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1130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1130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1130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9" dur="500"/>
                                        <p:tgtEl>
                                          <p:spTgt spid="1130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13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4" dur="500"/>
                                        <p:tgtEl>
                                          <p:spTgt spid="113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1305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1305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4" dur="500"/>
                                        <p:tgtEl>
                                          <p:spTgt spid="113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8" dur="300"/>
                                        <p:tgtEl>
                                          <p:spTgt spid="113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0498" grpId="0" autoUpdateAnimBg="0"/>
      <p:bldP spid="1130499" grpId="0" autoUpdateAnimBg="0"/>
      <p:bldP spid="1130501" grpId="0" autoUpdateAnimBg="0"/>
      <p:bldP spid="1130502" grpId="0" animBg="1"/>
      <p:bldP spid="1130503" grpId="0" autoUpdateAnimBg="0"/>
      <p:bldP spid="1130504" grpId="0" animBg="1"/>
      <p:bldP spid="1130508" grpId="0" autoUpdateAnimBg="0"/>
      <p:bldP spid="1130511" grpId="0" autoUpdateAnimBg="0"/>
      <p:bldP spid="1130512" grpId="0" autoUpdateAnimBg="0"/>
      <p:bldP spid="1130513" grpId="0" autoUpdateAnimBg="0"/>
      <p:bldP spid="1130515" grpId="0" autoUpdateAnimBg="0"/>
      <p:bldP spid="1130517" grpId="0" animBg="1"/>
      <p:bldP spid="1130518" grpId="0" autoUpdateAnimBg="0"/>
      <p:bldP spid="1130524" grpId="0" animBg="1"/>
      <p:bldP spid="1130525" grpId="0" autoUpdateAnimBg="0"/>
      <p:bldP spid="11305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522" name="Text Box 2"/>
          <p:cNvSpPr txBox="1">
            <a:spLocks noChangeArrowheads="1"/>
          </p:cNvSpPr>
          <p:nvPr/>
        </p:nvSpPr>
        <p:spPr bwMode="auto">
          <a:xfrm>
            <a:off x="220663" y="404813"/>
            <a:ext cx="4732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刚体力学中需注意的几个问题：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31523" name="Text Box 3"/>
          <p:cNvSpPr txBox="1">
            <a:spLocks noChangeArrowheads="1"/>
          </p:cNvSpPr>
          <p:nvPr/>
        </p:nvSpPr>
        <p:spPr bwMode="auto">
          <a:xfrm>
            <a:off x="601663" y="1531938"/>
            <a:ext cx="6264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会计算简单的转动惯量和转动惯量的可加性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31524" name="Text Box 4"/>
          <p:cNvSpPr txBox="1">
            <a:spLocks noChangeArrowheads="1"/>
          </p:cNvSpPr>
          <p:nvPr/>
        </p:nvSpPr>
        <p:spPr bwMode="auto">
          <a:xfrm>
            <a:off x="6588125" y="1531938"/>
            <a:ext cx="2328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（平行轴定理）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31525" name="Text Box 5"/>
          <p:cNvSpPr txBox="1">
            <a:spLocks noChangeArrowheads="1"/>
          </p:cNvSpPr>
          <p:nvPr/>
        </p:nvSpPr>
        <p:spPr bwMode="auto">
          <a:xfrm>
            <a:off x="601663" y="935038"/>
            <a:ext cx="4732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力矩、动量矩、冲量矩的矢量性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31526" name="Text Box 6"/>
          <p:cNvSpPr txBox="1">
            <a:spLocks noChangeArrowheads="1"/>
          </p:cNvSpPr>
          <p:nvPr/>
        </p:nvSpPr>
        <p:spPr bwMode="auto">
          <a:xfrm>
            <a:off x="242888" y="2636838"/>
            <a:ext cx="4732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刚体的机械能和机械能守恒关系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131527" name="Object 7"/>
          <p:cNvGraphicFramePr>
            <a:graphicFrameLocks noChangeAspect="1"/>
          </p:cNvGraphicFramePr>
          <p:nvPr/>
        </p:nvGraphicFramePr>
        <p:xfrm>
          <a:off x="4967288" y="2859088"/>
          <a:ext cx="342900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98" name="Equation" r:id="rId3" imgW="1155700" imgH="393700" progId="Equation.3">
                  <p:embed/>
                </p:oleObj>
              </mc:Choice>
              <mc:Fallback>
                <p:oleObj name="Equation" r:id="rId3" imgW="1155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7288" y="2859088"/>
                        <a:ext cx="3429000" cy="1146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1528" name="Text Box 8"/>
          <p:cNvSpPr txBox="1">
            <a:spLocks noChangeArrowheads="1"/>
          </p:cNvSpPr>
          <p:nvPr/>
        </p:nvSpPr>
        <p:spPr bwMode="auto">
          <a:xfrm>
            <a:off x="242888" y="3968750"/>
            <a:ext cx="6570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质点系的动量矩守恒和刚体的动量矩守恒关系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131529" name="Object 9"/>
          <p:cNvGraphicFramePr>
            <a:graphicFrameLocks noChangeAspect="1"/>
          </p:cNvGraphicFramePr>
          <p:nvPr/>
        </p:nvGraphicFramePr>
        <p:xfrm>
          <a:off x="623888" y="5022850"/>
          <a:ext cx="12636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99" name="Equation" r:id="rId5" imgW="457002" imgH="215806" progId="Equation.3">
                  <p:embed/>
                </p:oleObj>
              </mc:Choice>
              <mc:Fallback>
                <p:oleObj name="Equation" r:id="rId5" imgW="457002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5022850"/>
                        <a:ext cx="1263650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1530" name="Object 10"/>
          <p:cNvGraphicFramePr>
            <a:graphicFrameLocks noChangeAspect="1"/>
          </p:cNvGraphicFramePr>
          <p:nvPr/>
        </p:nvGraphicFramePr>
        <p:xfrm>
          <a:off x="2359025" y="4641850"/>
          <a:ext cx="2668588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00" name="公式" r:id="rId7" imgW="965160" imgH="266400" progId="Equation.3">
                  <p:embed/>
                </p:oleObj>
              </mc:Choice>
              <mc:Fallback>
                <p:oleObj name="公式" r:id="rId7" imgW="96516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9025" y="4641850"/>
                        <a:ext cx="2668588" cy="77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1531" name="Object 11"/>
          <p:cNvGraphicFramePr>
            <a:graphicFrameLocks noChangeAspect="1"/>
          </p:cNvGraphicFramePr>
          <p:nvPr/>
        </p:nvGraphicFramePr>
        <p:xfrm>
          <a:off x="2376488" y="5403850"/>
          <a:ext cx="20701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01" name="Equation" r:id="rId9" imgW="748975" imgH="253890" progId="Equation.3">
                  <p:embed/>
                </p:oleObj>
              </mc:Choice>
              <mc:Fallback>
                <p:oleObj name="Equation" r:id="rId9" imgW="748975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488" y="5403850"/>
                        <a:ext cx="2070100" cy="73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1532" name="AutoShape 12"/>
          <p:cNvSpPr>
            <a:spLocks/>
          </p:cNvSpPr>
          <p:nvPr/>
        </p:nvSpPr>
        <p:spPr bwMode="auto">
          <a:xfrm>
            <a:off x="1919288" y="4718050"/>
            <a:ext cx="381000" cy="1371600"/>
          </a:xfrm>
          <a:prstGeom prst="leftBrace">
            <a:avLst>
              <a:gd name="adj1" fmla="val 30000"/>
              <a:gd name="adj2" fmla="val 50926"/>
            </a:avLst>
          </a:prstGeom>
          <a:noFill/>
          <a:ln w="254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1533" name="AutoShape 13"/>
          <p:cNvSpPr>
            <a:spLocks/>
          </p:cNvSpPr>
          <p:nvPr/>
        </p:nvSpPr>
        <p:spPr bwMode="auto">
          <a:xfrm flipH="1">
            <a:off x="5043488" y="4718050"/>
            <a:ext cx="381000" cy="1371600"/>
          </a:xfrm>
          <a:prstGeom prst="leftBrace">
            <a:avLst>
              <a:gd name="adj1" fmla="val 30000"/>
              <a:gd name="adj2" fmla="val 50926"/>
            </a:avLst>
          </a:prstGeom>
          <a:noFill/>
          <a:ln w="254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1534" name="Text Box 14"/>
          <p:cNvSpPr txBox="1">
            <a:spLocks noChangeArrowheads="1"/>
          </p:cNvSpPr>
          <p:nvPr/>
        </p:nvSpPr>
        <p:spPr bwMode="auto">
          <a:xfrm>
            <a:off x="5500688" y="4718050"/>
            <a:ext cx="3248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质点与刚体结合的问题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31535" name="Text Box 15"/>
          <p:cNvSpPr txBox="1">
            <a:spLocks noChangeArrowheads="1"/>
          </p:cNvSpPr>
          <p:nvPr/>
        </p:nvSpPr>
        <p:spPr bwMode="auto">
          <a:xfrm>
            <a:off x="5576888" y="5251450"/>
            <a:ext cx="2941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（注意三个守恒定律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31536" name="Rectangle 16"/>
          <p:cNvSpPr>
            <a:spLocks noChangeArrowheads="1"/>
          </p:cNvSpPr>
          <p:nvPr/>
        </p:nvSpPr>
        <p:spPr bwMode="auto">
          <a:xfrm>
            <a:off x="6034088" y="5708650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成立的条件）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31537" name="Text Box 17"/>
          <p:cNvSpPr txBox="1">
            <a:spLocks noChangeArrowheads="1"/>
          </p:cNvSpPr>
          <p:nvPr/>
        </p:nvSpPr>
        <p:spPr bwMode="auto">
          <a:xfrm>
            <a:off x="242888" y="2060575"/>
            <a:ext cx="7489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变力矩的确定，转动定律与牛顿运动定律并用的问题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31538" name="Text Box 18"/>
          <p:cNvSpPr txBox="1">
            <a:spLocks noChangeArrowheads="1"/>
          </p:cNvSpPr>
          <p:nvPr/>
        </p:nvSpPr>
        <p:spPr bwMode="auto">
          <a:xfrm>
            <a:off x="623888" y="3214688"/>
            <a:ext cx="416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（仅考虑在重力场中的情况）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02551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300"/>
                                        <p:tgtEl>
                                          <p:spTgt spid="113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31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31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31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31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131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131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113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300"/>
                                        <p:tgtEl>
                                          <p:spTgt spid="1131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300"/>
                                        <p:tgtEl>
                                          <p:spTgt spid="113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3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113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300"/>
                                        <p:tgtEl>
                                          <p:spTgt spid="113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315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315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1" dur="500"/>
                                        <p:tgtEl>
                                          <p:spTgt spid="113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31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31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31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31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8" dur="500"/>
                                        <p:tgtEl>
                                          <p:spTgt spid="113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3" dur="300"/>
                                        <p:tgtEl>
                                          <p:spTgt spid="113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300"/>
                                        <p:tgtEl>
                                          <p:spTgt spid="113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9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300"/>
                                        <p:tgtEl>
                                          <p:spTgt spid="113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1522" grpId="0" autoUpdateAnimBg="0"/>
      <p:bldP spid="1131523" grpId="0" autoUpdateAnimBg="0"/>
      <p:bldP spid="1131524" grpId="0" autoUpdateAnimBg="0"/>
      <p:bldP spid="1131525" grpId="0" autoUpdateAnimBg="0"/>
      <p:bldP spid="1131526" grpId="0" autoUpdateAnimBg="0"/>
      <p:bldP spid="1131528" grpId="0" autoUpdateAnimBg="0"/>
      <p:bldP spid="1131532" grpId="0" animBg="1"/>
      <p:bldP spid="1131533" grpId="0" animBg="1"/>
      <p:bldP spid="1131534" grpId="0" autoUpdateAnimBg="0"/>
      <p:bldP spid="1131535" grpId="0" autoUpdateAnimBg="0"/>
      <p:bldP spid="1131536" grpId="0" autoUpdateAnimBg="0"/>
      <p:bldP spid="1131537" grpId="0" autoUpdateAnimBg="0"/>
      <p:bldP spid="113153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02" name="Text Box 2"/>
          <p:cNvSpPr txBox="1">
            <a:spLocks noChangeArrowheads="1"/>
          </p:cNvSpPr>
          <p:nvPr/>
        </p:nvSpPr>
        <p:spPr bwMode="auto">
          <a:xfrm>
            <a:off x="168275" y="388938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ˎ̥"/>
                <a:cs typeface="ˎ̥"/>
              </a:rPr>
              <a:t>  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相对论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80003" name="Text Box 3"/>
          <p:cNvSpPr txBox="1">
            <a:spLocks noChangeArrowheads="1"/>
          </p:cNvSpPr>
          <p:nvPr/>
        </p:nvSpPr>
        <p:spPr bwMode="auto">
          <a:xfrm>
            <a:off x="179388" y="912813"/>
            <a:ext cx="2744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两个基本假设</a:t>
            </a:r>
          </a:p>
        </p:txBody>
      </p:sp>
      <p:sp>
        <p:nvSpPr>
          <p:cNvPr id="1280005" name="Rectangle 5"/>
          <p:cNvSpPr>
            <a:spLocks noChangeArrowheads="1"/>
          </p:cNvSpPr>
          <p:nvPr/>
        </p:nvSpPr>
        <p:spPr bwMode="auto">
          <a:xfrm>
            <a:off x="2555875" y="912813"/>
            <a:ext cx="329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光速不变原理 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;</a:t>
            </a:r>
          </a:p>
        </p:txBody>
      </p:sp>
      <p:sp>
        <p:nvSpPr>
          <p:cNvPr id="1280006" name="Rectangle 6"/>
          <p:cNvSpPr>
            <a:spLocks noChangeArrowheads="1"/>
          </p:cNvSpPr>
          <p:nvPr/>
        </p:nvSpPr>
        <p:spPr bwMode="auto">
          <a:xfrm>
            <a:off x="3132138" y="912813"/>
            <a:ext cx="3700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r"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相对性原理</a:t>
            </a:r>
          </a:p>
        </p:txBody>
      </p:sp>
      <p:sp>
        <p:nvSpPr>
          <p:cNvPr id="1280007" name="Text Box 7"/>
          <p:cNvSpPr txBox="1">
            <a:spLocks noChangeArrowheads="1"/>
          </p:cNvSpPr>
          <p:nvPr/>
        </p:nvSpPr>
        <p:spPr bwMode="auto">
          <a:xfrm>
            <a:off x="323850" y="3389313"/>
            <a:ext cx="2457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时空观</a:t>
            </a:r>
          </a:p>
        </p:txBody>
      </p:sp>
      <p:sp>
        <p:nvSpPr>
          <p:cNvPr id="1280008" name="AutoShape 8"/>
          <p:cNvSpPr>
            <a:spLocks/>
          </p:cNvSpPr>
          <p:nvPr/>
        </p:nvSpPr>
        <p:spPr bwMode="auto">
          <a:xfrm>
            <a:off x="1725613" y="1714500"/>
            <a:ext cx="381000" cy="3725863"/>
          </a:xfrm>
          <a:prstGeom prst="leftBrace">
            <a:avLst>
              <a:gd name="adj1" fmla="val 81493"/>
              <a:gd name="adj2" fmla="val 50926"/>
            </a:avLst>
          </a:prstGeom>
          <a:noFill/>
          <a:ln w="254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80010" name="Object 10"/>
          <p:cNvGraphicFramePr>
            <a:graphicFrameLocks noChangeAspect="1"/>
          </p:cNvGraphicFramePr>
          <p:nvPr/>
        </p:nvGraphicFramePr>
        <p:xfrm>
          <a:off x="5649913" y="1714500"/>
          <a:ext cx="13176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42" name="公式" r:id="rId4" imgW="457200" imgH="177480" progId="Equation.3">
                  <p:embed/>
                </p:oleObj>
              </mc:Choice>
              <mc:Fallback>
                <p:oleObj name="公式" r:id="rId4" imgW="4572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9913" y="1714500"/>
                        <a:ext cx="13176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20" name="Text Box 20"/>
          <p:cNvSpPr txBox="1">
            <a:spLocks noChangeArrowheads="1"/>
          </p:cNvSpPr>
          <p:nvPr/>
        </p:nvSpPr>
        <p:spPr bwMode="auto">
          <a:xfrm>
            <a:off x="2112963" y="1714500"/>
            <a:ext cx="3240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buClr>
                <a:srgbClr val="FF6600"/>
              </a:buClr>
              <a:buFont typeface="Wingdings" panose="05000000000000000000" pitchFamily="2" charset="2"/>
              <a:buChar char="l"/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同时性的相对性</a:t>
            </a:r>
            <a:endParaRPr kumimoji="1" lang="zh-CN" altLang="en-US" sz="2400">
              <a:solidFill>
                <a:schemeClr val="bg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1280021" name="Object 21"/>
          <p:cNvGraphicFramePr>
            <a:graphicFrameLocks noChangeAspect="1"/>
          </p:cNvGraphicFramePr>
          <p:nvPr/>
        </p:nvGraphicFramePr>
        <p:xfrm>
          <a:off x="5006975" y="1755775"/>
          <a:ext cx="44608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43" name="Equation" r:id="rId6" imgW="177480" imgH="177480" progId="Equation.3">
                  <p:embed/>
                </p:oleObj>
              </mc:Choice>
              <mc:Fallback>
                <p:oleObj name="Equation" r:id="rId6" imgW="1774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6975" y="1755775"/>
                        <a:ext cx="446088" cy="447675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24" name="Object 24"/>
          <p:cNvGraphicFramePr>
            <a:graphicFrameLocks noChangeAspect="1"/>
          </p:cNvGraphicFramePr>
          <p:nvPr/>
        </p:nvGraphicFramePr>
        <p:xfrm>
          <a:off x="7285038" y="1714500"/>
          <a:ext cx="13541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44" name="公式" r:id="rId8" imgW="469800" imgH="177480" progId="Equation.3">
                  <p:embed/>
                </p:oleObj>
              </mc:Choice>
              <mc:Fallback>
                <p:oleObj name="公式" r:id="rId8" imgW="4698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5038" y="1714500"/>
                        <a:ext cx="135413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25" name="Object 25"/>
          <p:cNvGraphicFramePr>
            <a:graphicFrameLocks/>
          </p:cNvGraphicFramePr>
          <p:nvPr/>
        </p:nvGraphicFramePr>
        <p:xfrm>
          <a:off x="5614988" y="2297113"/>
          <a:ext cx="2686050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45" name="公式" r:id="rId10" imgW="901440" imgH="215640" progId="Equation.3">
                  <p:embed/>
                </p:oleObj>
              </mc:Choice>
              <mc:Fallback>
                <p:oleObj name="公式" r:id="rId10" imgW="901440" imgH="215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4988" y="2297113"/>
                        <a:ext cx="2686050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26" name="Object 26"/>
          <p:cNvGraphicFramePr>
            <a:graphicFrameLocks noChangeAspect="1"/>
          </p:cNvGraphicFramePr>
          <p:nvPr/>
        </p:nvGraphicFramePr>
        <p:xfrm>
          <a:off x="4994275" y="2439988"/>
          <a:ext cx="4619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46" name="Equation" r:id="rId12" imgW="139680" imgH="177480" progId="Equation.3">
                  <p:embed/>
                </p:oleObj>
              </mc:Choice>
              <mc:Fallback>
                <p:oleObj name="Equation" r:id="rId12" imgW="1396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4275" y="2439988"/>
                        <a:ext cx="461963" cy="44450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27" name="Text Box 27"/>
          <p:cNvSpPr txBox="1">
            <a:spLocks noChangeArrowheads="1"/>
          </p:cNvSpPr>
          <p:nvPr/>
        </p:nvSpPr>
        <p:spPr bwMode="auto">
          <a:xfrm>
            <a:off x="2112963" y="3135313"/>
            <a:ext cx="1712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buClr>
                <a:srgbClr val="FF6600"/>
              </a:buClr>
              <a:buFont typeface="Wingdings" panose="05000000000000000000" pitchFamily="2" charset="2"/>
              <a:buChar char="l"/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时间延缓</a:t>
            </a:r>
            <a:endParaRPr kumimoji="1" lang="zh-CN" altLang="en-US" sz="2400">
              <a:solidFill>
                <a:schemeClr val="bg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1280028" name="Object 28"/>
          <p:cNvGraphicFramePr>
            <a:graphicFrameLocks noChangeAspect="1"/>
          </p:cNvGraphicFramePr>
          <p:nvPr/>
        </p:nvGraphicFramePr>
        <p:xfrm>
          <a:off x="4030663" y="3154363"/>
          <a:ext cx="4445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47" name="Equation" r:id="rId14" imgW="177480" imgH="177480" progId="Equation.3">
                  <p:embed/>
                </p:oleObj>
              </mc:Choice>
              <mc:Fallback>
                <p:oleObj name="Equation" r:id="rId14" imgW="1774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0663" y="3154363"/>
                        <a:ext cx="444500" cy="446087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31" name="Object 31"/>
          <p:cNvGraphicFramePr>
            <a:graphicFrameLocks noChangeAspect="1"/>
          </p:cNvGraphicFramePr>
          <p:nvPr/>
        </p:nvGraphicFramePr>
        <p:xfrm>
          <a:off x="4695825" y="3133725"/>
          <a:ext cx="1427163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48" name="公式" r:id="rId16" imgW="495000" imgH="228600" progId="Equation.3">
                  <p:embed/>
                </p:oleObj>
              </mc:Choice>
              <mc:Fallback>
                <p:oleObj name="公式" r:id="rId16" imgW="495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5825" y="3133725"/>
                        <a:ext cx="1427163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32" name="Object 32"/>
          <p:cNvGraphicFramePr>
            <a:graphicFrameLocks noChangeAspect="1"/>
          </p:cNvGraphicFramePr>
          <p:nvPr/>
        </p:nvGraphicFramePr>
        <p:xfrm>
          <a:off x="6334125" y="3206750"/>
          <a:ext cx="135413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49" name="公式" r:id="rId18" imgW="469800" imgH="177480" progId="Equation.3">
                  <p:embed/>
                </p:oleObj>
              </mc:Choice>
              <mc:Fallback>
                <p:oleObj name="公式" r:id="rId18" imgW="4698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125" y="3206750"/>
                        <a:ext cx="1354138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33" name="Object 33"/>
          <p:cNvGraphicFramePr>
            <a:graphicFrameLocks noChangeAspect="1"/>
          </p:cNvGraphicFramePr>
          <p:nvPr/>
        </p:nvGraphicFramePr>
        <p:xfrm>
          <a:off x="4030663" y="3998913"/>
          <a:ext cx="46196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50" name="Equation" r:id="rId20" imgW="139680" imgH="177480" progId="Equation.3">
                  <p:embed/>
                </p:oleObj>
              </mc:Choice>
              <mc:Fallback>
                <p:oleObj name="Equation" r:id="rId20" imgW="1396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0663" y="3998913"/>
                        <a:ext cx="461962" cy="44450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35" name="Object 35"/>
          <p:cNvGraphicFramePr>
            <a:graphicFrameLocks/>
          </p:cNvGraphicFramePr>
          <p:nvPr/>
        </p:nvGraphicFramePr>
        <p:xfrm>
          <a:off x="4562475" y="3668713"/>
          <a:ext cx="2808288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51" name="公式" r:id="rId22" imgW="1091880" imgH="469800" progId="Equation.3">
                  <p:embed/>
                </p:oleObj>
              </mc:Choice>
              <mc:Fallback>
                <p:oleObj name="公式" r:id="rId22" imgW="1091880" imgH="4698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2475" y="3668713"/>
                        <a:ext cx="2808288" cy="1204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36" name="Text Box 36"/>
          <p:cNvSpPr txBox="1">
            <a:spLocks noChangeArrowheads="1"/>
          </p:cNvSpPr>
          <p:nvPr/>
        </p:nvSpPr>
        <p:spPr bwMode="auto">
          <a:xfrm>
            <a:off x="2112963" y="4956175"/>
            <a:ext cx="1712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buClr>
                <a:srgbClr val="FF6600"/>
              </a:buClr>
              <a:buFont typeface="Wingdings" panose="05000000000000000000" pitchFamily="2" charset="2"/>
              <a:buChar char="l"/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长度收缩</a:t>
            </a:r>
            <a:endParaRPr kumimoji="1" lang="zh-CN" altLang="en-US" sz="2400">
              <a:solidFill>
                <a:schemeClr val="bg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1280040" name="Object 40"/>
          <p:cNvGraphicFramePr>
            <a:graphicFrameLocks noChangeAspect="1"/>
          </p:cNvGraphicFramePr>
          <p:nvPr/>
        </p:nvGraphicFramePr>
        <p:xfrm>
          <a:off x="4030663" y="5006975"/>
          <a:ext cx="4318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52" name="Equation" r:id="rId24" imgW="177480" imgH="177480" progId="Equation.3">
                  <p:embed/>
                </p:oleObj>
              </mc:Choice>
              <mc:Fallback>
                <p:oleObj name="Equation" r:id="rId24" imgW="1774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0663" y="5006975"/>
                        <a:ext cx="431800" cy="433388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42" name="Object 42"/>
          <p:cNvGraphicFramePr>
            <a:graphicFrameLocks/>
          </p:cNvGraphicFramePr>
          <p:nvPr/>
        </p:nvGraphicFramePr>
        <p:xfrm>
          <a:off x="4678363" y="4964113"/>
          <a:ext cx="1246187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53" name="公式" r:id="rId26" imgW="495000" imgH="228600" progId="Equation.3">
                  <p:embed/>
                </p:oleObj>
              </mc:Choice>
              <mc:Fallback>
                <p:oleObj name="公式" r:id="rId26" imgW="495000" imgH="2286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8363" y="4964113"/>
                        <a:ext cx="1246187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43" name="Object 43"/>
          <p:cNvGraphicFramePr>
            <a:graphicFrameLocks/>
          </p:cNvGraphicFramePr>
          <p:nvPr/>
        </p:nvGraphicFramePr>
        <p:xfrm>
          <a:off x="6192838" y="5035550"/>
          <a:ext cx="11493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54" name="公式" r:id="rId28" imgW="457200" imgH="177480" progId="Equation.3">
                  <p:embed/>
                </p:oleObj>
              </mc:Choice>
              <mc:Fallback>
                <p:oleObj name="公式" r:id="rId28" imgW="457200" imgH="177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2838" y="5035550"/>
                        <a:ext cx="114935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44" name="Object 44"/>
          <p:cNvGraphicFramePr>
            <a:graphicFrameLocks noChangeAspect="1"/>
          </p:cNvGraphicFramePr>
          <p:nvPr/>
        </p:nvGraphicFramePr>
        <p:xfrm>
          <a:off x="4030663" y="5689600"/>
          <a:ext cx="46196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55" name="Equation" r:id="rId30" imgW="139680" imgH="177480" progId="Equation.3">
                  <p:embed/>
                </p:oleObj>
              </mc:Choice>
              <mc:Fallback>
                <p:oleObj name="Equation" r:id="rId30" imgW="1396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0663" y="5689600"/>
                        <a:ext cx="461962" cy="44450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45" name="Object 45"/>
          <p:cNvGraphicFramePr>
            <a:graphicFrameLocks/>
          </p:cNvGraphicFramePr>
          <p:nvPr/>
        </p:nvGraphicFramePr>
        <p:xfrm>
          <a:off x="4606925" y="5727700"/>
          <a:ext cx="129698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56" name="公式" r:id="rId32" imgW="1079280" imgH="368280" progId="Equation.3">
                  <p:embed/>
                </p:oleObj>
              </mc:Choice>
              <mc:Fallback>
                <p:oleObj name="公式" r:id="rId32" imgW="1079280" imgH="3682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6925" y="5727700"/>
                        <a:ext cx="1296988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47" name="Object 47"/>
          <p:cNvGraphicFramePr>
            <a:graphicFrameLocks/>
          </p:cNvGraphicFramePr>
          <p:nvPr/>
        </p:nvGraphicFramePr>
        <p:xfrm>
          <a:off x="5932488" y="5568950"/>
          <a:ext cx="2944812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57" name="公式" r:id="rId34" imgW="1206360" imgH="279360" progId="Equation.3">
                  <p:embed/>
                </p:oleObj>
              </mc:Choice>
              <mc:Fallback>
                <p:oleObj name="公式" r:id="rId34" imgW="1206360" imgH="2793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2488" y="5568950"/>
                        <a:ext cx="2944812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71662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300"/>
                                        <p:tgtEl>
                                          <p:spTgt spid="1280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300"/>
                                        <p:tgtEl>
                                          <p:spTgt spid="1280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280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1280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300"/>
                                        <p:tgtEl>
                                          <p:spTgt spid="1280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1280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280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280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280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280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02" grpId="0" autoUpdateAnimBg="0"/>
      <p:bldP spid="1280003" grpId="0" autoUpdateAnimBg="0"/>
      <p:bldP spid="1280005" grpId="0" autoUpdateAnimBg="0"/>
      <p:bldP spid="1280006" grpId="0" autoUpdateAnimBg="0"/>
      <p:bldP spid="1280007" grpId="0" autoUpdateAnimBg="0"/>
      <p:bldP spid="1280008" grpId="0" animBg="1"/>
      <p:bldP spid="1280020" grpId="0" autoUpdateAnimBg="0"/>
      <p:bldP spid="1280027" grpId="0" autoUpdateAnimBg="0"/>
      <p:bldP spid="1280036" grpId="0" autoUpdateAnimBg="0"/>
    </p:bldLst>
  </p:timing>
</p:sld>
</file>

<file path=ppt/theme/theme1.xml><?xml version="1.0" encoding="utf-8"?>
<a:theme xmlns:a="http://schemas.openxmlformats.org/drawingml/2006/main" name="3_默认设计模板">
  <a:themeElements>
    <a:clrScheme name="3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9FF99"/>
            </a:gs>
            <a:gs pos="100000">
              <a:srgbClr val="99FF99">
                <a:gamma/>
                <a:shade val="46275"/>
                <a:invGamma/>
              </a:srgbClr>
            </a:gs>
          </a:gsLst>
          <a:path path="rect">
            <a:fillToRect l="50000" t="50000" r="50000" b="50000"/>
          </a:path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9FF99"/>
            </a:gs>
            <a:gs pos="100000">
              <a:srgbClr val="99FF99">
                <a:gamma/>
                <a:shade val="46275"/>
                <a:invGamma/>
              </a:srgbClr>
            </a:gs>
          </a:gsLst>
          <a:path path="rect">
            <a:fillToRect l="50000" t="50000" r="50000" b="50000"/>
          </a:path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3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17246</TotalTime>
  <Words>1000</Words>
  <Application>Microsoft Office PowerPoint</Application>
  <PresentationFormat>全屏显示(4:3)</PresentationFormat>
  <Paragraphs>209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ˎ̥</vt:lpstr>
      <vt:lpstr>仿宋_GB2312</vt:lpstr>
      <vt:lpstr>华文行楷</vt:lpstr>
      <vt:lpstr>楷体_GB2312</vt:lpstr>
      <vt:lpstr>宋体</vt:lpstr>
      <vt:lpstr>Arial</vt:lpstr>
      <vt:lpstr>Symbol</vt:lpstr>
      <vt:lpstr>Times New Roman</vt:lpstr>
      <vt:lpstr>Wingdings</vt:lpstr>
      <vt:lpstr>3_默认设计模板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xjtu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Special Relativity</dc:title>
  <dc:creator>Zhongfeng Xu</dc:creator>
  <cp:lastModifiedBy>jiangcw</cp:lastModifiedBy>
  <cp:revision>1123</cp:revision>
  <dcterms:created xsi:type="dcterms:W3CDTF">2002-06-18T00:43:24Z</dcterms:created>
  <dcterms:modified xsi:type="dcterms:W3CDTF">2023-06-07T16:46:33Z</dcterms:modified>
</cp:coreProperties>
</file>